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  <p:sldMasterId id="2147484007" r:id="rId2"/>
    <p:sldMasterId id="2147484011" r:id="rId3"/>
    <p:sldMasterId id="2147484015" r:id="rId4"/>
    <p:sldMasterId id="2147484019" r:id="rId5"/>
  </p:sldMasterIdLst>
  <p:notesMasterIdLst>
    <p:notesMasterId r:id="rId106"/>
  </p:notesMasterIdLst>
  <p:handoutMasterIdLst>
    <p:handoutMasterId r:id="rId107"/>
  </p:handoutMasterIdLst>
  <p:sldIdLst>
    <p:sldId id="256" r:id="rId6"/>
    <p:sldId id="539" r:id="rId7"/>
    <p:sldId id="677" r:id="rId8"/>
    <p:sldId id="678" r:id="rId9"/>
    <p:sldId id="431" r:id="rId10"/>
    <p:sldId id="520" r:id="rId11"/>
    <p:sldId id="548" r:id="rId12"/>
    <p:sldId id="549" r:id="rId13"/>
    <p:sldId id="479" r:id="rId14"/>
    <p:sldId id="478" r:id="rId15"/>
    <p:sldId id="521" r:id="rId16"/>
    <p:sldId id="522" r:id="rId17"/>
    <p:sldId id="480" r:id="rId18"/>
    <p:sldId id="528" r:id="rId19"/>
    <p:sldId id="670" r:id="rId20"/>
    <p:sldId id="671" r:id="rId21"/>
    <p:sldId id="481" r:id="rId22"/>
    <p:sldId id="523" r:id="rId23"/>
    <p:sldId id="590" r:id="rId24"/>
    <p:sldId id="571" r:id="rId25"/>
    <p:sldId id="524" r:id="rId26"/>
    <p:sldId id="593" r:id="rId27"/>
    <p:sldId id="572" r:id="rId28"/>
    <p:sldId id="573" r:id="rId29"/>
    <p:sldId id="525" r:id="rId30"/>
    <p:sldId id="594" r:id="rId31"/>
    <p:sldId id="526" r:id="rId32"/>
    <p:sldId id="529" r:id="rId33"/>
    <p:sldId id="574" r:id="rId34"/>
    <p:sldId id="530" r:id="rId35"/>
    <p:sldId id="544" r:id="rId36"/>
    <p:sldId id="545" r:id="rId37"/>
    <p:sldId id="546" r:id="rId38"/>
    <p:sldId id="531" r:id="rId39"/>
    <p:sldId id="575" r:id="rId40"/>
    <p:sldId id="547" r:id="rId41"/>
    <p:sldId id="532" r:id="rId42"/>
    <p:sldId id="551" r:id="rId43"/>
    <p:sldId id="533" r:id="rId44"/>
    <p:sldId id="583" r:id="rId45"/>
    <p:sldId id="581" r:id="rId46"/>
    <p:sldId id="589" r:id="rId47"/>
    <p:sldId id="636" r:id="rId48"/>
    <p:sldId id="637" r:id="rId49"/>
    <p:sldId id="638" r:id="rId50"/>
    <p:sldId id="639" r:id="rId51"/>
    <p:sldId id="640" r:id="rId52"/>
    <p:sldId id="641" r:id="rId53"/>
    <p:sldId id="646" r:id="rId54"/>
    <p:sldId id="647" r:id="rId55"/>
    <p:sldId id="648" r:id="rId56"/>
    <p:sldId id="649" r:id="rId57"/>
    <p:sldId id="535" r:id="rId58"/>
    <p:sldId id="536" r:id="rId59"/>
    <p:sldId id="565" r:id="rId60"/>
    <p:sldId id="568" r:id="rId61"/>
    <p:sldId id="569" r:id="rId62"/>
    <p:sldId id="614" r:id="rId63"/>
    <p:sldId id="615" r:id="rId64"/>
    <p:sldId id="616" r:id="rId65"/>
    <p:sldId id="617" r:id="rId66"/>
    <p:sldId id="618" r:id="rId67"/>
    <p:sldId id="619" r:id="rId68"/>
    <p:sldId id="620" r:id="rId69"/>
    <p:sldId id="621" r:id="rId70"/>
    <p:sldId id="622" r:id="rId71"/>
    <p:sldId id="623" r:id="rId72"/>
    <p:sldId id="624" r:id="rId73"/>
    <p:sldId id="625" r:id="rId74"/>
    <p:sldId id="626" r:id="rId75"/>
    <p:sldId id="627" r:id="rId76"/>
    <p:sldId id="628" r:id="rId77"/>
    <p:sldId id="629" r:id="rId78"/>
    <p:sldId id="664" r:id="rId79"/>
    <p:sldId id="665" r:id="rId80"/>
    <p:sldId id="666" r:id="rId81"/>
    <p:sldId id="667" r:id="rId82"/>
    <p:sldId id="675" r:id="rId83"/>
    <p:sldId id="668" r:id="rId84"/>
    <p:sldId id="673" r:id="rId85"/>
    <p:sldId id="674" r:id="rId86"/>
    <p:sldId id="669" r:id="rId87"/>
    <p:sldId id="595" r:id="rId88"/>
    <p:sldId id="553" r:id="rId89"/>
    <p:sldId id="554" r:id="rId90"/>
    <p:sldId id="596" r:id="rId91"/>
    <p:sldId id="597" r:id="rId92"/>
    <p:sldId id="555" r:id="rId93"/>
    <p:sldId id="556" r:id="rId94"/>
    <p:sldId id="557" r:id="rId95"/>
    <p:sldId id="676" r:id="rId96"/>
    <p:sldId id="559" r:id="rId97"/>
    <p:sldId id="560" r:id="rId98"/>
    <p:sldId id="561" r:id="rId99"/>
    <p:sldId id="654" r:id="rId100"/>
    <p:sldId id="655" r:id="rId101"/>
    <p:sldId id="656" r:id="rId102"/>
    <p:sldId id="657" r:id="rId103"/>
    <p:sldId id="658" r:id="rId104"/>
    <p:sldId id="281" r:id="rId10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85198" autoAdjust="0"/>
  </p:normalViewPr>
  <p:slideViewPr>
    <p:cSldViewPr>
      <p:cViewPr varScale="1">
        <p:scale>
          <a:sx n="98" d="100"/>
          <a:sy n="98" d="100"/>
        </p:scale>
        <p:origin x="1746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presProps" Target="presProp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viewProps" Target="viewProp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3F76284-487D-4B32-B3F6-3D37AE83692A}" type="datetimeFigureOut">
              <a:rPr lang="zh-CN" altLang="en-US"/>
              <a:pPr>
                <a:defRPr/>
              </a:pPr>
              <a:t>2018/12/3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A4E10AC0-FECC-4ECE-891D-19BC0B63CF7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BA1F4EE4-25C1-46B1-B6E5-29A9C72CD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06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196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18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5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21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13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433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915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614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573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34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299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158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684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4556C-B6BD-6140-96DE-E908B1F8BE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721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4556C-B6BD-6140-96DE-E908B1F8BE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3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370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202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75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3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4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>
              <a:latin typeface="Times New Roman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80AC5814-5CA3-408A-9260-AC574452359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54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574B0-1D19-44D2-9C7D-BFE3A871EA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78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4EC84-1CEF-40C2-8964-DC7BA04E7D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81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58688-3171-448B-A580-A5C9113ABB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61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4567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0372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244684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6482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1106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882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2308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FC526-8A43-41C1-B1D0-B3D20E5351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466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5222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977214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82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7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0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7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2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7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7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946EC-0FA2-4AA0-B957-0455D0C231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863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269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42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8D8FA-1FAA-4669-85F5-1369F8E445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2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55442-AAEE-48F5-88BF-6994C81C4C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7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222E-8486-448E-BA6C-05363C5A46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2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5303B-8A3A-477A-93B0-1543526987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48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38285-AEC6-4325-9BE2-2498450B00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F6213-1008-42A4-9F93-64A8F44EA9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5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>
              <a:latin typeface="Times New Roman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fld id="{D1EE6F91-0018-4686-8197-DB5C4954B13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5" r:id="rId2"/>
    <p:sldLayoutId id="2147484004" r:id="rId3"/>
    <p:sldLayoutId id="2147484003" r:id="rId4"/>
    <p:sldLayoutId id="2147484002" r:id="rId5"/>
    <p:sldLayoutId id="2147484001" r:id="rId6"/>
    <p:sldLayoutId id="2147484000" r:id="rId7"/>
    <p:sldLayoutId id="2147483999" r:id="rId8"/>
    <p:sldLayoutId id="2147483998" r:id="rId9"/>
    <p:sldLayoutId id="2147483997" r:id="rId10"/>
    <p:sldLayoutId id="2147483996" r:id="rId11"/>
    <p:sldLayoutId id="214748399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1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6401-7CD5-C643-9B0D-F45D4F54FB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굴림" pitchFamily="34" charset="-127"/>
              </a:rPr>
              <a:t>Operating System</a:t>
            </a:r>
            <a:endParaRPr lang="ko-KR" altLang="en-US" smtClean="0">
              <a:ea typeface="굴림" pitchFamily="34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4000" i="0" smtClean="0">
                <a:latin typeface="Arial" panose="020B0604020202020204" pitchFamily="34" charset="0"/>
                <a:ea typeface="굴림" pitchFamily="34" charset="-127"/>
              </a:rPr>
              <a:t>Chapter 4: File Management</a:t>
            </a:r>
            <a:endParaRPr lang="zh-CN" altLang="en-US" sz="4000" i="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en-US" altLang="zh-CN" sz="40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i="0" smtClean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굴림" pitchFamily="34" charset="-127"/>
              </a:rPr>
              <a:t>Email: gongxiaoli@nankai.edu.cn </a:t>
            </a:r>
          </a:p>
          <a:p>
            <a:pPr eaLnBrk="1" hangingPunct="1"/>
            <a:endParaRPr lang="en-US" altLang="ko-KR" smtClean="0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Introduction of file structure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Components of file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Logical label: file name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Logical structure: data organization in file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Interface and attributes: application abstraction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File types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normal file: created by process and stores data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Directory file: the files used to manage other files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Character device file and block device file: abstraction of I/O devices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Logical structure of file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Byte sequence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Records sequence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Object-oriented tree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97CADA7-E44E-4DEC-961B-24EDE12FF2A9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10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AA5D0A-08FE-4420-97AF-93F968C279F8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100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Logical structure of file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1B54AB-8530-450D-A931-984F379DBD7E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11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200" name="Picture 11" descr="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73238"/>
            <a:ext cx="7704138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Description of File format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F8587B-AA89-4747-B60B-D0DD4506EC06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12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7" name="Picture 7" descr="文件的格式组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96975"/>
            <a:ext cx="57150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Common file attributes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3457575" cy="50577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Protection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Password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 smtClean="0">
                <a:ea typeface="宋体" pitchFamily="2" charset="-122"/>
              </a:rPr>
              <a:t>creater</a:t>
            </a: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Owner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Read only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 smtClean="0">
                <a:ea typeface="宋体" pitchFamily="2" charset="-122"/>
              </a:rPr>
              <a:t>Hiden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System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Archive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ASCII/binary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Random access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6BFD869-E1F9-4929-B2FB-DCA0B22C3772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13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072063" y="1428750"/>
            <a:ext cx="378618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temporary</a:t>
            </a:r>
            <a:endParaRPr lang="zh-CN" altLang="en-US" sz="2400" kern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locked</a:t>
            </a:r>
            <a:endParaRPr lang="zh-CN" altLang="en-US" sz="2400" kern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Record length</a:t>
            </a:r>
            <a:endParaRPr lang="zh-CN" altLang="en-US" sz="2400" kern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Position of key</a:t>
            </a:r>
            <a:endParaRPr lang="zh-CN" altLang="en-US" sz="2400" kern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Length of key</a:t>
            </a:r>
            <a:endParaRPr lang="zh-CN" altLang="en-US" sz="2400" kern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Create time</a:t>
            </a:r>
            <a:endParaRPr lang="zh-CN" altLang="en-US" sz="2400" kern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Last access time</a:t>
            </a:r>
            <a:endParaRPr lang="zh-CN" altLang="en-US" sz="2400" kern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Last modification time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File size</a:t>
            </a:r>
            <a:endParaRPr lang="zh-CN" altLang="en-US" sz="2400" kern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</a:rPr>
              <a:t>Max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Common file operations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3457575" cy="50577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Create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Delete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Open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Close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Read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Write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Append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Seek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Get attributes</a:t>
            </a:r>
            <a:endParaRPr lang="zh-CN" altLang="en-US" sz="2400" dirty="0" smtClean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Set attributes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5D9C948-2226-4DE8-8F76-2EAD4C72033F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14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Physical Structure of Disk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7" name="Picture 5" descr="1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6298"/>
            <a:ext cx="8064500" cy="464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8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377F8B0-AB43-46B4-803A-FCD939BD4DF4}" type="slidenum">
              <a:rPr kumimoji="0"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16</a:t>
            </a:fld>
            <a:endParaRPr kumimoji="0" lang="en-US" altLang="zh-CN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8850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1438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1116013" y="549275"/>
            <a:ext cx="733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磁盘的物理及虚拟几何规格知识</a:t>
            </a: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971550" y="5157788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盘商将有两个环带的物理几何规格虚化成统一环带的几何规格，便于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OS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的识别。</a:t>
            </a:r>
          </a:p>
        </p:txBody>
      </p:sp>
    </p:spTree>
    <p:extLst>
      <p:ext uri="{BB962C8B-B14F-4D97-AF65-F5344CB8AC3E}">
        <p14:creationId xmlns:p14="http://schemas.microsoft.com/office/powerpoint/2010/main" val="14747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Physical structure of file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dirty="0" smtClean="0">
                <a:ea typeface="宋体" pitchFamily="2" charset="-122"/>
              </a:rPr>
              <a:t>Disk space management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Basic unit: sector in disk (internal fragment)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Allocation method: sequential, link table, index table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dirty="0" smtClean="0">
                <a:ea typeface="宋体" pitchFamily="2" charset="-122"/>
              </a:rPr>
              <a:t>Continuous allocation of disk space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Store file in continuous sectors, like MFP in memory system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Easy to realize and the access efficiency is very high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Difficult to extend file and the external fragment is a big trouble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dirty="0" smtClean="0">
                <a:ea typeface="宋体" pitchFamily="2" charset="-122"/>
              </a:rPr>
              <a:t>Link list: the most famous sample is FAT in DOS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Several bytes in a sector are used to link the next sector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disk space management is more efficient and file modification is very easy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Can’t realize random file access and pointer is not safe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dirty="0" smtClean="0">
                <a:ea typeface="宋体" pitchFamily="2" charset="-122"/>
              </a:rPr>
              <a:t>Index table(I-node)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Several sectors are used to stores  index of sectors belong to a file, these sectors are organized as a link chain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Multi-level index: for files with huge size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 smtClean="0">
                <a:ea typeface="宋体" pitchFamily="2" charset="-122"/>
              </a:rPr>
              <a:t>Can realize random file access and improve the efficiency of both disk space management and file application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0BD2C6-1D05-4934-A7FF-4E5A5F8E097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Physical structure of file: continuous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3EE478-BB74-429F-BD89-DDC56E602AF4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18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8" descr="文件的连续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643063"/>
            <a:ext cx="80851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7620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52264" y="404813"/>
            <a:ext cx="609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３）实现磁盘顺序分配方式示例：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900113" y="5229225"/>
            <a:ext cx="57292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每个文件分配一个连续的块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文件分配表中每个文件只占有一项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会有外碎片</a:t>
            </a:r>
          </a:p>
        </p:txBody>
      </p:sp>
      <p:sp>
        <p:nvSpPr>
          <p:cNvPr id="7987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7F7435A-DCF9-41E6-83DC-2231E4E5F3BE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43012" name="Picture 4" descr="文件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3240088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 descr="文件乱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90838"/>
            <a:ext cx="4608512" cy="3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文件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60350"/>
            <a:ext cx="3241675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 descr="文件夹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149600"/>
            <a:ext cx="4960937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链式分配</a:t>
            </a: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73279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文件以数据块链表方式存储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文件头包含了到第一块和最后一块的指针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44223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  <a:cs typeface="宋体" charset="0"/>
              </a:endParaRPr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500" y="439215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无法实现真正的随机访问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5048476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可靠性差</a:t>
              </a: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破坏一个链，后面的数据块就丢了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257037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5010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Physical structure of file: link table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B424E5-BAC0-4ECB-9B83-FE7C9039D4CF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21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14344" name="Picture 8" descr="文件的链接表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71588"/>
            <a:ext cx="7974012" cy="47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026"/>
          <p:cNvSpPr txBox="1">
            <a:spLocks noChangeArrowheads="1"/>
          </p:cNvSpPr>
          <p:nvPr/>
        </p:nvSpPr>
        <p:spPr bwMode="auto">
          <a:xfrm>
            <a:off x="1547813" y="333375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４）实现磁盘 链式分配方式示例：</a:t>
            </a:r>
          </a:p>
        </p:txBody>
      </p:sp>
      <p:pic>
        <p:nvPicPr>
          <p:cNvPr id="8089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65532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0" name="Text Box 1028"/>
          <p:cNvSpPr txBox="1">
            <a:spLocks noChangeArrowheads="1"/>
          </p:cNvSpPr>
          <p:nvPr/>
        </p:nvSpPr>
        <p:spPr bwMode="auto">
          <a:xfrm>
            <a:off x="827088" y="4868863"/>
            <a:ext cx="4741862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1800">
                <a:latin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</a:rPr>
              <a:t>基于独立的块做分配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每个块中包含链中下一块的指针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在文件分配表中每个文件只有一个入口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无外碎片</a:t>
            </a:r>
          </a:p>
        </p:txBody>
      </p:sp>
      <p:sp>
        <p:nvSpPr>
          <p:cNvPr id="80901" name="Text Box 1029"/>
          <p:cNvSpPr txBox="1">
            <a:spLocks noChangeArrowheads="1"/>
          </p:cNvSpPr>
          <p:nvPr/>
        </p:nvSpPr>
        <p:spPr bwMode="auto">
          <a:xfrm>
            <a:off x="5334000" y="4953000"/>
            <a:ext cx="3429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任何自由块可添加到链中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无须预先分配</a:t>
            </a:r>
          </a:p>
        </p:txBody>
      </p:sp>
      <p:sp>
        <p:nvSpPr>
          <p:cNvPr id="80902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B48F6D-C024-4E62-9D43-50E0174AC4AB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索引分配</a:t>
            </a: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72104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为每个文件创建一个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索引数据块</a:t>
              </a:r>
              <a:endParaRPr lang="en-US" altLang="zh-CN" sz="1800" dirty="0">
                <a:solidFill>
                  <a:srgbClr val="FF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692970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支持直接访问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2806789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485408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当文件很小时，存储索引的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开销</a:t>
              </a:r>
              <a:endParaRPr lang="en-US" altLang="zh-CN" sz="1800" dirty="0">
                <a:solidFill>
                  <a:srgbClr val="C0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如何处理大文件</a:t>
              </a:r>
              <a:r>
                <a:rPr lang="en-US" altLang="zh-CN" sz="1800" dirty="0">
                  <a:latin typeface="微软雅黑"/>
                  <a:ea typeface="微软雅黑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02060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>
              <a:spLocks/>
            </p:cNvSpPr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指向文件数据块的指针列表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225774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>
              <a:spLocks/>
            </p:cNvSpPr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文件头包含了索引数据块指针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9240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大文件的索引分配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68920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链式索引块</a:t>
              </a:r>
              <a:r>
                <a:rPr lang="en-US" altLang="zh-CN" dirty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71633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多级索引块</a:t>
              </a:r>
              <a:r>
                <a:rPr lang="en-US" altLang="zh-CN" dirty="0"/>
                <a:t>(IB*IB </a:t>
              </a:r>
              <a:r>
                <a:rPr lang="zh-CN" altLang="en-US" dirty="0"/>
                <a:t>*</a:t>
              </a:r>
              <a:r>
                <a:rPr lang="en-US" altLang="zh-CN" dirty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925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Physical structure of file: index table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88A85C-F432-419B-AC4D-301B06D259F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25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1" descr="文件的索引表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28750"/>
            <a:ext cx="84978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66960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3" name="Text Box 1027"/>
          <p:cNvSpPr txBox="1">
            <a:spLocks noChangeArrowheads="1"/>
          </p:cNvSpPr>
          <p:nvPr/>
        </p:nvSpPr>
        <p:spPr bwMode="auto">
          <a:xfrm>
            <a:off x="1331913" y="333375"/>
            <a:ext cx="568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５）磁盘基于块的索引分配示例：</a:t>
            </a:r>
          </a:p>
        </p:txBody>
      </p:sp>
      <p:sp>
        <p:nvSpPr>
          <p:cNvPr id="81924" name="Text Box 1028"/>
          <p:cNvSpPr txBox="1">
            <a:spLocks noChangeArrowheads="1"/>
          </p:cNvSpPr>
          <p:nvPr/>
        </p:nvSpPr>
        <p:spPr bwMode="auto">
          <a:xfrm>
            <a:off x="1042988" y="5589588"/>
            <a:ext cx="51292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</a:t>
            </a:r>
            <a:r>
              <a:rPr lang="en-US" altLang="zh-CN" sz="1800">
                <a:latin typeface="Times New Roman" panose="02020603050405020304" pitchFamily="18" charset="0"/>
              </a:rPr>
              <a:t>UNIX</a:t>
            </a:r>
            <a:r>
              <a:rPr lang="zh-CN" altLang="en-US" sz="1800">
                <a:latin typeface="Times New Roman" panose="02020603050405020304" pitchFamily="18" charset="0"/>
              </a:rPr>
              <a:t>采用的方式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文件分配表中包含着对应的索引块号</a:t>
            </a:r>
          </a:p>
        </p:txBody>
      </p:sp>
      <p:sp>
        <p:nvSpPr>
          <p:cNvPr id="8192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2F93688-A0BF-4597-A4E3-3DF2344CA0C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525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Summary of file physical structure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1670B7-74BE-49A0-B9E2-9F54B41A920E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ph idx="1"/>
          </p:nvPr>
        </p:nvGraphicFramePr>
        <p:xfrm>
          <a:off x="214313" y="1571625"/>
          <a:ext cx="8642350" cy="4145060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Continuous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Link table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Index table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media</a:t>
                      </a: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tape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disk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Access mode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Efficiency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Low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Middle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High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Application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To simple to be used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Not popular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Widely used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Introduction of directory structure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Components of directory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Logical label: directory name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Logical structure: directory item 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Function: path management, file management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Directory types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Single level directory: only one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Double level directory: root directory and sub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Hiberarchy directory: dynamic and flexible directory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structure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How to store file information?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How to search and index files?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How to improve efficiency of file system, such as disk space allocation/release, file operation efficiency, safety and security, HCI efficiency.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21D71A-B7D3-44A4-A1BB-D15C2AA17F4F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28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分层文件系统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58443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文件以目录的方式组织起来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4" y="1823569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目录是一类特殊的文件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600" dirty="0"/>
                <a:t>目录的内容是文件索引表</a:t>
              </a:r>
              <a:r>
                <a:rPr lang="en-US" altLang="zh-CN" sz="1600" dirty="0"/>
                <a:t>&lt;</a:t>
              </a:r>
              <a:r>
                <a:rPr lang="zh-CN" altLang="en-US" sz="1600" dirty="0"/>
                <a:t>文件名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指向文件的指针</a:t>
              </a:r>
              <a:r>
                <a:rPr lang="en-US" altLang="zh-CN" sz="1600" dirty="0"/>
                <a:t>&gt;</a:t>
              </a:r>
              <a:endParaRPr lang="zh-CN" altLang="en-US" sz="16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29066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目录和文件的树型结构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600" dirty="0"/>
                <a:t>早期的文件系统是扁平的</a:t>
              </a:r>
              <a:r>
                <a:rPr lang="en-US" altLang="zh-CN" sz="1600" dirty="0"/>
                <a:t> (</a:t>
              </a:r>
              <a:r>
                <a:rPr lang="zh-CN" altLang="en-US" sz="1600" dirty="0"/>
                <a:t>只有一层目录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958034"/>
            <a:ext cx="27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/spell/mail/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prt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/first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32526" y="3078517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4674602"/>
            <a:ext cx="2159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5" y="306740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spell</a:t>
                </a:r>
                <a:endParaRPr lang="zh-CN" altLang="en-US" sz="11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mail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prt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first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3" y="3087718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programs</a:t>
                </a:r>
                <a:endParaRPr lang="zh-CN" altLang="en-US" sz="10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p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list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684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Physical Structure of Disk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7" name="Picture 5" descr="1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6298"/>
            <a:ext cx="8064500" cy="464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0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Logical structure of directory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F936D7-0941-4628-AAA6-DBF6317D0A4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30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0" descr="目录的结构组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205038"/>
            <a:ext cx="82200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 descr="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529262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900113" y="115888"/>
            <a:ext cx="56165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多级目录中路径名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比如</a:t>
            </a:r>
            <a:r>
              <a:rPr lang="en-US" altLang="zh-CN" sz="2000">
                <a:latin typeface="Times New Roman" panose="02020603050405020304" pitchFamily="18" charset="0"/>
              </a:rPr>
              <a:t>UNIX</a:t>
            </a:r>
            <a:r>
              <a:rPr lang="zh-CN" altLang="en-US" sz="2000">
                <a:latin typeface="Times New Roman" panose="02020603050405020304" pitchFamily="18" charset="0"/>
              </a:rPr>
              <a:t>系统的一棵目录树结构：</a:t>
            </a:r>
          </a:p>
        </p:txBody>
      </p:sp>
      <p:sp>
        <p:nvSpPr>
          <p:cNvPr id="59396" name="AutoShape 7"/>
          <p:cNvSpPr>
            <a:spLocks/>
          </p:cNvSpPr>
          <p:nvPr/>
        </p:nvSpPr>
        <p:spPr bwMode="auto">
          <a:xfrm>
            <a:off x="6227763" y="5516563"/>
            <a:ext cx="2771775" cy="914400"/>
          </a:xfrm>
          <a:prstGeom prst="borderCallout1">
            <a:avLst>
              <a:gd name="adj1" fmla="val -8333"/>
              <a:gd name="adj2" fmla="val 4125"/>
              <a:gd name="adj3" fmla="val -8333"/>
              <a:gd name="adj4" fmla="val 4610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通过路径名可清楚了解文件所处位置</a:t>
            </a:r>
          </a:p>
        </p:txBody>
      </p:sp>
      <p:sp>
        <p:nvSpPr>
          <p:cNvPr id="5939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895081C-CE33-4B5E-BF58-CD57C164D4C4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75438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目录名：指明目录结构中一个结点位置。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目录树：有根结点和中间结点（</a:t>
            </a:r>
            <a:r>
              <a:rPr lang="zh-CN" altLang="en-US" sz="1800">
                <a:latin typeface="Times New Roman" panose="02020603050405020304" pitchFamily="18" charset="0"/>
              </a:rPr>
              <a:t>目录／子目录</a:t>
            </a:r>
            <a:r>
              <a:rPr lang="zh-CN" altLang="en-US">
                <a:latin typeface="Times New Roman" panose="02020603050405020304" pitchFamily="18" charset="0"/>
              </a:rPr>
              <a:t>），叶子结点（</a:t>
            </a:r>
            <a:r>
              <a:rPr lang="zh-CN" altLang="en-US" sz="1800">
                <a:latin typeface="Times New Roman" panose="02020603050405020304" pitchFamily="18" charset="0"/>
              </a:rPr>
              <a:t>文件</a:t>
            </a:r>
            <a:r>
              <a:rPr lang="zh-CN" altLang="en-US">
                <a:latin typeface="Times New Roman" panose="02020603050405020304" pitchFamily="18" charset="0"/>
              </a:rPr>
              <a:t>）。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目录有上下级关系：当前目录(</a:t>
            </a:r>
            <a:r>
              <a:rPr lang="en-US" altLang="zh-CN">
                <a:latin typeface="Times New Roman" panose="02020603050405020304" pitchFamily="18" charset="0"/>
              </a:rPr>
              <a:t>current directory, working directory)、</a:t>
            </a:r>
            <a:r>
              <a:rPr lang="zh-CN" altLang="en-US">
                <a:latin typeface="Times New Roman" panose="02020603050405020304" pitchFamily="18" charset="0"/>
              </a:rPr>
              <a:t>父目录(</a:t>
            </a:r>
            <a:r>
              <a:rPr lang="en-US" altLang="zh-CN">
                <a:latin typeface="Times New Roman" panose="02020603050405020304" pitchFamily="18" charset="0"/>
              </a:rPr>
              <a:t>parent directory)、</a:t>
            </a:r>
            <a:r>
              <a:rPr lang="zh-CN" altLang="en-US">
                <a:latin typeface="Times New Roman" panose="02020603050405020304" pitchFamily="18" charset="0"/>
              </a:rPr>
              <a:t>子目录(</a:t>
            </a:r>
            <a:r>
              <a:rPr lang="en-US" altLang="zh-CN">
                <a:latin typeface="Times New Roman" panose="02020603050405020304" pitchFamily="18" charset="0"/>
              </a:rPr>
              <a:t>subdirectory)、</a:t>
            </a:r>
            <a:r>
              <a:rPr lang="zh-CN" altLang="en-US">
                <a:latin typeface="Times New Roman" panose="02020603050405020304" pitchFamily="18" charset="0"/>
              </a:rPr>
              <a:t>根目录(</a:t>
            </a:r>
            <a:r>
              <a:rPr lang="en-US" altLang="zh-CN">
                <a:latin typeface="Times New Roman" panose="02020603050405020304" pitchFamily="18" charset="0"/>
              </a:rPr>
              <a:t>root directory)</a:t>
            </a:r>
            <a:r>
              <a:rPr lang="zh-CN" altLang="en-US">
                <a:latin typeface="Times New Roman" panose="02020603050405020304" pitchFamily="18" charset="0"/>
              </a:rPr>
              <a:t>等；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路径(</a:t>
            </a:r>
            <a:r>
              <a:rPr lang="en-US" altLang="zh-CN">
                <a:latin typeface="Times New Roman" panose="02020603050405020304" pitchFamily="18" charset="0"/>
              </a:rPr>
              <a:t>path)：</a:t>
            </a:r>
            <a:r>
              <a:rPr lang="zh-CN" altLang="en-US">
                <a:latin typeface="Times New Roman" panose="02020603050405020304" pitchFamily="18" charset="0"/>
              </a:rPr>
              <a:t>每个目录或文件，可以由根目录开始依次经由的各级目录名，加上最终的目录名或文件名来表示（相对／绝对）．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549275"/>
            <a:ext cx="611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多级目录结构有以下特点：</a:t>
            </a:r>
          </a:p>
        </p:txBody>
      </p:sp>
      <p:sp>
        <p:nvSpPr>
          <p:cNvPr id="6042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9F748A7-AEF2-4E81-9C8C-732B01CB1543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1258888" y="404813"/>
            <a:ext cx="352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．对目录操作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712946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目录是文件管理的核心，不同</a:t>
            </a:r>
            <a:r>
              <a:rPr lang="en-US" altLang="zh-CN" sz="2000">
                <a:latin typeface="Times New Roman" panose="02020603050405020304" pitchFamily="18" charset="0"/>
              </a:rPr>
              <a:t>OS</a:t>
            </a:r>
            <a:r>
              <a:rPr lang="zh-CN" altLang="en-US" sz="2000">
                <a:latin typeface="Times New Roman" panose="02020603050405020304" pitchFamily="18" charset="0"/>
              </a:rPr>
              <a:t>对目录操作不同．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create</a:t>
            </a:r>
            <a:r>
              <a:rPr lang="zh-CN" altLang="en-US" sz="2000">
                <a:latin typeface="Times New Roman" panose="02020603050405020304" pitchFamily="18" charset="0"/>
              </a:rPr>
              <a:t>：创建目录；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delete</a:t>
            </a:r>
            <a:r>
              <a:rPr lang="zh-CN" altLang="en-US" sz="2000">
                <a:latin typeface="Times New Roman" panose="02020603050405020304" pitchFamily="18" charset="0"/>
              </a:rPr>
              <a:t>：删除目录；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opendir</a:t>
            </a:r>
            <a:r>
              <a:rPr lang="zh-CN" altLang="en-US" sz="2000">
                <a:latin typeface="Times New Roman" panose="02020603050405020304" pitchFamily="18" charset="0"/>
              </a:rPr>
              <a:t>：打开目录使内容可读；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closedir</a:t>
            </a:r>
            <a:r>
              <a:rPr lang="zh-CN" altLang="en-US" sz="2000">
                <a:latin typeface="Times New Roman" panose="02020603050405020304" pitchFamily="18" charset="0"/>
              </a:rPr>
              <a:t>：关闭目录，释放各种表空间；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readdir</a:t>
            </a:r>
            <a:r>
              <a:rPr lang="zh-CN" altLang="en-US" sz="2000">
                <a:latin typeface="Times New Roman" panose="02020603050405020304" pitchFamily="18" charset="0"/>
              </a:rPr>
              <a:t>：返回打开目录的下一个目录项；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rename</a:t>
            </a:r>
            <a:r>
              <a:rPr lang="zh-CN" altLang="en-US" sz="2000">
                <a:latin typeface="Times New Roman" panose="02020603050405020304" pitchFamily="18" charset="0"/>
              </a:rPr>
              <a:t>：目录重命名；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link</a:t>
            </a:r>
            <a:r>
              <a:rPr lang="zh-CN" altLang="en-US" sz="2000">
                <a:latin typeface="Times New Roman" panose="02020603050405020304" pitchFamily="18" charset="0"/>
              </a:rPr>
              <a:t>：对某一文件在不同目录中建立连接；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Unlink</a:t>
            </a:r>
            <a:r>
              <a:rPr lang="zh-CN" altLang="en-US" sz="2000">
                <a:latin typeface="Times New Roman" panose="02020603050405020304" pitchFamily="18" charset="0"/>
              </a:rPr>
              <a:t>：删除目录中的连接文件．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144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E4BEA6E-42C5-4337-B902-CC2788FEC4F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Design issues of directory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Content of directory item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File attributes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Physical address of file  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Other attributes/options for management purpose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Organization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Static List or dynamic table 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Mapping directory into memory for efficiency improvement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Performance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Device-independent path: logical address of files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Length and format of file name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Data structure optimization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Hash, buffering for high speed index operation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4EB7F90-C2F8-4934-8D53-C269B63A5B68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34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目录实现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文件名的线性列表，包涵了指向数据块的指针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编程简单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执行耗时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2840035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– </a:t>
                </a:r>
                <a:r>
                  <a:rPr lang="zh-CN" altLang="en-US" dirty="0"/>
                  <a:t>哈希数据结构的线性表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>
                <a:spLocks/>
              </p:cNvSpPr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dirty="0"/>
                  <a:t>减少目录搜索时间</a:t>
                </a: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冲突</a:t>
              </a:r>
              <a:r>
                <a:rPr lang="en-US" altLang="zh-CN" dirty="0"/>
                <a:t> – </a:t>
              </a:r>
              <a:r>
                <a:rPr lang="zh-CN" altLang="en-US" dirty="0"/>
                <a:t>两个文件名的哈希值相同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dirty="0"/>
                  <a:t>固定大小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01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685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在目录结构中起码包含两类表：主目录项(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MFD)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表对应于用户名,用户文件目录项(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UFD)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表对应于用户文件目录.</a:t>
            </a:r>
          </a:p>
        </p:txBody>
      </p:sp>
      <p:graphicFrame>
        <p:nvGraphicFramePr>
          <p:cNvPr id="62467" name="Object 5"/>
          <p:cNvGraphicFramePr>
            <a:graphicFrameLocks noChangeAspect="1"/>
          </p:cNvGraphicFramePr>
          <p:nvPr/>
        </p:nvGraphicFramePr>
        <p:xfrm>
          <a:off x="971550" y="1557338"/>
          <a:ext cx="7921625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VISIO" r:id="rId4" imgW="6532880" imgH="3185160" progId="Visio.Drawing.4">
                  <p:embed/>
                </p:oleObj>
              </mc:Choice>
              <mc:Fallback>
                <p:oleObj name="VISIO" r:id="rId4" imgW="6532880" imgH="318516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7921625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685800" y="55626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该结构可解决不同用户间的文件重命名和文件共享问题,且具有较高的搜索速度.</a:t>
            </a:r>
          </a:p>
        </p:txBody>
      </p:sp>
      <p:sp>
        <p:nvSpPr>
          <p:cNvPr id="62469" name="Text Box 7"/>
          <p:cNvSpPr txBox="1">
            <a:spLocks noChangeArrowheads="1"/>
          </p:cNvSpPr>
          <p:nvPr/>
        </p:nvSpPr>
        <p:spPr bwMode="auto">
          <a:xfrm>
            <a:off x="1258888" y="260350"/>
            <a:ext cx="418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一个二级目录实现举例：</a:t>
            </a:r>
          </a:p>
        </p:txBody>
      </p:sp>
      <p:sp>
        <p:nvSpPr>
          <p:cNvPr id="6247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CA2F17C-28C5-43D7-8234-F2A91057849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Case: FAT in DOS 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C9AB17-6EA3-4AF9-92F5-6012DDBB808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4" descr="目录项的实例说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00188"/>
            <a:ext cx="8062913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 descr="6-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08050"/>
            <a:ext cx="6046787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1547813" y="333375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在目录中处理长文件名的两种方法：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1042988" y="5157788"/>
            <a:ext cx="77422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按字对齐处理；文件名在文件项的尾部，并做字对齐处理．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在堆中处理；所有文件名都放在一个文件名堆中处理．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对大目录管理需要用到散列表法、高速缓存法等处理。</a:t>
            </a:r>
          </a:p>
        </p:txBody>
      </p:sp>
      <p:sp>
        <p:nvSpPr>
          <p:cNvPr id="6758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F31C2B1-0242-4AC3-AB95-C03ACCA93A7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Case: I-Node in Unix 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4B9E32-7EC2-49F8-B850-B92AE726537D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39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21510" name="Picture 17" descr="Unix的目录项实例说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214438"/>
            <a:ext cx="81803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377F8B0-AB43-46B4-803A-FCD939BD4DF4}" type="slidenum">
              <a:rPr kumimoji="0"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</a:t>
            </a:fld>
            <a:endParaRPr kumimoji="0" lang="en-US" altLang="zh-CN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8850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1438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1116013" y="549275"/>
            <a:ext cx="733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磁盘的物理及虚拟几何规格知识</a:t>
            </a: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971550" y="5157788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盘商将有两个环带的物理几何规格虚化成统一环带的几何规格，便于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OS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的识别。</a:t>
            </a:r>
          </a:p>
        </p:txBody>
      </p:sp>
    </p:spTree>
    <p:extLst>
      <p:ext uri="{BB962C8B-B14F-4D97-AF65-F5344CB8AC3E}">
        <p14:creationId xmlns:p14="http://schemas.microsoft.com/office/powerpoint/2010/main" val="16728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78904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文件系统的组织视图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82206" y="1995476"/>
            <a:ext cx="2236886" cy="432000"/>
            <a:chOff x="1660502" y="1138226"/>
            <a:chExt cx="2236886" cy="432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1660502" y="1138226"/>
              <a:ext cx="571504" cy="432000"/>
              <a:chOff x="1139825" y="1000114"/>
              <a:chExt cx="571504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1" name="TextBox 67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428990" y="1138226"/>
              <a:ext cx="468398" cy="432000"/>
              <a:chOff x="1176314" y="2000246"/>
              <a:chExt cx="468398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9" name="TextBox 7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 flipV="1">
              <a:off x="2165331" y="134302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763248" y="2427476"/>
            <a:ext cx="2643206" cy="1554182"/>
            <a:chOff x="2341544" y="1570226"/>
            <a:chExt cx="2643206" cy="1554182"/>
          </a:xfrm>
        </p:grpSpPr>
        <p:grpSp>
          <p:nvGrpSpPr>
            <p:cNvPr id="70" name="组合 69"/>
            <p:cNvGrpSpPr/>
            <p:nvPr/>
          </p:nvGrpSpPr>
          <p:grpSpPr>
            <a:xfrm>
              <a:off x="2719372" y="1909758"/>
              <a:ext cx="468398" cy="432000"/>
              <a:chOff x="1176314" y="2000246"/>
              <a:chExt cx="468398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7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441690" y="1909758"/>
              <a:ext cx="468398" cy="432000"/>
              <a:chOff x="1176314" y="2000246"/>
              <a:chExt cx="468398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5" name="TextBox 7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64008" y="1909758"/>
              <a:ext cx="468398" cy="432000"/>
              <a:chOff x="1176314" y="2000246"/>
              <a:chExt cx="468398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3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41544" y="2692408"/>
              <a:ext cx="468398" cy="432000"/>
              <a:chOff x="1176314" y="2000246"/>
              <a:chExt cx="468398" cy="432000"/>
            </a:xfrm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1" name="TextBox 8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068632" y="2692408"/>
              <a:ext cx="468398" cy="432000"/>
              <a:chOff x="1176314" y="2000246"/>
              <a:chExt cx="468398" cy="432000"/>
            </a:xfrm>
          </p:grpSpPr>
          <p:sp>
            <p:nvSpPr>
              <p:cNvPr id="138" name="矩形 13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9" name="TextBox 8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16352" y="2692408"/>
              <a:ext cx="468398" cy="432000"/>
              <a:chOff x="1176314" y="2000246"/>
              <a:chExt cx="468398" cy="432000"/>
            </a:xfrm>
          </p:grpSpPr>
          <p:sp>
            <p:nvSpPr>
              <p:cNvPr id="136" name="矩形 13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7" name="TextBox 9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2" name="直接箭头连接符 81"/>
            <p:cNvCxnSpPr>
              <a:stCxn id="148" idx="2"/>
              <a:endCxn id="144" idx="0"/>
            </p:cNvCxnSpPr>
            <p:nvPr/>
          </p:nvCxnSpPr>
          <p:spPr>
            <a:xfrm rot="16200000" flipH="1">
              <a:off x="3489472" y="173687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46" idx="0"/>
            </p:cNvCxnSpPr>
            <p:nvPr/>
          </p:nvCxnSpPr>
          <p:spPr>
            <a:xfrm rot="10800000" flipV="1">
              <a:off x="3047994" y="157162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42" idx="0"/>
            </p:cNvCxnSpPr>
            <p:nvPr/>
          </p:nvCxnSpPr>
          <p:spPr>
            <a:xfrm>
              <a:off x="3800468" y="157162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46" idx="2"/>
              <a:endCxn id="140" idx="0"/>
            </p:cNvCxnSpPr>
            <p:nvPr/>
          </p:nvCxnSpPr>
          <p:spPr>
            <a:xfrm rot="5400000">
              <a:off x="2610793" y="235985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46" idx="2"/>
              <a:endCxn id="138" idx="0"/>
            </p:cNvCxnSpPr>
            <p:nvPr/>
          </p:nvCxnSpPr>
          <p:spPr>
            <a:xfrm rot="16200000" flipH="1">
              <a:off x="2915592" y="237267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42" idx="2"/>
              <a:endCxn id="136" idx="0"/>
            </p:cNvCxnSpPr>
            <p:nvPr/>
          </p:nvCxnSpPr>
          <p:spPr>
            <a:xfrm rot="16200000" flipH="1">
              <a:off x="4361810" y="237109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737848" y="3199008"/>
            <a:ext cx="2722582" cy="1554174"/>
            <a:chOff x="2316144" y="2341758"/>
            <a:chExt cx="2722582" cy="1554174"/>
          </a:xfrm>
        </p:grpSpPr>
        <p:grpSp>
          <p:nvGrpSpPr>
            <p:cNvPr id="76" name="组合 75"/>
            <p:cNvGrpSpPr/>
            <p:nvPr/>
          </p:nvGrpSpPr>
          <p:grpSpPr>
            <a:xfrm>
              <a:off x="2316144" y="3463932"/>
              <a:ext cx="571504" cy="432000"/>
              <a:chOff x="1127125" y="1000114"/>
              <a:chExt cx="571504" cy="432000"/>
            </a:xfrm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5" name="TextBox 95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030524" y="3463932"/>
              <a:ext cx="571504" cy="432000"/>
              <a:chOff x="1127125" y="1000114"/>
              <a:chExt cx="571504" cy="432000"/>
            </a:xfrm>
          </p:grpSpPr>
          <p:sp>
            <p:nvSpPr>
              <p:cNvPr id="132" name="矩形 13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3" name="TextBox 9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756018" y="3463932"/>
              <a:ext cx="571504" cy="432000"/>
              <a:chOff x="1127125" y="1000114"/>
              <a:chExt cx="571504" cy="432000"/>
            </a:xfrm>
          </p:grpSpPr>
          <p:sp>
            <p:nvSpPr>
              <p:cNvPr id="130" name="矩形 12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1" name="TextBox 10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67222" y="3463932"/>
              <a:ext cx="571504" cy="432000"/>
              <a:chOff x="1127125" y="1000114"/>
              <a:chExt cx="571504" cy="432000"/>
            </a:xfrm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29" name="TextBox 10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7" name="直接箭头连接符 86"/>
            <p:cNvCxnSpPr>
              <a:stCxn id="140" idx="2"/>
              <a:endCxn id="134" idx="0"/>
            </p:cNvCxnSpPr>
            <p:nvPr/>
          </p:nvCxnSpPr>
          <p:spPr>
            <a:xfrm rot="16200000" flipH="1">
              <a:off x="2397334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311953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454829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44" idx="2"/>
              <a:endCxn id="130" idx="0"/>
            </p:cNvCxnSpPr>
            <p:nvPr/>
          </p:nvCxnSpPr>
          <p:spPr>
            <a:xfrm rot="16200000" flipH="1">
              <a:off x="3286276" y="272430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21844" y="4753182"/>
            <a:ext cx="4715412" cy="819723"/>
            <a:chOff x="1300140" y="3895931"/>
            <a:chExt cx="4715412" cy="819723"/>
          </a:xfrm>
        </p:grpSpPr>
        <p:grpSp>
          <p:nvGrpSpPr>
            <p:cNvPr id="80" name="组合 79"/>
            <p:cNvGrpSpPr/>
            <p:nvPr/>
          </p:nvGrpSpPr>
          <p:grpSpPr>
            <a:xfrm>
              <a:off x="1300140" y="4173550"/>
              <a:ext cx="4715412" cy="542104"/>
              <a:chOff x="2357422" y="4357700"/>
              <a:chExt cx="4715412" cy="542104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7" name="TextBox 10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5" name="TextBox 11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2" name="矩形 12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3" name="TextBox 115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0" name="矩形 11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1" name="TextBox 11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8" name="矩形 11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9" name="TextBox 121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6" name="矩形 11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7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4" name="矩形 11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5" name="TextBox 127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2" name="矩形 11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3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0" name="矩形 10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1" name="TextBox 133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92" name="直接箭头连接符 91"/>
            <p:cNvCxnSpPr>
              <a:stCxn id="134" idx="2"/>
              <a:endCxn id="127" idx="0"/>
            </p:cNvCxnSpPr>
            <p:nvPr/>
          </p:nvCxnSpPr>
          <p:spPr>
            <a:xfrm rot="5400000">
              <a:off x="1967847" y="356637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34" idx="2"/>
              <a:endCxn id="125" idx="0"/>
            </p:cNvCxnSpPr>
            <p:nvPr/>
          </p:nvCxnSpPr>
          <p:spPr>
            <a:xfrm rot="5400000">
              <a:off x="2201210" y="381879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4" idx="2"/>
              <a:endCxn id="123" idx="0"/>
            </p:cNvCxnSpPr>
            <p:nvPr/>
          </p:nvCxnSpPr>
          <p:spPr>
            <a:xfrm rot="16200000" flipH="1">
              <a:off x="2439335" y="404906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132" idx="2"/>
              <a:endCxn id="119" idx="0"/>
            </p:cNvCxnSpPr>
            <p:nvPr/>
          </p:nvCxnSpPr>
          <p:spPr>
            <a:xfrm rot="16200000" flipH="1">
              <a:off x="3339449" y="386333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30" idx="2"/>
              <a:endCxn id="121" idx="0"/>
            </p:cNvCxnSpPr>
            <p:nvPr/>
          </p:nvCxnSpPr>
          <p:spPr>
            <a:xfrm rot="5400000">
              <a:off x="3449784" y="360844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30" idx="2"/>
              <a:endCxn id="117" idx="0"/>
            </p:cNvCxnSpPr>
            <p:nvPr/>
          </p:nvCxnSpPr>
          <p:spPr>
            <a:xfrm rot="16200000" flipH="1">
              <a:off x="3930797" y="399747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8" idx="2"/>
              <a:endCxn id="115" idx="0"/>
            </p:cNvCxnSpPr>
            <p:nvPr/>
          </p:nvCxnSpPr>
          <p:spPr>
            <a:xfrm rot="5400000">
              <a:off x="4543574" y="401960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28" idx="2"/>
              <a:endCxn id="113" idx="0"/>
            </p:cNvCxnSpPr>
            <p:nvPr/>
          </p:nvCxnSpPr>
          <p:spPr>
            <a:xfrm rot="16200000" flipH="1">
              <a:off x="4781699" y="385778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28" idx="2"/>
              <a:endCxn id="111" idx="0"/>
            </p:cNvCxnSpPr>
            <p:nvPr/>
          </p:nvCxnSpPr>
          <p:spPr>
            <a:xfrm rot="16200000" flipH="1">
              <a:off x="5048398" y="359108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6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/>
          <p:cNvGrpSpPr/>
          <p:nvPr/>
        </p:nvGrpSpPr>
        <p:grpSpPr>
          <a:xfrm>
            <a:off x="899592" y="5394702"/>
            <a:ext cx="7226002" cy="338554"/>
            <a:chOff x="246381" y="4794766"/>
            <a:chExt cx="7226002" cy="338554"/>
          </a:xfrm>
        </p:grpSpPr>
        <p:sp>
          <p:nvSpPr>
            <p:cNvPr id="144" name="TextBox 147"/>
            <p:cNvSpPr txBox="1"/>
            <p:nvPr/>
          </p:nvSpPr>
          <p:spPr>
            <a:xfrm>
              <a:off x="246381" y="479476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Disk</a:t>
              </a: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833405" y="4907033"/>
              <a:ext cx="6638978" cy="126000"/>
              <a:chOff x="1928794" y="4572014"/>
              <a:chExt cx="6638978" cy="126000"/>
            </a:xfrm>
            <a:noFill/>
          </p:grpSpPr>
          <p:sp>
            <p:nvSpPr>
              <p:cNvPr id="154" name="矩形 153"/>
              <p:cNvSpPr/>
              <p:nvPr/>
            </p:nvSpPr>
            <p:spPr>
              <a:xfrm>
                <a:off x="192879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05738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8597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3147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4429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5717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70054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82934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95750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8630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2120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34088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46905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59785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72665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85523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398144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411003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3625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3648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491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619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746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87442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00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12900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2556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384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51021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38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765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89339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019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14798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27460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029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52918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65757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78562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140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704020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1685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729521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4235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54979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6781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78038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93218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80583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818676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83133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44177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1130134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文件系统的存储视图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33436" y="1638288"/>
            <a:ext cx="2236886" cy="432000"/>
            <a:chOff x="1660502" y="781038"/>
            <a:chExt cx="2236886" cy="432000"/>
          </a:xfrm>
        </p:grpSpPr>
        <p:grpSp>
          <p:nvGrpSpPr>
            <p:cNvPr id="5" name="组合 68"/>
            <p:cNvGrpSpPr/>
            <p:nvPr/>
          </p:nvGrpSpPr>
          <p:grpSpPr>
            <a:xfrm>
              <a:off x="1660502" y="781038"/>
              <a:ext cx="571504" cy="432000"/>
              <a:chOff x="1139825" y="1000114"/>
              <a:chExt cx="571504" cy="432000"/>
            </a:xfrm>
          </p:grpSpPr>
          <p:sp>
            <p:nvSpPr>
              <p:cNvPr id="89" name="矩形 8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" name="组合 72"/>
            <p:cNvGrpSpPr/>
            <p:nvPr/>
          </p:nvGrpSpPr>
          <p:grpSpPr>
            <a:xfrm>
              <a:off x="3428990" y="781038"/>
              <a:ext cx="468398" cy="432000"/>
              <a:chOff x="1176314" y="2000246"/>
              <a:chExt cx="468398" cy="432000"/>
            </a:xfrm>
          </p:grpSpPr>
          <p:sp>
            <p:nvSpPr>
              <p:cNvPr id="87" name="矩形 8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165331" y="985837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014478" y="2070288"/>
            <a:ext cx="2643206" cy="1554182"/>
            <a:chOff x="2341544" y="1213038"/>
            <a:chExt cx="2643206" cy="1554182"/>
          </a:xfrm>
        </p:grpSpPr>
        <p:grpSp>
          <p:nvGrpSpPr>
            <p:cNvPr id="7" name="组合 73"/>
            <p:cNvGrpSpPr/>
            <p:nvPr/>
          </p:nvGrpSpPr>
          <p:grpSpPr>
            <a:xfrm>
              <a:off x="2719372" y="1552570"/>
              <a:ext cx="468398" cy="432000"/>
              <a:chOff x="1176314" y="2000246"/>
              <a:chExt cx="468398" cy="432000"/>
            </a:xfrm>
          </p:grpSpPr>
          <p:sp>
            <p:nvSpPr>
              <p:cNvPr id="85" name="矩形 8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" name="组合 76"/>
            <p:cNvGrpSpPr/>
            <p:nvPr/>
          </p:nvGrpSpPr>
          <p:grpSpPr>
            <a:xfrm>
              <a:off x="3441690" y="1552570"/>
              <a:ext cx="468398" cy="432000"/>
              <a:chOff x="1176314" y="2000246"/>
              <a:chExt cx="468398" cy="432000"/>
            </a:xfrm>
          </p:grpSpPr>
          <p:sp>
            <p:nvSpPr>
              <p:cNvPr id="83" name="矩形 82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79"/>
            <p:cNvGrpSpPr/>
            <p:nvPr/>
          </p:nvGrpSpPr>
          <p:grpSpPr>
            <a:xfrm>
              <a:off x="4164008" y="1552570"/>
              <a:ext cx="468398" cy="432000"/>
              <a:chOff x="1176314" y="2000246"/>
              <a:chExt cx="468398" cy="432000"/>
            </a:xfrm>
          </p:grpSpPr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84"/>
            <p:cNvGrpSpPr/>
            <p:nvPr/>
          </p:nvGrpSpPr>
          <p:grpSpPr>
            <a:xfrm>
              <a:off x="2341544" y="2335220"/>
              <a:ext cx="468398" cy="432000"/>
              <a:chOff x="1176314" y="2000246"/>
              <a:chExt cx="468398" cy="432000"/>
            </a:xfrm>
          </p:grpSpPr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2" name="组合 87"/>
            <p:cNvGrpSpPr/>
            <p:nvPr/>
          </p:nvGrpSpPr>
          <p:grpSpPr>
            <a:xfrm>
              <a:off x="3068632" y="2335220"/>
              <a:ext cx="468398" cy="432000"/>
              <a:chOff x="1176314" y="2000246"/>
              <a:chExt cx="468398" cy="432000"/>
            </a:xfrm>
          </p:grpSpPr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3" name="组合 90"/>
            <p:cNvGrpSpPr/>
            <p:nvPr/>
          </p:nvGrpSpPr>
          <p:grpSpPr>
            <a:xfrm>
              <a:off x="4516352" y="2335220"/>
              <a:ext cx="468398" cy="432000"/>
              <a:chOff x="1176314" y="2000246"/>
              <a:chExt cx="468398" cy="432000"/>
            </a:xfrm>
          </p:grpSpPr>
          <p:sp>
            <p:nvSpPr>
              <p:cNvPr id="75" name="矩形 7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0" name="直接箭头连接符 19"/>
            <p:cNvCxnSpPr>
              <a:stCxn id="87" idx="2"/>
              <a:endCxn id="83" idx="0"/>
            </p:cNvCxnSpPr>
            <p:nvPr/>
          </p:nvCxnSpPr>
          <p:spPr>
            <a:xfrm rot="16200000" flipH="1">
              <a:off x="3489472" y="1379691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85" idx="0"/>
            </p:cNvCxnSpPr>
            <p:nvPr/>
          </p:nvCxnSpPr>
          <p:spPr>
            <a:xfrm rot="10800000" flipV="1">
              <a:off x="3047994" y="1214436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1" idx="0"/>
            </p:cNvCxnSpPr>
            <p:nvPr/>
          </p:nvCxnSpPr>
          <p:spPr>
            <a:xfrm>
              <a:off x="3800468" y="1214437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5" idx="2"/>
              <a:endCxn id="79" idx="0"/>
            </p:cNvCxnSpPr>
            <p:nvPr/>
          </p:nvCxnSpPr>
          <p:spPr>
            <a:xfrm rot="5400000">
              <a:off x="2610793" y="2002671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5" idx="2"/>
              <a:endCxn id="77" idx="0"/>
            </p:cNvCxnSpPr>
            <p:nvPr/>
          </p:nvCxnSpPr>
          <p:spPr>
            <a:xfrm rot="16200000" flipH="1">
              <a:off x="2915592" y="2015485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1" idx="2"/>
              <a:endCxn id="75" idx="0"/>
            </p:cNvCxnSpPr>
            <p:nvPr/>
          </p:nvCxnSpPr>
          <p:spPr>
            <a:xfrm rot="16200000" flipH="1">
              <a:off x="4361810" y="2013904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989078" y="2841820"/>
            <a:ext cx="2722582" cy="1554174"/>
            <a:chOff x="2316144" y="1984570"/>
            <a:chExt cx="2722582" cy="1554174"/>
          </a:xfrm>
        </p:grpSpPr>
        <p:grpSp>
          <p:nvGrpSpPr>
            <p:cNvPr id="14" name="组合 93"/>
            <p:cNvGrpSpPr/>
            <p:nvPr/>
          </p:nvGrpSpPr>
          <p:grpSpPr>
            <a:xfrm>
              <a:off x="2316144" y="3106744"/>
              <a:ext cx="571504" cy="432000"/>
              <a:chOff x="1127125" y="1000114"/>
              <a:chExt cx="571504" cy="432000"/>
            </a:xfrm>
          </p:grpSpPr>
          <p:sp>
            <p:nvSpPr>
              <p:cNvPr id="73" name="矩形 72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5" name="组合 96"/>
            <p:cNvGrpSpPr/>
            <p:nvPr/>
          </p:nvGrpSpPr>
          <p:grpSpPr>
            <a:xfrm>
              <a:off x="3030524" y="3106744"/>
              <a:ext cx="571504" cy="432000"/>
              <a:chOff x="1127125" y="1000114"/>
              <a:chExt cx="571504" cy="432000"/>
            </a:xfrm>
          </p:grpSpPr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6" name="组合 99"/>
            <p:cNvGrpSpPr/>
            <p:nvPr/>
          </p:nvGrpSpPr>
          <p:grpSpPr>
            <a:xfrm>
              <a:off x="3756018" y="3106744"/>
              <a:ext cx="571504" cy="432000"/>
              <a:chOff x="1127125" y="1000114"/>
              <a:chExt cx="571504" cy="432000"/>
            </a:xfrm>
          </p:grpSpPr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7" name="组合 102"/>
            <p:cNvGrpSpPr/>
            <p:nvPr/>
          </p:nvGrpSpPr>
          <p:grpSpPr>
            <a:xfrm>
              <a:off x="4467222" y="3106744"/>
              <a:ext cx="571504" cy="432000"/>
              <a:chOff x="1127125" y="1000114"/>
              <a:chExt cx="571504" cy="432000"/>
            </a:xfrm>
          </p:grpSpPr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5" name="直接箭头连接符 24"/>
            <p:cNvCxnSpPr>
              <a:stCxn id="79" idx="2"/>
              <a:endCxn id="73" idx="0"/>
            </p:cNvCxnSpPr>
            <p:nvPr/>
          </p:nvCxnSpPr>
          <p:spPr>
            <a:xfrm rot="16200000" flipH="1">
              <a:off x="2397334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311953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454829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3" idx="2"/>
              <a:endCxn id="69" idx="0"/>
            </p:cNvCxnSpPr>
            <p:nvPr/>
          </p:nvCxnSpPr>
          <p:spPr>
            <a:xfrm rot="16200000" flipH="1">
              <a:off x="3286276" y="2367120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/>
          <p:cNvGrpSpPr/>
          <p:nvPr/>
        </p:nvGrpSpPr>
        <p:grpSpPr>
          <a:xfrm>
            <a:off x="1973074" y="4395994"/>
            <a:ext cx="4715412" cy="819723"/>
            <a:chOff x="1300140" y="3538743"/>
            <a:chExt cx="4715412" cy="819723"/>
          </a:xfrm>
        </p:grpSpPr>
        <p:grpSp>
          <p:nvGrpSpPr>
            <p:cNvPr id="18" name="组合 134"/>
            <p:cNvGrpSpPr/>
            <p:nvPr/>
          </p:nvGrpSpPr>
          <p:grpSpPr>
            <a:xfrm>
              <a:off x="1300140" y="3816362"/>
              <a:ext cx="4715412" cy="542104"/>
              <a:chOff x="2357422" y="4357700"/>
              <a:chExt cx="4715412" cy="542104"/>
            </a:xfrm>
          </p:grpSpPr>
          <p:grpSp>
            <p:nvGrpSpPr>
              <p:cNvPr id="39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4" name="矩形 6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0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2" name="矩形 6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1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0" name="矩形 5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2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8" name="矩形 5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3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4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5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6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7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30" name="直接箭头连接符 29"/>
            <p:cNvCxnSpPr>
              <a:stCxn id="73" idx="2"/>
              <a:endCxn id="65" idx="0"/>
            </p:cNvCxnSpPr>
            <p:nvPr/>
          </p:nvCxnSpPr>
          <p:spPr>
            <a:xfrm rot="5400000">
              <a:off x="1967847" y="3209190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3" idx="2"/>
              <a:endCxn id="63" idx="0"/>
            </p:cNvCxnSpPr>
            <p:nvPr/>
          </p:nvCxnSpPr>
          <p:spPr>
            <a:xfrm rot="5400000">
              <a:off x="2201210" y="3461603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3" idx="2"/>
              <a:endCxn id="61" idx="0"/>
            </p:cNvCxnSpPr>
            <p:nvPr/>
          </p:nvCxnSpPr>
          <p:spPr>
            <a:xfrm rot="16200000" flipH="1">
              <a:off x="2439335" y="3691878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1" idx="2"/>
              <a:endCxn id="57" idx="0"/>
            </p:cNvCxnSpPr>
            <p:nvPr/>
          </p:nvCxnSpPr>
          <p:spPr>
            <a:xfrm rot="16200000" flipH="1">
              <a:off x="3339449" y="3506143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2"/>
              <a:endCxn id="59" idx="0"/>
            </p:cNvCxnSpPr>
            <p:nvPr/>
          </p:nvCxnSpPr>
          <p:spPr>
            <a:xfrm rot="5400000">
              <a:off x="3449784" y="3251253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9" idx="2"/>
              <a:endCxn id="55" idx="0"/>
            </p:cNvCxnSpPr>
            <p:nvPr/>
          </p:nvCxnSpPr>
          <p:spPr>
            <a:xfrm rot="16200000" flipH="1">
              <a:off x="3930797" y="3640290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6" idx="2"/>
              <a:endCxn id="53" idx="0"/>
            </p:cNvCxnSpPr>
            <p:nvPr/>
          </p:nvCxnSpPr>
          <p:spPr>
            <a:xfrm rot="5400000">
              <a:off x="4543574" y="3662413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6" idx="2"/>
              <a:endCxn id="51" idx="0"/>
            </p:cNvCxnSpPr>
            <p:nvPr/>
          </p:nvCxnSpPr>
          <p:spPr>
            <a:xfrm rot="16200000" flipH="1">
              <a:off x="4781699" y="3500592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6" idx="2"/>
              <a:endCxn id="49" idx="0"/>
            </p:cNvCxnSpPr>
            <p:nvPr/>
          </p:nvCxnSpPr>
          <p:spPr>
            <a:xfrm rot="16200000" flipH="1">
              <a:off x="5048398" y="3233892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1486616" y="5509009"/>
            <a:ext cx="254590" cy="126000"/>
            <a:chOff x="813682" y="4731766"/>
            <a:chExt cx="254590" cy="126000"/>
          </a:xfrm>
        </p:grpSpPr>
        <p:sp>
          <p:nvSpPr>
            <p:cNvPr id="92" name="矩形 91"/>
            <p:cNvSpPr/>
            <p:nvPr/>
          </p:nvSpPr>
          <p:spPr>
            <a:xfrm>
              <a:off x="81368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4227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701760" y="5384963"/>
            <a:ext cx="1601691" cy="250047"/>
            <a:chOff x="2028825" y="4607719"/>
            <a:chExt cx="1601691" cy="250047"/>
          </a:xfrm>
        </p:grpSpPr>
        <p:sp>
          <p:nvSpPr>
            <p:cNvPr id="106" name="矩形 105"/>
            <p:cNvSpPr/>
            <p:nvPr/>
          </p:nvSpPr>
          <p:spPr>
            <a:xfrm>
              <a:off x="261154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74012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86633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9491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2114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497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75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028825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3108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108284" y="5415933"/>
            <a:ext cx="4017310" cy="219076"/>
            <a:chOff x="3435350" y="4638690"/>
            <a:chExt cx="4017310" cy="219076"/>
          </a:xfrm>
        </p:grpSpPr>
        <p:sp>
          <p:nvSpPr>
            <p:cNvPr id="114" name="矩形 113"/>
            <p:cNvSpPr/>
            <p:nvPr/>
          </p:nvSpPr>
          <p:spPr>
            <a:xfrm>
              <a:off x="3630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5931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85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1389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405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68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9510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3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9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77828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904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03286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5949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878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1407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54245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50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988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2509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0534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8009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084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43468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65630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886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707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9432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07165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71982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732666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435350" y="4648200"/>
              <a:ext cx="8001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3435350" y="4643452"/>
              <a:ext cx="900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3435350" y="4638690"/>
              <a:ext cx="1044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435350" y="4638690"/>
              <a:ext cx="1152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676790" y="5302789"/>
            <a:ext cx="1604882" cy="332220"/>
            <a:chOff x="1003856" y="4525546"/>
            <a:chExt cx="1604882" cy="332220"/>
          </a:xfrm>
        </p:grpSpPr>
        <p:sp>
          <p:nvSpPr>
            <p:cNvPr id="94" name="矩形 93"/>
            <p:cNvSpPr/>
            <p:nvPr/>
          </p:nvSpPr>
          <p:spPr>
            <a:xfrm>
              <a:off x="107086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1996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3278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4566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58543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71423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4239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7119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969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577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5393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8273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376981" y="4601773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368638" y="4525546"/>
              <a:ext cx="271463" cy="221456"/>
            </a:xfrm>
            <a:custGeom>
              <a:avLst/>
              <a:gdLst>
                <a:gd name="connsiteX0" fmla="*/ 0 w 271463"/>
                <a:gd name="connsiteY0" fmla="*/ 207169 h 221456"/>
                <a:gd name="connsiteX1" fmla="*/ 95250 w 271463"/>
                <a:gd name="connsiteY1" fmla="*/ 2381 h 221456"/>
                <a:gd name="connsiteX2" fmla="*/ 271463 w 271463"/>
                <a:gd name="connsiteY2" fmla="*/ 22145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3" h="221456">
                  <a:moveTo>
                    <a:pt x="0" y="207169"/>
                  </a:moveTo>
                  <a:cubicBezTo>
                    <a:pt x="25003" y="103584"/>
                    <a:pt x="50006" y="0"/>
                    <a:pt x="95250" y="2381"/>
                  </a:cubicBezTo>
                  <a:cubicBezTo>
                    <a:pt x="140494" y="4762"/>
                    <a:pt x="233363" y="196850"/>
                    <a:pt x="271463" y="221456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1003856" y="4602384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48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文件系统的存储结构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4370049" cy="1266834"/>
            <a:chOff x="844893" y="1019164"/>
            <a:chExt cx="4370049" cy="126683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文件系统数据结构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卷控制块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每个文件系统一个）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81995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每个文件一个）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7962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974846"/>
              <a:ext cx="3391329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目录节点</a:t>
              </a:r>
              <a:r>
                <a:rPr lang="en-US" altLang="zh-CN" dirty="0"/>
                <a:t>(</a:t>
              </a:r>
              <a:r>
                <a:rPr lang="zh-CN" altLang="en-US" dirty="0"/>
                <a:t>每个目录项一个）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141660"/>
            <a:ext cx="3084165" cy="696462"/>
            <a:chOff x="844893" y="2284410"/>
            <a:chExt cx="3084165" cy="696462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284410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持久存储在外存中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844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73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622550"/>
              <a:ext cx="253407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存储设备的数据块中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786190"/>
            <a:ext cx="2869851" cy="428628"/>
            <a:chOff x="844893" y="2928940"/>
            <a:chExt cx="2869851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28940"/>
              <a:ext cx="25717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当需要时加载进内存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124330"/>
            <a:ext cx="5024090" cy="358322"/>
            <a:chOff x="1262422" y="3267080"/>
            <a:chExt cx="5024090" cy="358322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71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67080"/>
              <a:ext cx="48915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卷控制模块</a:t>
              </a:r>
              <a:r>
                <a:rPr lang="en-US" altLang="zh-CN" dirty="0"/>
                <a:t> : </a:t>
              </a:r>
              <a:r>
                <a:rPr lang="zh-CN" altLang="en-US" dirty="0"/>
                <a:t>当文件系统挂载时进入内存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4435482"/>
            <a:ext cx="4595462" cy="358322"/>
            <a:chOff x="1262422" y="3578232"/>
            <a:chExt cx="4595462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830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578232"/>
              <a:ext cx="44628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: </a:t>
              </a:r>
              <a:r>
                <a:rPr lang="zh-CN" altLang="en-US" dirty="0"/>
                <a:t>当文件被访问时进入每次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4741872"/>
            <a:ext cx="5166966" cy="311152"/>
            <a:chOff x="1262422" y="3884622"/>
            <a:chExt cx="5166966" cy="31115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89398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3884622"/>
              <a:ext cx="5034403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目录节点</a:t>
              </a:r>
              <a:r>
                <a:rPr lang="en-US" altLang="zh-CN" dirty="0"/>
                <a:t>: </a:t>
              </a:r>
              <a:r>
                <a:rPr lang="zh-CN" altLang="en-US" dirty="0"/>
                <a:t>在遍历一个文件路径时进入内存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06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打开文件和文件描述符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44894" y="160788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文件访问模式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进程访问文件数据前必须先“打开”文件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394986" y="230797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f = open(name, flag);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read(f, …);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close(f);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9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打开文件和文件描述符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44894" y="230017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内核跟踪进程打开的所有文件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160788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文件访问模式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进程访问文件数据前必须先“打开”文件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71934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操作系统为每个进程维护一个打开文件表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09308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文件描述符是打开文件的标识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11625" y="386796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3466947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0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80738" y="254384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最近一次读写位置</a:t>
              </a: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每个进程分别维护自己的打开文件指针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6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93480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当前打开文件的次数</a:t>
              </a: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 eaLnBrk="1" fontAlgn="auto" hangingPunct="1">
                <a:lnSpc>
                  <a:spcPct val="100000"/>
                </a:lnSpc>
                <a:spcBef>
                  <a:spcPts val="788"/>
                </a:spcBef>
                <a:spcAft>
                  <a:spcPts val="0"/>
                </a:spcAft>
                <a:buSzTx/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91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92734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文件的磁盘位置</a:t>
              </a:r>
            </a:p>
          </p:txBody>
        </p:sp>
      </p:grpSp>
      <p:sp>
        <p:nvSpPr>
          <p:cNvPr id="23" name="内容占位符 2"/>
          <p:cNvSpPr txBox="1">
            <a:spLocks/>
          </p:cNvSpPr>
          <p:nvPr/>
        </p:nvSpPr>
        <p:spPr>
          <a:xfrm>
            <a:off x="1680738" y="328452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/>
              <a:t>缓存数据访问信息</a:t>
            </a:r>
          </a:p>
        </p:txBody>
      </p:sp>
    </p:spTree>
    <p:extLst>
      <p:ext uri="{BB962C8B-B14F-4D97-AF65-F5344CB8AC3E}">
        <p14:creationId xmlns:p14="http://schemas.microsoft.com/office/powerpoint/2010/main" val="20242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92734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文件的磁盘位置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26640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访问权限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619672" y="362200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/>
              <a:t>每个进程的文件访问模式信息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430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文件系统中打开文件的数据结构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5671323" cy="696462"/>
            <a:chOff x="844893" y="1019164"/>
            <a:chExt cx="567132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文件描述符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51212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每个被打开的文件都有一个文件描述符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25706"/>
            <a:ext cx="5541826" cy="675598"/>
            <a:chOff x="1262422" y="1668456"/>
            <a:chExt cx="5541826" cy="67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18911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文件状态信息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844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98407" y="1985732"/>
              <a:ext cx="510584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目录项、当前文件指针、文件操作设置等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156630"/>
            <a:ext cx="4807227" cy="696462"/>
            <a:chOff x="844893" y="2299380"/>
            <a:chExt cx="48072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29938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打开文件表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299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4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37520"/>
              <a:ext cx="42571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每个进程一个进程打开文件表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05922"/>
            <a:ext cx="4809776" cy="701480"/>
            <a:chOff x="1262422" y="2948672"/>
            <a:chExt cx="4809776" cy="70148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53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948672"/>
              <a:ext cx="39691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一个系统级的打开文件表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3291830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有文件被打开时，文件卷就不能被卸载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6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Introduction of File Management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Definition of File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File: abstraction of storage and I/O devices, the structure to store information and data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File is a set that contains a series of information items with logical attribute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“File” VS “Document”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File: physical structure of data/info storage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Document: logical structure of data/info application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File system in OS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File system: an important module in OS which is in charge of data storage, indexing, and provides reasonable method to protect and share data between processes 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virtual machine: interfaces and mechanisms for logical application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Resource management: disk space management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84E36B-991B-4303-83D3-12C18117BC89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5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02292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打开文件表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3351266" y="1995476"/>
            <a:ext cx="4715412" cy="3577428"/>
            <a:chOff x="1938322" y="1157276"/>
            <a:chExt cx="4715412" cy="3577428"/>
          </a:xfrm>
        </p:grpSpPr>
        <p:grpSp>
          <p:nvGrpSpPr>
            <p:cNvPr id="82" name="组合 68"/>
            <p:cNvGrpSpPr/>
            <p:nvPr/>
          </p:nvGrpSpPr>
          <p:grpSpPr>
            <a:xfrm>
              <a:off x="2298684" y="1157276"/>
              <a:ext cx="571504" cy="432000"/>
              <a:chOff x="1139825" y="1000114"/>
              <a:chExt cx="571504" cy="432000"/>
            </a:xfrm>
          </p:grpSpPr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3" name="组合 72"/>
            <p:cNvGrpSpPr/>
            <p:nvPr/>
          </p:nvGrpSpPr>
          <p:grpSpPr>
            <a:xfrm>
              <a:off x="4067172" y="1157276"/>
              <a:ext cx="468398" cy="432000"/>
              <a:chOff x="1176314" y="2000246"/>
              <a:chExt cx="468398" cy="432000"/>
            </a:xfrm>
          </p:grpSpPr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4" name="组合 73"/>
            <p:cNvGrpSpPr/>
            <p:nvPr/>
          </p:nvGrpSpPr>
          <p:grpSpPr>
            <a:xfrm>
              <a:off x="3357554" y="1928808"/>
              <a:ext cx="468398" cy="432000"/>
              <a:chOff x="1176314" y="2000246"/>
              <a:chExt cx="468398" cy="432000"/>
            </a:xfrm>
          </p:grpSpPr>
          <p:sp>
            <p:nvSpPr>
              <p:cNvPr id="160" name="矩形 15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5" name="组合 76"/>
            <p:cNvGrpSpPr/>
            <p:nvPr/>
          </p:nvGrpSpPr>
          <p:grpSpPr>
            <a:xfrm>
              <a:off x="4079872" y="1928808"/>
              <a:ext cx="468398" cy="432000"/>
              <a:chOff x="1176314" y="2000246"/>
              <a:chExt cx="468398" cy="432000"/>
            </a:xfrm>
          </p:grpSpPr>
          <p:sp>
            <p:nvSpPr>
              <p:cNvPr id="158" name="矩形 15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6" name="组合 79"/>
            <p:cNvGrpSpPr/>
            <p:nvPr/>
          </p:nvGrpSpPr>
          <p:grpSpPr>
            <a:xfrm>
              <a:off x="4802190" y="1928808"/>
              <a:ext cx="468398" cy="432000"/>
              <a:chOff x="1176314" y="2000246"/>
              <a:chExt cx="468398" cy="432000"/>
            </a:xfrm>
          </p:grpSpPr>
          <p:sp>
            <p:nvSpPr>
              <p:cNvPr id="156" name="矩形 15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7" name="组合 84"/>
            <p:cNvGrpSpPr/>
            <p:nvPr/>
          </p:nvGrpSpPr>
          <p:grpSpPr>
            <a:xfrm>
              <a:off x="2979726" y="2711458"/>
              <a:ext cx="468398" cy="432000"/>
              <a:chOff x="1176314" y="2000246"/>
              <a:chExt cx="468398" cy="432000"/>
            </a:xfrm>
          </p:grpSpPr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06814" y="2711458"/>
              <a:ext cx="468398" cy="432000"/>
              <a:chOff x="1176314" y="2000246"/>
              <a:chExt cx="468398" cy="432000"/>
            </a:xfrm>
          </p:grpSpPr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9" name="组合 90"/>
            <p:cNvGrpSpPr/>
            <p:nvPr/>
          </p:nvGrpSpPr>
          <p:grpSpPr>
            <a:xfrm>
              <a:off x="5154534" y="2711458"/>
              <a:ext cx="468398" cy="432000"/>
              <a:chOff x="1176314" y="2000246"/>
              <a:chExt cx="468398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0" name="组合 93"/>
            <p:cNvGrpSpPr/>
            <p:nvPr/>
          </p:nvGrpSpPr>
          <p:grpSpPr>
            <a:xfrm>
              <a:off x="2954326" y="3482982"/>
              <a:ext cx="571504" cy="432000"/>
              <a:chOff x="1127125" y="1000114"/>
              <a:chExt cx="571504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1" name="组合 96"/>
            <p:cNvGrpSpPr/>
            <p:nvPr/>
          </p:nvGrpSpPr>
          <p:grpSpPr>
            <a:xfrm>
              <a:off x="3668706" y="3482982"/>
              <a:ext cx="571504" cy="432000"/>
              <a:chOff x="1127125" y="1000114"/>
              <a:chExt cx="571504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2" name="组合 99"/>
            <p:cNvGrpSpPr/>
            <p:nvPr/>
          </p:nvGrpSpPr>
          <p:grpSpPr>
            <a:xfrm>
              <a:off x="4394200" y="3482982"/>
              <a:ext cx="571504" cy="432000"/>
              <a:chOff x="1127125" y="1000114"/>
              <a:chExt cx="571504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3" name="组合 102"/>
            <p:cNvGrpSpPr/>
            <p:nvPr/>
          </p:nvGrpSpPr>
          <p:grpSpPr>
            <a:xfrm>
              <a:off x="5105404" y="3482982"/>
              <a:ext cx="571504" cy="432000"/>
              <a:chOff x="1127125" y="1000114"/>
              <a:chExt cx="571504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4" name="组合 134"/>
            <p:cNvGrpSpPr/>
            <p:nvPr/>
          </p:nvGrpSpPr>
          <p:grpSpPr>
            <a:xfrm>
              <a:off x="1938322" y="4192600"/>
              <a:ext cx="4715412" cy="542104"/>
              <a:chOff x="2357422" y="4357700"/>
              <a:chExt cx="4715412" cy="542104"/>
            </a:xfrm>
          </p:grpSpPr>
          <p:grpSp>
            <p:nvGrpSpPr>
              <p:cNvPr id="115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40" name="矩形 13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6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8" name="矩形 13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7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6" name="矩形 13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8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9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2" name="矩形 13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0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0" name="矩形 12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1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8" name="矩形 12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2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3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95" name="直接箭头连接符 94"/>
            <p:cNvCxnSpPr/>
            <p:nvPr/>
          </p:nvCxnSpPr>
          <p:spPr>
            <a:xfrm flipV="1">
              <a:off x="2803513" y="136207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2" idx="2"/>
              <a:endCxn id="158" idx="0"/>
            </p:cNvCxnSpPr>
            <p:nvPr/>
          </p:nvCxnSpPr>
          <p:spPr>
            <a:xfrm rot="16200000" flipH="1">
              <a:off x="4127654" y="175592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endCxn id="160" idx="0"/>
            </p:cNvCxnSpPr>
            <p:nvPr/>
          </p:nvCxnSpPr>
          <p:spPr>
            <a:xfrm rot="10800000" flipV="1">
              <a:off x="3686176" y="159067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156" idx="0"/>
            </p:cNvCxnSpPr>
            <p:nvPr/>
          </p:nvCxnSpPr>
          <p:spPr>
            <a:xfrm>
              <a:off x="4438650" y="159067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60" idx="2"/>
              <a:endCxn id="154" idx="0"/>
            </p:cNvCxnSpPr>
            <p:nvPr/>
          </p:nvCxnSpPr>
          <p:spPr>
            <a:xfrm rot="5400000">
              <a:off x="3248975" y="237890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60" idx="2"/>
              <a:endCxn id="152" idx="0"/>
            </p:cNvCxnSpPr>
            <p:nvPr/>
          </p:nvCxnSpPr>
          <p:spPr>
            <a:xfrm rot="16200000" flipH="1">
              <a:off x="3553774" y="239172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54" idx="2"/>
              <a:endCxn id="148" idx="0"/>
            </p:cNvCxnSpPr>
            <p:nvPr/>
          </p:nvCxnSpPr>
          <p:spPr>
            <a:xfrm rot="16200000" flipH="1">
              <a:off x="3035516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H="1">
              <a:off x="375771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518647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56" idx="2"/>
              <a:endCxn id="150" idx="0"/>
            </p:cNvCxnSpPr>
            <p:nvPr/>
          </p:nvCxnSpPr>
          <p:spPr>
            <a:xfrm rot="16200000" flipH="1">
              <a:off x="4999992" y="239014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58" idx="2"/>
              <a:endCxn id="144" idx="0"/>
            </p:cNvCxnSpPr>
            <p:nvPr/>
          </p:nvCxnSpPr>
          <p:spPr>
            <a:xfrm rot="16200000" flipH="1">
              <a:off x="3924458" y="274335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148" idx="2"/>
              <a:endCxn id="141" idx="0"/>
            </p:cNvCxnSpPr>
            <p:nvPr/>
          </p:nvCxnSpPr>
          <p:spPr>
            <a:xfrm rot="5400000">
              <a:off x="2606029" y="358542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48" idx="2"/>
              <a:endCxn id="139" idx="0"/>
            </p:cNvCxnSpPr>
            <p:nvPr/>
          </p:nvCxnSpPr>
          <p:spPr>
            <a:xfrm rot="5400000">
              <a:off x="2839392" y="383784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48" idx="2"/>
              <a:endCxn id="137" idx="0"/>
            </p:cNvCxnSpPr>
            <p:nvPr/>
          </p:nvCxnSpPr>
          <p:spPr>
            <a:xfrm rot="16200000" flipH="1">
              <a:off x="3077517" y="406811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46" idx="2"/>
              <a:endCxn id="133" idx="0"/>
            </p:cNvCxnSpPr>
            <p:nvPr/>
          </p:nvCxnSpPr>
          <p:spPr>
            <a:xfrm rot="16200000" flipH="1">
              <a:off x="3977631" y="388238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44" idx="2"/>
              <a:endCxn id="135" idx="0"/>
            </p:cNvCxnSpPr>
            <p:nvPr/>
          </p:nvCxnSpPr>
          <p:spPr>
            <a:xfrm rot="5400000">
              <a:off x="4087966" y="362749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44" idx="2"/>
              <a:endCxn id="131" idx="0"/>
            </p:cNvCxnSpPr>
            <p:nvPr/>
          </p:nvCxnSpPr>
          <p:spPr>
            <a:xfrm rot="16200000" flipH="1">
              <a:off x="4568979" y="401652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42" idx="2"/>
              <a:endCxn id="129" idx="0"/>
            </p:cNvCxnSpPr>
            <p:nvPr/>
          </p:nvCxnSpPr>
          <p:spPr>
            <a:xfrm rot="5400000">
              <a:off x="5181756" y="403865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42" idx="2"/>
              <a:endCxn id="127" idx="0"/>
            </p:cNvCxnSpPr>
            <p:nvPr/>
          </p:nvCxnSpPr>
          <p:spPr>
            <a:xfrm rot="16200000" flipH="1">
              <a:off x="5419881" y="387683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42" idx="2"/>
              <a:endCxn id="125" idx="0"/>
            </p:cNvCxnSpPr>
            <p:nvPr/>
          </p:nvCxnSpPr>
          <p:spPr>
            <a:xfrm rot="16200000" flipH="1">
              <a:off x="5686580" y="361013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138344" y="2812558"/>
            <a:ext cx="2294526" cy="1721342"/>
            <a:chOff x="1572624" y="1955308"/>
            <a:chExt cx="2294526" cy="1721342"/>
          </a:xfrm>
        </p:grpSpPr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1572624" y="1955308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  <a:cs typeface="宋体" charset="0"/>
                </a:rPr>
                <a:t>系统打开文件表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  <a:cs typeface="宋体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1924860" y="2373310"/>
              <a:ext cx="504000" cy="1224000"/>
              <a:chOff x="1788426" y="3071816"/>
              <a:chExt cx="504000" cy="122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788426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789093" y="34353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89093" y="377508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cxnSp>
          <p:nvCxnSpPr>
            <p:cNvPr id="180" name="直接箭头连接符 179"/>
            <p:cNvCxnSpPr>
              <a:stCxn id="174" idx="3"/>
              <a:endCxn id="155" idx="1"/>
            </p:cNvCxnSpPr>
            <p:nvPr/>
          </p:nvCxnSpPr>
          <p:spPr>
            <a:xfrm flipV="1">
              <a:off x="2425927" y="2819400"/>
              <a:ext cx="13935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49" idx="1"/>
            </p:cNvCxnSpPr>
            <p:nvPr/>
          </p:nvCxnSpPr>
          <p:spPr>
            <a:xfrm>
              <a:off x="2425927" y="3166578"/>
              <a:ext cx="1441223" cy="510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04346" y="1993896"/>
            <a:ext cx="1622425" cy="3279821"/>
            <a:chOff x="338625" y="1136645"/>
            <a:chExt cx="1622425" cy="3279821"/>
          </a:xfrm>
        </p:grpSpPr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338625" y="1136645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  <a:cs typeface="宋体" charset="0"/>
                </a:rPr>
                <a:t>进程打开文件表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  <a:cs typeface="宋体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857224" y="1563680"/>
              <a:ext cx="504000" cy="1224000"/>
              <a:chOff x="857224" y="1785932"/>
              <a:chExt cx="504000" cy="12240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57224" y="1785932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57891" y="2143122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7224" y="3192466"/>
              <a:ext cx="504000" cy="1224000"/>
              <a:chOff x="857224" y="3071816"/>
              <a:chExt cx="504000" cy="12240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857224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57891" y="33591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57891" y="385763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cxnSp>
          <p:nvCxnSpPr>
            <p:cNvPr id="184" name="直接箭头连接符 183"/>
            <p:cNvCxnSpPr>
              <a:stCxn id="169" idx="3"/>
              <a:endCxn id="174" idx="1"/>
            </p:cNvCxnSpPr>
            <p:nvPr/>
          </p:nvCxnSpPr>
          <p:spPr>
            <a:xfrm>
              <a:off x="1358291" y="2010870"/>
              <a:ext cx="546709" cy="8275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4" idx="1"/>
            </p:cNvCxnSpPr>
            <p:nvPr/>
          </p:nvCxnSpPr>
          <p:spPr>
            <a:xfrm flipV="1">
              <a:off x="1358291" y="2838450"/>
              <a:ext cx="565759" cy="731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72" idx="3"/>
              <a:endCxn id="175" idx="1"/>
            </p:cNvCxnSpPr>
            <p:nvPr/>
          </p:nvCxnSpPr>
          <p:spPr>
            <a:xfrm flipV="1">
              <a:off x="1358291" y="3181350"/>
              <a:ext cx="565759" cy="8869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13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7806" y="1876414"/>
            <a:ext cx="6974555" cy="428628"/>
            <a:chOff x="837805" y="1019164"/>
            <a:chExt cx="697455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6693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一些文件系统提供文件锁，用于协调多进程的文件访问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805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2422606"/>
            <a:ext cx="6477930" cy="358322"/>
            <a:chOff x="1262422" y="1419622"/>
            <a:chExt cx="647793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2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419622"/>
              <a:ext cx="634536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强制 </a:t>
              </a:r>
              <a:r>
                <a:rPr lang="en-GB" altLang="en-US" dirty="0"/>
                <a:t>– </a:t>
              </a:r>
              <a:r>
                <a:rPr lang="zh-CN" altLang="en-US" dirty="0"/>
                <a:t>根据锁保持情况和访问需求确定是否拒绝访问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926662"/>
            <a:ext cx="5309842" cy="358322"/>
            <a:chOff x="1262422" y="1853388"/>
            <a:chExt cx="5309842" cy="35832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425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853388"/>
              <a:ext cx="517727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劝告</a:t>
              </a:r>
              <a:r>
                <a:rPr lang="en-GB" altLang="en-US" dirty="0"/>
                <a:t> – </a:t>
              </a:r>
              <a:r>
                <a:rPr lang="zh-CN" altLang="en-US" dirty="0"/>
                <a:t>进程可以查找锁的状态来决定怎么做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8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Disk space management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How to allocate disk space?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Block/sector: base unit of disk space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Bitmap or list: empty blocks management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The size of sector and the data structure of empty blocks  is very important for system performance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How to distribute the content of file/directory?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Continuous and intersectant distribution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Fragment management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How to improve data security and stability?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RAID(0~5): redundant data storage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Check the consistency of file system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9D6194-2B6A-40A2-BD71-3B28A7610F0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52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0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Disk space allocation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78134E-0F05-4FA5-8A14-8DC836F6925D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53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500188"/>
            <a:ext cx="8578850" cy="4143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Empty disk blocks management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10E405-CCF6-4A50-95F1-77ECB97510B3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54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42467" r="17830" b="26407"/>
          <a:stretch>
            <a:fillRect/>
          </a:stretch>
        </p:blipFill>
        <p:spPr bwMode="auto">
          <a:xfrm>
            <a:off x="1044575" y="1196975"/>
            <a:ext cx="7272338" cy="51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808038" y="463550"/>
            <a:ext cx="59039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2. </a:t>
            </a:r>
            <a:r>
              <a:rPr lang="zh-CN" altLang="en-US" sz="2400" b="1">
                <a:latin typeface="Times New Roman" panose="02020603050405020304" pitchFamily="18" charset="0"/>
              </a:rPr>
              <a:t>磁盘配额控制</a:t>
            </a:r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7345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在多用户中限制某用户无限使用磁盘，由ＯＳ控制使用限制．</a:t>
            </a:r>
          </a:p>
        </p:txBody>
      </p:sp>
      <p:pic>
        <p:nvPicPr>
          <p:cNvPr id="82948" name="Picture 6" descr="6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7151687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48B784C-DC23-422D-BD0B-6A706C9A5A56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b)</a:t>
            </a:r>
            <a:r>
              <a:rPr lang="zh-CN" altLang="en-US" sz="2000">
                <a:latin typeface="Times New Roman" panose="02020603050405020304" pitchFamily="18" charset="0"/>
              </a:rPr>
              <a:t>文件系统的一致性检查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1187450" y="1341438"/>
            <a:ext cx="640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用检查文件系统状态的方法检查一致性．</a:t>
            </a:r>
          </a:p>
        </p:txBody>
      </p:sp>
      <p:pic>
        <p:nvPicPr>
          <p:cNvPr id="86020" name="Picture 6" descr="6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908925" cy="28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539750" y="4508500"/>
            <a:ext cx="82438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/>
              <a:t>通过对磁盘块的检测，发现文件系统是否正确。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(a) </a:t>
            </a:r>
            <a:r>
              <a:rPr lang="zh-CN" altLang="en-US" sz="2000"/>
              <a:t>一致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(b) </a:t>
            </a:r>
            <a:r>
              <a:rPr lang="zh-CN" altLang="en-US" sz="2000"/>
              <a:t>块丢失</a:t>
            </a:r>
            <a:r>
              <a:rPr lang="en-US" altLang="zh-CN" sz="2000"/>
              <a:t>----</a:t>
            </a:r>
            <a:r>
              <a:rPr lang="zh-CN" altLang="en-US" sz="2000"/>
              <a:t>添加到空闲块中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(c) </a:t>
            </a:r>
            <a:r>
              <a:rPr lang="zh-CN" altLang="en-US" sz="2000"/>
              <a:t>空闲表中有重复块</a:t>
            </a:r>
            <a:r>
              <a:rPr lang="en-US" altLang="zh-CN" sz="2000"/>
              <a:t>----</a:t>
            </a:r>
            <a:r>
              <a:rPr lang="zh-CN" altLang="en-US" sz="2000"/>
              <a:t>重置空闲表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(d) </a:t>
            </a:r>
            <a:r>
              <a:rPr lang="zh-CN" altLang="en-US" sz="2000"/>
              <a:t>有重复的数据块</a:t>
            </a:r>
            <a:r>
              <a:rPr lang="en-US" altLang="zh-CN" sz="2000"/>
              <a:t>----</a:t>
            </a:r>
            <a:r>
              <a:rPr lang="zh-CN" altLang="en-US" sz="2000"/>
              <a:t>拷贝到一文件中，提交用户认可</a:t>
            </a:r>
          </a:p>
        </p:txBody>
      </p:sp>
      <p:sp>
        <p:nvSpPr>
          <p:cNvPr id="86022" name="Oval 8"/>
          <p:cNvSpPr>
            <a:spLocks noChangeArrowheads="1"/>
          </p:cNvSpPr>
          <p:nvPr/>
        </p:nvSpPr>
        <p:spPr bwMode="auto">
          <a:xfrm>
            <a:off x="5003800" y="1412875"/>
            <a:ext cx="360363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3" name="Oval 9"/>
          <p:cNvSpPr>
            <a:spLocks noChangeArrowheads="1"/>
          </p:cNvSpPr>
          <p:nvPr/>
        </p:nvSpPr>
        <p:spPr bwMode="auto">
          <a:xfrm>
            <a:off x="1258888" y="2924175"/>
            <a:ext cx="360362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4" name="Oval 10"/>
          <p:cNvSpPr>
            <a:spLocks noChangeArrowheads="1"/>
          </p:cNvSpPr>
          <p:nvPr/>
        </p:nvSpPr>
        <p:spPr bwMode="auto">
          <a:xfrm>
            <a:off x="5580063" y="2924175"/>
            <a:ext cx="360362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5445611-022C-466C-B8DB-2E7DBFD0E6E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．提高文件系统性能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1476375" y="1557338"/>
            <a:ext cx="5616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a)</a:t>
            </a:r>
            <a:r>
              <a:rPr lang="zh-CN" altLang="en-US" sz="2000">
                <a:latin typeface="Times New Roman" panose="02020603050405020304" pitchFamily="18" charset="0"/>
              </a:rPr>
              <a:t>在磁盘访问中增加高速缓存技术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b)</a:t>
            </a:r>
            <a:r>
              <a:rPr lang="zh-CN" altLang="en-US" sz="2000">
                <a:latin typeface="Times New Roman" panose="02020603050405020304" pitchFamily="18" charset="0"/>
              </a:rPr>
              <a:t>使用块预先读技术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c)</a:t>
            </a:r>
            <a:r>
              <a:rPr lang="zh-CN" altLang="en-US" sz="2000">
                <a:latin typeface="Times New Roman" panose="02020603050405020304" pitchFamily="18" charset="0"/>
              </a:rPr>
              <a:t>尽量减少磁盘臂移动</a:t>
            </a:r>
          </a:p>
        </p:txBody>
      </p:sp>
      <p:sp>
        <p:nvSpPr>
          <p:cNvPr id="8704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59B43D-8DEF-4749-AE35-CDC6C82390FF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166936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磁盘工作机制和性能参数</a:t>
            </a:r>
            <a:endParaRPr lang="zh-CN" altLang="en-US" dirty="0"/>
          </a:p>
        </p:txBody>
      </p:sp>
      <p:cxnSp>
        <p:nvCxnSpPr>
          <p:cNvPr id="121" name="直接连接符 120"/>
          <p:cNvCxnSpPr/>
          <p:nvPr/>
        </p:nvCxnSpPr>
        <p:spPr>
          <a:xfrm rot="16200000" flipH="1">
            <a:off x="-9255897" y="3250405"/>
            <a:ext cx="1485910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柱形 116"/>
          <p:cNvSpPr/>
          <p:nvPr/>
        </p:nvSpPr>
        <p:spPr>
          <a:xfrm>
            <a:off x="3568195" y="3349996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1" name="立方体 60"/>
          <p:cNvSpPr/>
          <p:nvPr/>
        </p:nvSpPr>
        <p:spPr>
          <a:xfrm rot="420000">
            <a:off x="4079927" y="3480575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465291" y="3141707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15318" y="3198472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8" name="椭圆 67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4" idx="2"/>
              <a:endCxn id="68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椭圆 63"/>
          <p:cNvSpPr/>
          <p:nvPr/>
        </p:nvSpPr>
        <p:spPr>
          <a:xfrm>
            <a:off x="3244152" y="3269372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5" name="圆柱形 64"/>
          <p:cNvSpPr/>
          <p:nvPr/>
        </p:nvSpPr>
        <p:spPr>
          <a:xfrm>
            <a:off x="3568195" y="2894782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7" name="立方体 36"/>
          <p:cNvSpPr/>
          <p:nvPr/>
        </p:nvSpPr>
        <p:spPr>
          <a:xfrm rot="420000">
            <a:off x="4079927" y="287037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65291" y="253150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115318" y="258826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4" name="椭圆 43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0" idx="2"/>
              <a:endCxn id="44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椭圆 39"/>
          <p:cNvSpPr/>
          <p:nvPr/>
        </p:nvSpPr>
        <p:spPr>
          <a:xfrm>
            <a:off x="3244152" y="265916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1" name="圆柱形 40"/>
          <p:cNvSpPr/>
          <p:nvPr/>
        </p:nvSpPr>
        <p:spPr>
          <a:xfrm>
            <a:off x="3568195" y="2284578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2" name="立方体 31"/>
          <p:cNvSpPr/>
          <p:nvPr/>
        </p:nvSpPr>
        <p:spPr>
          <a:xfrm rot="420000">
            <a:off x="4079927" y="226388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465291" y="192501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15318" y="198177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" name="椭圆 4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5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/>
          <p:cNvSpPr/>
          <p:nvPr/>
        </p:nvSpPr>
        <p:spPr>
          <a:xfrm>
            <a:off x="3244152" y="205267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3568195" y="1678087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0" name="立方体 29"/>
          <p:cNvSpPr/>
          <p:nvPr/>
        </p:nvSpPr>
        <p:spPr>
          <a:xfrm rot="420000">
            <a:off x="4079927" y="210062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1" name="平行四边形 30"/>
          <p:cNvSpPr/>
          <p:nvPr/>
        </p:nvSpPr>
        <p:spPr>
          <a:xfrm rot="360000">
            <a:off x="4147986" y="206665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22224" y="1647663"/>
            <a:ext cx="916526" cy="409117"/>
            <a:chOff x="1512488" y="790412"/>
            <a:chExt cx="916526" cy="409117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磁道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794114" y="162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磁盘轴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rot="10800000">
            <a:off x="3692982" y="1778618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>
            <a:off x="2596886" y="281589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613992" y="281589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595371" y="25315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磁头组</a:t>
            </a:r>
          </a:p>
        </p:txBody>
      </p:sp>
      <p:sp>
        <p:nvSpPr>
          <p:cNvPr id="96" name="任意多边形 95"/>
          <p:cNvSpPr/>
          <p:nvPr/>
        </p:nvSpPr>
        <p:spPr>
          <a:xfrm>
            <a:off x="3191455" y="2618961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50480" y="2283535"/>
            <a:ext cx="976112" cy="351041"/>
            <a:chOff x="1540744" y="1426284"/>
            <a:chExt cx="976112" cy="351041"/>
          </a:xfrm>
        </p:grpSpPr>
        <p:sp>
          <p:nvSpPr>
            <p:cNvPr id="97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扇区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257401" y="2863902"/>
            <a:ext cx="833599" cy="307777"/>
            <a:chOff x="1547664" y="2006651"/>
            <a:chExt cx="833599" cy="307777"/>
          </a:xfrm>
        </p:grpSpPr>
        <p:sp>
          <p:nvSpPr>
            <p:cNvPr id="100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柱面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299166" y="35711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盘片</a:t>
            </a:r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2691739" y="3401718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102069" y="36525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</a:t>
            </a:r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4439951" y="3545187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330388" y="2924958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读写头</a:t>
            </a:r>
          </a:p>
        </p:txBody>
      </p:sp>
      <p:sp>
        <p:nvSpPr>
          <p:cNvPr id="119" name="任意多边形 118"/>
          <p:cNvSpPr/>
          <p:nvPr/>
        </p:nvSpPr>
        <p:spPr>
          <a:xfrm>
            <a:off x="3411642" y="3623915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2" name="立方体 41"/>
          <p:cNvSpPr/>
          <p:nvPr/>
        </p:nvSpPr>
        <p:spPr>
          <a:xfrm rot="420000">
            <a:off x="4079927" y="270711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3" name="平行四边形 42"/>
          <p:cNvSpPr/>
          <p:nvPr/>
        </p:nvSpPr>
        <p:spPr>
          <a:xfrm rot="360000">
            <a:off x="4147986" y="267314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6" name="立方体 65"/>
          <p:cNvSpPr/>
          <p:nvPr/>
        </p:nvSpPr>
        <p:spPr>
          <a:xfrm rot="420000">
            <a:off x="4079927" y="3317318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7" name="平行四边形 66"/>
          <p:cNvSpPr/>
          <p:nvPr/>
        </p:nvSpPr>
        <p:spPr>
          <a:xfrm rot="360000">
            <a:off x="4147986" y="3283353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116" name="直接箭头连接符 115"/>
          <p:cNvCxnSpPr>
            <a:endCxn id="67" idx="0"/>
          </p:cNvCxnSpPr>
          <p:nvPr/>
        </p:nvCxnSpPr>
        <p:spPr>
          <a:xfrm rot="5400000">
            <a:off x="4243202" y="3130779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立方体 91"/>
          <p:cNvSpPr/>
          <p:nvPr/>
        </p:nvSpPr>
        <p:spPr>
          <a:xfrm>
            <a:off x="5112244" y="1895735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0800000">
            <a:off x="5479329" y="2675770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59757" y="3843915"/>
            <a:ext cx="5882325" cy="663620"/>
            <a:chOff x="550020" y="2986665"/>
            <a:chExt cx="5882325" cy="663620"/>
          </a:xfrm>
        </p:grpSpPr>
        <p:sp>
          <p:nvSpPr>
            <p:cNvPr id="99" name="内容占位符 2"/>
            <p:cNvSpPr txBox="1">
              <a:spLocks/>
            </p:cNvSpPr>
            <p:nvPr/>
          </p:nvSpPr>
          <p:spPr>
            <a:xfrm>
              <a:off x="860181" y="3003954"/>
              <a:ext cx="5572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读取或写入时，磁头必须被定位在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期望的磁道</a:t>
              </a:r>
              <a:r>
                <a:rPr lang="zh-CN" altLang="en-US" sz="1800" dirty="0">
                  <a:sym typeface="宋体" charset="0"/>
                </a:rPr>
                <a:t>，并从所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期望的柱面和扇区</a:t>
              </a:r>
              <a:r>
                <a:rPr lang="zh-CN" altLang="en-US" sz="1800" dirty="0">
                  <a:sym typeface="宋体" charset="0"/>
                </a:rPr>
                <a:t>的开始</a:t>
              </a:r>
              <a:endParaRPr lang="zh-CN" altLang="en-US" sz="1800" dirty="0"/>
            </a:p>
          </p:txBody>
        </p:sp>
        <p:sp>
          <p:nvSpPr>
            <p:cNvPr id="101" name="TextBox 11"/>
            <p:cNvSpPr txBox="1"/>
            <p:nvPr/>
          </p:nvSpPr>
          <p:spPr>
            <a:xfrm>
              <a:off x="550020" y="298666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757" y="4437471"/>
            <a:ext cx="4418771" cy="629642"/>
            <a:chOff x="550020" y="3580221"/>
            <a:chExt cx="4418771" cy="629642"/>
          </a:xfrm>
        </p:grpSpPr>
        <p:sp>
          <p:nvSpPr>
            <p:cNvPr id="102" name="内容占位符 2"/>
            <p:cNvSpPr txBox="1">
              <a:spLocks/>
            </p:cNvSpPr>
            <p:nvPr/>
          </p:nvSpPr>
          <p:spPr>
            <a:xfrm>
              <a:off x="834569" y="3580352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/>
                <a:t>寻道时间</a:t>
              </a:r>
            </a:p>
          </p:txBody>
        </p:sp>
        <p:sp>
          <p:nvSpPr>
            <p:cNvPr id="103" name="TextBox 31"/>
            <p:cNvSpPr txBox="1"/>
            <p:nvPr/>
          </p:nvSpPr>
          <p:spPr>
            <a:xfrm>
              <a:off x="550020" y="3580221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4" name="图片 10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39730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7" name="内容占位符 2"/>
            <p:cNvSpPr txBox="1">
              <a:spLocks/>
            </p:cNvSpPr>
            <p:nvPr/>
          </p:nvSpPr>
          <p:spPr>
            <a:xfrm>
              <a:off x="1077397" y="3868231"/>
              <a:ext cx="3891394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定位到期望的磁道所花费的时间</a:t>
              </a:r>
              <a:endParaRPr lang="zh-CN" altLang="en-US" sz="18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9756" y="4971367"/>
            <a:ext cx="5572828" cy="643008"/>
            <a:chOff x="550020" y="4114117"/>
            <a:chExt cx="5572828" cy="643008"/>
          </a:xfrm>
        </p:grpSpPr>
        <p:sp>
          <p:nvSpPr>
            <p:cNvPr id="108" name="内容占位符 2"/>
            <p:cNvSpPr txBox="1">
              <a:spLocks/>
            </p:cNvSpPr>
            <p:nvPr/>
          </p:nvSpPr>
          <p:spPr>
            <a:xfrm>
              <a:off x="834569" y="4114117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/>
                <a:t>旋转延迟</a:t>
              </a:r>
            </a:p>
          </p:txBody>
        </p:sp>
        <p:sp>
          <p:nvSpPr>
            <p:cNvPr id="109" name="TextBox 33"/>
            <p:cNvSpPr txBox="1"/>
            <p:nvPr/>
          </p:nvSpPr>
          <p:spPr>
            <a:xfrm>
              <a:off x="550020" y="411411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3" name="图片 1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4491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5" name="内容占位符 2"/>
            <p:cNvSpPr txBox="1">
              <a:spLocks/>
            </p:cNvSpPr>
            <p:nvPr/>
          </p:nvSpPr>
          <p:spPr>
            <a:xfrm>
              <a:off x="1088446" y="4415493"/>
              <a:ext cx="5034402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从零扇区开始处到达目的地花费的时间</a:t>
              </a:r>
              <a:endParaRPr lang="zh-CN" altLang="en-US" sz="1800" dirty="0"/>
            </a:p>
          </p:txBody>
        </p:sp>
      </p:grpSp>
      <p:sp>
        <p:nvSpPr>
          <p:cNvPr id="118" name="内容占位符 2"/>
          <p:cNvSpPr txBox="1">
            <a:spLocks/>
          </p:cNvSpPr>
          <p:nvPr/>
        </p:nvSpPr>
        <p:spPr>
          <a:xfrm>
            <a:off x="1330304" y="5593700"/>
            <a:ext cx="5391592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sz="1800" dirty="0">
                <a:solidFill>
                  <a:srgbClr val="C00000"/>
                </a:solidFill>
                <a:sym typeface="宋体" charset="0"/>
              </a:rPr>
              <a:t>平均旋转延迟时间=磁盘旋转一周时间的一半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983357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04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441974" y="334832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592" y="1700809"/>
            <a:ext cx="2117948" cy="976821"/>
            <a:chOff x="262350" y="843558"/>
            <a:chExt cx="2117948" cy="976821"/>
          </a:xfrm>
        </p:grpSpPr>
        <p:sp>
          <p:nvSpPr>
            <p:cNvPr id="33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784131" y="1696377"/>
            <a:ext cx="1569660" cy="981253"/>
            <a:chOff x="2146889" y="839126"/>
            <a:chExt cx="1569660" cy="981253"/>
          </a:xfrm>
        </p:grpSpPr>
        <p:sp>
          <p:nvSpPr>
            <p:cNvPr id="34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074418" y="1700809"/>
            <a:ext cx="1869927" cy="976821"/>
            <a:chOff x="3437175" y="843558"/>
            <a:chExt cx="1869927" cy="976821"/>
          </a:xfrm>
        </p:grpSpPr>
        <p:sp>
          <p:nvSpPr>
            <p:cNvPr id="3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7585506" y="1696377"/>
            <a:ext cx="1409536" cy="981253"/>
            <a:chOff x="6948264" y="839126"/>
            <a:chExt cx="1409536" cy="981253"/>
          </a:xfrm>
        </p:grpSpPr>
        <p:sp>
          <p:nvSpPr>
            <p:cNvPr id="37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167600" y="4265989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访问时间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1732" y="2759901"/>
            <a:ext cx="5854699" cy="369332"/>
            <a:chOff x="2384489" y="1902651"/>
            <a:chExt cx="5854699" cy="369332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002472" y="1699641"/>
            <a:ext cx="1822807" cy="977989"/>
            <a:chOff x="5365229" y="842390"/>
            <a:chExt cx="1822807" cy="977989"/>
          </a:xfrm>
        </p:grpSpPr>
        <p:sp>
          <p:nvSpPr>
            <p:cNvPr id="3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4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Architecture of File Management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5AAEAC-5DAB-4ACC-8AE3-B25FFD88687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6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889375" y="5949950"/>
            <a:ext cx="2592388" cy="431800"/>
            <a:chOff x="2336" y="3748"/>
            <a:chExt cx="1633" cy="272"/>
          </a:xfrm>
        </p:grpSpPr>
        <p:sp>
          <p:nvSpPr>
            <p:cNvPr id="5166" name="AutoShape 6"/>
            <p:cNvSpPr>
              <a:spLocks noChangeArrowheads="1"/>
            </p:cNvSpPr>
            <p:nvPr/>
          </p:nvSpPr>
          <p:spPr bwMode="auto">
            <a:xfrm>
              <a:off x="2336" y="3748"/>
              <a:ext cx="1633" cy="2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06" y="3780"/>
              <a:ext cx="1528" cy="19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File management</a:t>
              </a:r>
              <a:endPara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5188" y="4797425"/>
            <a:ext cx="1943100" cy="503238"/>
            <a:chOff x="703" y="2614"/>
            <a:chExt cx="1224" cy="317"/>
          </a:xfrm>
        </p:grpSpPr>
        <p:sp>
          <p:nvSpPr>
            <p:cNvPr id="5164" name="AutoShape 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11" y="2659"/>
              <a:ext cx="87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structure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865188" y="3716338"/>
            <a:ext cx="1943100" cy="503237"/>
            <a:chOff x="703" y="2614"/>
            <a:chExt cx="1224" cy="317"/>
          </a:xfrm>
        </p:grpSpPr>
        <p:sp>
          <p:nvSpPr>
            <p:cNvPr id="5162" name="AutoShape 13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11" y="2659"/>
              <a:ext cx="878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Interface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642938" y="2636838"/>
            <a:ext cx="2459037" cy="503237"/>
            <a:chOff x="703" y="2614"/>
            <a:chExt cx="1224" cy="317"/>
          </a:xfrm>
        </p:grpSpPr>
        <p:sp>
          <p:nvSpPr>
            <p:cNvPr id="5160" name="AutoShape 16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47" y="2665"/>
              <a:ext cx="95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Management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744913" y="3717925"/>
            <a:ext cx="792162" cy="503238"/>
          </a:xfrm>
          <a:prstGeom prst="flowChartMultidocumen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1" name="AutoShape 20"/>
          <p:cNvCxnSpPr>
            <a:cxnSpLocks noChangeShapeType="1"/>
          </p:cNvCxnSpPr>
          <p:nvPr/>
        </p:nvCxnSpPr>
        <p:spPr bwMode="auto">
          <a:xfrm rot="5400000" flipH="1">
            <a:off x="3186907" y="3950494"/>
            <a:ext cx="649287" cy="334962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/>
          <p:cNvCxnSpPr>
            <a:cxnSpLocks noChangeShapeType="1"/>
          </p:cNvCxnSpPr>
          <p:nvPr/>
        </p:nvCxnSpPr>
        <p:spPr bwMode="auto">
          <a:xfrm flipV="1">
            <a:off x="1836738" y="4219575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/>
          <p:cNvCxnSpPr>
            <a:cxnSpLocks noChangeShapeType="1"/>
          </p:cNvCxnSpPr>
          <p:nvPr/>
        </p:nvCxnSpPr>
        <p:spPr bwMode="auto">
          <a:xfrm flipV="1">
            <a:off x="1836738" y="3140075"/>
            <a:ext cx="0" cy="57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3"/>
          <p:cNvCxnSpPr>
            <a:cxnSpLocks noChangeShapeType="1"/>
            <a:endCxn id="20" idx="1"/>
          </p:cNvCxnSpPr>
          <p:nvPr/>
        </p:nvCxnSpPr>
        <p:spPr bwMode="auto">
          <a:xfrm flipV="1">
            <a:off x="2808288" y="3970338"/>
            <a:ext cx="936625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4"/>
          <p:cNvCxnSpPr>
            <a:cxnSpLocks noChangeShapeType="1"/>
            <a:endCxn id="20" idx="1"/>
          </p:cNvCxnSpPr>
          <p:nvPr/>
        </p:nvCxnSpPr>
        <p:spPr bwMode="auto">
          <a:xfrm>
            <a:off x="2808288" y="3968750"/>
            <a:ext cx="93662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/>
          <p:cNvCxnSpPr>
            <a:cxnSpLocks noChangeShapeType="1"/>
            <a:stCxn id="5160" idx="3"/>
            <a:endCxn id="20" idx="1"/>
          </p:cNvCxnSpPr>
          <p:nvPr/>
        </p:nvCxnSpPr>
        <p:spPr bwMode="auto">
          <a:xfrm>
            <a:off x="3101975" y="2889250"/>
            <a:ext cx="642938" cy="1081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5618163" y="3644900"/>
            <a:ext cx="863600" cy="504825"/>
          </a:xfrm>
          <a:prstGeom prst="can">
            <a:avLst>
              <a:gd name="adj" fmla="val 25000"/>
            </a:avLst>
          </a:prstGeom>
          <a:solidFill>
            <a:srgbClr val="6666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4608513" y="3789363"/>
            <a:ext cx="936625" cy="287337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7058025" y="4725988"/>
            <a:ext cx="1943100" cy="503237"/>
            <a:chOff x="703" y="2614"/>
            <a:chExt cx="1224" cy="317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847" y="2652"/>
              <a:ext cx="93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Allocation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7058025" y="3644900"/>
            <a:ext cx="1943100" cy="503238"/>
            <a:chOff x="703" y="2614"/>
            <a:chExt cx="1224" cy="317"/>
          </a:xfrm>
        </p:grpSpPr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937" y="2658"/>
              <a:ext cx="67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Access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058025" y="2565400"/>
            <a:ext cx="1943100" cy="503238"/>
            <a:chOff x="703" y="2614"/>
            <a:chExt cx="1224" cy="317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811" y="2665"/>
              <a:ext cx="96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Protection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cxnSp>
        <p:nvCxnSpPr>
          <p:cNvPr id="38" name="AutoShape 37"/>
          <p:cNvCxnSpPr>
            <a:cxnSpLocks noChangeShapeType="1"/>
          </p:cNvCxnSpPr>
          <p:nvPr/>
        </p:nvCxnSpPr>
        <p:spPr bwMode="auto">
          <a:xfrm flipV="1">
            <a:off x="8029575" y="4148138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/>
          <p:cNvCxnSpPr>
            <a:cxnSpLocks noChangeShapeType="1"/>
          </p:cNvCxnSpPr>
          <p:nvPr/>
        </p:nvCxnSpPr>
        <p:spPr bwMode="auto">
          <a:xfrm flipV="1">
            <a:off x="8029575" y="3068638"/>
            <a:ext cx="0" cy="576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"/>
          <p:cNvCxnSpPr>
            <a:cxnSpLocks noChangeShapeType="1"/>
          </p:cNvCxnSpPr>
          <p:nvPr/>
        </p:nvCxnSpPr>
        <p:spPr bwMode="auto">
          <a:xfrm rot="-5400000">
            <a:off x="6247606" y="4167982"/>
            <a:ext cx="720725" cy="2843212"/>
          </a:xfrm>
          <a:prstGeom prst="bentConnector3">
            <a:avLst>
              <a:gd name="adj1" fmla="val 4537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3529013" y="4221163"/>
            <a:ext cx="882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File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5526088" y="4221163"/>
            <a:ext cx="825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Disk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572000" y="3357563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Mapping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5113338" y="1989138"/>
            <a:ext cx="0" cy="34559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1584325" y="1844675"/>
            <a:ext cx="26590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abstraction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5738813" y="1844675"/>
            <a:ext cx="33480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Disk space management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47" name="AutoShape 48"/>
          <p:cNvCxnSpPr>
            <a:cxnSpLocks noChangeShapeType="1"/>
            <a:endCxn id="27" idx="4"/>
          </p:cNvCxnSpPr>
          <p:nvPr/>
        </p:nvCxnSpPr>
        <p:spPr bwMode="auto">
          <a:xfrm flipH="1" flipV="1">
            <a:off x="6481763" y="3897313"/>
            <a:ext cx="576262" cy="1081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9"/>
          <p:cNvCxnSpPr>
            <a:cxnSpLocks noChangeShapeType="1"/>
            <a:endCxn id="27" idx="4"/>
          </p:cNvCxnSpPr>
          <p:nvPr/>
        </p:nvCxnSpPr>
        <p:spPr bwMode="auto">
          <a:xfrm flipH="1">
            <a:off x="6481763" y="3897313"/>
            <a:ext cx="576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50"/>
          <p:cNvCxnSpPr>
            <a:cxnSpLocks noChangeShapeType="1"/>
            <a:endCxn id="27" idx="4"/>
          </p:cNvCxnSpPr>
          <p:nvPr/>
        </p:nvCxnSpPr>
        <p:spPr bwMode="auto">
          <a:xfrm flipH="1">
            <a:off x="6481763" y="2817813"/>
            <a:ext cx="576262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41" grpId="0"/>
      <p:bldP spid="42" grpId="0"/>
      <p:bldP spid="43" grpId="0"/>
      <p:bldP spid="45" grpId="0"/>
      <p:bldP spid="4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094928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75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236721" y="334832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6057" y="4243675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寻道时间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11163" y="1700809"/>
            <a:ext cx="2117948" cy="976821"/>
            <a:chOff x="262350" y="843558"/>
            <a:chExt cx="2117948" cy="976821"/>
          </a:xfrm>
        </p:grpSpPr>
        <p:sp>
          <p:nvSpPr>
            <p:cNvPr id="57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895702" y="1696377"/>
            <a:ext cx="1569660" cy="981253"/>
            <a:chOff x="2146889" y="839126"/>
            <a:chExt cx="1569660" cy="981253"/>
          </a:xfrm>
        </p:grpSpPr>
        <p:sp>
          <p:nvSpPr>
            <p:cNvPr id="68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185989" y="1700809"/>
            <a:ext cx="1869927" cy="976821"/>
            <a:chOff x="3437175" y="843558"/>
            <a:chExt cx="1869927" cy="976821"/>
          </a:xfrm>
        </p:grpSpPr>
        <p:sp>
          <p:nvSpPr>
            <p:cNvPr id="74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7697077" y="1696377"/>
            <a:ext cx="1409536" cy="981253"/>
            <a:chOff x="6948264" y="839126"/>
            <a:chExt cx="1409536" cy="981253"/>
          </a:xfrm>
        </p:grpSpPr>
        <p:sp>
          <p:nvSpPr>
            <p:cNvPr id="78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133303" y="2759901"/>
            <a:ext cx="5854699" cy="369332"/>
            <a:chOff x="2384489" y="1902651"/>
            <a:chExt cx="5854699" cy="369332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114043" y="1699641"/>
            <a:ext cx="1822807" cy="977989"/>
            <a:chOff x="5365229" y="842390"/>
            <a:chExt cx="1822807" cy="977989"/>
          </a:xfrm>
        </p:grpSpPr>
        <p:sp>
          <p:nvSpPr>
            <p:cNvPr id="8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11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094928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75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897288" y="3405848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4337" y="4346124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旋转延迟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155615" y="4633522"/>
            <a:ext cx="25275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/>
                <a:ea typeface="微软雅黑"/>
              </a:rPr>
              <a:t>1/r =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</a:rPr>
              <a:t>旋转一周的时间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011163" y="1700809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95702" y="1696377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185989" y="1700809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7697077" y="1696377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133303" y="275990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114043" y="1699641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12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1055365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5569283" y="3390547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9849" y="4290716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传输时间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874911" y="4632348"/>
            <a:ext cx="252753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b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传输的比特数</a:t>
            </a:r>
            <a:endParaRPr lang="en-US" altLang="zh-CN" sz="1600" b="1" dirty="0">
              <a:solidFill>
                <a:srgbClr val="C00000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7733" y="4890717"/>
            <a:ext cx="207300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N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磁道上的比特数</a:t>
            </a:r>
            <a:endParaRPr lang="en-US" altLang="zh-CN" sz="1600" b="1" dirty="0">
              <a:solidFill>
                <a:srgbClr val="C00000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0822" y="5151613"/>
            <a:ext cx="13692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r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磁盘转数</a:t>
            </a:r>
            <a:endParaRPr lang="zh-CN" altLang="zh-CN" sz="1400" b="1" dirty="0">
              <a:solidFill>
                <a:srgbClr val="C00000"/>
              </a:solidFill>
              <a:latin typeface="微软雅黑"/>
              <a:ea typeface="微软雅黑"/>
              <a:cs typeface="MS PGothic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71600" y="1700809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56139" y="1696377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146426" y="1700809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7657514" y="1696377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093740" y="275990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074480" y="1699641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48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" grpId="0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磁盘调度算法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4894" y="1949522"/>
            <a:ext cx="5870247" cy="687391"/>
            <a:chOff x="844893" y="843558"/>
            <a:chExt cx="5870247" cy="687391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5572164" cy="6873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通过优化磁盘访问请求顺序来提高磁盘访问性能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81006" y="3072380"/>
            <a:ext cx="4793473" cy="428628"/>
            <a:chOff x="1281005" y="1841981"/>
            <a:chExt cx="4793473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31008" y="1841981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随机处理磁盘访问请求的性能表现很差</a:t>
              </a:r>
              <a:endParaRPr lang="zh-CN" altLang="en-US" dirty="0"/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005" y="197477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79942" y="2352300"/>
            <a:ext cx="4294470" cy="428628"/>
            <a:chOff x="1279942" y="1172050"/>
            <a:chExt cx="4294470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431008" y="1172050"/>
              <a:ext cx="41434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寻道时间是磁盘访问最耗时的部分</a:t>
              </a:r>
              <a:endParaRPr lang="zh-CN" altLang="en-US" dirty="0"/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27560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9942" y="2712340"/>
            <a:ext cx="4876234" cy="428628"/>
            <a:chOff x="1279942" y="1499078"/>
            <a:chExt cx="487623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31008" y="1499078"/>
              <a:ext cx="4725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同时会有多个在同一磁盘上的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62790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9878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先进先出(FIFO)算法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916832"/>
            <a:ext cx="2441223" cy="428628"/>
            <a:chOff x="844893" y="1059582"/>
            <a:chExt cx="24412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5958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按顺序处理请求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595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291048"/>
            <a:ext cx="2726975" cy="428628"/>
            <a:chOff x="844893" y="1433798"/>
            <a:chExt cx="272697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33798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公平对待所有进程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3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712340"/>
            <a:ext cx="5941685" cy="428628"/>
            <a:chOff x="844893" y="1855090"/>
            <a:chExt cx="594168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855090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在有很多进程的情况下，接近随机调度的性能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8550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rot="5400000">
            <a:off x="-6393733" y="3178967"/>
            <a:ext cx="857256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55576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FIFO算法示例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341365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924443" y="548060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36237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51509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rot="60000">
            <a:off x="3348683" y="2572620"/>
            <a:ext cx="1368000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57028" y="2957605"/>
            <a:ext cx="2777645" cy="30652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782144" y="3282613"/>
            <a:ext cx="4793870" cy="34155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762528" y="3647155"/>
            <a:ext cx="2736000" cy="318001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942431" y="3984206"/>
            <a:ext cx="3600000" cy="35051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920790" y="4356283"/>
            <a:ext cx="3669667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708723" y="4675711"/>
            <a:ext cx="1903800" cy="316607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657856" y="5016701"/>
            <a:ext cx="130292" cy="424606"/>
            <a:chOff x="3359480" y="4159451"/>
            <a:chExt cx="130292" cy="42460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3359480" y="4159451"/>
              <a:ext cx="60392" cy="335656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3381772" y="4476057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732377" y="549339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45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990502" y="5491314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373284" y="549095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899582" y="548885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293904" y="5487189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+108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831905" y="548096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+110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358236" y="547698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773116" y="547688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058054" y="547478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=640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5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最短服务时间优先</a:t>
            </a:r>
            <a:r>
              <a:rPr lang="en-US" altLang="zh-CN" dirty="0">
                <a:sym typeface="宋体" charset="0"/>
              </a:rPr>
              <a:t>(SSTF)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7585" y="1916832"/>
            <a:ext cx="5798809" cy="755656"/>
            <a:chOff x="844893" y="1000114"/>
            <a:chExt cx="5798809" cy="7556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选择从磁臂当前位置需要移动最少的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27142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总是选择最短寻道时间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271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5" name="肘形连接符 44"/>
          <p:cNvCxnSpPr/>
          <p:nvPr/>
        </p:nvCxnSpPr>
        <p:spPr>
          <a:xfrm rot="5400000">
            <a:off x="-5965105" y="3321843"/>
            <a:ext cx="8215370" cy="142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en-US" altLang="zh-CN" dirty="0">
                <a:sym typeface="宋体" charset="0"/>
              </a:rPr>
              <a:t>SSTF</a:t>
            </a:r>
            <a:r>
              <a:rPr lang="zh-CN" altLang="en-US" dirty="0">
                <a:sym typeface="宋体" charset="0"/>
              </a:rPr>
              <a:t>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9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1331640" y="5813965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1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3053554" y="2560710"/>
            <a:ext cx="305927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59480" y="2968816"/>
            <a:ext cx="66866" cy="38817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483768" y="3392162"/>
            <a:ext cx="942578" cy="18085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658913" y="3604950"/>
            <a:ext cx="805240" cy="32810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658914" y="3975260"/>
            <a:ext cx="2874615" cy="38102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572000" y="4356283"/>
            <a:ext cx="720080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293476" y="4645442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56769" y="5013369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3139574" y="5826750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3389325" y="5824673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675204" y="5824315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4082012" y="582221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498253" y="582054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901337" y="581432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308145" y="5810345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605799" y="581024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039126" y="580814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SCAN</a:t>
            </a:r>
            <a:r>
              <a:rPr lang="en-US" altLang="zh-CN" dirty="0">
                <a:sym typeface="宋体" charset="0"/>
              </a:rPr>
              <a:t>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4" y="1857364"/>
            <a:ext cx="5815339" cy="428628"/>
            <a:chOff x="844893" y="1000114"/>
            <a:chExt cx="581533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磁臂在一个方向上移动，访问所有未完成的请求，直到磁臂到达该方向上最后的磁道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514820"/>
            <a:ext cx="1655405" cy="428628"/>
            <a:chOff x="844893" y="1657570"/>
            <a:chExt cx="165540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5757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调换方向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5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2857496"/>
            <a:ext cx="4941553" cy="428628"/>
            <a:chOff x="844893" y="2000246"/>
            <a:chExt cx="4941553" cy="428628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2000246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也称为电梯算法</a:t>
              </a:r>
              <a:r>
                <a:rPr lang="en-US" altLang="zh-CN" dirty="0">
                  <a:sym typeface="宋体" charset="0"/>
                </a:rPr>
                <a:t>(</a:t>
              </a:r>
              <a:r>
                <a:rPr lang="zh-CN" altLang="zh-CN" dirty="0">
                  <a:sym typeface="宋体" charset="0"/>
                </a:rPr>
                <a:t>elevator algorithm</a:t>
              </a:r>
              <a:r>
                <a:rPr lang="en-US" altLang="zh-CN" dirty="0">
                  <a:sym typeface="宋体" charset="0"/>
                </a:rPr>
                <a:t>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 rot="5400000">
            <a:off x="-4857816" y="3500438"/>
            <a:ext cx="657229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SCAN算法示例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9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1183804" y="5669949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1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flipH="1">
            <a:off x="2462809" y="2560710"/>
            <a:ext cx="590745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658914" y="2924944"/>
            <a:ext cx="803895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208785" y="3313400"/>
            <a:ext cx="441574" cy="28484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208785" y="3645024"/>
            <a:ext cx="2167654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76440" y="3933056"/>
            <a:ext cx="49907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26346" y="4293096"/>
            <a:ext cx="1027162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75036" y="4581128"/>
            <a:ext cx="759895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44253" y="5198269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991738" y="5682734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3232744" y="568065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618594" y="568029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4025127" y="567820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+65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420613" y="5676532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689863" y="5676532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+31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075428" y="566632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469631" y="5666232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156187" y="566268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262144" y="4869160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"/>
          <p:cNvSpPr>
            <a:spLocks noChangeArrowheads="1"/>
          </p:cNvSpPr>
          <p:nvPr/>
        </p:nvSpPr>
        <p:spPr bwMode="auto">
          <a:xfrm>
            <a:off x="5737195" y="5674161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02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900113" y="1268413"/>
            <a:ext cx="803751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文件访问：文件的创建、打开、关闭、读、写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目录管理：对文件访问和控制信息的管理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构成文件结构：划分成记录、顺序、索引文件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文件访问控制：并发访问和用户权限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限额(</a:t>
            </a:r>
            <a:r>
              <a:rPr lang="en-US" altLang="zh-CN" sz="2400"/>
              <a:t>quota)</a:t>
            </a:r>
            <a:r>
              <a:rPr lang="zh-CN" altLang="en-US" sz="2400"/>
              <a:t>设定：每个用户可建立的文件数、占用外存空间大小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审计(</a:t>
            </a:r>
            <a:r>
              <a:rPr lang="en-US" altLang="zh-CN" sz="2400"/>
              <a:t>auditing)：</a:t>
            </a:r>
            <a:r>
              <a:rPr lang="zh-CN" altLang="en-US" sz="2400"/>
              <a:t>对指定文件的使用信息记录（访问时间和用户等），存在日志中</a:t>
            </a:r>
          </a:p>
        </p:txBody>
      </p:sp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1187450" y="333375"/>
            <a:ext cx="590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>
                <a:latin typeface="Times New Roman" panose="02020603050405020304" pitchFamily="18" charset="0"/>
              </a:rPr>
              <a:t>分解任务一：面对用户要完成</a:t>
            </a:r>
          </a:p>
        </p:txBody>
      </p:sp>
      <p:sp>
        <p:nvSpPr>
          <p:cNvPr id="63492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3253AC4-319C-47F7-8485-256D6023BC3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循环扫描算法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C-SCAN</a:t>
            </a:r>
            <a:r>
              <a:rPr lang="en-US" altLang="zh-CN" dirty="0">
                <a:sym typeface="宋体" charset="0"/>
              </a:rPr>
              <a:t>)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3727107" cy="428628"/>
            <a:chOff x="844893" y="1000114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限制了仅在一个方向上扫描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200040"/>
            <a:ext cx="5870247" cy="699866"/>
            <a:chOff x="844893" y="1342790"/>
            <a:chExt cx="5870247" cy="69986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572164" cy="6998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当最后一个磁道也被访问过了后，磁臂返回到磁盘的另外一端再次进行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 rot="5400000">
            <a:off x="-6286576" y="3500438"/>
            <a:ext cx="900118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1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C-LOOK算法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5870247" cy="714380"/>
            <a:chOff x="844893" y="1000114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磁臂先到达该方向上最后一个请求处，然后立即反转，而不是先到最后点路径上的所有请求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56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en-US" altLang="zh-TW" dirty="0"/>
              <a:t>N</a:t>
            </a:r>
            <a:r>
              <a:rPr lang="zh-TW" altLang="en-US" dirty="0"/>
              <a:t>步扫描</a:t>
            </a:r>
            <a:r>
              <a:rPr lang="en-US" altLang="zh-TW" dirty="0"/>
              <a:t>(N-step-SCAN)</a:t>
            </a:r>
            <a:r>
              <a:rPr lang="zh-TW" altLang="en-US" dirty="0"/>
              <a:t>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磁头粘着</a:t>
              </a:r>
              <a:r>
                <a:rPr lang="zh-CN" altLang="zh-CN" dirty="0"/>
                <a:t>(Arm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zh-CN" dirty="0"/>
                <a:t>tickiness)</a:t>
              </a:r>
              <a:r>
                <a:rPr lang="zh-CN" altLang="en-US" dirty="0"/>
                <a:t>现象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320155" cy="5889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SSTF、SCAN及CSCAN等算法中，可能出现磁头停留在某处不动的情况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781620"/>
            <a:ext cx="5095528" cy="354014"/>
            <a:chOff x="1262422" y="1924370"/>
            <a:chExt cx="5095528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91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24370"/>
              <a:ext cx="496296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如：进程反复请求对某一磁道的I/</a:t>
              </a:r>
              <a:r>
                <a:rPr lang="en-US" altLang="zh-CN" dirty="0"/>
                <a:t>O</a:t>
              </a:r>
              <a:r>
                <a:rPr lang="zh-CN" altLang="en-US" dirty="0"/>
                <a:t>操作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995610"/>
            <a:ext cx="5298743" cy="770026"/>
            <a:chOff x="844893" y="2138360"/>
            <a:chExt cx="5298743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3836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N</a:t>
              </a:r>
              <a:r>
                <a:rPr lang="zh-CN" altLang="en-US" dirty="0"/>
                <a:t>步扫描算法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7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552788"/>
              <a:ext cx="47486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将磁盘请求队列分成长度为N的子队列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719598"/>
            <a:ext cx="4095396" cy="354014"/>
            <a:chOff x="1262422" y="2862348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7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862348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按F</a:t>
              </a:r>
              <a:r>
                <a:rPr lang="en-US" altLang="zh-CN" dirty="0"/>
                <a:t>I</a:t>
              </a:r>
              <a:r>
                <a:rPr lang="zh-CN" altLang="en-US" dirty="0"/>
                <a:t>F</a:t>
              </a:r>
              <a:r>
                <a:rPr lang="en-US" altLang="zh-CN" dirty="0"/>
                <a:t>O</a:t>
              </a:r>
              <a:r>
                <a:rPr lang="zh-CN" altLang="en-US" dirty="0"/>
                <a:t>算法依次处理所有子队列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4033830"/>
            <a:ext cx="2952388" cy="357190"/>
            <a:chOff x="1262422" y="3176580"/>
            <a:chExt cx="2952388" cy="3571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86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176580"/>
              <a:ext cx="281982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扫描算法处理每个队列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55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双队列扫描</a:t>
            </a:r>
            <a:r>
              <a:rPr lang="en-US" altLang="zh-CN" dirty="0"/>
              <a:t>(FSCAN)</a:t>
            </a:r>
            <a:r>
              <a:rPr lang="zh-CN" altLang="en-US" dirty="0"/>
              <a:t>算法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5584495" cy="695330"/>
            <a:chOff x="844893" y="1019164"/>
            <a:chExt cx="5584495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FSCAN算法是N步扫描算法的简化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03440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FSCAN只将磁盘请求队列分成两个子队列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411406"/>
            <a:ext cx="4084297" cy="770026"/>
            <a:chOff x="844893" y="1554156"/>
            <a:chExt cx="4084297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54156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FSCAN</a:t>
              </a:r>
              <a:r>
                <a:rPr lang="zh-CN" altLang="en-US" dirty="0"/>
                <a:t>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176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3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1968584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把磁盘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请求分成两个队列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135394"/>
            <a:ext cx="4095396" cy="354014"/>
            <a:chOff x="1262422" y="2278144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29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278144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交替使用扫描算法处理一个队列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449626"/>
            <a:ext cx="5524156" cy="681054"/>
            <a:chOff x="1262422" y="2592376"/>
            <a:chExt cx="5524156" cy="681054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44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592376"/>
              <a:ext cx="474865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新生成的磁盘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请求放入另一队列中</a:t>
              </a: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916240"/>
              <a:ext cx="539159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所有的新请求都将被推迟到下一次扫描时处理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多种磁盘缓存位置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210426" y="2204864"/>
            <a:ext cx="2262216" cy="2572830"/>
            <a:chOff x="2051720" y="1491630"/>
            <a:chExt cx="2262216" cy="2572830"/>
          </a:xfrm>
        </p:grpSpPr>
        <p:sp>
          <p:nvSpPr>
            <p:cNvPr id="4" name="矩形 3"/>
            <p:cNvSpPr/>
            <p:nvPr/>
          </p:nvSpPr>
          <p:spPr>
            <a:xfrm>
              <a:off x="2051720" y="1491630"/>
              <a:ext cx="2160240" cy="216024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4451" y="1697144"/>
              <a:ext cx="1772505" cy="1800200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33941" y="2067694"/>
              <a:ext cx="17725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61496" y="281930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1496" y="314781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1"/>
            <p:cNvSpPr txBox="1">
              <a:spLocks/>
            </p:cNvSpPr>
            <p:nvPr/>
          </p:nvSpPr>
          <p:spPr>
            <a:xfrm>
              <a:off x="2626222" y="1728674"/>
              <a:ext cx="129770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内存虚拟盘</a:t>
              </a: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2254110" y="3704420"/>
              <a:ext cx="1800200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内存</a:t>
              </a: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2297712" y="2808794"/>
              <a:ext cx="2016224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打开文件表</a:t>
              </a: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2417584" y="3147814"/>
              <a:ext cx="158417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数据块缓存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3518780" y="3291332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99100" y="3292193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7092280" y="3009733"/>
            <a:ext cx="864096" cy="948493"/>
            <a:chOff x="296260" y="2283718"/>
            <a:chExt cx="864096" cy="948493"/>
          </a:xfrm>
        </p:grpSpPr>
        <p:sp>
          <p:nvSpPr>
            <p:cNvPr id="17" name="标题 1"/>
            <p:cNvSpPr txBox="1">
              <a:spLocks/>
            </p:cNvSpPr>
            <p:nvPr/>
          </p:nvSpPr>
          <p:spPr>
            <a:xfrm>
              <a:off x="404272" y="2872171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en-US" altLang="zh-CN" sz="1600" dirty="0"/>
                <a:t>CPU</a:t>
              </a: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6260" y="2283718"/>
              <a:ext cx="864096" cy="547658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6652" y="2824205"/>
            <a:ext cx="1224136" cy="1263052"/>
            <a:chOff x="5065546" y="1965718"/>
            <a:chExt cx="1224136" cy="1263052"/>
          </a:xfrm>
        </p:grpSpPr>
        <p:sp>
          <p:nvSpPr>
            <p:cNvPr id="16" name="矩形 15"/>
            <p:cNvSpPr/>
            <p:nvPr/>
          </p:nvSpPr>
          <p:spPr>
            <a:xfrm>
              <a:off x="5107586" y="1965718"/>
              <a:ext cx="1080120" cy="894064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73969" y="2109734"/>
              <a:ext cx="739754" cy="6270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9" name="标题 1"/>
            <p:cNvSpPr txBox="1">
              <a:spLocks/>
            </p:cNvSpPr>
            <p:nvPr/>
          </p:nvSpPr>
          <p:spPr>
            <a:xfrm>
              <a:off x="5065546" y="2868730"/>
              <a:ext cx="122413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磁盘控制器</a:t>
              </a:r>
            </a:p>
          </p:txBody>
        </p:sp>
        <p:sp>
          <p:nvSpPr>
            <p:cNvPr id="22" name="标题 1"/>
            <p:cNvSpPr txBox="1">
              <a:spLocks/>
            </p:cNvSpPr>
            <p:nvPr/>
          </p:nvSpPr>
          <p:spPr>
            <a:xfrm>
              <a:off x="5332763" y="2123872"/>
              <a:ext cx="762121" cy="576064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扇区</a:t>
              </a:r>
              <a:endParaRPr lang="en-US" altLang="zh-CN" sz="1600" dirty="0">
                <a:solidFill>
                  <a:prstClr val="white"/>
                </a:solidFill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缓存</a:t>
              </a: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708070" y="3270391"/>
            <a:ext cx="65858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07448" y="2707881"/>
            <a:ext cx="679602" cy="1430364"/>
            <a:chOff x="7072822" y="1807354"/>
            <a:chExt cx="679602" cy="1430364"/>
          </a:xfrm>
        </p:grpSpPr>
        <p:sp>
          <p:nvSpPr>
            <p:cNvPr id="24" name="标题 1"/>
            <p:cNvSpPr txBox="1">
              <a:spLocks/>
            </p:cNvSpPr>
            <p:nvPr/>
          </p:nvSpPr>
          <p:spPr>
            <a:xfrm>
              <a:off x="7104352" y="2877678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磁盘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72822" y="1923678"/>
              <a:ext cx="649562" cy="957124"/>
              <a:chOff x="7420790" y="2355726"/>
              <a:chExt cx="649562" cy="957124"/>
            </a:xfr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160000" scaled="0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7420790" y="2355726"/>
                <a:ext cx="648072" cy="864096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22352" y="3096826"/>
                <a:ext cx="648000" cy="216024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7074384" y="1807354"/>
              <a:ext cx="648000" cy="216024"/>
            </a:xfrm>
            <a:prstGeom prst="ellipse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6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4298611" cy="1007614"/>
            <a:chOff x="844893" y="1019164"/>
            <a:chExt cx="4298611" cy="100761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数据块按需读入内存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提供</a:t>
              </a:r>
              <a:r>
                <a:rPr lang="en-US" altLang="zh-CN" dirty="0"/>
                <a:t>read()</a:t>
              </a:r>
              <a:r>
                <a:rPr lang="zh-CN" altLang="en-US" dirty="0"/>
                <a:t>操作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预读</a:t>
              </a:r>
              <a:r>
                <a:rPr lang="en-US" altLang="zh-CN" dirty="0"/>
                <a:t>: </a:t>
              </a:r>
              <a:r>
                <a:rPr lang="zh-CN" altLang="en-US" dirty="0"/>
                <a:t>预先读取后面的数据块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841850"/>
            <a:ext cx="4227173" cy="1007614"/>
            <a:chOff x="844893" y="1984600"/>
            <a:chExt cx="4227173" cy="100761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198460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数据块使用后被缓存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984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22740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假设数据将会再次用到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8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633892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写操作可能被缓存和延迟写入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815218"/>
            <a:ext cx="3012727" cy="696462"/>
            <a:chOff x="844893" y="2957968"/>
            <a:chExt cx="30127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57968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两种数据块缓存方式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579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86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96108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数据块缓存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464510"/>
            <a:ext cx="4166834" cy="358322"/>
            <a:chOff x="1262422" y="3607260"/>
            <a:chExt cx="4166834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97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6072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页缓存</a:t>
              </a:r>
              <a:r>
                <a:rPr lang="en-US" altLang="zh-CN" dirty="0"/>
                <a:t>: </a:t>
              </a:r>
              <a:r>
                <a:rPr lang="zh-CN" altLang="en-US" dirty="0"/>
                <a:t>统一缓存数据块和内存页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21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92944" y="1838377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0236" y="461760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384837" y="2494420"/>
            <a:ext cx="2019353" cy="2123187"/>
            <a:chOff x="3560759" y="1553471"/>
            <a:chExt cx="2019353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数据块缓存</a:t>
                </a: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</p:spTree>
    <p:extLst>
      <p:ext uri="{BB962C8B-B14F-4D97-AF65-F5344CB8AC3E}">
        <p14:creationId xmlns:p14="http://schemas.microsoft.com/office/powerpoint/2010/main" val="308835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页缓存</a:t>
            </a:r>
          </a:p>
        </p:txBody>
      </p:sp>
      <p:cxnSp>
        <p:nvCxnSpPr>
          <p:cNvPr id="39" name="直接连接符 38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351530" y="2456764"/>
            <a:ext cx="4953733" cy="636040"/>
            <a:chOff x="1096957" y="1599514"/>
            <a:chExt cx="4953733" cy="636040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704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230601" y="1599514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在虚拟内存中文件数据块被映射成页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95244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230601" y="1877232"/>
              <a:ext cx="48200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文件的读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写操作被转换成对内存的访问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51530" y="3013740"/>
            <a:ext cx="4739419" cy="358322"/>
            <a:chOff x="1096957" y="2213428"/>
            <a:chExt cx="4739419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297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230601" y="2213428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可能导致缺页和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或设置为脏页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1530" y="3301221"/>
            <a:ext cx="6571387" cy="358322"/>
            <a:chOff x="1096957" y="2501460"/>
            <a:chExt cx="6571387" cy="358322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5858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230601" y="2501460"/>
              <a:ext cx="64377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问题</a:t>
              </a:r>
              <a:r>
                <a:rPr lang="en-US" altLang="zh-CN" sz="1800" dirty="0"/>
                <a:t>: </a:t>
              </a:r>
              <a:r>
                <a:rPr lang="zh-CN" altLang="en-US" sz="1800" dirty="0"/>
                <a:t>页置换算法需要协调虚拟存储和页缓存间的页面数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15857" y="1577449"/>
            <a:ext cx="7228551" cy="655198"/>
            <a:chOff x="761284" y="720199"/>
            <a:chExt cx="7228551" cy="655198"/>
          </a:xfrm>
        </p:grpSpPr>
        <p:grpSp>
          <p:nvGrpSpPr>
            <p:cNvPr id="2" name="组合 1"/>
            <p:cNvGrpSpPr/>
            <p:nvPr/>
          </p:nvGrpSpPr>
          <p:grpSpPr>
            <a:xfrm>
              <a:off x="761284" y="720199"/>
              <a:ext cx="2521840" cy="428628"/>
              <a:chOff x="716416" y="627534"/>
              <a:chExt cx="2521840" cy="428628"/>
            </a:xfrm>
          </p:grpSpPr>
          <p:sp>
            <p:nvSpPr>
              <p:cNvPr id="36" name="内容占位符 2"/>
              <p:cNvSpPr txBox="1">
                <a:spLocks/>
              </p:cNvSpPr>
              <p:nvPr/>
            </p:nvSpPr>
            <p:spPr>
              <a:xfrm>
                <a:off x="1016059" y="627534"/>
                <a:ext cx="2222197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sz="1800" dirty="0"/>
                  <a:t>虚拟页式存储</a:t>
                </a:r>
                <a:endParaRPr lang="en-US" altLang="zh-CN" sz="1800" dirty="0"/>
              </a:p>
            </p:txBody>
          </p:sp>
          <p:sp>
            <p:nvSpPr>
              <p:cNvPr id="40" name="TextBox 22"/>
              <p:cNvSpPr txBox="1"/>
              <p:nvPr/>
            </p:nvSpPr>
            <p:spPr>
              <a:xfrm>
                <a:off x="716416" y="66395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96957" y="1028246"/>
              <a:ext cx="6892878" cy="347151"/>
              <a:chOff x="1135506" y="964827"/>
              <a:chExt cx="6892878" cy="347151"/>
            </a:xfrm>
          </p:grpSpPr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5506" y="104918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42" name="内容占位符 2"/>
              <p:cNvSpPr txBox="1">
                <a:spLocks/>
              </p:cNvSpPr>
              <p:nvPr/>
            </p:nvSpPr>
            <p:spPr>
              <a:xfrm>
                <a:off x="1268069" y="964827"/>
                <a:ext cx="6760315" cy="347151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sz="1800" dirty="0"/>
                  <a:t>在虚拟地址空间中虚拟页面可映射到本地外存文件中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015856" y="2158343"/>
            <a:ext cx="3290796" cy="428628"/>
            <a:chOff x="697961" y="1242894"/>
            <a:chExt cx="3290796" cy="428628"/>
          </a:xfrm>
        </p:grpSpPr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974471" y="1242894"/>
              <a:ext cx="30142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文件数据块的页缓存</a:t>
              </a:r>
              <a:endParaRPr lang="en-US" altLang="zh-CN" sz="1800" dirty="0"/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697961" y="124289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06224" y="3600331"/>
            <a:ext cx="4454570" cy="2293458"/>
            <a:chOff x="1851652" y="2813961"/>
            <a:chExt cx="4454570" cy="2293458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49624" y="2847363"/>
              <a:ext cx="2667000" cy="3048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472037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4985012" y="2813961"/>
              <a:ext cx="1107996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虚拟内存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40832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235624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4235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cxnSp>
          <p:nvCxnSpPr>
            <p:cNvPr id="81" name="Straight Connector 15"/>
            <p:cNvCxnSpPr>
              <a:cxnSpLocks noChangeShapeType="1"/>
            </p:cNvCxnSpPr>
            <p:nvPr/>
          </p:nvCxnSpPr>
          <p:spPr bwMode="auto">
            <a:xfrm>
              <a:off x="3484511" y="3152163"/>
              <a:ext cx="0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Straight Connector 16"/>
            <p:cNvCxnSpPr>
              <a:cxnSpLocks noChangeShapeType="1"/>
            </p:cNvCxnSpPr>
            <p:nvPr/>
          </p:nvCxnSpPr>
          <p:spPr bwMode="auto">
            <a:xfrm flipH="1">
              <a:off x="3691339" y="3152163"/>
              <a:ext cx="2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Straight Connector 17"/>
            <p:cNvCxnSpPr>
              <a:cxnSpLocks noChangeShapeType="1"/>
            </p:cNvCxnSpPr>
            <p:nvPr/>
          </p:nvCxnSpPr>
          <p:spPr bwMode="auto">
            <a:xfrm rot="5400000">
              <a:off x="3408311" y="3988775"/>
              <a:ext cx="1676400" cy="31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615138" y="3988775"/>
              <a:ext cx="1677988" cy="158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168824" y="4099900"/>
              <a:ext cx="1676400" cy="304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6" name="Rounded Rectangle 20"/>
            <p:cNvSpPr>
              <a:spLocks noChangeArrowheads="1"/>
            </p:cNvSpPr>
            <p:nvPr/>
          </p:nvSpPr>
          <p:spPr bwMode="auto">
            <a:xfrm>
              <a:off x="1851652" y="3456963"/>
              <a:ext cx="4145632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/>
                  <a:ea typeface="微软雅黑"/>
                </a:rPr>
                <a:t>内核中的存储管理机构</a:t>
              </a:r>
              <a:endParaRPr lang="en-US" altLang="zh-CN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72037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4235624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5328954" y="4068329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主存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TextBox 24"/>
            <p:cNvSpPr txBox="1">
              <a:spLocks noChangeArrowheads="1"/>
            </p:cNvSpPr>
            <p:nvPr/>
          </p:nvSpPr>
          <p:spPr bwMode="auto">
            <a:xfrm>
              <a:off x="5659891" y="4738087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外存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15"/>
            <p:cNvSpPr txBox="1">
              <a:spLocks noChangeArrowheads="1"/>
            </p:cNvSpPr>
            <p:nvPr/>
          </p:nvSpPr>
          <p:spPr bwMode="auto">
            <a:xfrm>
              <a:off x="4641130" y="4768823"/>
              <a:ext cx="10182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对换文件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4349" y="4845422"/>
            <a:ext cx="2633969" cy="369332"/>
            <a:chOff x="1839776" y="4059052"/>
            <a:chExt cx="2633969" cy="369332"/>
          </a:xfrm>
        </p:grpSpPr>
        <p:sp>
          <p:nvSpPr>
            <p:cNvPr id="63" name="TextBox 29"/>
            <p:cNvSpPr txBox="1">
              <a:spLocks noChangeArrowheads="1"/>
            </p:cNvSpPr>
            <p:nvPr/>
          </p:nvSpPr>
          <p:spPr bwMode="auto">
            <a:xfrm>
              <a:off x="1839776" y="4059052"/>
              <a:ext cx="877163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页缓存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64" name="Straight Arrow Connector 31"/>
            <p:cNvCxnSpPr>
              <a:cxnSpLocks noChangeShapeType="1"/>
            </p:cNvCxnSpPr>
            <p:nvPr/>
          </p:nvCxnSpPr>
          <p:spPr bwMode="auto">
            <a:xfrm>
              <a:off x="2689852" y="4252300"/>
              <a:ext cx="457200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476938" y="4092525"/>
              <a:ext cx="228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 flipH="1">
              <a:off x="4243334" y="4090111"/>
              <a:ext cx="230411" cy="3072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34216" y="5520063"/>
            <a:ext cx="2251181" cy="369332"/>
            <a:chOff x="1679643" y="4733693"/>
            <a:chExt cx="2251181" cy="369332"/>
          </a:xfrm>
        </p:grpSpPr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1679643" y="4733693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4068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473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31996" y="5183696"/>
            <a:ext cx="205373" cy="388375"/>
            <a:chOff x="3477423" y="4397325"/>
            <a:chExt cx="205373" cy="388375"/>
          </a:xfrm>
        </p:grpSpPr>
        <p:cxnSp>
          <p:nvCxnSpPr>
            <p:cNvPr id="72" name="Straight Connector 15"/>
            <p:cNvCxnSpPr>
              <a:cxnSpLocks noChangeShapeType="1"/>
            </p:cNvCxnSpPr>
            <p:nvPr/>
          </p:nvCxnSpPr>
          <p:spPr bwMode="auto">
            <a:xfrm>
              <a:off x="3477423" y="4397325"/>
              <a:ext cx="0" cy="3883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3682796" y="4404700"/>
              <a:ext cx="0" cy="38100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54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1869624"/>
            <a:ext cx="2571768" cy="571504"/>
            <a:chOff x="1723587" y="928676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1723587" y="928676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5687" y="102438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92944" y="1838377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71176" y="2436728"/>
            <a:ext cx="1512000" cy="1075970"/>
            <a:chOff x="2247099" y="1495780"/>
            <a:chExt cx="1512000" cy="107597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47099" y="2000246"/>
              <a:ext cx="1512000" cy="571504"/>
              <a:chOff x="2247099" y="2000246"/>
              <a:chExt cx="1512000" cy="5715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47099" y="2000246"/>
                <a:ext cx="1512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64517" y="21150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页缓存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750865" y="1748013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10236" y="461760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078033" y="2494420"/>
            <a:ext cx="2326157" cy="2123187"/>
            <a:chOff x="3253955" y="1553471"/>
            <a:chExt cx="2326157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数据块缓存</a:t>
                </a: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253955" y="259080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</p:spTree>
    <p:extLst>
      <p:ext uri="{BB962C8B-B14F-4D97-AF65-F5344CB8AC3E}">
        <p14:creationId xmlns:p14="http://schemas.microsoft.com/office/powerpoint/2010/main" val="129567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0945" y="2060848"/>
            <a:ext cx="2571768" cy="571504"/>
            <a:chOff x="428596" y="1203598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428596" y="1203598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5876" y="13046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52752" y="2060849"/>
            <a:ext cx="2235472" cy="646331"/>
            <a:chOff x="3270403" y="1203598"/>
            <a:chExt cx="2235472" cy="646331"/>
          </a:xfrm>
        </p:grpSpPr>
        <p:sp>
          <p:nvSpPr>
            <p:cNvPr id="6" name="矩形 5"/>
            <p:cNvSpPr/>
            <p:nvPr/>
          </p:nvSpPr>
          <p:spPr>
            <a:xfrm>
              <a:off x="3273875" y="1226176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403" y="120359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73517" y="3802718"/>
            <a:ext cx="1656000" cy="1115650"/>
            <a:chOff x="2291168" y="2945468"/>
            <a:chExt cx="1656000" cy="1115650"/>
          </a:xfrm>
        </p:grpSpPr>
        <p:grpSp>
          <p:nvGrpSpPr>
            <p:cNvPr id="9" name="组合 8"/>
            <p:cNvGrpSpPr/>
            <p:nvPr/>
          </p:nvGrpSpPr>
          <p:grpSpPr>
            <a:xfrm>
              <a:off x="2291168" y="3489614"/>
              <a:ext cx="1656000" cy="571504"/>
              <a:chOff x="2291168" y="348961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1168" y="348961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65170" y="359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849731" y="319770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页缓存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041314" y="2716860"/>
            <a:ext cx="2067345" cy="1085858"/>
            <a:chOff x="1958964" y="1859610"/>
            <a:chExt cx="2067345" cy="1085858"/>
          </a:xfrm>
        </p:grpSpPr>
        <p:grpSp>
          <p:nvGrpSpPr>
            <p:cNvPr id="8" name="组合 7"/>
            <p:cNvGrpSpPr/>
            <p:nvPr/>
          </p:nvGrpSpPr>
          <p:grpSpPr>
            <a:xfrm>
              <a:off x="2265768" y="2373964"/>
              <a:ext cx="1656000" cy="571504"/>
              <a:chOff x="2265768" y="237396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265768" y="237396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5186" y="247712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页缓存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958964" y="185961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42109" y="1862422"/>
              <a:ext cx="584200" cy="4699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2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900113" y="1268413"/>
            <a:ext cx="7920037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实现文件的分块存储：内外存的存储块相配合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/>
              <a:t>I/O</a:t>
            </a:r>
            <a:r>
              <a:rPr lang="zh-CN" altLang="en-US" sz="2400"/>
              <a:t>缓冲和调度：文件存储介质性能优化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文件定位：在外存介质上查找文件的各个存储块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外存储空间管理：如分配和释放。主要针对可改写的外存－－如磁盘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外存设备访问和控制：由设备驱动程序支持的各种基本文件系统如硬盘，软盘，</a:t>
            </a:r>
            <a:r>
              <a:rPr lang="en-US" altLang="zh-CN" sz="2400"/>
              <a:t>CD ROM</a:t>
            </a:r>
            <a:r>
              <a:rPr lang="zh-CN" altLang="en-US" sz="2400"/>
              <a:t>，</a:t>
            </a:r>
            <a:r>
              <a:rPr lang="en-US" altLang="zh-CN" sz="2400"/>
              <a:t>USB</a:t>
            </a:r>
            <a:r>
              <a:rPr lang="zh-CN" altLang="en-US" sz="2400"/>
              <a:t>等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1187450" y="47625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>
                <a:latin typeface="Times New Roman" panose="02020603050405020304" pitchFamily="18" charset="0"/>
              </a:rPr>
              <a:t>分解任务二：在内部要完成</a:t>
            </a:r>
          </a:p>
        </p:txBody>
      </p:sp>
      <p:sp>
        <p:nvSpPr>
          <p:cNvPr id="64516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1447B7F-20B2-4DBC-A584-7D7172230DD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Split-Level I/O Scheduling: 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latin typeface="Helvetica"/>
                <a:cs typeface="Helvetica"/>
              </a:rPr>
              <a:t>Multi-Layer Hooks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F073B-729F-064A-9185-3DC28912AF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37966" y="1474846"/>
            <a:ext cx="4872133" cy="3942606"/>
            <a:chOff x="1383625" y="1446985"/>
            <a:chExt cx="5604708" cy="4980535"/>
          </a:xfrm>
        </p:grpSpPr>
        <p:grpSp>
          <p:nvGrpSpPr>
            <p:cNvPr id="132" name="Group 131"/>
            <p:cNvGrpSpPr/>
            <p:nvPr/>
          </p:nvGrpSpPr>
          <p:grpSpPr>
            <a:xfrm>
              <a:off x="1383625" y="2398075"/>
              <a:ext cx="5538675" cy="506364"/>
              <a:chOff x="1369609" y="2658607"/>
              <a:chExt cx="3131712" cy="42319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377562" y="2658607"/>
                <a:ext cx="3123759" cy="42319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369609" y="2699616"/>
                <a:ext cx="1289674" cy="308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Page Cache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5" name="Rounded Rectangle 134"/>
            <p:cNvSpPr/>
            <p:nvPr/>
          </p:nvSpPr>
          <p:spPr>
            <a:xfrm>
              <a:off x="3653801" y="2502400"/>
              <a:ext cx="417930" cy="29821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3653801" y="1456448"/>
              <a:ext cx="1107991" cy="460428"/>
              <a:chOff x="1324688" y="2423945"/>
              <a:chExt cx="3176633" cy="105762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24688" y="2423945"/>
                <a:ext cx="3123761" cy="607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583553" y="1465913"/>
              <a:ext cx="1107991" cy="471570"/>
              <a:chOff x="1324688" y="2398353"/>
              <a:chExt cx="3176633" cy="1083214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24688" y="2398353"/>
                <a:ext cx="3123761" cy="607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677192" y="1446985"/>
              <a:ext cx="1107991" cy="469888"/>
              <a:chOff x="1324688" y="2402213"/>
              <a:chExt cx="3176633" cy="1079354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324688" y="2402213"/>
                <a:ext cx="3123761" cy="6074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397691" y="1916878"/>
              <a:ext cx="842718" cy="481195"/>
              <a:chOff x="1377561" y="2305802"/>
              <a:chExt cx="842718" cy="51408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1377561" y="2370757"/>
                <a:ext cx="842718" cy="441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ead()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3" idx="2"/>
              </p:cNvCxnSpPr>
              <p:nvPr/>
            </p:nvCxnSpPr>
            <p:spPr>
              <a:xfrm>
                <a:off x="2220279" y="2305802"/>
                <a:ext cx="0" cy="51408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3321419" y="1916878"/>
              <a:ext cx="946848" cy="481195"/>
              <a:chOff x="1315671" y="2305802"/>
              <a:chExt cx="946848" cy="51408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1315671" y="2370757"/>
                <a:ext cx="946848" cy="441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write()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2220279" y="2305802"/>
                <a:ext cx="0" cy="514089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462439" y="1937483"/>
              <a:ext cx="848074" cy="1578789"/>
              <a:chOff x="1516689" y="2305802"/>
              <a:chExt cx="848074" cy="1686713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1516689" y="2348744"/>
                <a:ext cx="848074" cy="3616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fsync()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2220279" y="2305802"/>
                <a:ext cx="0" cy="1686713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1383625" y="3514549"/>
              <a:ext cx="5590643" cy="467238"/>
              <a:chOff x="1397692" y="3985964"/>
              <a:chExt cx="5616411" cy="586036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1397692" y="3985964"/>
                <a:ext cx="5616411" cy="586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397692" y="3985964"/>
                <a:ext cx="5616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File System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2964884" y="2917246"/>
              <a:ext cx="1397365" cy="599025"/>
              <a:chOff x="2594903" y="3490582"/>
              <a:chExt cx="1397365" cy="599025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2606119" y="3630533"/>
                <a:ext cx="1386149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write-back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2594903" y="3490582"/>
                <a:ext cx="11217" cy="59902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1397690" y="4538297"/>
              <a:ext cx="5590643" cy="4672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438280" y="4582627"/>
              <a:ext cx="261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Block-Level Queues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4343862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4988028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712666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4187782" y="3976458"/>
              <a:ext cx="1087957" cy="561839"/>
              <a:chOff x="2590624" y="3527768"/>
              <a:chExt cx="1087957" cy="561839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2606119" y="3630533"/>
                <a:ext cx="10724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US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dd_req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2590624" y="3527768"/>
                <a:ext cx="15496" cy="561839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168334" y="4647159"/>
              <a:ext cx="779295" cy="304800"/>
              <a:chOff x="4134897" y="4582627"/>
              <a:chExt cx="779295" cy="304800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4134897" y="45826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4287297" y="46354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4496262" y="4688228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560269" y="4647159"/>
              <a:ext cx="779295" cy="304800"/>
              <a:chOff x="4134897" y="4582627"/>
              <a:chExt cx="779295" cy="304800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4134897" y="45826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4287297" y="46354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4496262" y="4688228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6" name="Can 175"/>
            <p:cNvSpPr/>
            <p:nvPr/>
          </p:nvSpPr>
          <p:spPr>
            <a:xfrm>
              <a:off x="1791244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Can 176"/>
            <p:cNvSpPr/>
            <p:nvPr/>
          </p:nvSpPr>
          <p:spPr>
            <a:xfrm>
              <a:off x="3746890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Can 177"/>
            <p:cNvSpPr/>
            <p:nvPr/>
          </p:nvSpPr>
          <p:spPr>
            <a:xfrm>
              <a:off x="5623951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532785" y="5005535"/>
              <a:ext cx="1551799" cy="599025"/>
              <a:chOff x="1196666" y="3490582"/>
              <a:chExt cx="1551799" cy="599025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196666" y="3618499"/>
                <a:ext cx="1551799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ispatch_req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2594903" y="3490582"/>
                <a:ext cx="11217" cy="599025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499967" y="5005535"/>
              <a:ext cx="1630630" cy="599026"/>
              <a:chOff x="2563448" y="3535972"/>
              <a:chExt cx="1230100" cy="599026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2563448" y="3661898"/>
                <a:ext cx="1230100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  <a:r>
                  <a:rPr kumimoji="0" lang="en-US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eq_complete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585875" y="3535972"/>
                <a:ext cx="1" cy="599026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1852298" y="5886174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99586" y="5891841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SSD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Round Diagonal Corner Rectangle 186"/>
            <p:cNvSpPr/>
            <p:nvPr/>
          </p:nvSpPr>
          <p:spPr>
            <a:xfrm>
              <a:off x="3877817" y="5886174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Round Diagonal Corner Rectangle 187"/>
            <p:cNvSpPr/>
            <p:nvPr/>
          </p:nvSpPr>
          <p:spPr>
            <a:xfrm>
              <a:off x="4295747" y="5891841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ound Diagonal Corner Rectangle 188"/>
            <p:cNvSpPr/>
            <p:nvPr/>
          </p:nvSpPr>
          <p:spPr>
            <a:xfrm>
              <a:off x="4071731" y="6044241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 flipV="1">
              <a:off x="6339565" y="1968373"/>
              <a:ext cx="1" cy="1515677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4362249" y="1916879"/>
              <a:ext cx="0" cy="481194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397807" y="1916881"/>
              <a:ext cx="0" cy="481194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72223" y="2408754"/>
            <a:ext cx="5538675" cy="506364"/>
            <a:chOff x="1369609" y="2658607"/>
            <a:chExt cx="3131712" cy="423196"/>
          </a:xfrm>
        </p:grpSpPr>
        <p:sp>
          <p:nvSpPr>
            <p:cNvPr id="8" name="Rectangle 7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69609" y="2699616"/>
              <a:ext cx="1289674" cy="30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Page Cache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742399" y="2513079"/>
            <a:ext cx="572226" cy="29821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432459" y="2512798"/>
            <a:ext cx="570703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076625" y="2512798"/>
            <a:ext cx="595525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801263" y="2512798"/>
            <a:ext cx="597847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Split-Level I/O Scheduling: Tags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42399" y="1569287"/>
            <a:ext cx="1107991" cy="369332"/>
            <a:chOff x="1324688" y="2658607"/>
            <a:chExt cx="3176633" cy="848370"/>
          </a:xfrm>
        </p:grpSpPr>
        <p:sp>
          <p:nvSpPr>
            <p:cNvPr id="25" name="Rectangle 24"/>
            <p:cNvSpPr/>
            <p:nvPr/>
          </p:nvSpPr>
          <p:spPr>
            <a:xfrm>
              <a:off x="1377562" y="2658607"/>
              <a:ext cx="3123759" cy="822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4688" y="2658607"/>
              <a:ext cx="3123762" cy="848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72151" y="1589891"/>
            <a:ext cx="1107991" cy="369332"/>
            <a:chOff x="1324688" y="2658607"/>
            <a:chExt cx="3176633" cy="848370"/>
          </a:xfrm>
        </p:grpSpPr>
        <p:sp>
          <p:nvSpPr>
            <p:cNvPr id="28" name="Rectangle 27"/>
            <p:cNvSpPr/>
            <p:nvPr/>
          </p:nvSpPr>
          <p:spPr>
            <a:xfrm>
              <a:off x="1377562" y="2658607"/>
              <a:ext cx="3123759" cy="822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4688" y="2658607"/>
              <a:ext cx="3123762" cy="848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02864" y="1927557"/>
            <a:ext cx="754001" cy="481195"/>
            <a:chOff x="1508518" y="2305802"/>
            <a:chExt cx="754001" cy="514089"/>
          </a:xfrm>
        </p:grpSpPr>
        <p:sp>
          <p:nvSpPr>
            <p:cNvPr id="45" name="TextBox 44"/>
            <p:cNvSpPr txBox="1"/>
            <p:nvPr/>
          </p:nvSpPr>
          <p:spPr>
            <a:xfrm>
              <a:off x="1508518" y="2370757"/>
              <a:ext cx="7540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write()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20279" y="2305802"/>
              <a:ext cx="0" cy="514089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551037" y="1948164"/>
            <a:ext cx="848074" cy="460592"/>
            <a:chOff x="1516689" y="2305802"/>
            <a:chExt cx="848074" cy="492077"/>
          </a:xfrm>
        </p:grpSpPr>
        <p:sp>
          <p:nvSpPr>
            <p:cNvPr id="48" name="TextBox 47"/>
            <p:cNvSpPr txBox="1"/>
            <p:nvPr/>
          </p:nvSpPr>
          <p:spPr>
            <a:xfrm>
              <a:off x="1516689" y="2348744"/>
              <a:ext cx="848074" cy="361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write()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220279" y="2305802"/>
              <a:ext cx="0" cy="492077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>
            <a:stCxn id="8" idx="2"/>
          </p:cNvCxnSpPr>
          <p:nvPr/>
        </p:nvCxnSpPr>
        <p:spPr>
          <a:xfrm>
            <a:off x="4248593" y="2915118"/>
            <a:ext cx="0" cy="29859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420255" y="3914859"/>
            <a:ext cx="5590643" cy="4672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3452" y="4012765"/>
            <a:ext cx="26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Block-Level Scheduler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6428164" y="1929988"/>
            <a:ext cx="0" cy="47876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450847" y="1927558"/>
            <a:ext cx="0" cy="4811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F073B-729F-064A-9185-3DC28912AF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25519" y="3217133"/>
            <a:ext cx="1246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rite-back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" name="Straight Connector 97"/>
          <p:cNvCxnSpPr>
            <a:stCxn id="87" idx="2"/>
          </p:cNvCxnSpPr>
          <p:nvPr/>
        </p:nvCxnSpPr>
        <p:spPr>
          <a:xfrm>
            <a:off x="4248593" y="3586465"/>
            <a:ext cx="0" cy="3283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457200" y="4974173"/>
            <a:ext cx="8229600" cy="1498035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3600"/>
              </a:spcAft>
            </a:pPr>
            <a:r>
              <a:rPr lang="en-US" sz="2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Use </a:t>
            </a:r>
            <a:r>
              <a:rPr lang="en-US" sz="2800" dirty="0" smtClean="0">
                <a:solidFill>
                  <a:srgbClr val="4F81BD"/>
                </a:solidFill>
                <a:latin typeface="Helvetica Light"/>
                <a:cs typeface="Helvetica Light"/>
              </a:rPr>
              <a:t>tags</a:t>
            </a:r>
            <a:r>
              <a:rPr lang="en-US" sz="2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 to track I/O request across layers and identify the originating application.</a:t>
            </a:r>
          </a:p>
          <a:p>
            <a:pPr>
              <a:spcAft>
                <a:spcPts val="3600"/>
              </a:spcAft>
            </a:pPr>
            <a:r>
              <a:rPr lang="en-US" sz="2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Tags identify </a:t>
            </a:r>
            <a:r>
              <a:rPr lang="en-US" sz="2800" dirty="0" smtClean="0">
                <a:solidFill>
                  <a:srgbClr val="4F81BD"/>
                </a:solidFill>
                <a:latin typeface="Helvetica Light"/>
                <a:cs typeface="Helvetica Light"/>
              </a:rPr>
              <a:t>a set of processes </a:t>
            </a:r>
            <a:r>
              <a:rPr lang="en-US" sz="2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responsible for an I/O request.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0841" y="24574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0847" y="24657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01263" y="24657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42399" y="2755658"/>
            <a:ext cx="301660" cy="369332"/>
            <a:chOff x="3742399" y="2755658"/>
            <a:chExt cx="301660" cy="369332"/>
          </a:xfrm>
        </p:grpSpPr>
        <p:sp>
          <p:nvSpPr>
            <p:cNvPr id="103" name="Round Diagonal Corner Rectangle 102"/>
            <p:cNvSpPr/>
            <p:nvPr/>
          </p:nvSpPr>
          <p:spPr>
            <a:xfrm>
              <a:off x="3742399" y="2826806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42399" y="275565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12416" y="2753352"/>
            <a:ext cx="301660" cy="369935"/>
            <a:chOff x="4412416" y="2753352"/>
            <a:chExt cx="301660" cy="369935"/>
          </a:xfrm>
        </p:grpSpPr>
        <p:sp>
          <p:nvSpPr>
            <p:cNvPr id="104" name="Round Diagonal Corner Rectangle 103"/>
            <p:cNvSpPr/>
            <p:nvPr/>
          </p:nvSpPr>
          <p:spPr>
            <a:xfrm>
              <a:off x="4432459" y="2835125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12416" y="27533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37896" y="2730452"/>
            <a:ext cx="301660" cy="369332"/>
            <a:chOff x="5737896" y="2730452"/>
            <a:chExt cx="301660" cy="369332"/>
          </a:xfrm>
        </p:grpSpPr>
        <p:sp>
          <p:nvSpPr>
            <p:cNvPr id="105" name="Round Diagonal Corner Rectangle 104"/>
            <p:cNvSpPr/>
            <p:nvPr/>
          </p:nvSpPr>
          <p:spPr>
            <a:xfrm>
              <a:off x="5801263" y="2811294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7896" y="27304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20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285 L 0.00157 0.18024 " pathEditMode="relative" ptsTypes="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21 0.03332 L -0.00017 0.18071 " pathEditMode="relative" ptsTypes="AA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9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104 0.03656 L 0.00208 0.18371 " pathEditMode="relative" ptsTypes="AA">
                                      <p:cBhvr>
                                        <p:cTn id="10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6" grpId="0" animBg="1"/>
      <p:bldP spid="56" grpId="1" animBg="1"/>
      <p:bldP spid="60" grpId="0" animBg="1"/>
      <p:bldP spid="60" grpId="1" animBg="1"/>
      <p:bldP spid="74" grpId="0" animBg="1"/>
      <p:bldP spid="75" grpId="0"/>
      <p:bldP spid="87" grpId="0" animBg="1"/>
      <p:bldP spid="3" grpId="0"/>
      <p:bldP spid="3" grpId="1"/>
      <p:bldP spid="38" grpId="0"/>
      <p:bldP spid="38" grpId="1"/>
      <p:bldP spid="39" grpId="0"/>
      <p:bldP spid="39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00050"/>
            <a:ext cx="4398963" cy="523875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zh-CN" altLang="en-US" sz="2400" b="0" smtClean="0">
                <a:ea typeface="宋体" panose="02010600030101010101" pitchFamily="2" charset="-122"/>
              </a:rPr>
              <a:t>５．共享文件管理实现</a:t>
            </a:r>
          </a:p>
        </p:txBody>
      </p:sp>
      <p:sp>
        <p:nvSpPr>
          <p:cNvPr id="69635" name="Text Box 6"/>
          <p:cNvSpPr txBox="1">
            <a:spLocks noChangeArrowheads="1"/>
          </p:cNvSpPr>
          <p:nvPr/>
        </p:nvSpPr>
        <p:spPr bwMode="auto">
          <a:xfrm>
            <a:off x="973137" y="5857875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这时树变成了“有向无环图”，增加了文件系统复杂性．</a:t>
            </a:r>
          </a:p>
        </p:txBody>
      </p:sp>
      <p:pic>
        <p:nvPicPr>
          <p:cNvPr id="69636" name="Picture 7" descr="6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628775"/>
            <a:ext cx="47196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8"/>
          <p:cNvSpPr txBox="1">
            <a:spLocks noChangeArrowheads="1"/>
          </p:cNvSpPr>
          <p:nvPr/>
        </p:nvSpPr>
        <p:spPr bwMode="auto">
          <a:xfrm>
            <a:off x="900113" y="1052513"/>
            <a:ext cx="6697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当文件系统中用链接实现共享时，系统目录树结构会发生变化：</a:t>
            </a:r>
          </a:p>
        </p:txBody>
      </p:sp>
      <p:sp>
        <p:nvSpPr>
          <p:cNvPr id="6963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4230FCE-66F3-49EB-873C-FF3397358EE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文件别名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798537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4894" y="517514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/>
                <a:t>: </a:t>
              </a:r>
              <a:r>
                <a:rPr lang="zh-CN" altLang="en-US" dirty="0"/>
                <a:t>以“快捷方式”指向其他文件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4" y="487351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/>
                <a:t>: </a:t>
              </a:r>
              <a:r>
                <a:rPr lang="zh-CN" altLang="en-US" dirty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3" y="2593181"/>
            <a:ext cx="16658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/count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/spell/count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1" y="221455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2207697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dict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spell</a:t>
                </a:r>
                <a:endParaRPr lang="zh-CN" altLang="en-US" sz="11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9" y="221455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dict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w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list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all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words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6" y="3433222"/>
            <a:ext cx="22829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/w/list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/all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/spell/words/list</a:t>
            </a:r>
          </a:p>
        </p:txBody>
      </p:sp>
    </p:spTree>
    <p:extLst>
      <p:ext uri="{BB962C8B-B14F-4D97-AF65-F5344CB8AC3E}">
        <p14:creationId xmlns:p14="http://schemas.microsoft.com/office/powerpoint/2010/main" val="40532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4" descr="6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7123112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1187450" y="404813"/>
            <a:ext cx="665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用链接实现文件共享控制（</a:t>
            </a:r>
            <a:r>
              <a:rPr lang="en-US" altLang="zh-CN" sz="2400" u="sng">
                <a:latin typeface="Times New Roman" panose="02020603050405020304" pitchFamily="18" charset="0"/>
              </a:rPr>
              <a:t>i</a:t>
            </a:r>
            <a:r>
              <a:rPr lang="zh-CN" altLang="en-US" sz="2400" u="sng">
                <a:latin typeface="Times New Roman" panose="02020603050405020304" pitchFamily="18" charset="0"/>
              </a:rPr>
              <a:t>节点方式）</a:t>
            </a:r>
          </a:p>
        </p:txBody>
      </p:sp>
      <p:sp>
        <p:nvSpPr>
          <p:cNvPr id="70660" name="AutoShape 8"/>
          <p:cNvSpPr>
            <a:spLocks noChangeArrowheads="1"/>
          </p:cNvSpPr>
          <p:nvPr/>
        </p:nvSpPr>
        <p:spPr bwMode="auto">
          <a:xfrm>
            <a:off x="250825" y="4868863"/>
            <a:ext cx="792163" cy="431800"/>
          </a:xfrm>
          <a:prstGeom prst="wedgeRectCallout">
            <a:avLst>
              <a:gd name="adj1" fmla="val 80060"/>
              <a:gd name="adj2" fmla="val -63602"/>
            </a:avLst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i</a:t>
            </a:r>
            <a:r>
              <a:rPr lang="zh-CN" altLang="en-US" sz="1600">
                <a:latin typeface="Times New Roman" panose="02020603050405020304" pitchFamily="18" charset="0"/>
              </a:rPr>
              <a:t>节点</a:t>
            </a:r>
          </a:p>
        </p:txBody>
      </p:sp>
      <p:sp>
        <p:nvSpPr>
          <p:cNvPr id="70661" name="Text Box 9"/>
          <p:cNvSpPr txBox="1">
            <a:spLocks noChangeArrowheads="1"/>
          </p:cNvSpPr>
          <p:nvPr/>
        </p:nvSpPr>
        <p:spPr bwMode="auto">
          <a:xfrm>
            <a:off x="1258888" y="1125538"/>
            <a:ext cx="6626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每个文件有指向自己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节点的指针；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创建共享时多指针指向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节点并增加引用数；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当属主文件被删除并连带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节点删除时会出错。</a:t>
            </a:r>
          </a:p>
        </p:txBody>
      </p:sp>
      <p:sp>
        <p:nvSpPr>
          <p:cNvPr id="70662" name="AutoShape 10"/>
          <p:cNvSpPr>
            <a:spLocks noChangeArrowheads="1"/>
          </p:cNvSpPr>
          <p:nvPr/>
        </p:nvSpPr>
        <p:spPr bwMode="auto">
          <a:xfrm>
            <a:off x="5580063" y="5300663"/>
            <a:ext cx="1439862" cy="1152525"/>
          </a:xfrm>
          <a:prstGeom prst="wedgeRectCallout">
            <a:avLst>
              <a:gd name="adj1" fmla="val 46583"/>
              <a:gd name="adj2" fmla="val -81819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解决办法</a:t>
            </a:r>
            <a:r>
              <a:rPr lang="en-US" altLang="zh-CN" sz="1400">
                <a:latin typeface="Times New Roman" panose="02020603050405020304" pitchFamily="18" charset="0"/>
              </a:rPr>
              <a:t>i</a:t>
            </a:r>
            <a:r>
              <a:rPr lang="zh-CN" altLang="en-US" sz="1400">
                <a:latin typeface="Times New Roman" panose="02020603050405020304" pitchFamily="18" charset="0"/>
              </a:rPr>
              <a:t>节点不删只修改连接数；但会有记账不准。</a:t>
            </a:r>
          </a:p>
        </p:txBody>
      </p:sp>
      <p:sp>
        <p:nvSpPr>
          <p:cNvPr id="70663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BCE7D3E-EBCF-45EF-8D83-847878DF4C3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1042988" y="620713"/>
            <a:ext cx="648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采用符号链接可较好解决问题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187450" y="1484313"/>
            <a:ext cx="6985000" cy="42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只有文件属主有指向</a:t>
            </a:r>
            <a:r>
              <a:rPr lang="en-US" altLang="zh-CN" sz="2000">
                <a:latin typeface="Times New Roman" panose="02020603050405020304" pitchFamily="18" charset="0"/>
              </a:rPr>
              <a:t>i </a:t>
            </a:r>
            <a:r>
              <a:rPr lang="zh-CN" altLang="en-US" sz="2000">
                <a:latin typeface="Times New Roman" panose="02020603050405020304" pitchFamily="18" charset="0"/>
              </a:rPr>
              <a:t>节点的指针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建立一个新文件类型</a:t>
            </a:r>
            <a:r>
              <a:rPr lang="en-US" altLang="zh-CN" sz="2000">
                <a:latin typeface="Times New Roman" panose="02020603050405020304" pitchFamily="18" charset="0"/>
              </a:rPr>
              <a:t>link</a:t>
            </a:r>
            <a:r>
              <a:rPr lang="zh-CN" altLang="en-US" sz="2000">
                <a:latin typeface="Times New Roman" panose="02020603050405020304" pitchFamily="18" charset="0"/>
              </a:rPr>
              <a:t>，用做目录管理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有共享需求的用户只了解找到共享文件的目录，而无指向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节点的指针．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删除符号链接不会影响原文件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若属主删除被链接的文件，只能带来链接文件找不到正确目录文件，无大错．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1C531F3-B275-456E-A49B-5BD00FBD659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文件目录中的循环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44894" y="515576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更多实践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4" y="418465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2080932"/>
            <a:ext cx="30393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454184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484756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1718150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50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50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1" y="1718150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avi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book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avi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28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名字解析</a:t>
            </a:r>
            <a:r>
              <a:rPr lang="zh-CN" altLang="zh-CN" dirty="0"/>
              <a:t>（</a:t>
            </a:r>
            <a:r>
              <a:rPr lang="zh-CN" altLang="en-US" dirty="0"/>
              <a:t>路径遍历）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4" y="159950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名字解析</a:t>
              </a:r>
              <a:r>
                <a:rPr lang="en-US" altLang="zh-CN" dirty="0"/>
                <a:t>: </a:t>
              </a:r>
              <a:r>
                <a:rPr lang="zh-CN" altLang="en-US" dirty="0"/>
                <a:t>把逻辑名字转换成物理资源（如文件）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063987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62422" y="193764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依据路径名，在文件系统中找到实际文件位置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6581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遍历文件目录直到找到目标文件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4" y="257945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举例</a:t>
              </a:r>
              <a:r>
                <a:rPr lang="en-US" altLang="zh-CN" dirty="0"/>
                <a:t>: </a:t>
              </a:r>
              <a:r>
                <a:rPr lang="zh-CN" altLang="en-US" dirty="0"/>
                <a:t>解析</a:t>
              </a:r>
              <a:r>
                <a:rPr lang="en-US" altLang="zh-CN" dirty="0"/>
                <a:t>“/bin/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91646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读取根目录的文件头</a:t>
              </a:r>
              <a:r>
                <a:rPr lang="en-US" altLang="zh-CN" dirty="0"/>
                <a:t> (</a:t>
              </a:r>
              <a:r>
                <a:rPr lang="zh-CN" altLang="en-US" dirty="0"/>
                <a:t>在磁盘固定位置）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24136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读取根目录的数据块</a:t>
              </a:r>
              <a:r>
                <a:rPr lang="zh-CN" altLang="zh-CN" dirty="0"/>
                <a:t>，</a:t>
              </a:r>
              <a:r>
                <a:rPr lang="zh-CN" altLang="en-US" dirty="0"/>
                <a:t>搜索</a:t>
              </a:r>
              <a:r>
                <a:rPr lang="en-US" altLang="zh-CN" dirty="0"/>
                <a:t>“bin”</a:t>
              </a:r>
              <a:r>
                <a:rPr lang="zh-CN" altLang="en-US" dirty="0"/>
                <a:t>项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1926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84515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的数据块</a:t>
              </a:r>
              <a:r>
                <a:rPr lang="en-US" altLang="zh-CN" dirty="0"/>
                <a:t>; </a:t>
              </a:r>
              <a:r>
                <a:rPr lang="zh-CN" altLang="en-US" dirty="0"/>
                <a:t>搜索</a:t>
              </a:r>
              <a:r>
                <a:rPr lang="en-US" altLang="zh-CN" dirty="0"/>
                <a:t>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r>
                <a:rPr lang="zh-CN" altLang="en-US" dirty="0"/>
                <a:t>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5222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 err="1"/>
                <a:t>ls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4" y="448605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当前工作目录</a:t>
              </a:r>
              <a:r>
                <a:rPr lang="en-US" altLang="zh-CN" dirty="0"/>
                <a:t> (PWD)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482419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每个进程都会指向一个文件目录用于解析文件名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515235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允许用户指定相对路径来代替绝对路径</a:t>
              </a:r>
              <a:endParaRPr lang="en-US" altLang="zh-CN" dirty="0"/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如，用</a:t>
              </a:r>
              <a:r>
                <a:rPr lang="en-US" altLang="zh-CN" dirty="0"/>
                <a:t> PWD=“/bin” </a:t>
              </a:r>
              <a:r>
                <a:rPr lang="zh-CN" altLang="en-US" dirty="0"/>
                <a:t>能够解析</a:t>
              </a:r>
              <a:r>
                <a:rPr lang="en-US" altLang="zh-CN" dirty="0"/>
                <a:t> 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11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611188" y="2133600"/>
            <a:ext cx="792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/>
              <a:t>文件访问类型：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读</a:t>
            </a:r>
            <a:r>
              <a:rPr lang="en-US" altLang="zh-CN" sz="2000"/>
              <a:t>read：</a:t>
            </a:r>
            <a:r>
              <a:rPr lang="zh-CN" altLang="en-US" sz="2000"/>
              <a:t>可读出文件内容；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写</a:t>
            </a:r>
            <a:r>
              <a:rPr lang="en-US" altLang="zh-CN" sz="2000"/>
              <a:t>write（</a:t>
            </a:r>
            <a:r>
              <a:rPr lang="zh-CN" altLang="en-US" sz="2000"/>
              <a:t>修改</a:t>
            </a:r>
            <a:r>
              <a:rPr lang="en-US" altLang="zh-CN" sz="2000"/>
              <a:t>update</a:t>
            </a:r>
            <a:r>
              <a:rPr lang="zh-CN" altLang="en-US" sz="2000"/>
              <a:t>或添加</a:t>
            </a:r>
            <a:r>
              <a:rPr lang="en-US" altLang="zh-CN" sz="2000"/>
              <a:t>append）：</a:t>
            </a:r>
            <a:r>
              <a:rPr lang="zh-CN" altLang="en-US" sz="2000"/>
              <a:t>可把数据写入文件；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执行</a:t>
            </a:r>
            <a:r>
              <a:rPr lang="en-US" altLang="zh-CN" sz="2000"/>
              <a:t>execute：</a:t>
            </a:r>
            <a:r>
              <a:rPr lang="zh-CN" altLang="en-US" sz="2000"/>
              <a:t>可由系统读出文件内容，作为代码执行；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删除</a:t>
            </a:r>
            <a:r>
              <a:rPr lang="en-US" altLang="zh-CN" sz="2000"/>
              <a:t>delete：</a:t>
            </a:r>
            <a:r>
              <a:rPr lang="zh-CN" altLang="en-US" sz="2000"/>
              <a:t>可删除文件；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修改访问权限</a:t>
            </a:r>
            <a:r>
              <a:rPr lang="en-US" altLang="zh-CN" sz="2000"/>
              <a:t>change protection：</a:t>
            </a:r>
            <a:r>
              <a:rPr lang="zh-CN" altLang="en-US" sz="2000"/>
              <a:t>修改文件属主或访问权限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8283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在具有共享机制文件系统中，要设置文件访问类型及文件权限，才可保证多个用户间的有效文件共享．</a:t>
            </a:r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331913" y="404813"/>
            <a:ext cx="684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文件共享还需要访问类型和权限的支持</a:t>
            </a:r>
          </a:p>
        </p:txBody>
      </p:sp>
      <p:sp>
        <p:nvSpPr>
          <p:cNvPr id="7270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532955E-93E6-4D09-BD82-BCB92394D03F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1258888" y="404813"/>
            <a:ext cx="7416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/>
              <a:t>管理用户类型范围：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指定用户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用户组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任意用户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/>
              <a:t>访问类型和用户范围建立有机组合：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建立访问矩阵：矩阵中一维是包含的目录和文件，另一维是用户，每个元素是允许的访问方式</a:t>
            </a:r>
          </a:p>
        </p:txBody>
      </p:sp>
      <p:grpSp>
        <p:nvGrpSpPr>
          <p:cNvPr id="73731" name="Group 5"/>
          <p:cNvGrpSpPr>
            <a:grpSpLocks/>
          </p:cNvGrpSpPr>
          <p:nvPr/>
        </p:nvGrpSpPr>
        <p:grpSpPr bwMode="auto">
          <a:xfrm>
            <a:off x="1258888" y="3500438"/>
            <a:ext cx="6400800" cy="2301875"/>
            <a:chOff x="864" y="2736"/>
            <a:chExt cx="4032" cy="1450"/>
          </a:xfrm>
        </p:grpSpPr>
        <p:sp>
          <p:nvSpPr>
            <p:cNvPr id="73732" name="Rectangle 6"/>
            <p:cNvSpPr>
              <a:spLocks noChangeArrowheads="1"/>
            </p:cNvSpPr>
            <p:nvPr/>
          </p:nvSpPr>
          <p:spPr bwMode="auto">
            <a:xfrm>
              <a:off x="864" y="2736"/>
              <a:ext cx="4032" cy="14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33" name="Line 7"/>
            <p:cNvSpPr>
              <a:spLocks noChangeShapeType="1"/>
            </p:cNvSpPr>
            <p:nvPr/>
          </p:nvSpPr>
          <p:spPr bwMode="auto">
            <a:xfrm>
              <a:off x="864" y="307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4" name="Line 8"/>
            <p:cNvSpPr>
              <a:spLocks noChangeShapeType="1"/>
            </p:cNvSpPr>
            <p:nvPr/>
          </p:nvSpPr>
          <p:spPr bwMode="auto">
            <a:xfrm>
              <a:off x="864" y="345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5" name="Line 9"/>
            <p:cNvSpPr>
              <a:spLocks noChangeShapeType="1"/>
            </p:cNvSpPr>
            <p:nvPr/>
          </p:nvSpPr>
          <p:spPr bwMode="auto">
            <a:xfrm>
              <a:off x="864" y="3888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6" name="Line 10"/>
            <p:cNvSpPr>
              <a:spLocks noChangeShapeType="1"/>
            </p:cNvSpPr>
            <p:nvPr/>
          </p:nvSpPr>
          <p:spPr bwMode="auto">
            <a:xfrm>
              <a:off x="1632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7" name="Line 11"/>
            <p:cNvSpPr>
              <a:spLocks noChangeShapeType="1"/>
            </p:cNvSpPr>
            <p:nvPr/>
          </p:nvSpPr>
          <p:spPr bwMode="auto">
            <a:xfrm>
              <a:off x="2352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8" name="Line 12"/>
            <p:cNvSpPr>
              <a:spLocks noChangeShapeType="1"/>
            </p:cNvSpPr>
            <p:nvPr/>
          </p:nvSpPr>
          <p:spPr bwMode="auto">
            <a:xfrm>
              <a:off x="3120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9" name="Line 13"/>
            <p:cNvSpPr>
              <a:spLocks noChangeShapeType="1"/>
            </p:cNvSpPr>
            <p:nvPr/>
          </p:nvSpPr>
          <p:spPr bwMode="auto">
            <a:xfrm>
              <a:off x="3936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Text Box 14"/>
            <p:cNvSpPr txBox="1">
              <a:spLocks noChangeArrowheads="1"/>
            </p:cNvSpPr>
            <p:nvPr/>
          </p:nvSpPr>
          <p:spPr bwMode="auto">
            <a:xfrm>
              <a:off x="168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wang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1" name="Text Box 15"/>
            <p:cNvSpPr txBox="1">
              <a:spLocks noChangeArrowheads="1"/>
            </p:cNvSpPr>
            <p:nvPr/>
          </p:nvSpPr>
          <p:spPr bwMode="auto">
            <a:xfrm>
              <a:off x="240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liu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2" name="Text Box 16"/>
            <p:cNvSpPr txBox="1">
              <a:spLocks noChangeArrowheads="1"/>
            </p:cNvSpPr>
            <p:nvPr/>
          </p:nvSpPr>
          <p:spPr bwMode="auto">
            <a:xfrm>
              <a:off x="3168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zhang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3" name="Text Box 17"/>
            <p:cNvSpPr txBox="1">
              <a:spLocks noChangeArrowheads="1"/>
            </p:cNvSpPr>
            <p:nvPr/>
          </p:nvSpPr>
          <p:spPr bwMode="auto">
            <a:xfrm>
              <a:off x="408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zhao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4" name="Text Box 18"/>
            <p:cNvSpPr txBox="1">
              <a:spLocks noChangeArrowheads="1"/>
            </p:cNvSpPr>
            <p:nvPr/>
          </p:nvSpPr>
          <p:spPr bwMode="auto">
            <a:xfrm>
              <a:off x="960" y="316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a.c</a:t>
              </a:r>
            </a:p>
          </p:txBody>
        </p:sp>
        <p:sp>
          <p:nvSpPr>
            <p:cNvPr id="73745" name="Text Box 19"/>
            <p:cNvSpPr txBox="1">
              <a:spLocks noChangeArrowheads="1"/>
            </p:cNvSpPr>
            <p:nvPr/>
          </p:nvSpPr>
          <p:spPr bwMode="auto">
            <a:xfrm>
              <a:off x="960" y="360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b.c</a:t>
              </a:r>
            </a:p>
          </p:txBody>
        </p:sp>
        <p:sp>
          <p:nvSpPr>
            <p:cNvPr id="73746" name="Text Box 20"/>
            <p:cNvSpPr txBox="1">
              <a:spLocks noChangeArrowheads="1"/>
            </p:cNvSpPr>
            <p:nvPr/>
          </p:nvSpPr>
          <p:spPr bwMode="auto">
            <a:xfrm>
              <a:off x="1008" y="393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d.c</a:t>
              </a:r>
            </a:p>
          </p:txBody>
        </p:sp>
        <p:sp>
          <p:nvSpPr>
            <p:cNvPr id="73747" name="Text Box 21"/>
            <p:cNvSpPr txBox="1">
              <a:spLocks noChangeArrowheads="1"/>
            </p:cNvSpPr>
            <p:nvPr/>
          </p:nvSpPr>
          <p:spPr bwMode="auto">
            <a:xfrm>
              <a:off x="1680" y="316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RWE</a:t>
              </a:r>
            </a:p>
          </p:txBody>
        </p:sp>
        <p:sp>
          <p:nvSpPr>
            <p:cNvPr id="73748" name="Text Box 22"/>
            <p:cNvSpPr txBox="1">
              <a:spLocks noChangeArrowheads="1"/>
            </p:cNvSpPr>
            <p:nvPr/>
          </p:nvSpPr>
          <p:spPr bwMode="auto">
            <a:xfrm>
              <a:off x="2448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49" name="Text Box 23"/>
            <p:cNvSpPr txBox="1">
              <a:spLocks noChangeArrowheads="1"/>
            </p:cNvSpPr>
            <p:nvPr/>
          </p:nvSpPr>
          <p:spPr bwMode="auto">
            <a:xfrm>
              <a:off x="3216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0" name="Text Box 24"/>
            <p:cNvSpPr txBox="1">
              <a:spLocks noChangeArrowheads="1"/>
            </p:cNvSpPr>
            <p:nvPr/>
          </p:nvSpPr>
          <p:spPr bwMode="auto">
            <a:xfrm>
              <a:off x="4080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1" name="Text Box 25"/>
            <p:cNvSpPr txBox="1">
              <a:spLocks noChangeArrowheads="1"/>
            </p:cNvSpPr>
            <p:nvPr/>
          </p:nvSpPr>
          <p:spPr bwMode="auto">
            <a:xfrm>
              <a:off x="1680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52" name="Text Box 26"/>
            <p:cNvSpPr txBox="1">
              <a:spLocks noChangeArrowheads="1"/>
            </p:cNvSpPr>
            <p:nvPr/>
          </p:nvSpPr>
          <p:spPr bwMode="auto">
            <a:xfrm>
              <a:off x="2400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3" name="Text Box 27"/>
            <p:cNvSpPr txBox="1">
              <a:spLocks noChangeArrowheads="1"/>
            </p:cNvSpPr>
            <p:nvPr/>
          </p:nvSpPr>
          <p:spPr bwMode="auto">
            <a:xfrm>
              <a:off x="3216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54" name="Text Box 28"/>
            <p:cNvSpPr txBox="1">
              <a:spLocks noChangeArrowheads="1"/>
            </p:cNvSpPr>
            <p:nvPr/>
          </p:nvSpPr>
          <p:spPr bwMode="auto">
            <a:xfrm>
              <a:off x="4080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RWE</a:t>
              </a:r>
            </a:p>
          </p:txBody>
        </p:sp>
        <p:sp>
          <p:nvSpPr>
            <p:cNvPr id="73755" name="Text Box 29"/>
            <p:cNvSpPr txBox="1">
              <a:spLocks noChangeArrowheads="1"/>
            </p:cNvSpPr>
            <p:nvPr/>
          </p:nvSpPr>
          <p:spPr bwMode="auto">
            <a:xfrm>
              <a:off x="1680" y="384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6" name="Text Box 30"/>
            <p:cNvSpPr txBox="1">
              <a:spLocks noChangeArrowheads="1"/>
            </p:cNvSpPr>
            <p:nvPr/>
          </p:nvSpPr>
          <p:spPr bwMode="auto">
            <a:xfrm>
              <a:off x="2448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7" name="Text Box 31"/>
            <p:cNvSpPr txBox="1">
              <a:spLocks noChangeArrowheads="1"/>
            </p:cNvSpPr>
            <p:nvPr/>
          </p:nvSpPr>
          <p:spPr bwMode="auto">
            <a:xfrm>
              <a:off x="3216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8" name="Text Box 32"/>
            <p:cNvSpPr txBox="1">
              <a:spLocks noChangeArrowheads="1"/>
            </p:cNvSpPr>
            <p:nvPr/>
          </p:nvSpPr>
          <p:spPr bwMode="auto">
            <a:xfrm>
              <a:off x="4080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73759" name="Text Box 33"/>
          <p:cNvSpPr txBox="1">
            <a:spLocks noChangeArrowheads="1"/>
          </p:cNvSpPr>
          <p:nvPr/>
        </p:nvSpPr>
        <p:spPr bwMode="auto">
          <a:xfrm>
            <a:off x="1403350" y="6021388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有共享访问时查询该矩阵．</a:t>
            </a:r>
          </a:p>
        </p:txBody>
      </p:sp>
      <p:sp>
        <p:nvSpPr>
          <p:cNvPr id="7376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11E1F6B-D1B4-48BC-94D3-770ED2131DC2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Purpose of File Management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r>
              <a:rPr lang="en-US" altLang="zh-CN" sz="2400" smtClean="0">
                <a:ea typeface="宋体" panose="02010600030101010101" pitchFamily="2" charset="-122"/>
              </a:rPr>
              <a:t>Analyze file management from different opinions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User opinion: a virtual machine to manage a huge data warehouse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System opinion: a resource manager to organize disk space and data, interactive with other modules in OS and provide protection/sharing mechanism of files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Function of file management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Disk space management: allocation and release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File &amp; directory architecture: naming, indexing, etc.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Application interface: read/write, open/close, etc.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Protection and sharing of file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Interactive channels with other modules, such as device management, memory management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917681-6235-479A-A42A-9EA7B8BDD57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9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258888" y="333375"/>
            <a:ext cx="5326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 Black" panose="020B0A04020102020204" pitchFamily="34" charset="0"/>
              </a:rPr>
              <a:t>6. </a:t>
            </a:r>
            <a:r>
              <a:rPr lang="zh-CN" altLang="en-US" sz="2400" b="1">
                <a:latin typeface="Arial Black" panose="020B0A04020102020204" pitchFamily="34" charset="0"/>
              </a:rPr>
              <a:t>建立文件并发访问机制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900113" y="1700213"/>
            <a:ext cx="78597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/>
              <a:t>对打开文件统一管理：访问文件之前，必须先打开文件，如果文件不在内存，则将其从外存读入，当多个进程访问同一个文件时（请求路径可以不同），要对内存中同一段内存内容进行管理，还要保证文件使用中的一致性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/>
              <a:t>文件锁定(</a:t>
            </a:r>
            <a:r>
              <a:rPr lang="en-US" altLang="zh-CN" sz="2000"/>
              <a:t>file lock)：</a:t>
            </a:r>
            <a:r>
              <a:rPr lang="zh-CN" altLang="en-US" sz="2000"/>
              <a:t>对文件修改时可以对整个文件锁定，也可以对指定区域锁定。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/>
              <a:t>可利用进程间通信机制，协调对文件的访问.</a:t>
            </a:r>
          </a:p>
        </p:txBody>
      </p: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900113" y="981075"/>
            <a:ext cx="801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　并发访问机制提供多进程并发访问同一文件规则。</a:t>
            </a:r>
          </a:p>
        </p:txBody>
      </p:sp>
      <p:sp>
        <p:nvSpPr>
          <p:cNvPr id="7475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8CFFA5C-B233-4AB6-877E-5809B11D6D9C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31913" y="836613"/>
            <a:ext cx="5545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多种文件并存的时候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….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755650" y="2276475"/>
            <a:ext cx="7345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476375" y="1557338"/>
            <a:ext cx="719138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2916238" y="1557338"/>
            <a:ext cx="719137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5" name="Text Box 10"/>
          <p:cNvSpPr txBox="1">
            <a:spLocks noChangeArrowheads="1"/>
          </p:cNvSpPr>
          <p:nvPr/>
        </p:nvSpPr>
        <p:spPr bwMode="auto">
          <a:xfrm>
            <a:off x="3995738" y="16287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。。。</a:t>
            </a:r>
          </a:p>
        </p:txBody>
      </p:sp>
      <p:sp>
        <p:nvSpPr>
          <p:cNvPr id="7885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4079DE-5148-43F4-B969-2C626D5E20D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79712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</a:rPr>
              <a:t>MINIX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03848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</a:rPr>
              <a:t>EXT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55976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</a:rPr>
              <a:t>Apple HFS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80112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</a:rPr>
              <a:t>FAT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1800" y="4941168"/>
            <a:ext cx="48245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如果文件系统各具特色，是不是每个应用程序都需要为不同的文件系统各自开发？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71800" y="5629773"/>
            <a:ext cx="48245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如果文件系统中的机制大同小异，是不是可以在多个系统间共享代码？</a:t>
            </a:r>
            <a:endParaRPr lang="zh-CN" altLang="en-US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771800" y="2420888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 err="1" smtClean="0">
                <a:latin typeface="Times New Roman" panose="02020603050405020304" pitchFamily="18" charset="0"/>
              </a:rPr>
              <a:t>Filesystem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 API</a:t>
            </a:r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771800" y="2914067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Times New Roman" panose="02020603050405020304" pitchFamily="18" charset="0"/>
              </a:rPr>
              <a:t>数据缓存</a:t>
            </a:r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771800" y="4005064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Times New Roman" panose="02020603050405020304" pitchFamily="18" charset="0"/>
              </a:rPr>
              <a:t>设备缓存</a:t>
            </a:r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771800" y="4497254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Times New Roman" panose="02020603050405020304" pitchFamily="18" charset="0"/>
              </a:rPr>
              <a:t>设备驱动</a:t>
            </a:r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 animBg="1"/>
      <p:bldP spid="1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1187450" y="692150"/>
            <a:ext cx="424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8. </a:t>
            </a:r>
            <a:r>
              <a:rPr lang="zh-CN" altLang="en-US" sz="2400" b="1">
                <a:latin typeface="Times New Roman" panose="02020603050405020304" pitchFamily="18" charset="0"/>
              </a:rPr>
              <a:t>虚拟文件系统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755650" y="2133600"/>
            <a:ext cx="77771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在内存建立一个解释文件系统的抽象软件</a:t>
            </a:r>
            <a:r>
              <a:rPr lang="en-US" altLang="zh-CN" sz="2000">
                <a:latin typeface="Times New Roman" panose="02020603050405020304" pitchFamily="18" charset="0"/>
              </a:rPr>
              <a:t>VFS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用ＶＦＳ建立物理设备与文件系统服务的接口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ＶＦＳ对每个文件系统细节进行抽象，使不同的文件系统在系统内部被管理进程看成相似的文件系统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系统启动时建立，系统关闭时消失 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1042988" y="1484313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为解决多种文件系统识别问题，提出了虚拟文件系统：</a:t>
            </a:r>
          </a:p>
        </p:txBody>
      </p:sp>
      <p:sp>
        <p:nvSpPr>
          <p:cNvPr id="7680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4E7670-E66D-4D3B-9301-5D9DD742A01C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00113" y="1052513"/>
            <a:ext cx="7634287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　</a:t>
            </a:r>
            <a:r>
              <a:rPr lang="zh-CN" altLang="en-US">
                <a:latin typeface="Times New Roman" panose="02020603050405020304" pitchFamily="18" charset="0"/>
              </a:rPr>
              <a:t>ＶＦＳ主要完成功能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　　－记录可用文件系统类型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－建立设备与文件系统的关联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－实现面向文件级的通用性操作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－将对特定文件系统的操作影射到物理文件系统中</a:t>
            </a:r>
          </a:p>
        </p:txBody>
      </p:sp>
      <p:sp>
        <p:nvSpPr>
          <p:cNvPr id="7782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792B05-CDF6-425D-A965-65D5819E595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611188" y="2420938"/>
          <a:ext cx="777716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8" r:id="rId3" imgW="5524500" imgH="3370580" progId="">
                  <p:embed/>
                </p:oleObj>
              </mc:Choice>
              <mc:Fallback>
                <p:oleObj r:id="rId3" imgW="5524500" imgH="33705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777716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31913" y="836613"/>
            <a:ext cx="554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ＶＦＳ与实际文件系统的逻辑关系</a:t>
            </a: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755650" y="2276475"/>
            <a:ext cx="7345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476375" y="1557338"/>
            <a:ext cx="719138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2916238" y="1557338"/>
            <a:ext cx="719137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5" name="Text Box 10"/>
          <p:cNvSpPr txBox="1">
            <a:spLocks noChangeArrowheads="1"/>
          </p:cNvSpPr>
          <p:nvPr/>
        </p:nvSpPr>
        <p:spPr bwMode="auto">
          <a:xfrm>
            <a:off x="3995738" y="16287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。。。</a:t>
            </a:r>
          </a:p>
        </p:txBody>
      </p:sp>
      <p:sp>
        <p:nvSpPr>
          <p:cNvPr id="78856" name="Line 11"/>
          <p:cNvSpPr>
            <a:spLocks noChangeShapeType="1"/>
          </p:cNvSpPr>
          <p:nvPr/>
        </p:nvSpPr>
        <p:spPr bwMode="auto">
          <a:xfrm>
            <a:off x="2268538" y="2565400"/>
            <a:ext cx="1223962" cy="1428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1619250" y="2492375"/>
            <a:ext cx="9350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POSIX</a:t>
            </a:r>
          </a:p>
        </p:txBody>
      </p:sp>
      <p:sp>
        <p:nvSpPr>
          <p:cNvPr id="7885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4079DE-5148-43F4-B969-2C626D5E20D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虚拟文件系统</a:t>
            </a:r>
            <a:r>
              <a:rPr lang="en-US" altLang="zh-CN" dirty="0"/>
              <a:t> (VFS)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3941421" cy="696462"/>
            <a:chOff x="844893" y="1019164"/>
            <a:chExt cx="3941421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目的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对所有不同文件系统的抽象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528882"/>
            <a:ext cx="4370049" cy="702130"/>
            <a:chOff x="844893" y="1671632"/>
            <a:chExt cx="4370049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1671632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功能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671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3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00864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提供相同的文件和文件系统</a:t>
              </a:r>
              <a:r>
                <a:rPr lang="zh-CN" altLang="en-US" dirty="0">
                  <a:solidFill>
                    <a:srgbClr val="C00000"/>
                  </a:solidFill>
                </a:rPr>
                <a:t>接口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153460"/>
            <a:ext cx="5095528" cy="365122"/>
            <a:chOff x="1262422" y="2296210"/>
            <a:chExt cx="5095528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00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2296210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管理所有文件和文件系统关联的</a:t>
              </a:r>
              <a:r>
                <a:rPr lang="zh-CN" altLang="en-US" dirty="0">
                  <a:solidFill>
                    <a:srgbClr val="C00000"/>
                  </a:solidFill>
                </a:rPr>
                <a:t>数据结构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484568"/>
            <a:ext cx="3595330" cy="365122"/>
            <a:chOff x="1262422" y="2627318"/>
            <a:chExt cx="3595330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2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62731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高效查询</a:t>
              </a:r>
              <a:r>
                <a:rPr lang="zh-CN" altLang="en-US" dirty="0">
                  <a:solidFill>
                    <a:srgbClr val="C00000"/>
                  </a:solidFill>
                </a:rPr>
                <a:t>例程</a:t>
              </a:r>
              <a:r>
                <a:rPr lang="en-US" altLang="zh-CN" dirty="0"/>
                <a:t>, </a:t>
              </a:r>
              <a:r>
                <a:rPr lang="zh-CN" altLang="en-US" dirty="0"/>
                <a:t>遍历文件系统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816358"/>
            <a:ext cx="3738206" cy="365122"/>
            <a:chOff x="1262422" y="2959108"/>
            <a:chExt cx="3738206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6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2959108"/>
              <a:ext cx="360564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与特定文件系统模块的</a:t>
              </a:r>
              <a:r>
                <a:rPr lang="zh-CN" altLang="en-US" dirty="0">
                  <a:solidFill>
                    <a:srgbClr val="C00000"/>
                  </a:solidFill>
                </a:rPr>
                <a:t>交互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12274"/>
            <a:ext cx="4309710" cy="928694"/>
            <a:chOff x="1262422" y="1181698"/>
            <a:chExt cx="4309710" cy="928694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8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181698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每个文件系统一个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97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492850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文件系统详细信息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0401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799240"/>
              <a:ext cx="417714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块、块大小、空余块、计数</a:t>
              </a:r>
              <a:r>
                <a:rPr lang="en-US" altLang="zh-CN" dirty="0"/>
                <a:t>/</a:t>
              </a:r>
              <a:r>
                <a:rPr lang="zh-CN" altLang="en-US" dirty="0"/>
                <a:t>指针等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7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4" y="227424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612384"/>
            <a:ext cx="5037770" cy="928694"/>
            <a:chOff x="1262422" y="2446944"/>
            <a:chExt cx="5037770" cy="928694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5517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44694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每个文件一个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8628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758096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文件详细信息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926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3064486"/>
              <a:ext cx="490520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访问权限、拥有者、大小、数据块位置等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8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4" y="227424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894" y="2698609"/>
            <a:ext cx="4084297" cy="428628"/>
            <a:chOff x="844893" y="3369288"/>
            <a:chExt cx="4084297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336928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目录项</a:t>
              </a:r>
              <a:r>
                <a:rPr lang="en-US" altLang="zh-CN" dirty="0"/>
                <a:t> (Linux: “</a:t>
              </a:r>
              <a:r>
                <a:rPr lang="en-US" altLang="zh-CN" dirty="0" err="1"/>
                <a:t>dentry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844893" y="33692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62422" y="3036749"/>
            <a:ext cx="6167098" cy="928694"/>
            <a:chOff x="1262422" y="3707428"/>
            <a:chExt cx="6167098" cy="928694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1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707428"/>
              <a:ext cx="36056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每个目录项一个</a:t>
              </a:r>
              <a:r>
                <a:rPr lang="en-US" altLang="zh-CN" dirty="0"/>
                <a:t>(</a:t>
              </a:r>
              <a:r>
                <a:rPr lang="zh-CN" altLang="en-US" dirty="0"/>
                <a:t>目录和文件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233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4018580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将目录项数据结构及树型布局编码成树型数据结构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42974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4324970"/>
              <a:ext cx="4605775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指向文件控制块、父目录、子目录等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0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93624" y="305704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文件系统挂载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4938" y="185736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文件系统需要先挂载才能被访问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2506" y="220004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未挂载的文件系统被挂载在挂载点上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7105153" y="2825506"/>
            <a:ext cx="121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82726" y="321639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03848" y="2664230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5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-0.29323 -0.003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4712</Words>
  <Application>Microsoft Office PowerPoint</Application>
  <PresentationFormat>全屏显示(4:3)</PresentationFormat>
  <Paragraphs>1129</Paragraphs>
  <Slides>100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21" baseType="lpstr">
      <vt:lpstr>굴림</vt:lpstr>
      <vt:lpstr>Helvetica Light</vt:lpstr>
      <vt:lpstr>MS PGothic</vt:lpstr>
      <vt:lpstr>宋体</vt:lpstr>
      <vt:lpstr>微软雅黑</vt:lpstr>
      <vt:lpstr>张海山锐谐体2.0-授权联系：Samtype@QQ.com</vt:lpstr>
      <vt:lpstr>Arial</vt:lpstr>
      <vt:lpstr>Arial Black</vt:lpstr>
      <vt:lpstr>Calibri</vt:lpstr>
      <vt:lpstr>Courier New</vt:lpstr>
      <vt:lpstr>Helvetica</vt:lpstr>
      <vt:lpstr>Tahoma</vt:lpstr>
      <vt:lpstr>Times New Roman</vt:lpstr>
      <vt:lpstr>Verdana</vt:lpstr>
      <vt:lpstr>Wingdings</vt:lpstr>
      <vt:lpstr>psh3_Print</vt:lpstr>
      <vt:lpstr>Office 主题</vt:lpstr>
      <vt:lpstr>1_Office 主题</vt:lpstr>
      <vt:lpstr>2_Office 主题</vt:lpstr>
      <vt:lpstr>Office Theme</vt:lpstr>
      <vt:lpstr>VISIO</vt:lpstr>
      <vt:lpstr>Operating System</vt:lpstr>
      <vt:lpstr>文件</vt:lpstr>
      <vt:lpstr>Physical Structure of Disk </vt:lpstr>
      <vt:lpstr>PowerPoint 演示文稿</vt:lpstr>
      <vt:lpstr>Introduction of File Management</vt:lpstr>
      <vt:lpstr>Architecture of File Management</vt:lpstr>
      <vt:lpstr>PowerPoint 演示文稿</vt:lpstr>
      <vt:lpstr>PowerPoint 演示文稿</vt:lpstr>
      <vt:lpstr>Purpose of File Management</vt:lpstr>
      <vt:lpstr>Introduction of file structure</vt:lpstr>
      <vt:lpstr>Logical structure of file</vt:lpstr>
      <vt:lpstr>Description of File format</vt:lpstr>
      <vt:lpstr>Common file attributes</vt:lpstr>
      <vt:lpstr>Common file operations</vt:lpstr>
      <vt:lpstr>Physical Structure of Disk </vt:lpstr>
      <vt:lpstr>PowerPoint 演示文稿</vt:lpstr>
      <vt:lpstr>Physical structure of file</vt:lpstr>
      <vt:lpstr>Physical structure of file: continuous</vt:lpstr>
      <vt:lpstr>PowerPoint 演示文稿</vt:lpstr>
      <vt:lpstr>PowerPoint 演示文稿</vt:lpstr>
      <vt:lpstr>Physical structure of file: link table</vt:lpstr>
      <vt:lpstr>PowerPoint 演示文稿</vt:lpstr>
      <vt:lpstr>PowerPoint 演示文稿</vt:lpstr>
      <vt:lpstr>PowerPoint 演示文稿</vt:lpstr>
      <vt:lpstr>Physical structure of file: index table</vt:lpstr>
      <vt:lpstr>PowerPoint 演示文稿</vt:lpstr>
      <vt:lpstr>Summary of file physical structure</vt:lpstr>
      <vt:lpstr>Introduction of directory structure</vt:lpstr>
      <vt:lpstr>PowerPoint 演示文稿</vt:lpstr>
      <vt:lpstr>Logical structure of directory</vt:lpstr>
      <vt:lpstr>PowerPoint 演示文稿</vt:lpstr>
      <vt:lpstr>PowerPoint 演示文稿</vt:lpstr>
      <vt:lpstr>PowerPoint 演示文稿</vt:lpstr>
      <vt:lpstr>Design issues of directory</vt:lpstr>
      <vt:lpstr>PowerPoint 演示文稿</vt:lpstr>
      <vt:lpstr>PowerPoint 演示文稿</vt:lpstr>
      <vt:lpstr>Case: FAT in DOS </vt:lpstr>
      <vt:lpstr>PowerPoint 演示文稿</vt:lpstr>
      <vt:lpstr>Case: I-Node in Unix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Disk space management</vt:lpstr>
      <vt:lpstr>Disk space allocation</vt:lpstr>
      <vt:lpstr>Empty disk blocks management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Split-Level I/O Scheduling:  Multi-Layer Hooks</vt:lpstr>
      <vt:lpstr>Split-Level I/O Scheduling: Tags</vt:lpstr>
      <vt:lpstr>５．共享文件管理实现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2018-12-03T04:45:23Z</dcterms:created>
  <dcterms:modified xsi:type="dcterms:W3CDTF">2018-12-03T04:45:36Z</dcterms:modified>
</cp:coreProperties>
</file>