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78"/>
  </p:notesMasterIdLst>
  <p:handoutMasterIdLst>
    <p:handoutMasterId r:id="rId79"/>
  </p:handoutMasterIdLst>
  <p:sldIdLst>
    <p:sldId id="256" r:id="rId2"/>
    <p:sldId id="323" r:id="rId3"/>
    <p:sldId id="431" r:id="rId4"/>
    <p:sldId id="478" r:id="rId5"/>
    <p:sldId id="479" r:id="rId6"/>
    <p:sldId id="480" r:id="rId7"/>
    <p:sldId id="520" r:id="rId8"/>
    <p:sldId id="481" r:id="rId9"/>
    <p:sldId id="483" r:id="rId10"/>
    <p:sldId id="486" r:id="rId11"/>
    <p:sldId id="491" r:id="rId12"/>
    <p:sldId id="492" r:id="rId13"/>
    <p:sldId id="488" r:id="rId14"/>
    <p:sldId id="489" r:id="rId15"/>
    <p:sldId id="490" r:id="rId16"/>
    <p:sldId id="482" r:id="rId17"/>
    <p:sldId id="484" r:id="rId18"/>
    <p:sldId id="485" r:id="rId19"/>
    <p:sldId id="493" r:id="rId20"/>
    <p:sldId id="521" r:id="rId21"/>
    <p:sldId id="494" r:id="rId22"/>
    <p:sldId id="495" r:id="rId23"/>
    <p:sldId id="496" r:id="rId24"/>
    <p:sldId id="497" r:id="rId25"/>
    <p:sldId id="498" r:id="rId26"/>
    <p:sldId id="522" r:id="rId27"/>
    <p:sldId id="523" r:id="rId28"/>
    <p:sldId id="499" r:id="rId29"/>
    <p:sldId id="500" r:id="rId30"/>
    <p:sldId id="524" r:id="rId31"/>
    <p:sldId id="525" r:id="rId32"/>
    <p:sldId id="526" r:id="rId33"/>
    <p:sldId id="502" r:id="rId34"/>
    <p:sldId id="527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6" r:id="rId63"/>
    <p:sldId id="557" r:id="rId64"/>
    <p:sldId id="558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69" r:id="rId74"/>
    <p:sldId id="570" r:id="rId75"/>
    <p:sldId id="571" r:id="rId76"/>
    <p:sldId id="281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7" autoAdjust="0"/>
  </p:normalViewPr>
  <p:slideViewPr>
    <p:cSldViewPr>
      <p:cViewPr varScale="1">
        <p:scale>
          <a:sx n="98" d="100"/>
          <a:sy n="98" d="100"/>
        </p:scale>
        <p:origin x="191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EB9AD7-F58A-43CA-BE72-D6787CDAF0C6}" type="datetimeFigureOut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242D7-C96E-4500-8C38-B3D2381DF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B35D73-256E-4DC1-9F01-687291F4B5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F387C-B65F-493B-B86D-CB928E1719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39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FE32-C4D1-4ABD-9C9D-40DA3A7222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7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0601-3EAE-48F4-BC3A-77C163FD5E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19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53CCD-EF4D-462C-8F10-D14624C3B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78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518E-83E0-4CCD-BF4A-EAE92822BF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0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87C63-94BA-460F-8BA8-2EC3EDBC6D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0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5DE4B-707C-492E-85F3-86A50340B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8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B567-A547-4A9E-A5DA-A30A5B1E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2BA9-7E88-4FE7-8517-A9C2789221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7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27EF-484A-4657-8AB3-9A6304F11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7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3A14-9E89-421E-83F0-EB8420B137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13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833B-84A4-4AC7-A428-D9F72D7F1E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03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charset="-127"/>
              </a:defRPr>
            </a:lvl1pPr>
          </a:lstStyle>
          <a:p>
            <a:pPr>
              <a:defRPr/>
            </a:pPr>
            <a:fld id="{E74FF07C-62D3-4FCB-9038-E3F9F6AFA9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宋体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kumimoji="1" sz="2800">
          <a:solidFill>
            <a:schemeClr val="tx2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charset="-127"/>
              </a:rPr>
              <a:t>Operating System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kumimoji="0" lang="en-US" altLang="zh-CN" sz="4000" i="0" smtClean="0">
                <a:latin typeface="Arial" panose="020B0604020202020204" pitchFamily="34" charset="0"/>
                <a:ea typeface="굴림" charset="-127"/>
              </a:rPr>
              <a:t>Chapter 5: Device Management</a:t>
            </a:r>
            <a:endParaRPr kumimoji="0" lang="zh-CN" altLang="en-US" sz="4000" i="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en-US" altLang="zh-CN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r>
              <a:rPr kumimoji="0" lang="zh-CN" altLang="en-US" i="0" smtClean="0">
                <a:latin typeface="Arial" panose="020B0604020202020204" pitchFamily="34" charset="0"/>
                <a:ea typeface="굴림" charset="-127"/>
              </a:rPr>
              <a:t>宫晓利</a:t>
            </a:r>
          </a:p>
          <a:p>
            <a:pPr eaLnBrk="1" hangingPunct="1"/>
            <a:r>
              <a:rPr kumimoji="0" lang="en-US" altLang="zh-CN" smtClean="0">
                <a:latin typeface="Arial" panose="020B0604020202020204" pitchFamily="34" charset="0"/>
                <a:ea typeface="굴림" charset="-127"/>
              </a:rPr>
              <a:t>Department of Computer Science, NanKai University</a:t>
            </a:r>
          </a:p>
          <a:p>
            <a:pPr eaLnBrk="1" hangingPunct="1"/>
            <a:r>
              <a:rPr kumimoji="0" lang="en-US" altLang="zh-CN" smtClean="0">
                <a:latin typeface="Arial" panose="020B0604020202020204" pitchFamily="34" charset="0"/>
                <a:ea typeface="굴림" charset="-127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devices?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I/O port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ID of the devices’ registers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Computer maintains a I/O port list for I/O communication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 separates memory space and devices’ registers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Memory-mapped I/O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All devices’ registers are mapped into memory space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Each register is assigned a unique memory address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Advantage: uniform address format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5C1E0-40F7-4FC2-9C95-5D4848DE11C3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Dependent address : I/O port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Separate I/O address from memory address, special I/O instructions are designed to access I/O port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It is very easy to distinguish I/O access and memory access, the cost of management is little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Only simple instructions can be used for I/O communication, complex I/O programming is difficult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programming model and address-mapping method are different, it is not convenient for programmers 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5766AD-4145-415D-A078-749BECE193A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5" descr="NewTu6_3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8051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Memory-mapped I/O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Treat I/O address as a part of memory address, an global address space is generated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difference between I/O and memory is hidden, programmer can design complex I/O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I/O address can be protected efficiently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It is difficult for hardware to distinguish the address of memory and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cost of management is higher, and it is more complex under double-bus or multi-bus architecture</a:t>
            </a: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85B1D-75D8-4CD4-A359-4F3BCB7A080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Memory-mapped I/O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457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4A2D0A-142E-4B41-8670-E616C0B22F56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9" name="Picture 9" descr="IO地址空间映射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86063"/>
            <a:ext cx="65516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5715000" y="1214438"/>
            <a:ext cx="3214688" cy="1428750"/>
          </a:xfrm>
          <a:prstGeom prst="borderCallout2">
            <a:avLst>
              <a:gd name="adj1" fmla="val 99463"/>
              <a:gd name="adj2" fmla="val 47847"/>
              <a:gd name="adj3" fmla="val 110500"/>
              <a:gd name="adj4" fmla="val 29736"/>
              <a:gd name="adj5" fmla="val 131819"/>
              <a:gd name="adj6" fmla="val 1493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Data buffer is mapped into memory space ;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Registers are identified by unique I/O port.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Real  Sample: Pentium</a:t>
            </a:r>
            <a:endParaRPr kumimoji="0"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devices---BUS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7993EE-AC77-4713-889D-3759AC56427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系统总线对IO地址映射的影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7388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devices---BUS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8DDA4-9075-44C7-9B43-70B886B42FA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6" descr="1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85875"/>
            <a:ext cx="6773862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busy waiting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2876F-E7C4-43EF-945F-D6E5A95ADB2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程序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143000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内容占位符 2"/>
          <p:cNvSpPr>
            <a:spLocks noGrp="1"/>
          </p:cNvSpPr>
          <p:nvPr>
            <p:ph idx="1"/>
          </p:nvPr>
        </p:nvSpPr>
        <p:spPr>
          <a:xfrm>
            <a:off x="857250" y="3643313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process checks the port repeatedly until the port is available and sends rest data;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user process continues run after the kernel process is finished;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CPU is wasted too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interrupt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0BC90B-6E0C-447C-85D9-64796C84B8E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xfrm>
            <a:off x="857250" y="3786188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process goes to sleep and CPU will run other processes;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device send interrupt to CPU after the data buffer is empty;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kernel process is waked up and send the rest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frequent interrupts are time-consuming </a:t>
            </a:r>
          </a:p>
        </p:txBody>
      </p:sp>
      <p:pic>
        <p:nvPicPr>
          <p:cNvPr id="10" name="Picture 6" descr="中断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071563"/>
            <a:ext cx="901223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DMA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AB5A67-844D-4219-8B84-33351392FC8B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57250" y="4286250"/>
            <a:ext cx="8064500" cy="22002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User process causes a CPU trap, the special kernel process sets the registers in device and exits;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read data from memory directly;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The device send interrupt to CPU after the job is done;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The user process is waked up and continues run</a:t>
            </a:r>
          </a:p>
        </p:txBody>
      </p:sp>
      <p:pic>
        <p:nvPicPr>
          <p:cNvPr id="8" name="Picture 6" descr="DMA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62038"/>
            <a:ext cx="87487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Details of DMA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Internal structure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Single-path: only one suite of registers, only one I/O device can be controlled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Multiplex-path: several suites of registers, multiple I/O devices can be controlled at same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DMA Scheduling: switch among multiple channels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Working mode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transfer mode: word-at-a time VS block mode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Cycle stealing</a:t>
            </a:r>
            <a:r>
              <a:rPr kumimoji="0" lang="en-US" altLang="zh-CN" sz="2000" dirty="0" smtClean="0">
                <a:ea typeface="宋体" pitchFamily="2" charset="-122"/>
              </a:rPr>
              <a:t>: DMA requests bus for a word and get it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Burst mode</a:t>
            </a:r>
            <a:r>
              <a:rPr kumimoji="0" lang="en-US" altLang="zh-CN" sz="2000" dirty="0" smtClean="0">
                <a:ea typeface="宋体" pitchFamily="2" charset="-122"/>
              </a:rPr>
              <a:t>: DMA get bus and start a series of data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Fly-by mode</a:t>
            </a:r>
            <a:r>
              <a:rPr kumimoji="0" lang="en-US" altLang="zh-CN" sz="2000" dirty="0" smtClean="0">
                <a:ea typeface="宋体" pitchFamily="2" charset="-122"/>
              </a:rPr>
              <a:t>: DMA tells devices controller to send the data to memory directly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Device-to-device</a:t>
            </a:r>
            <a:r>
              <a:rPr kumimoji="0" lang="en-US" altLang="zh-CN" sz="2000" dirty="0" smtClean="0">
                <a:ea typeface="宋体" pitchFamily="2" charset="-122"/>
              </a:rPr>
              <a:t> and </a:t>
            </a: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memory-to-memory</a:t>
            </a:r>
            <a:r>
              <a:rPr kumimoji="0" lang="en-US" altLang="zh-CN" sz="2000" dirty="0" smtClean="0">
                <a:ea typeface="宋体" pitchFamily="2" charset="-122"/>
              </a:rPr>
              <a:t>: DMA get the word from device/memory and send it to the target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Address used in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Physical address: MMU is located in CPU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Virtual address: MMU is located in memory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Buffering: eliminate the speed difference between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Is DMA necessary?</a:t>
            </a: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342E5-62D0-4A70-8CF6-AA19F9F9942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029575" cy="892175"/>
          </a:xfrm>
        </p:spPr>
        <p:txBody>
          <a:bodyPr/>
          <a:lstStyle/>
          <a:p>
            <a:r>
              <a:rPr lang="en-US" altLang="zh-CN" sz="3200" smtClean="0">
                <a:ea typeface="宋体" panose="02010600030101010101" pitchFamily="2" charset="-122"/>
              </a:rPr>
              <a:t>Architecture of Device Management System</a:t>
            </a:r>
            <a:endParaRPr lang="zh-CN" altLang="en-US" sz="3200" smtClean="0">
              <a:ea typeface="宋体" panose="02010600030101010101" pitchFamily="2" charset="-122"/>
            </a:endParaRPr>
          </a:p>
        </p:txBody>
      </p:sp>
      <p:sp>
        <p:nvSpPr>
          <p:cNvPr id="614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4E5D0-27D3-4E1E-8387-BAB4D090C0BE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11238" y="2759075"/>
            <a:ext cx="2736850" cy="1223963"/>
            <a:chOff x="385" y="1933"/>
            <a:chExt cx="1678" cy="771"/>
          </a:xfrm>
        </p:grpSpPr>
        <p:sp>
          <p:nvSpPr>
            <p:cNvPr id="6178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1678" cy="77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Operating System</a:t>
              </a: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9" name="AutoShape 6"/>
            <p:cNvSpPr>
              <a:spLocks noChangeArrowheads="1"/>
            </p:cNvSpPr>
            <p:nvPr/>
          </p:nvSpPr>
          <p:spPr bwMode="auto">
            <a:xfrm>
              <a:off x="793" y="2432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Hardware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  <p:sp>
          <p:nvSpPr>
            <p:cNvPr id="6180" name="AutoShape 8"/>
            <p:cNvSpPr>
              <a:spLocks noChangeArrowheads="1"/>
            </p:cNvSpPr>
            <p:nvPr/>
          </p:nvSpPr>
          <p:spPr bwMode="auto">
            <a:xfrm>
              <a:off x="793" y="2160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Software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1238" y="2254250"/>
            <a:ext cx="2736850" cy="504825"/>
          </a:xfrm>
          <a:prstGeom prst="rect">
            <a:avLst/>
          </a:prstGeom>
          <a:solidFill>
            <a:srgbClr val="9C4E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FF00"/>
                </a:solidFill>
              </a:rPr>
              <a:t>Application level</a:t>
            </a:r>
            <a:endParaRPr kumimoji="0" lang="zh-CN" altLang="en-US" sz="1800">
              <a:solidFill>
                <a:srgbClr val="FFFF00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76875" y="4127500"/>
            <a:ext cx="1666875" cy="5762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hlink"/>
                </a:solidFill>
              </a:rPr>
              <a:t>Controler</a:t>
            </a:r>
            <a:endParaRPr kumimoji="0" lang="zh-CN" altLang="en-US" sz="1800" b="1">
              <a:solidFill>
                <a:schemeClr val="hlink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051550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CMD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011238" y="3983038"/>
            <a:ext cx="2736850" cy="2232025"/>
            <a:chOff x="385" y="2704"/>
            <a:chExt cx="1678" cy="1406"/>
          </a:xfrm>
        </p:grpSpPr>
        <p:sp>
          <p:nvSpPr>
            <p:cNvPr id="6174" name="Rectangle 10"/>
            <p:cNvSpPr>
              <a:spLocks noChangeArrowheads="1"/>
            </p:cNvSpPr>
            <p:nvPr/>
          </p:nvSpPr>
          <p:spPr bwMode="auto">
            <a:xfrm>
              <a:off x="385" y="2704"/>
              <a:ext cx="1678" cy="140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rgbClr val="0D0D0D"/>
                  </a:solidFill>
                </a:rPr>
                <a:t>Physical device</a:t>
              </a:r>
              <a:endParaRPr kumimoji="0" lang="zh-CN" altLang="en-US" sz="1800" b="1">
                <a:solidFill>
                  <a:srgbClr val="0D0D0D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5" name="AutoShape 7"/>
            <p:cNvSpPr>
              <a:spLocks noChangeArrowheads="1"/>
            </p:cNvSpPr>
            <p:nvPr/>
          </p:nvSpPr>
          <p:spPr bwMode="auto">
            <a:xfrm>
              <a:off x="476" y="3702"/>
              <a:ext cx="227" cy="272"/>
            </a:xfrm>
            <a:prstGeom prst="can">
              <a:avLst>
                <a:gd name="adj" fmla="val 29956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6176" name="Picture 26" descr="显示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702"/>
              <a:ext cx="3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77" name="Object 7"/>
            <p:cNvGraphicFramePr>
              <a:graphicFrameLocks noChangeAspect="1"/>
            </p:cNvGraphicFramePr>
            <p:nvPr/>
          </p:nvGraphicFramePr>
          <p:xfrm>
            <a:off x="1202" y="3702"/>
            <a:ext cx="7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Visio" r:id="rId5" imgW="1882902" imgH="640486" progId="Visio.Drawing.6">
                    <p:embed/>
                  </p:oleObj>
                </mc:Choice>
                <mc:Fallback>
                  <p:oleObj name="Visio" r:id="rId5" imgW="1882902" imgH="640486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702"/>
                          <a:ext cx="77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829175" y="3406775"/>
            <a:ext cx="3743325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Interrupt Handler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4827588" y="3048000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Device Driver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4827588" y="2687638"/>
            <a:ext cx="3744912" cy="360362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Hardware Abstract Level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4827588" y="2327275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User Process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5908675" y="3767138"/>
            <a:ext cx="431800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5" name="AutoShape 35"/>
          <p:cNvCxnSpPr>
            <a:cxnSpLocks noChangeShapeType="1"/>
            <a:endCxn id="23" idx="0"/>
          </p:cNvCxnSpPr>
          <p:nvPr/>
        </p:nvCxnSpPr>
        <p:spPr bwMode="auto">
          <a:xfrm flipV="1">
            <a:off x="3748088" y="2327275"/>
            <a:ext cx="2952750" cy="1008063"/>
          </a:xfrm>
          <a:prstGeom prst="bentConnector4">
            <a:avLst>
              <a:gd name="adj1" fmla="val 18282"/>
              <a:gd name="adj2" fmla="val 12267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6"/>
          <p:cNvCxnSpPr>
            <a:cxnSpLocks noChangeShapeType="1"/>
            <a:endCxn id="13" idx="1"/>
          </p:cNvCxnSpPr>
          <p:nvPr/>
        </p:nvCxnSpPr>
        <p:spPr bwMode="auto">
          <a:xfrm>
            <a:off x="3748088" y="3767138"/>
            <a:ext cx="1728787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7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16200000" flipH="1">
            <a:off x="6288882" y="4725194"/>
            <a:ext cx="431800" cy="388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8"/>
          <p:cNvCxnSpPr>
            <a:cxnSpLocks noChangeShapeType="1"/>
            <a:stCxn id="13" idx="2"/>
            <a:endCxn id="33" idx="0"/>
          </p:cNvCxnSpPr>
          <p:nvPr/>
        </p:nvCxnSpPr>
        <p:spPr bwMode="auto">
          <a:xfrm rot="5400000">
            <a:off x="5610225" y="4457701"/>
            <a:ext cx="454025" cy="94615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9"/>
          <p:cNvCxnSpPr>
            <a:cxnSpLocks noChangeShapeType="1"/>
          </p:cNvCxnSpPr>
          <p:nvPr/>
        </p:nvCxnSpPr>
        <p:spPr bwMode="auto">
          <a:xfrm rot="5400000">
            <a:off x="3249613" y="3519488"/>
            <a:ext cx="142875" cy="395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</p:cNvCxnSpPr>
          <p:nvPr/>
        </p:nvCxnSpPr>
        <p:spPr bwMode="auto">
          <a:xfrm rot="5400000">
            <a:off x="3545681" y="3815557"/>
            <a:ext cx="142875" cy="3360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1"/>
          <p:cNvCxnSpPr>
            <a:cxnSpLocks noChangeShapeType="1"/>
          </p:cNvCxnSpPr>
          <p:nvPr/>
        </p:nvCxnSpPr>
        <p:spPr bwMode="auto">
          <a:xfrm rot="5400000">
            <a:off x="4064794" y="4334669"/>
            <a:ext cx="142875" cy="2322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2"/>
          <p:cNvCxnSpPr>
            <a:cxnSpLocks noChangeShapeType="1"/>
            <a:endCxn id="14" idx="3"/>
          </p:cNvCxnSpPr>
          <p:nvPr/>
        </p:nvCxnSpPr>
        <p:spPr bwMode="auto">
          <a:xfrm rot="16200000" flipH="1">
            <a:off x="5961857" y="4760119"/>
            <a:ext cx="1587" cy="1330325"/>
          </a:xfrm>
          <a:prstGeom prst="bentConnector3">
            <a:avLst>
              <a:gd name="adj1" fmla="val 450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4716463" y="5157788"/>
            <a:ext cx="1223962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Status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7419975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Data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5" name="AutoShape 47"/>
          <p:cNvCxnSpPr>
            <a:cxnSpLocks noChangeShapeType="1"/>
            <a:stCxn id="13" idx="2"/>
            <a:endCxn id="34" idx="0"/>
          </p:cNvCxnSpPr>
          <p:nvPr/>
        </p:nvCxnSpPr>
        <p:spPr bwMode="auto">
          <a:xfrm rot="16200000" flipH="1">
            <a:off x="6973094" y="4040982"/>
            <a:ext cx="431800" cy="1757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8"/>
          <p:cNvCxnSpPr>
            <a:cxnSpLocks noChangeShapeType="1"/>
            <a:endCxn id="34" idx="3"/>
          </p:cNvCxnSpPr>
          <p:nvPr/>
        </p:nvCxnSpPr>
        <p:spPr bwMode="auto">
          <a:xfrm rot="-5400000">
            <a:off x="4895056" y="2466182"/>
            <a:ext cx="142875" cy="6059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284663" y="1452563"/>
            <a:ext cx="3959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进程如何简单易用的操作设备？如何在多个进程之间共享设备？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4356100" y="5661025"/>
            <a:ext cx="39608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设备如何与系统中的软件交互？如何在简化多种多样的设备的管理？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4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1763713" y="5734050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ＤＭＡ传送操作步骤</a:t>
            </a:r>
          </a:p>
        </p:txBody>
      </p:sp>
      <p:pic>
        <p:nvPicPr>
          <p:cNvPr id="38915" name="Picture 6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766762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４．直接存储器访问方式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684213" y="1412875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外设与存储器之间可以用</a:t>
            </a:r>
            <a:r>
              <a:rPr kumimoji="0" lang="en-US" altLang="zh-CN" sz="2000">
                <a:latin typeface="Times New Roman" panose="02020603050405020304" pitchFamily="18" charset="0"/>
              </a:rPr>
              <a:t>DMA</a:t>
            </a:r>
            <a:r>
              <a:rPr kumimoji="0" lang="zh-CN" altLang="en-US" sz="2000">
                <a:latin typeface="Times New Roman" panose="02020603050405020304" pitchFamily="18" charset="0"/>
              </a:rPr>
              <a:t>方式直接传递数据。</a:t>
            </a:r>
          </a:p>
        </p:txBody>
      </p:sp>
      <p:sp>
        <p:nvSpPr>
          <p:cNvPr id="3891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EB94065-CDEF-4F13-A2C4-32384F30AFE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channel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Disadvantage of DMA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Slow and simple, can’t support complex I/O programming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Introduction of I/O 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Special chips (PU) are used to manage I/O devices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Character-multiplex-channel, selection-multiplex-channel, group-multiplex-channel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I/O channel share memory with CPU and work separately with CPU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Structure of I/O 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CAW: address register, stores the address of I/O channel program in memory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CCW: command register, stores the current I/O command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CSW: status register, stores the status of I/O operation result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CDW: data register, data buffer</a:t>
            </a:r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2227C-6C14-41CF-BB75-F949CD30145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channel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19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74927-1B1A-40EA-98AC-7C8FDF38970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IO通道的分类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696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单通道与多通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86188"/>
            <a:ext cx="8391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I/O software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Synchronous blocking VS asynchronous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Blocking: user program will suspend until I/O operation is done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transfer: CPU is working asynchronously until the interrupt arrives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Error handling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Hardware-level error handling: executes by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High-level error handling: return status to higher level and processed by kernel/user programs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Uniform naming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Concept of device-independence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Mapping name with I/O devices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 smtClean="0">
                <a:ea typeface="宋体" pitchFamily="2" charset="-122"/>
              </a:rPr>
              <a:t>Buffering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maintain data buffer and control data transferring based on buffer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 smtClean="0">
                <a:ea typeface="宋体" pitchFamily="2" charset="-122"/>
              </a:rPr>
              <a:t>Allocation and releasing of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realize I/O devices sharing?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avoid dead-lock?</a:t>
            </a:r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4E51B-8729-4738-89FC-156DA2286453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Levels of I/O software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3ED64F-8CEB-45D1-B289-94D505FFBA9B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51500" y="4668838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interrupt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9925" y="5461000"/>
            <a:ext cx="2016125" cy="431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Hardware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995738" y="3876675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driver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85750" y="2292350"/>
            <a:ext cx="2341563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User process 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339975" y="3013075"/>
            <a:ext cx="2087563" cy="630238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Device </a:t>
            </a: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independence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cxnSp>
        <p:nvCxnSpPr>
          <p:cNvPr id="13" name="AutoShape 19"/>
          <p:cNvCxnSpPr>
            <a:cxnSpLocks noChangeShapeType="1"/>
            <a:stCxn id="11" idx="2"/>
            <a:endCxn id="12" idx="1"/>
          </p:cNvCxnSpPr>
          <p:nvPr/>
        </p:nvCxnSpPr>
        <p:spPr bwMode="auto">
          <a:xfrm rot="16200000" flipH="1">
            <a:off x="1596232" y="2583656"/>
            <a:ext cx="603250" cy="88423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12" idx="2"/>
            <a:endCxn id="10" idx="1"/>
          </p:cNvCxnSpPr>
          <p:nvPr/>
        </p:nvCxnSpPr>
        <p:spPr bwMode="auto">
          <a:xfrm rot="16200000" flipH="1">
            <a:off x="3464720" y="3561556"/>
            <a:ext cx="449262" cy="612775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10" idx="2"/>
            <a:endCxn id="8" idx="1"/>
          </p:cNvCxnSpPr>
          <p:nvPr/>
        </p:nvCxnSpPr>
        <p:spPr bwMode="auto">
          <a:xfrm rot="16200000" flipH="1">
            <a:off x="5057775" y="4291013"/>
            <a:ext cx="576263" cy="61118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/>
          <p:cNvCxnSpPr>
            <a:cxnSpLocks noChangeShapeType="1"/>
            <a:stCxn id="8" idx="2"/>
            <a:endCxn id="9" idx="1"/>
          </p:cNvCxnSpPr>
          <p:nvPr/>
        </p:nvCxnSpPr>
        <p:spPr bwMode="auto">
          <a:xfrm rot="16200000" flipH="1">
            <a:off x="6569869" y="5226844"/>
            <a:ext cx="576262" cy="323850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/>
          <p:cNvCxnSpPr>
            <a:cxnSpLocks noChangeShapeType="1"/>
            <a:stCxn id="9" idx="0"/>
            <a:endCxn id="8" idx="3"/>
          </p:cNvCxnSpPr>
          <p:nvPr/>
        </p:nvCxnSpPr>
        <p:spPr bwMode="auto">
          <a:xfrm rot="5400000" flipH="1">
            <a:off x="7596188" y="5029200"/>
            <a:ext cx="576262" cy="287338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/>
          <p:cNvCxnSpPr>
            <a:cxnSpLocks noChangeShapeType="1"/>
            <a:stCxn id="8" idx="0"/>
            <a:endCxn id="10" idx="3"/>
          </p:cNvCxnSpPr>
          <p:nvPr/>
        </p:nvCxnSpPr>
        <p:spPr bwMode="auto">
          <a:xfrm rot="5400000" flipH="1">
            <a:off x="6102350" y="4075113"/>
            <a:ext cx="576263" cy="61118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5"/>
          <p:cNvCxnSpPr>
            <a:cxnSpLocks noChangeShapeType="1"/>
            <a:stCxn id="10" idx="0"/>
            <a:endCxn id="12" idx="3"/>
          </p:cNvCxnSpPr>
          <p:nvPr/>
        </p:nvCxnSpPr>
        <p:spPr bwMode="auto">
          <a:xfrm rot="16200000" flipV="1">
            <a:off x="4459288" y="3295650"/>
            <a:ext cx="549275" cy="612775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6"/>
          <p:cNvCxnSpPr>
            <a:cxnSpLocks noChangeShapeType="1"/>
            <a:stCxn id="12" idx="0"/>
            <a:endCxn id="11" idx="3"/>
          </p:cNvCxnSpPr>
          <p:nvPr/>
        </p:nvCxnSpPr>
        <p:spPr bwMode="auto">
          <a:xfrm rot="16200000" flipV="1">
            <a:off x="2753519" y="2382044"/>
            <a:ext cx="504825" cy="75723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85813" y="1500188"/>
            <a:ext cx="1243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Request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071688" y="1500188"/>
            <a:ext cx="1303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Respond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00113" y="1860550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2268538" y="1789113"/>
            <a:ext cx="0" cy="43180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250825" y="3228975"/>
            <a:ext cx="1606550" cy="1414463"/>
          </a:xfrm>
          <a:prstGeom prst="wedgeRectCallout">
            <a:avLst>
              <a:gd name="adj1" fmla="val 30569"/>
              <a:gd name="adj2" fmla="val -6977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System call libraries, daemon process such as spooling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4140200" y="1857375"/>
            <a:ext cx="2217738" cy="1082675"/>
          </a:xfrm>
          <a:prstGeom prst="wedgeEllipseCallout">
            <a:avLst>
              <a:gd name="adj1" fmla="val -54250"/>
              <a:gd name="adj2" fmla="val 538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Naming, protection, sharing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7" name="AutoShape 34"/>
          <p:cNvSpPr>
            <a:spLocks noChangeArrowheads="1"/>
          </p:cNvSpPr>
          <p:nvPr/>
        </p:nvSpPr>
        <p:spPr bwMode="auto">
          <a:xfrm>
            <a:off x="1643063" y="4524375"/>
            <a:ext cx="2786062" cy="1476375"/>
          </a:xfrm>
          <a:prstGeom prst="cloudCallout">
            <a:avLst>
              <a:gd name="adj1" fmla="val 80060"/>
              <a:gd name="adj2" fmla="val -63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Error handling, registers setting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8" name="AutoShape 35"/>
          <p:cNvSpPr>
            <a:spLocks/>
          </p:cNvSpPr>
          <p:nvPr/>
        </p:nvSpPr>
        <p:spPr bwMode="auto">
          <a:xfrm>
            <a:off x="7600950" y="3475038"/>
            <a:ext cx="12573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3056"/>
              <a:gd name="adj5" fmla="val 184116"/>
              <a:gd name="adj6" fmla="val -7916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Handle I/O interrupt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Interrupt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How to control I/O devices by user?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User process requests I/O and blocked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Device driver start I/O operation and blocked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I/O device finish operation and send interrupt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Device driver finish and user process is waken up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Working flow of interrupt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Hardware-level error handling: executes by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High-level error handling: return status to higher level and processed by kernel/user programs</a:t>
            </a: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A1ABA6-66C4-494B-9172-668BFFE3445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95288" y="1484313"/>
            <a:ext cx="82089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保存没被硬件保存的所有寄存器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为中断服务程序设置上下文（运行环境）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为中断服务程序设置栈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应答中断控制器</a:t>
            </a:r>
            <a:r>
              <a:rPr kumimoji="0" lang="en-US" altLang="zh-CN" sz="2800"/>
              <a:t>, </a:t>
            </a:r>
            <a:r>
              <a:rPr kumimoji="0" lang="zh-CN" altLang="en-US" sz="2800"/>
              <a:t>再次开放中断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寄存器从被保存的地方复制到进程表中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运行中断服务程序 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为下次要运行进程设置ＭＭＵ上下文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装载新的进程寄存器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开始运行新进程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在中断形成之后必须在软件中完成以下步骤</a:t>
            </a:r>
            <a:r>
              <a:rPr kumimoji="0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018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144180-576C-4ABD-8516-1DDB1D0F38C6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079500" y="5572125"/>
            <a:ext cx="7772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设备驱动程序的逻辑位置被指明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驱动程序与设备控制器之间通过总线完成通信</a:t>
            </a:r>
          </a:p>
        </p:txBody>
      </p:sp>
      <p:pic>
        <p:nvPicPr>
          <p:cNvPr id="51203" name="Picture 6" descr="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532923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设备驱动程序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6804025" y="1700213"/>
            <a:ext cx="1584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对设备执行操作进行控制的代码是设备驱动程序！</a:t>
            </a:r>
          </a:p>
        </p:txBody>
      </p: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7958138" y="4391025"/>
            <a:ext cx="5492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120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F0FB90-F819-47F7-BA3F-A46D79AFC4B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Device driver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Introduction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Instructions to control device controller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driver always treated as kernel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OS provide uniform interfaces to abstract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driver: static library or dynamic library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Working flow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Receive and check the parameters sent by high-level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Check device and start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Configure registers of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Receive the status of I/O operations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Important issues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Synchronous blocking VS running-without-delay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Reentrant: the complexity of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Hot pluggable system and memory requests: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C7764-A2F0-4E90-A3C0-C173BA0F6033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Device driver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552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81BC2-FAD3-4D55-B62B-D6477C654927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统一规范驱动程序接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85950"/>
            <a:ext cx="88582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Categories of Devices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Function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Storage device: Temporarily or permanently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I/O device: Human-Computer interactive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Communication device: Data exchange and transfer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Data management method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Block stream: using block in different size as the basic unit for data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Byte stream: using byte as the basic unit for DM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Device assignment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Monopolization device: Low-speed I/O device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Sharing device: high-speed I/O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Virtual device: simulating hardware by software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Logical device: data structure maintained by OS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Physical device: different kinds of hardware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E670C4-0FAB-481B-A0B9-B02C54A62F8E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900113" y="4724400"/>
            <a:ext cx="75533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(a) </a:t>
            </a:r>
            <a:r>
              <a:rPr kumimoji="0" lang="zh-CN" altLang="en-US" sz="2400"/>
              <a:t>无缓冲输入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(b) </a:t>
            </a:r>
            <a:r>
              <a:rPr kumimoji="0" lang="zh-CN" altLang="en-US" sz="2400"/>
              <a:t>缓冲区放在用户空间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(c) </a:t>
            </a:r>
            <a:r>
              <a:rPr kumimoji="0" lang="zh-CN" altLang="en-US" sz="2400"/>
              <a:t>缓冲区在核心空间，然后被复制到用户空间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(d) </a:t>
            </a:r>
            <a:r>
              <a:rPr kumimoji="0" lang="zh-CN" altLang="en-US" sz="2400"/>
              <a:t>在内核空间有双缓冲区</a:t>
            </a:r>
            <a:endParaRPr kumimoji="0" lang="zh-CN" altLang="en-US" sz="2000"/>
          </a:p>
        </p:txBody>
      </p:sp>
      <p:pic>
        <p:nvPicPr>
          <p:cNvPr id="57347" name="Picture 6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4588"/>
            <a:ext cx="742950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1403350" y="476250"/>
            <a:ext cx="590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２）引入缓冲的方式</a:t>
            </a:r>
          </a:p>
        </p:txBody>
      </p:sp>
      <p:sp>
        <p:nvSpPr>
          <p:cNvPr id="573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0A8FED-F30E-4E73-AA2A-11CDFE247C05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43065" r="23148" b="36589"/>
          <a:stretch>
            <a:fillRect/>
          </a:stretch>
        </p:blipFill>
        <p:spPr bwMode="auto">
          <a:xfrm>
            <a:off x="1042988" y="1484313"/>
            <a:ext cx="643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403350" y="620713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  <a:r>
              <a:rPr kumimoji="0" lang="zh-CN" altLang="en-US" sz="2400">
                <a:latin typeface="Times New Roman" panose="02020603050405020304" pitchFamily="18" charset="0"/>
              </a:rPr>
              <a:t>）如何适当地使用缓冲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1042988" y="5661025"/>
            <a:ext cx="698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缓冲技术在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控制中使用很普遍，但数据传递中太多的缓冲会影响到系统性能．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975475" y="4941888"/>
            <a:ext cx="5492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71550" y="4941888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　　关于在网络中多次复制一个数据包的问题</a:t>
            </a:r>
          </a:p>
        </p:txBody>
      </p:sp>
      <p:sp>
        <p:nvSpPr>
          <p:cNvPr id="583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B7A899A-DD23-4FFC-B89A-162BC175CA1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042988" y="47625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Ｉ</a:t>
            </a:r>
            <a:r>
              <a:rPr kumimoji="0" lang="en-US" altLang="zh-CN" sz="2400" u="sng">
                <a:latin typeface="Times New Roman" panose="02020603050405020304" pitchFamily="18" charset="0"/>
              </a:rPr>
              <a:t>/O</a:t>
            </a:r>
            <a:r>
              <a:rPr kumimoji="0" lang="zh-CN" altLang="en-US" sz="2400" u="sng">
                <a:latin typeface="Times New Roman" panose="02020603050405020304" pitchFamily="18" charset="0"/>
              </a:rPr>
              <a:t>中的错误报告问题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116013" y="1125538"/>
            <a:ext cx="77771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建立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错误处理机制，尽量将错误在底层处理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分别处理不同的错误（如编程错误／Ｉ</a:t>
            </a:r>
            <a:r>
              <a:rPr kumimoji="0" lang="en-US" altLang="zh-CN" sz="2000">
                <a:latin typeface="Times New Roman" panose="02020603050405020304" pitchFamily="18" charset="0"/>
              </a:rPr>
              <a:t>/O</a:t>
            </a:r>
            <a:r>
              <a:rPr kumimoji="0" lang="zh-CN" altLang="en-US" sz="2000">
                <a:latin typeface="Times New Roman" panose="02020603050405020304" pitchFamily="18" charset="0"/>
              </a:rPr>
              <a:t>设备错误）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分配与释放专用设备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042988" y="3068638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根据设备使用特性建立分配与释放原则（独享设备／共享设备），直接释放或队列管理．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827088" y="4221163"/>
            <a:ext cx="633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建立与设备无关的数据传递格式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042988" y="4868863"/>
            <a:ext cx="7777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不同设备数据传递格式不同，但须用软件隔离此特性，使上层软件不必考虑设备访问中的这一特性，如访问块大小的转换。</a:t>
            </a:r>
          </a:p>
        </p:txBody>
      </p:sp>
      <p:sp>
        <p:nvSpPr>
          <p:cNvPr id="59400" name="灯片编号占位符 1"/>
          <p:cNvSpPr txBox="1">
            <a:spLocks noGrp="1"/>
          </p:cNvSpPr>
          <p:nvPr/>
        </p:nvSpPr>
        <p:spPr bwMode="auto">
          <a:xfrm>
            <a:off x="66802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7E6BBF7-E311-48BA-A313-97E9C64A598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software in User space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SDK/DDK or libraries for programming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Hide the details of device driver and make it simple for user to access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Such as “cout”, ”print”……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Spooling and daemon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Virtual device for users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Buffering and scheduling for device sharing</a:t>
            </a:r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E79B3-17E5-45A0-A71F-C5911B912D8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539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Spooling</a:t>
            </a:r>
            <a:r>
              <a:rPr kumimoji="0"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kumimoji="0" lang="zh-CN" altLang="en-US" sz="2000" b="1">
                <a:latin typeface="Times New Roman" panose="02020603050405020304" pitchFamily="18" charset="0"/>
              </a:rPr>
              <a:t> </a:t>
            </a:r>
            <a:endParaRPr kumimoji="0"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D971C9-6908-4C51-82ED-558844F09C6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414338"/>
            <a:ext cx="44196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 b="0" smtClean="0">
                <a:latin typeface="黑体" panose="02010609060101010101" pitchFamily="49" charset="-122"/>
                <a:ea typeface="黑体" panose="02010609060101010101" pitchFamily="49" charset="-122"/>
              </a:rPr>
              <a:t>5.4  </a:t>
            </a:r>
            <a:r>
              <a:rPr lang="zh-CN" altLang="en-US" sz="3200" b="0" smtClean="0">
                <a:latin typeface="黑体" panose="02010609060101010101" pitchFamily="49" charset="-122"/>
                <a:ea typeface="黑体" panose="02010609060101010101" pitchFamily="49" charset="-122"/>
              </a:rPr>
              <a:t>磁盘管理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3357563"/>
            <a:ext cx="5688012" cy="3167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1. 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磁盘硬件及访问性能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2.RAID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3.CD-ROM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4.</a:t>
            </a:r>
            <a:r>
              <a:rPr kumimoji="0" lang="zh-CN" altLang="en-US" sz="2400" smtClean="0">
                <a:ea typeface="宋体" panose="02010600030101010101" pitchFamily="2" charset="-122"/>
              </a:rPr>
              <a:t>可刻录／可重写ＣＤ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5.</a:t>
            </a:r>
            <a:r>
              <a:rPr kumimoji="0" lang="zh-CN" altLang="en-US" sz="2400" smtClean="0">
                <a:ea typeface="宋体" panose="02010600030101010101" pitchFamily="2" charset="-122"/>
              </a:rPr>
              <a:t>ＤＶＤ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6. 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磁盘格式化问题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7.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磁盘访问调度策略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7632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  </a:t>
            </a:r>
            <a:r>
              <a:rPr kumimoji="0" lang="zh-CN" altLang="en-US" sz="2400">
                <a:latin typeface="Times New Roman" panose="02020603050405020304" pitchFamily="18" charset="0"/>
              </a:rPr>
              <a:t>磁盘是一种外设，</a:t>
            </a:r>
            <a:r>
              <a:rPr kumimoji="0" lang="en-US" altLang="zh-CN" sz="2400">
                <a:latin typeface="Times New Roman" panose="02020603050405020304" pitchFamily="18" charset="0"/>
              </a:rPr>
              <a:t>CPU</a:t>
            </a:r>
            <a:r>
              <a:rPr kumimoji="0" lang="zh-CN" altLang="en-US" sz="2400">
                <a:latin typeface="Times New Roman" panose="02020603050405020304" pitchFamily="18" charset="0"/>
              </a:rPr>
              <a:t>和内存访问速度比磁盘快若干个数量级，磁盘系统的性能对整个系统性能有重要影响，磁盘设备管理的目标就是提高磁盘的访问速度和安全性。从以下几方面讲：</a:t>
            </a:r>
          </a:p>
        </p:txBody>
      </p:sp>
      <p:sp>
        <p:nvSpPr>
          <p:cNvPr id="6349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103847-FC86-4CF2-808D-128F5A86018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0"/>
            <a:ext cx="60198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smtClean="0">
                <a:ea typeface="宋体" panose="02010600030101010101" pitchFamily="2" charset="-122"/>
              </a:rPr>
              <a:t> </a:t>
            </a:r>
            <a:r>
              <a:rPr lang="zh-CN" altLang="en-US" sz="3200" smtClean="0">
                <a:ea typeface="宋体" panose="02010600030101010101" pitchFamily="2" charset="-122"/>
              </a:rPr>
              <a:t>磁盘硬件及访问性能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7786687" cy="3078162"/>
          </a:xfrm>
        </p:spPr>
        <p:txBody>
          <a:bodyPr/>
          <a:lstStyle/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柱面定位时间：磁头移动到指定柱面的机械运动时间；</a:t>
            </a:r>
          </a:p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旋转延迟时间：磁盘旋转到指定扇区的机械运动时间；它与磁盘转速相关，如：软盘转速可为</a:t>
            </a:r>
            <a:r>
              <a:rPr kumimoji="0" lang="en-US" altLang="zh-CN" sz="2400" smtClean="0">
                <a:ea typeface="宋体" panose="02010600030101010101" pitchFamily="2" charset="-122"/>
              </a:rPr>
              <a:t>600r/m(</a:t>
            </a:r>
            <a:r>
              <a:rPr kumimoji="0" lang="zh-CN" altLang="en-US" sz="2400" smtClean="0">
                <a:ea typeface="宋体" panose="02010600030101010101" pitchFamily="2" charset="-122"/>
              </a:rPr>
              <a:t>每分钟转速</a:t>
            </a:r>
            <a:r>
              <a:rPr kumimoji="0" lang="en-US" altLang="zh-CN" sz="2400" smtClean="0">
                <a:ea typeface="宋体" panose="02010600030101010101" pitchFamily="2" charset="-122"/>
              </a:rPr>
              <a:t>)</a:t>
            </a:r>
            <a:r>
              <a:rPr kumimoji="0" lang="zh-CN" altLang="en-US" sz="2400" smtClean="0">
                <a:ea typeface="宋体" panose="02010600030101010101" pitchFamily="2" charset="-122"/>
              </a:rPr>
              <a:t>，硬盘可为</a:t>
            </a:r>
            <a:r>
              <a:rPr kumimoji="0" lang="en-US" altLang="zh-CN" sz="2400" smtClean="0">
                <a:ea typeface="宋体" panose="02010600030101010101" pitchFamily="2" charset="-122"/>
              </a:rPr>
              <a:t>10000r/m</a:t>
            </a:r>
            <a:r>
              <a:rPr kumimoji="0" lang="zh-CN" altLang="en-US" sz="2400" smtClean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数据传送时间：从指定扇区读写数据的时间。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0" y="4797425"/>
          <a:ext cx="9144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VISIO" r:id="rId3" imgW="4950000" imgH="699840" progId="Visio.Drawing.6">
                  <p:embed/>
                </p:oleObj>
              </mc:Choice>
              <mc:Fallback>
                <p:oleObj name="VISIO" r:id="rId3" imgW="4950000" imgH="6998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9144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082529-9A15-4DB9-8F0C-0D541017ABC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0358" name="Picture 5" descr="1-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9275"/>
            <a:ext cx="6375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1C9B59-C65D-48CA-BDC2-6FBEBFB8B69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213"/>
            <a:ext cx="83343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1390650" y="765175"/>
            <a:ext cx="612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典型软盘与硬盘参数对比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71550" y="476250"/>
            <a:ext cx="802005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</a:t>
            </a:r>
            <a:r>
              <a:rPr kumimoji="0" lang="zh-CN" altLang="en-US" sz="2400">
                <a:latin typeface="Times New Roman" panose="02020603050405020304" pitchFamily="18" charset="0"/>
              </a:rPr>
              <a:t>柱面定位（寻道）时间在访问时间中是主项，合理组织磁盘数据的存储位置可提高磁盘</a:t>
            </a:r>
            <a:r>
              <a:rPr kumimoji="0" lang="en-US" altLang="zh-CN" sz="2400">
                <a:latin typeface="Times New Roman" panose="02020603050405020304" pitchFamily="18" charset="0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</a:rPr>
              <a:t>性能。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例：读一个</a:t>
            </a:r>
            <a:r>
              <a:rPr kumimoji="0" lang="en-US" altLang="zh-CN" sz="2000">
                <a:latin typeface="Times New Roman" panose="02020603050405020304" pitchFamily="18" charset="0"/>
              </a:rPr>
              <a:t>128KB</a:t>
            </a:r>
            <a:r>
              <a:rPr kumimoji="0" lang="zh-CN" altLang="en-US" sz="2000">
                <a:latin typeface="Times New Roman" panose="02020603050405020304" pitchFamily="18" charset="0"/>
              </a:rPr>
              <a:t>大小的文件：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(1)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8</a:t>
            </a:r>
            <a:r>
              <a:rPr kumimoji="0" lang="zh-CN" altLang="en-US" sz="2000">
                <a:latin typeface="Times New Roman" panose="02020603050405020304" pitchFamily="18" charset="0"/>
              </a:rPr>
              <a:t>个连续磁道</a:t>
            </a:r>
            <a:r>
              <a:rPr kumimoji="0" lang="en-US" altLang="zh-CN" sz="2000">
                <a:latin typeface="Times New Roman" panose="02020603050405020304" pitchFamily="18" charset="0"/>
              </a:rPr>
              <a:t>(</a:t>
            </a:r>
            <a:r>
              <a:rPr kumimoji="0" lang="zh-CN" altLang="en-US" sz="2000">
                <a:latin typeface="Times New Roman" panose="02020603050405020304" pitchFamily="18" charset="0"/>
              </a:rPr>
              <a:t>每磁道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</a:t>
            </a:r>
            <a:r>
              <a:rPr kumimoji="0" lang="en-US" altLang="zh-CN" sz="2000">
                <a:latin typeface="Times New Roman" panose="02020603050405020304" pitchFamily="18" charset="0"/>
              </a:rPr>
              <a:t>)</a:t>
            </a:r>
            <a:r>
              <a:rPr kumimoji="0" lang="zh-CN" altLang="en-US" sz="2000">
                <a:latin typeface="Times New Roman" panose="02020603050405020304" pitchFamily="18" charset="0"/>
              </a:rPr>
              <a:t>上的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20ms+(8.3ms+16.7ms)*8=220ms;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其中，柱面定位时间为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20ms</a:t>
            </a:r>
            <a:r>
              <a:rPr kumimoji="0" lang="zh-CN" altLang="en-US" sz="2000">
                <a:latin typeface="Times New Roman" panose="02020603050405020304" pitchFamily="18" charset="0"/>
              </a:rPr>
              <a:t>，旋转延迟时间为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8.3ms</a:t>
            </a:r>
            <a:r>
              <a:rPr kumimoji="0" lang="zh-CN" altLang="en-US" sz="2000">
                <a:latin typeface="Times New Roman" panose="02020603050405020304" pitchFamily="18" charset="0"/>
              </a:rPr>
              <a:t>，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16.7ms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(2)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个随机分布的扇区构成：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(20ms+8.3ms+0.5ms)*256=7373ms;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</a:t>
            </a: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0.5ms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随机分布时的访问时间为连续分布时的</a:t>
            </a:r>
            <a:r>
              <a:rPr kumimoji="0" lang="en-US" altLang="zh-CN" sz="2000">
                <a:latin typeface="Times New Roman" panose="02020603050405020304" pitchFamily="18" charset="0"/>
              </a:rPr>
              <a:t>33.5</a:t>
            </a:r>
            <a:r>
              <a:rPr kumimoji="0" lang="zh-CN" altLang="en-US" sz="2000">
                <a:latin typeface="Times New Roman" panose="02020603050405020304" pitchFamily="18" charset="0"/>
              </a:rPr>
              <a:t>倍</a:t>
            </a:r>
            <a:r>
              <a:rPr kumimoji="0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656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A4A717-D169-45B9-BEF6-CB3EE1AE66C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D5CFF6-3CA9-492F-8DF6-F00BC606799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7587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>
                <a:latin typeface="Times New Roman" panose="02020603050405020304" pitchFamily="18" charset="0"/>
              </a:rPr>
              <a:t>OS</a:t>
            </a:r>
            <a:r>
              <a:rPr kumimoji="0" lang="zh-CN" altLang="en-US">
                <a:latin typeface="Times New Roman" panose="02020603050405020304" pitchFamily="18" charset="0"/>
              </a:rPr>
              <a:t>的识别。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Discussion of Devices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Complexity of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have different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use different data format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support different interfaces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Important issues about devices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Speed: the bottleneck of computer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HCI: operation mistake caused by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Compatibility: device-independent &amp; OS-independent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Key strategy of device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Efficient and reasonable: harmonize the speed difference between CPU, RAM and devices. Control and manage devices in more efficient way.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Convenient: compatible, safe and stable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Standardization</a:t>
            </a:r>
            <a:r>
              <a:rPr kumimoji="0" lang="en-US" altLang="zh-CN" sz="2000" smtClean="0">
                <a:ea typeface="宋体" panose="02010600030101010101" pitchFamily="2" charset="-122"/>
              </a:rPr>
              <a:t>: the basement of IT industry</a:t>
            </a: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6490B-40F3-426D-9EC5-DF7C64E8412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</a:rPr>
              <a:t>． </a:t>
            </a:r>
            <a:r>
              <a:rPr kumimoji="0" lang="en-US" altLang="zh-CN">
                <a:latin typeface="Times New Roman" panose="02020603050405020304" pitchFamily="18" charset="0"/>
              </a:rPr>
              <a:t>RAID</a:t>
            </a:r>
            <a:r>
              <a:rPr kumimoji="0" lang="zh-CN" altLang="en-US">
                <a:latin typeface="Times New Roman" panose="02020603050405020304" pitchFamily="18" charset="0"/>
              </a:rPr>
              <a:t>（</a:t>
            </a:r>
            <a:r>
              <a:rPr kumimoji="0" lang="en-US" altLang="zh-CN" sz="2000">
                <a:latin typeface="Times New Roman" panose="02020603050405020304" pitchFamily="18" charset="0"/>
              </a:rPr>
              <a:t>Redundant Array of Inexpensive Disks</a:t>
            </a:r>
            <a:r>
              <a:rPr kumimoji="0"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1550" y="1484313"/>
            <a:ext cx="74104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研究目标：通过多个并行组件获得额外的磁盘访问性能，实现多个独立的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请求可以并行处理，前提是数据信息存放在不同的磁盘中。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包含了</a:t>
            </a:r>
            <a:r>
              <a:rPr kumimoji="0" lang="en-US" altLang="zh-CN" sz="2000">
                <a:latin typeface="Times New Roman" panose="02020603050405020304" pitchFamily="18" charset="0"/>
              </a:rPr>
              <a:t>0-5</a:t>
            </a:r>
            <a:r>
              <a:rPr kumimoji="0" lang="zh-CN" altLang="en-US" sz="2000">
                <a:latin typeface="Times New Roman" panose="02020603050405020304" pitchFamily="18" charset="0"/>
              </a:rPr>
              <a:t>个层，它们具有不同的设计结构。其中共同点是：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是一组物理磁盘驱动器，</a:t>
            </a:r>
            <a:r>
              <a:rPr kumimoji="0" lang="en-US" altLang="zh-CN" sz="2000">
                <a:latin typeface="Times New Roman" panose="02020603050405020304" pitchFamily="18" charset="0"/>
              </a:rPr>
              <a:t>OS</a:t>
            </a:r>
            <a:r>
              <a:rPr kumimoji="0" lang="zh-CN" altLang="en-US" sz="2000">
                <a:latin typeface="Times New Roman" panose="02020603050405020304" pitchFamily="18" charset="0"/>
              </a:rPr>
              <a:t>将它看成单个。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）数据分布在物理驱动器阵列中。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）用冗余的磁盘空间保存奇偶检验信息，使数据具有可恢复性。</a:t>
            </a:r>
          </a:p>
        </p:txBody>
      </p:sp>
      <p:sp>
        <p:nvSpPr>
          <p:cNvPr id="6963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9E80D1-D5EA-42A0-AAFF-7C6E983485A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491412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1. RAID0</a:t>
            </a:r>
            <a:r>
              <a:rPr kumimoji="0" lang="zh-CN" altLang="en-US" sz="2000">
                <a:latin typeface="Times New Roman" panose="02020603050405020304" pitchFamily="18" charset="0"/>
              </a:rPr>
              <a:t>没有用冗余数据提高性能，而是用将数据存储在磁盘阵列中，提高数据访问的并行性。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2. RAID1-5</a:t>
            </a:r>
            <a:r>
              <a:rPr kumimoji="0" lang="zh-CN" altLang="en-US" sz="2000">
                <a:latin typeface="Times New Roman" panose="02020603050405020304" pitchFamily="18" charset="0"/>
              </a:rPr>
              <a:t>使用冗余数据，但其采用方法不同。</a:t>
            </a:r>
          </a:p>
        </p:txBody>
      </p:sp>
      <p:sp>
        <p:nvSpPr>
          <p:cNvPr id="71683" name="TextBox 1"/>
          <p:cNvSpPr txBox="1">
            <a:spLocks noChangeArrowheads="1"/>
          </p:cNvSpPr>
          <p:nvPr/>
        </p:nvSpPr>
        <p:spPr bwMode="auto">
          <a:xfrm>
            <a:off x="1403350" y="47625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具体的</a:t>
            </a:r>
            <a:r>
              <a:rPr kumimoji="0" lang="en-US" altLang="zh-CN" b="1">
                <a:latin typeface="Times New Roman" panose="02020603050405020304" pitchFamily="18" charset="0"/>
              </a:rPr>
              <a:t>RAID</a:t>
            </a:r>
            <a:r>
              <a:rPr kumimoji="0" lang="zh-CN" altLang="en-US" b="1">
                <a:latin typeface="Times New Roman" panose="02020603050405020304" pitchFamily="18" charset="0"/>
              </a:rPr>
              <a:t>分层特性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BAC14A-2ABE-46C2-BDDF-F4F05813992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 descr="5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8580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403350" y="7651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0-2</a:t>
            </a:r>
            <a:r>
              <a:rPr kumimoji="0" lang="zh-CN" altLang="en-US" sz="2000">
                <a:latin typeface="Times New Roman" panose="02020603050405020304" pitchFamily="18" charset="0"/>
              </a:rPr>
              <a:t>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187450" y="5805488"/>
            <a:ext cx="6624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备份和使用的设备对ＯＳ是隐藏的，由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控制器完成并行操作．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7EA76C-7493-419E-A547-5E79FADB409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 descr="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64801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３－５级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475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951D18-9094-47C2-BC75-FD9AB43BE315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宋体" panose="02010600030101010101" pitchFamily="2" charset="-122"/>
              </a:rPr>
              <a:t>3.CD-ROM</a:t>
            </a:r>
          </a:p>
        </p:txBody>
      </p:sp>
      <p:pic>
        <p:nvPicPr>
          <p:cNvPr id="75779" name="Picture 5" descr="5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50403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压缩光盘与</a:t>
            </a: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是聚碳酸酯盘，其记录结构相同，但精度要求不同．用凹痕和槽脊记录０／１码，凹痕间距相同但访问内外螺旋槽时的旋转速度要求不同．</a:t>
            </a:r>
          </a:p>
        </p:txBody>
      </p:sp>
      <p:sp>
        <p:nvSpPr>
          <p:cNvPr id="7578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4E864F8-A390-47C8-8264-101735C4A5FD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 descr="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81010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1403350" y="69215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上的逻辑数据布局格式</a:t>
            </a:r>
          </a:p>
        </p:txBody>
      </p:sp>
      <p:sp>
        <p:nvSpPr>
          <p:cNvPr id="7782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C8A29B-540C-4D8F-BFE5-1A79389B41C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 b="1">
                <a:latin typeface="Times New Roman" panose="02020603050405020304" pitchFamily="18" charset="0"/>
              </a:rPr>
              <a:t>文件系统协议：</a:t>
            </a:r>
            <a:r>
              <a:rPr kumimoji="0" lang="en-US" altLang="zh-CN" sz="2000" b="1">
                <a:latin typeface="Times New Roman" panose="02020603050405020304" pitchFamily="18" charset="0"/>
              </a:rPr>
              <a:t>IS9660</a:t>
            </a: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187450" y="1412875"/>
            <a:ext cx="72009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一层：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文件名／目录名：８个大写字符，文件名有扩展名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目录嵌套：８层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文件存放方式：连续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-------</a:t>
            </a:r>
            <a:r>
              <a:rPr kumimoji="0" lang="zh-CN" altLang="en-US" sz="2000" b="1">
                <a:latin typeface="Times New Roman" panose="02020603050405020304" pitchFamily="18" charset="0"/>
              </a:rPr>
              <a:t>这种要求可以使多种</a:t>
            </a:r>
            <a:r>
              <a:rPr kumimoji="0" lang="en-US" altLang="zh-CN" sz="2000" b="1">
                <a:latin typeface="Times New Roman" panose="02020603050405020304" pitchFamily="18" charset="0"/>
              </a:rPr>
              <a:t>OS</a:t>
            </a:r>
            <a:r>
              <a:rPr kumimoji="0" lang="zh-CN" altLang="en-US" sz="2000" b="1">
                <a:latin typeface="Times New Roman" panose="02020603050405020304" pitchFamily="18" charset="0"/>
              </a:rPr>
              <a:t>识别，</a:t>
            </a:r>
            <a:r>
              <a:rPr kumimoji="0" lang="en-US" altLang="zh-CN" sz="2000" b="1">
                <a:latin typeface="Times New Roman" panose="02020603050405020304" pitchFamily="18" charset="0"/>
              </a:rPr>
              <a:t>DOS</a:t>
            </a:r>
            <a:r>
              <a:rPr kumimoji="0" lang="zh-CN" altLang="en-US" sz="2000" b="1">
                <a:latin typeface="Times New Roman" panose="02020603050405020304" pitchFamily="18" charset="0"/>
              </a:rPr>
              <a:t>，</a:t>
            </a:r>
            <a:r>
              <a:rPr kumimoji="0" lang="en-US" altLang="zh-CN" sz="2000" b="1">
                <a:latin typeface="Times New Roman" panose="02020603050405020304" pitchFamily="18" charset="0"/>
              </a:rPr>
              <a:t>UNIX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二层：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文件名：最多３２个字符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三层：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文件存放方式：不连续的</a:t>
            </a:r>
          </a:p>
        </p:txBody>
      </p:sp>
      <p:sp>
        <p:nvSpPr>
          <p:cNvPr id="7885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BC7F0B1-F467-4B9D-AB14-4A01EC66A9D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662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4</a:t>
            </a:r>
            <a:r>
              <a:rPr kumimoji="0" lang="zh-CN" altLang="en-US" sz="2400" b="1">
                <a:latin typeface="Times New Roman" panose="02020603050405020304" pitchFamily="18" charset="0"/>
              </a:rPr>
              <a:t>．可刻录可重写</a:t>
            </a:r>
            <a:r>
              <a:rPr kumimoji="0" lang="en-US" altLang="zh-CN" sz="2400" b="1">
                <a:latin typeface="Times New Roman" panose="02020603050405020304" pitchFamily="18" charset="0"/>
              </a:rPr>
              <a:t>CD</a:t>
            </a:r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705643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</a:rPr>
              <a:t>可刻录盘</a:t>
            </a:r>
            <a:r>
              <a:rPr kumimoji="0" lang="en-US" altLang="zh-CN" sz="2000">
                <a:latin typeface="Times New Roman" panose="02020603050405020304" pitchFamily="18" charset="0"/>
              </a:rPr>
              <a:t>CD-R</a:t>
            </a:r>
            <a:r>
              <a:rPr kumimoji="0" lang="zh-CN" altLang="en-US" sz="2000">
                <a:latin typeface="Times New Roman" panose="02020603050405020304" pitchFamily="18" charset="0"/>
              </a:rPr>
              <a:t>包含一个</a:t>
            </a:r>
            <a:r>
              <a:rPr kumimoji="0" lang="en-US" altLang="zh-CN" sz="2000">
                <a:latin typeface="Times New Roman" panose="02020603050405020304" pitchFamily="18" charset="0"/>
              </a:rPr>
              <a:t>0.6mm</a:t>
            </a:r>
            <a:r>
              <a:rPr kumimoji="0" lang="zh-CN" altLang="en-US" sz="2000">
                <a:latin typeface="Times New Roman" panose="02020603050405020304" pitchFamily="18" charset="0"/>
              </a:rPr>
              <a:t>宽的凹槽引导激光进行写操作，利用物理材料和光学原理形成；需要一种特殊的光盘驱动器实现对这种盘的读写；可以一次写也可以多次追加写．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可重写盘</a:t>
            </a:r>
            <a:r>
              <a:rPr kumimoji="0" lang="en-US" altLang="zh-CN" sz="2000">
                <a:latin typeface="Times New Roman" panose="02020603050405020304" pitchFamily="18" charset="0"/>
              </a:rPr>
              <a:t>CD-RW</a:t>
            </a:r>
            <a:r>
              <a:rPr kumimoji="0" lang="zh-CN" altLang="en-US" sz="2000">
                <a:latin typeface="Times New Roman" panose="02020603050405020304" pitchFamily="18" charset="0"/>
              </a:rPr>
              <a:t>采用特殊的物理材料制成，配有特殊的光盘驱动器（具有三种不同功率的激光），完成写盘、重写盘、读盘操作．</a:t>
            </a:r>
          </a:p>
        </p:txBody>
      </p:sp>
      <p:sp>
        <p:nvSpPr>
          <p:cNvPr id="7987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A47595-4725-4C07-A376-175A76CAC74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1258888" y="333375"/>
            <a:ext cx="4608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5.</a:t>
            </a:r>
            <a:r>
              <a:rPr kumimoji="0" lang="zh-CN" altLang="en-US" b="1">
                <a:latin typeface="Times New Roman" panose="02020603050405020304" pitchFamily="18" charset="0"/>
              </a:rPr>
              <a:t>ＤＶＤ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900113" y="981075"/>
            <a:ext cx="75612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Digital Versatile Disk</a:t>
            </a:r>
            <a:r>
              <a:rPr kumimoji="0" lang="zh-CN" altLang="en-US" sz="2000">
                <a:latin typeface="Times New Roman" panose="02020603050405020304" pitchFamily="18" charset="0"/>
              </a:rPr>
              <a:t>（数字通用光盘）与</a:t>
            </a:r>
            <a:r>
              <a:rPr kumimoji="0" lang="en-US" altLang="zh-CN" sz="2000">
                <a:latin typeface="Times New Roman" panose="02020603050405020304" pitchFamily="18" charset="0"/>
              </a:rPr>
              <a:t>CD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结构类似，但溶进了新技术：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凹痕更小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螺旋更密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采用红色激光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为了增加存储容量还定义了双层双面格式：</a:t>
            </a:r>
          </a:p>
        </p:txBody>
      </p:sp>
      <p:pic>
        <p:nvPicPr>
          <p:cNvPr id="80900" name="Picture 6" descr="5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82042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840733-DCC3-48DA-9B36-11809E1F2277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669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6</a:t>
            </a:r>
            <a:r>
              <a:rPr kumimoji="0" lang="zh-CN" altLang="en-US">
                <a:latin typeface="Times New Roman" panose="02020603050405020304" pitchFamily="18" charset="0"/>
              </a:rPr>
              <a:t>．磁盘格式化问题</a:t>
            </a: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41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磁盘可用之前要做格式化，首先是对磁盘做低级格式化，实现在磁盘中划出一系列的同心磁道，每个磁道中包含若干个扇区，扇区格式为：</a:t>
            </a:r>
          </a:p>
        </p:txBody>
      </p:sp>
      <p:pic>
        <p:nvPicPr>
          <p:cNvPr id="81924" name="Picture 6" descr="5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852738"/>
            <a:ext cx="82835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AutoShape 7"/>
          <p:cNvSpPr>
            <a:spLocks noChangeArrowheads="1"/>
          </p:cNvSpPr>
          <p:nvPr/>
        </p:nvSpPr>
        <p:spPr bwMode="auto">
          <a:xfrm>
            <a:off x="860425" y="4437063"/>
            <a:ext cx="2232025" cy="1152525"/>
          </a:xfrm>
          <a:prstGeom prst="wedgeRectCallout">
            <a:avLst>
              <a:gd name="adj1" fmla="val -15435"/>
              <a:gd name="adj2" fmla="val -12933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用特殊位指明扇区开始，包含柱面及扇区的说明信息</a:t>
            </a:r>
          </a:p>
        </p:txBody>
      </p:sp>
      <p:sp>
        <p:nvSpPr>
          <p:cNvPr id="81926" name="AutoShape 8"/>
          <p:cNvSpPr>
            <a:spLocks noChangeArrowheads="1"/>
          </p:cNvSpPr>
          <p:nvPr/>
        </p:nvSpPr>
        <p:spPr bwMode="auto">
          <a:xfrm>
            <a:off x="6548438" y="4221163"/>
            <a:ext cx="2232025" cy="1295400"/>
          </a:xfrm>
          <a:prstGeom prst="wedgeRectCallout">
            <a:avLst>
              <a:gd name="adj1" fmla="val 41750"/>
              <a:gd name="adj2" fmla="val -99634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包含冗余信息用来恢复读错误</a:t>
            </a:r>
          </a:p>
        </p:txBody>
      </p:sp>
      <p:sp>
        <p:nvSpPr>
          <p:cNvPr id="8192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0BEFB8-6532-4FE6-BD84-5124C15338B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Purpose of Devices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Device-independent programming interface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Hide the difference between hardware components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Provide simple and universal control methods for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Maintain the safety and stability of user process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Efficient management strategy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Allocation and releasing: like process scheduling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Performance enhancement: improve data transferring speed and make devices more adaptive for CPU and RAM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Protection: internal and external protection, deadlock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Difficulties of devices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Port address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Control mode design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deadlock</a:t>
            </a:r>
            <a:r>
              <a:rPr kumimoji="0" lang="en-US" altLang="zh-CN" sz="2000" smtClean="0">
                <a:ea typeface="宋体" panose="02010600030101010101" pitchFamily="2" charset="-122"/>
              </a:rPr>
              <a:t>: unreasonable device request or assignment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E1D02-6741-414C-87A7-9A322C1D46D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82713" y="1844675"/>
            <a:ext cx="6954837" cy="2663825"/>
            <a:chOff x="582357" y="116632"/>
            <a:chExt cx="6955324" cy="2664296"/>
          </a:xfrm>
        </p:grpSpPr>
        <p:sp>
          <p:nvSpPr>
            <p:cNvPr id="12296" name="文本框 8"/>
            <p:cNvSpPr txBox="1">
              <a:spLocks noChangeArrowheads="1"/>
            </p:cNvSpPr>
            <p:nvPr/>
          </p:nvSpPr>
          <p:spPr bwMode="auto">
            <a:xfrm>
              <a:off x="582357" y="272669"/>
              <a:ext cx="5040560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是这样的张总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, </a:t>
              </a:r>
            </a:p>
            <a:p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您在家里的电脑上按了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ctrl+c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，然后在公司的电脑上再按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ctrl+v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是肯定不行的。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即使同一篇文章也不行。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不不，多贵的电脑都不行。</a:t>
              </a:r>
            </a:p>
          </p:txBody>
        </p:sp>
        <p:pic>
          <p:nvPicPr>
            <p:cNvPr id="12297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6632"/>
              <a:ext cx="1957569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 descr="5-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12875"/>
            <a:ext cx="499268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900113" y="549275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低级格式化中的柱面斜进技术可提高磁盘访问效率：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755650" y="587692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磁盘中还会有一些备用扇区用来顶替硬盘中的坏扇区，因此磁盘总量不是一个准确的数据．</a:t>
            </a:r>
          </a:p>
        </p:txBody>
      </p:sp>
      <p:sp>
        <p:nvSpPr>
          <p:cNvPr id="8397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52EDDBB-0CF3-4734-BD30-21E4B0FC7276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16113"/>
            <a:ext cx="83185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971550" y="727075"/>
            <a:ext cx="5256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格式化磁盘时扇区编号方式：</a:t>
            </a:r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900113" y="4797425"/>
            <a:ext cx="7056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(a) </a:t>
            </a:r>
            <a:r>
              <a:rPr kumimoji="0" lang="zh-CN" altLang="en-US" sz="2000">
                <a:latin typeface="Times New Roman" panose="02020603050405020304" pitchFamily="18" charset="0"/>
              </a:rPr>
              <a:t>无交错编号，读连续扇区时需要大缓存；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(b) </a:t>
            </a:r>
            <a:r>
              <a:rPr kumimoji="0" lang="zh-CN" altLang="en-US" sz="2000">
                <a:latin typeface="Times New Roman" panose="02020603050405020304" pitchFamily="18" charset="0"/>
              </a:rPr>
              <a:t>单交错编号，使控制器有一定的时间完成传递；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(c) </a:t>
            </a:r>
            <a:r>
              <a:rPr kumimoji="0" lang="zh-CN" altLang="en-US" sz="2000">
                <a:latin typeface="Times New Roman" panose="02020603050405020304" pitchFamily="18" charset="0"/>
              </a:rPr>
              <a:t>双交错编号，适合复制过程较慢的控制器。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控制器若能缓存整个磁盘信息，则无需交错。</a:t>
            </a:r>
          </a:p>
        </p:txBody>
      </p:sp>
      <p:sp>
        <p:nvSpPr>
          <p:cNvPr id="8499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5F9E61-CDF8-4548-9A63-48538FAA0B4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70564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对磁盘做分区及高级格式化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磁盘分区是对磁盘使用的大格局划分，每个分区可以当作一个独立的盘使用。通常规定</a:t>
            </a:r>
            <a:r>
              <a:rPr kumimoji="0" lang="en-US" altLang="zh-CN" sz="2000">
                <a:latin typeface="Times New Roman" panose="02020603050405020304" pitchFamily="18" charset="0"/>
              </a:rPr>
              <a:t>0</a:t>
            </a:r>
            <a:r>
              <a:rPr kumimoji="0" lang="zh-CN" altLang="en-US" sz="2000">
                <a:latin typeface="Times New Roman" panose="02020603050405020304" pitchFamily="18" charset="0"/>
              </a:rPr>
              <a:t>扇区中包含主引导记录，包含引导代码和分区表，分区表中说明每个分区的起始扇区和大小。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为了使磁盘分区可用，要对其进行高级格式化。期间完成引导块、空闲区、根目录、空文件系统的建立；确立文件系统的格式等项工作。</a:t>
            </a:r>
          </a:p>
        </p:txBody>
      </p:sp>
      <p:sp>
        <p:nvSpPr>
          <p:cNvPr id="8601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6896C6-CFA8-47B8-AD5E-00C382AFB3C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371600" y="45720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latin typeface="宋体" panose="02010600030101010101" pitchFamily="2" charset="-122"/>
              </a:rPr>
              <a:t>7.</a:t>
            </a:r>
            <a:r>
              <a:rPr kumimoji="0" lang="en-US" altLang="zh-CN" sz="3200">
                <a:latin typeface="Arial Black" panose="020B0A04020102020204" pitchFamily="34" charset="0"/>
              </a:rPr>
              <a:t> </a:t>
            </a:r>
            <a:r>
              <a:rPr kumimoji="0" lang="zh-CN" altLang="en-US" sz="3200">
                <a:latin typeface="Arial Black" panose="020B0A04020102020204" pitchFamily="34" charset="0"/>
              </a:rPr>
              <a:t>磁盘访问调度策略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27088" y="1412875"/>
            <a:ext cx="792162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　　来自不同进程的磁盘</a:t>
            </a:r>
            <a:r>
              <a:rPr kumimoji="0" lang="en-US" altLang="zh-CN" sz="2400">
                <a:latin typeface="Times New Roman" panose="02020603050405020304" pitchFamily="18" charset="0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</a:rPr>
              <a:t>请求会构成一个随机分布的请求队列。对磁盘访问包含了三个因素：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　　１）磁头臂移到柱面的时间（寻道）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　　２）等待扇区到位时间（旋转延时）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　　３）数据传输时间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磁盘调度的主要目标就是减少请求队列对应的平均柱面定位时间。</a:t>
            </a:r>
          </a:p>
        </p:txBody>
      </p:sp>
      <p:sp>
        <p:nvSpPr>
          <p:cNvPr id="8704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37C8D96-0C8D-411B-B570-644C39E35E7F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900113" y="1125538"/>
            <a:ext cx="741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/>
              <a:t>先进先出算法（</a:t>
            </a:r>
            <a:r>
              <a:rPr kumimoji="0" lang="en-US" altLang="zh-CN" sz="2400"/>
              <a:t>FIFO</a:t>
            </a:r>
            <a:r>
              <a:rPr kumimoji="0" lang="zh-CN" altLang="en-US" sz="2400"/>
              <a:t>）：按进入队列的先后分配磁盘。体现公平。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/>
              <a:t>优先级算法（</a:t>
            </a:r>
            <a:r>
              <a:rPr kumimoji="0" lang="en-US" altLang="zh-CN" sz="2400"/>
              <a:t>PRI</a:t>
            </a:r>
            <a:r>
              <a:rPr kumimoji="0" lang="zh-CN" altLang="en-US" sz="2400"/>
              <a:t>）：按请求进程的优先级分配磁盘。满足进程性能需要。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/>
              <a:t>后进先出算法（</a:t>
            </a:r>
            <a:r>
              <a:rPr kumimoji="0" lang="en-US" altLang="zh-CN" sz="2400"/>
              <a:t>LIFO</a:t>
            </a:r>
            <a:r>
              <a:rPr kumimoji="0" lang="zh-CN" altLang="en-US" sz="2400"/>
              <a:t>）：后进入请求队列的进程先分配。符合局部性原理，可使资源利用率较高。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算法描述：</a:t>
            </a:r>
          </a:p>
        </p:txBody>
      </p:sp>
      <p:sp>
        <p:nvSpPr>
          <p:cNvPr id="8806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7AD552-1E1F-46B1-8D11-0B977E96DC6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1"/>
          <p:cNvSpPr txBox="1">
            <a:spLocks noChangeArrowheads="1"/>
          </p:cNvSpPr>
          <p:nvPr/>
        </p:nvSpPr>
        <p:spPr bwMode="auto">
          <a:xfrm>
            <a:off x="611188" y="588963"/>
            <a:ext cx="72009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>
                <a:solidFill>
                  <a:srgbClr val="000000"/>
                </a:solidFill>
              </a:rPr>
              <a:t>短查找时间优先算法（</a:t>
            </a:r>
            <a:r>
              <a:rPr kumimoji="0" lang="en-US" altLang="zh-CN" sz="2400">
                <a:solidFill>
                  <a:srgbClr val="000000"/>
                </a:solidFill>
              </a:rPr>
              <a:t>SSTF</a:t>
            </a:r>
            <a:r>
              <a:rPr kumimoji="0" lang="zh-CN" altLang="en-US" sz="2400">
                <a:solidFill>
                  <a:srgbClr val="000000"/>
                </a:solidFill>
              </a:rPr>
              <a:t>）：按磁头臂移动最小距离优先分配磁盘。磁盘使用率高，分配快。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89091" name="Picture 6" descr="C:\B\b4\JPG\foo\5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083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00D340-975A-4225-B017-3DDCB401701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468313" y="549275"/>
            <a:ext cx="78486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扫描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(SCAN)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算法：磁头沿一个方向移动，并为请求进程分配磁盘，然后反方向移动再进行分配。保证队列中不出现饿死情况。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（或称电梯法）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5" name="Picture 6" descr="C:\B\b4\JPG\foo\5-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924175"/>
            <a:ext cx="8159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灯片编号占位符 2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16C70BA-9B0C-4FE6-8A49-701E61C378D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3437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Times New Roman" panose="02020603050405020304" pitchFamily="18" charset="0"/>
              </a:rPr>
              <a:t>循环扫描</a:t>
            </a:r>
            <a:r>
              <a:rPr kumimoji="0" lang="en-US" altLang="zh-CN" sz="2400">
                <a:latin typeface="Times New Roman" panose="02020603050405020304" pitchFamily="18" charset="0"/>
              </a:rPr>
              <a:t>(C-SCAN)</a:t>
            </a:r>
            <a:r>
              <a:rPr kumimoji="0" lang="zh-CN" altLang="en-US" sz="2400">
                <a:latin typeface="Times New Roman" panose="02020603050405020304" pitchFamily="18" charset="0"/>
              </a:rPr>
              <a:t>算法：磁头沿一个方向移动，并为请求进程分配磁盘，到头后返回重新移动。可减少等待时间。</a:t>
            </a:r>
            <a:endParaRPr kumimoji="0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N</a:t>
            </a:r>
            <a:r>
              <a:rPr kumimoji="0" lang="zh-CN" altLang="en-US" sz="2400">
                <a:latin typeface="Times New Roman" panose="02020603050405020304" pitchFamily="18" charset="0"/>
              </a:rPr>
              <a:t>步扫描</a:t>
            </a:r>
            <a:r>
              <a:rPr kumimoji="0" lang="en-US" altLang="zh-CN" sz="2400">
                <a:latin typeface="Times New Roman" panose="02020603050405020304" pitchFamily="18" charset="0"/>
              </a:rPr>
              <a:t>(N-step-SCAN)</a:t>
            </a:r>
            <a:r>
              <a:rPr kumimoji="0" lang="zh-CN" altLang="en-US" sz="2400">
                <a:latin typeface="Times New Roman" panose="02020603050405020304" pitchFamily="18" charset="0"/>
              </a:rPr>
              <a:t>算法：把磁盘</a:t>
            </a:r>
            <a:r>
              <a:rPr kumimoji="0" lang="en-US" altLang="zh-CN" sz="2400">
                <a:latin typeface="Times New Roman" panose="02020603050405020304" pitchFamily="18" charset="0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</a:rPr>
              <a:t>请求队列分成长度为</a:t>
            </a:r>
            <a:r>
              <a:rPr kumimoji="0" lang="en-US" altLang="zh-CN" sz="2400">
                <a:latin typeface="Times New Roman" panose="02020603050405020304" pitchFamily="18" charset="0"/>
              </a:rPr>
              <a:t>N</a:t>
            </a:r>
            <a:r>
              <a:rPr kumimoji="0" lang="zh-CN" altLang="en-US" sz="2400">
                <a:latin typeface="Times New Roman" panose="02020603050405020304" pitchFamily="18" charset="0"/>
              </a:rPr>
              <a:t>的段，每次使用扫描算法处理这</a:t>
            </a:r>
            <a:r>
              <a:rPr kumimoji="0" lang="en-US" altLang="zh-CN" sz="2400">
                <a:latin typeface="Times New Roman" panose="02020603050405020304" pitchFamily="18" charset="0"/>
              </a:rPr>
              <a:t>N</a:t>
            </a:r>
            <a:r>
              <a:rPr kumimoji="0" lang="zh-CN" altLang="en-US" sz="2400">
                <a:latin typeface="Times New Roman" panose="02020603050405020304" pitchFamily="18" charset="0"/>
              </a:rPr>
              <a:t>个请求。当</a:t>
            </a:r>
            <a:r>
              <a:rPr kumimoji="0" lang="en-US" altLang="zh-CN" sz="2400">
                <a:latin typeface="Times New Roman" panose="02020603050405020304" pitchFamily="18" charset="0"/>
              </a:rPr>
              <a:t>N=1</a:t>
            </a:r>
            <a:r>
              <a:rPr kumimoji="0" lang="zh-CN" altLang="en-US" sz="2400">
                <a:latin typeface="Times New Roman" panose="02020603050405020304" pitchFamily="18" charset="0"/>
              </a:rPr>
              <a:t>时，该算法退化为</a:t>
            </a:r>
            <a:r>
              <a:rPr kumimoji="0" lang="en-US" altLang="zh-CN" sz="2400">
                <a:latin typeface="Times New Roman" panose="02020603050405020304" pitchFamily="18" charset="0"/>
              </a:rPr>
              <a:t>FIFO</a:t>
            </a:r>
            <a:r>
              <a:rPr kumimoji="0" lang="zh-CN" altLang="en-US" sz="2400">
                <a:latin typeface="Times New Roman" panose="02020603050405020304" pitchFamily="18" charset="0"/>
              </a:rPr>
              <a:t>算法。</a:t>
            </a:r>
            <a:endParaRPr kumimoji="0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Times New Roman" panose="02020603050405020304" pitchFamily="18" charset="0"/>
              </a:rPr>
              <a:t> 双队列扫描</a:t>
            </a:r>
            <a:r>
              <a:rPr kumimoji="0" lang="en-US" altLang="zh-CN" sz="2400">
                <a:latin typeface="Times New Roman" panose="02020603050405020304" pitchFamily="18" charset="0"/>
              </a:rPr>
              <a:t>(FSCAN)</a:t>
            </a:r>
            <a:r>
              <a:rPr kumimoji="0" lang="zh-CN" altLang="en-US" sz="2400">
                <a:latin typeface="Times New Roman" panose="02020603050405020304" pitchFamily="18" charset="0"/>
              </a:rPr>
              <a:t>算法：请求队列分成两个，一个用做处理，一个用做存放新到请求。</a:t>
            </a:r>
          </a:p>
        </p:txBody>
      </p:sp>
      <p:sp>
        <p:nvSpPr>
          <p:cNvPr id="9113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52D432-EF95-4C0D-87DF-3D67D36A0AE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4" descr="5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521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827088" y="3333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4608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１．时钟硬件</a:t>
            </a: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900113" y="4508500"/>
            <a:ext cx="75596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晶体震荡器可以产生周期的脉冲信号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保存寄存器用来加载时钟计数器的值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计数器在每个脉冲到来时做递减操作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时钟主要用于计算机系统中的工作同步。</a:t>
            </a: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4427538" y="184467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可编程时钟的构成</a:t>
            </a:r>
          </a:p>
        </p:txBody>
      </p:sp>
      <p:sp>
        <p:nvSpPr>
          <p:cNvPr id="9216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0B8FB66-63DE-47FF-A0DB-318F218B6DFF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6913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２．时钟软件</a:t>
            </a:r>
          </a:p>
        </p:txBody>
      </p:sp>
      <p:pic>
        <p:nvPicPr>
          <p:cNvPr id="93187" name="Picture 5" descr="5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37063"/>
            <a:ext cx="8359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971550" y="1484313"/>
            <a:ext cx="3311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时钟软件的任务：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维护日时间　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防止进程超时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</a:t>
            </a:r>
            <a:r>
              <a:rPr kumimoji="0" lang="en-US" altLang="zh-CN" sz="2000">
                <a:latin typeface="Times New Roman" panose="02020603050405020304" pitchFamily="18" charset="0"/>
              </a:rPr>
              <a:t>cpu</a:t>
            </a:r>
            <a:r>
              <a:rPr kumimoji="0" lang="zh-CN" altLang="en-US" sz="2000">
                <a:latin typeface="Times New Roman" panose="02020603050405020304" pitchFamily="18" charset="0"/>
              </a:rPr>
              <a:t>使用情况记帐</a:t>
            </a:r>
          </a:p>
        </p:txBody>
      </p:sp>
      <p:sp>
        <p:nvSpPr>
          <p:cNvPr id="93189" name="Text Box 7"/>
          <p:cNvSpPr txBox="1">
            <a:spLocks noChangeArrowheads="1"/>
          </p:cNvSpPr>
          <p:nvPr/>
        </p:nvSpPr>
        <p:spPr bwMode="auto">
          <a:xfrm>
            <a:off x="3924300" y="2060575"/>
            <a:ext cx="4465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处理用户进程的</a:t>
            </a:r>
            <a:r>
              <a:rPr kumimoji="0" lang="en-US" altLang="zh-CN" sz="2000">
                <a:latin typeface="Times New Roman" panose="02020603050405020304" pitchFamily="18" charset="0"/>
              </a:rPr>
              <a:t>alarm</a:t>
            </a:r>
            <a:r>
              <a:rPr kumimoji="0" lang="zh-CN" altLang="en-US" sz="2000">
                <a:latin typeface="Times New Roman" panose="02020603050405020304" pitchFamily="18" charset="0"/>
              </a:rPr>
              <a:t>系统调用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提供系统内部监控定时器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完成监控和统计信息收集</a:t>
            </a:r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1116013" y="3789363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维护日时间的方法：</a:t>
            </a:r>
          </a:p>
        </p:txBody>
      </p:sp>
      <p:sp>
        <p:nvSpPr>
          <p:cNvPr id="9319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651FEC-4032-41ED-A2FD-A9D05122EE7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Hardware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Architecture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Physical</a:t>
            </a:r>
            <a:r>
              <a:rPr kumimoji="0" lang="en-US" altLang="zh-CN" sz="2000" smtClean="0">
                <a:ea typeface="宋体" panose="02010600030101010101" pitchFamily="2" charset="-122"/>
              </a:rPr>
              <a:t> component: equipment driven by analog signals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Electronic</a:t>
            </a:r>
            <a:r>
              <a:rPr kumimoji="0" lang="en-US" altLang="zh-CN" sz="2000" smtClean="0">
                <a:ea typeface="宋体" panose="02010600030101010101" pitchFamily="2" charset="-122"/>
              </a:rPr>
              <a:t> component: controller or adapter that can respond and execute digital instructions</a:t>
            </a:r>
          </a:p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Controller/adapter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Extended slots in mainboard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Registers and data buffer in adapter</a:t>
            </a:r>
          </a:p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Responsibility of 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Address translation: map logical address to device port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Data transfer: receive or send needed data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Command execution: convert digital instructions to analog signals to drive physical components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Performance enhancement:  apply cache and other method to improve the performance of devices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D1A39-DB03-4C77-A06B-C79A8B34D21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用单个物理时钟模拟多个虚拟定时器</a:t>
            </a:r>
          </a:p>
        </p:txBody>
      </p:sp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12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系统会需要多个定时处理，常用一个时钟模拟多个定时器：</a:t>
            </a:r>
          </a:p>
        </p:txBody>
      </p:sp>
      <p:pic>
        <p:nvPicPr>
          <p:cNvPr id="94212" name="Picture 6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3600"/>
            <a:ext cx="83216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7F5DB60-0C9F-4E11-86FE-C6D67C18D1EF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1331913" y="476250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３．软定时器</a:t>
            </a:r>
          </a:p>
        </p:txBody>
      </p:sp>
      <p:sp>
        <p:nvSpPr>
          <p:cNvPr id="95235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799306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用于时间中断的辅助时钟，可用软定时器实现：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满足特定的应用程序需要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当应用程序定时器频率高时用时钟完成不合适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软定时器可以避免产生中断：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内核运行返回到用户模式之前检测软定时器是否满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若满就执行被调度的事件，无须切换到内核态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完成后软定时器复位准备下一次使用．</a:t>
            </a:r>
          </a:p>
        </p:txBody>
      </p:sp>
      <p:sp>
        <p:nvSpPr>
          <p:cNvPr id="9523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D9FFCF-05AE-469A-85DC-53F2C764A2D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6335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用户界面</a:t>
            </a:r>
          </a:p>
        </p:txBody>
      </p:sp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1042988" y="1412875"/>
            <a:ext cx="7747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键盘、鼠标、显示器组成用户界面支持设备，</a:t>
            </a: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很普及。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的四要素：</a:t>
            </a:r>
            <a:r>
              <a:rPr kumimoji="0" lang="en-US" altLang="zh-CN" sz="2000">
                <a:latin typeface="Times New Roman" panose="02020603050405020304" pitchFamily="18" charset="0"/>
              </a:rPr>
              <a:t>window, Icon, Menu, Pointing device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软件可以在用户级实现（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UNIX),</a:t>
            </a:r>
            <a:r>
              <a:rPr kumimoji="0" lang="zh-CN" altLang="en-US" sz="2000">
                <a:latin typeface="Times New Roman" panose="02020603050405020304" pitchFamily="18" charset="0"/>
              </a:rPr>
              <a:t>也可以在系统级实现（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Windows).</a:t>
            </a:r>
          </a:p>
        </p:txBody>
      </p:sp>
      <p:sp>
        <p:nvSpPr>
          <p:cNvPr id="96260" name="Text Box 6"/>
          <p:cNvSpPr txBox="1">
            <a:spLocks noChangeArrowheads="1"/>
          </p:cNvSpPr>
          <p:nvPr/>
        </p:nvSpPr>
        <p:spPr bwMode="auto">
          <a:xfrm>
            <a:off x="684213" y="3636963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1.</a:t>
            </a:r>
            <a:r>
              <a:rPr kumimoji="0" lang="zh-CN" altLang="en-US" b="1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96261" name="Text Box 9"/>
          <p:cNvSpPr txBox="1">
            <a:spLocks noChangeArrowheads="1"/>
          </p:cNvSpPr>
          <p:nvPr/>
        </p:nvSpPr>
        <p:spPr bwMode="auto">
          <a:xfrm>
            <a:off x="1012825" y="4221163"/>
            <a:ext cx="7416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键盘：以串口／并口／</a:t>
            </a:r>
            <a:r>
              <a:rPr kumimoji="0" lang="en-US" altLang="zh-CN" sz="2000">
                <a:latin typeface="Times New Roman" panose="02020603050405020304" pitchFamily="18" charset="0"/>
              </a:rPr>
              <a:t>USB</a:t>
            </a:r>
            <a:r>
              <a:rPr kumimoji="0" lang="zh-CN" altLang="en-US" sz="2000">
                <a:latin typeface="Times New Roman" panose="02020603050405020304" pitchFamily="18" charset="0"/>
              </a:rPr>
              <a:t>口与主机相连；中断方式，由驱动程序完成键盘信息转换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鼠标：是定位设备，以相对位移方式报告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屏幕：在内存中有一片区域描述屏幕显示中的每一位</a:t>
            </a:r>
          </a:p>
        </p:txBody>
      </p:sp>
      <p:sp>
        <p:nvSpPr>
          <p:cNvPr id="9626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2E661E-C666-4F0C-95FC-D5EA3996FAD6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 descr="5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24175"/>
            <a:ext cx="72009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56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对于使用内存映射的显示器，其驱动程序可以直接将输出信息写入视频</a:t>
            </a:r>
            <a:r>
              <a:rPr kumimoji="0" lang="en-US" altLang="zh-CN" sz="2000">
                <a:latin typeface="Times New Roman" panose="02020603050405020304" pitchFamily="18" charset="0"/>
              </a:rPr>
              <a:t>RAM</a:t>
            </a:r>
            <a:r>
              <a:rPr kumimoji="0" lang="zh-CN" altLang="en-US" sz="2000">
                <a:latin typeface="Times New Roman" panose="02020603050405020304" pitchFamily="18" charset="0"/>
              </a:rPr>
              <a:t>中．</a:t>
            </a:r>
          </a:p>
        </p:txBody>
      </p:sp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3059113" y="5373688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</a:rPr>
              <a:t>Parallel Port</a:t>
            </a:r>
          </a:p>
        </p:txBody>
      </p:sp>
      <p:sp>
        <p:nvSpPr>
          <p:cNvPr id="9728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A4FCFB-A7B6-4B1A-9FB2-1988414FBE9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 descr="5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57338"/>
            <a:ext cx="782955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042988" y="692150"/>
            <a:ext cx="662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字符模式的显示方式：</a:t>
            </a:r>
          </a:p>
        </p:txBody>
      </p:sp>
      <p:sp>
        <p:nvSpPr>
          <p:cNvPr id="98308" name="Text Box 6"/>
          <p:cNvSpPr txBox="1">
            <a:spLocks noChangeArrowheads="1"/>
          </p:cNvSpPr>
          <p:nvPr/>
        </p:nvSpPr>
        <p:spPr bwMode="auto">
          <a:xfrm>
            <a:off x="827088" y="5516563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单色显示视频</a:t>
            </a:r>
            <a:r>
              <a:rPr kumimoji="0" lang="en-US" altLang="zh-CN" sz="2000" b="1">
                <a:latin typeface="Times New Roman" panose="02020603050405020304" pitchFamily="18" charset="0"/>
              </a:rPr>
              <a:t>RAM</a:t>
            </a:r>
            <a:r>
              <a:rPr kumimoji="0" lang="zh-CN" altLang="en-US" sz="2000" b="1">
                <a:latin typeface="Times New Roman" panose="02020603050405020304" pitchFamily="18" charset="0"/>
              </a:rPr>
              <a:t>映射</a:t>
            </a:r>
          </a:p>
        </p:txBody>
      </p:sp>
      <p:sp>
        <p:nvSpPr>
          <p:cNvPr id="98309" name="Text Box 7"/>
          <p:cNvSpPr txBox="1">
            <a:spLocks noChangeArrowheads="1"/>
          </p:cNvSpPr>
          <p:nvPr/>
        </p:nvSpPr>
        <p:spPr bwMode="auto">
          <a:xfrm>
            <a:off x="5580063" y="558958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对应的屏幕显示</a:t>
            </a:r>
          </a:p>
        </p:txBody>
      </p:sp>
      <p:sp>
        <p:nvSpPr>
          <p:cNvPr id="9831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73B0AF-E6C7-4699-A4E3-014D4C5FC61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640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２．输入软件</a:t>
            </a: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1042988" y="1557338"/>
            <a:ext cx="7489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键盘驱动程序传送一个字符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驱动程序将接收信息转换成一个字符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使用一种给定的</a:t>
            </a:r>
            <a:r>
              <a:rPr kumimoji="0" lang="en-US" altLang="zh-CN" sz="2000">
                <a:latin typeface="Times New Roman" panose="02020603050405020304" pitchFamily="18" charset="0"/>
              </a:rPr>
              <a:t>ASCII</a:t>
            </a:r>
            <a:r>
              <a:rPr kumimoji="0" lang="zh-CN" altLang="en-US" sz="2000">
                <a:latin typeface="Times New Roman" panose="02020603050405020304" pitchFamily="18" charset="0"/>
              </a:rPr>
              <a:t>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针对不同的输入语言需要做调整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许多操作系统支持加载键盘映射（</a:t>
            </a:r>
            <a:r>
              <a:rPr kumimoji="0" lang="en-US" altLang="zh-CN" sz="2000">
                <a:latin typeface="Times New Roman" panose="02020603050405020304" pitchFamily="18" charset="0"/>
              </a:rPr>
              <a:t>keymap)</a:t>
            </a:r>
            <a:r>
              <a:rPr kumimoji="0" lang="zh-CN" altLang="en-US" sz="2000">
                <a:latin typeface="Times New Roman" panose="02020603050405020304" pitchFamily="18" charset="0"/>
              </a:rPr>
              <a:t>及代码页（</a:t>
            </a:r>
            <a:r>
              <a:rPr kumimoji="0" lang="en-US" altLang="zh-CN" sz="2000">
                <a:latin typeface="Times New Roman" panose="02020603050405020304" pitchFamily="18" charset="0"/>
              </a:rPr>
              <a:t>code page)</a:t>
            </a:r>
          </a:p>
        </p:txBody>
      </p:sp>
      <p:sp>
        <p:nvSpPr>
          <p:cNvPr id="9933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06C1D5-2144-4C68-BCD4-B110D00BC80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5FCAD6F-7EA5-46C8-AE10-BEDDD8C735C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03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628775"/>
            <a:ext cx="80645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TextBox 3"/>
          <p:cNvSpPr txBox="1">
            <a:spLocks noChangeArrowheads="1"/>
          </p:cNvSpPr>
          <p:nvPr/>
        </p:nvSpPr>
        <p:spPr bwMode="auto">
          <a:xfrm>
            <a:off x="539750" y="765175"/>
            <a:ext cx="8181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对一些特定输入字符的处理应包含在输入软件中，下图是</a:t>
            </a:r>
            <a:r>
              <a:rPr kumimoji="0" lang="en-US" altLang="zh-CN" sz="2000">
                <a:latin typeface="Times New Roman" panose="02020603050405020304" pitchFamily="18" charset="0"/>
              </a:rPr>
              <a:t>POSIX</a:t>
            </a:r>
            <a:r>
              <a:rPr kumimoji="0" lang="zh-CN" altLang="en-US" sz="2000">
                <a:latin typeface="Times New Roman" panose="02020603050405020304" pitchFamily="18" charset="0"/>
              </a:rPr>
              <a:t>规定的特殊处理字符</a:t>
            </a:r>
            <a:r>
              <a:rPr kumimoji="0" lang="en-US" altLang="zh-CN" sz="2000">
                <a:latin typeface="Times New Roman" panose="02020603050405020304" pitchFamily="18" charset="0"/>
              </a:rPr>
              <a:t>: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101917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3. </a:t>
            </a:r>
            <a:r>
              <a:rPr kumimoji="0" lang="zh-CN" altLang="en-US" b="1">
                <a:latin typeface="Times New Roman" panose="02020603050405020304" pitchFamily="18" charset="0"/>
              </a:rPr>
              <a:t>输出软件</a:t>
            </a:r>
          </a:p>
        </p:txBody>
      </p:sp>
      <p:sp>
        <p:nvSpPr>
          <p:cNvPr id="10137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E67C5A-6855-4890-B98F-FB21431D2E5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13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30475"/>
            <a:ext cx="8086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Box 1"/>
          <p:cNvSpPr txBox="1">
            <a:spLocks noChangeArrowheads="1"/>
          </p:cNvSpPr>
          <p:nvPr/>
        </p:nvSpPr>
        <p:spPr bwMode="auto">
          <a:xfrm>
            <a:off x="900113" y="1125538"/>
            <a:ext cx="78486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一般的文本输出（字体、大小、颜色不变）较简单，但做屏幕编辑时会较复杂，需要一系列命令移动光标，这些命令称为转义序列。较著名的是</a:t>
            </a:r>
            <a:r>
              <a:rPr kumimoji="0" lang="en-US" altLang="zh-CN" sz="2000">
                <a:latin typeface="Times New Roman" panose="02020603050405020304" pitchFamily="18" charset="0"/>
              </a:rPr>
              <a:t>ANSI</a:t>
            </a:r>
            <a:r>
              <a:rPr kumimoji="0" lang="zh-CN" altLang="en-US" sz="2000">
                <a:latin typeface="Times New Roman" panose="02020603050405020304" pitchFamily="18" charset="0"/>
              </a:rPr>
              <a:t>转义标准。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7D2064-61D6-4C5E-831E-68EE0377CC7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2403" name="TextBox 2"/>
          <p:cNvSpPr txBox="1">
            <a:spLocks noChangeArrowheads="1"/>
          </p:cNvSpPr>
          <p:nvPr/>
        </p:nvSpPr>
        <p:spPr bwMode="auto">
          <a:xfrm>
            <a:off x="971550" y="620713"/>
            <a:ext cx="741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举例</a:t>
            </a:r>
            <a:r>
              <a:rPr kumimoji="0" lang="zh-CN" altLang="en-US" sz="2000">
                <a:latin typeface="Times New Roman" panose="02020603050405020304" pitchFamily="18" charset="0"/>
              </a:rPr>
              <a:t>，转义序列在终端驱动程序接收输出时的应用：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用户提出在一个文本编辑窗上完成的操作是：删除第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行中的内容，然后将第</a:t>
            </a:r>
            <a:r>
              <a:rPr kumimoji="0" lang="en-US" altLang="zh-CN" sz="2000">
                <a:latin typeface="Times New Roman" panose="02020603050405020304" pitchFamily="18" charset="0"/>
              </a:rPr>
              <a:t>4</a:t>
            </a:r>
            <a:r>
              <a:rPr kumimoji="0" lang="zh-CN" altLang="en-US" sz="2000">
                <a:latin typeface="Times New Roman" panose="02020603050405020304" pitchFamily="18" charset="0"/>
              </a:rPr>
              <a:t>行后的内容向前提一行。这时编辑器需通过串行端口向终端发送以下转义序列：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ESC[3:1 H ESC[0 K ESC[1 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实现的动作是：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）将光标移动到第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行头；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）擦除一行内容；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）删除当前空行，使后面行向上移一行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6913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5.7 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网络终端与图形界面</a:t>
            </a:r>
          </a:p>
        </p:txBody>
      </p:sp>
      <p:sp>
        <p:nvSpPr>
          <p:cNvPr id="103427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１</a:t>
            </a:r>
            <a:r>
              <a:rPr kumimoji="0" lang="en-US" altLang="zh-CN" sz="2400">
                <a:latin typeface="Times New Roman" panose="02020603050405020304" pitchFamily="18" charset="0"/>
              </a:rPr>
              <a:t>.X-window</a:t>
            </a:r>
            <a:r>
              <a:rPr kumimoji="0" lang="zh-CN" altLang="en-US" sz="2400">
                <a:latin typeface="Times New Roman" panose="02020603050405020304" pitchFamily="18" charset="0"/>
              </a:rPr>
              <a:t>系统</a:t>
            </a:r>
          </a:p>
        </p:txBody>
      </p:sp>
      <p:sp>
        <p:nvSpPr>
          <p:cNvPr id="103428" name="Text Box 8"/>
          <p:cNvSpPr txBox="1">
            <a:spLocks noChangeArrowheads="1"/>
          </p:cNvSpPr>
          <p:nvPr/>
        </p:nvSpPr>
        <p:spPr bwMode="auto">
          <a:xfrm>
            <a:off x="1116013" y="2205038"/>
            <a:ext cx="69119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是一种独立于硬件的操作环境，提出符合</a:t>
            </a:r>
            <a:r>
              <a:rPr kumimoji="0" lang="en-US" altLang="zh-CN" sz="2000">
                <a:latin typeface="Times New Roman" panose="02020603050405020304" pitchFamily="18" charset="0"/>
              </a:rPr>
              <a:t>TCP/IP</a:t>
            </a:r>
            <a:r>
              <a:rPr kumimoji="0" lang="zh-CN" altLang="en-US" sz="2000">
                <a:latin typeface="Times New Roman" panose="02020603050405020304" pitchFamily="18" charset="0"/>
              </a:rPr>
              <a:t>协议的Ｘ－协议通用图形标准．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其运行与操作系统无关，移植性好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支持自由风格和逻辑多屏工作站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采用</a:t>
            </a:r>
            <a:r>
              <a:rPr kumimoji="0" lang="en-US" altLang="zh-CN" sz="2000">
                <a:latin typeface="Times New Roman" panose="02020603050405020304" pitchFamily="18" charset="0"/>
              </a:rPr>
              <a:t>Client/Server</a:t>
            </a:r>
            <a:r>
              <a:rPr kumimoji="0" lang="zh-CN" altLang="en-US" sz="2000">
                <a:latin typeface="Times New Roman" panose="02020603050405020304" pitchFamily="18" charset="0"/>
              </a:rPr>
              <a:t>方式工作，在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中包含一个客户程序提交显示请求，包含一个服务程序完成显示服务．</a:t>
            </a:r>
          </a:p>
        </p:txBody>
      </p:sp>
      <p:sp>
        <p:nvSpPr>
          <p:cNvPr id="10342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117BDD-BAF2-4D9F-8BF7-FD9C29632E0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电阻式触摸屏工作原理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6388" name="Picture 5" descr="电阻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684053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4" descr="5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49935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468313" y="620713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与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不在同一机器上的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系统结构：</a:t>
            </a:r>
          </a:p>
        </p:txBody>
      </p:sp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755650" y="5734050"/>
            <a:ext cx="7993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当在同一机器上运行时，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是使用</a:t>
            </a:r>
            <a:r>
              <a:rPr kumimoji="0" lang="en-US" altLang="zh-CN" sz="2000">
                <a:latin typeface="Times New Roman" panose="02020603050405020304" pitchFamily="18" charset="0"/>
              </a:rPr>
              <a:t>X</a:t>
            </a:r>
            <a:r>
              <a:rPr kumimoji="0" lang="zh-CN" altLang="en-US" sz="2000">
                <a:latin typeface="Times New Roman" panose="02020603050405020304" pitchFamily="18" charset="0"/>
              </a:rPr>
              <a:t>库与</a:t>
            </a: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进行会话的应用程序。</a:t>
            </a:r>
          </a:p>
        </p:txBody>
      </p:sp>
      <p:sp>
        <p:nvSpPr>
          <p:cNvPr id="10445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D16A871-8563-4032-826F-6500F8393935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58864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 Box 5"/>
          <p:cNvSpPr txBox="1">
            <a:spLocks noChangeArrowheads="1"/>
          </p:cNvSpPr>
          <p:nvPr/>
        </p:nvSpPr>
        <p:spPr bwMode="auto">
          <a:xfrm>
            <a:off x="1403350" y="260350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应用程序框架（图</a:t>
            </a:r>
            <a:r>
              <a:rPr kumimoji="0" lang="en-US" altLang="zh-CN" sz="2000" b="1">
                <a:latin typeface="Times New Roman" panose="02020603050405020304" pitchFamily="18" charset="0"/>
              </a:rPr>
              <a:t>5-38</a:t>
            </a:r>
            <a:r>
              <a:rPr kumimoji="0" lang="zh-CN" altLang="en-US" sz="2000" b="1">
                <a:latin typeface="Times New Roman" panose="02020603050405020304" pitchFamily="18" charset="0"/>
              </a:rPr>
              <a:t>）：</a:t>
            </a:r>
          </a:p>
        </p:txBody>
      </p:sp>
      <p:sp>
        <p:nvSpPr>
          <p:cNvPr id="10547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43F1F3-7BD6-4697-87EF-8E1109A4AF4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2.</a:t>
            </a:r>
            <a:r>
              <a:rPr kumimoji="0" lang="zh-CN" altLang="en-US">
                <a:latin typeface="Times New Roman" panose="02020603050405020304" pitchFamily="18" charset="0"/>
              </a:rPr>
              <a:t>图形用户界面</a:t>
            </a:r>
          </a:p>
        </p:txBody>
      </p:sp>
      <p:pic>
        <p:nvPicPr>
          <p:cNvPr id="106499" name="Picture 5" descr="5-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959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一个典型的图形界面窗口，程序框架见图</a:t>
            </a:r>
            <a:r>
              <a:rPr kumimoji="0" lang="en-US" altLang="zh-CN" sz="2000">
                <a:latin typeface="Times New Roman" panose="02020603050405020304" pitchFamily="18" charset="0"/>
              </a:rPr>
              <a:t>5-40</a:t>
            </a:r>
          </a:p>
        </p:txBody>
      </p:sp>
      <p:sp>
        <p:nvSpPr>
          <p:cNvPr id="10650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026F9B-BFF7-466B-921A-3F8FF0E9D55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1258888" y="54927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5.8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电源管理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10752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318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676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笔记本计算机各部件耗电情况：</a:t>
            </a:r>
          </a:p>
        </p:txBody>
      </p:sp>
      <p:sp>
        <p:nvSpPr>
          <p:cNvPr id="107525" name="Text Box 10"/>
          <p:cNvSpPr txBox="1">
            <a:spLocks noChangeArrowheads="1"/>
          </p:cNvSpPr>
          <p:nvPr/>
        </p:nvSpPr>
        <p:spPr bwMode="auto">
          <a:xfrm>
            <a:off x="1258888" y="5876925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前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个是重要的耗电资源。</a:t>
            </a:r>
          </a:p>
        </p:txBody>
      </p:sp>
      <p:sp>
        <p:nvSpPr>
          <p:cNvPr id="10752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11DC790-9F22-4BCF-A4E6-EB0BCC4A381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684213" y="1628775"/>
            <a:ext cx="77755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/>
              <a:t>Windows</a:t>
            </a:r>
            <a:r>
              <a:rPr kumimoji="0" lang="zh-CN" altLang="en-US" sz="2400"/>
              <a:t>建立了一个电源管理机制</a:t>
            </a:r>
            <a:r>
              <a:rPr kumimoji="0" lang="en-US" altLang="zh-CN" sz="2400"/>
              <a:t>ACPI;</a:t>
            </a:r>
          </a:p>
          <a:p>
            <a:pPr eaLnBrk="1" hangingPunct="1"/>
            <a:r>
              <a:rPr kumimoji="0" lang="zh-CN" altLang="en-US" sz="2400"/>
              <a:t>电源管理需要底层硬件符合</a:t>
            </a:r>
            <a:r>
              <a:rPr kumimoji="0" lang="en-US" altLang="zh-CN" sz="2400"/>
              <a:t>ACPI</a:t>
            </a:r>
            <a:r>
              <a:rPr kumimoji="0" lang="zh-CN" altLang="en-US" sz="2400"/>
              <a:t>标准</a:t>
            </a:r>
            <a:r>
              <a:rPr kumimoji="0" lang="en-US" altLang="zh-CN" sz="2400"/>
              <a:t>;</a:t>
            </a:r>
          </a:p>
          <a:p>
            <a:pPr eaLnBrk="1" hangingPunct="1"/>
            <a:r>
              <a:rPr kumimoji="0" lang="en-US" altLang="zh-CN" sz="2400"/>
              <a:t>ACPI</a:t>
            </a:r>
            <a:r>
              <a:rPr kumimoji="0" lang="zh-CN" altLang="en-US" sz="2400"/>
              <a:t>为系统和设备定义了不同的能耗状态，从</a:t>
            </a:r>
            <a:r>
              <a:rPr kumimoji="0" lang="en-US" altLang="zh-CN" sz="2400"/>
              <a:t>S0</a:t>
            </a:r>
            <a:r>
              <a:rPr kumimoji="0" lang="zh-CN" altLang="en-US" sz="2400"/>
              <a:t>（正常工作）到</a:t>
            </a:r>
            <a:r>
              <a:rPr kumimoji="0" lang="en-US" altLang="zh-CN" sz="2400"/>
              <a:t>S5</a:t>
            </a:r>
            <a:r>
              <a:rPr kumimoji="0" lang="zh-CN" altLang="en-US" sz="2400"/>
              <a:t>（完全关闭）</a:t>
            </a:r>
          </a:p>
          <a:p>
            <a:pPr lvl="1" eaLnBrk="1" hangingPunct="1"/>
            <a:r>
              <a:rPr kumimoji="0" lang="zh-CN" altLang="en-US"/>
              <a:t>电源消耗：计算机系统消耗的能源</a:t>
            </a:r>
          </a:p>
          <a:p>
            <a:pPr lvl="1" eaLnBrk="1" hangingPunct="1"/>
            <a:r>
              <a:rPr kumimoji="0" lang="zh-CN" altLang="en-US"/>
              <a:t>软件运行恢复：计算机系统回复到正常工作状态时软件能否恢复运行</a:t>
            </a:r>
          </a:p>
          <a:p>
            <a:pPr lvl="1" eaLnBrk="1" hangingPunct="1"/>
            <a:r>
              <a:rPr kumimoji="0" lang="zh-CN" altLang="en-US"/>
              <a:t>硬件延迟：计算机系统回复到正常工作状态的时间延迟 </a:t>
            </a:r>
          </a:p>
          <a:p>
            <a:pPr eaLnBrk="1" hangingPunct="1"/>
            <a:endParaRPr kumimoji="0" lang="en-US" altLang="zh-CN" sz="2400"/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1042988" y="8366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Windows</a:t>
            </a:r>
            <a:r>
              <a:rPr kumimoji="0" lang="zh-CN" altLang="en-US" sz="2400" b="1">
                <a:latin typeface="Times New Roman" panose="02020603050405020304" pitchFamily="18" charset="0"/>
              </a:rPr>
              <a:t>的电源管理：</a:t>
            </a:r>
          </a:p>
        </p:txBody>
      </p:sp>
      <p:sp>
        <p:nvSpPr>
          <p:cNvPr id="10854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D6A8B88-88F8-4202-B70C-C132DB8955D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539750" y="90805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Windows 2000/XP</a:t>
            </a:r>
            <a:r>
              <a:rPr kumimoji="0" lang="zh-CN" altLang="en-US"/>
              <a:t>电源管理具体策略</a:t>
            </a:r>
          </a:p>
          <a:p>
            <a:pPr lvl="1" eaLnBrk="1" hangingPunct="1"/>
            <a:r>
              <a:rPr kumimoji="0" lang="zh-CN" altLang="en-US"/>
              <a:t>电源管理器是系统电源策略的所有者，因此整个系统的能耗状态转换由电源管理器决定，并调用相应设备的驱动程序完成，电源管理器根据以下因素决定当前的能耗状态</a:t>
            </a:r>
          </a:p>
          <a:p>
            <a:pPr lvl="2" eaLnBrk="1" hangingPunct="1"/>
            <a:r>
              <a:rPr kumimoji="0" lang="zh-CN" altLang="en-US"/>
              <a:t>系统活动状况</a:t>
            </a:r>
          </a:p>
          <a:p>
            <a:pPr lvl="2" eaLnBrk="1" hangingPunct="1"/>
            <a:r>
              <a:rPr kumimoji="0" lang="zh-CN" altLang="en-US"/>
              <a:t>系统电源状况</a:t>
            </a:r>
          </a:p>
          <a:p>
            <a:pPr lvl="2" eaLnBrk="1" hangingPunct="1"/>
            <a:r>
              <a:rPr kumimoji="0" lang="zh-CN" altLang="en-US"/>
              <a:t>应用程序的关机、休眠请求</a:t>
            </a:r>
          </a:p>
          <a:p>
            <a:pPr lvl="2" eaLnBrk="1" hangingPunct="1"/>
            <a:r>
              <a:rPr kumimoji="0" lang="zh-CN" altLang="en-US"/>
              <a:t>用户的操作，例如用户按电源按钮</a:t>
            </a:r>
          </a:p>
          <a:p>
            <a:pPr lvl="2" eaLnBrk="1" hangingPunct="1"/>
            <a:r>
              <a:rPr kumimoji="0" lang="zh-CN" altLang="en-US"/>
              <a:t>控制面板的电源设置 </a:t>
            </a:r>
          </a:p>
          <a:p>
            <a:pPr lvl="1" eaLnBrk="1" hangingPunct="1"/>
            <a:r>
              <a:rPr kumimoji="0" lang="zh-CN" altLang="en-US"/>
              <a:t>设备驱动程序可以独立地控制设备的能耗状态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10957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3D03E64-CBA6-46C0-A6C1-6B9AF0123FF7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05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05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0B4155-F23C-4D87-A115-E042041FB12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flow of devices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Steps of hardware working cycle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Startup, self-check, running, result-check and error-handle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Device 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Status registers: stores current status of devices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 registers: stores received instructions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buffer: stores the needed data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Communication mechanism between CPU and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Set the content of status and instruction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Devices execute the instructions, or accomplish data communication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Devices inform CPU via interrupt after the job is done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Sample: IBM floppy driver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 set: read, write, seek, format, etc.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Parameters : set by CPU, stored in device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Bit stream: CPU sends data bit by bit, the floppy driver arranges the bits into byte in data buffer, and performs  necessary check 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B25E8-3DF3-440B-A8B6-E31BA3EBB4D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Communication between CPU and devices</a:t>
            </a:r>
            <a:endParaRPr lang="zh-CN" altLang="en-US" sz="3200" smtClean="0">
              <a:ea typeface="宋体" panose="02010600030101010101" pitchFamily="2" charset="-122"/>
            </a:endParaRPr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6DAD7-FE9E-4E97-A797-9034D492063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4" descr="计算机系统框图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785938"/>
            <a:ext cx="8053388" cy="42084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4111</Words>
  <Application>Microsoft Office PowerPoint</Application>
  <PresentationFormat>全屏显示(4:3)</PresentationFormat>
  <Paragraphs>586</Paragraphs>
  <Slides>76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90" baseType="lpstr">
      <vt:lpstr>Verdana</vt:lpstr>
      <vt:lpstr>宋体</vt:lpstr>
      <vt:lpstr>Arial</vt:lpstr>
      <vt:lpstr>Times New Roman</vt:lpstr>
      <vt:lpstr>Wingdings</vt:lpstr>
      <vt:lpstr>굴림</vt:lpstr>
      <vt:lpstr>华文中宋</vt:lpstr>
      <vt:lpstr>Symbol</vt:lpstr>
      <vt:lpstr>黑体</vt:lpstr>
      <vt:lpstr>Arial Black</vt:lpstr>
      <vt:lpstr>psh3_Print</vt:lpstr>
      <vt:lpstr>Microsoft Visio Drawing</vt:lpstr>
      <vt:lpstr>Microsoft Visio 绘图</vt:lpstr>
      <vt:lpstr>Visio 2000 Drawing</vt:lpstr>
      <vt:lpstr>Operating System</vt:lpstr>
      <vt:lpstr>Architecture of Device Management System</vt:lpstr>
      <vt:lpstr>Categories of Devices</vt:lpstr>
      <vt:lpstr>Discussion of Devices Management</vt:lpstr>
      <vt:lpstr>Purpose of Devices Management</vt:lpstr>
      <vt:lpstr>Introduction of Hardware</vt:lpstr>
      <vt:lpstr>电阻式触摸屏工作原理</vt:lpstr>
      <vt:lpstr>Working flow of devices</vt:lpstr>
      <vt:lpstr>Communication between CPU and devices</vt:lpstr>
      <vt:lpstr>How to access devices?</vt:lpstr>
      <vt:lpstr>Dependent address : I/O port</vt:lpstr>
      <vt:lpstr>Memory-mapped I/O</vt:lpstr>
      <vt:lpstr>Memory-mapped I/O</vt:lpstr>
      <vt:lpstr>How to access devices---BUS</vt:lpstr>
      <vt:lpstr>How to access devices---BUS</vt:lpstr>
      <vt:lpstr>Working mode of devices: busy waiting</vt:lpstr>
      <vt:lpstr>Working mode of devices: interrupt</vt:lpstr>
      <vt:lpstr>Working mode of devices: DMA</vt:lpstr>
      <vt:lpstr>Details of DMA</vt:lpstr>
      <vt:lpstr>PowerPoint 演示文稿</vt:lpstr>
      <vt:lpstr>I/O channel</vt:lpstr>
      <vt:lpstr>I/O channel</vt:lpstr>
      <vt:lpstr>Introduction of I/O software</vt:lpstr>
      <vt:lpstr>Levels of I/O software</vt:lpstr>
      <vt:lpstr>Interrupt</vt:lpstr>
      <vt:lpstr>PowerPoint 演示文稿</vt:lpstr>
      <vt:lpstr>PowerPoint 演示文稿</vt:lpstr>
      <vt:lpstr>Device driver</vt:lpstr>
      <vt:lpstr>Device driver</vt:lpstr>
      <vt:lpstr>PowerPoint 演示文稿</vt:lpstr>
      <vt:lpstr>PowerPoint 演示文稿</vt:lpstr>
      <vt:lpstr>PowerPoint 演示文稿</vt:lpstr>
      <vt:lpstr>I/O software in User space</vt:lpstr>
      <vt:lpstr>PowerPoint 演示文稿</vt:lpstr>
      <vt:lpstr>5.4  磁盘管理</vt:lpstr>
      <vt:lpstr>1. 磁盘硬件及访问性能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2018-12-17T09:31:42Z</dcterms:created>
  <dcterms:modified xsi:type="dcterms:W3CDTF">2018-12-17T09:31:52Z</dcterms:modified>
</cp:coreProperties>
</file>