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650" r:id="rId2"/>
  </p:sldMasterIdLst>
  <p:notesMasterIdLst>
    <p:notesMasterId r:id="rId33"/>
  </p:notesMasterIdLst>
  <p:sldIdLst>
    <p:sldId id="274" r:id="rId3"/>
    <p:sldId id="257" r:id="rId4"/>
    <p:sldId id="258" r:id="rId5"/>
    <p:sldId id="259" r:id="rId6"/>
    <p:sldId id="260" r:id="rId7"/>
    <p:sldId id="261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7" r:id="rId21"/>
    <p:sldId id="263" r:id="rId22"/>
    <p:sldId id="275" r:id="rId23"/>
    <p:sldId id="276" r:id="rId24"/>
    <p:sldId id="277" r:id="rId25"/>
    <p:sldId id="278" r:id="rId26"/>
    <p:sldId id="283" r:id="rId27"/>
    <p:sldId id="279" r:id="rId28"/>
    <p:sldId id="280" r:id="rId29"/>
    <p:sldId id="271" r:id="rId30"/>
    <p:sldId id="272" r:id="rId31"/>
    <p:sldId id="273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45" autoAdjust="0"/>
  </p:normalViewPr>
  <p:slideViewPr>
    <p:cSldViewPr>
      <p:cViewPr varScale="1">
        <p:scale>
          <a:sx n="90" d="100"/>
          <a:sy n="90" d="100"/>
        </p:scale>
        <p:origin x="2157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17B498F-C264-499B-85C2-2638D2522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93583F-6AE3-4E79-8C9F-724370C06D75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091C89-FDCE-430D-8C1F-D21D0EE75FCF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F7D72E-63F9-41FE-816E-62D2187B2907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B6A91E-BD6F-4194-A09A-9A342039261F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012F2B-C7D4-436D-8ABE-CE80C731379E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8E406C-FC38-463F-AA76-B50DBCB54501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A88313-1800-4080-8DB9-E10FB7148DA7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53F868-743A-4EA8-88A0-07AA8347A509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8B644D-DBC1-4380-AAFA-6CFCBAD60F48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11084B-419E-4AD6-9FBA-BE219511BDE4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367D87-5992-4996-98FD-A75D248A970C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747A56-B668-4797-8D92-28F4525FA581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7E8F3-D3BD-4397-8076-0E8181BBE8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151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0AE28-BCBB-4F17-B4B4-108D83B39C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923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76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76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D21D9-50D5-4572-A622-9271A25C64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4461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4264-F146-4CB6-9749-0433F0F69F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4954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7343-6906-4C69-B875-BE84615CC4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163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70A04-5DD6-4E7F-AE36-A7D3B9D4ED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52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50101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50101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919B6-E937-4C84-8FDE-2871C844385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2250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467E5-19E9-402F-9991-C0955C62AB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3655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954AD-1142-4909-8A8E-3BCE3B1752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9605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F571E-1497-45A6-A562-D8AD3C85A0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9001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7C862-C6A6-4468-A5AE-E33A65379B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394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FC205-B818-4E8C-97E3-6235F41AEC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8954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71AEC-2975-4EC9-BE88-AEEC02C41C6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0037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CF06-97A7-4354-B9AB-575D28527A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933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76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76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1356F-E1A0-4D91-8525-59AD5B4199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335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D8B4E-B02E-48CA-BFBC-55213980CE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711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50101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50101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4C326-AC90-4244-BB20-10D1798FF3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196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681D1-58F3-4D3C-B91B-D6EB8E3FF1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13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12028-7248-4627-8078-EFE8E5533D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19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B0413-71DC-4F33-ADF8-1E91BE9BA1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30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08C63-0780-47C0-9953-FCA8247C82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675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46A0D-1FC6-40AA-AD99-9E0844D146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81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单击此处编辑母版文本样式</a:t>
            </a:r>
          </a:p>
          <a:p>
            <a:pPr lvl="1"/>
            <a:r>
              <a:rPr lang="ko-KR" altLang="en-US" smtClean="0"/>
              <a:t>第二级</a:t>
            </a:r>
          </a:p>
          <a:p>
            <a:pPr lvl="2"/>
            <a:r>
              <a:rPr lang="ko-KR" altLang="en-US" smtClean="0"/>
              <a:t>第三级</a:t>
            </a:r>
          </a:p>
          <a:p>
            <a:pPr lvl="3"/>
            <a:r>
              <a:rPr lang="ko-KR" altLang="en-US" smtClean="0"/>
              <a:t>第四级</a:t>
            </a:r>
          </a:p>
          <a:p>
            <a:pPr lvl="4"/>
            <a:r>
              <a:rPr lang="ko-KR" altLang="en-US" smtClean="0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+mn-lt"/>
                <a:ea typeface="굴림" pitchFamily="34" charset="-127"/>
              </a:defRPr>
            </a:lvl1pPr>
          </a:lstStyle>
          <a:p>
            <a:pPr>
              <a:defRPr/>
            </a:pPr>
            <a:fld id="{9501D939-7336-4C40-8456-E99D7989C9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2051" name="Picture 31" descr="psh3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单击此处编辑母版标题样式</a:t>
            </a:r>
          </a:p>
        </p:txBody>
      </p:sp>
      <p:sp>
        <p:nvSpPr>
          <p:cNvPr id="205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单击此处编辑母版文本样式</a:t>
            </a:r>
          </a:p>
          <a:p>
            <a:pPr lvl="1"/>
            <a:r>
              <a:rPr lang="ko-KR" altLang="en-US" smtClean="0"/>
              <a:t>第二级</a:t>
            </a:r>
          </a:p>
          <a:p>
            <a:pPr lvl="2"/>
            <a:r>
              <a:rPr lang="ko-KR" altLang="en-US" smtClean="0"/>
              <a:t>第三级</a:t>
            </a:r>
          </a:p>
          <a:p>
            <a:pPr lvl="3"/>
            <a:r>
              <a:rPr lang="ko-KR" altLang="en-US" smtClean="0"/>
              <a:t>第四级</a:t>
            </a:r>
          </a:p>
          <a:p>
            <a:pPr lvl="4"/>
            <a:r>
              <a:rPr lang="ko-KR" altLang="en-US" smtClean="0"/>
              <a:t>第五级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굴림" pitchFamily="34" charset="-127"/>
              </a:defRPr>
            </a:lvl1pPr>
          </a:lstStyle>
          <a:p>
            <a:pPr>
              <a:defRPr/>
            </a:pPr>
            <a:fld id="{7744E37F-703D-43BF-8D0D-0B753857464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/>
          <a:p>
            <a:pPr eaLnBrk="1" hangingPunct="1"/>
            <a:r>
              <a:rPr lang="en-US" altLang="zh-CN" sz="5400" smtClean="0">
                <a:solidFill>
                  <a:schemeClr val="bg2"/>
                </a:solidFill>
                <a:ea typeface="굴림"/>
                <a:cs typeface="굴림"/>
              </a:rPr>
              <a:t>Operating System</a:t>
            </a:r>
            <a:endParaRPr lang="ko-KR" altLang="en-US" sz="5400" smtClean="0">
              <a:solidFill>
                <a:schemeClr val="bg2"/>
              </a:solidFill>
              <a:ea typeface="굴림"/>
              <a:cs typeface="굴림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rPr>
              <a:t>Chapter 6: Deadlock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zh-CN" sz="4000" i="1" smtClean="0">
              <a:solidFill>
                <a:schemeClr val="tx1"/>
              </a:solidFill>
              <a:latin typeface="Arial" panose="020B0604020202020204" pitchFamily="34" charset="0"/>
              <a:ea typeface="굴림"/>
              <a:cs typeface="굴림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zh-CN" sz="4000" i="1" smtClean="0">
              <a:solidFill>
                <a:schemeClr val="tx1"/>
              </a:solidFill>
              <a:latin typeface="Arial" panose="020B0604020202020204" pitchFamily="34" charset="0"/>
              <a:ea typeface="굴림"/>
              <a:cs typeface="굴림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zh-CN" sz="4000" i="1" smtClean="0">
              <a:solidFill>
                <a:schemeClr val="tx1"/>
              </a:solidFill>
              <a:latin typeface="Arial" panose="020B0604020202020204" pitchFamily="34" charset="0"/>
              <a:ea typeface="굴림"/>
              <a:cs typeface="굴림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rPr>
              <a:t>宫晓利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 sz="2400" i="1" smtClean="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rPr>
              <a:t>Department of Computer Science, NanKai University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 sz="2400" i="1" smtClean="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rPr>
              <a:t>Email: gongxiaoli@nankai.edu.cn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150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Resource allocation track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1511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01775771-C3B1-4528-91EE-BCC5E2FDD460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8" name="Picture 13" descr="资源轨迹图方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143000"/>
            <a:ext cx="7500937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355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Banker algorithm: simple condition</a:t>
            </a:r>
          </a:p>
        </p:txBody>
      </p:sp>
      <p:sp>
        <p:nvSpPr>
          <p:cNvPr id="26629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Record the max-requirement of resource and current allocation status of all process.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20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Simulation: allocate the resource to a process and check whether all process can run to end properly.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24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If the safe allocation sequence is found, the resource can be allocated to this process, otherwise the resource can</a:t>
            </a:r>
            <a:r>
              <a:rPr lang="en-US" altLang="zh-CN" sz="2400" smtClean="0">
                <a:latin typeface="Arial" panose="020B0604020202020204" pitchFamily="34" charset="0"/>
              </a:rPr>
              <a:t>’</a:t>
            </a:r>
            <a:r>
              <a:rPr lang="en-US" altLang="zh-CN" sz="2400" smtClean="0"/>
              <a:t>t be allocated to this process.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3560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EA9271EC-346D-4E68-A13D-263ACD3A1909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560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Banker algorithm: simple condition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5607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A147E27-74DF-4DDA-A917-56B88915B2CD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7" name="Picture 9" descr="单种资源银行家算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428750"/>
            <a:ext cx="88011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765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Banker algorithm: complex condition</a:t>
            </a:r>
          </a:p>
        </p:txBody>
      </p:sp>
      <p:sp>
        <p:nvSpPr>
          <p:cNvPr id="30725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12715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Using matrix and vector to describe resource allocation status.</a:t>
            </a:r>
            <a:endParaRPr lang="en-US" altLang="zh-CN" sz="200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Simulation: matrix operation.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7656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E6F479-6A5A-48B1-81B7-32555720D818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7" name="Picture 9" descr="多种资源银行家算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857500"/>
            <a:ext cx="78486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970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Banker algorithm: complex condition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9703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3A6EE0F3-EB92-46FD-A819-BACE53971E40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sp>
        <p:nvSpPr>
          <p:cNvPr id="32776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000" smtClean="0"/>
              <a:t>Check all resource requests in following steps.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smtClean="0"/>
              <a:t>Step 1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 smtClean="0"/>
              <a:t>Check the rows in </a:t>
            </a:r>
            <a:r>
              <a:rPr lang="en-US" altLang="zh-CN" sz="1700" smtClean="0">
                <a:latin typeface="Arial" panose="020B0604020202020204" pitchFamily="34" charset="0"/>
              </a:rPr>
              <a:t>“</a:t>
            </a:r>
            <a:r>
              <a:rPr lang="en-US" altLang="zh-CN" sz="1700" smtClean="0"/>
              <a:t>requested matrix</a:t>
            </a:r>
            <a:r>
              <a:rPr lang="en-US" altLang="zh-CN" sz="1700" smtClean="0">
                <a:latin typeface="Arial" panose="020B0604020202020204" pitchFamily="34" charset="0"/>
              </a:rPr>
              <a:t>”</a:t>
            </a:r>
            <a:r>
              <a:rPr lang="en-US" altLang="zh-CN" sz="1700" smtClean="0"/>
              <a:t> and try to find a row that fewer than A ( available resource).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 smtClean="0"/>
              <a:t>All rows in </a:t>
            </a:r>
            <a:r>
              <a:rPr lang="en-US" altLang="zh-CN" sz="1700" smtClean="0">
                <a:latin typeface="Arial" panose="020B0604020202020204" pitchFamily="34" charset="0"/>
              </a:rPr>
              <a:t>“</a:t>
            </a:r>
            <a:r>
              <a:rPr lang="en-US" altLang="zh-CN" sz="1700" smtClean="0"/>
              <a:t>requested matrix</a:t>
            </a:r>
            <a:r>
              <a:rPr lang="en-US" altLang="zh-CN" sz="1700" smtClean="0">
                <a:latin typeface="Arial" panose="020B0604020202020204" pitchFamily="34" charset="0"/>
              </a:rPr>
              <a:t>”</a:t>
            </a:r>
            <a:r>
              <a:rPr lang="en-US" altLang="zh-CN" sz="1700" smtClean="0"/>
              <a:t> is larger than A, that means  the system is under dead lock status.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 smtClean="0"/>
              <a:t>The request of the process indicated by this row can be satisfied.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smtClean="0"/>
              <a:t>Step 2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 smtClean="0"/>
              <a:t>Assign the resource to the select process.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 smtClean="0"/>
              <a:t>Label this process to be </a:t>
            </a:r>
            <a:r>
              <a:rPr lang="en-US" altLang="zh-CN" sz="1700" smtClean="0">
                <a:latin typeface="Arial" panose="020B0604020202020204" pitchFamily="34" charset="0"/>
              </a:rPr>
              <a:t>“</a:t>
            </a:r>
            <a:r>
              <a:rPr lang="en-US" altLang="zh-CN" sz="1700" smtClean="0"/>
              <a:t>end</a:t>
            </a:r>
            <a:r>
              <a:rPr lang="en-US" altLang="zh-CN" sz="1700" smtClean="0">
                <a:latin typeface="Arial" panose="020B0604020202020204" pitchFamily="34" charset="0"/>
              </a:rPr>
              <a:t>”</a:t>
            </a:r>
            <a:r>
              <a:rPr lang="en-US" altLang="zh-CN" sz="1700" smtClean="0"/>
              <a:t> and release the resource holden by this process, update A.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smtClean="0"/>
              <a:t>Step 3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 smtClean="0"/>
              <a:t>Execute step 1 and step 2 circularly, until all processes are labeled to be </a:t>
            </a:r>
            <a:r>
              <a:rPr lang="en-US" altLang="zh-CN" sz="1700" smtClean="0">
                <a:latin typeface="Arial" panose="020B0604020202020204" pitchFamily="34" charset="0"/>
              </a:rPr>
              <a:t>“</a:t>
            </a:r>
            <a:r>
              <a:rPr lang="en-US" altLang="zh-CN" sz="1700" smtClean="0"/>
              <a:t>end</a:t>
            </a:r>
            <a:r>
              <a:rPr lang="en-US" altLang="zh-CN" sz="1700" smtClean="0">
                <a:latin typeface="Arial" panose="020B0604020202020204" pitchFamily="34" charset="0"/>
              </a:rPr>
              <a:t>”</a:t>
            </a:r>
            <a:r>
              <a:rPr lang="en-US" altLang="zh-CN" sz="170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smtClean="0"/>
              <a:t>Step 4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 smtClean="0"/>
              <a:t>If all processes are labeled to be </a:t>
            </a:r>
            <a:r>
              <a:rPr lang="en-US" altLang="zh-CN" sz="1700" smtClean="0">
                <a:latin typeface="Arial" panose="020B0604020202020204" pitchFamily="34" charset="0"/>
              </a:rPr>
              <a:t>“</a:t>
            </a:r>
            <a:r>
              <a:rPr lang="en-US" altLang="zh-CN" sz="1700" smtClean="0"/>
              <a:t>end</a:t>
            </a:r>
            <a:r>
              <a:rPr lang="en-US" altLang="zh-CN" sz="1700" smtClean="0">
                <a:latin typeface="Arial" panose="020B0604020202020204" pitchFamily="34" charset="0"/>
              </a:rPr>
              <a:t>”</a:t>
            </a:r>
            <a:r>
              <a:rPr lang="en-US" altLang="zh-CN" sz="1700" smtClean="0"/>
              <a:t>, that means the resource request is safe and can be executed, otherwise the request is not safe and can</a:t>
            </a:r>
            <a:r>
              <a:rPr lang="en-US" altLang="zh-CN" sz="1700" smtClean="0">
                <a:latin typeface="Arial" panose="020B0604020202020204" pitchFamily="34" charset="0"/>
              </a:rPr>
              <a:t>’</a:t>
            </a:r>
            <a:r>
              <a:rPr lang="en-US" altLang="zh-CN" sz="1700" smtClean="0"/>
              <a:t>t be executed.</a:t>
            </a:r>
          </a:p>
          <a:p>
            <a:pPr lvl="1" eaLnBrk="1" hangingPunct="1">
              <a:spcBef>
                <a:spcPct val="0"/>
              </a:spcBef>
            </a:pP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7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7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7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7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pic>
        <p:nvPicPr>
          <p:cNvPr id="3174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2038350"/>
            <a:ext cx="8064500" cy="3676650"/>
          </a:xfrm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0A7CA-BA47-4DF4-A0C9-3C45E410154C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2771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4725" y="1371600"/>
            <a:ext cx="8058150" cy="5010150"/>
          </a:xfrm>
        </p:spPr>
      </p:pic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127DE-9D21-47E3-A3A3-5B96FA53B5E5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3795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900238"/>
            <a:ext cx="8064500" cy="3952875"/>
          </a:xfrm>
        </p:spPr>
      </p:pic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45684-F257-43ED-9233-36B272A6EEB9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4819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393825"/>
            <a:ext cx="8064500" cy="4965700"/>
          </a:xfrm>
        </p:spPr>
      </p:pic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A4BA4-D6BB-4010-82F5-F716B573EF72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625" y="1084263"/>
            <a:ext cx="8229600" cy="509587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dirty="0">
                <a:cs typeface="+mj-cs"/>
              </a:rPr>
              <a:t>安全状态与死锁的关系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417638" y="4646613"/>
            <a:ext cx="4735512" cy="642937"/>
            <a:chOff x="683568" y="3788616"/>
            <a:chExt cx="4735219" cy="642942"/>
          </a:xfrm>
        </p:grpSpPr>
        <p:sp>
          <p:nvSpPr>
            <p:cNvPr id="35858" name="内容占位符 2"/>
            <p:cNvSpPr txBox="1">
              <a:spLocks/>
            </p:cNvSpPr>
            <p:nvPr/>
          </p:nvSpPr>
          <p:spPr bwMode="auto">
            <a:xfrm>
              <a:off x="981651" y="3788616"/>
              <a:ext cx="4437136" cy="642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269875" indent="-93663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系统处于安全状态，一定没有死锁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9" name="TextBox 11"/>
            <p:cNvSpPr txBox="1">
              <a:spLocks noChangeArrowheads="1"/>
            </p:cNvSpPr>
            <p:nvPr/>
          </p:nvSpPr>
          <p:spPr bwMode="auto">
            <a:xfrm>
              <a:off x="683568" y="3788616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17638" y="4994275"/>
            <a:ext cx="5602287" cy="774700"/>
            <a:chOff x="683568" y="4136526"/>
            <a:chExt cx="5602059" cy="774888"/>
          </a:xfrm>
        </p:grpSpPr>
        <p:pic>
          <p:nvPicPr>
            <p:cNvPr id="35854" name="图片 13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097" y="459502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5" name="内容占位符 2"/>
            <p:cNvSpPr txBox="1">
              <a:spLocks/>
            </p:cNvSpPr>
            <p:nvPr/>
          </p:nvSpPr>
          <p:spPr bwMode="auto">
            <a:xfrm>
              <a:off x="1236404" y="4503772"/>
              <a:ext cx="5049223" cy="407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9875" indent="-269875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避免死锁就是确保系统不会进入不安全状态</a:t>
              </a:r>
              <a:endPara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6" name="内容占位符 2"/>
            <p:cNvSpPr txBox="1">
              <a:spLocks/>
            </p:cNvSpPr>
            <p:nvPr/>
          </p:nvSpPr>
          <p:spPr bwMode="auto">
            <a:xfrm>
              <a:off x="981651" y="4136526"/>
              <a:ext cx="5085208" cy="72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269875" indent="-93663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系统处于不安全状态，可能出现死锁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7" name="TextBox 12"/>
            <p:cNvSpPr txBox="1">
              <a:spLocks noChangeArrowheads="1"/>
            </p:cNvSpPr>
            <p:nvPr/>
          </p:nvSpPr>
          <p:spPr bwMode="auto">
            <a:xfrm>
              <a:off x="683568" y="4136526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1778000" y="1652588"/>
            <a:ext cx="2890838" cy="2928937"/>
            <a:chOff x="3837778" y="1071552"/>
            <a:chExt cx="2890800" cy="2928958"/>
          </a:xfrm>
        </p:grpSpPr>
        <p:sp>
          <p:nvSpPr>
            <p:cNvPr id="26" name="矩形 25"/>
            <p:cNvSpPr/>
            <p:nvPr/>
          </p:nvSpPr>
          <p:spPr>
            <a:xfrm>
              <a:off x="3837778" y="1071552"/>
              <a:ext cx="2881275" cy="2928958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rot="10800000" flipH="1">
              <a:off x="3839366" y="1963733"/>
              <a:ext cx="2881274" cy="679455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48" name="组合 35"/>
            <p:cNvGrpSpPr>
              <a:grpSpLocks/>
            </p:cNvGrpSpPr>
            <p:nvPr/>
          </p:nvGrpSpPr>
          <p:grpSpPr bwMode="auto">
            <a:xfrm>
              <a:off x="3837778" y="1071552"/>
              <a:ext cx="2890800" cy="1568450"/>
              <a:chOff x="3844920" y="1071552"/>
              <a:chExt cx="2880000" cy="1568450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3844920" y="1071552"/>
                <a:ext cx="2880000" cy="1568461"/>
              </a:xfrm>
              <a:custGeom>
                <a:avLst/>
                <a:gdLst>
                  <a:gd name="connsiteX0" fmla="*/ 12700 w 2863850"/>
                  <a:gd name="connsiteY0" fmla="*/ 0 h 1568450"/>
                  <a:gd name="connsiteX1" fmla="*/ 2863850 w 2863850"/>
                  <a:gd name="connsiteY1" fmla="*/ 6350 h 1568450"/>
                  <a:gd name="connsiteX2" fmla="*/ 2851150 w 2863850"/>
                  <a:gd name="connsiteY2" fmla="*/ 895350 h 1568450"/>
                  <a:gd name="connsiteX3" fmla="*/ 0 w 2863850"/>
                  <a:gd name="connsiteY3" fmla="*/ 1568450 h 1568450"/>
                  <a:gd name="connsiteX4" fmla="*/ 12700 w 2863850"/>
                  <a:gd name="connsiteY4" fmla="*/ 0 h 156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3850" h="1568450">
                    <a:moveTo>
                      <a:pt x="12700" y="0"/>
                    </a:moveTo>
                    <a:lnTo>
                      <a:pt x="2863850" y="6350"/>
                    </a:lnTo>
                    <a:lnTo>
                      <a:pt x="2851150" y="895350"/>
                    </a:lnTo>
                    <a:lnTo>
                      <a:pt x="0" y="1568450"/>
                    </a:lnTo>
                    <a:lnTo>
                      <a:pt x="12700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072663" y="1357304"/>
                <a:ext cx="1285799" cy="642942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387046" y="1500180"/>
              <a:ext cx="646105" cy="369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死锁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52278" y="1214428"/>
              <a:ext cx="890576" cy="369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不安全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45962" y="2285998"/>
              <a:ext cx="660391" cy="3698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安全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22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Description of Dead Lock</a:t>
            </a:r>
          </a:p>
        </p:txBody>
      </p:sp>
      <p:sp>
        <p:nvSpPr>
          <p:cNvPr id="5125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2057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/>
              <a:t>Scene of dead lock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smtClean="0"/>
              <a:t>Process A: Holds CD-Rom, requests printer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smtClean="0"/>
              <a:t>Process B: Holds printer, requests CD-Rom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smtClean="0"/>
              <a:t>Dead lock: Both processes are blocked, CD-Rom and printer are not available for other processes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9224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CF9A16E-F989-437C-8FC0-23959217463D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181225" y="4794250"/>
            <a:ext cx="1150938" cy="503238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Proc A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421313" y="4722813"/>
            <a:ext cx="1150937" cy="503237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Proc B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765550" y="3857625"/>
            <a:ext cx="935038" cy="360363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Printer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65550" y="5730875"/>
            <a:ext cx="1150938" cy="360363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CD-ROM</a:t>
            </a:r>
          </a:p>
        </p:txBody>
      </p:sp>
      <p:cxnSp>
        <p:nvCxnSpPr>
          <p:cNvPr id="11" name="AutoShape 9"/>
          <p:cNvCxnSpPr>
            <a:cxnSpLocks noChangeShapeType="1"/>
            <a:stCxn id="10" idx="1"/>
            <a:endCxn id="7" idx="4"/>
          </p:cNvCxnSpPr>
          <p:nvPr/>
        </p:nvCxnSpPr>
        <p:spPr bwMode="auto">
          <a:xfrm rot="10800000">
            <a:off x="2757488" y="5297488"/>
            <a:ext cx="1008062" cy="6143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0"/>
          <p:cNvCxnSpPr>
            <a:cxnSpLocks noChangeShapeType="1"/>
            <a:stCxn id="7" idx="0"/>
            <a:endCxn id="9" idx="1"/>
          </p:cNvCxnSpPr>
          <p:nvPr/>
        </p:nvCxnSpPr>
        <p:spPr bwMode="auto">
          <a:xfrm rot="-5400000">
            <a:off x="2883694" y="3912394"/>
            <a:ext cx="755650" cy="10080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9" idx="3"/>
            <a:endCxn id="8" idx="0"/>
          </p:cNvCxnSpPr>
          <p:nvPr/>
        </p:nvCxnSpPr>
        <p:spPr bwMode="auto">
          <a:xfrm>
            <a:off x="4700588" y="4038600"/>
            <a:ext cx="1296987" cy="68421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8" idx="4"/>
            <a:endCxn id="10" idx="3"/>
          </p:cNvCxnSpPr>
          <p:nvPr/>
        </p:nvCxnSpPr>
        <p:spPr bwMode="auto">
          <a:xfrm rot="5400000">
            <a:off x="5114132" y="5028406"/>
            <a:ext cx="685800" cy="10810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3686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Dead lock detection and recovery</a:t>
            </a:r>
          </a:p>
        </p:txBody>
      </p:sp>
      <p:sp>
        <p:nvSpPr>
          <p:cNvPr id="12293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200" smtClean="0"/>
              <a:t>Idea of this method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A daemon process is in charge of dead lock detection and try to resume system.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200" smtClean="0"/>
              <a:t>How to detect dead lock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Using graph, set, vector and matrix as data structure to record the status of resource allocation, and try to find </a:t>
            </a:r>
            <a:r>
              <a:rPr lang="en-US" altLang="zh-CN" sz="1900" smtClean="0">
                <a:solidFill>
                  <a:srgbClr val="FF0000"/>
                </a:solidFill>
              </a:rPr>
              <a:t>circular</a:t>
            </a:r>
            <a:r>
              <a:rPr lang="en-US" altLang="zh-CN" sz="1900" smtClean="0"/>
              <a:t> </a:t>
            </a:r>
            <a:r>
              <a:rPr lang="en-US" altLang="zh-CN" sz="1900" smtClean="0">
                <a:solidFill>
                  <a:srgbClr val="FF0000"/>
                </a:solidFill>
              </a:rPr>
              <a:t>waiting</a:t>
            </a:r>
            <a:r>
              <a:rPr lang="en-US" altLang="zh-CN" sz="1900" smtClean="0"/>
              <a:t> status 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Discussion about </a:t>
            </a:r>
            <a:r>
              <a:rPr lang="en-US" altLang="zh-CN" sz="1900" smtClean="0">
                <a:solidFill>
                  <a:srgbClr val="FF0000"/>
                </a:solidFill>
              </a:rPr>
              <a:t>dead lock detection algorithm</a:t>
            </a:r>
            <a:r>
              <a:rPr lang="en-US" altLang="zh-CN" sz="1900" smtClean="0"/>
              <a:t>.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36872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C2ABDB7-13E0-4BCD-B56E-0E36E62BDDBC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Deadlock Detection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r>
              <a:rPr lang="zh-CN" altLang="en-US" smtClean="0"/>
              <a:t>设定分配矩阵</a:t>
            </a:r>
            <a:r>
              <a:rPr lang="en-US" altLang="zh-CN" smtClean="0"/>
              <a:t>Allocation</a:t>
            </a:r>
            <a:r>
              <a:rPr lang="zh-CN" altLang="en-US" smtClean="0"/>
              <a:t>、资源向量、可用向量，分别记录当前系统中已分配的资源、总量和剩余资源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请求矩阵中的向量定义成</a:t>
            </a:r>
            <a:r>
              <a:rPr lang="en-US" altLang="zh-CN" smtClean="0"/>
              <a:t>qij</a:t>
            </a:r>
            <a:r>
              <a:rPr lang="zh-CN" altLang="en-US" smtClean="0"/>
              <a:t>，表示进程</a:t>
            </a:r>
            <a:r>
              <a:rPr lang="en-US" altLang="zh-CN" smtClean="0"/>
              <a:t>i</a:t>
            </a:r>
            <a:r>
              <a:rPr lang="zh-CN" altLang="en-US" smtClean="0"/>
              <a:t>请求类型</a:t>
            </a:r>
            <a:r>
              <a:rPr lang="en-US" altLang="zh-CN" smtClean="0"/>
              <a:t>j</a:t>
            </a:r>
            <a:r>
              <a:rPr lang="zh-CN" altLang="en-US" smtClean="0"/>
              <a:t>的资源量，代表当前进程产生的资源请求 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初始态所有进程无标记，通过算法标记进程 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最后查看：若有无标记的进程，则说明有死锁现象存在 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Deadlock Detection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）在分配矩阵中标记一行全为</a:t>
            </a:r>
            <a:r>
              <a:rPr lang="en-US" altLang="zh-CN" smtClean="0"/>
              <a:t>0</a:t>
            </a:r>
            <a:r>
              <a:rPr lang="zh-CN" altLang="en-US" smtClean="0"/>
              <a:t>的进程 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）向量</a:t>
            </a:r>
            <a:r>
              <a:rPr lang="en-US" altLang="zh-CN" smtClean="0"/>
              <a:t>W</a:t>
            </a:r>
            <a:r>
              <a:rPr lang="zh-CN" altLang="en-US" smtClean="0"/>
              <a:t>初始化成可用向量</a:t>
            </a:r>
            <a:r>
              <a:rPr lang="en-US" altLang="zh-CN" smtClean="0"/>
              <a:t>Available 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）按下标</a:t>
            </a:r>
            <a:r>
              <a:rPr lang="en-US" altLang="zh-CN" smtClean="0"/>
              <a:t>i</a:t>
            </a:r>
            <a:r>
              <a:rPr lang="zh-CN" altLang="en-US" smtClean="0"/>
              <a:t>查找，进程</a:t>
            </a:r>
            <a:r>
              <a:rPr lang="en-US" altLang="zh-CN" smtClean="0"/>
              <a:t>i</a:t>
            </a:r>
            <a:r>
              <a:rPr lang="zh-CN" altLang="en-US" smtClean="0"/>
              <a:t>未标记并且该进程的请求向量小于等于</a:t>
            </a:r>
            <a:r>
              <a:rPr lang="en-US" altLang="zh-CN" smtClean="0"/>
              <a:t>W</a:t>
            </a:r>
            <a:r>
              <a:rPr lang="zh-CN" altLang="en-US" smtClean="0"/>
              <a:t>，就进行标记；若找不到这样的行，算法终止。 </a:t>
            </a:r>
          </a:p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）若找到这样的行，标记进程</a:t>
            </a:r>
            <a:r>
              <a:rPr lang="en-US" altLang="zh-CN" smtClean="0"/>
              <a:t>i</a:t>
            </a:r>
            <a:r>
              <a:rPr lang="zh-CN" altLang="en-US" smtClean="0"/>
              <a:t>后，再把分配矩阵中的相应行加到</a:t>
            </a:r>
            <a:r>
              <a:rPr lang="en-US" altLang="zh-CN" smtClean="0"/>
              <a:t>W</a:t>
            </a:r>
            <a:r>
              <a:rPr lang="zh-CN" altLang="en-US" smtClean="0"/>
              <a:t>中，返回步骤</a:t>
            </a:r>
            <a:r>
              <a:rPr lang="en-US" altLang="zh-CN" smtClean="0"/>
              <a:t>3</a:t>
            </a:r>
            <a:r>
              <a:rPr lang="zh-CN" altLang="en-US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Deadlock Detection</a:t>
            </a:r>
          </a:p>
        </p:txBody>
      </p:sp>
      <p:pic>
        <p:nvPicPr>
          <p:cNvPr id="4096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8563" y="1371600"/>
            <a:ext cx="7608887" cy="5010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301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Dead lock detection and recovery</a:t>
            </a:r>
          </a:p>
        </p:txBody>
      </p:sp>
      <p:sp>
        <p:nvSpPr>
          <p:cNvPr id="17413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200" smtClean="0"/>
              <a:t>How to recover system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Resource bereaving: bereaves the resource of dead lock process and allocates the resource to other process.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Backdating: set check point in process, the process will backdate to the check point when dead lock is detected.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Process killing: kills the process directly.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43016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6F7B93B-857E-4B26-834B-B0F6C579B493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F062F-B68B-418D-AE10-0C17DBF943C5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4506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1341438"/>
            <a:ext cx="909955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非资源死锁问题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两阶段加锁 </a:t>
            </a:r>
          </a:p>
          <a:p>
            <a:pPr lvl="1" eaLnBrk="1" hangingPunct="1"/>
            <a:r>
              <a:rPr lang="zh-CN" altLang="en-US" dirty="0" smtClean="0"/>
              <a:t>对需要修改的数据：先请求加锁，再修改数据；若有一个数据已加锁，进程则释放所有加锁的记录。</a:t>
            </a:r>
          </a:p>
          <a:p>
            <a:pPr eaLnBrk="1" hangingPunct="1"/>
            <a:r>
              <a:rPr lang="zh-CN" altLang="en-US" dirty="0" smtClean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通信死锁 </a:t>
            </a:r>
          </a:p>
          <a:p>
            <a:pPr lvl="1" eaLnBrk="1" hangingPunct="1"/>
            <a:r>
              <a:rPr lang="zh-CN" altLang="en-US" dirty="0" smtClean="0"/>
              <a:t>通信中多个进程发送信息，但需要阻塞当前进程等待对方回复。若发送信息丢失，则死锁。</a:t>
            </a:r>
            <a:endParaRPr lang="en-US" altLang="zh-CN" dirty="0" smtClean="0"/>
          </a:p>
          <a:p>
            <a:pPr lvl="1" eaLnBrk="1" hangingPunct="1"/>
            <a:r>
              <a:rPr lang="zh-CN" altLang="en-US" smtClean="0"/>
              <a:t>例如：分布式系统中的通信问题 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解决办法：超时中断；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非资源死锁问题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活锁</a:t>
            </a:r>
          </a:p>
          <a:p>
            <a:pPr lvl="1" eaLnBrk="1" hangingPunct="1"/>
            <a:r>
              <a:rPr lang="zh-CN" altLang="en-US" smtClean="0"/>
              <a:t>所谓活锁既是：进程没有死锁，但却无法运行下去，只是在不断的重复尝试，如冲突检测。</a:t>
            </a:r>
          </a:p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进程饿死</a:t>
            </a:r>
          </a:p>
          <a:p>
            <a:pPr lvl="1" eaLnBrk="1" hangingPunct="1"/>
            <a:r>
              <a:rPr lang="zh-CN" altLang="en-US" smtClean="0"/>
              <a:t>由于条件限制使有些进程请求永远无法得到服务，进程被饿死。从饿死进程角度看，像是发生了死锁。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813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Graduate entrance examination sample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48135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5DEEC27F-F25D-4B30-B0B2-CDF777A2796E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sp>
        <p:nvSpPr>
          <p:cNvPr id="41992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16287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smtClean="0"/>
              <a:t>北大</a:t>
            </a:r>
            <a:r>
              <a:rPr lang="en-US" altLang="zh-CN" sz="2400" smtClean="0"/>
              <a:t>1997</a:t>
            </a:r>
            <a:r>
              <a:rPr lang="zh-CN" altLang="en-US" sz="2400" smtClean="0"/>
              <a:t>年</a:t>
            </a:r>
            <a:r>
              <a:rPr lang="en-US" altLang="zh-CN" sz="2400" smtClean="0"/>
              <a:t>OS</a:t>
            </a:r>
            <a:r>
              <a:rPr lang="zh-CN" altLang="en-US" sz="2400" smtClean="0"/>
              <a:t>考研试题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smtClean="0"/>
              <a:t>系统中有三种资源（</a:t>
            </a:r>
            <a:r>
              <a:rPr lang="en-US" altLang="zh-CN" sz="2000" smtClean="0"/>
              <a:t>A</a:t>
            </a:r>
            <a:r>
              <a:rPr lang="zh-CN" altLang="en-US" sz="2000" smtClean="0"/>
              <a:t>，</a:t>
            </a:r>
            <a:r>
              <a:rPr lang="en-US" altLang="zh-CN" sz="2000" smtClean="0"/>
              <a:t>B</a:t>
            </a:r>
            <a:r>
              <a:rPr lang="zh-CN" altLang="en-US" sz="2000" smtClean="0"/>
              <a:t>，</a:t>
            </a:r>
            <a:r>
              <a:rPr lang="en-US" altLang="zh-CN" sz="2000" smtClean="0"/>
              <a:t>C</a:t>
            </a:r>
            <a:r>
              <a:rPr lang="zh-CN" altLang="en-US" sz="2000" smtClean="0"/>
              <a:t>）和</a:t>
            </a:r>
            <a:r>
              <a:rPr lang="en-US" altLang="zh-CN" sz="2000" smtClean="0"/>
              <a:t>5</a:t>
            </a:r>
            <a:r>
              <a:rPr lang="zh-CN" altLang="en-US" sz="2000" smtClean="0"/>
              <a:t>个进程</a:t>
            </a:r>
            <a:r>
              <a:rPr lang="en-US" altLang="zh-CN" sz="2000" smtClean="0"/>
              <a:t>P1</a:t>
            </a:r>
            <a:r>
              <a:rPr lang="zh-CN" altLang="en-US" sz="2000" smtClean="0"/>
              <a:t>～</a:t>
            </a:r>
            <a:r>
              <a:rPr lang="en-US" altLang="zh-CN" sz="2000" smtClean="0"/>
              <a:t>P5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smtClean="0"/>
              <a:t>资源总数为（</a:t>
            </a:r>
            <a:r>
              <a:rPr lang="en-US" altLang="zh-CN" sz="2000" smtClean="0"/>
              <a:t>17</a:t>
            </a:r>
            <a:r>
              <a:rPr lang="zh-CN" altLang="en-US" sz="2000" smtClean="0"/>
              <a:t>，</a:t>
            </a:r>
            <a:r>
              <a:rPr lang="en-US" altLang="zh-CN" sz="2000" smtClean="0"/>
              <a:t>5</a:t>
            </a:r>
            <a:r>
              <a:rPr lang="zh-CN" altLang="en-US" sz="2000" smtClean="0"/>
              <a:t>，</a:t>
            </a:r>
            <a:r>
              <a:rPr lang="en-US" altLang="zh-CN" sz="2000" smtClean="0"/>
              <a:t>20</a:t>
            </a:r>
            <a:r>
              <a:rPr lang="zh-CN" altLang="en-US" sz="2000" smtClean="0"/>
              <a:t>），</a:t>
            </a:r>
            <a:r>
              <a:rPr lang="en-US" altLang="zh-CN" sz="2000" smtClean="0"/>
              <a:t>T0</a:t>
            </a:r>
            <a:r>
              <a:rPr lang="zh-CN" altLang="en-US" sz="2000" smtClean="0"/>
              <a:t>时刻系统状态如表所示，系统采用银行家算法实施死锁避免策略</a:t>
            </a:r>
          </a:p>
        </p:txBody>
      </p:sp>
      <p:graphicFrame>
        <p:nvGraphicFramePr>
          <p:cNvPr id="7" name="Group 186"/>
          <p:cNvGraphicFramePr>
            <a:graphicFrameLocks noGrp="1"/>
          </p:cNvGraphicFramePr>
          <p:nvPr/>
        </p:nvGraphicFramePr>
        <p:xfrm>
          <a:off x="1143000" y="3429000"/>
          <a:ext cx="7632700" cy="2560638"/>
        </p:xfrm>
        <a:graphic>
          <a:graphicData uri="http://schemas.openxmlformats.org/drawingml/2006/table">
            <a:tbl>
              <a:tblPr/>
              <a:tblGrid>
                <a:gridCol w="109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80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最大资源需求量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已分配资源量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915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Graduate entrance examination sample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49159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254A9D6-6719-4B16-9FA7-E5010B5B075B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sp>
        <p:nvSpPr>
          <p:cNvPr id="43016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4986338"/>
          </a:xfrm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¢"/>
            </a:pPr>
            <a:r>
              <a:rPr lang="zh-CN" altLang="en-US" smtClean="0">
                <a:solidFill>
                  <a:schemeClr val="tx2"/>
                </a:solidFill>
              </a:rPr>
              <a:t>请解答以下问题：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smtClean="0"/>
              <a:t>（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</a:t>
            </a:r>
            <a:r>
              <a:rPr lang="en-US" altLang="zh-CN" sz="2000" smtClean="0"/>
              <a:t>T0</a:t>
            </a:r>
            <a:r>
              <a:rPr lang="zh-CN" altLang="en-US" sz="2000" smtClean="0"/>
              <a:t>时刻是否为安全状态？若是则给出安全序列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smtClean="0"/>
              <a:t>（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）在</a:t>
            </a:r>
            <a:r>
              <a:rPr lang="en-US" altLang="zh-CN" sz="2000" smtClean="0"/>
              <a:t>T0</a:t>
            </a:r>
            <a:r>
              <a:rPr lang="zh-CN" altLang="en-US" sz="2000" smtClean="0"/>
              <a:t>时刻</a:t>
            </a:r>
            <a:r>
              <a:rPr lang="en-US" altLang="zh-CN" sz="2000" smtClean="0"/>
              <a:t>P2</a:t>
            </a:r>
            <a:r>
              <a:rPr lang="zh-CN" altLang="en-US" sz="2000" smtClean="0"/>
              <a:t>请求资源（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3</a:t>
            </a:r>
            <a:r>
              <a:rPr lang="zh-CN" altLang="en-US" sz="2000" smtClean="0"/>
              <a:t>，</a:t>
            </a:r>
            <a:r>
              <a:rPr lang="en-US" altLang="zh-CN" sz="2000" smtClean="0"/>
              <a:t>4</a:t>
            </a:r>
            <a:r>
              <a:rPr lang="zh-CN" altLang="en-US" sz="2000" smtClean="0"/>
              <a:t>），是否能够实施资源分配，为什么？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smtClean="0"/>
              <a:t>（</a:t>
            </a:r>
            <a:r>
              <a:rPr lang="en-US" altLang="zh-CN" sz="2000" smtClean="0"/>
              <a:t>3</a:t>
            </a:r>
            <a:r>
              <a:rPr lang="zh-CN" altLang="en-US" sz="2000" smtClean="0"/>
              <a:t>）在（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）的基础上，若</a:t>
            </a:r>
            <a:r>
              <a:rPr lang="en-US" altLang="zh-CN" sz="2000" smtClean="0"/>
              <a:t>P4</a:t>
            </a:r>
            <a:r>
              <a:rPr lang="zh-CN" altLang="en-US" sz="2000" smtClean="0"/>
              <a:t>请求资源（</a:t>
            </a:r>
            <a:r>
              <a:rPr lang="en-US" altLang="zh-CN" sz="2000" smtClean="0"/>
              <a:t>2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），是否能够实施分配，为什么？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smtClean="0"/>
              <a:t>（</a:t>
            </a:r>
            <a:r>
              <a:rPr lang="en-US" altLang="zh-CN" sz="2000" smtClean="0"/>
              <a:t>4</a:t>
            </a:r>
            <a:r>
              <a:rPr lang="zh-CN" altLang="en-US" sz="2000" smtClean="0"/>
              <a:t>）在（</a:t>
            </a:r>
            <a:r>
              <a:rPr lang="en-US" altLang="zh-CN" sz="2000" smtClean="0"/>
              <a:t>3</a:t>
            </a:r>
            <a:r>
              <a:rPr lang="zh-CN" altLang="en-US" sz="2000" smtClean="0"/>
              <a:t>）的基础上，若</a:t>
            </a:r>
            <a:r>
              <a:rPr lang="en-US" altLang="zh-CN" sz="2000" smtClean="0"/>
              <a:t>P1</a:t>
            </a:r>
            <a:r>
              <a:rPr lang="zh-CN" altLang="en-US" sz="2000" smtClean="0"/>
              <a:t>请求资源（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2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），是否能够实施分配，为什么？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0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0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024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Analysis of Dead Lock</a:t>
            </a:r>
          </a:p>
        </p:txBody>
      </p:sp>
      <p:sp>
        <p:nvSpPr>
          <p:cNvPr id="6149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200" smtClean="0"/>
              <a:t>Definition of dead lock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A process set that any process in this set is waiting for the event executed by another process in this set. This status is named dead lock.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200" smtClean="0"/>
              <a:t>Conditions of dead lock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>
                <a:solidFill>
                  <a:srgbClr val="FF0000"/>
                </a:solidFill>
              </a:rPr>
              <a:t>Mutually</a:t>
            </a:r>
            <a:r>
              <a:rPr lang="en-US" altLang="zh-CN" sz="1900" smtClean="0"/>
              <a:t> </a:t>
            </a:r>
            <a:r>
              <a:rPr lang="en-US" altLang="zh-CN" sz="1900" smtClean="0">
                <a:solidFill>
                  <a:srgbClr val="FF0000"/>
                </a:solidFill>
              </a:rPr>
              <a:t>exclusive</a:t>
            </a:r>
            <a:r>
              <a:rPr lang="en-US" altLang="zh-CN" sz="1900" smtClean="0"/>
              <a:t> resource allocation: the resource can</a:t>
            </a:r>
            <a:r>
              <a:rPr lang="en-US" altLang="zh-CN" sz="1900" smtClean="0">
                <a:latin typeface="Arial" panose="020B0604020202020204" pitchFamily="34" charset="0"/>
              </a:rPr>
              <a:t>’</a:t>
            </a:r>
            <a:r>
              <a:rPr lang="en-US" altLang="zh-CN" sz="1900" smtClean="0"/>
              <a:t>t be shared by multiple processes.(nonpreemptable)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Process </a:t>
            </a:r>
            <a:r>
              <a:rPr lang="en-US" altLang="zh-CN" sz="1900" smtClean="0">
                <a:solidFill>
                  <a:srgbClr val="FF0000"/>
                </a:solidFill>
              </a:rPr>
              <a:t>holding</a:t>
            </a:r>
            <a:r>
              <a:rPr lang="en-US" altLang="zh-CN" sz="1900" smtClean="0"/>
              <a:t> some resource and </a:t>
            </a:r>
            <a:r>
              <a:rPr lang="en-US" altLang="zh-CN" sz="1900" smtClean="0">
                <a:solidFill>
                  <a:srgbClr val="FF0000"/>
                </a:solidFill>
              </a:rPr>
              <a:t>waiting</a:t>
            </a:r>
            <a:r>
              <a:rPr lang="en-US" altLang="zh-CN" sz="1900" smtClean="0"/>
              <a:t> for some resource, it is blocked until the request is satisfied.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The holden resource </a:t>
            </a:r>
            <a:r>
              <a:rPr lang="en-US" altLang="zh-CN" sz="1900" smtClean="0">
                <a:solidFill>
                  <a:srgbClr val="FF0000"/>
                </a:solidFill>
              </a:rPr>
              <a:t>can</a:t>
            </a:r>
            <a:r>
              <a:rPr lang="en-US" altLang="zh-CN" sz="1900" smtClean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1900" smtClean="0">
                <a:solidFill>
                  <a:srgbClr val="FF0000"/>
                </a:solidFill>
              </a:rPr>
              <a:t>t be bereft </a:t>
            </a:r>
            <a:r>
              <a:rPr lang="en-US" altLang="zh-CN" sz="1900" smtClean="0"/>
              <a:t>by OS, only its master can release it.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>
                <a:solidFill>
                  <a:srgbClr val="FF0000"/>
                </a:solidFill>
              </a:rPr>
              <a:t>Circular</a:t>
            </a:r>
            <a:r>
              <a:rPr lang="en-US" altLang="zh-CN" sz="1900" smtClean="0"/>
              <a:t> </a:t>
            </a:r>
            <a:r>
              <a:rPr lang="en-US" altLang="zh-CN" sz="1900" smtClean="0">
                <a:solidFill>
                  <a:srgbClr val="FF0000"/>
                </a:solidFill>
              </a:rPr>
              <a:t>waiting sequence</a:t>
            </a:r>
            <a:r>
              <a:rPr lang="en-US" altLang="zh-CN" sz="1900" smtClean="0"/>
              <a:t>: each process in this sequence is waiting its neighbor to release some resource, and the sequence is circular.  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0248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8AC79CA8-1E74-49BD-B048-D05CDE7BC1DC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21511" name="Picture 7" descr="死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0"/>
            <a:ext cx="5616575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3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0182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FA4A5F60-C088-4DA2-9B2A-680C4C74FF7F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sp>
        <p:nvSpPr>
          <p:cNvPr id="501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 smtClean="0">
                <a:solidFill>
                  <a:srgbClr val="993300"/>
                </a:solidFill>
              </a:rPr>
              <a:t>Thanks for your time!</a:t>
            </a:r>
            <a:br>
              <a:rPr lang="en-US" altLang="zh-CN" sz="5400" i="1" smtClean="0">
                <a:solidFill>
                  <a:srgbClr val="993300"/>
                </a:solidFill>
              </a:rPr>
            </a:br>
            <a:r>
              <a:rPr lang="en-US" altLang="zh-CN" sz="5400" i="1" smtClean="0">
                <a:solidFill>
                  <a:srgbClr val="993300"/>
                </a:solidFill>
              </a:rPr>
              <a:t>Questions &amp; Answers</a:t>
            </a:r>
            <a:endParaRPr lang="en-US" altLang="ko-KR" sz="5400" i="1" smtClean="0">
              <a:solidFill>
                <a:srgbClr val="993300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29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Analysis of Dead Lock</a:t>
            </a:r>
          </a:p>
        </p:txBody>
      </p:sp>
      <p:sp>
        <p:nvSpPr>
          <p:cNvPr id="8197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23431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Dangerous of dead lock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smtClean="0"/>
              <a:t>The dead lock process set will never be activated and the holden resource will be unavailable for ever.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smtClean="0"/>
              <a:t>Unreasonable resource allocation mechanism may cause dead lock.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Describe dead lock via </a:t>
            </a:r>
            <a:r>
              <a:rPr lang="en-US" altLang="zh-CN" sz="2400" smtClean="0">
                <a:solidFill>
                  <a:srgbClr val="FF0000"/>
                </a:solidFill>
              </a:rPr>
              <a:t>directed</a:t>
            </a: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graph</a:t>
            </a:r>
            <a:r>
              <a:rPr lang="en-US" altLang="zh-CN" sz="2400" smtClean="0"/>
              <a:t>: 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2296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5C42076A-C3B2-4F84-BF88-291B5E759812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7" name="Picture 10" descr="资源分配图示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786188"/>
            <a:ext cx="7343775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331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Sample of Dead Lock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3319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E528C7FA-3407-490B-8A75-99FE05047F4B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9" name="Picture 14" descr="死锁过程与死锁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938"/>
            <a:ext cx="9180513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434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How to resolve dead lock problem</a:t>
            </a:r>
          </a:p>
        </p:txBody>
      </p:sp>
      <p:sp>
        <p:nvSpPr>
          <p:cNvPr id="10245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Dead lock prevention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 smtClean="0"/>
              <a:t>OS defines some constraint rules and restrict resource request and allocation of process.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 smtClean="0"/>
              <a:t>The constraint rules will destroy the conditions of dead lock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Dead lock avoidance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 smtClean="0"/>
              <a:t>OS analyzes current status of resource allocation and try to allocate resource in a safe way</a:t>
            </a:r>
            <a:endParaRPr lang="en-US" altLang="zh-CN" sz="220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Dead lock detection and system recovery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 smtClean="0"/>
              <a:t>A special process is in charge of dead lock detection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 smtClean="0"/>
              <a:t>The dead lock process will be killed and the holden resource will be released.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Ostrich policy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 smtClean="0"/>
              <a:t>Dead lock is a kind of low-probability event.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 smtClean="0"/>
              <a:t>Do nothing for low-probability event.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4344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E7A8368B-F576-40F4-97C4-03B8E71BA8C5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638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Dead lock prevention</a:t>
            </a:r>
          </a:p>
        </p:txBody>
      </p:sp>
      <p:sp>
        <p:nvSpPr>
          <p:cNvPr id="19461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Idea of this method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smtClean="0"/>
              <a:t>Destroys the conditions of dead lock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Mechanism and constraint rules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rgbClr val="FF0000"/>
                </a:solidFill>
              </a:rPr>
              <a:t>Spooling </a:t>
            </a:r>
            <a:r>
              <a:rPr lang="en-US" altLang="zh-CN" sz="2000" smtClean="0"/>
              <a:t>mechanism: sharing resource virtually.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rgbClr val="FF0000"/>
                </a:solidFill>
              </a:rPr>
              <a:t>Resource allocating prediction</a:t>
            </a:r>
            <a:r>
              <a:rPr lang="en-US" altLang="zh-CN" sz="2000" smtClean="0"/>
              <a:t>: satisfy all resource requirements of a process in one allocation, otherwise the process will be blocked until all needed resource is available.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rgbClr val="FF0000"/>
                </a:solidFill>
              </a:rPr>
              <a:t>Resource bereaving</a:t>
            </a:r>
            <a:r>
              <a:rPr lang="en-US" altLang="zh-CN" sz="2000" smtClean="0"/>
              <a:t>: bereaves the resource of dead lock process and allocates the resource to other process.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rgbClr val="FF0000"/>
                </a:solidFill>
              </a:rPr>
              <a:t>Labeled resource sequence</a:t>
            </a:r>
            <a:r>
              <a:rPr lang="en-US" altLang="zh-CN" sz="2000" smtClean="0"/>
              <a:t>: assign type ID for each kind of resource, process must request the resource in ascending/descending order.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6392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254E32D-4342-402D-8287-09748FE2718C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539750" y="1412875"/>
          <a:ext cx="78486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Visio" r:id="rId3" imgW="5940493" imgH="2374650" progId="Visio.Drawing.11">
                  <p:embed/>
                </p:oleObj>
              </mc:Choice>
              <mc:Fallback>
                <p:oleObj name="Visio" r:id="rId3" imgW="5940493" imgH="23746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7848600" cy="314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476375" y="620713"/>
            <a:ext cx="4608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Spooling</a:t>
            </a:r>
            <a:r>
              <a:rPr lang="zh-CN" altLang="en-US" b="1">
                <a:latin typeface="Times New Roman" panose="02020603050405020304" pitchFamily="18" charset="0"/>
              </a:rPr>
              <a:t>工作原理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900113" y="4365625"/>
            <a:ext cx="80645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预输入模块：将作业输入到输入井中；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缓输出模块：将作业结果缓冲式输出到独享设备上；</a:t>
            </a:r>
            <a:r>
              <a:rPr lang="zh-CN" altLang="en-US" sz="2000" b="1">
                <a:latin typeface="Times New Roman" panose="02020603050405020304" pitchFamily="18" charset="0"/>
              </a:rPr>
              <a:t>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作业调度模块：控制作业从输入井中取数，向输出井中送数；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输入、输出井：在磁盘上开辟的两个 “井”区域。 </a:t>
            </a:r>
          </a:p>
        </p:txBody>
      </p:sp>
      <p:sp>
        <p:nvSpPr>
          <p:cNvPr id="18438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F8B39EF-8E5C-4FEE-8DB4-68DDE3686BC7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946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Dead lock avoidance</a:t>
            </a:r>
          </a:p>
        </p:txBody>
      </p:sp>
      <p:sp>
        <p:nvSpPr>
          <p:cNvPr id="22533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Idea of this method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smtClean="0"/>
              <a:t>Dead lock preventing is unreasonable and not friendly  for user.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smtClean="0"/>
              <a:t>OS analyzes the resource allocation status and assures the system to be safe and stable.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Status of resource allocation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smtClean="0"/>
              <a:t>Safe status: a reasonable resource allocation sequence is existed to make all process run to end properly.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smtClean="0"/>
              <a:t>Unsafe status: can</a:t>
            </a:r>
            <a:r>
              <a:rPr lang="en-US" altLang="zh-CN" sz="2000" smtClean="0">
                <a:latin typeface="Arial" panose="020B0604020202020204" pitchFamily="34" charset="0"/>
              </a:rPr>
              <a:t>’</a:t>
            </a:r>
            <a:r>
              <a:rPr lang="en-US" altLang="zh-CN" sz="2000" smtClean="0"/>
              <a:t>t find a safe resource allocation sequence to avoid dead lock.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Mechanism of dead lock avoidance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smtClean="0"/>
              <a:t>When process request some resource, OS will check whether the status is safe, the resource will be allocated under safe status and won</a:t>
            </a:r>
            <a:r>
              <a:rPr lang="en-US" altLang="zh-CN" sz="2000" smtClean="0">
                <a:latin typeface="Arial" panose="020B0604020202020204" pitchFamily="34" charset="0"/>
              </a:rPr>
              <a:t>’</a:t>
            </a:r>
            <a:r>
              <a:rPr lang="en-US" altLang="zh-CN" sz="2000" smtClean="0"/>
              <a:t>t be allocated under unsafe status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9464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C2F6607-2AD1-4C50-9BC1-D2C2C4C5884E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/>
    </p:bldLst>
  </p:timing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sh3_Print">
  <a:themeElements>
    <a:clrScheme name="1_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1_psh3_Print">
      <a:majorFont>
        <a:latin typeface="Times New Roman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1836</Words>
  <Application>Microsoft Office PowerPoint</Application>
  <PresentationFormat>全屏显示(4:3)</PresentationFormat>
  <Paragraphs>312</Paragraphs>
  <Slides>30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굴림</vt:lpstr>
      <vt:lpstr>宋体</vt:lpstr>
      <vt:lpstr>微软雅黑</vt:lpstr>
      <vt:lpstr>张海山锐谐体2.0-授权联系：Samtype@QQ.com</vt:lpstr>
      <vt:lpstr>Arial</vt:lpstr>
      <vt:lpstr>Symbol</vt:lpstr>
      <vt:lpstr>Tahoma</vt:lpstr>
      <vt:lpstr>Times New Roman</vt:lpstr>
      <vt:lpstr>Verdana</vt:lpstr>
      <vt:lpstr>Wingdings</vt:lpstr>
      <vt:lpstr>psh3_Print</vt:lpstr>
      <vt:lpstr>1_psh3_Print</vt:lpstr>
      <vt:lpstr>Visio</vt:lpstr>
      <vt:lpstr>Operating System</vt:lpstr>
      <vt:lpstr>Description of Dead Lock</vt:lpstr>
      <vt:lpstr>Analysis of Dead Lock</vt:lpstr>
      <vt:lpstr>Analysis of Dead Lock</vt:lpstr>
      <vt:lpstr>Sample of Dead Lock</vt:lpstr>
      <vt:lpstr>How to resolve dead lock problem</vt:lpstr>
      <vt:lpstr>Dead lock prevention</vt:lpstr>
      <vt:lpstr>PowerPoint 演示文稿</vt:lpstr>
      <vt:lpstr>Dead lock avoidance</vt:lpstr>
      <vt:lpstr>Resource allocation track</vt:lpstr>
      <vt:lpstr>Banker algorithm: simple condition</vt:lpstr>
      <vt:lpstr>Banker algorithm: simple condition</vt:lpstr>
      <vt:lpstr>Banker algorithm: complex condition</vt:lpstr>
      <vt:lpstr>Banker algorithm: complex condition</vt:lpstr>
      <vt:lpstr>示例</vt:lpstr>
      <vt:lpstr>PowerPoint 演示文稿</vt:lpstr>
      <vt:lpstr>PowerPoint 演示文稿</vt:lpstr>
      <vt:lpstr>PowerPoint 演示文稿</vt:lpstr>
      <vt:lpstr>PowerPoint 演示文稿</vt:lpstr>
      <vt:lpstr>Dead lock detection and recovery</vt:lpstr>
      <vt:lpstr>Deadlock Detection</vt:lpstr>
      <vt:lpstr>Deadlock Detection</vt:lpstr>
      <vt:lpstr>Deadlock Detection</vt:lpstr>
      <vt:lpstr>Dead lock detection and recovery</vt:lpstr>
      <vt:lpstr>PowerPoint 演示文稿</vt:lpstr>
      <vt:lpstr>非资源死锁问题</vt:lpstr>
      <vt:lpstr>非资源死锁问题</vt:lpstr>
      <vt:lpstr>Graduate entrance examination sample</vt:lpstr>
      <vt:lpstr>Graduate entrance examination sample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2018-12-17T09:32:20Z</dcterms:created>
  <dcterms:modified xsi:type="dcterms:W3CDTF">2018-12-17T09:32:26Z</dcterms:modified>
</cp:coreProperties>
</file>