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0" r:id="rId6"/>
    <p:sldId id="263" r:id="rId7"/>
    <p:sldId id="262" r:id="rId8"/>
    <p:sldId id="264" r:id="rId9"/>
    <p:sldId id="265" r:id="rId10"/>
    <p:sldId id="268" r:id="rId11"/>
    <p:sldId id="269" r:id="rId12"/>
    <p:sldId id="259" r:id="rId13"/>
    <p:sldId id="266" r:id="rId14"/>
    <p:sldId id="267"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8"/>
    <p:restoredTop sz="94671"/>
  </p:normalViewPr>
  <p:slideViewPr>
    <p:cSldViewPr>
      <p:cViewPr varScale="1">
        <p:scale>
          <a:sx n="68" d="100"/>
          <a:sy n="68" d="100"/>
        </p:scale>
        <p:origin x="-15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pPr/>
              <a:t>2019/3/6</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smtClean="0"/>
              <a:t>第一讲 导论</a:t>
            </a:r>
            <a:endParaRPr lang="zh-CN" altLang="en-US" dirty="0"/>
          </a:p>
        </p:txBody>
      </p:sp>
      <p:sp>
        <p:nvSpPr>
          <p:cNvPr id="5" name="内容占位符 4"/>
          <p:cNvSpPr>
            <a:spLocks noGrp="1"/>
          </p:cNvSpPr>
          <p:nvPr>
            <p:ph idx="1"/>
          </p:nvPr>
        </p:nvSpPr>
        <p:spPr/>
        <p:txBody>
          <a:bodyPr>
            <a:normAutofit fontScale="62500" lnSpcReduction="20000"/>
          </a:bodyPr>
          <a:lstStyle/>
          <a:p>
            <a:pPr lvl="0"/>
            <a:r>
              <a:rPr lang="zh-CN" altLang="en-US" sz="4200" b="1" dirty="0" smtClean="0"/>
              <a:t>一、民主的概念</a:t>
            </a:r>
          </a:p>
          <a:p>
            <a:pPr indent="0"/>
            <a:r>
              <a:rPr lang="zh-CN" altLang="en-US" dirty="0" smtClean="0"/>
              <a:t>词源学考察</a:t>
            </a:r>
          </a:p>
          <a:p>
            <a:pPr indent="0"/>
            <a:r>
              <a:rPr lang="zh-CN" altLang="en-US" dirty="0" smtClean="0"/>
              <a:t>民主的计算原则</a:t>
            </a:r>
          </a:p>
          <a:p>
            <a:pPr indent="0"/>
            <a:r>
              <a:rPr lang="zh-CN" altLang="en-US" dirty="0" smtClean="0"/>
              <a:t>民主的规范性原则</a:t>
            </a:r>
          </a:p>
          <a:p>
            <a:pPr lvl="0"/>
            <a:r>
              <a:rPr lang="zh-CN" altLang="en-US" sz="4200" b="1" dirty="0" smtClean="0"/>
              <a:t>二、民主的向度</a:t>
            </a:r>
          </a:p>
          <a:p>
            <a:pPr lvl="0" indent="0"/>
            <a:r>
              <a:rPr lang="zh-CN" altLang="en-US" dirty="0" smtClean="0"/>
              <a:t>规范与描述的统一</a:t>
            </a:r>
          </a:p>
          <a:p>
            <a:pPr lvl="0" indent="0"/>
            <a:r>
              <a:rPr lang="zh-CN" altLang="en-US" dirty="0" smtClean="0"/>
              <a:t>民主化与去民主化的动态关系</a:t>
            </a:r>
          </a:p>
          <a:p>
            <a:pPr lvl="0"/>
            <a:r>
              <a:rPr lang="zh-CN" altLang="en-US" sz="4200" b="1" dirty="0" smtClean="0"/>
              <a:t>三、民主的挑战</a:t>
            </a:r>
          </a:p>
          <a:p>
            <a:pPr indent="0"/>
            <a:r>
              <a:rPr lang="zh-CN" altLang="en-US" dirty="0" smtClean="0"/>
              <a:t>柏拉图对民主的批评</a:t>
            </a:r>
            <a:endParaRPr lang="en-US" altLang="zh-CN" dirty="0" smtClean="0"/>
          </a:p>
          <a:p>
            <a:pPr indent="0"/>
            <a:r>
              <a:rPr lang="zh-CN" altLang="en-US" dirty="0" smtClean="0"/>
              <a:t>平庸者的统治</a:t>
            </a:r>
          </a:p>
          <a:p>
            <a:pPr indent="0"/>
            <a:r>
              <a:rPr lang="zh-CN" altLang="en-US" dirty="0" smtClean="0"/>
              <a:t>多数暴政</a:t>
            </a:r>
          </a:p>
          <a:p>
            <a:pPr indent="0"/>
            <a:r>
              <a:rPr lang="zh-CN" altLang="en-US" dirty="0" smtClean="0"/>
              <a:t>民主的虚位</a:t>
            </a:r>
          </a:p>
          <a:p>
            <a:pPr lvl="0"/>
            <a:r>
              <a:rPr lang="zh-CN" altLang="en-US" sz="4200" b="1" dirty="0" smtClean="0"/>
              <a:t>四、当代西方民主理论概貌</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投票难题：多数人的意愿在多数问题上存在偏差</a:t>
            </a:r>
            <a:endParaRPr lang="zh-CN" altLang="en-US" sz="28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3560474894"/>
              </p:ext>
            </p:extLst>
          </p:nvPr>
        </p:nvGraphicFramePr>
        <p:xfrm>
          <a:off x="611560" y="1484786"/>
          <a:ext cx="7920880" cy="3600401"/>
        </p:xfrm>
        <a:graphic>
          <a:graphicData uri="http://schemas.openxmlformats.org/drawingml/2006/table">
            <a:tbl>
              <a:tblPr firstRow="1" firstCol="1" bandRow="1">
                <a:tableStyleId>{5C22544A-7EE6-4342-B048-85BDC9FD1C3A}</a:tableStyleId>
              </a:tblPr>
              <a:tblGrid>
                <a:gridCol w="2048602">
                  <a:extLst>
                    <a:ext uri="{9D8B030D-6E8A-4147-A177-3AD203B41FA5}">
                      <a16:colId xmlns:a16="http://schemas.microsoft.com/office/drawing/2014/main" xmlns="" val="2201080700"/>
                    </a:ext>
                  </a:extLst>
                </a:gridCol>
                <a:gridCol w="2048602">
                  <a:extLst>
                    <a:ext uri="{9D8B030D-6E8A-4147-A177-3AD203B41FA5}">
                      <a16:colId xmlns:a16="http://schemas.microsoft.com/office/drawing/2014/main" xmlns="" val="502593269"/>
                    </a:ext>
                  </a:extLst>
                </a:gridCol>
                <a:gridCol w="1911838">
                  <a:extLst>
                    <a:ext uri="{9D8B030D-6E8A-4147-A177-3AD203B41FA5}">
                      <a16:colId xmlns:a16="http://schemas.microsoft.com/office/drawing/2014/main" xmlns="" val="463062277"/>
                    </a:ext>
                  </a:extLst>
                </a:gridCol>
                <a:gridCol w="1911838">
                  <a:extLst>
                    <a:ext uri="{9D8B030D-6E8A-4147-A177-3AD203B41FA5}">
                      <a16:colId xmlns:a16="http://schemas.microsoft.com/office/drawing/2014/main" xmlns="" val="4140741768"/>
                    </a:ext>
                  </a:extLst>
                </a:gridCol>
              </a:tblGrid>
              <a:tr h="514343">
                <a:tc rowSpan="2">
                  <a:txBody>
                    <a:bodyPr/>
                    <a:lstStyle/>
                    <a:p>
                      <a:pPr algn="ctr">
                        <a:spcAft>
                          <a:spcPts val="0"/>
                        </a:spcAft>
                      </a:pPr>
                      <a:r>
                        <a:rPr lang="zh-CN" sz="2000" kern="100" dirty="0">
                          <a:effectLst/>
                        </a:rPr>
                        <a:t>投票人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algn="ctr">
                        <a:spcAft>
                          <a:spcPts val="0"/>
                        </a:spcAft>
                      </a:pPr>
                      <a:r>
                        <a:rPr lang="zh-CN" sz="2000" kern="100" dirty="0">
                          <a:effectLst/>
                        </a:rPr>
                        <a:t>问题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3845576010"/>
                  </a:ext>
                </a:extLst>
              </a:tr>
              <a:tr h="514343">
                <a:tc vMerge="1">
                  <a:txBody>
                    <a:bodyPr/>
                    <a:lstStyle/>
                    <a:p>
                      <a:endParaRPr lang="zh-CN" altLang="en-US"/>
                    </a:p>
                  </a:txBody>
                  <a:tcPr/>
                </a:tc>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672516067"/>
                  </a:ext>
                </a:extLst>
              </a:tr>
              <a:tr h="514343">
                <a:tc>
                  <a:txBody>
                    <a:bodyPr/>
                    <a:lstStyle/>
                    <a:p>
                      <a:pPr algn="just">
                        <a:spcAft>
                          <a:spcPts val="0"/>
                        </a:spcAft>
                      </a:pPr>
                      <a:r>
                        <a:rPr lang="en-US" sz="1050" kern="100" dirty="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079198589"/>
                  </a:ext>
                </a:extLst>
              </a:tr>
              <a:tr h="514343">
                <a:tc>
                  <a:txBody>
                    <a:bodyPr/>
                    <a:lstStyle/>
                    <a:p>
                      <a:pPr algn="just">
                        <a:spcAft>
                          <a:spcPts val="0"/>
                        </a:spcAft>
                      </a:pPr>
                      <a:r>
                        <a:rPr lang="en-US" sz="105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867708654"/>
                  </a:ext>
                </a:extLst>
              </a:tr>
              <a:tr h="514343">
                <a:tc>
                  <a:txBody>
                    <a:bodyPr/>
                    <a:lstStyle/>
                    <a:p>
                      <a:pPr algn="just">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52643520"/>
                  </a:ext>
                </a:extLst>
              </a:tr>
              <a:tr h="514343">
                <a:tc>
                  <a:txBody>
                    <a:bodyPr/>
                    <a:lstStyle/>
                    <a:p>
                      <a:pPr algn="just">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否</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367368451"/>
                  </a:ext>
                </a:extLst>
              </a:tr>
              <a:tr h="514343">
                <a:tc>
                  <a:txBody>
                    <a:bodyPr/>
                    <a:lstStyle/>
                    <a:p>
                      <a:pPr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是</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16964232"/>
                  </a:ext>
                </a:extLst>
              </a:tr>
            </a:tbl>
          </a:graphicData>
        </a:graphic>
      </p:graphicFrame>
    </p:spTree>
    <p:extLst>
      <p:ext uri="{BB962C8B-B14F-4D97-AF65-F5344CB8AC3E}">
        <p14:creationId xmlns:p14="http://schemas.microsoft.com/office/powerpoint/2010/main" xmlns="" val="95993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循环投票问题</a:t>
            </a:r>
            <a:endParaRPr lang="zh-CN" altLang="en-US" dirty="0"/>
          </a:p>
        </p:txBody>
      </p:sp>
      <p:sp>
        <p:nvSpPr>
          <p:cNvPr id="3" name="内容占位符 2"/>
          <p:cNvSpPr>
            <a:spLocks noGrp="1"/>
          </p:cNvSpPr>
          <p:nvPr>
            <p:ph idx="1"/>
          </p:nvPr>
        </p:nvSpPr>
        <p:spPr/>
        <p:txBody>
          <a:bodyPr/>
          <a:lstStyle/>
          <a:p>
            <a:pPr indent="267970" algn="just">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23</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个投票者：</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A&gt;B&gt;C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7970" algn="just">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17</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个投票者：</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B&gt;C&gt;A</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7970" algn="just">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个投票者：</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B&gt;A&gt;C</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7970" algn="just">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10</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个投票者：</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C&gt;A&gt;B</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indent="267970" algn="just">
              <a:spcAft>
                <a:spcPts val="0"/>
              </a:spcAft>
            </a:pPr>
            <a:r>
              <a:rPr lang="en-US" altLang="zh-CN" b="1" kern="100" dirty="0">
                <a:latin typeface="宋体" panose="02010600030101010101" pitchFamily="2" charset="-122"/>
                <a:ea typeface="宋体" panose="02010600030101010101" pitchFamily="2" charset="-122"/>
                <a:cs typeface="Times New Roman" panose="02020603050405020304" pitchFamily="18" charset="0"/>
              </a:rPr>
              <a:t>8</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个投票者：</a:t>
            </a:r>
            <a:r>
              <a:rPr lang="en-US" altLang="zh-CN" b="1" kern="100" dirty="0">
                <a:latin typeface="Calibri" panose="020F0502020204030204" pitchFamily="34" charset="0"/>
                <a:ea typeface="宋体" panose="02010600030101010101" pitchFamily="2" charset="-122"/>
                <a:cs typeface="Times New Roman" panose="02020603050405020304" pitchFamily="18" charset="0"/>
              </a:rPr>
              <a:t>C&gt;B&gt;A</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xmlns="" val="155146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b="1" dirty="0" smtClean="0"/>
              <a:t>民主问题的复杂性及其可能的考察向度</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a:bodyPr>
          <a:lstStyle/>
          <a:p>
            <a:r>
              <a:rPr lang="zh-CN" altLang="en-US" sz="2400" dirty="0" smtClean="0">
                <a:latin typeface="+mj-ea"/>
                <a:ea typeface="+mj-ea"/>
              </a:rPr>
              <a:t>民主的描述性与规范性的动态统一</a:t>
            </a:r>
            <a:endParaRPr lang="en-US" altLang="zh-CN" sz="2400" dirty="0" smtClean="0">
              <a:latin typeface="+mj-ea"/>
              <a:ea typeface="+mj-ea"/>
            </a:endParaRPr>
          </a:p>
          <a:p>
            <a:r>
              <a:rPr lang="zh-CN" altLang="en-US" sz="1300" dirty="0" smtClean="0">
                <a:latin typeface="+mn-ea"/>
              </a:rPr>
              <a:t>“民主的模式必然包含着描述解释性命题和规范性命题之间的一种动态平衡，也就是有关事物如何和为什么如此的命题与有关事物应当如何的命题之间的一种平衡。古希腊的理论家们在提供一种统一的伦理学、政治学和有关人类活动条件之学问的时候，往往力图使他们的著作既是描述性的，又是规范性的。而许多‘现代’理论家们，从霍布斯到熊彼特，都主张从事一种他们认为非规范性的真正‘科学’的活动。霍布斯将道德和政治截然分开，从而从根本上改变了政治理论的传统。在他看来，政治分析是一种建立在明确的原则和严密的推理之上的‘公民科学’。</a:t>
            </a:r>
            <a:r>
              <a:rPr lang="en-US" sz="1300" dirty="0" smtClean="0">
                <a:latin typeface="+mn-ea"/>
              </a:rPr>
              <a:t>19</a:t>
            </a:r>
            <a:r>
              <a:rPr lang="zh-CN" altLang="en-US" sz="1300" dirty="0" smtClean="0">
                <a:latin typeface="+mn-ea"/>
              </a:rPr>
              <a:t>世纪后期和</a:t>
            </a:r>
            <a:r>
              <a:rPr lang="en-US" sz="1300" dirty="0" smtClean="0">
                <a:latin typeface="+mn-ea"/>
              </a:rPr>
              <a:t>20</a:t>
            </a:r>
            <a:r>
              <a:rPr lang="zh-CN" altLang="en-US" sz="1300" dirty="0" smtClean="0">
                <a:latin typeface="+mn-ea"/>
              </a:rPr>
              <a:t>世纪社会科学的兴起</a:t>
            </a:r>
            <a:r>
              <a:rPr lang="en-US" sz="1300" dirty="0" smtClean="0">
                <a:latin typeface="+mn-ea"/>
              </a:rPr>
              <a:t>(</a:t>
            </a:r>
            <a:r>
              <a:rPr lang="zh-CN" altLang="en-US" sz="1300" dirty="0" smtClean="0">
                <a:latin typeface="+mn-ea"/>
              </a:rPr>
              <a:t>特别是有关‘政府’的学科以及社会学的兴起</a:t>
            </a:r>
            <a:r>
              <a:rPr lang="en-US" sz="1300" dirty="0" smtClean="0">
                <a:latin typeface="+mn-ea"/>
              </a:rPr>
              <a:t>)</a:t>
            </a:r>
            <a:r>
              <a:rPr lang="zh-CN" altLang="en-US" sz="1300" dirty="0" smtClean="0">
                <a:latin typeface="+mn-ea"/>
              </a:rPr>
              <a:t>，为这样一种观点提供了推动力，即民主研究必须以科学的追求为基础。‘科学方法’为解释民主的含义带来了显著的变化。但是，‘科学’并没有处处取得对于‘哲学’的胜利，探讨民主理论的纯粹经验性方法已经受到广泛的批评。而且，撇开政治分析中使用的所谓方祛不谈，在所有的民主模式中，人们所发现的往往是描述性和规范性命题的相互揉合。”（赫尔德）</a:t>
            </a:r>
            <a:endParaRPr lang="en-US" altLang="zh-CN" sz="1300" dirty="0" smtClean="0">
              <a:latin typeface="+mn-ea"/>
            </a:endParaRPr>
          </a:p>
          <a:p>
            <a:r>
              <a:rPr lang="zh-CN" altLang="en-US" sz="2400" dirty="0" smtClean="0">
                <a:latin typeface="+mj-ea"/>
                <a:ea typeface="+mj-ea"/>
              </a:rPr>
              <a:t>民主化与去民主化的纠缠</a:t>
            </a:r>
            <a:endParaRPr lang="en-US" altLang="zh-CN" sz="2400" dirty="0" smtClean="0">
              <a:latin typeface="+mj-ea"/>
              <a:ea typeface="+mj-ea"/>
            </a:endParaRPr>
          </a:p>
          <a:p>
            <a:r>
              <a:rPr lang="zh-CN" altLang="en-US" sz="1800" dirty="0" smtClean="0">
                <a:latin typeface="+mn-ea"/>
              </a:rPr>
              <a:t>所谓民主化指的是：“朝着更广泛、更平等、更多保护的和更多制约的协商的方向的净运动”；“去民主化”指的是“朝着范围更小、更不平等、更少保护和更少制约的协商的方向的净运动。”（蒂利）</a:t>
            </a:r>
            <a:endParaRPr lang="en-US" altLang="zh-CN" sz="1800" dirty="0" smtClean="0">
              <a:latin typeface="+mn-ea"/>
            </a:endParaRPr>
          </a:p>
          <a:p>
            <a:r>
              <a:rPr lang="zh-CN" altLang="en-US" sz="1800" dirty="0" smtClean="0"/>
              <a:t>民主是个相对概念，民主化与去民主化处于一种流变中，它们分别位于一个连续体的两段，民众与政府的博弈来回在这一连续体上滑动，摇摆。</a:t>
            </a:r>
            <a:endParaRPr lang="en-US" altLang="zh-CN" sz="2400" dirty="0" smtClean="0">
              <a:latin typeface="+mj-ea"/>
              <a:ea typeface="+mj-ea"/>
            </a:endParaRPr>
          </a:p>
          <a:p>
            <a:endParaRPr lang="zh-CN" altLang="en-US" sz="2400" dirty="0">
              <a:latin typeface="+mj-ea"/>
              <a:ea typeface="+mj-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b="1" dirty="0" smtClean="0"/>
              <a:t>民主面临的批评和挑战</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400" dirty="0" smtClean="0">
                <a:latin typeface="+mj-ea"/>
                <a:ea typeface="+mj-ea"/>
              </a:rPr>
              <a:t>柏拉图的两个隐喻：航海家与巨兽</a:t>
            </a:r>
            <a:endParaRPr lang="en-US" altLang="zh-CN" sz="2400" dirty="0" smtClean="0">
              <a:latin typeface="+mj-ea"/>
              <a:ea typeface="+mj-ea"/>
            </a:endParaRPr>
          </a:p>
          <a:p>
            <a:r>
              <a:rPr lang="zh-CN" altLang="en-US" sz="2000" b="1" dirty="0" smtClean="0">
                <a:latin typeface="+mn-ea"/>
              </a:rPr>
              <a:t>政治统治和决策是一种技艺；接受哲学训练是统治者必须具备的条件；对“护卫者”的限制</a:t>
            </a:r>
            <a:endParaRPr lang="en-US" altLang="zh-CN" sz="2000" b="1" dirty="0" smtClean="0">
              <a:latin typeface="+mn-ea"/>
            </a:endParaRPr>
          </a:p>
          <a:p>
            <a:r>
              <a:rPr lang="zh-CN" altLang="en-US" sz="2400" dirty="0" smtClean="0">
                <a:latin typeface="+mj-ea"/>
                <a:ea typeface="+mj-ea"/>
              </a:rPr>
              <a:t>尼采：平庸者的统治</a:t>
            </a:r>
            <a:endParaRPr lang="en-US" altLang="zh-CN" sz="2400" dirty="0" smtClean="0">
              <a:latin typeface="+mj-ea"/>
              <a:ea typeface="+mj-ea"/>
            </a:endParaRPr>
          </a:p>
          <a:p>
            <a:r>
              <a:rPr lang="zh-CN" altLang="en-US" sz="1900" dirty="0" smtClean="0"/>
              <a:t>“在平均中形成一种</a:t>
            </a:r>
            <a:r>
              <a:rPr lang="en-US" altLang="zh-CN" sz="1900" dirty="0" smtClean="0"/>
              <a:t>……</a:t>
            </a:r>
            <a:r>
              <a:rPr lang="zh-CN" altLang="en-US" sz="1900" dirty="0" smtClean="0"/>
              <a:t>人的中庸化的这些新条件，即一个有益的、勤奋的</a:t>
            </a:r>
            <a:r>
              <a:rPr lang="en-US" altLang="zh-CN" sz="1900" dirty="0" smtClean="0"/>
              <a:t>……</a:t>
            </a:r>
            <a:r>
              <a:rPr lang="zh-CN" altLang="en-US" sz="1900" dirty="0" smtClean="0"/>
              <a:t>听话的群畜动物，在最高的程度上适宜于为具有最危险、最有魅力的品质的例外之人提供起源。</a:t>
            </a:r>
            <a:r>
              <a:rPr lang="en-US" altLang="zh-CN" sz="1900" dirty="0" smtClean="0"/>
              <a:t>……</a:t>
            </a:r>
            <a:r>
              <a:rPr lang="zh-CN" altLang="en-US" sz="1900" dirty="0" smtClean="0"/>
              <a:t>欧洲的民主化同时是为了培育暴君的一种自愿的活动。”</a:t>
            </a:r>
            <a:endParaRPr lang="en-US" altLang="zh-CN" sz="1900" dirty="0" smtClean="0"/>
          </a:p>
          <a:p>
            <a:pPr lvl="0"/>
            <a:r>
              <a:rPr lang="zh-CN" altLang="en-US" sz="2400" dirty="0" smtClean="0">
                <a:latin typeface="+mj-ea"/>
                <a:ea typeface="+mj-ea"/>
              </a:rPr>
              <a:t>托克维尔：多数暴政</a:t>
            </a:r>
          </a:p>
          <a:p>
            <a:r>
              <a:rPr lang="zh-CN" altLang="en-US" sz="2400" dirty="0" smtClean="0"/>
              <a:t>“</a:t>
            </a:r>
            <a:r>
              <a:rPr lang="zh-CN" altLang="en-US" sz="1800" dirty="0" smtClean="0"/>
              <a:t>我最挑剔于美国所建立的民主政府的，并不像大多数欧洲人所指责的那样在于它软弱无力，而是恰恰相反，在于它拥有不可抗拒的力量。我最担心于美国的，并不在于它推行极端的民主，而在于它反对暴政的措施太少。”</a:t>
            </a:r>
            <a:endParaRPr lang="en-US" altLang="zh-CN" sz="1800" dirty="0" smtClean="0"/>
          </a:p>
          <a:p>
            <a:r>
              <a:rPr lang="zh-CN" altLang="en-US" sz="2400" dirty="0" smtClean="0">
                <a:latin typeface="+mj-ea"/>
                <a:ea typeface="+mj-ea"/>
              </a:rPr>
              <a:t>克洛德</a:t>
            </a:r>
            <a:r>
              <a:rPr lang="en-US" altLang="zh-CN" sz="2400" dirty="0" smtClean="0">
                <a:latin typeface="+mj-ea"/>
                <a:ea typeface="+mj-ea"/>
              </a:rPr>
              <a:t>·</a:t>
            </a:r>
            <a:r>
              <a:rPr lang="zh-CN" altLang="en-US" sz="2400" dirty="0" smtClean="0">
                <a:latin typeface="+mj-ea"/>
                <a:ea typeface="+mj-ea"/>
              </a:rPr>
              <a:t>勒福尔：民主的虚位</a:t>
            </a:r>
            <a:endParaRPr lang="en-US" altLang="zh-CN" sz="2400" dirty="0" smtClean="0">
              <a:latin typeface="+mj-ea"/>
              <a:ea typeface="+mj-ea"/>
            </a:endParaRPr>
          </a:p>
          <a:p>
            <a:r>
              <a:rPr lang="zh-CN" altLang="en-US" sz="1900" dirty="0" smtClean="0">
                <a:latin typeface="+mn-ea"/>
              </a:rPr>
              <a:t>人民比多数更</a:t>
            </a:r>
            <a:r>
              <a:rPr lang="zh-CN" altLang="en-US" sz="1900" dirty="0">
                <a:latin typeface="+mn-ea"/>
              </a:rPr>
              <a:t>抽象，从字面上</a:t>
            </a:r>
            <a:r>
              <a:rPr lang="zh-CN" altLang="en-US" sz="1900" dirty="0" smtClean="0">
                <a:latin typeface="+mn-ea"/>
              </a:rPr>
              <a:t>理解，作为</a:t>
            </a:r>
            <a:r>
              <a:rPr lang="zh-CN" altLang="en-US" sz="1900" dirty="0">
                <a:latin typeface="+mn-ea"/>
              </a:rPr>
              <a:t>整体的人民既不能实施统治、表达意见、采取行动并承担后果，也不能像一个人（比如说君主）那样做其他的事情。为政客们的“各种蛊惑”提供了可能，而且也为“威权主义为他们自己披上民主的外衣提供了可能。”</a:t>
            </a:r>
            <a:endParaRPr lang="zh-CN" altLang="en-US" sz="1900" dirty="0" smtClean="0">
              <a:latin typeface="+mn-ea"/>
            </a:endParaRPr>
          </a:p>
          <a:p>
            <a:endParaRPr lang="zh-CN" altLang="en-US" sz="180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当代西方民主理论概貌</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b="1" dirty="0"/>
              <a:t>共和主义民主理论：</a:t>
            </a:r>
            <a:r>
              <a:rPr lang="zh-CN" altLang="en-US" dirty="0"/>
              <a:t>古典共和主义的核心原则体现为两种进路</a:t>
            </a:r>
            <a:r>
              <a:rPr lang="zh-CN" altLang="en-US" dirty="0">
                <a:solidFill>
                  <a:srgbClr val="FF0000"/>
                </a:solidFill>
              </a:rPr>
              <a:t>：混合政体与公民美德</a:t>
            </a:r>
            <a:r>
              <a:rPr lang="zh-CN" altLang="en-US" dirty="0"/>
              <a:t>。从最广泛的意义上来看，</a:t>
            </a:r>
            <a:r>
              <a:rPr lang="zh-CN" altLang="en-US" dirty="0">
                <a:solidFill>
                  <a:srgbClr val="FF0000"/>
                </a:solidFill>
              </a:rPr>
              <a:t>发展型共和主义理论家强调的是政治参与对于作为人的公民的发展的内在价值</a:t>
            </a:r>
            <a:r>
              <a:rPr lang="zh-CN" altLang="en-US" dirty="0"/>
              <a:t>，而</a:t>
            </a:r>
            <a:r>
              <a:rPr lang="zh-CN" altLang="en-US" dirty="0">
                <a:solidFill>
                  <a:srgbClr val="FF0000"/>
                </a:solidFill>
              </a:rPr>
              <a:t>保护型共和主义理论家强调的则是它对于保护公民的目的和目标即他们的人身白由的工具意义</a:t>
            </a:r>
            <a:r>
              <a:rPr lang="zh-CN" altLang="en-US" dirty="0"/>
              <a:t>。发展型共和主义理论的基础，是古典民主遗产的要素</a:t>
            </a:r>
            <a:r>
              <a:rPr lang="zh-CN" altLang="en-US" dirty="0" smtClean="0"/>
              <a:t>，保护型</a:t>
            </a:r>
            <a:r>
              <a:rPr lang="zh-CN" altLang="en-US" dirty="0"/>
              <a:t>共和主义理论可以追溯到古罗马及其历史的影响</a:t>
            </a:r>
            <a:r>
              <a:rPr lang="zh-CN" altLang="en-US" dirty="0" smtClean="0"/>
              <a:t>，强调要</a:t>
            </a:r>
            <a:r>
              <a:rPr lang="zh-CN" altLang="en-US" dirty="0"/>
              <a:t>想使全体公民的人身自由得到保障，公民参与集体决策对于全体公民具有极其重要的意义。发展型共和主义的线索：帕多瓦的马西利乌斯、卢梭、沃斯通拉夫特、马克思和恩格斯；保护型共和主义线索：马基雅维利、孟德斯鸠、麦迪逊</a:t>
            </a:r>
            <a:r>
              <a:rPr lang="zh-CN" altLang="en-US" dirty="0" smtClean="0"/>
              <a:t>。当代</a:t>
            </a:r>
            <a:r>
              <a:rPr lang="zh-CN" altLang="en-US" dirty="0"/>
              <a:t>共和</a:t>
            </a:r>
            <a:r>
              <a:rPr lang="zh-CN" altLang="en-US" dirty="0" smtClean="0"/>
              <a:t>主义的兴起</a:t>
            </a:r>
            <a:r>
              <a:rPr lang="zh-CN" altLang="en-US" dirty="0"/>
              <a:t>在某种意义上推动了人们对古典共和主义的关注</a:t>
            </a:r>
            <a:r>
              <a:rPr lang="zh-CN" altLang="en-US" dirty="0" smtClean="0"/>
              <a:t>。当代</a:t>
            </a:r>
            <a:r>
              <a:rPr lang="zh-CN" altLang="en-US" dirty="0"/>
              <a:t>共和主义的复兴的</a:t>
            </a:r>
            <a:r>
              <a:rPr lang="zh-CN" altLang="en-US" dirty="0">
                <a:solidFill>
                  <a:srgbClr val="FF0000"/>
                </a:solidFill>
              </a:rPr>
              <a:t>动因在很大意义上是针对自由主义民主的“参与不足”的批判</a:t>
            </a:r>
            <a:r>
              <a:rPr lang="zh-CN" altLang="en-US" dirty="0"/>
              <a:t>，这使得新共和主义力图去挖掘西方历史上的共和主义传统。</a:t>
            </a:r>
          </a:p>
          <a:p>
            <a:endParaRPr lang="en-US" altLang="zh-CN" dirty="0" smtClean="0"/>
          </a:p>
          <a:p>
            <a:r>
              <a:rPr lang="zh-CN" altLang="en-US" b="1" dirty="0" smtClean="0"/>
              <a:t>自由主义民主理论</a:t>
            </a:r>
            <a:r>
              <a:rPr lang="zh-CN" altLang="en-US" dirty="0" smtClean="0"/>
              <a:t>：自由主义演变的第三个时期。</a:t>
            </a:r>
            <a:r>
              <a:rPr lang="zh-CN" altLang="en-US" dirty="0" smtClean="0">
                <a:solidFill>
                  <a:srgbClr val="FF0000"/>
                </a:solidFill>
              </a:rPr>
              <a:t>当代自由主义的核心思想是倡导国家干预理论</a:t>
            </a:r>
            <a:r>
              <a:rPr lang="zh-CN" altLang="en-US" dirty="0" smtClean="0"/>
              <a:t>。古典自由主义主张</a:t>
            </a:r>
            <a:r>
              <a:rPr lang="zh-CN" altLang="en-US" dirty="0" smtClean="0">
                <a:solidFill>
                  <a:srgbClr val="FF0000"/>
                </a:solidFill>
              </a:rPr>
              <a:t>契约论基础上的有限政府论</a:t>
            </a:r>
            <a:r>
              <a:rPr lang="zh-CN" altLang="en-US" dirty="0" smtClean="0"/>
              <a:t>，认为国家或政府的主要职能是充当个人生命、自由、财产安全的“守夜人”，而新自由主义认为，古典自由主义主张国家奉行放任主义，以不干预的态度对待经济和社会生活，是</a:t>
            </a:r>
            <a:r>
              <a:rPr lang="en-US" dirty="0" smtClean="0"/>
              <a:t>20</a:t>
            </a:r>
            <a:r>
              <a:rPr lang="zh-CN" altLang="en-US" dirty="0" smtClean="0"/>
              <a:t>世纪的“过时”理论，它无视社会中不平等的发展，无视自由的逐渐毁灭，其结果只能导致国家在政治上软弱无能和民主政治的破产。</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当代西方民主理论概貌</a:t>
            </a:r>
          </a:p>
        </p:txBody>
      </p:sp>
      <p:sp>
        <p:nvSpPr>
          <p:cNvPr id="3" name="内容占位符 2"/>
          <p:cNvSpPr>
            <a:spLocks noGrp="1"/>
          </p:cNvSpPr>
          <p:nvPr>
            <p:ph idx="1"/>
          </p:nvPr>
        </p:nvSpPr>
        <p:spPr/>
        <p:txBody>
          <a:bodyPr>
            <a:normAutofit fontScale="62500" lnSpcReduction="20000"/>
          </a:bodyPr>
          <a:lstStyle/>
          <a:p>
            <a:r>
              <a:rPr lang="zh-CN" altLang="en-US" b="1" dirty="0"/>
              <a:t>精英主义民主理论</a:t>
            </a:r>
            <a:r>
              <a:rPr lang="zh-CN" altLang="en-US" dirty="0"/>
              <a:t>：在</a:t>
            </a:r>
            <a:r>
              <a:rPr lang="en-US" altLang="zh-CN" dirty="0"/>
              <a:t>20</a:t>
            </a:r>
            <a:r>
              <a:rPr lang="zh-CN" altLang="en-US" dirty="0"/>
              <a:t>世纪特别是二战之后西方民主的演变中，以韦伯、熊彼特、拉斯韦尔和波普等人为代表的精英主义民主理论是一个重要转折，成为当代西方民主理论的重要流派。</a:t>
            </a:r>
          </a:p>
          <a:p>
            <a:r>
              <a:rPr lang="zh-CN" altLang="en-US" b="1" dirty="0"/>
              <a:t>多元主义民主理论</a:t>
            </a:r>
            <a:r>
              <a:rPr lang="zh-CN" altLang="en-US" dirty="0"/>
              <a:t>：当代西方民主理论演变的重要趋势之一就是从一元民主论演变为多元民主论。多元民主理论则主张民主不只是通过国家这个唯一的权力中心而存在，而是由社会中的许多团体来分享，是众多团体共同参与政治决策过程。</a:t>
            </a:r>
          </a:p>
          <a:p>
            <a:r>
              <a:rPr lang="zh-CN" altLang="en-US" b="1" dirty="0"/>
              <a:t>参与民主理论</a:t>
            </a:r>
            <a:r>
              <a:rPr lang="zh-CN" altLang="en-US" dirty="0"/>
              <a:t>：作为直接民主与代议民主的中间形态之一，参与民主是发达国家左派应对传统民主理论无法积极回应政治社会发展现实而提出的新的民主模式。他们继承了卢梭、无政府主义和“早期”自由马克思主义的观点，提出了左翼的自由与民主的观念。其代表人物有科尔、阿伦特、佩特曼、麦克弗森、巴伯、托夫勒、奈斯比特等。</a:t>
            </a:r>
          </a:p>
          <a:p>
            <a:r>
              <a:rPr lang="zh-CN" altLang="en-US" b="1" dirty="0"/>
              <a:t>协商民主理论</a:t>
            </a:r>
            <a:r>
              <a:rPr lang="zh-CN" altLang="en-US" dirty="0"/>
              <a:t>：协商民主概念首次在</a:t>
            </a:r>
            <a:r>
              <a:rPr lang="en-US" altLang="zh-CN" dirty="0"/>
              <a:t>1980</a:t>
            </a:r>
            <a:r>
              <a:rPr lang="zh-CN" altLang="en-US" dirty="0"/>
              <a:t>年被约瑟</a:t>
            </a:r>
            <a:r>
              <a:rPr lang="zh-CN" altLang="en-US" dirty="0" smtClean="0"/>
              <a:t>夫</a:t>
            </a:r>
            <a:r>
              <a:rPr lang="en-US" altLang="zh-CN" dirty="0" smtClean="0">
                <a:latin typeface="宋体" panose="02010600030101010101" pitchFamily="2" charset="-122"/>
                <a:ea typeface="宋体" panose="02010600030101010101" pitchFamily="2" charset="-122"/>
              </a:rPr>
              <a:t>·</a:t>
            </a:r>
            <a:r>
              <a:rPr lang="zh-CN" altLang="en-US" dirty="0" smtClean="0"/>
              <a:t>毕塞特</a:t>
            </a:r>
            <a:r>
              <a:rPr lang="zh-CN" altLang="en-US" dirty="0"/>
              <a:t>在学术意义上加以使用，本意是通过公民通过公共论辩和审慎的协商，反对精英主义的宪政解释。</a:t>
            </a:r>
            <a:r>
              <a:rPr lang="en-US" altLang="zh-CN" dirty="0"/>
              <a:t>80</a:t>
            </a:r>
            <a:r>
              <a:rPr lang="zh-CN" altLang="en-US" dirty="0"/>
              <a:t>年代末以来，协商民主理论获得了进一步发展，出现了协商民主理论的多元化发展。主要代表人物有罗尔斯、哈贝马斯、科恩、艾尔斯特、詹姆斯</a:t>
            </a:r>
            <a:r>
              <a:rPr lang="en-US" altLang="zh-CN" dirty="0"/>
              <a:t>·</a:t>
            </a:r>
            <a:r>
              <a:rPr lang="zh-CN" altLang="en-US" dirty="0"/>
              <a:t>伯曼等等。</a:t>
            </a:r>
          </a:p>
          <a:p>
            <a:endParaRPr lang="zh-CN" altLang="en-US" dirty="0"/>
          </a:p>
        </p:txBody>
      </p:sp>
    </p:spTree>
    <p:extLst>
      <p:ext uri="{BB962C8B-B14F-4D97-AF65-F5344CB8AC3E}">
        <p14:creationId xmlns:p14="http://schemas.microsoft.com/office/powerpoint/2010/main" xmlns="" val="27640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参考资料</a:t>
            </a:r>
            <a:endParaRPr lang="zh-CN" altLang="en-US" dirty="0"/>
          </a:p>
        </p:txBody>
      </p:sp>
      <p:sp>
        <p:nvSpPr>
          <p:cNvPr id="3" name="内容占位符 2"/>
          <p:cNvSpPr>
            <a:spLocks noGrp="1"/>
          </p:cNvSpPr>
          <p:nvPr>
            <p:ph idx="1"/>
          </p:nvPr>
        </p:nvSpPr>
        <p:spPr/>
        <p:txBody>
          <a:bodyPr>
            <a:normAutofit/>
          </a:bodyPr>
          <a:lstStyle/>
          <a:p>
            <a:r>
              <a:rPr lang="zh-CN" altLang="en-US" sz="2400" b="1" dirty="0" smtClean="0"/>
              <a:t>政治哲学相关</a:t>
            </a:r>
            <a:r>
              <a:rPr lang="zh-CN" altLang="en-US" sz="2400" dirty="0" smtClean="0"/>
              <a:t>：</a:t>
            </a:r>
            <a:endParaRPr lang="en-US" altLang="zh-CN" sz="2400" dirty="0" smtClean="0"/>
          </a:p>
          <a:p>
            <a:r>
              <a:rPr lang="en-US" altLang="zh-CN" sz="2400" dirty="0" smtClean="0"/>
              <a:t>《</a:t>
            </a:r>
            <a:r>
              <a:rPr lang="zh-CN" altLang="en-US" sz="2400" dirty="0" smtClean="0"/>
              <a:t>政治哲学史</a:t>
            </a:r>
            <a:r>
              <a:rPr lang="en-US" altLang="zh-CN" sz="2400" dirty="0" smtClean="0"/>
              <a:t>》</a:t>
            </a:r>
            <a:r>
              <a:rPr lang="zh-CN" altLang="en-US" sz="2400" dirty="0" smtClean="0"/>
              <a:t>（施特劳斯、克罗波西）</a:t>
            </a:r>
            <a:endParaRPr lang="en-US" altLang="zh-CN" sz="2400" dirty="0" smtClean="0"/>
          </a:p>
          <a:p>
            <a:r>
              <a:rPr lang="en-US" altLang="zh-CN" sz="2400" dirty="0" smtClean="0"/>
              <a:t>《</a:t>
            </a:r>
            <a:r>
              <a:rPr lang="zh-CN" altLang="en-US" sz="2400" dirty="0" smtClean="0"/>
              <a:t>政治学说史</a:t>
            </a:r>
            <a:r>
              <a:rPr lang="en-US" altLang="zh-CN" sz="2400" dirty="0" smtClean="0"/>
              <a:t>》</a:t>
            </a:r>
            <a:r>
              <a:rPr lang="zh-CN" altLang="en-US" sz="2400" dirty="0" smtClean="0"/>
              <a:t>（萨拜因）</a:t>
            </a:r>
            <a:endParaRPr lang="en-US" altLang="zh-CN" sz="2400" dirty="0" smtClean="0"/>
          </a:p>
          <a:p>
            <a:r>
              <a:rPr lang="en-US" altLang="zh-CN" sz="2400" dirty="0" smtClean="0"/>
              <a:t>《</a:t>
            </a:r>
            <a:r>
              <a:rPr lang="zh-CN" altLang="en-US" sz="2400" dirty="0" smtClean="0"/>
              <a:t>当代政治哲学</a:t>
            </a:r>
            <a:r>
              <a:rPr lang="en-US" altLang="zh-CN" sz="2400" dirty="0" smtClean="0"/>
              <a:t>》</a:t>
            </a:r>
            <a:r>
              <a:rPr lang="zh-CN" altLang="en-US" sz="2400" dirty="0" smtClean="0"/>
              <a:t>（威尔</a:t>
            </a:r>
            <a:r>
              <a:rPr lang="en-US" altLang="zh-CN" sz="2400" dirty="0" smtClean="0"/>
              <a:t>·</a:t>
            </a:r>
            <a:r>
              <a:rPr lang="zh-CN" altLang="en-US" sz="2400" dirty="0" smtClean="0"/>
              <a:t>金里卡）</a:t>
            </a:r>
            <a:endParaRPr lang="en-US" altLang="zh-CN" sz="2400" dirty="0" smtClean="0"/>
          </a:p>
          <a:p>
            <a:r>
              <a:rPr lang="en-US" altLang="zh-CN" sz="2400" dirty="0" smtClean="0"/>
              <a:t>《</a:t>
            </a:r>
            <a:r>
              <a:rPr lang="zh-CN" altLang="en-US" sz="2400" dirty="0" smtClean="0"/>
              <a:t>马克思政治哲学研究</a:t>
            </a:r>
            <a:r>
              <a:rPr lang="en-US" altLang="zh-CN" sz="2400" dirty="0" smtClean="0"/>
              <a:t>》</a:t>
            </a:r>
            <a:r>
              <a:rPr lang="zh-CN" altLang="en-US" sz="2400" dirty="0" smtClean="0"/>
              <a:t>（王新生）</a:t>
            </a:r>
            <a:endParaRPr lang="en-US" altLang="zh-CN" sz="2400" dirty="0" smtClean="0"/>
          </a:p>
          <a:p>
            <a:r>
              <a:rPr lang="zh-CN" altLang="en-US" sz="2400" b="1" dirty="0" smtClean="0"/>
              <a:t>民主理论相关</a:t>
            </a:r>
            <a:r>
              <a:rPr lang="zh-CN" altLang="en-US" sz="2400" dirty="0" smtClean="0"/>
              <a:t>：</a:t>
            </a:r>
            <a:endParaRPr lang="en-US" altLang="zh-CN" sz="2400" dirty="0" smtClean="0"/>
          </a:p>
          <a:p>
            <a:r>
              <a:rPr lang="en-US" altLang="zh-CN" sz="2400" dirty="0" smtClean="0"/>
              <a:t>《</a:t>
            </a:r>
            <a:r>
              <a:rPr lang="zh-CN" altLang="en-US" sz="2400" dirty="0" smtClean="0"/>
              <a:t>民主的模式</a:t>
            </a:r>
            <a:r>
              <a:rPr lang="en-US" altLang="zh-CN" sz="2400" dirty="0" smtClean="0"/>
              <a:t>》</a:t>
            </a:r>
            <a:r>
              <a:rPr lang="zh-CN" altLang="en-US" sz="2400" dirty="0" smtClean="0"/>
              <a:t>（戴维</a:t>
            </a:r>
            <a:r>
              <a:rPr lang="en-US" altLang="zh-CN" sz="2400" dirty="0" smtClean="0"/>
              <a:t>·</a:t>
            </a:r>
            <a:r>
              <a:rPr lang="zh-CN" altLang="en-US" sz="2400" dirty="0" smtClean="0"/>
              <a:t>赫尔德）</a:t>
            </a:r>
            <a:endParaRPr lang="zh-CN" altLang="en-US" sz="2400" dirty="0" smtClean="0"/>
          </a:p>
          <a:p>
            <a:r>
              <a:rPr lang="en-US" altLang="zh-CN" sz="2400" dirty="0" smtClean="0"/>
              <a:t>《</a:t>
            </a:r>
            <a:r>
              <a:rPr lang="zh-CN" altLang="en-US" sz="2400" dirty="0" smtClean="0"/>
              <a:t>民主新论</a:t>
            </a:r>
            <a:r>
              <a:rPr lang="en-US" altLang="zh-CN" sz="2400" dirty="0" smtClean="0"/>
              <a:t>》</a:t>
            </a:r>
            <a:r>
              <a:rPr lang="zh-CN" altLang="en-US" sz="2400" dirty="0" smtClean="0"/>
              <a:t>（萨托利）</a:t>
            </a:r>
            <a:endParaRPr lang="zh-CN" altLang="en-US" sz="2400" dirty="0" smtClean="0"/>
          </a:p>
          <a:p>
            <a:r>
              <a:rPr lang="en-US" altLang="zh-CN" sz="2400" dirty="0" smtClean="0"/>
              <a:t>《</a:t>
            </a:r>
            <a:r>
              <a:rPr lang="zh-CN" altLang="en-US" sz="2400" dirty="0" smtClean="0"/>
              <a:t>协商民主论争</a:t>
            </a:r>
            <a:r>
              <a:rPr lang="en-US" altLang="zh-CN" sz="2400" dirty="0" smtClean="0"/>
              <a:t>》</a:t>
            </a:r>
            <a:r>
              <a:rPr lang="zh-CN" altLang="en-US" sz="2400" dirty="0" smtClean="0"/>
              <a:t>（菲什金）</a:t>
            </a:r>
            <a:endParaRPr lang="en-US" altLang="zh-CN" sz="2400" dirty="0" smtClean="0"/>
          </a:p>
          <a:p>
            <a:r>
              <a:rPr lang="en-US" altLang="zh-CN" sz="2400" dirty="0" smtClean="0"/>
              <a:t>《</a:t>
            </a:r>
            <a:r>
              <a:rPr lang="zh-CN" altLang="en-US" sz="2400" dirty="0" smtClean="0"/>
              <a:t>协商民主：中国的创造与实践</a:t>
            </a:r>
            <a:r>
              <a:rPr lang="en-US" altLang="zh-CN" sz="2400" dirty="0" smtClean="0"/>
              <a:t>》</a:t>
            </a:r>
            <a:r>
              <a:rPr lang="zh-CN" altLang="en-US" sz="2400" dirty="0" smtClean="0"/>
              <a:t>（林尚立）</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民主的基本含义及其原则</a:t>
            </a:r>
            <a:endParaRPr lang="zh-CN" altLang="en-US" dirty="0">
              <a:latin typeface="+mj-ea"/>
            </a:endParaRPr>
          </a:p>
        </p:txBody>
      </p:sp>
      <p:sp>
        <p:nvSpPr>
          <p:cNvPr id="3" name="内容占位符 2"/>
          <p:cNvSpPr>
            <a:spLocks noGrp="1"/>
          </p:cNvSpPr>
          <p:nvPr>
            <p:ph idx="1"/>
          </p:nvPr>
        </p:nvSpPr>
        <p:spPr/>
        <p:txBody>
          <a:bodyPr/>
          <a:lstStyle/>
          <a:p>
            <a:r>
              <a:rPr lang="zh-CN" altLang="en-US" dirty="0" smtClean="0">
                <a:latin typeface="+mj-ea"/>
                <a:ea typeface="+mj-ea"/>
                <a:cs typeface="STSong" charset="-122"/>
              </a:rPr>
              <a:t>什么是民主？</a:t>
            </a:r>
          </a:p>
          <a:p>
            <a:r>
              <a:rPr lang="zh-CN" altLang="en-US" dirty="0" smtClean="0">
                <a:latin typeface="+mj-ea"/>
                <a:ea typeface="+mj-ea"/>
                <a:cs typeface="STSong" charset="-122"/>
              </a:rPr>
              <a:t>古典共和主义：</a:t>
            </a:r>
            <a:r>
              <a:rPr lang="zh-CN" altLang="en-US" dirty="0" smtClean="0">
                <a:latin typeface="+mj-ea"/>
                <a:ea typeface="+mj-ea"/>
                <a:cs typeface="STSong" charset="-122"/>
                <a:hlinkClick r:id="" action="ppaction://hlinkshowjump?jump=nextslide"/>
              </a:rPr>
              <a:t>亚里士多德</a:t>
            </a:r>
            <a:r>
              <a:rPr lang="zh-CN" altLang="en-US" dirty="0" smtClean="0">
                <a:latin typeface="+mj-ea"/>
                <a:ea typeface="+mj-ea"/>
                <a:cs typeface="STSong" charset="-122"/>
              </a:rPr>
              <a:t>在政体理论中对民主的定位</a:t>
            </a:r>
          </a:p>
          <a:p>
            <a:r>
              <a:rPr lang="zh-CN" altLang="en-US" dirty="0" smtClean="0">
                <a:latin typeface="+mj-ea"/>
                <a:ea typeface="+mj-ea"/>
                <a:cs typeface="STSong" charset="-122"/>
              </a:rPr>
              <a:t>现代代议制：</a:t>
            </a:r>
            <a:r>
              <a:rPr lang="zh-CN" altLang="zh-CN" dirty="0">
                <a:latin typeface="+mj-ea"/>
                <a:ea typeface="+mj-ea"/>
                <a:cs typeface="STSong" charset="-122"/>
                <a:hlinkClick r:id="rId2" action="ppaction://hlinksldjump"/>
              </a:rPr>
              <a:t>罗尔特</a:t>
            </a:r>
            <a:r>
              <a:rPr lang="en-US" altLang="zh-CN" dirty="0">
                <a:latin typeface="+mj-ea"/>
                <a:ea typeface="+mj-ea"/>
                <a:cs typeface="STSong" charset="-122"/>
                <a:hlinkClick r:id="rId2" action="ppaction://hlinksldjump"/>
              </a:rPr>
              <a:t>·</a:t>
            </a:r>
            <a:r>
              <a:rPr lang="zh-CN" altLang="zh-CN" dirty="0">
                <a:latin typeface="+mj-ea"/>
                <a:ea typeface="+mj-ea"/>
                <a:cs typeface="STSong" charset="-122"/>
                <a:hlinkClick r:id="rId2" action="ppaction://hlinksldjump"/>
              </a:rPr>
              <a:t>达尔</a:t>
            </a:r>
            <a:r>
              <a:rPr lang="zh-CN" altLang="zh-CN" dirty="0">
                <a:latin typeface="+mj-ea"/>
                <a:ea typeface="+mj-ea"/>
                <a:cs typeface="STSong" charset="-122"/>
              </a:rPr>
              <a:t>的</a:t>
            </a:r>
            <a:r>
              <a:rPr lang="zh-CN" altLang="zh-CN" dirty="0" smtClean="0">
                <a:latin typeface="+mj-ea"/>
                <a:ea typeface="+mj-ea"/>
                <a:cs typeface="STSong" charset="-122"/>
              </a:rPr>
              <a:t>界定</a:t>
            </a:r>
            <a:endParaRPr lang="zh-CN" altLang="en-US" dirty="0">
              <a:latin typeface="+mj-ea"/>
              <a:ea typeface="+mj-ea"/>
              <a:cs typeface="STSong" charset="-122"/>
            </a:endParaRPr>
          </a:p>
          <a:p>
            <a:r>
              <a:rPr lang="zh-CN" altLang="en-US" dirty="0" smtClean="0">
                <a:latin typeface="+mj-ea"/>
                <a:ea typeface="+mj-ea"/>
                <a:cs typeface="STSong" charset="-122"/>
              </a:rPr>
              <a:t>民主的含义是否是清晰的？！！</a:t>
            </a:r>
            <a:r>
              <a:rPr lang="zh-CN" altLang="zh-CN" dirty="0" smtClean="0">
                <a:latin typeface="+mj-ea"/>
                <a:ea typeface="+mj-ea"/>
                <a:cs typeface="STSong" charset="-122"/>
              </a:rPr>
              <a:t> </a:t>
            </a:r>
            <a:endParaRPr lang="zh-CN" altLang="en-US" dirty="0">
              <a:latin typeface="+mj-ea"/>
              <a:ea typeface="+mj-ea"/>
              <a:cs typeface="STSong"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亚里士多德：民主制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321789733"/>
              </p:ext>
            </p:extLst>
          </p:nvPr>
        </p:nvGraphicFramePr>
        <p:xfrm>
          <a:off x="1331640" y="1785926"/>
          <a:ext cx="6552728" cy="2143140"/>
        </p:xfrm>
        <a:graphic>
          <a:graphicData uri="http://schemas.openxmlformats.org/drawingml/2006/table">
            <a:tbl>
              <a:tblPr firstRow="1" firstCol="1" bandRow="1"/>
              <a:tblGrid>
                <a:gridCol w="1367343">
                  <a:extLst>
                    <a:ext uri="{9D8B030D-6E8A-4147-A177-3AD203B41FA5}">
                      <a16:colId xmlns:a16="http://schemas.microsoft.com/office/drawing/2014/main" xmlns="" val="20000"/>
                    </a:ext>
                  </a:extLst>
                </a:gridCol>
                <a:gridCol w="1367343">
                  <a:extLst>
                    <a:ext uri="{9D8B030D-6E8A-4147-A177-3AD203B41FA5}">
                      <a16:colId xmlns:a16="http://schemas.microsoft.com/office/drawing/2014/main" xmlns="" val="20001"/>
                    </a:ext>
                  </a:extLst>
                </a:gridCol>
                <a:gridCol w="1909021">
                  <a:extLst>
                    <a:ext uri="{9D8B030D-6E8A-4147-A177-3AD203B41FA5}">
                      <a16:colId xmlns:a16="http://schemas.microsoft.com/office/drawing/2014/main" xmlns="" val="20002"/>
                    </a:ext>
                  </a:extLst>
                </a:gridCol>
                <a:gridCol w="1909021">
                  <a:extLst>
                    <a:ext uri="{9D8B030D-6E8A-4147-A177-3AD203B41FA5}">
                      <a16:colId xmlns:a16="http://schemas.microsoft.com/office/drawing/2014/main" xmlns="" val="20003"/>
                    </a:ext>
                  </a:extLst>
                </a:gridCol>
              </a:tblGrid>
              <a:tr h="571504">
                <a:tc rowSpan="2">
                  <a:txBody>
                    <a:bodyPr/>
                    <a:lstStyle/>
                    <a:p>
                      <a:pPr algn="just">
                        <a:lnSpc>
                          <a:spcPts val="2000"/>
                        </a:lnSpc>
                        <a:spcAft>
                          <a:spcPts val="0"/>
                        </a:spcAft>
                      </a:pPr>
                      <a:r>
                        <a:rPr lang="en-US" sz="1050" kern="100">
                          <a:effectLst/>
                          <a:latin typeface="宋体" charset="0"/>
                          <a:ea typeface="宋体" charset="0"/>
                          <a:cs typeface="Times New Roman" charset="0"/>
                        </a:rPr>
                        <a:t> </a:t>
                      </a:r>
                      <a:endParaRPr lang="zh-CN" sz="1050" kern="100">
                        <a:effectLst/>
                        <a:latin typeface="Calibri" charset="0"/>
                        <a:ea typeface="宋体" charset="0"/>
                        <a:cs typeface="Times New Roman" charset="0"/>
                      </a:endParaRPr>
                    </a:p>
                    <a:p>
                      <a:pPr algn="just">
                        <a:lnSpc>
                          <a:spcPts val="2000"/>
                        </a:lnSpc>
                        <a:spcAft>
                          <a:spcPts val="0"/>
                        </a:spcAft>
                      </a:pPr>
                      <a:r>
                        <a:rPr lang="zh-CN" sz="1050" kern="100">
                          <a:effectLst/>
                          <a:latin typeface="Calibri" charset="0"/>
                          <a:ea typeface="宋体" charset="0"/>
                          <a:cs typeface="Times New Roman" charset="0"/>
                        </a:rPr>
                        <a:t>施政目标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a:lnSpc>
                          <a:spcPts val="2000"/>
                        </a:lnSpc>
                        <a:spcAft>
                          <a:spcPts val="0"/>
                        </a:spcAft>
                      </a:pPr>
                      <a:r>
                        <a:rPr lang="zh-CN" sz="1050" kern="100">
                          <a:effectLst/>
                          <a:latin typeface="Calibri" charset="0"/>
                          <a:ea typeface="宋体" charset="0"/>
                          <a:cs typeface="Times New Roman" charset="0"/>
                        </a:rPr>
                        <a:t>谁掌权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571504">
                <a:tc vMerge="1">
                  <a:txBody>
                    <a:bodyPr/>
                    <a:lstStyle/>
                    <a:p>
                      <a:endParaRPr lang="zh-CN" altLang="en-US"/>
                    </a:p>
                  </a:txBody>
                  <a:tcPr/>
                </a:tc>
                <a:tc>
                  <a:txBody>
                    <a:bodyPr/>
                    <a:lstStyle/>
                    <a:p>
                      <a:pPr algn="just">
                        <a:lnSpc>
                          <a:spcPts val="2000"/>
                        </a:lnSpc>
                        <a:spcAft>
                          <a:spcPts val="0"/>
                        </a:spcAft>
                      </a:pPr>
                      <a:r>
                        <a:rPr lang="zh-CN" sz="1050" kern="100">
                          <a:effectLst/>
                          <a:latin typeface="Calibri" charset="0"/>
                          <a:ea typeface="宋体" charset="0"/>
                          <a:cs typeface="Times New Roman" charset="0"/>
                        </a:rPr>
                        <a:t>一个人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少数人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多数人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00066">
                <a:tc>
                  <a:txBody>
                    <a:bodyPr/>
                    <a:lstStyle/>
                    <a:p>
                      <a:pPr algn="just">
                        <a:lnSpc>
                          <a:spcPts val="2000"/>
                        </a:lnSpc>
                        <a:spcAft>
                          <a:spcPts val="0"/>
                        </a:spcAft>
                      </a:pPr>
                      <a:r>
                        <a:rPr lang="zh-CN" sz="1050" kern="100">
                          <a:effectLst/>
                          <a:latin typeface="Calibri" charset="0"/>
                          <a:ea typeface="宋体" charset="0"/>
                          <a:cs typeface="Times New Roman" charset="0"/>
                        </a:rPr>
                        <a:t>公共利益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君主制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贵族制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共和制（</a:t>
                      </a:r>
                      <a:r>
                        <a:rPr lang="en-US" sz="1050" kern="100">
                          <a:effectLst/>
                          <a:latin typeface="Calibri" charset="0"/>
                          <a:ea typeface="宋体" charset="0"/>
                          <a:cs typeface="Times New Roman" charset="0"/>
                        </a:rPr>
                        <a:t>Polity</a:t>
                      </a:r>
                      <a:r>
                        <a:rPr lang="zh-CN" sz="1050" kern="100">
                          <a:effectLst/>
                          <a:latin typeface="Calibri" charset="0"/>
                          <a:ea typeface="宋体" charset="0"/>
                          <a:cs typeface="Times New Roman"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500066">
                <a:tc>
                  <a:txBody>
                    <a:bodyPr/>
                    <a:lstStyle/>
                    <a:p>
                      <a:pPr algn="just">
                        <a:lnSpc>
                          <a:spcPts val="2000"/>
                        </a:lnSpc>
                        <a:spcAft>
                          <a:spcPts val="0"/>
                        </a:spcAft>
                      </a:pPr>
                      <a:r>
                        <a:rPr lang="zh-CN" sz="1050" kern="100">
                          <a:effectLst/>
                          <a:latin typeface="Calibri" charset="0"/>
                          <a:ea typeface="宋体" charset="0"/>
                          <a:cs typeface="Times New Roman" charset="0"/>
                        </a:rPr>
                        <a:t>统治者利益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僭主制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a:effectLst/>
                          <a:latin typeface="Calibri" charset="0"/>
                          <a:ea typeface="宋体" charset="0"/>
                          <a:cs typeface="Times New Roman" charset="0"/>
                        </a:rPr>
                        <a:t>寡头制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ts val="2000"/>
                        </a:lnSpc>
                        <a:spcAft>
                          <a:spcPts val="0"/>
                        </a:spcAft>
                      </a:pPr>
                      <a:r>
                        <a:rPr lang="zh-CN" sz="1050" kern="100" dirty="0">
                          <a:effectLst/>
                          <a:latin typeface="Calibri" charset="0"/>
                          <a:ea typeface="宋体" charset="0"/>
                          <a:cs typeface="Times New Roman" charset="0"/>
                        </a:rPr>
                        <a:t>民主制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
        <p:nvSpPr>
          <p:cNvPr id="5" name="矩形 4"/>
          <p:cNvSpPr/>
          <p:nvPr/>
        </p:nvSpPr>
        <p:spPr>
          <a:xfrm rot="10800000" flipV="1">
            <a:off x="1547664" y="4622505"/>
            <a:ext cx="6192688" cy="1384995"/>
          </a:xfrm>
          <a:prstGeom prst="rect">
            <a:avLst/>
          </a:prstGeom>
        </p:spPr>
        <p:txBody>
          <a:bodyPr wrap="square">
            <a:spAutoFit/>
          </a:bodyPr>
          <a:lstStyle/>
          <a:p>
            <a:r>
              <a:rPr lang="zh-CN" altLang="zh-CN" sz="2800" dirty="0">
                <a:highlight>
                  <a:srgbClr val="FFFF00"/>
                </a:highlight>
                <a:latin typeface="+mn-ea"/>
                <a:cs typeface="Times New Roman" charset="0"/>
              </a:rPr>
              <a:t>民主＝</a:t>
            </a:r>
            <a:r>
              <a:rPr lang="en-US" altLang="zh-CN" sz="2800" dirty="0">
                <a:highlight>
                  <a:srgbClr val="FFFF00"/>
                </a:highlight>
                <a:latin typeface="+mn-ea"/>
                <a:cs typeface="Times New Roman" charset="0"/>
              </a:rPr>
              <a:t>rule of many</a:t>
            </a:r>
            <a:r>
              <a:rPr lang="zh-CN" altLang="zh-CN" sz="2800" dirty="0">
                <a:highlight>
                  <a:srgbClr val="FFFF00"/>
                </a:highlight>
                <a:latin typeface="+mn-ea"/>
                <a:cs typeface="Times New Roman" charset="0"/>
              </a:rPr>
              <a:t>（穷人）＝穷人的统治，是共和政体的蜕变形式，是以穷人的自我利益为施政目标的。</a:t>
            </a:r>
            <a:r>
              <a:rPr lang="zh-CN" altLang="zh-CN" sz="2800" dirty="0">
                <a:latin typeface="+mn-ea"/>
              </a:rPr>
              <a:t> </a:t>
            </a:r>
            <a:endParaRPr lang="zh-CN" altLang="en-US" sz="28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latin typeface="+mj-ea"/>
                <a:cs typeface="STSong" charset="-122"/>
              </a:rPr>
              <a:t>罗尔特</a:t>
            </a:r>
            <a:r>
              <a:rPr lang="en-US" altLang="zh-CN" dirty="0">
                <a:latin typeface="+mj-ea"/>
                <a:cs typeface="STSong" charset="-122"/>
              </a:rPr>
              <a:t>·</a:t>
            </a:r>
            <a:r>
              <a:rPr lang="zh-CN" altLang="zh-CN" dirty="0" smtClean="0">
                <a:latin typeface="+mj-ea"/>
                <a:cs typeface="STSong" charset="-122"/>
              </a:rPr>
              <a:t>达尔</a:t>
            </a:r>
            <a:r>
              <a:rPr lang="zh-CN" altLang="en-US" dirty="0" smtClean="0">
                <a:latin typeface="+mj-ea"/>
                <a:cs typeface="STSong" charset="-122"/>
              </a:rPr>
              <a:t>：民主</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a</a:t>
            </a:r>
            <a:r>
              <a:rPr lang="zh-CN" altLang="zh-CN" dirty="0"/>
              <a:t>）所有的成员在决策之前都具有</a:t>
            </a:r>
            <a:r>
              <a:rPr lang="zh-CN" altLang="zh-CN" dirty="0">
                <a:solidFill>
                  <a:srgbClr val="FF0000"/>
                </a:solidFill>
              </a:rPr>
              <a:t>有效参与讨论</a:t>
            </a:r>
            <a:r>
              <a:rPr lang="zh-CN" altLang="zh-CN" dirty="0"/>
              <a:t>的机会</a:t>
            </a:r>
            <a:r>
              <a:rPr lang="zh-CN" altLang="zh-CN" dirty="0" smtClean="0"/>
              <a:t>；</a:t>
            </a:r>
            <a:endParaRPr lang="zh-CN" altLang="en-US" dirty="0" smtClean="0"/>
          </a:p>
          <a:p>
            <a:r>
              <a:rPr lang="zh-CN" altLang="zh-CN" dirty="0" smtClean="0"/>
              <a:t>（</a:t>
            </a:r>
            <a:r>
              <a:rPr lang="en-US" altLang="zh-CN" dirty="0"/>
              <a:t>b</a:t>
            </a:r>
            <a:r>
              <a:rPr lang="zh-CN" altLang="zh-CN" dirty="0"/>
              <a:t>）在决策的过程中具有</a:t>
            </a:r>
            <a:r>
              <a:rPr lang="zh-CN" altLang="zh-CN" dirty="0">
                <a:solidFill>
                  <a:srgbClr val="FF0000"/>
                </a:solidFill>
              </a:rPr>
              <a:t>平等的投票权</a:t>
            </a:r>
            <a:r>
              <a:rPr lang="zh-CN" altLang="zh-CN" dirty="0" smtClean="0"/>
              <a:t>；</a:t>
            </a:r>
            <a:endParaRPr lang="zh-CN" altLang="en-US" dirty="0" smtClean="0"/>
          </a:p>
          <a:p>
            <a:r>
              <a:rPr lang="zh-CN" altLang="zh-CN" dirty="0" smtClean="0"/>
              <a:t>（</a:t>
            </a:r>
            <a:r>
              <a:rPr lang="en-US" altLang="zh-CN" dirty="0"/>
              <a:t>c</a:t>
            </a:r>
            <a:r>
              <a:rPr lang="zh-CN" altLang="zh-CN" dirty="0"/>
              <a:t>）在</a:t>
            </a:r>
            <a:r>
              <a:rPr lang="zh-CN" altLang="zh-CN" dirty="0">
                <a:solidFill>
                  <a:srgbClr val="FF0000"/>
                </a:solidFill>
              </a:rPr>
              <a:t>投票之前</a:t>
            </a:r>
            <a:r>
              <a:rPr lang="zh-CN" altLang="zh-CN" dirty="0"/>
              <a:t>所有成员都有获得</a:t>
            </a:r>
            <a:r>
              <a:rPr lang="zh-CN" altLang="zh-CN" dirty="0">
                <a:solidFill>
                  <a:srgbClr val="FF0000"/>
                </a:solidFill>
              </a:rPr>
              <a:t>有见识的理解</a:t>
            </a:r>
            <a:r>
              <a:rPr lang="zh-CN" altLang="zh-CN" dirty="0"/>
              <a:t>的机会</a:t>
            </a:r>
            <a:r>
              <a:rPr lang="zh-CN" altLang="zh-CN" dirty="0" smtClean="0"/>
              <a:t>；</a:t>
            </a:r>
            <a:endParaRPr lang="zh-CN" altLang="en-US" dirty="0" smtClean="0"/>
          </a:p>
          <a:p>
            <a:r>
              <a:rPr lang="zh-CN" altLang="zh-CN" dirty="0" smtClean="0"/>
              <a:t>（</a:t>
            </a:r>
            <a:r>
              <a:rPr lang="en-US" altLang="zh-CN" dirty="0"/>
              <a:t>d</a:t>
            </a:r>
            <a:r>
              <a:rPr lang="zh-CN" altLang="zh-CN" dirty="0"/>
              <a:t>）对</a:t>
            </a:r>
            <a:r>
              <a:rPr lang="zh-CN" altLang="zh-CN" dirty="0">
                <a:solidFill>
                  <a:srgbClr val="FF0000"/>
                </a:solidFill>
              </a:rPr>
              <a:t>决策议程</a:t>
            </a:r>
            <a:r>
              <a:rPr lang="zh-CN" altLang="zh-CN" dirty="0"/>
              <a:t>的大众控制</a:t>
            </a:r>
            <a:r>
              <a:rPr lang="zh-CN" altLang="zh-CN" dirty="0" smtClean="0"/>
              <a:t>；</a:t>
            </a:r>
            <a:endParaRPr lang="zh-CN" altLang="en-US" dirty="0" smtClean="0"/>
          </a:p>
          <a:p>
            <a:r>
              <a:rPr lang="zh-CN" altLang="zh-CN" dirty="0" smtClean="0"/>
              <a:t>（</a:t>
            </a:r>
            <a:r>
              <a:rPr lang="en-US" altLang="zh-CN" dirty="0"/>
              <a:t>e</a:t>
            </a:r>
            <a:r>
              <a:rPr lang="zh-CN" altLang="zh-CN" dirty="0"/>
              <a:t>）在以上四个条件基础上，事实上包含</a:t>
            </a:r>
            <a:r>
              <a:rPr lang="zh-CN" altLang="zh-CN" dirty="0">
                <a:solidFill>
                  <a:srgbClr val="FF0000"/>
                </a:solidFill>
              </a:rPr>
              <a:t>所有的成年人</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民主的词源学考察</a:t>
            </a:r>
            <a:endParaRPr lang="zh-CN" altLang="en-US" dirty="0"/>
          </a:p>
        </p:txBody>
      </p:sp>
      <p:sp>
        <p:nvSpPr>
          <p:cNvPr id="3" name="内容占位符 2"/>
          <p:cNvSpPr>
            <a:spLocks noGrp="1"/>
          </p:cNvSpPr>
          <p:nvPr>
            <p:ph idx="1"/>
          </p:nvPr>
        </p:nvSpPr>
        <p:spPr/>
        <p:txBody>
          <a:bodyPr>
            <a:normAutofit lnSpcReduction="10000"/>
          </a:bodyPr>
          <a:lstStyle/>
          <a:p>
            <a:r>
              <a:rPr lang="zh-CN" altLang="zh-CN" sz="2400" b="1" dirty="0"/>
              <a:t>民主的含义存在着或者将永远存在着某些</a:t>
            </a:r>
            <a:r>
              <a:rPr lang="en-US" altLang="zh-CN" sz="2400" b="1" dirty="0"/>
              <a:t>“</a:t>
            </a:r>
            <a:r>
              <a:rPr lang="zh-CN" altLang="zh-CN" sz="2400" b="1" dirty="0"/>
              <a:t>不确定性</a:t>
            </a:r>
            <a:r>
              <a:rPr lang="en-US" altLang="zh-CN" sz="2400" b="1" dirty="0"/>
              <a:t>”</a:t>
            </a:r>
            <a:r>
              <a:rPr lang="zh-CN" altLang="zh-CN" sz="2400" b="1" dirty="0"/>
              <a:t>？</a:t>
            </a:r>
            <a:r>
              <a:rPr lang="zh-CN" altLang="zh-CN" sz="2400" dirty="0"/>
              <a:t> </a:t>
            </a:r>
            <a:r>
              <a:rPr lang="zh-CN" altLang="en-US" sz="2400" dirty="0" smtClean="0"/>
              <a:t>（赫尔德）</a:t>
            </a:r>
            <a:endParaRPr lang="en-US" altLang="zh-CN" sz="2400" dirty="0" smtClean="0"/>
          </a:p>
          <a:p>
            <a:r>
              <a:rPr lang="zh-CN" altLang="en-US" sz="1600" b="1" dirty="0" smtClean="0"/>
              <a:t>“民主”</a:t>
            </a:r>
            <a:r>
              <a:rPr lang="zh-CN" altLang="en-US" sz="1600" dirty="0" smtClean="0"/>
              <a:t>：</a:t>
            </a:r>
            <a:r>
              <a:rPr lang="en-US" sz="1600" dirty="0" smtClean="0"/>
              <a:t>democracy</a:t>
            </a:r>
            <a:r>
              <a:rPr lang="zh-CN" altLang="en-US" sz="1600" dirty="0" smtClean="0"/>
              <a:t>起源于古希腊语，由 </a:t>
            </a:r>
            <a:r>
              <a:rPr lang="en-US" sz="1600" dirty="0" err="1" smtClean="0"/>
              <a:t>demokratia</a:t>
            </a:r>
            <a:r>
              <a:rPr lang="zh-CN" altLang="en-US" sz="1600" dirty="0" smtClean="0"/>
              <a:t>演变而来，其</a:t>
            </a:r>
            <a:r>
              <a:rPr lang="zh-CN" altLang="en-US" sz="1600" b="1" dirty="0" smtClean="0"/>
              <a:t>基本含义为</a:t>
            </a:r>
            <a:r>
              <a:rPr lang="en-US" sz="1600" b="1" dirty="0" smtClean="0"/>
              <a:t>demos(</a:t>
            </a:r>
            <a:r>
              <a:rPr lang="zh-CN" altLang="en-US" sz="1600" b="1" dirty="0" smtClean="0"/>
              <a:t>人民</a:t>
            </a:r>
            <a:r>
              <a:rPr lang="en-US" sz="1600" b="1" dirty="0" smtClean="0"/>
              <a:t>)</a:t>
            </a:r>
            <a:r>
              <a:rPr lang="zh-CN" altLang="en-US" sz="1600" b="1" dirty="0" smtClean="0"/>
              <a:t>和</a:t>
            </a:r>
            <a:r>
              <a:rPr lang="en-US" sz="1600" b="1" dirty="0" err="1" smtClean="0"/>
              <a:t>kratos</a:t>
            </a:r>
            <a:r>
              <a:rPr lang="en-US" sz="1600" b="1" dirty="0" smtClean="0"/>
              <a:t>(</a:t>
            </a:r>
            <a:r>
              <a:rPr lang="zh-CN" altLang="en-US" sz="1600" b="1" dirty="0" smtClean="0"/>
              <a:t>统治</a:t>
            </a:r>
            <a:r>
              <a:rPr lang="en-US" sz="1600" b="1" dirty="0" smtClean="0"/>
              <a:t>)</a:t>
            </a:r>
            <a:r>
              <a:rPr lang="zh-CN" altLang="en-US" sz="1600" dirty="0" smtClean="0"/>
              <a:t>。民主就是一种区别于君主制和贵族制，</a:t>
            </a:r>
            <a:r>
              <a:rPr lang="zh-CN" altLang="en-US" sz="1600" dirty="0" smtClean="0">
                <a:latin typeface="+mj-ea"/>
                <a:ea typeface="+mj-ea"/>
              </a:rPr>
              <a:t>由人民统治</a:t>
            </a:r>
            <a:r>
              <a:rPr lang="zh-CN" altLang="en-US" sz="1600" dirty="0" smtClean="0"/>
              <a:t>（</a:t>
            </a:r>
            <a:r>
              <a:rPr lang="en-US" altLang="zh-CN" sz="1600" dirty="0" smtClean="0"/>
              <a:t>rule by the people</a:t>
            </a:r>
            <a:r>
              <a:rPr lang="zh-CN" altLang="en-US" sz="1600" dirty="0" smtClean="0"/>
              <a:t>）的政府形式。</a:t>
            </a:r>
            <a:endParaRPr lang="en-US" altLang="zh-CN" sz="1600" dirty="0" smtClean="0"/>
          </a:p>
          <a:p>
            <a:r>
              <a:rPr lang="zh-CN" altLang="en-US" sz="1600" b="1" dirty="0" smtClean="0"/>
              <a:t>广泛的分歧：</a:t>
            </a:r>
            <a:r>
              <a:rPr lang="zh-CN" altLang="en-US" sz="1600" b="1" dirty="0" smtClean="0">
                <a:hlinkClick r:id="rId2" action="ppaction://hlinksldjump"/>
              </a:rPr>
              <a:t>“由人民统治”的三要素</a:t>
            </a:r>
            <a:r>
              <a:rPr lang="zh-CN" altLang="en-US" sz="1600" dirty="0" smtClean="0">
                <a:hlinkClick r:id="rId2" action="ppaction://hlinksldjump"/>
              </a:rPr>
              <a:t>：</a:t>
            </a:r>
            <a:r>
              <a:rPr lang="en-US" altLang="zh-CN" sz="1600" dirty="0" smtClean="0">
                <a:hlinkClick r:id="rId2" action="ppaction://hlinksldjump"/>
              </a:rPr>
              <a:t>rule</a:t>
            </a:r>
            <a:r>
              <a:rPr lang="zh-CN" altLang="en-US" sz="1600" dirty="0" smtClean="0">
                <a:hlinkClick r:id="rId2" action="ppaction://hlinksldjump"/>
              </a:rPr>
              <a:t>；</a:t>
            </a:r>
            <a:r>
              <a:rPr lang="en-US" altLang="zh-CN" sz="1600" dirty="0" smtClean="0">
                <a:hlinkClick r:id="rId2" action="ppaction://hlinksldjump"/>
              </a:rPr>
              <a:t>rule by</a:t>
            </a:r>
            <a:r>
              <a:rPr lang="zh-CN" altLang="en-US" sz="1600" dirty="0" smtClean="0">
                <a:hlinkClick r:id="rId2" action="ppaction://hlinksldjump"/>
              </a:rPr>
              <a:t>；</a:t>
            </a:r>
            <a:r>
              <a:rPr lang="en-US" altLang="zh-CN" sz="1600" dirty="0" smtClean="0">
                <a:hlinkClick r:id="rId2" action="ppaction://hlinksldjump"/>
              </a:rPr>
              <a:t>the people</a:t>
            </a:r>
            <a:endParaRPr lang="en-US" altLang="zh-CN" sz="1600" dirty="0" smtClean="0"/>
          </a:p>
          <a:p>
            <a:r>
              <a:rPr lang="zh-CN" altLang="en-US" sz="1600" dirty="0" smtClean="0">
                <a:solidFill>
                  <a:srgbClr val="7030A0"/>
                </a:solidFill>
                <a:latin typeface="华文仿宋" pitchFamily="2" charset="-122"/>
                <a:ea typeface="华文仿宋" pitchFamily="2" charset="-122"/>
              </a:rPr>
              <a:t>萨托利：掌握事物最初的意义是重要的，因为“</a:t>
            </a:r>
            <a:r>
              <a:rPr lang="zh-CN" altLang="en-US" sz="1600" b="1" dirty="0" smtClean="0">
                <a:solidFill>
                  <a:srgbClr val="7030A0"/>
                </a:solidFill>
                <a:latin typeface="华文仿宋" pitchFamily="2" charset="-122"/>
                <a:ea typeface="华文仿宋" pitchFamily="2" charset="-122"/>
              </a:rPr>
              <a:t>最初的意义绝不是幻想或幻想中的意义。当我们追溯词的原义时，我们确信是站在真正可靠的起点上。</a:t>
            </a:r>
            <a:r>
              <a:rPr lang="zh-CN" altLang="en-US" sz="1600" dirty="0" smtClean="0">
                <a:solidFill>
                  <a:srgbClr val="7030A0"/>
                </a:solidFill>
                <a:latin typeface="华文仿宋" pitchFamily="2" charset="-122"/>
                <a:ea typeface="华文仿宋" pitchFamily="2" charset="-122"/>
              </a:rPr>
              <a:t>”但是，对于民主而言，“</a:t>
            </a:r>
            <a:r>
              <a:rPr lang="zh-CN" altLang="en-US" sz="1600" b="1" dirty="0" smtClean="0">
                <a:solidFill>
                  <a:srgbClr val="7030A0"/>
                </a:solidFill>
                <a:latin typeface="华文仿宋" pitchFamily="2" charset="-122"/>
                <a:ea typeface="华文仿宋" pitchFamily="2" charset="-122"/>
              </a:rPr>
              <a:t>探究词的原义通常只是这种探究的第一步</a:t>
            </a:r>
            <a:r>
              <a:rPr lang="zh-CN" altLang="en-US" sz="1600" dirty="0" smtClean="0">
                <a:solidFill>
                  <a:srgbClr val="7030A0"/>
                </a:solidFill>
                <a:latin typeface="华文仿宋" pitchFamily="2" charset="-122"/>
                <a:ea typeface="华文仿宋" pitchFamily="2" charset="-122"/>
              </a:rPr>
              <a:t>”，“</a:t>
            </a:r>
            <a:r>
              <a:rPr lang="zh-CN" altLang="en-US" sz="1600" b="1" dirty="0" smtClean="0">
                <a:solidFill>
                  <a:srgbClr val="7030A0"/>
                </a:solidFill>
                <a:latin typeface="华文仿宋" pitchFamily="2" charset="-122"/>
                <a:ea typeface="华文仿宋" pitchFamily="2" charset="-122"/>
              </a:rPr>
              <a:t>因为很容易证明，‘民主就是人民的权力’这一前提不但效用不大，而且从一开始就是个不清楚的前提</a:t>
            </a:r>
            <a:r>
              <a:rPr lang="zh-CN" altLang="en-US" sz="1600" dirty="0" smtClean="0">
                <a:solidFill>
                  <a:srgbClr val="7030A0"/>
                </a:solidFill>
                <a:latin typeface="华文仿宋" pitchFamily="2" charset="-122"/>
                <a:ea typeface="华文仿宋" pitchFamily="2" charset="-122"/>
              </a:rPr>
              <a:t>。”</a:t>
            </a:r>
            <a:endParaRPr lang="en-US" altLang="zh-CN" sz="1600" dirty="0" smtClean="0">
              <a:solidFill>
                <a:srgbClr val="7030A0"/>
              </a:solidFill>
              <a:latin typeface="华文仿宋" pitchFamily="2" charset="-122"/>
              <a:ea typeface="华文仿宋" pitchFamily="2" charset="-122"/>
            </a:endParaRPr>
          </a:p>
          <a:p>
            <a:r>
              <a:rPr lang="zh-CN" altLang="en-US" sz="1600" b="1" dirty="0" smtClean="0"/>
              <a:t>民主的计算原则：</a:t>
            </a:r>
            <a:r>
              <a:rPr lang="zh-CN" altLang="en-US" sz="1600" b="1" dirty="0" smtClean="0">
                <a:hlinkClick r:id="rId3" action="ppaction://hlinksldjump"/>
              </a:rPr>
              <a:t>人民是有限多数原则所指的</a:t>
            </a:r>
            <a:r>
              <a:rPr lang="zh-CN" altLang="en-US" sz="1600" b="1" dirty="0" smtClean="0">
                <a:solidFill>
                  <a:srgbClr val="C00000"/>
                </a:solidFill>
                <a:hlinkClick r:id="rId3" action="ppaction://hlinksldjump"/>
              </a:rPr>
              <a:t>大多数人</a:t>
            </a:r>
            <a:r>
              <a:rPr lang="zh-CN" altLang="en-US" sz="1600" b="1" dirty="0" smtClean="0">
                <a:solidFill>
                  <a:srgbClr val="C00000"/>
                </a:solidFill>
              </a:rPr>
              <a:t>：受到少数限制的多数原则</a:t>
            </a:r>
            <a:r>
              <a:rPr lang="zh-CN" altLang="en-US" sz="1600" b="1" dirty="0" smtClean="0"/>
              <a:t>。</a:t>
            </a:r>
            <a:endParaRPr lang="en-US" altLang="zh-CN" sz="1600" b="1" dirty="0" smtClean="0"/>
          </a:p>
          <a:p>
            <a:r>
              <a:rPr lang="zh-CN" altLang="en-US" sz="1600" b="1" dirty="0" smtClean="0"/>
              <a:t>进一步的问题是：</a:t>
            </a:r>
            <a:r>
              <a:rPr lang="zh-CN" altLang="en-US" sz="1600" dirty="0" smtClean="0"/>
              <a:t>怎样才能限制那些在原则上</a:t>
            </a:r>
            <a:r>
              <a:rPr lang="zh-CN" altLang="en-US" sz="1600" dirty="0" smtClean="0">
                <a:solidFill>
                  <a:srgbClr val="C00000"/>
                </a:solidFill>
              </a:rPr>
              <a:t>完全有资格掌权的人</a:t>
            </a:r>
            <a:r>
              <a:rPr lang="zh-CN" altLang="en-US" sz="1600" dirty="0" smtClean="0"/>
              <a:t>的权力？</a:t>
            </a:r>
            <a:endParaRPr lang="en-US" altLang="zh-CN" sz="1600" dirty="0" smtClean="0"/>
          </a:p>
          <a:p>
            <a:r>
              <a:rPr lang="en-US" altLang="zh-CN" sz="1600" dirty="0" smtClean="0"/>
              <a:t>                                 </a:t>
            </a:r>
            <a:r>
              <a:rPr lang="zh-CN" altLang="en-US" sz="1600" dirty="0" smtClean="0"/>
              <a:t>民主：</a:t>
            </a:r>
            <a:r>
              <a:rPr lang="zh-CN" altLang="en-US" sz="1600" b="1" dirty="0" smtClean="0">
                <a:hlinkClick r:id="rId4" action="ppaction://hlinksldjump"/>
              </a:rPr>
              <a:t>不单纯是人民的权力</a:t>
            </a:r>
            <a:endParaRPr lang="en-US" altLang="zh-CN" sz="1600" b="1" dirty="0" smtClean="0"/>
          </a:p>
          <a:p>
            <a:r>
              <a:rPr lang="en-US" altLang="zh-CN" sz="1600" dirty="0" smtClean="0"/>
              <a:t>                                 </a:t>
            </a:r>
            <a:r>
              <a:rPr lang="zh-CN" altLang="en-US" sz="1600" dirty="0" smtClean="0"/>
              <a:t>民主：</a:t>
            </a:r>
            <a:r>
              <a:rPr lang="zh-CN" altLang="en-US" sz="1600" b="1" dirty="0" smtClean="0">
                <a:hlinkClick r:id="rId5" action="ppaction://hlinksldjump"/>
              </a:rPr>
              <a:t>不单纯是有限多数原则</a:t>
            </a:r>
            <a:endParaRPr lang="en-US" altLang="zh-CN" sz="1600" b="1" dirty="0" smtClean="0"/>
          </a:p>
          <a:p>
            <a:r>
              <a:rPr lang="zh-CN" altLang="en-US" sz="1600" b="1" dirty="0" smtClean="0"/>
              <a:t>民主的规范性原则：</a:t>
            </a:r>
            <a:r>
              <a:rPr lang="zh-CN" altLang="en-US" sz="1600" dirty="0" smtClean="0"/>
              <a:t> “为</a:t>
            </a:r>
            <a:r>
              <a:rPr lang="zh-CN" altLang="en-US" sz="1600" dirty="0" smtClean="0">
                <a:solidFill>
                  <a:srgbClr val="C00000"/>
                </a:solidFill>
              </a:rPr>
              <a:t>民主辩护的理由</a:t>
            </a:r>
            <a:r>
              <a:rPr lang="zh-CN" altLang="en-US" sz="1600" dirty="0" smtClean="0"/>
              <a:t>在于，在所有可能的选择中，它最可能实现下列一个或多个基本价值或利益：</a:t>
            </a:r>
            <a:r>
              <a:rPr lang="zh-CN" altLang="en-US" sz="1600" dirty="0" smtClean="0">
                <a:solidFill>
                  <a:srgbClr val="C00000"/>
                </a:solidFill>
              </a:rPr>
              <a:t>公正的权威、政治平等、自由、道德的自我发展、共同利益、公正的道德妥协、考虑到每个人利益的约束性政策、社会效用、需求的满足、有效的决策</a:t>
            </a:r>
            <a:r>
              <a:rPr lang="zh-CN" altLang="en-US" sz="1600" dirty="0" smtClean="0"/>
              <a:t>。”</a:t>
            </a:r>
          </a:p>
          <a:p>
            <a:endParaRPr lang="en-US" altLang="zh-CN" sz="1600" b="1" dirty="0" smtClean="0"/>
          </a:p>
          <a:p>
            <a:endParaRPr lang="en-US" altLang="zh-CN" sz="1800" dirty="0" smtClean="0"/>
          </a:p>
          <a:p>
            <a:endParaRPr lang="zh-CN" altLang="en-US" sz="1800" dirty="0" smtClean="0"/>
          </a:p>
          <a:p>
            <a:endParaRPr lang="en-US" altLang="zh-CN" sz="1800" b="1" dirty="0" smtClean="0"/>
          </a:p>
          <a:p>
            <a:endParaRPr lang="en-US" altLang="zh-CN" sz="1800" dirty="0" smtClean="0">
              <a:latin typeface="华文彩云" pitchFamily="2" charset="-122"/>
              <a:ea typeface="华文彩云" pitchFamily="2" charset="-122"/>
            </a:endParaRPr>
          </a:p>
          <a:p>
            <a:endParaRPr lang="zh-CN" altLang="en-US" sz="1800"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t>广泛的分歧</a:t>
            </a:r>
            <a:endParaRPr lang="zh-CN" altLang="en-US" sz="2000" dirty="0"/>
          </a:p>
        </p:txBody>
      </p:sp>
      <p:sp>
        <p:nvSpPr>
          <p:cNvPr id="3" name="内容占位符 2"/>
          <p:cNvSpPr>
            <a:spLocks noGrp="1"/>
          </p:cNvSpPr>
          <p:nvPr>
            <p:ph idx="1"/>
          </p:nvPr>
        </p:nvSpPr>
        <p:spPr/>
        <p:txBody>
          <a:bodyPr>
            <a:noAutofit/>
          </a:bodyPr>
          <a:lstStyle/>
          <a:p>
            <a:r>
              <a:rPr lang="zh-CN" altLang="en-US" sz="1600" b="1" dirty="0" smtClean="0"/>
              <a:t>“人民”概念：</a:t>
            </a:r>
            <a:endParaRPr lang="zh-CN" altLang="en-US" sz="1600" dirty="0" smtClean="0"/>
          </a:p>
          <a:p>
            <a:r>
              <a:rPr lang="zh-CN" altLang="en-US" sz="1600" dirty="0" smtClean="0"/>
              <a:t>．谁才能够被认为是“人民”？</a:t>
            </a:r>
          </a:p>
          <a:p>
            <a:r>
              <a:rPr lang="zh-CN" altLang="en-US" sz="1600" dirty="0" smtClean="0"/>
              <a:t>．为他们所设想的参与是什么样的？</a:t>
            </a:r>
          </a:p>
          <a:p>
            <a:r>
              <a:rPr lang="zh-CN" altLang="en-US" sz="1600" dirty="0" smtClean="0"/>
              <a:t>．什么样的条件有助于参与？参与的阻力和动力、得到的利益对等吗</a:t>
            </a:r>
            <a:r>
              <a:rPr lang="en-US" sz="1600" dirty="0" smtClean="0"/>
              <a:t>?</a:t>
            </a:r>
            <a:endParaRPr lang="zh-CN" altLang="en-US" sz="1600" dirty="0" smtClean="0"/>
          </a:p>
          <a:p>
            <a:r>
              <a:rPr lang="en-US" sz="1600" dirty="0" smtClean="0"/>
              <a:t> </a:t>
            </a:r>
            <a:endParaRPr lang="zh-CN" altLang="en-US" sz="1600" dirty="0" smtClean="0"/>
          </a:p>
          <a:p>
            <a:r>
              <a:rPr lang="zh-CN" altLang="en-US" sz="1600" b="1" dirty="0" smtClean="0"/>
              <a:t>“统治”的含义</a:t>
            </a:r>
            <a:r>
              <a:rPr lang="zh-CN" altLang="en-US" sz="1600" dirty="0" smtClean="0"/>
              <a:t>：</a:t>
            </a:r>
          </a:p>
          <a:p>
            <a:r>
              <a:rPr lang="zh-CN" altLang="en-US" sz="1600" dirty="0" smtClean="0"/>
              <a:t>．对统治的范围应当如何作广义的或狭义的解释</a:t>
            </a:r>
            <a:r>
              <a:rPr lang="en-US" sz="1600" dirty="0" smtClean="0"/>
              <a:t>?</a:t>
            </a:r>
            <a:r>
              <a:rPr lang="zh-CN" altLang="en-US" sz="1600" dirty="0" smtClean="0"/>
              <a:t>或者说，什么是民主活动的适当领域？</a:t>
            </a:r>
          </a:p>
          <a:p>
            <a:r>
              <a:rPr lang="zh-CN" altLang="en-US" sz="1600" dirty="0" smtClean="0"/>
              <a:t>．如果说“统治”包含着“政治”，那么它的含义是什么？它是否包含着：</a:t>
            </a:r>
            <a:r>
              <a:rPr lang="en-US" sz="1600" dirty="0" smtClean="0"/>
              <a:t>(a)</a:t>
            </a:r>
            <a:r>
              <a:rPr lang="zh-CN" altLang="en-US" sz="1600" dirty="0" smtClean="0"/>
              <a:t>法律和秩序？</a:t>
            </a:r>
            <a:r>
              <a:rPr lang="en-US" sz="1600" dirty="0" smtClean="0"/>
              <a:t>(b)</a:t>
            </a:r>
            <a:r>
              <a:rPr lang="zh-CN" altLang="en-US" sz="1600" dirty="0" smtClean="0"/>
              <a:t>国家间的关系？</a:t>
            </a:r>
            <a:r>
              <a:rPr lang="en-US" sz="1600" dirty="0" smtClean="0"/>
              <a:t>(c)</a:t>
            </a:r>
            <a:r>
              <a:rPr lang="zh-CN" altLang="en-US" sz="1600" dirty="0" smtClean="0"/>
              <a:t>经济？</a:t>
            </a:r>
            <a:r>
              <a:rPr lang="en-US" sz="1600" dirty="0" smtClean="0"/>
              <a:t>(d)</a:t>
            </a:r>
            <a:r>
              <a:rPr lang="zh-CN" altLang="en-US" sz="1600" dirty="0" smtClean="0"/>
              <a:t>家庭的或私人的领域？</a:t>
            </a:r>
            <a:endParaRPr lang="en-US" altLang="zh-CN" sz="1600" dirty="0" smtClean="0"/>
          </a:p>
          <a:p>
            <a:endParaRPr lang="zh-CN" altLang="en-US" sz="1600" dirty="0" smtClean="0"/>
          </a:p>
          <a:p>
            <a:r>
              <a:rPr lang="zh-CN" altLang="en-US" sz="1600" b="1" dirty="0" smtClean="0"/>
              <a:t>“由</a:t>
            </a:r>
            <a:r>
              <a:rPr lang="en-US" altLang="zh-CN" sz="1600" b="1" dirty="0" smtClean="0"/>
              <a:t>……</a:t>
            </a:r>
            <a:r>
              <a:rPr lang="zh-CN" altLang="en-US" sz="1600" b="1" dirty="0" smtClean="0"/>
              <a:t>统治” ：</a:t>
            </a:r>
            <a:endParaRPr lang="zh-CN" altLang="en-US" sz="1600" dirty="0" smtClean="0"/>
          </a:p>
          <a:p>
            <a:r>
              <a:rPr lang="zh-CN" altLang="en-US" sz="1600" dirty="0" smtClean="0"/>
              <a:t>．“人民”的统治必须服从吗？服从的义务和不同的意见应当被置于何种地位？（政治服从）</a:t>
            </a:r>
          </a:p>
          <a:p>
            <a:r>
              <a:rPr lang="zh-CN" altLang="en-US" sz="1600" dirty="0" smtClean="0"/>
              <a:t>．对于那些公开而又主动的“非参与者”来说，允许他们扮演的角色是什么？（非参与者的角色）</a:t>
            </a:r>
          </a:p>
          <a:p>
            <a:r>
              <a:rPr lang="zh-CN" altLang="en-US" sz="1600" dirty="0" smtClean="0"/>
              <a:t>．在什么条件下民主政体有权强制自己的某些人民或那些合法统治领域之外的人？（合法强制的条件）</a:t>
            </a:r>
            <a:endParaRPr lang="zh-CN"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古希腊文</a:t>
            </a:r>
            <a:r>
              <a:rPr lang="en-US" altLang="zh-CN" sz="2800" dirty="0" smtClean="0"/>
              <a:t>——</a:t>
            </a:r>
            <a:r>
              <a:rPr lang="zh-CN" altLang="en-US" sz="2800" dirty="0" smtClean="0"/>
              <a:t>拉丁文</a:t>
            </a:r>
            <a:r>
              <a:rPr lang="en-US" altLang="zh-CN" sz="2800" dirty="0" smtClean="0"/>
              <a:t>——</a:t>
            </a:r>
            <a:r>
              <a:rPr lang="zh-CN" altLang="en-US" sz="2800" dirty="0" smtClean="0"/>
              <a:t>现代语言</a:t>
            </a:r>
            <a:endParaRPr lang="zh-CN" altLang="en-US" sz="2800" dirty="0"/>
          </a:p>
        </p:txBody>
      </p:sp>
      <p:sp>
        <p:nvSpPr>
          <p:cNvPr id="3" name="内容占位符 2"/>
          <p:cNvSpPr>
            <a:spLocks noGrp="1"/>
          </p:cNvSpPr>
          <p:nvPr>
            <p:ph idx="1"/>
          </p:nvPr>
        </p:nvSpPr>
        <p:spPr/>
        <p:txBody>
          <a:bodyPr>
            <a:normAutofit/>
          </a:bodyPr>
          <a:lstStyle/>
          <a:p>
            <a:r>
              <a:rPr lang="zh-CN" altLang="en-US" sz="2800" dirty="0" smtClean="0">
                <a:latin typeface="+mj-ea"/>
                <a:ea typeface="+mj-ea"/>
              </a:rPr>
              <a:t>对“人民”的解释</a:t>
            </a:r>
            <a:r>
              <a:rPr lang="zh-CN" altLang="en-US" dirty="0" smtClean="0"/>
              <a:t>：</a:t>
            </a:r>
          </a:p>
          <a:p>
            <a:r>
              <a:rPr lang="en-US" sz="2400" dirty="0" smtClean="0">
                <a:latin typeface="+mn-ea"/>
              </a:rPr>
              <a:t>1.</a:t>
            </a:r>
            <a:r>
              <a:rPr lang="zh-CN" altLang="en-US" sz="2400" dirty="0" smtClean="0">
                <a:latin typeface="+mn-ea"/>
              </a:rPr>
              <a:t>人民字面上的含义是指</a:t>
            </a:r>
            <a:r>
              <a:rPr lang="zh-CN" altLang="en-US" sz="2400" dirty="0" smtClean="0">
                <a:solidFill>
                  <a:srgbClr val="C00000"/>
                </a:solidFill>
                <a:latin typeface="+mn-ea"/>
              </a:rPr>
              <a:t>每一个人</a:t>
            </a:r>
            <a:r>
              <a:rPr lang="zh-CN" altLang="en-US" sz="2400" dirty="0" smtClean="0">
                <a:latin typeface="+mn-ea"/>
              </a:rPr>
              <a:t>。</a:t>
            </a:r>
          </a:p>
          <a:p>
            <a:r>
              <a:rPr lang="en-US" sz="2400" dirty="0" smtClean="0">
                <a:latin typeface="+mn-ea"/>
              </a:rPr>
              <a:t>2.</a:t>
            </a:r>
            <a:r>
              <a:rPr lang="zh-CN" altLang="en-US" sz="2400" dirty="0" smtClean="0">
                <a:latin typeface="+mn-ea"/>
              </a:rPr>
              <a:t>人民是指一个</a:t>
            </a:r>
            <a:r>
              <a:rPr lang="zh-CN" altLang="en-US" sz="2400" dirty="0" smtClean="0">
                <a:solidFill>
                  <a:srgbClr val="C00000"/>
                </a:solidFill>
                <a:latin typeface="+mn-ea"/>
              </a:rPr>
              <a:t>不确定的大部分人</a:t>
            </a:r>
            <a:r>
              <a:rPr lang="zh-CN" altLang="en-US" sz="2400" dirty="0" smtClean="0">
                <a:latin typeface="+mn-ea"/>
              </a:rPr>
              <a:t>，</a:t>
            </a:r>
            <a:r>
              <a:rPr lang="en-US" altLang="zh-CN" sz="2400" dirty="0" smtClean="0">
                <a:latin typeface="+mn-ea"/>
              </a:rPr>
              <a:t>—</a:t>
            </a:r>
            <a:r>
              <a:rPr lang="zh-CN" altLang="en-US" sz="2400" dirty="0" smtClean="0">
                <a:latin typeface="+mn-ea"/>
              </a:rPr>
              <a:t>个庞大的许多人。</a:t>
            </a:r>
          </a:p>
          <a:p>
            <a:r>
              <a:rPr lang="en-US" sz="2400" dirty="0" smtClean="0">
                <a:latin typeface="+mn-ea"/>
              </a:rPr>
              <a:t>3.</a:t>
            </a:r>
            <a:r>
              <a:rPr lang="zh-CN" altLang="en-US" sz="2400" dirty="0" smtClean="0">
                <a:latin typeface="+mn-ea"/>
              </a:rPr>
              <a:t>人民是指</a:t>
            </a:r>
            <a:r>
              <a:rPr lang="zh-CN" altLang="en-US" sz="2400" dirty="0" smtClean="0">
                <a:solidFill>
                  <a:srgbClr val="C00000"/>
                </a:solidFill>
                <a:latin typeface="+mn-ea"/>
              </a:rPr>
              <a:t>较低的阶层</a:t>
            </a:r>
            <a:r>
              <a:rPr lang="zh-CN" altLang="en-US" sz="2400" dirty="0" smtClean="0">
                <a:latin typeface="+mn-ea"/>
              </a:rPr>
              <a:t>。</a:t>
            </a:r>
          </a:p>
          <a:p>
            <a:r>
              <a:rPr lang="en-US" sz="2400" dirty="0" smtClean="0">
                <a:latin typeface="+mn-ea"/>
              </a:rPr>
              <a:t>4.</a:t>
            </a:r>
            <a:r>
              <a:rPr lang="zh-CN" altLang="en-US" sz="2400" dirty="0" smtClean="0">
                <a:latin typeface="+mn-ea"/>
              </a:rPr>
              <a:t>人民是一个不可分割的整体，一个</a:t>
            </a:r>
            <a:r>
              <a:rPr lang="zh-CN" altLang="en-US" sz="2400" dirty="0" smtClean="0">
                <a:solidFill>
                  <a:srgbClr val="C00000"/>
                </a:solidFill>
                <a:latin typeface="+mn-ea"/>
              </a:rPr>
              <a:t>有机整体</a:t>
            </a:r>
            <a:r>
              <a:rPr lang="zh-CN" altLang="en-US" sz="2400" dirty="0" smtClean="0">
                <a:latin typeface="+mn-ea"/>
              </a:rPr>
              <a:t>。</a:t>
            </a:r>
          </a:p>
          <a:p>
            <a:r>
              <a:rPr lang="en-US" sz="2400" dirty="0" smtClean="0">
                <a:latin typeface="+mn-ea"/>
              </a:rPr>
              <a:t>5.</a:t>
            </a:r>
            <a:r>
              <a:rPr lang="zh-CN" altLang="en-US" sz="2400" dirty="0" smtClean="0">
                <a:latin typeface="+mn-ea"/>
              </a:rPr>
              <a:t>人民是</a:t>
            </a:r>
            <a:r>
              <a:rPr lang="zh-CN" altLang="en-US" sz="2400" dirty="0" smtClean="0">
                <a:solidFill>
                  <a:srgbClr val="C00000"/>
                </a:solidFill>
                <a:latin typeface="+mn-ea"/>
              </a:rPr>
              <a:t>绝对多数原则</a:t>
            </a:r>
            <a:r>
              <a:rPr lang="zh-CN" altLang="en-US" sz="2400" dirty="0" smtClean="0">
                <a:latin typeface="+mn-ea"/>
              </a:rPr>
              <a:t>所指的大多数人。</a:t>
            </a:r>
          </a:p>
          <a:p>
            <a:r>
              <a:rPr lang="en-US" sz="2400" dirty="0" smtClean="0">
                <a:latin typeface="+mn-ea"/>
              </a:rPr>
              <a:t>6.</a:t>
            </a:r>
            <a:r>
              <a:rPr lang="zh-CN" altLang="en-US" sz="2400" dirty="0" smtClean="0">
                <a:latin typeface="+mn-ea"/>
              </a:rPr>
              <a:t>人民是</a:t>
            </a:r>
            <a:r>
              <a:rPr lang="zh-CN" altLang="en-US" sz="2400" dirty="0" smtClean="0">
                <a:solidFill>
                  <a:srgbClr val="C00000"/>
                </a:solidFill>
                <a:latin typeface="+mn-ea"/>
              </a:rPr>
              <a:t>有限多数原则</a:t>
            </a:r>
            <a:r>
              <a:rPr lang="zh-CN" altLang="en-US" sz="2400" dirty="0" smtClean="0">
                <a:latin typeface="+mn-ea"/>
              </a:rPr>
              <a:t>所指的大多数人。</a:t>
            </a:r>
            <a:endParaRPr lang="zh-CN" altLang="en-US" sz="2400"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民主：不单纯是人民的权力</a:t>
            </a:r>
            <a:endParaRPr lang="zh-CN" altLang="en-US" sz="2800" dirty="0"/>
          </a:p>
        </p:txBody>
      </p:sp>
      <p:sp>
        <p:nvSpPr>
          <p:cNvPr id="3" name="内容占位符 2"/>
          <p:cNvSpPr>
            <a:spLocks noGrp="1"/>
          </p:cNvSpPr>
          <p:nvPr>
            <p:ph idx="1"/>
          </p:nvPr>
        </p:nvSpPr>
        <p:spPr/>
        <p:txBody>
          <a:bodyPr>
            <a:normAutofit fontScale="92500" lnSpcReduction="20000"/>
          </a:bodyPr>
          <a:lstStyle/>
          <a:p>
            <a:r>
              <a:rPr lang="zh-CN" altLang="en-US" sz="2000" b="1" dirty="0" smtClean="0"/>
              <a:t>实质</a:t>
            </a:r>
            <a:r>
              <a:rPr lang="zh-CN" altLang="en-US" sz="2000" dirty="0" smtClean="0"/>
              <a:t>：民与主、人民与权力的关系；</a:t>
            </a:r>
            <a:endParaRPr lang="en-US" altLang="zh-CN" sz="2000" dirty="0" smtClean="0"/>
          </a:p>
          <a:p>
            <a:r>
              <a:rPr lang="zh-CN" altLang="en-US" sz="2000" b="1" dirty="0" smtClean="0"/>
              <a:t>权力</a:t>
            </a:r>
            <a:r>
              <a:rPr lang="zh-CN" altLang="en-US" sz="2000" dirty="0" smtClean="0"/>
              <a:t>：是指控制他人的力量与能力（萨托利），分为名义持有者与实际持有者； “无论怎样理解和定义，人民怎么能够成为实际的权力行使者呢，名义上掌权的权利显然不能解决人民主权的问题。”</a:t>
            </a:r>
            <a:endParaRPr lang="en-US" altLang="zh-CN" sz="2000" dirty="0" smtClean="0"/>
          </a:p>
          <a:p>
            <a:r>
              <a:rPr lang="zh-CN" altLang="en-US" sz="2000" b="1" dirty="0" smtClean="0"/>
              <a:t>代表说</a:t>
            </a:r>
            <a:r>
              <a:rPr lang="zh-CN" altLang="en-US" sz="2000" dirty="0" smtClean="0"/>
              <a:t>：弥合名义掌权与实际持有之间的鸿沟</a:t>
            </a:r>
            <a:r>
              <a:rPr lang="en-US" altLang="zh-CN" sz="2000" dirty="0" smtClean="0"/>
              <a:t>——</a:t>
            </a:r>
            <a:r>
              <a:rPr lang="zh-CN" altLang="en-US" sz="2000" dirty="0" smtClean="0"/>
              <a:t>名义上的掌权者</a:t>
            </a:r>
            <a:r>
              <a:rPr lang="zh-CN" altLang="en-US" sz="2000" b="1" dirty="0" smtClean="0"/>
              <a:t>委托别人</a:t>
            </a:r>
            <a:r>
              <a:rPr lang="zh-CN" altLang="en-US" sz="2000" dirty="0" smtClean="0"/>
              <a:t>行使他的权力。代表：虚假的代表与真实的代表。</a:t>
            </a:r>
            <a:endParaRPr lang="en-US" altLang="zh-CN" sz="2000" dirty="0" smtClean="0"/>
          </a:p>
          <a:p>
            <a:r>
              <a:rPr lang="zh-CN" altLang="en-US" sz="2000" b="1" dirty="0" smtClean="0"/>
              <a:t>民主</a:t>
            </a:r>
            <a:r>
              <a:rPr lang="zh-CN" altLang="en-US" sz="2000" dirty="0" smtClean="0"/>
              <a:t>：既需要选举又需要代表。</a:t>
            </a:r>
            <a:endParaRPr lang="en-US" altLang="zh-CN" sz="2000" dirty="0" smtClean="0"/>
          </a:p>
          <a:p>
            <a:r>
              <a:rPr lang="zh-CN" altLang="en-US" sz="2000" b="1" dirty="0" smtClean="0"/>
              <a:t>结论</a:t>
            </a:r>
            <a:r>
              <a:rPr lang="zh-CN" altLang="en-US" sz="2000" dirty="0" smtClean="0"/>
              <a:t>：民主制度的发展远超出民主一词的词义。</a:t>
            </a:r>
            <a:r>
              <a:rPr lang="zh-CN" altLang="en-US" sz="2000" b="1" dirty="0" smtClean="0"/>
              <a:t>萨托利</a:t>
            </a:r>
            <a:r>
              <a:rPr lang="zh-CN" altLang="en-US" sz="2000" dirty="0" smtClean="0"/>
              <a:t>总结到：“现代民主制度取决于</a:t>
            </a:r>
            <a:r>
              <a:rPr lang="en-US" sz="2000" b="1" dirty="0" smtClean="0"/>
              <a:t>(1)</a:t>
            </a:r>
            <a:r>
              <a:rPr lang="zh-CN" altLang="en-US" sz="2000" b="1" dirty="0" smtClean="0"/>
              <a:t>有限的多数原则；</a:t>
            </a:r>
            <a:r>
              <a:rPr lang="en-US" sz="2000" b="1" dirty="0" smtClean="0"/>
              <a:t>(2)</a:t>
            </a:r>
            <a:r>
              <a:rPr lang="zh-CN" altLang="en-US" sz="2000" b="1" dirty="0" smtClean="0"/>
              <a:t>选举程序；</a:t>
            </a:r>
            <a:r>
              <a:rPr lang="en-US" sz="2000" b="1" dirty="0" smtClean="0"/>
              <a:t>(3)</a:t>
            </a:r>
            <a:r>
              <a:rPr lang="zh-CN" altLang="en-US" sz="2000" b="1" dirty="0" smtClean="0"/>
              <a:t>代表权的转移</a:t>
            </a:r>
            <a:r>
              <a:rPr lang="zh-CN" altLang="en-US" sz="2000" dirty="0" smtClean="0"/>
              <a:t>。这意味着在全体人民中间，有些人作用大，有些人作用小，甚至由获胜的投票多数组成的人民也不真正行使权力，而所谓的‘人民意志’的呼声更像是人民的‘共识’。一旦我们认识到这些．我们的讨论便从词源学的民主和人民意志的背景转向宪政民主的技术了。为了实现民主，名义上的权力归属与实际行使权力并没有被交给同一只手。建立大规模的民主政治制度所需要的工具和程序手段，民主的词义既没有包含，也无所提示。”</a:t>
            </a:r>
            <a:endParaRPr lang="en-US" altLang="zh-CN" sz="2000" dirty="0" smtClean="0"/>
          </a:p>
          <a:p>
            <a:r>
              <a:rPr lang="en-US" altLang="zh-CN" sz="2000" dirty="0" smtClean="0">
                <a:solidFill>
                  <a:srgbClr val="C00000"/>
                </a:solidFill>
              </a:rPr>
              <a:t>——</a:t>
            </a:r>
            <a:r>
              <a:rPr lang="zh-CN" altLang="en-US" sz="2600" dirty="0" smtClean="0">
                <a:solidFill>
                  <a:srgbClr val="C00000"/>
                </a:solidFill>
              </a:rPr>
              <a:t>民主：人民对人民的权力</a:t>
            </a:r>
            <a:endParaRPr lang="zh-CN" altLang="en-US" sz="2000" dirty="0" smtClean="0"/>
          </a:p>
          <a:p>
            <a:endParaRPr lang="en-US" altLang="zh-CN" sz="2000" dirty="0" smtClean="0"/>
          </a:p>
          <a:p>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民主：不单纯是有限多数原则</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sz="2000" dirty="0" smtClean="0">
                <a:latin typeface="+mj-ea"/>
                <a:ea typeface="+mj-ea"/>
              </a:rPr>
              <a:t>古格列摩</a:t>
            </a:r>
            <a:r>
              <a:rPr lang="en-US" altLang="zh-CN" sz="2000" dirty="0" smtClean="0">
                <a:latin typeface="+mj-ea"/>
                <a:ea typeface="+mj-ea"/>
              </a:rPr>
              <a:t>·</a:t>
            </a:r>
            <a:r>
              <a:rPr lang="zh-CN" altLang="en-US" sz="2000" dirty="0" smtClean="0">
                <a:latin typeface="+mj-ea"/>
                <a:ea typeface="+mj-ea"/>
              </a:rPr>
              <a:t>费雷罗：</a:t>
            </a:r>
            <a:r>
              <a:rPr lang="zh-CN" altLang="en-US" sz="2000" i="1" dirty="0" smtClean="0">
                <a:latin typeface="+mj-ea"/>
                <a:ea typeface="+mj-ea"/>
              </a:rPr>
              <a:t>“在民主制度中，反对派像政府</a:t>
            </a:r>
            <a:r>
              <a:rPr lang="en-US" altLang="zh-CN" sz="2000" i="1" dirty="0" smtClean="0">
                <a:latin typeface="+mj-ea"/>
                <a:ea typeface="+mj-ea"/>
              </a:rPr>
              <a:t>—</a:t>
            </a:r>
            <a:r>
              <a:rPr lang="zh-CN" altLang="en-US" sz="2000" i="1" dirty="0" smtClean="0">
                <a:latin typeface="+mj-ea"/>
                <a:ea typeface="+mj-ea"/>
              </a:rPr>
              <a:t>样，是对人民主权生死攸关的机制。压制反对派就是压制人民主权。”</a:t>
            </a:r>
            <a:endParaRPr lang="en-US" altLang="zh-CN" sz="2000" i="1" dirty="0" smtClean="0">
              <a:latin typeface="+mj-ea"/>
              <a:ea typeface="+mj-ea"/>
            </a:endParaRPr>
          </a:p>
          <a:p>
            <a:r>
              <a:rPr lang="zh-CN" altLang="en-US" sz="2000" i="1" dirty="0" smtClean="0">
                <a:latin typeface="+mj-ea"/>
                <a:ea typeface="+mj-ea"/>
              </a:rPr>
              <a:t>首先，是人民定义的内在要求：</a:t>
            </a:r>
            <a:r>
              <a:rPr lang="zh-CN" altLang="en-US" sz="2000" dirty="0" smtClean="0"/>
              <a:t>如果把民主理解为受少数人的权利限制的多数统治，它便与全体人民，即多数加上少数的总和相符。正是由于多数统治受到限制，人民才总是包括全体人民</a:t>
            </a:r>
            <a:r>
              <a:rPr lang="en-US" sz="2000" dirty="0" smtClean="0"/>
              <a:t>(</a:t>
            </a:r>
            <a:r>
              <a:rPr lang="zh-CN" altLang="en-US" sz="2000" dirty="0" smtClean="0"/>
              <a:t>所有有投票资格的人</a:t>
            </a:r>
            <a:r>
              <a:rPr lang="en-US" sz="2000" dirty="0" smtClean="0"/>
              <a:t>)</a:t>
            </a:r>
            <a:r>
              <a:rPr lang="zh-CN" altLang="en-US" sz="2000" dirty="0" smtClean="0"/>
              <a:t>。</a:t>
            </a:r>
            <a:endParaRPr lang="en-US" altLang="zh-CN" sz="2000" dirty="0" smtClean="0"/>
          </a:p>
          <a:p>
            <a:r>
              <a:rPr lang="zh-CN" altLang="en-US" sz="2000" i="1" dirty="0" smtClean="0">
                <a:latin typeface="+mj-ea"/>
                <a:ea typeface="+mj-ea"/>
              </a:rPr>
              <a:t>其次，</a:t>
            </a:r>
            <a:r>
              <a:rPr lang="zh-CN" altLang="en-US" sz="2000" dirty="0" smtClean="0">
                <a:latin typeface="+mj-ea"/>
                <a:ea typeface="+mj-ea"/>
              </a:rPr>
              <a:t>多数的动态特征。只有保护少数的自由，才是真正意义上的民主。</a:t>
            </a:r>
            <a:endParaRPr lang="en-US" altLang="zh-CN" sz="2000" dirty="0" smtClean="0">
              <a:latin typeface="+mj-ea"/>
              <a:ea typeface="+mj-ea"/>
            </a:endParaRPr>
          </a:p>
          <a:p>
            <a:r>
              <a:rPr lang="zh-CN" altLang="en-US" sz="2000" i="1" dirty="0" smtClean="0">
                <a:latin typeface="+mj-ea"/>
                <a:ea typeface="+mj-ea"/>
              </a:rPr>
              <a:t>再次，多数统治的困难：戈尔曼的“投票难题”与孔多塞的“循环多数悖论”。</a:t>
            </a:r>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524</TotalTime>
  <Words>2556</Words>
  <Application>Microsoft Office PowerPoint</Application>
  <PresentationFormat>全屏显示(4:3)</PresentationFormat>
  <Paragraphs>157</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跋涉</vt:lpstr>
      <vt:lpstr>第一讲 导论</vt:lpstr>
      <vt:lpstr>民主的基本含义及其原则</vt:lpstr>
      <vt:lpstr>亚里士多德：民主制</vt:lpstr>
      <vt:lpstr>罗尔特·达尔：民主</vt:lpstr>
      <vt:lpstr>民主的词源学考察</vt:lpstr>
      <vt:lpstr>广泛的分歧</vt:lpstr>
      <vt:lpstr>古希腊文——拉丁文——现代语言</vt:lpstr>
      <vt:lpstr>民主：不单纯是人民的权力</vt:lpstr>
      <vt:lpstr>民主：不单纯是有限多数原则 </vt:lpstr>
      <vt:lpstr>投票难题：多数人的意愿在多数问题上存在偏差</vt:lpstr>
      <vt:lpstr>循环投票问题</vt:lpstr>
      <vt:lpstr>民主问题的复杂性及其可能的考察向度 </vt:lpstr>
      <vt:lpstr>民主面临的批评和挑战 </vt:lpstr>
      <vt:lpstr>当代西方民主理论概貌</vt:lpstr>
      <vt:lpstr>当代西方民主理论概貌</vt:lpstr>
      <vt:lpstr>参考资料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导论</dc:title>
  <dc:creator>DELL</dc:creator>
  <cp:lastModifiedBy>DELL</cp:lastModifiedBy>
  <cp:revision>66</cp:revision>
  <dcterms:created xsi:type="dcterms:W3CDTF">2019-02-13T15:12:34Z</dcterms:created>
  <dcterms:modified xsi:type="dcterms:W3CDTF">2019-03-05T23:45:16Z</dcterms:modified>
</cp:coreProperties>
</file>