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5" r:id="rId6"/>
    <p:sldId id="264" r:id="rId7"/>
    <p:sldId id="266" r:id="rId8"/>
    <p:sldId id="260" r:id="rId9"/>
    <p:sldId id="262" r:id="rId10"/>
    <p:sldId id="263" r:id="rId11"/>
    <p:sldId id="267" r:id="rId1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8" d="100"/>
          <a:sy n="108" d="100"/>
        </p:scale>
        <p:origin x="-1704"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2"/>
      </p:bgRef>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173157"/>
            <a:ext cx="7772400" cy="1470025"/>
          </a:xfrm>
        </p:spPr>
        <p:txBody>
          <a:bodyPr anchor="b"/>
          <a:lstStyle>
            <a:lvl1pPr algn="l">
              <a:defRPr sz="4800"/>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687716" y="2643182"/>
            <a:ext cx="6670366" cy="1752600"/>
          </a:xfrm>
        </p:spPr>
        <p:txBody>
          <a:bodyPr/>
          <a:lstStyle>
            <a:lvl1pPr marL="0" indent="0" algn="l">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43768" y="274639"/>
            <a:ext cx="1543032"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9"/>
            <a:ext cx="661513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685800" y="2924181"/>
            <a:ext cx="7772400" cy="1362075"/>
          </a:xfrm>
        </p:spPr>
        <p:txBody>
          <a:bodyPr anchor="t"/>
          <a:lstStyle>
            <a:lvl1pPr algn="l">
              <a:defRPr sz="44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85800" y="1428747"/>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2019/3/19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2019/3/19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2019/3/19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2019/3/19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3" name="内容占位符 2"/>
          <p:cNvSpPr>
            <a:spLocks noGrp="1"/>
          </p:cNvSpPr>
          <p:nvPr>
            <p:ph idx="1"/>
          </p:nvPr>
        </p:nvSpPr>
        <p:spPr>
          <a:xfrm>
            <a:off x="460382" y="1071546"/>
            <a:ext cx="5111750" cy="50497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79083" y="1071546"/>
            <a:ext cx="3008313" cy="34290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2019/3/19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2" name="标题 1"/>
          <p:cNvSpPr>
            <a:spLocks noGrp="1"/>
          </p:cNvSpPr>
          <p:nvPr>
            <p:ph type="title"/>
          </p:nvPr>
        </p:nvSpPr>
        <p:spPr>
          <a:xfrm>
            <a:off x="457205" y="285728"/>
            <a:ext cx="8230993" cy="696626"/>
          </a:xfrm>
        </p:spPr>
        <p:txBody>
          <a:bodyPr anchor="ctr"/>
          <a:lstStyle>
            <a:lvl1pPr algn="ctr">
              <a:defRPr sz="3600" b="0"/>
            </a:lvl1pPr>
          </a:lstStyle>
          <a:p>
            <a:r>
              <a:rPr kumimoji="0" lang="zh-CN" altLang="en-US" smtClean="0"/>
              <a:t>单击此处编辑母版标题样式</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001024" y="642918"/>
            <a:ext cx="785818" cy="4572032"/>
          </a:xfrm>
        </p:spPr>
        <p:txBody>
          <a:bodyPr vert="eaVert"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442922" y="541340"/>
            <a:ext cx="6415094" cy="5459428"/>
          </a:xfrm>
          <a:prstGeom prst="roundRect">
            <a:avLst>
              <a:gd name="adj" fmla="val 4800"/>
            </a:avLst>
          </a:prstGeom>
          <a:solidFill>
            <a:schemeClr val="accent1">
              <a:tint val="20000"/>
            </a:schemeClr>
          </a:solidFill>
          <a:ln w="38100">
            <a:gradFill flip="none" rotWithShape="1">
              <a:gsLst>
                <a:gs pos="0">
                  <a:schemeClr val="accent1">
                    <a:alpha val="50000"/>
                  </a:schemeClr>
                </a:gs>
                <a:gs pos="100000">
                  <a:schemeClr val="accent1">
                    <a:tint val="20000"/>
                  </a:schemeClr>
                </a:gs>
              </a:gsLst>
              <a:lin ang="16200000" scaled="1"/>
              <a:tileRect/>
            </a:gradFill>
          </a:ln>
          <a:effectLst>
            <a:outerShdw blurRad="76200" dist="38100" dir="5400000" sx="100500" sy="100500" algn="tl" rotWithShape="0">
              <a:srgbClr val="000000">
                <a:alpha val="50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7072330" y="1000108"/>
            <a:ext cx="914368" cy="4214842"/>
          </a:xfrm>
        </p:spPr>
        <p:txBody>
          <a:bodyPr vert="eaVert" anchor="ctr"/>
          <a:lstStyle>
            <a:lvl1pPr marL="0" indent="0" algn="ctr">
              <a:buNone/>
              <a:defRPr sz="1400"/>
            </a:lvl1pPr>
            <a:lvl2pPr marL="457200" indent="0" algn="ctr">
              <a:buNone/>
              <a:defRPr sz="1200"/>
            </a:lvl2pPr>
            <a:lvl3pPr marL="914400" indent="0" algn="ctr">
              <a:buNone/>
              <a:defRPr sz="1000"/>
            </a:lvl3pPr>
            <a:lvl4pPr marL="1371600" indent="0" algn="ctr">
              <a:buNone/>
              <a:defRPr sz="900"/>
            </a:lvl4pPr>
            <a:lvl5pPr marL="1828800" indent="0" algn="ct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2019/3/19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8" name="图片 7"/>
          <p:cNvPicPr>
            <a:picLocks noChangeAspect="1"/>
          </p:cNvPicPr>
          <p:nvPr/>
        </p:nvPicPr>
        <p:blipFill>
          <a:blip r:embed="rId13">
            <a:duotone>
              <a:schemeClr val="accent1"/>
              <a:srgbClr val="FFFFFF"/>
            </a:duotone>
            <a:lum bright="12000" contrast="40000"/>
          </a:blip>
          <a:stretch>
            <a:fillRect/>
          </a:stretch>
        </p:blipFill>
        <p:spPr>
          <a:xfrm>
            <a:off x="6667809" y="4915143"/>
            <a:ext cx="2476191" cy="1942857"/>
          </a:xfrm>
          <a:prstGeom prst="rect">
            <a:avLst/>
          </a:prstGeom>
          <a:noFill/>
          <a:ln>
            <a:noFill/>
          </a:ln>
        </p:spPr>
      </p:pic>
      <p:sp>
        <p:nvSpPr>
          <p:cNvPr id="10" name="矩形 9"/>
          <p:cNvSpPr/>
          <p:nvPr/>
        </p:nvSpPr>
        <p:spPr>
          <a:xfrm>
            <a:off x="0" y="0"/>
            <a:ext cx="9144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20000"/>
                </a:schemeClr>
              </a:gs>
              <a:gs pos="100000">
                <a:schemeClr val="accent1">
                  <a:tint val="50000"/>
                  <a:shade val="100000"/>
                  <a:hueMod val="100000"/>
                  <a:satMod val="500000"/>
                </a:schemeClr>
              </a:gs>
            </a:gsLst>
            <a:lin ang="18900000" scaled="1"/>
            <a:tileRect/>
          </a:gradFill>
          <a:ln w="12700" cap="rnd" cmpd="sng" algn="ctr">
            <a:noFill/>
            <a:prstDash val="solid"/>
          </a:ln>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sp>
        <p:nvSpPr>
          <p:cNvPr id="11" name="矩形 10"/>
          <p:cNvSpPr/>
          <p:nvPr/>
        </p:nvSpPr>
        <p:spPr>
          <a:xfrm>
            <a:off x="0" y="40951"/>
            <a:ext cx="4572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5000"/>
                </a:schemeClr>
              </a:gs>
              <a:gs pos="100000">
                <a:schemeClr val="accent1">
                  <a:tint val="50000"/>
                  <a:shade val="100000"/>
                  <a:hueMod val="100000"/>
                  <a:satMod val="500000"/>
                  <a:alpha val="60000"/>
                </a:schemeClr>
              </a:gs>
            </a:gsLst>
            <a:lin ang="8100000" scaled="1"/>
            <a:tileRect/>
          </a:gradFill>
          <a:ln w="12700" cap="rnd" cmpd="sng" algn="ctr">
            <a:noFill/>
            <a:prstDash val="solid"/>
          </a:ln>
          <a:effectLst>
            <a:glow>
              <a:schemeClr val="accent1">
                <a:tint val="100000"/>
                <a:shade val="100000"/>
                <a:hueMod val="100000"/>
                <a:satMod val="100000"/>
              </a:schemeClr>
            </a:glow>
            <a:softEdge rad="12700"/>
          </a:effectLst>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pic>
        <p:nvPicPr>
          <p:cNvPr id="9" name="图片 8"/>
          <p:cNvPicPr>
            <a:picLocks noChangeAspect="1"/>
          </p:cNvPicPr>
          <p:nvPr/>
        </p:nvPicPr>
        <p:blipFill>
          <a:blip r:embed="rId14">
            <a:duotone>
              <a:schemeClr val="accent1"/>
              <a:srgbClr val="FFFFFF"/>
            </a:duotone>
            <a:lum bright="35000" contrast="40000"/>
          </a:blip>
          <a:stretch>
            <a:fillRect/>
          </a:stretch>
        </p:blipFill>
        <p:spPr>
          <a:xfrm>
            <a:off x="0" y="6420445"/>
            <a:ext cx="9144000" cy="437555"/>
          </a:xfrm>
          <a:prstGeom prst="rect">
            <a:avLst/>
          </a:prstGeom>
          <a:noFill/>
          <a:ln>
            <a:noFill/>
          </a:ln>
          <a:effectLst/>
        </p:spPr>
      </p:pic>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525963"/>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6356350"/>
            <a:ext cx="2133600" cy="365125"/>
          </a:xfrm>
          <a:prstGeom prst="rect">
            <a:avLst/>
          </a:prstGeom>
        </p:spPr>
        <p:txBody>
          <a:bodyPr vert="horz" rtlCol="0" anchor="ctr"/>
          <a:lstStyle>
            <a:lvl1pPr algn="l" eaLnBrk="1" latinLnBrk="0" hangingPunct="1">
              <a:defRPr kumimoji="0" sz="1200">
                <a:solidFill>
                  <a:schemeClr val="tx1">
                    <a:tint val="75000"/>
                  </a:schemeClr>
                </a:solidFill>
              </a:defRPr>
            </a:lvl1pPr>
          </a:lstStyle>
          <a:p>
            <a:fld id="{530820CF-B880-4189-942D-D702A7CBA730}" type="datetimeFigureOut">
              <a:rPr lang="zh-CN" altLang="en-US" smtClean="0"/>
              <a:pPr/>
              <a:t>2019/3/19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rtlCol="0" anchor="ctr"/>
          <a:lstStyle>
            <a:lvl1pPr algn="r" eaLnBrk="1" latinLnBrk="0" hangingPunct="1">
              <a:defRPr kumimoji="0"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accent1"/>
        </a:buClr>
        <a:buSzPct val="5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accent2"/>
        </a:buClr>
        <a:buSzPct val="50000"/>
        <a:buFont typeface="Wingdings 2"/>
        <a:buChar char="³"/>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accent3"/>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accent5"/>
        </a:buClr>
        <a:buSzPct val="45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accent6"/>
        </a:buClr>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sz="3200" dirty="0" smtClean="0"/>
              <a:t>第三讲 共和主义的民主理论</a:t>
            </a:r>
            <a:endParaRPr lang="zh-CN" altLang="en-US" sz="3200" dirty="0"/>
          </a:p>
        </p:txBody>
      </p:sp>
      <p:sp>
        <p:nvSpPr>
          <p:cNvPr id="5" name="内容占位符 4"/>
          <p:cNvSpPr>
            <a:spLocks noGrp="1"/>
          </p:cNvSpPr>
          <p:nvPr>
            <p:ph idx="1"/>
          </p:nvPr>
        </p:nvSpPr>
        <p:spPr/>
        <p:txBody>
          <a:bodyPr/>
          <a:lstStyle/>
          <a:p>
            <a:r>
              <a:rPr lang="zh-CN" altLang="en-US" sz="2400" dirty="0" smtClean="0">
                <a:latin typeface="+mj-ea"/>
                <a:ea typeface="+mj-ea"/>
              </a:rPr>
              <a:t>共和主义传统：古典与当代</a:t>
            </a:r>
            <a:endParaRPr lang="en-US" altLang="zh-CN" sz="2400" dirty="0" smtClean="0">
              <a:latin typeface="+mj-ea"/>
              <a:ea typeface="+mj-ea"/>
            </a:endParaRPr>
          </a:p>
          <a:p>
            <a:r>
              <a:rPr lang="zh-CN" altLang="en-US" sz="2400" dirty="0" smtClean="0">
                <a:latin typeface="+mj-ea"/>
                <a:ea typeface="+mj-ea"/>
              </a:rPr>
              <a:t>共和主义：保护型与发展型</a:t>
            </a:r>
            <a:endParaRPr lang="en-US" altLang="zh-CN" sz="2400" dirty="0" smtClean="0">
              <a:latin typeface="+mj-ea"/>
              <a:ea typeface="+mj-ea"/>
            </a:endParaRPr>
          </a:p>
          <a:p>
            <a:r>
              <a:rPr lang="zh-CN" altLang="en-US" sz="2400" dirty="0" smtClean="0">
                <a:latin typeface="+mj-ea"/>
                <a:ea typeface="+mj-ea"/>
              </a:rPr>
              <a:t>古典共和主义的缺陷</a:t>
            </a:r>
            <a:endParaRPr lang="en-US" altLang="zh-CN" sz="2400" dirty="0" smtClean="0">
              <a:latin typeface="+mj-ea"/>
              <a:ea typeface="+mj-ea"/>
            </a:endParaRPr>
          </a:p>
          <a:p>
            <a:r>
              <a:rPr lang="zh-CN" altLang="en-US" sz="2400" dirty="0" smtClean="0">
                <a:latin typeface="+mj-ea"/>
                <a:ea typeface="+mj-ea"/>
              </a:rPr>
              <a:t>当代共和主义的民主理论</a:t>
            </a:r>
            <a:endParaRPr lang="en-US" altLang="zh-CN" sz="2400" dirty="0" smtClean="0">
              <a:latin typeface="+mj-ea"/>
              <a:ea typeface="+mj-ea"/>
            </a:endParaRPr>
          </a:p>
          <a:p>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smtClean="0"/>
              <a:t>当代共和主义：佩蒂特</a:t>
            </a:r>
            <a:endParaRPr lang="zh-CN" altLang="en-US" sz="3200" dirty="0"/>
          </a:p>
        </p:txBody>
      </p:sp>
      <p:sp>
        <p:nvSpPr>
          <p:cNvPr id="3" name="内容占位符 2"/>
          <p:cNvSpPr>
            <a:spLocks noGrp="1"/>
          </p:cNvSpPr>
          <p:nvPr>
            <p:ph idx="1"/>
          </p:nvPr>
        </p:nvSpPr>
        <p:spPr/>
        <p:txBody>
          <a:bodyPr>
            <a:normAutofit fontScale="92500" lnSpcReduction="10000"/>
          </a:bodyPr>
          <a:lstStyle/>
          <a:p>
            <a:r>
              <a:rPr lang="zh-CN" altLang="en-US" sz="2400" b="1" dirty="0" smtClean="0"/>
              <a:t>佩蒂特：无支配的自由与宪政约束下的论辩式民主</a:t>
            </a:r>
            <a:endParaRPr lang="zh-CN" altLang="en-US" sz="2400" dirty="0" smtClean="0"/>
          </a:p>
          <a:p>
            <a:r>
              <a:rPr lang="zh-CN" altLang="en-US" sz="2000" b="1" dirty="0" smtClean="0"/>
              <a:t>对积极自由与消极自由二分法的批判：</a:t>
            </a:r>
            <a:r>
              <a:rPr lang="zh-CN" altLang="en-US" sz="2000" dirty="0" smtClean="0"/>
              <a:t>“我认为，诸如此类的哲学和历史对立是错误的和误导性的，尤其是它们忽视了一种全然不同的理解自由和自由之制度要求的方式，掩盖了第三种方式在哲学上的有效性和历史上的真实性。我把这第三种路径称为共和主义的。”</a:t>
            </a:r>
            <a:endParaRPr lang="en-US" altLang="zh-CN" sz="2000" dirty="0" smtClean="0"/>
          </a:p>
          <a:p>
            <a:r>
              <a:rPr lang="zh-CN" altLang="en-US" sz="2000" b="1" dirty="0" smtClean="0"/>
              <a:t>第三种自由：无支配的自由</a:t>
            </a:r>
            <a:r>
              <a:rPr lang="zh-CN" altLang="en-US" sz="2000" dirty="0" smtClean="0"/>
              <a:t>：“无支配的自由</a:t>
            </a:r>
            <a:r>
              <a:rPr lang="en-US" sz="2000" dirty="0" smtClean="0"/>
              <a:t>”(</a:t>
            </a:r>
            <a:r>
              <a:rPr lang="zh-CN" altLang="en-US" sz="2000" dirty="0" smtClean="0"/>
              <a:t>共和主义的自由概念</a:t>
            </a:r>
            <a:r>
              <a:rPr lang="en-US" sz="2000" dirty="0" smtClean="0"/>
              <a:t>)</a:t>
            </a:r>
            <a:r>
              <a:rPr lang="zh-CN" altLang="en-US" sz="2000" dirty="0" smtClean="0"/>
              <a:t>和</a:t>
            </a:r>
            <a:r>
              <a:rPr lang="en-US" sz="2000" dirty="0" smtClean="0"/>
              <a:t>“</a:t>
            </a:r>
            <a:r>
              <a:rPr lang="zh-CN" altLang="en-US" sz="2000" dirty="0" smtClean="0"/>
              <a:t>无干涉的自由</a:t>
            </a:r>
            <a:r>
              <a:rPr lang="en-US" sz="2000" dirty="0" smtClean="0"/>
              <a:t>”(</a:t>
            </a:r>
            <a:r>
              <a:rPr lang="zh-CN" altLang="en-US" sz="2000" dirty="0" smtClean="0"/>
              <a:t>自由主义的自由概念</a:t>
            </a:r>
            <a:r>
              <a:rPr lang="en-US" sz="2000" dirty="0" smtClean="0"/>
              <a:t>)</a:t>
            </a:r>
            <a:r>
              <a:rPr lang="zh-CN" altLang="en-US" sz="2000" dirty="0" smtClean="0"/>
              <a:t>是两个不同的概念，</a:t>
            </a:r>
            <a:r>
              <a:rPr lang="en-US" sz="2000" dirty="0" smtClean="0"/>
              <a:t> “</a:t>
            </a:r>
            <a:r>
              <a:rPr lang="zh-CN" altLang="en-US" sz="2000" dirty="0" smtClean="0"/>
              <a:t>无支配的自由</a:t>
            </a:r>
            <a:r>
              <a:rPr lang="en-US" sz="2000" dirty="0" smtClean="0"/>
              <a:t>”</a:t>
            </a:r>
            <a:r>
              <a:rPr lang="zh-CN" altLang="en-US" sz="2000" dirty="0" smtClean="0"/>
              <a:t>是更加彻底地免除他人</a:t>
            </a:r>
            <a:r>
              <a:rPr lang="en-US" sz="2000" dirty="0" smtClean="0"/>
              <a:t>“</a:t>
            </a:r>
            <a:r>
              <a:rPr lang="zh-CN" altLang="en-US" sz="2000" dirty="0" smtClean="0"/>
              <a:t>干涉</a:t>
            </a:r>
            <a:r>
              <a:rPr lang="en-US" sz="2000" dirty="0" smtClean="0"/>
              <a:t>”</a:t>
            </a:r>
            <a:r>
              <a:rPr lang="zh-CN" altLang="en-US" sz="2000" dirty="0" smtClean="0"/>
              <a:t>的自由。主人与奴隶的关系。</a:t>
            </a:r>
            <a:endParaRPr lang="en-US" altLang="zh-CN" sz="2000" dirty="0" smtClean="0"/>
          </a:p>
          <a:p>
            <a:r>
              <a:rPr lang="zh-CN" altLang="en-US" sz="2000" b="1" dirty="0" smtClean="0"/>
              <a:t>共和主义的民主观：</a:t>
            </a:r>
            <a:r>
              <a:rPr lang="zh-CN" altLang="en-US" sz="2000" dirty="0" smtClean="0"/>
              <a:t>“一个非支配性的共和主义政府必将在遵循宪政主义约束的前提下运转，这些约束有助于防止局部利益对政治机构的操纵。”“在任何政府体系之下，不管它的宪政主义和非操纵程度如何，公共权威都得做出决策，行使权力。”“要想这种决策不会危及人民的无支配自由，那么它必须是能够被有效论辩的。尤其是，它必须接受一种论辩式民主的约束：这种民主遵循决策的协商模式，能够包容共同体中所有重大的不同声音，并能够对论辩提出的反对意见作出恰当的回应。”</a:t>
            </a:r>
            <a:endParaRPr lang="zh-CN" alt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smtClean="0"/>
              <a:t>当代共和主义：阿伦特</a:t>
            </a:r>
            <a:endParaRPr lang="zh-CN" altLang="en-US" sz="3200" dirty="0"/>
          </a:p>
        </p:txBody>
      </p:sp>
      <p:sp>
        <p:nvSpPr>
          <p:cNvPr id="3" name="内容占位符 2"/>
          <p:cNvSpPr>
            <a:spLocks noGrp="1"/>
          </p:cNvSpPr>
          <p:nvPr>
            <p:ph idx="1"/>
          </p:nvPr>
        </p:nvSpPr>
        <p:spPr/>
        <p:txBody>
          <a:bodyPr/>
          <a:lstStyle/>
          <a:p>
            <a:endParaRPr lang="en-US" altLang="zh-CN" dirty="0" smtClean="0"/>
          </a:p>
          <a:p>
            <a:r>
              <a:rPr lang="zh-CN" altLang="en-US" sz="2000" dirty="0" smtClean="0">
                <a:latin typeface="+mj-ea"/>
                <a:ea typeface="+mj-ea"/>
              </a:rPr>
              <a:t>古典共和主义与当代社会的融合。</a:t>
            </a:r>
            <a:endParaRPr lang="en-US" altLang="zh-CN" sz="2000" dirty="0" smtClean="0">
              <a:latin typeface="+mj-ea"/>
              <a:ea typeface="+mj-ea"/>
            </a:endParaRPr>
          </a:p>
          <a:p>
            <a:endParaRPr lang="en-US" altLang="zh-CN" sz="2000" dirty="0" smtClean="0">
              <a:latin typeface="+mj-ea"/>
              <a:ea typeface="+mj-ea"/>
            </a:endParaRPr>
          </a:p>
          <a:p>
            <a:r>
              <a:rPr lang="zh-CN" altLang="en-US" sz="2000" dirty="0" smtClean="0">
                <a:latin typeface="+mj-ea"/>
                <a:ea typeface="+mj-ea"/>
              </a:rPr>
              <a:t>关注</a:t>
            </a:r>
            <a:r>
              <a:rPr lang="zh-CN" altLang="en-US" sz="2000" dirty="0" smtClean="0">
                <a:latin typeface="+mj-ea"/>
                <a:ea typeface="+mj-ea"/>
              </a:rPr>
              <a:t>的重点是</a:t>
            </a:r>
            <a:r>
              <a:rPr lang="zh-CN" altLang="en-US" sz="2000" b="1" dirty="0" smtClean="0">
                <a:latin typeface="+mj-ea"/>
                <a:ea typeface="+mj-ea"/>
              </a:rPr>
              <a:t>共和主义的自由，赋予政治行动</a:t>
            </a:r>
            <a:r>
              <a:rPr lang="zh-CN" altLang="en-US" sz="2000" dirty="0" smtClean="0">
                <a:latin typeface="+mj-ea"/>
                <a:ea typeface="+mj-ea"/>
              </a:rPr>
              <a:t>以极高的价值，而不是</a:t>
            </a:r>
            <a:r>
              <a:rPr lang="zh-CN" altLang="en-US" sz="2000" b="1" dirty="0" smtClean="0">
                <a:latin typeface="+mj-ea"/>
                <a:ea typeface="+mj-ea"/>
              </a:rPr>
              <a:t>私有产权</a:t>
            </a:r>
            <a:r>
              <a:rPr lang="zh-CN" altLang="en-US" sz="2000" dirty="0" smtClean="0">
                <a:latin typeface="+mj-ea"/>
                <a:ea typeface="+mj-ea"/>
              </a:rPr>
              <a:t>基础上的现代自由</a:t>
            </a:r>
            <a:r>
              <a:rPr lang="zh-CN" altLang="en-US" sz="2000" b="1" dirty="0" smtClean="0">
                <a:latin typeface="+mj-ea"/>
                <a:ea typeface="+mj-ea"/>
              </a:rPr>
              <a:t>。</a:t>
            </a:r>
            <a:endParaRPr lang="en-US" altLang="zh-CN" sz="2000" dirty="0" smtClean="0">
              <a:latin typeface="+mj-ea"/>
              <a:ea typeface="+mj-ea"/>
            </a:endParaRPr>
          </a:p>
          <a:p>
            <a:endParaRPr lang="en-US" altLang="zh-CN" sz="2000" dirty="0" smtClean="0">
              <a:latin typeface="+mj-ea"/>
              <a:ea typeface="+mj-ea"/>
            </a:endParaRPr>
          </a:p>
          <a:p>
            <a:r>
              <a:rPr lang="zh-CN" altLang="en-US" sz="2000" dirty="0" smtClean="0">
                <a:latin typeface="+mj-ea"/>
                <a:ea typeface="+mj-ea"/>
              </a:rPr>
              <a:t>推崇</a:t>
            </a:r>
            <a:r>
              <a:rPr lang="zh-CN" altLang="en-US" sz="2000" b="1" dirty="0" smtClean="0">
                <a:latin typeface="+mj-ea"/>
                <a:ea typeface="+mj-ea"/>
              </a:rPr>
              <a:t>联邦制的人民委员会制度。</a:t>
            </a:r>
            <a:endParaRPr lang="zh-CN" altLang="en-US" sz="2000" dirty="0">
              <a:latin typeface="+mj-ea"/>
              <a:ea typeface="+mj-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smtClean="0">
                <a:latin typeface="+mj-ea"/>
              </a:rPr>
              <a:t>共和主义传统：古典与当代</a:t>
            </a:r>
            <a:endParaRPr lang="en-US" altLang="zh-CN" sz="3200" dirty="0" smtClean="0">
              <a:latin typeface="+mj-ea"/>
            </a:endParaRPr>
          </a:p>
        </p:txBody>
      </p:sp>
      <p:sp>
        <p:nvSpPr>
          <p:cNvPr id="3" name="内容占位符 2"/>
          <p:cNvSpPr>
            <a:spLocks noGrp="1"/>
          </p:cNvSpPr>
          <p:nvPr>
            <p:ph idx="1"/>
          </p:nvPr>
        </p:nvSpPr>
        <p:spPr/>
        <p:txBody>
          <a:bodyPr>
            <a:normAutofit/>
          </a:bodyPr>
          <a:lstStyle/>
          <a:p>
            <a:r>
              <a:rPr lang="en-US" altLang="zh-CN" sz="2800" dirty="0" smtClean="0">
                <a:latin typeface="+mj-ea"/>
                <a:ea typeface="+mj-ea"/>
              </a:rPr>
              <a:t>1.</a:t>
            </a:r>
            <a:r>
              <a:rPr lang="zh-CN" altLang="en-US" sz="2800" dirty="0" smtClean="0">
                <a:latin typeface="+mj-ea"/>
                <a:ea typeface="+mj-ea"/>
              </a:rPr>
              <a:t>何以作为一个</a:t>
            </a:r>
            <a:r>
              <a:rPr lang="zh-CN" altLang="en-US" sz="2800" b="1" dirty="0" smtClean="0">
                <a:latin typeface="+mj-ea"/>
                <a:ea typeface="+mj-ea"/>
              </a:rPr>
              <a:t>传统</a:t>
            </a:r>
            <a:r>
              <a:rPr lang="zh-CN" altLang="en-US" sz="2800" dirty="0" smtClean="0">
                <a:latin typeface="+mj-ea"/>
                <a:ea typeface="+mj-ea"/>
              </a:rPr>
              <a:t>？</a:t>
            </a:r>
            <a:endParaRPr lang="en-US" altLang="zh-CN" sz="2800" dirty="0" smtClean="0">
              <a:latin typeface="+mj-ea"/>
              <a:ea typeface="+mj-ea"/>
            </a:endParaRPr>
          </a:p>
          <a:p>
            <a:r>
              <a:rPr lang="zh-CN" altLang="en-US" sz="2200" dirty="0" smtClean="0">
                <a:latin typeface="+mj-ea"/>
                <a:ea typeface="+mj-ea"/>
              </a:rPr>
              <a:t>关键的历史时期：</a:t>
            </a:r>
            <a:r>
              <a:rPr lang="zh-CN" altLang="en-US" sz="2200" b="1" dirty="0" smtClean="0">
                <a:latin typeface="+mj-ea"/>
                <a:ea typeface="+mj-ea"/>
              </a:rPr>
              <a:t>古代希腊与罗马</a:t>
            </a:r>
            <a:r>
              <a:rPr lang="en-US" altLang="zh-CN" sz="2200" dirty="0" smtClean="0">
                <a:latin typeface="+mj-ea"/>
                <a:ea typeface="+mj-ea"/>
              </a:rPr>
              <a:t>——</a:t>
            </a:r>
            <a:r>
              <a:rPr lang="zh-CN" altLang="en-US" sz="2200" dirty="0" smtClean="0">
                <a:latin typeface="+mj-ea"/>
                <a:ea typeface="+mj-ea"/>
              </a:rPr>
              <a:t>中世纪后期和文艺复兴时期的</a:t>
            </a:r>
            <a:r>
              <a:rPr lang="zh-CN" altLang="en-US" sz="2200" b="1" dirty="0" smtClean="0">
                <a:latin typeface="+mj-ea"/>
                <a:ea typeface="+mj-ea"/>
              </a:rPr>
              <a:t>意大利城市共和国</a:t>
            </a:r>
            <a:r>
              <a:rPr lang="en-US" altLang="zh-CN" sz="2200" dirty="0" smtClean="0">
                <a:latin typeface="+mj-ea"/>
                <a:ea typeface="+mj-ea"/>
              </a:rPr>
              <a:t>——</a:t>
            </a:r>
            <a:r>
              <a:rPr lang="en-US" sz="2200" dirty="0" smtClean="0">
                <a:latin typeface="+mj-ea"/>
                <a:ea typeface="+mj-ea"/>
              </a:rPr>
              <a:t>17—18</a:t>
            </a:r>
            <a:r>
              <a:rPr lang="zh-CN" altLang="en-US" sz="2200" dirty="0" smtClean="0">
                <a:latin typeface="+mj-ea"/>
                <a:ea typeface="+mj-ea"/>
              </a:rPr>
              <a:t>世纪的</a:t>
            </a:r>
            <a:r>
              <a:rPr lang="zh-CN" altLang="en-US" sz="2200" b="1" dirty="0" smtClean="0">
                <a:latin typeface="+mj-ea"/>
                <a:ea typeface="+mj-ea"/>
              </a:rPr>
              <a:t>荷兰和英国</a:t>
            </a:r>
            <a:r>
              <a:rPr lang="en-US" altLang="zh-CN" sz="2200" dirty="0" smtClean="0">
                <a:latin typeface="+mj-ea"/>
                <a:ea typeface="+mj-ea"/>
              </a:rPr>
              <a:t>——</a:t>
            </a:r>
            <a:r>
              <a:rPr lang="zh-CN" altLang="en-US" sz="2200" dirty="0" smtClean="0">
                <a:latin typeface="+mj-ea"/>
                <a:ea typeface="+mj-ea"/>
              </a:rPr>
              <a:t>建国和制宪时期的</a:t>
            </a:r>
            <a:r>
              <a:rPr lang="zh-CN" altLang="en-US" sz="2200" b="1" dirty="0" smtClean="0">
                <a:latin typeface="+mj-ea"/>
                <a:ea typeface="+mj-ea"/>
              </a:rPr>
              <a:t>美国</a:t>
            </a:r>
            <a:r>
              <a:rPr lang="en-US" altLang="zh-CN" sz="2200" dirty="0" smtClean="0">
                <a:latin typeface="+mj-ea"/>
                <a:ea typeface="+mj-ea"/>
              </a:rPr>
              <a:t>——</a:t>
            </a:r>
            <a:r>
              <a:rPr lang="zh-CN" altLang="en-US" sz="2200" b="1" dirty="0" smtClean="0">
                <a:latin typeface="+mj-ea"/>
                <a:ea typeface="+mj-ea"/>
              </a:rPr>
              <a:t>法国大革命</a:t>
            </a:r>
            <a:r>
              <a:rPr lang="zh-CN" altLang="en-US" sz="2200" dirty="0" smtClean="0">
                <a:latin typeface="+mj-ea"/>
                <a:ea typeface="+mj-ea"/>
              </a:rPr>
              <a:t>；思想家：亚里士多德、西塞罗、马基雅维利、哈林顿、卢梭、麦迪逊等。</a:t>
            </a:r>
            <a:endParaRPr lang="en-US" altLang="zh-CN" sz="2200" dirty="0" smtClean="0">
              <a:latin typeface="+mj-ea"/>
              <a:ea typeface="+mj-ea"/>
            </a:endParaRPr>
          </a:p>
          <a:p>
            <a:r>
              <a:rPr lang="en-US" altLang="zh-CN" sz="2800" dirty="0" smtClean="0">
                <a:latin typeface="+mj-ea"/>
                <a:ea typeface="+mj-ea"/>
              </a:rPr>
              <a:t>2. </a:t>
            </a:r>
            <a:r>
              <a:rPr lang="zh-CN" altLang="en-US" sz="2800" b="1" dirty="0" smtClean="0">
                <a:latin typeface="+mj-ea"/>
                <a:ea typeface="+mj-ea"/>
              </a:rPr>
              <a:t>理想制度架构：混合或平衡政体</a:t>
            </a:r>
            <a:endParaRPr lang="en-US" altLang="zh-CN" sz="2800" b="1" dirty="0" smtClean="0">
              <a:latin typeface="+mj-ea"/>
              <a:ea typeface="+mj-ea"/>
            </a:endParaRPr>
          </a:p>
          <a:p>
            <a:r>
              <a:rPr lang="zh-CN" altLang="en-US" sz="2200" dirty="0" smtClean="0"/>
              <a:t>混合与分权；君主制；元老院／参议院；人民主权；立法者</a:t>
            </a:r>
            <a:r>
              <a:rPr lang="en-US" sz="2200" dirty="0" smtClean="0"/>
              <a:t>(1awgiver)</a:t>
            </a:r>
            <a:r>
              <a:rPr lang="zh-CN" altLang="en-US" sz="2200" dirty="0" smtClean="0"/>
              <a:t>；法治</a:t>
            </a:r>
            <a:endParaRPr lang="en-US" altLang="zh-CN" sz="2200" dirty="0" smtClean="0"/>
          </a:p>
          <a:p>
            <a:r>
              <a:rPr lang="en-US" altLang="zh-CN" sz="2800" dirty="0" smtClean="0">
                <a:latin typeface="+mj-ea"/>
                <a:ea typeface="+mj-ea"/>
              </a:rPr>
              <a:t>3. </a:t>
            </a:r>
            <a:r>
              <a:rPr lang="zh-CN" altLang="en-US" sz="2800" b="1" dirty="0" smtClean="0">
                <a:latin typeface="+mj-ea"/>
                <a:ea typeface="+mj-ea"/>
              </a:rPr>
              <a:t>两个基本价值特征：政治自由与积极公民</a:t>
            </a:r>
            <a:endParaRPr lang="en-US" altLang="zh-CN" sz="2800" b="1" dirty="0" smtClean="0">
              <a:latin typeface="+mj-ea"/>
              <a:ea typeface="+mj-ea"/>
            </a:endParaRPr>
          </a:p>
          <a:p>
            <a:endParaRPr lang="en-US" altLang="zh-CN" b="1" dirty="0" smtClean="0"/>
          </a:p>
          <a:p>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b="1" dirty="0" smtClean="0">
                <a:latin typeface="+mj-ea"/>
              </a:rPr>
              <a:t>政治自由与积极公民</a:t>
            </a:r>
            <a:endParaRPr lang="zh-CN" altLang="en-US" sz="3200" dirty="0"/>
          </a:p>
        </p:txBody>
      </p:sp>
      <p:sp>
        <p:nvSpPr>
          <p:cNvPr id="3" name="内容占位符 2"/>
          <p:cNvSpPr>
            <a:spLocks noGrp="1"/>
          </p:cNvSpPr>
          <p:nvPr>
            <p:ph idx="1"/>
          </p:nvPr>
        </p:nvSpPr>
        <p:spPr/>
        <p:txBody>
          <a:bodyPr/>
          <a:lstStyle/>
          <a:p>
            <a:r>
              <a:rPr lang="zh-CN" altLang="en-US" sz="2400" b="1" dirty="0" smtClean="0">
                <a:latin typeface="+mj-ea"/>
                <a:ea typeface="+mj-ea"/>
              </a:rPr>
              <a:t>政治自由的基础</a:t>
            </a:r>
            <a:r>
              <a:rPr lang="zh-CN" altLang="en-US" dirty="0" smtClean="0"/>
              <a:t>：</a:t>
            </a:r>
            <a:r>
              <a:rPr lang="zh-CN" altLang="en-US" sz="2000" dirty="0" smtClean="0">
                <a:latin typeface="+mn-ea"/>
              </a:rPr>
              <a:t>自治（</a:t>
            </a:r>
            <a:r>
              <a:rPr lang="en-US" altLang="zh-CN" sz="2000" dirty="0" smtClean="0">
                <a:latin typeface="+mn-ea"/>
              </a:rPr>
              <a:t>self-government</a:t>
            </a:r>
            <a:r>
              <a:rPr lang="zh-CN" altLang="en-US" sz="2000" dirty="0" smtClean="0">
                <a:latin typeface="+mn-ea"/>
              </a:rPr>
              <a:t>）：</a:t>
            </a:r>
            <a:r>
              <a:rPr lang="zh-CN" altLang="en-US" sz="2000" dirty="0" smtClean="0"/>
              <a:t>“共和国对内摆脱暴君的统治，对外摆脱对外的压迫”（马基雅维里）</a:t>
            </a:r>
            <a:endParaRPr lang="en-US" altLang="zh-CN" sz="2000" dirty="0" smtClean="0">
              <a:latin typeface="+mn-ea"/>
            </a:endParaRPr>
          </a:p>
          <a:p>
            <a:r>
              <a:rPr lang="zh-CN" altLang="en-US" sz="2400" b="1" dirty="0" smtClean="0">
                <a:latin typeface="+mj-ea"/>
                <a:ea typeface="+mj-ea"/>
              </a:rPr>
              <a:t>政治参与及其理据</a:t>
            </a:r>
            <a:r>
              <a:rPr lang="zh-CN" altLang="en-US" dirty="0" smtClean="0"/>
              <a:t>：</a:t>
            </a:r>
            <a:r>
              <a:rPr lang="zh-CN" altLang="en-US" sz="2000" dirty="0" smtClean="0"/>
              <a:t>亚里士多德主义的（积极自由）；无支配的自由</a:t>
            </a:r>
            <a:endParaRPr lang="en-US" altLang="zh-CN" sz="2000" dirty="0" smtClean="0"/>
          </a:p>
          <a:p>
            <a:r>
              <a:rPr lang="zh-CN" altLang="en-US" sz="2400" b="1" dirty="0" smtClean="0">
                <a:latin typeface="+mj-ea"/>
                <a:ea typeface="+mj-ea"/>
              </a:rPr>
              <a:t>积极公民</a:t>
            </a:r>
            <a:r>
              <a:rPr lang="zh-CN" altLang="en-US" dirty="0" smtClean="0"/>
              <a:t>：</a:t>
            </a:r>
            <a:r>
              <a:rPr lang="zh-CN" altLang="en-US" sz="2000" dirty="0" smtClean="0"/>
              <a:t>公民美德与克服腐化</a:t>
            </a:r>
            <a:endParaRPr lang="en-US" altLang="zh-CN" sz="2000" dirty="0" smtClean="0"/>
          </a:p>
          <a:p>
            <a:r>
              <a:rPr lang="zh-CN" altLang="en-US" sz="2000" dirty="0" smtClean="0"/>
              <a:t>公民美德是指公民通过审议、行动来</a:t>
            </a:r>
            <a:r>
              <a:rPr lang="zh-CN" altLang="en-US" sz="2000" b="1" dirty="0" smtClean="0"/>
              <a:t>增进共同善的意愿和能力</a:t>
            </a:r>
            <a:r>
              <a:rPr lang="zh-CN" altLang="en-US" sz="2000" dirty="0" smtClean="0"/>
              <a:t>，亦即将</a:t>
            </a:r>
            <a:r>
              <a:rPr lang="zh-CN" altLang="en-US" sz="2000" b="1" dirty="0" smtClean="0"/>
              <a:t>公共利益置于私人利益之上</a:t>
            </a:r>
            <a:r>
              <a:rPr lang="zh-CN" altLang="en-US" sz="2000" dirty="0" smtClean="0"/>
              <a:t>的品质和德行。</a:t>
            </a:r>
            <a:endParaRPr lang="en-US" altLang="zh-CN" sz="2000" dirty="0" smtClean="0"/>
          </a:p>
          <a:p>
            <a:r>
              <a:rPr lang="zh-CN" altLang="en-US" sz="2400" b="1" dirty="0" smtClean="0">
                <a:latin typeface="+mj-ea"/>
                <a:ea typeface="+mj-ea"/>
              </a:rPr>
              <a:t>共和主义两个典型特征的体现</a:t>
            </a:r>
            <a:r>
              <a:rPr lang="zh-CN" altLang="en-US" sz="2800" b="1" dirty="0" smtClean="0">
                <a:latin typeface="+mj-ea"/>
                <a:ea typeface="+mj-ea"/>
              </a:rPr>
              <a:t>：</a:t>
            </a:r>
            <a:r>
              <a:rPr lang="zh-CN" altLang="en-US" sz="2000" dirty="0" smtClean="0"/>
              <a:t>积极的公民身份</a:t>
            </a:r>
            <a:endParaRPr lang="en-US" altLang="zh-CN" sz="2000" dirty="0" smtClean="0"/>
          </a:p>
          <a:p>
            <a:endParaRPr lang="en-US" altLang="zh-CN" sz="2000" dirty="0" smtClean="0"/>
          </a:p>
          <a:p>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smtClean="0">
                <a:latin typeface="+mj-ea"/>
              </a:rPr>
              <a:t>共和主义：保护型与发展型</a:t>
            </a:r>
            <a:endParaRPr lang="zh-CN" altLang="en-US" sz="3200" dirty="0"/>
          </a:p>
        </p:txBody>
      </p:sp>
      <p:sp>
        <p:nvSpPr>
          <p:cNvPr id="3" name="内容占位符 2"/>
          <p:cNvSpPr>
            <a:spLocks noGrp="1"/>
          </p:cNvSpPr>
          <p:nvPr>
            <p:ph idx="1"/>
          </p:nvPr>
        </p:nvSpPr>
        <p:spPr/>
        <p:txBody>
          <a:bodyPr>
            <a:normAutofit fontScale="92500" lnSpcReduction="20000"/>
          </a:bodyPr>
          <a:lstStyle/>
          <a:p>
            <a:r>
              <a:rPr lang="zh-CN" altLang="en-US" sz="2800" b="1" dirty="0" smtClean="0">
                <a:latin typeface="+mj-ea"/>
                <a:ea typeface="+mj-ea"/>
              </a:rPr>
              <a:t>政治参与的价值</a:t>
            </a:r>
            <a:r>
              <a:rPr lang="zh-CN" altLang="en-US" sz="2800" dirty="0" smtClean="0">
                <a:latin typeface="+mj-ea"/>
                <a:ea typeface="+mj-ea"/>
              </a:rPr>
              <a:t>：</a:t>
            </a:r>
            <a:endParaRPr lang="en-US" altLang="zh-CN" sz="2800" dirty="0" smtClean="0">
              <a:latin typeface="+mj-ea"/>
              <a:ea typeface="+mj-ea"/>
            </a:endParaRPr>
          </a:p>
          <a:p>
            <a:r>
              <a:rPr lang="zh-CN" altLang="en-US" sz="2400" dirty="0" smtClean="0">
                <a:solidFill>
                  <a:srgbClr val="FF0000"/>
                </a:solidFill>
                <a:latin typeface="+mn-ea"/>
              </a:rPr>
              <a:t>政治参与</a:t>
            </a:r>
            <a:r>
              <a:rPr lang="zh-CN" altLang="en-US" sz="2400" dirty="0" smtClean="0">
                <a:latin typeface="+mn-ea"/>
              </a:rPr>
              <a:t>对于保护公民的</a:t>
            </a:r>
            <a:r>
              <a:rPr lang="zh-CN" altLang="en-US" sz="2400" dirty="0" smtClean="0">
                <a:solidFill>
                  <a:srgbClr val="FF0000"/>
                </a:solidFill>
                <a:latin typeface="+mn-ea"/>
              </a:rPr>
              <a:t>人身自由</a:t>
            </a:r>
            <a:r>
              <a:rPr lang="zh-CN" altLang="en-US" sz="2400" dirty="0" smtClean="0">
                <a:latin typeface="+mn-ea"/>
              </a:rPr>
              <a:t>具有工具意义（保护型）</a:t>
            </a:r>
            <a:endParaRPr lang="en-US" altLang="zh-CN" sz="2400" dirty="0" smtClean="0">
              <a:latin typeface="+mn-ea"/>
            </a:endParaRPr>
          </a:p>
          <a:p>
            <a:r>
              <a:rPr lang="zh-CN" altLang="en-US" sz="2400" dirty="0" smtClean="0">
                <a:solidFill>
                  <a:srgbClr val="FF0000"/>
                </a:solidFill>
                <a:latin typeface="+mn-ea"/>
              </a:rPr>
              <a:t>政治参与</a:t>
            </a:r>
            <a:r>
              <a:rPr lang="zh-CN" altLang="en-US" sz="2400" dirty="0" smtClean="0">
                <a:latin typeface="+mn-ea"/>
              </a:rPr>
              <a:t>对于作为人的</a:t>
            </a:r>
            <a:r>
              <a:rPr lang="zh-CN" altLang="en-US" sz="2400" dirty="0" smtClean="0">
                <a:solidFill>
                  <a:srgbClr val="FF0000"/>
                </a:solidFill>
                <a:latin typeface="+mn-ea"/>
              </a:rPr>
              <a:t>公民的发展</a:t>
            </a:r>
            <a:r>
              <a:rPr lang="zh-CN" altLang="en-US" sz="2400" dirty="0" smtClean="0">
                <a:latin typeface="+mn-ea"/>
              </a:rPr>
              <a:t>具有内在价值（发展型）</a:t>
            </a:r>
            <a:endParaRPr lang="en-US" altLang="zh-CN" sz="2400" dirty="0" smtClean="0">
              <a:latin typeface="+mn-ea"/>
            </a:endParaRPr>
          </a:p>
          <a:p>
            <a:r>
              <a:rPr lang="zh-CN" altLang="en-US" sz="2800" b="1" dirty="0" smtClean="0">
                <a:latin typeface="+mj-ea"/>
                <a:ea typeface="+mj-ea"/>
              </a:rPr>
              <a:t>理论基础：</a:t>
            </a:r>
            <a:endParaRPr lang="en-US" altLang="zh-CN" sz="2800" b="1" dirty="0" smtClean="0">
              <a:latin typeface="+mj-ea"/>
              <a:ea typeface="+mj-ea"/>
            </a:endParaRPr>
          </a:p>
          <a:p>
            <a:r>
              <a:rPr lang="zh-CN" altLang="en-US" sz="2200" dirty="0" smtClean="0">
                <a:solidFill>
                  <a:srgbClr val="C00000"/>
                </a:solidFill>
                <a:latin typeface="+mn-ea"/>
              </a:rPr>
              <a:t>古罗马及其历史：</a:t>
            </a:r>
            <a:r>
              <a:rPr lang="zh-CN" altLang="en-US" sz="2200" dirty="0" smtClean="0">
                <a:latin typeface="+mn-ea"/>
              </a:rPr>
              <a:t>强调仅仅依靠主要集团的政治参与，公民美德面对腐败是软弱无力的，</a:t>
            </a:r>
            <a:r>
              <a:rPr lang="zh-CN" altLang="en-US" sz="2200" dirty="0" smtClean="0">
                <a:solidFill>
                  <a:srgbClr val="C00000"/>
                </a:solidFill>
                <a:latin typeface="+mn-ea"/>
              </a:rPr>
              <a:t>公民参与集体决策对于保障全体公民的人身自由的重要性</a:t>
            </a:r>
            <a:r>
              <a:rPr lang="zh-CN" altLang="en-US" sz="2200" dirty="0" smtClean="0">
                <a:latin typeface="+mn-ea"/>
              </a:rPr>
              <a:t>（保护型）</a:t>
            </a:r>
            <a:endParaRPr lang="en-US" altLang="zh-CN" sz="2200" dirty="0" smtClean="0">
              <a:latin typeface="+mn-ea"/>
            </a:endParaRPr>
          </a:p>
          <a:p>
            <a:r>
              <a:rPr lang="zh-CN" altLang="en-US" sz="2200" dirty="0" smtClean="0">
                <a:solidFill>
                  <a:srgbClr val="C00000"/>
                </a:solidFill>
                <a:latin typeface="+mn-ea"/>
              </a:rPr>
              <a:t>古典民主遗产：</a:t>
            </a:r>
            <a:r>
              <a:rPr lang="zh-CN" altLang="en-US" sz="2200" dirty="0" smtClean="0">
                <a:latin typeface="+mn-ea"/>
              </a:rPr>
              <a:t>强调把</a:t>
            </a:r>
            <a:r>
              <a:rPr lang="zh-CN" altLang="en-US" sz="2200" dirty="0" smtClean="0">
                <a:solidFill>
                  <a:srgbClr val="C00000"/>
                </a:solidFill>
                <a:latin typeface="+mn-ea"/>
              </a:rPr>
              <a:t>政治参与和城邦的内在价值</a:t>
            </a:r>
            <a:r>
              <a:rPr lang="zh-CN" altLang="en-US" sz="2200" dirty="0" smtClean="0">
                <a:latin typeface="+mn-ea"/>
              </a:rPr>
              <a:t>用作自我实现的手段。按照这种看法，政治参与是美好生活的必要组成内容（发展型）</a:t>
            </a:r>
            <a:endParaRPr lang="en-US" altLang="zh-CN" sz="2200" dirty="0" smtClean="0">
              <a:latin typeface="+mn-ea"/>
            </a:endParaRPr>
          </a:p>
          <a:p>
            <a:r>
              <a:rPr lang="zh-CN" altLang="en-US" sz="2600" dirty="0" smtClean="0">
                <a:latin typeface="+mj-ea"/>
                <a:ea typeface="+mj-ea"/>
              </a:rPr>
              <a:t>意大利的城市共和国：民主理论和实践的一个范例？</a:t>
            </a:r>
            <a:endParaRPr lang="en-US" altLang="zh-CN" sz="2600" dirty="0" smtClean="0">
              <a:latin typeface="+mj-ea"/>
              <a:ea typeface="+mj-ea"/>
            </a:endParaRPr>
          </a:p>
          <a:p>
            <a:r>
              <a:rPr lang="zh-CN" altLang="en-US" sz="2200" dirty="0" smtClean="0"/>
              <a:t>对于许多共和国来说，“</a:t>
            </a:r>
            <a:r>
              <a:rPr lang="zh-CN" altLang="en-US" sz="2200" dirty="0" smtClean="0">
                <a:solidFill>
                  <a:srgbClr val="FF0000"/>
                </a:solidFill>
              </a:rPr>
              <a:t>自由</a:t>
            </a:r>
            <a:r>
              <a:rPr lang="zh-CN" altLang="en-US" sz="2200" dirty="0" smtClean="0"/>
              <a:t>意味着摆脱暴君的专制权力，意味着公民通过参与政府管理其公共事务的权利。‘</a:t>
            </a:r>
            <a:r>
              <a:rPr lang="zh-CN" altLang="en-US" sz="2200" dirty="0" smtClean="0">
                <a:solidFill>
                  <a:srgbClr val="FF0000"/>
                </a:solidFill>
              </a:rPr>
              <a:t>美德</a:t>
            </a:r>
            <a:r>
              <a:rPr lang="zh-CN" altLang="en-US" sz="2200" dirty="0" smtClean="0"/>
              <a:t>’意味着爱国主义、公共精神，意味着把公共利益置于个人利益或家庭利益之上的英雄意志。”（赫尔德）</a:t>
            </a:r>
            <a:endParaRPr lang="en-US" altLang="zh-CN" sz="2200" dirty="0" smtClean="0">
              <a:latin typeface="+mj-ea"/>
              <a:ea typeface="+mj-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785926"/>
            <a:ext cx="3971924" cy="4000528"/>
          </a:xfrm>
        </p:spPr>
        <p:txBody>
          <a:bodyPr>
            <a:noAutofit/>
          </a:bodyPr>
          <a:lstStyle/>
          <a:p>
            <a:r>
              <a:rPr lang="zh-CN" altLang="en-US" sz="1600" b="1" dirty="0" smtClean="0">
                <a:latin typeface="+mj-ea"/>
              </a:rPr>
              <a:t>西塞罗：</a:t>
            </a:r>
            <a:r>
              <a:rPr lang="zh-CN" altLang="en-US" sz="1600" dirty="0" smtClean="0">
                <a:latin typeface="+mj-ea"/>
                <a:ea typeface="+mj-ea"/>
              </a:rPr>
              <a:t>“共和国（</a:t>
            </a:r>
            <a:r>
              <a:rPr lang="en-US" altLang="zh-CN" sz="1600" dirty="0" smtClean="0">
                <a:latin typeface="+mj-ea"/>
                <a:ea typeface="+mj-ea"/>
              </a:rPr>
              <a:t>res </a:t>
            </a:r>
            <a:r>
              <a:rPr lang="en-US" altLang="zh-CN" sz="1600" dirty="0" err="1" smtClean="0">
                <a:latin typeface="+mj-ea"/>
                <a:ea typeface="+mj-ea"/>
              </a:rPr>
              <a:t>publica</a:t>
            </a:r>
            <a:r>
              <a:rPr lang="zh-CN" altLang="en-US" sz="1600" dirty="0" smtClean="0">
                <a:latin typeface="+mj-ea"/>
                <a:ea typeface="+mj-ea"/>
              </a:rPr>
              <a:t>）是人民的事务（</a:t>
            </a:r>
            <a:r>
              <a:rPr lang="en-US" altLang="zh-CN" sz="1600" dirty="0" err="1" smtClean="0">
                <a:latin typeface="+mj-ea"/>
                <a:ea typeface="+mj-ea"/>
              </a:rPr>
              <a:t>populi</a:t>
            </a:r>
            <a:r>
              <a:rPr lang="en-US" altLang="zh-CN" sz="1600" dirty="0" smtClean="0">
                <a:latin typeface="+mj-ea"/>
                <a:ea typeface="+mj-ea"/>
              </a:rPr>
              <a:t> res</a:t>
            </a:r>
            <a:r>
              <a:rPr lang="zh-CN" altLang="en-US" sz="1600" dirty="0" smtClean="0">
                <a:latin typeface="+mj-ea"/>
                <a:ea typeface="+mj-ea"/>
              </a:rPr>
              <a:t>）；人民并不是以什么方式形成的一个个男子的集团，而是</a:t>
            </a:r>
            <a:r>
              <a:rPr lang="zh-CN" altLang="en-US" sz="1600" dirty="0" smtClean="0">
                <a:solidFill>
                  <a:srgbClr val="FF0000"/>
                </a:solidFill>
                <a:latin typeface="+mj-ea"/>
                <a:ea typeface="+mj-ea"/>
              </a:rPr>
              <a:t>出于对法律和权利的一致同意</a:t>
            </a:r>
            <a:r>
              <a:rPr lang="zh-CN" altLang="en-US" sz="1600" dirty="0" smtClean="0">
                <a:latin typeface="+mj-ea"/>
                <a:ea typeface="+mj-ea"/>
              </a:rPr>
              <a:t>，出于</a:t>
            </a:r>
            <a:r>
              <a:rPr lang="zh-CN" altLang="en-US" sz="1600" dirty="0" smtClean="0">
                <a:solidFill>
                  <a:srgbClr val="FF0000"/>
                </a:solidFill>
                <a:latin typeface="+mj-ea"/>
                <a:ea typeface="+mj-ea"/>
              </a:rPr>
              <a:t>参与彼此有利的事情的愿望</a:t>
            </a:r>
            <a:r>
              <a:rPr lang="zh-CN" altLang="en-US" sz="1600" dirty="0" smtClean="0">
                <a:latin typeface="+mj-ea"/>
                <a:ea typeface="+mj-ea"/>
              </a:rPr>
              <a:t>而结合为一体的众多男子的结合。”</a:t>
            </a:r>
            <a:endParaRPr lang="en-US" altLang="zh-CN" sz="1600" dirty="0" smtClean="0">
              <a:latin typeface="+mj-ea"/>
              <a:ea typeface="+mj-ea"/>
            </a:endParaRPr>
          </a:p>
          <a:p>
            <a:endParaRPr lang="en-US" altLang="zh-CN" sz="1600" b="1" dirty="0" smtClean="0">
              <a:latin typeface="+mj-ea"/>
            </a:endParaRPr>
          </a:p>
          <a:p>
            <a:r>
              <a:rPr lang="zh-CN" altLang="en-US" sz="1600" b="1" dirty="0" smtClean="0">
                <a:latin typeface="+mj-ea"/>
              </a:rPr>
              <a:t>发展型共和主义的线索</a:t>
            </a:r>
            <a:r>
              <a:rPr lang="zh-CN" altLang="en-US" sz="1600" dirty="0" smtClean="0">
                <a:latin typeface="+mj-ea"/>
              </a:rPr>
              <a:t>：帕多瓦的马西利乌斯、卢梭、沃斯通拉夫特、马克思和恩格斯；</a:t>
            </a:r>
            <a:endParaRPr lang="en-US" altLang="zh-CN" sz="1600" dirty="0" smtClean="0">
              <a:latin typeface="+mj-ea"/>
            </a:endParaRPr>
          </a:p>
          <a:p>
            <a:r>
              <a:rPr lang="zh-CN" altLang="en-US" sz="1600" b="1" dirty="0" smtClean="0">
                <a:latin typeface="+mj-ea"/>
              </a:rPr>
              <a:t>保护型共和主义线索</a:t>
            </a:r>
            <a:r>
              <a:rPr lang="zh-CN" altLang="en-US" sz="1600" dirty="0" smtClean="0">
                <a:latin typeface="+mj-ea"/>
              </a:rPr>
              <a:t>：马基雅维利、孟德斯鸠、麦迪逊</a:t>
            </a:r>
            <a:r>
              <a:rPr lang="zh-CN" altLang="en-US" sz="1600" dirty="0" smtClean="0"/>
              <a:t>。</a:t>
            </a:r>
            <a:endParaRPr lang="en-US" altLang="zh-CN" sz="1600" b="1" dirty="0" smtClean="0">
              <a:latin typeface="+mj-ea"/>
            </a:endParaRPr>
          </a:p>
          <a:p>
            <a:endParaRPr lang="zh-CN" altLang="en-US" sz="1600" dirty="0"/>
          </a:p>
        </p:txBody>
      </p:sp>
      <p:pic>
        <p:nvPicPr>
          <p:cNvPr id="1026" name="Picture 2" descr="D:\2018-2019 整个学期课程\2018年 - 2019年 第2学期\本科生新课 《当代西方民主理论导论》课件和讲稿\有用 图片\西塞罗.jpg"/>
          <p:cNvPicPr>
            <a:picLocks noChangeAspect="1" noChangeArrowheads="1"/>
          </p:cNvPicPr>
          <p:nvPr/>
        </p:nvPicPr>
        <p:blipFill>
          <a:blip r:embed="rId2"/>
          <a:srcRect/>
          <a:stretch>
            <a:fillRect/>
          </a:stretch>
        </p:blipFill>
        <p:spPr bwMode="auto">
          <a:xfrm>
            <a:off x="5572132" y="2000240"/>
            <a:ext cx="2643191" cy="3357586"/>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400" b="1" dirty="0" smtClean="0">
                <a:latin typeface="+mj-ea"/>
              </a:rPr>
              <a:t>帕多瓦的马西利乌斯（</a:t>
            </a:r>
            <a:r>
              <a:rPr lang="en-US" altLang="zh-CN" sz="2400" b="1" dirty="0" err="1" smtClean="0">
                <a:latin typeface="+mj-ea"/>
              </a:rPr>
              <a:t>Marsilio</a:t>
            </a:r>
            <a:r>
              <a:rPr lang="en-US" altLang="zh-CN" sz="2400" b="1" dirty="0" smtClean="0">
                <a:latin typeface="+mj-ea"/>
              </a:rPr>
              <a:t> of Padua</a:t>
            </a:r>
            <a:r>
              <a:rPr lang="zh-CN" altLang="en-US" sz="2400" b="1" dirty="0" smtClean="0">
                <a:latin typeface="+mj-ea"/>
              </a:rPr>
              <a:t>）</a:t>
            </a:r>
            <a:r>
              <a:rPr lang="en-US" altLang="zh-CN" sz="2400" b="1" dirty="0" smtClean="0">
                <a:latin typeface="+mj-ea"/>
              </a:rPr>
              <a:t/>
            </a:r>
            <a:br>
              <a:rPr lang="en-US" altLang="zh-CN" sz="2400" b="1" dirty="0" smtClean="0">
                <a:latin typeface="+mj-ea"/>
              </a:rPr>
            </a:br>
            <a:r>
              <a:rPr lang="en-US" altLang="zh-CN" sz="2400" b="1" dirty="0" smtClean="0">
                <a:latin typeface="+mj-ea"/>
              </a:rPr>
              <a:t>《</a:t>
            </a:r>
            <a:r>
              <a:rPr lang="zh-CN" altLang="en-US" sz="2400" b="1" dirty="0" smtClean="0">
                <a:latin typeface="+mj-ea"/>
              </a:rPr>
              <a:t>和平的保卫者</a:t>
            </a:r>
            <a:r>
              <a:rPr lang="en-US" altLang="zh-CN" sz="2400" b="1" dirty="0" smtClean="0">
                <a:latin typeface="+mj-ea"/>
              </a:rPr>
              <a:t>》</a:t>
            </a:r>
          </a:p>
        </p:txBody>
      </p:sp>
      <p:sp>
        <p:nvSpPr>
          <p:cNvPr id="3" name="内容占位符 2"/>
          <p:cNvSpPr>
            <a:spLocks noGrp="1"/>
          </p:cNvSpPr>
          <p:nvPr>
            <p:ph idx="1"/>
          </p:nvPr>
        </p:nvSpPr>
        <p:spPr/>
        <p:txBody>
          <a:bodyPr>
            <a:normAutofit/>
          </a:bodyPr>
          <a:lstStyle/>
          <a:p>
            <a:r>
              <a:rPr lang="zh-CN" altLang="en-US" sz="2000" dirty="0" smtClean="0">
                <a:latin typeface="+mn-ea"/>
              </a:rPr>
              <a:t>“与奥肯的威廉一起是政治哲学史上</a:t>
            </a:r>
            <a:r>
              <a:rPr lang="zh-CN" altLang="en-US" sz="2000" dirty="0" smtClean="0">
                <a:solidFill>
                  <a:srgbClr val="FF0000"/>
                </a:solidFill>
                <a:latin typeface="+mn-ea"/>
              </a:rPr>
              <a:t>两位具有永恒重要性</a:t>
            </a:r>
            <a:r>
              <a:rPr lang="zh-CN" altLang="en-US" sz="2000" dirty="0" smtClean="0">
                <a:latin typeface="+mn-ea"/>
              </a:rPr>
              <a:t>的人物”（萨拜因）</a:t>
            </a:r>
            <a:endParaRPr lang="en-US" altLang="zh-CN" sz="2000" dirty="0" smtClean="0">
              <a:latin typeface="+mn-ea"/>
            </a:endParaRPr>
          </a:p>
          <a:p>
            <a:endParaRPr lang="en-US" altLang="zh-CN" sz="2400" dirty="0" smtClean="0">
              <a:latin typeface="+mn-ea"/>
            </a:endParaRPr>
          </a:p>
          <a:p>
            <a:r>
              <a:rPr lang="zh-CN" altLang="en-US" sz="2400" dirty="0" smtClean="0">
                <a:latin typeface="+mn-ea"/>
              </a:rPr>
              <a:t>公民共同体</a:t>
            </a:r>
            <a:r>
              <a:rPr lang="en-US" altLang="zh-CN" sz="2400" dirty="0" smtClean="0">
                <a:latin typeface="+mn-ea"/>
              </a:rPr>
              <a:t>——</a:t>
            </a:r>
            <a:r>
              <a:rPr lang="zh-CN" altLang="en-US" sz="2400" dirty="0" smtClean="0">
                <a:latin typeface="+mn-ea"/>
              </a:rPr>
              <a:t>理性产物</a:t>
            </a:r>
            <a:r>
              <a:rPr lang="en-US" altLang="zh-CN" sz="2400" dirty="0" smtClean="0">
                <a:latin typeface="+mn-ea"/>
              </a:rPr>
              <a:t>——</a:t>
            </a:r>
            <a:r>
              <a:rPr lang="zh-CN" altLang="en-US" sz="2400" dirty="0" smtClean="0">
                <a:latin typeface="+mn-ea"/>
              </a:rPr>
              <a:t>“完美生活”</a:t>
            </a:r>
            <a:endParaRPr lang="en-US" altLang="zh-CN" sz="2400" dirty="0" smtClean="0">
              <a:latin typeface="+mn-ea"/>
            </a:endParaRPr>
          </a:p>
          <a:p>
            <a:r>
              <a:rPr lang="zh-CN" altLang="en-US" sz="2400" dirty="0" smtClean="0">
                <a:latin typeface="+mn-ea"/>
              </a:rPr>
              <a:t>冲突</a:t>
            </a:r>
            <a:r>
              <a:rPr lang="en-US" altLang="zh-CN" sz="2400" dirty="0" smtClean="0">
                <a:latin typeface="+mn-ea"/>
              </a:rPr>
              <a:t>——</a:t>
            </a:r>
            <a:r>
              <a:rPr lang="zh-CN" altLang="en-US" sz="2400" dirty="0" smtClean="0">
                <a:latin typeface="+mn-ea"/>
              </a:rPr>
              <a:t>强制权威</a:t>
            </a:r>
            <a:r>
              <a:rPr lang="en-US" altLang="zh-CN" sz="2400" dirty="0" smtClean="0">
                <a:latin typeface="+mn-ea"/>
              </a:rPr>
              <a:t>——</a:t>
            </a:r>
            <a:r>
              <a:rPr lang="zh-CN" altLang="en-US" sz="2400" dirty="0" smtClean="0">
                <a:latin typeface="+mn-ea"/>
              </a:rPr>
              <a:t>共同体的安定和繁荣</a:t>
            </a:r>
            <a:endParaRPr lang="en-US" altLang="zh-CN" sz="2400" dirty="0" smtClean="0">
              <a:latin typeface="+mn-ea"/>
            </a:endParaRPr>
          </a:p>
          <a:p>
            <a:r>
              <a:rPr lang="zh-CN" altLang="en-US" sz="2400" dirty="0" smtClean="0">
                <a:latin typeface="+mn-ea"/>
              </a:rPr>
              <a:t>最终“立法者” 的来源是“人民”</a:t>
            </a:r>
            <a:endParaRPr lang="en-US" altLang="zh-CN" sz="2400" b="1" dirty="0" smtClean="0">
              <a:latin typeface="+mj-ea"/>
              <a:ea typeface="+mj-ea"/>
            </a:endParaRPr>
          </a:p>
          <a:p>
            <a:endParaRPr lang="en-US" altLang="zh-CN" sz="2000" dirty="0" smtClean="0">
              <a:latin typeface="+mn-ea"/>
            </a:endParaRPr>
          </a:p>
          <a:p>
            <a:endParaRPr lang="zh-CN" altLang="en-US" dirty="0" smtClean="0"/>
          </a:p>
          <a:p>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从城邦到共和国</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sz="2800" b="1" dirty="0" smtClean="0">
                <a:latin typeface="+mj-ea"/>
              </a:rPr>
              <a:t>卢梭：</a:t>
            </a:r>
            <a:r>
              <a:rPr lang="en-US" altLang="zh-CN" sz="2800" b="1" dirty="0" smtClean="0">
                <a:latin typeface="+mj-ea"/>
              </a:rPr>
              <a:t>《</a:t>
            </a:r>
            <a:r>
              <a:rPr lang="zh-CN" altLang="en-US" sz="2800" b="1" dirty="0" smtClean="0">
                <a:latin typeface="+mj-ea"/>
              </a:rPr>
              <a:t>社会契约论</a:t>
            </a:r>
            <a:r>
              <a:rPr lang="en-US" altLang="zh-CN" sz="2800" b="1" dirty="0" smtClean="0">
                <a:latin typeface="+mj-ea"/>
              </a:rPr>
              <a:t>》</a:t>
            </a:r>
          </a:p>
          <a:p>
            <a:r>
              <a:rPr lang="zh-CN" altLang="en-US" sz="2000" dirty="0" smtClean="0">
                <a:latin typeface="+mn-ea"/>
              </a:rPr>
              <a:t>对古典民主的批评</a:t>
            </a:r>
            <a:endParaRPr lang="en-US" altLang="zh-CN" sz="2000" dirty="0" smtClean="0">
              <a:latin typeface="+mn-ea"/>
            </a:endParaRPr>
          </a:p>
          <a:p>
            <a:r>
              <a:rPr lang="zh-CN" altLang="en-US" sz="2000" dirty="0" smtClean="0">
                <a:latin typeface="+mn-ea"/>
              </a:rPr>
              <a:t>从自然状态到公共结合：契约</a:t>
            </a:r>
            <a:r>
              <a:rPr lang="en-US" altLang="zh-CN" sz="2000" dirty="0" smtClean="0">
                <a:latin typeface="+mn-ea"/>
              </a:rPr>
              <a:t>——</a:t>
            </a:r>
            <a:r>
              <a:rPr lang="zh-CN" altLang="en-US" sz="2000" dirty="0" smtClean="0">
                <a:latin typeface="+mn-ea"/>
              </a:rPr>
              <a:t>默认或公认</a:t>
            </a:r>
            <a:endParaRPr lang="en-US" altLang="zh-CN" sz="2000" dirty="0" smtClean="0">
              <a:latin typeface="+mn-ea"/>
            </a:endParaRPr>
          </a:p>
          <a:p>
            <a:r>
              <a:rPr lang="zh-CN" altLang="en-US" sz="2000" dirty="0" smtClean="0">
                <a:latin typeface="+mn-ea"/>
              </a:rPr>
              <a:t>理想状态下：个人直接参与法律制定</a:t>
            </a:r>
            <a:r>
              <a:rPr lang="en-US" altLang="zh-CN" sz="2000" dirty="0" smtClean="0">
                <a:latin typeface="+mn-ea"/>
              </a:rPr>
              <a:t>——</a:t>
            </a:r>
            <a:r>
              <a:rPr lang="zh-CN" altLang="en-US" sz="2000" dirty="0" smtClean="0">
                <a:latin typeface="+mn-ea"/>
              </a:rPr>
              <a:t>肯定积极的、参与的公民观念：全体公民共同决定共同体的事务</a:t>
            </a:r>
            <a:r>
              <a:rPr lang="en-US" altLang="zh-CN" sz="2000" dirty="0" smtClean="0">
                <a:latin typeface="+mn-ea"/>
              </a:rPr>
              <a:t>——</a:t>
            </a:r>
            <a:r>
              <a:rPr lang="zh-CN" altLang="en-US" sz="2000" dirty="0" smtClean="0">
                <a:latin typeface="+mn-ea"/>
              </a:rPr>
              <a:t>统治者</a:t>
            </a:r>
            <a:r>
              <a:rPr lang="en-US" altLang="zh-CN" sz="2000" dirty="0" smtClean="0">
                <a:latin typeface="+mn-ea"/>
              </a:rPr>
              <a:t>=</a:t>
            </a:r>
            <a:r>
              <a:rPr lang="zh-CN" altLang="en-US" sz="2000" dirty="0" smtClean="0">
                <a:latin typeface="+mn-ea"/>
              </a:rPr>
              <a:t>被统治者</a:t>
            </a:r>
            <a:endParaRPr lang="en-US" altLang="zh-CN" sz="2000" dirty="0" smtClean="0">
              <a:latin typeface="+mn-ea"/>
            </a:endParaRPr>
          </a:p>
          <a:p>
            <a:r>
              <a:rPr lang="zh-CN" altLang="en-US" sz="2000" dirty="0" smtClean="0">
                <a:latin typeface="+mn-ea"/>
              </a:rPr>
              <a:t>公意（共同利益）不等于众意（个人利益之和）；自由</a:t>
            </a:r>
            <a:r>
              <a:rPr lang="en-US" altLang="zh-CN" sz="2000" dirty="0" smtClean="0">
                <a:latin typeface="+mn-ea"/>
              </a:rPr>
              <a:t>=</a:t>
            </a:r>
            <a:r>
              <a:rPr lang="zh-CN" altLang="en-US" sz="2000" dirty="0" smtClean="0">
                <a:latin typeface="+mn-ea"/>
              </a:rPr>
              <a:t>服从公意</a:t>
            </a:r>
            <a:endParaRPr lang="en-US" altLang="zh-CN" sz="2000" dirty="0" smtClean="0">
              <a:latin typeface="+mn-ea"/>
            </a:endParaRPr>
          </a:p>
          <a:p>
            <a:r>
              <a:rPr lang="zh-CN" altLang="en-US" sz="2000" dirty="0" smtClean="0">
                <a:latin typeface="+mn-ea"/>
              </a:rPr>
              <a:t>赞成政治制度：立法与行政功能区分：前者属于人民，后者属于政府（合法性的依据是执行“公意”）</a:t>
            </a:r>
            <a:endParaRPr lang="en-US" altLang="zh-CN" sz="2000" dirty="0" smtClean="0">
              <a:latin typeface="+mn-ea"/>
            </a:endParaRPr>
          </a:p>
          <a:p>
            <a:r>
              <a:rPr lang="zh-CN" altLang="en-US" sz="2800" b="1" dirty="0" smtClean="0">
                <a:latin typeface="+mn-ea"/>
              </a:rPr>
              <a:t>沃斯通克拉夫特：</a:t>
            </a:r>
            <a:r>
              <a:rPr lang="en-US" altLang="zh-CN" sz="2800" b="1" dirty="0" smtClean="0">
                <a:latin typeface="+mn-ea"/>
              </a:rPr>
              <a:t>《</a:t>
            </a:r>
            <a:r>
              <a:rPr lang="zh-CN" altLang="en-US" sz="2800" b="1" dirty="0" smtClean="0">
                <a:latin typeface="+mn-ea"/>
              </a:rPr>
              <a:t>女权辩护</a:t>
            </a:r>
            <a:r>
              <a:rPr lang="en-US" altLang="zh-CN" sz="2800" b="1" dirty="0" smtClean="0">
                <a:latin typeface="+mn-ea"/>
              </a:rPr>
              <a:t>》</a:t>
            </a:r>
          </a:p>
          <a:p>
            <a:r>
              <a:rPr lang="zh-CN" altLang="en-US" sz="2000" dirty="0" smtClean="0">
                <a:latin typeface="+mn-ea"/>
              </a:rPr>
              <a:t>公共领域与私人领域的“关联”：</a:t>
            </a:r>
            <a:r>
              <a:rPr lang="zh-CN" altLang="en-US" sz="2000" dirty="0" smtClean="0"/>
              <a:t>公共美德仅仅是私人美德的聚合，而妇女的解放则是理性和道德秩序中的自由的关键条件。</a:t>
            </a:r>
            <a:endParaRPr lang="en-US" altLang="zh-CN" sz="2000" dirty="0" smtClean="0">
              <a:latin typeface="+mn-ea"/>
            </a:endParaRPr>
          </a:p>
          <a:p>
            <a:r>
              <a:rPr lang="zh-CN" altLang="en-US" sz="2000" dirty="0" smtClean="0">
                <a:latin typeface="+mn-ea"/>
              </a:rPr>
              <a:t>性别视角：</a:t>
            </a:r>
            <a:r>
              <a:rPr lang="zh-CN" altLang="en-US" sz="2000" dirty="0" smtClean="0"/>
              <a:t>不公正的假设：男女之间的自然差异；不公正的制度：从婚姻契约到国家中直接缺乏女性代表</a:t>
            </a:r>
            <a:endParaRPr lang="en-US" altLang="zh-CN" sz="2000" dirty="0" smtClean="0"/>
          </a:p>
          <a:p>
            <a:endParaRPr lang="zh-CN" altLang="en-US" sz="2000" dirty="0" smtClean="0">
              <a:latin typeface="+mn-ea"/>
            </a:endParaRPr>
          </a:p>
          <a:p>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smtClean="0"/>
              <a:t>保护型共和主义理论家</a:t>
            </a:r>
            <a:endParaRPr lang="zh-CN" altLang="en-US" sz="3200" dirty="0"/>
          </a:p>
        </p:txBody>
      </p:sp>
      <p:sp>
        <p:nvSpPr>
          <p:cNvPr id="3" name="内容占位符 2"/>
          <p:cNvSpPr>
            <a:spLocks noGrp="1"/>
          </p:cNvSpPr>
          <p:nvPr>
            <p:ph idx="1"/>
          </p:nvPr>
        </p:nvSpPr>
        <p:spPr/>
        <p:txBody>
          <a:bodyPr>
            <a:normAutofit/>
          </a:bodyPr>
          <a:lstStyle/>
          <a:p>
            <a:endParaRPr lang="en-US" altLang="zh-CN" sz="2400" b="1" dirty="0" smtClean="0">
              <a:latin typeface="+mj-ea"/>
              <a:ea typeface="+mj-ea"/>
            </a:endParaRPr>
          </a:p>
          <a:p>
            <a:r>
              <a:rPr lang="zh-CN" altLang="en-US" sz="2400" b="1" dirty="0" smtClean="0">
                <a:latin typeface="+mj-ea"/>
                <a:ea typeface="+mj-ea"/>
              </a:rPr>
              <a:t>马基雅维利：</a:t>
            </a:r>
            <a:r>
              <a:rPr lang="en-US" altLang="zh-CN" sz="2400" dirty="0" smtClean="0">
                <a:latin typeface="+mj-ea"/>
                <a:ea typeface="+mj-ea"/>
              </a:rPr>
              <a:t>《</a:t>
            </a:r>
            <a:r>
              <a:rPr lang="zh-CN" altLang="en-US" sz="2400" dirty="0" smtClean="0">
                <a:latin typeface="+mj-ea"/>
                <a:ea typeface="+mj-ea"/>
              </a:rPr>
              <a:t>君主论</a:t>
            </a:r>
            <a:r>
              <a:rPr lang="en-US" altLang="zh-CN" sz="2400" dirty="0" smtClean="0">
                <a:latin typeface="+mj-ea"/>
                <a:ea typeface="+mj-ea"/>
              </a:rPr>
              <a:t>》</a:t>
            </a:r>
            <a:r>
              <a:rPr lang="zh-CN" altLang="en-US" sz="2400" dirty="0" smtClean="0">
                <a:latin typeface="+mj-ea"/>
                <a:ea typeface="+mj-ea"/>
              </a:rPr>
              <a:t>和</a:t>
            </a:r>
            <a:r>
              <a:rPr lang="en-US" altLang="zh-CN" sz="2400" dirty="0" smtClean="0">
                <a:latin typeface="+mj-ea"/>
                <a:ea typeface="+mj-ea"/>
              </a:rPr>
              <a:t>《</a:t>
            </a:r>
            <a:r>
              <a:rPr lang="zh-CN" altLang="en-US" sz="2400" dirty="0" smtClean="0">
                <a:latin typeface="+mj-ea"/>
                <a:ea typeface="+mj-ea"/>
              </a:rPr>
              <a:t>论李维的前十书</a:t>
            </a:r>
            <a:r>
              <a:rPr lang="en-US" altLang="zh-CN" sz="2400" dirty="0" smtClean="0">
                <a:latin typeface="+mj-ea"/>
                <a:ea typeface="+mj-ea"/>
              </a:rPr>
              <a:t>》</a:t>
            </a:r>
          </a:p>
          <a:p>
            <a:r>
              <a:rPr lang="zh-CN" altLang="en-US" sz="2000" dirty="0" smtClean="0">
                <a:latin typeface="+mn-ea"/>
              </a:rPr>
              <a:t>政治就是为赢得权力、利用权力和保持权力而展开的斗争</a:t>
            </a:r>
            <a:endParaRPr lang="en-US" altLang="zh-CN" sz="2000" dirty="0" smtClean="0">
              <a:latin typeface="+mn-ea"/>
            </a:endParaRPr>
          </a:p>
          <a:p>
            <a:r>
              <a:rPr lang="zh-CN" altLang="en-US" sz="2000" dirty="0" smtClean="0">
                <a:latin typeface="+mn-ea"/>
              </a:rPr>
              <a:t>公民美德：法律与宗教</a:t>
            </a:r>
            <a:endParaRPr lang="en-US" altLang="zh-CN" sz="2000" dirty="0" smtClean="0">
              <a:latin typeface="+mn-ea"/>
            </a:endParaRPr>
          </a:p>
          <a:p>
            <a:r>
              <a:rPr lang="zh-CN" altLang="en-US" sz="2000" dirty="0" smtClean="0">
                <a:latin typeface="+mn-ea"/>
              </a:rPr>
              <a:t>混合政府：平衡</a:t>
            </a:r>
            <a:endParaRPr lang="en-US" altLang="zh-CN" sz="2000" dirty="0" smtClean="0">
              <a:latin typeface="+mn-ea"/>
            </a:endParaRPr>
          </a:p>
          <a:p>
            <a:r>
              <a:rPr lang="zh-CN" altLang="en-US" sz="2000" dirty="0" smtClean="0">
                <a:latin typeface="+mn-ea"/>
              </a:rPr>
              <a:t>国家理性高于个人权利（自由）</a:t>
            </a:r>
            <a:endParaRPr lang="en-US" altLang="zh-CN" sz="2000" dirty="0" smtClean="0">
              <a:latin typeface="+mn-ea"/>
            </a:endParaRPr>
          </a:p>
          <a:p>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smtClean="0">
                <a:latin typeface="+mj-ea"/>
              </a:rPr>
              <a:t>古典共和主义的衰落</a:t>
            </a:r>
            <a:endParaRPr lang="zh-CN" altLang="en-US" sz="3200" dirty="0">
              <a:latin typeface="+mj-ea"/>
            </a:endParaRPr>
          </a:p>
        </p:txBody>
      </p:sp>
      <p:sp>
        <p:nvSpPr>
          <p:cNvPr id="3" name="内容占位符 2"/>
          <p:cNvSpPr>
            <a:spLocks noGrp="1"/>
          </p:cNvSpPr>
          <p:nvPr>
            <p:ph idx="1"/>
          </p:nvPr>
        </p:nvSpPr>
        <p:spPr/>
        <p:txBody>
          <a:bodyPr>
            <a:normAutofit lnSpcReduction="10000"/>
          </a:bodyPr>
          <a:lstStyle/>
          <a:p>
            <a:r>
              <a:rPr lang="zh-CN" altLang="en-US" sz="2400" dirty="0" smtClean="0">
                <a:latin typeface="+mj-ea"/>
                <a:ea typeface="+mj-ea"/>
              </a:rPr>
              <a:t>古典共和主义分化</a:t>
            </a:r>
            <a:endParaRPr lang="en-US" altLang="zh-CN" sz="2400" dirty="0" smtClean="0">
              <a:latin typeface="+mj-ea"/>
              <a:ea typeface="+mj-ea"/>
            </a:endParaRPr>
          </a:p>
          <a:p>
            <a:r>
              <a:rPr lang="zh-CN" altLang="en-US" sz="2000" dirty="0" smtClean="0">
                <a:latin typeface="+mn-ea"/>
              </a:rPr>
              <a:t>自马基雅维利之后即出现洛克、</a:t>
            </a:r>
            <a:r>
              <a:rPr lang="zh-CN" altLang="en-US" sz="2000" dirty="0" smtClean="0">
                <a:solidFill>
                  <a:srgbClr val="FF0000"/>
                </a:solidFill>
                <a:latin typeface="+mn-ea"/>
              </a:rPr>
              <a:t>孟德斯鸠</a:t>
            </a:r>
            <a:r>
              <a:rPr lang="zh-CN" altLang="en-US" sz="2000" dirty="0" smtClean="0">
                <a:latin typeface="+mn-ea"/>
              </a:rPr>
              <a:t>与卢梭的分化；</a:t>
            </a:r>
            <a:endParaRPr lang="en-US" altLang="zh-CN" sz="2000" dirty="0" smtClean="0">
              <a:latin typeface="+mn-ea"/>
            </a:endParaRPr>
          </a:p>
          <a:p>
            <a:r>
              <a:rPr lang="zh-CN" altLang="en-US" sz="2000" dirty="0" smtClean="0">
                <a:latin typeface="+mn-ea"/>
              </a:rPr>
              <a:t>这种分化出现于孟德斯鸠之后，以麦迪逊与卢梭为各自代表，并分别以美国革命和法国大革命为其政治象征。</a:t>
            </a:r>
            <a:endParaRPr lang="en-US" altLang="zh-CN" sz="2000" dirty="0" smtClean="0">
              <a:latin typeface="+mn-ea"/>
            </a:endParaRPr>
          </a:p>
          <a:p>
            <a:r>
              <a:rPr lang="zh-CN" altLang="en-US" sz="2000" dirty="0" smtClean="0"/>
              <a:t>分化的结果：“发展式共和主义／保护式共和主义”、“民主共和主义／宪政共和主义”、“民粹</a:t>
            </a:r>
            <a:r>
              <a:rPr lang="en-US" altLang="zh-CN" sz="2000" dirty="0" smtClean="0"/>
              <a:t>—</a:t>
            </a:r>
            <a:r>
              <a:rPr lang="zh-CN" altLang="en-US" sz="2000" dirty="0" smtClean="0"/>
              <a:t>民主主义的共和主义／自由</a:t>
            </a:r>
            <a:r>
              <a:rPr lang="en-US" altLang="zh-CN" sz="2000" dirty="0" smtClean="0"/>
              <a:t>—</a:t>
            </a:r>
            <a:r>
              <a:rPr lang="zh-CN" altLang="en-US" sz="2000" dirty="0" smtClean="0"/>
              <a:t>多元主义的共和主义”等</a:t>
            </a:r>
            <a:endParaRPr lang="en-US" altLang="zh-CN" sz="2400" dirty="0" smtClean="0">
              <a:latin typeface="+mj-ea"/>
              <a:ea typeface="+mj-ea"/>
            </a:endParaRPr>
          </a:p>
          <a:p>
            <a:r>
              <a:rPr lang="zh-CN" altLang="en-US" sz="2400" dirty="0" smtClean="0">
                <a:latin typeface="+mj-ea"/>
                <a:ea typeface="+mj-ea"/>
              </a:rPr>
              <a:t>古典共和主义缺陷</a:t>
            </a:r>
            <a:endParaRPr lang="en-US" altLang="zh-CN" sz="2400" dirty="0" smtClean="0">
              <a:latin typeface="+mj-ea"/>
              <a:ea typeface="+mj-ea"/>
            </a:endParaRPr>
          </a:p>
          <a:p>
            <a:r>
              <a:rPr lang="zh-CN" altLang="en-US" sz="2000" dirty="0" smtClean="0">
                <a:latin typeface="+mn-ea"/>
              </a:rPr>
              <a:t>规模问题：政治理想</a:t>
            </a:r>
            <a:r>
              <a:rPr lang="en-US" altLang="zh-CN" sz="2000" dirty="0" smtClean="0">
                <a:latin typeface="+mn-ea"/>
              </a:rPr>
              <a:t>——</a:t>
            </a:r>
            <a:r>
              <a:rPr lang="zh-CN" altLang="en-US" sz="2000" dirty="0" smtClean="0">
                <a:latin typeface="+mn-ea"/>
              </a:rPr>
              <a:t>小国寡民</a:t>
            </a:r>
          </a:p>
          <a:p>
            <a:r>
              <a:rPr lang="zh-CN" altLang="en-US" sz="2000" dirty="0" smtClean="0">
                <a:latin typeface="+mn-ea"/>
              </a:rPr>
              <a:t>封闭性问题：公民身份；公民德行</a:t>
            </a:r>
          </a:p>
          <a:p>
            <a:r>
              <a:rPr lang="zh-CN" altLang="en-US" sz="2000" dirty="0" smtClean="0">
                <a:latin typeface="+mn-ea"/>
              </a:rPr>
              <a:t>稳定性问题：派系斗争</a:t>
            </a:r>
            <a:r>
              <a:rPr lang="en-US" altLang="zh-CN" sz="2000" dirty="0" smtClean="0">
                <a:latin typeface="+mn-ea"/>
              </a:rPr>
              <a:t>——</a:t>
            </a:r>
            <a:r>
              <a:rPr lang="zh-CN" altLang="en-US" sz="2000" dirty="0" smtClean="0">
                <a:latin typeface="+mn-ea"/>
              </a:rPr>
              <a:t>家族垄断（现实）</a:t>
            </a:r>
          </a:p>
          <a:p>
            <a:r>
              <a:rPr lang="zh-CN" altLang="en-US" sz="2000" dirty="0" smtClean="0">
                <a:latin typeface="+mn-ea"/>
              </a:rPr>
              <a:t>压迫性问题：公民德行的激发与维系</a:t>
            </a:r>
          </a:p>
          <a:p>
            <a:r>
              <a:rPr lang="zh-CN" altLang="en-US" sz="2000" dirty="0" smtClean="0">
                <a:latin typeface="+mn-ea"/>
              </a:rPr>
              <a:t>扩张性问题：军事德行与男性至上主义</a:t>
            </a:r>
            <a:endParaRPr lang="zh-CN" altLang="en-US" sz="2000" dirty="0">
              <a:latin typeface="+mn-ea"/>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龙腾四海">
  <a:themeElements>
    <a:clrScheme name="龙腾四海">
      <a:dk1>
        <a:sysClr val="windowText" lastClr="000000"/>
      </a:dk1>
      <a:lt1>
        <a:sysClr val="window" lastClr="FFFFFF"/>
      </a:lt1>
      <a:dk2>
        <a:srgbClr val="001B36"/>
      </a:dk2>
      <a:lt2>
        <a:srgbClr val="EDF8FE"/>
      </a:lt2>
      <a:accent1>
        <a:srgbClr val="477AB1"/>
      </a:accent1>
      <a:accent2>
        <a:srgbClr val="51848E"/>
      </a:accent2>
      <a:accent3>
        <a:srgbClr val="7B9B57"/>
      </a:accent3>
      <a:accent4>
        <a:srgbClr val="8B8D8C"/>
      </a:accent4>
      <a:accent5>
        <a:srgbClr val="8B7396"/>
      </a:accent5>
      <a:accent6>
        <a:srgbClr val="E89A53"/>
      </a:accent6>
      <a:hlink>
        <a:srgbClr val="0080FF"/>
      </a:hlink>
      <a:folHlink>
        <a:srgbClr val="FF00FF"/>
      </a:folHlink>
    </a:clrScheme>
    <a:fontScheme name="龙腾四海">
      <a:majorFont>
        <a:latin typeface="Maiandra GD"/>
        <a:ea typeface=""/>
        <a:cs typeface=""/>
        <a:font script="CYRL" typeface="Times New Roman"/>
        <a:font script="GREK" typeface="Times New Roman"/>
        <a:font script="Jpan" typeface="ＭＳ Ｐゴシック"/>
        <a:font script="Hang" typeface="HY중고딕"/>
        <a:font script="Hans" typeface="隶书"/>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ambria"/>
        <a:ea typeface=""/>
        <a:cs typeface=""/>
        <a:font script="Jpan" typeface="ＭＳ Ｐ明朝"/>
        <a:font script="Hang" typeface="HY견명조"/>
        <a:font script="Hans" typeface="华文楷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龙腾四海">
      <a:fillStyleLst>
        <a:solidFill>
          <a:schemeClr val="phClr">
            <a:tint val="100000"/>
            <a:shade val="100000"/>
            <a:hueMod val="100000"/>
            <a:satMod val="100000"/>
          </a:schemeClr>
        </a:solidFill>
        <a:gradFill rotWithShape="1">
          <a:gsLst>
            <a:gs pos="0">
              <a:schemeClr val="phClr">
                <a:tint val="100000"/>
                <a:shade val="50000"/>
                <a:hueMod val="100000"/>
                <a:satMod val="250000"/>
              </a:schemeClr>
            </a:gs>
            <a:gs pos="75000">
              <a:schemeClr val="phClr">
                <a:tint val="80000"/>
                <a:shade val="100000"/>
                <a:hueMod val="100000"/>
                <a:satMod val="375000"/>
              </a:schemeClr>
            </a:gs>
            <a:gs pos="100000">
              <a:schemeClr val="phClr">
                <a:tint val="50000"/>
                <a:shade val="100000"/>
                <a:hueMod val="100000"/>
                <a:satMod val="500000"/>
              </a:schemeClr>
            </a:gs>
          </a:gsLst>
          <a:lin ang="16200000" scaled="1"/>
        </a:gradFill>
        <a:blipFill>
          <a:blip xmlns:r="http://schemas.openxmlformats.org/officeDocument/2006/relationships" r:embed="rId1">
            <a:duotone>
              <a:schemeClr val="phClr">
                <a:tint val="100000"/>
                <a:shade val="50000"/>
                <a:hueMod val="100000"/>
                <a:satMod val="100000"/>
              </a:schemeClr>
              <a:schemeClr val="phClr">
                <a:tint val="100000"/>
                <a:shade val="75000"/>
                <a:hueMod val="100000"/>
                <a:satMod val="100000"/>
              </a:schemeClr>
            </a:duotone>
          </a:blip>
          <a:tile tx="0" ty="0" sx="50000" sy="50000" flip="none" algn="ctr"/>
        </a:blipFill>
      </a:fillStyleLst>
      <a:lnStyleLst>
        <a:ln w="127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glow>
              <a:schemeClr val="phClr">
                <a:tint val="100000"/>
                <a:shade val="100000"/>
                <a:hueMod val="100000"/>
                <a:satMod val="100000"/>
              </a:schemeClr>
            </a:glow>
          </a:effectLst>
        </a:effectStyle>
        <a:effectStyle>
          <a:effectLst>
            <a:glow>
              <a:schemeClr val="phClr">
                <a:tint val="100000"/>
                <a:shade val="100000"/>
                <a:hueMod val="100000"/>
                <a:satMod val="100000"/>
              </a:schemeClr>
            </a:glow>
          </a:effectLst>
          <a:scene3d>
            <a:camera prst="orthographicFront" fov="0">
              <a:rot lat="0" lon="0" rev="0"/>
            </a:camera>
            <a:lightRig rig="threePt" dir="tl">
              <a:rot lat="0" lon="0" rev="0"/>
            </a:lightRig>
          </a:scene3d>
          <a:sp3d prstMaterial="metal">
            <a:bevelT w="12700" h="12700" prst="relaxedInset"/>
            <a:contourClr>
              <a:schemeClr val="phClr">
                <a:tint val="100000"/>
                <a:shade val="100000"/>
                <a:hueMod val="100000"/>
                <a:satMod val="100000"/>
              </a:schemeClr>
            </a:contourClr>
          </a:sp3d>
        </a:effectStyle>
        <a:effectStyle>
          <a:effectLst>
            <a:glow>
              <a:schemeClr val="phClr">
                <a:tint val="100000"/>
                <a:shade val="100000"/>
                <a:hueMod val="100000"/>
                <a:satMod val="100000"/>
              </a:schemeClr>
            </a:glow>
            <a:outerShdw blurRad="44450" dist="50800" dir="3300000" sx="99000" sy="99000" algn="tl" rotWithShape="0">
              <a:srgbClr val="000000">
                <a:alpha val="55000"/>
              </a:srgbClr>
            </a:outerShdw>
          </a:effectLst>
          <a:scene3d>
            <a:camera prst="orthographicFront">
              <a:rot lat="0" lon="0" rev="0"/>
            </a:camera>
            <a:lightRig rig="contrasting" dir="tl">
              <a:rot lat="0" lon="0" rev="14220000"/>
            </a:lightRig>
          </a:scene3d>
          <a:sp3d prstMaterial="dkEdge">
            <a:bevelT w="63500" h="63500"/>
            <a:bevelB w="0" h="0"/>
            <a:contourClr>
              <a:schemeClr val="phClr">
                <a:tint val="100000"/>
                <a:shade val="100000"/>
                <a:hueMod val="100000"/>
                <a:satMod val="100000"/>
              </a:schemeClr>
            </a:contourClr>
          </a:sp3d>
        </a:effectStyle>
      </a:effectStyleLst>
      <a:bgFillStyleLst>
        <a:solidFill>
          <a:schemeClr val="phClr">
            <a:tint val="100000"/>
            <a:shade val="100000"/>
            <a:hueMod val="100000"/>
            <a:satMod val="100000"/>
          </a:schemeClr>
        </a:solidFill>
        <a:gradFill rotWithShape="1">
          <a:gsLst>
            <a:gs pos="0">
              <a:schemeClr val="bg1">
                <a:tint val="100000"/>
                <a:shade val="100000"/>
                <a:hueMod val="100000"/>
                <a:satMod val="150000"/>
              </a:schemeClr>
            </a:gs>
            <a:gs pos="55000">
              <a:schemeClr val="bg1">
                <a:tint val="100000"/>
                <a:shade val="90000"/>
                <a:hueMod val="100000"/>
                <a:satMod val="375000"/>
              </a:schemeClr>
            </a:gs>
            <a:gs pos="100000">
              <a:schemeClr val="phClr">
                <a:tint val="88000"/>
                <a:shade val="100000"/>
                <a:hueMod val="100000"/>
                <a:satMod val="500000"/>
              </a:schemeClr>
            </a:gs>
          </a:gsLst>
          <a:lin ang="5400000" scaled="1"/>
        </a:gradFill>
        <a:blipFill>
          <a:blip xmlns:r="http://schemas.openxmlformats.org/officeDocument/2006/relationships" r:embed="rId2">
            <a:duotone>
              <a:schemeClr val="phClr">
                <a:shade val="30000"/>
                <a:satMod val="555000"/>
              </a:schemeClr>
              <a:schemeClr val="phClr">
                <a:tint val="96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Dragon</Template>
  <TotalTime>400</TotalTime>
  <Words>1291</Words>
  <PresentationFormat>全屏显示(4:3)</PresentationFormat>
  <Paragraphs>77</Paragraphs>
  <Slides>11</Slides>
  <Notes>0</Notes>
  <HiddenSlides>0</HiddenSlides>
  <MMClips>0</MMClips>
  <ScaleCrop>false</ScaleCrop>
  <HeadingPairs>
    <vt:vector size="4" baseType="variant">
      <vt:variant>
        <vt:lpstr>主题</vt:lpstr>
      </vt:variant>
      <vt:variant>
        <vt:i4>1</vt:i4>
      </vt:variant>
      <vt:variant>
        <vt:lpstr>幻灯片标题</vt:lpstr>
      </vt:variant>
      <vt:variant>
        <vt:i4>11</vt:i4>
      </vt:variant>
    </vt:vector>
  </HeadingPairs>
  <TitlesOfParts>
    <vt:vector size="12" baseType="lpstr">
      <vt:lpstr>龙腾四海</vt:lpstr>
      <vt:lpstr>第三讲 共和主义的民主理论</vt:lpstr>
      <vt:lpstr>共和主义传统：古典与当代</vt:lpstr>
      <vt:lpstr>政治自由与积极公民</vt:lpstr>
      <vt:lpstr>共和主义：保护型与发展型</vt:lpstr>
      <vt:lpstr>幻灯片 5</vt:lpstr>
      <vt:lpstr>帕多瓦的马西利乌斯（Marsilio of Padua） 《和平的保卫者》</vt:lpstr>
      <vt:lpstr>从城邦到共和国</vt:lpstr>
      <vt:lpstr>保护型共和主义理论家</vt:lpstr>
      <vt:lpstr>古典共和主义的衰落</vt:lpstr>
      <vt:lpstr>当代共和主义：佩蒂特</vt:lpstr>
      <vt:lpstr>当代共和主义：阿伦特</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第三讲 共和主义的民主理论</dc:title>
  <dc:creator>DELL</dc:creator>
  <cp:lastModifiedBy>DELL</cp:lastModifiedBy>
  <cp:revision>77</cp:revision>
  <dcterms:created xsi:type="dcterms:W3CDTF">2019-02-13T15:13:15Z</dcterms:created>
  <dcterms:modified xsi:type="dcterms:W3CDTF">2019-03-19T13:56:37Z</dcterms:modified>
</cp:coreProperties>
</file>