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66" r:id="rId6"/>
    <p:sldId id="258" r:id="rId7"/>
    <p:sldId id="259" r:id="rId8"/>
    <p:sldId id="260" r:id="rId9"/>
    <p:sldId id="261" r:id="rId10"/>
    <p:sldId id="262" r:id="rId11"/>
    <p:sldId id="269" r:id="rId12"/>
    <p:sldId id="268" r:id="rId13"/>
    <p:sldId id="267" r:id="rId14"/>
    <p:sldId id="263" r:id="rId15"/>
    <p:sldId id="270" r:id="rId16"/>
    <p:sldId id="271" r:id="rId17"/>
    <p:sldId id="283" r:id="rId18"/>
    <p:sldId id="284" r:id="rId19"/>
    <p:sldId id="282" r:id="rId20"/>
    <p:sldId id="272" r:id="rId21"/>
    <p:sldId id="273" r:id="rId22"/>
    <p:sldId id="274" r:id="rId23"/>
    <p:sldId id="275" r:id="rId24"/>
    <p:sldId id="276" r:id="rId25"/>
    <p:sldId id="285" r:id="rId26"/>
    <p:sldId id="277" r:id="rId27"/>
    <p:sldId id="278" r:id="rId28"/>
    <p:sldId id="279" r:id="rId29"/>
    <p:sldId id="280" r:id="rId30"/>
    <p:sldId id="281"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355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903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652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113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5478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828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2507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7504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4738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540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043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26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221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1066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547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6683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17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30820CF-B880-4189-942D-D702A7CBA730}" type="datetimeFigureOut">
              <a:rPr lang="zh-CN" altLang="en-US" smtClean="0"/>
              <a:t>2019/4/23</a:t>
            </a:fld>
            <a:endParaRPr lang="zh-CN"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47176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332" y="618518"/>
            <a:ext cx="7773338" cy="866265"/>
          </a:xfrm>
        </p:spPr>
        <p:txBody>
          <a:bodyPr>
            <a:normAutofit fontScale="90000"/>
          </a:bodyPr>
          <a:lstStyle/>
          <a:p>
            <a:r>
              <a:rPr lang="zh-CN" altLang="en-US" sz="3200" dirty="0" smtClean="0">
                <a:latin typeface="隶书" panose="02010509060101010101" pitchFamily="49" charset="-122"/>
                <a:ea typeface="隶书" panose="02010509060101010101" pitchFamily="49" charset="-122"/>
              </a:rPr>
              <a:t>讨论课总结</a:t>
            </a:r>
            <a:r>
              <a:rPr lang="en-US" altLang="zh-CN" sz="3200" dirty="0" smtClean="0">
                <a:latin typeface="隶书" panose="02010509060101010101" pitchFamily="49" charset="-122"/>
                <a:ea typeface="隶书" panose="02010509060101010101" pitchFamily="49" charset="-122"/>
              </a:rPr>
              <a:t/>
            </a:r>
            <a:br>
              <a:rPr lang="en-US" altLang="zh-CN" sz="3200" dirty="0" smtClean="0">
                <a:latin typeface="隶书" panose="02010509060101010101" pitchFamily="49" charset="-122"/>
                <a:ea typeface="隶书" panose="02010509060101010101" pitchFamily="49" charset="-122"/>
              </a:rPr>
            </a:br>
            <a:r>
              <a:rPr lang="zh-CN" altLang="en-US" sz="2700" dirty="0">
                <a:latin typeface="隶书" panose="02010509060101010101" pitchFamily="49" charset="-122"/>
                <a:ea typeface="隶书" panose="02010509060101010101" pitchFamily="49" charset="-122"/>
              </a:rPr>
              <a:t>古典民主的优势与缺陷</a:t>
            </a:r>
          </a:p>
        </p:txBody>
      </p:sp>
      <p:sp>
        <p:nvSpPr>
          <p:cNvPr id="5" name="内容占位符 4"/>
          <p:cNvSpPr>
            <a:spLocks noGrp="1"/>
          </p:cNvSpPr>
          <p:nvPr>
            <p:ph sz="quarter" idx="13"/>
          </p:nvPr>
        </p:nvSpPr>
        <p:spPr>
          <a:xfrm>
            <a:off x="685330" y="1772816"/>
            <a:ext cx="3829520" cy="4680519"/>
          </a:xfrm>
        </p:spPr>
        <p:txBody>
          <a:bodyPr>
            <a:normAutofit fontScale="92500" lnSpcReduction="10000"/>
          </a:bodyPr>
          <a:lstStyle/>
          <a:p>
            <a:r>
              <a:rPr lang="zh-CN" altLang="en-US" sz="2400" dirty="0" smtClean="0">
                <a:solidFill>
                  <a:srgbClr val="FF0000"/>
                </a:solidFill>
                <a:latin typeface="隶书" panose="02010509060101010101" pitchFamily="49" charset="-122"/>
                <a:ea typeface="隶书" panose="02010509060101010101" pitchFamily="49" charset="-122"/>
              </a:rPr>
              <a:t>优势</a:t>
            </a:r>
            <a:r>
              <a:rPr lang="zh-CN" altLang="en-US" sz="2400" dirty="0" smtClean="0">
                <a:latin typeface="隶书" panose="02010509060101010101" pitchFamily="49" charset="-122"/>
                <a:ea typeface="隶书" panose="02010509060101010101" pitchFamily="49" charset="-122"/>
              </a:rPr>
              <a:t>：</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削弱富人权利，协调富人和穷人利益，促进经济发展</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矫正代表制的缺陷，激发参与</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以城邦利益为先，自由与尊重法律同一</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公民教育和文化、凝聚力（公民与城邦一体化）</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对后世民主的积极影响</a:t>
            </a:r>
            <a:endParaRPr lang="en-US" altLang="zh-CN" sz="2400" dirty="0" smtClean="0">
              <a:latin typeface="隶书" panose="02010509060101010101" pitchFamily="49" charset="-122"/>
              <a:ea typeface="隶书" panose="02010509060101010101" pitchFamily="49" charset="-122"/>
            </a:endParaRPr>
          </a:p>
        </p:txBody>
      </p:sp>
      <p:sp>
        <p:nvSpPr>
          <p:cNvPr id="6" name="内容占位符 5"/>
          <p:cNvSpPr>
            <a:spLocks noGrp="1"/>
          </p:cNvSpPr>
          <p:nvPr>
            <p:ph sz="quarter" idx="14"/>
          </p:nvPr>
        </p:nvSpPr>
        <p:spPr>
          <a:xfrm>
            <a:off x="4629150" y="1628801"/>
            <a:ext cx="3829050" cy="4824534"/>
          </a:xfrm>
        </p:spPr>
        <p:txBody>
          <a:bodyPr>
            <a:normAutofit fontScale="70000" lnSpcReduction="20000"/>
          </a:bodyPr>
          <a:lstStyle/>
          <a:p>
            <a:r>
              <a:rPr lang="zh-CN" altLang="en-US" dirty="0">
                <a:solidFill>
                  <a:srgbClr val="FF0000"/>
                </a:solidFill>
                <a:latin typeface="隶书" panose="02010509060101010101" pitchFamily="49" charset="-122"/>
                <a:ea typeface="隶书" panose="02010509060101010101" pitchFamily="49" charset="-122"/>
              </a:rPr>
              <a:t>局限</a:t>
            </a:r>
            <a:r>
              <a:rPr lang="zh-CN" altLang="en-US" dirty="0" smtClean="0">
                <a:latin typeface="隶书" panose="02010509060101010101" pitchFamily="49" charset="-122"/>
                <a:ea typeface="隶书" panose="02010509060101010101" pitchFamily="49" charset="-122"/>
              </a:rPr>
              <a:t>：</a:t>
            </a:r>
            <a:endParaRPr lang="en-US" altLang="zh-CN" dirty="0" smtClean="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是否</a:t>
            </a:r>
            <a:r>
              <a:rPr lang="zh-CN" altLang="en-US" dirty="0">
                <a:latin typeface="隶书" panose="02010509060101010101" pitchFamily="49" charset="-122"/>
                <a:ea typeface="隶书" panose="02010509060101010101" pitchFamily="49" charset="-122"/>
              </a:rPr>
              <a:t>是</a:t>
            </a:r>
            <a:r>
              <a:rPr lang="zh-CN" altLang="en-US" dirty="0" smtClean="0">
                <a:latin typeface="隶书" panose="02010509060101010101" pitchFamily="49" charset="-122"/>
                <a:ea typeface="隶书" panose="02010509060101010101" pitchFamily="49" charset="-122"/>
              </a:rPr>
              <a:t>“多数民主”或“多数暴政”（自由民；排斥性；压抑少数）</a:t>
            </a:r>
            <a:endParaRPr lang="en-US" altLang="zh-CN"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公民的</a:t>
            </a:r>
            <a:r>
              <a:rPr lang="zh-CN" altLang="en-US" dirty="0" smtClean="0">
                <a:latin typeface="隶书" panose="02010509060101010101" pitchFamily="49" charset="-122"/>
                <a:ea typeface="隶书" panose="02010509060101010101" pitchFamily="49" charset="-122"/>
              </a:rPr>
              <a:t>局限性（</a:t>
            </a:r>
            <a:r>
              <a:rPr lang="zh-CN" altLang="en-US" dirty="0">
                <a:latin typeface="隶书" panose="02010509060101010101" pitchFamily="49" charset="-122"/>
                <a:ea typeface="隶书" panose="02010509060101010101" pitchFamily="49" charset="-122"/>
              </a:rPr>
              <a:t>个体差异、非理性、能力</a:t>
            </a:r>
            <a:r>
              <a:rPr lang="zh-CN" altLang="en-US" dirty="0" smtClean="0">
                <a:latin typeface="隶书" panose="02010509060101010101" pitchFamily="49" charset="-122"/>
                <a:ea typeface="隶书" panose="02010509060101010101" pitchFamily="49" charset="-122"/>
              </a:rPr>
              <a:t>）</a:t>
            </a:r>
            <a:r>
              <a:rPr lang="en-US" altLang="zh-CN" dirty="0" smtClean="0">
                <a:latin typeface="隶书" panose="02010509060101010101" pitchFamily="49" charset="-122"/>
                <a:ea typeface="隶书" panose="02010509060101010101" pitchFamily="49" charset="-122"/>
              </a:rPr>
              <a:t>——</a:t>
            </a:r>
            <a:r>
              <a:rPr lang="zh-CN" altLang="en-US" dirty="0" smtClean="0">
                <a:latin typeface="隶书" panose="02010509060101010101" pitchFamily="49" charset="-122"/>
                <a:ea typeface="隶书" panose="02010509060101010101" pitchFamily="49" charset="-122"/>
              </a:rPr>
              <a:t>决策的武断</a:t>
            </a:r>
            <a:endParaRPr lang="en-US" altLang="zh-CN" dirty="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前提的限制：小国寡民</a:t>
            </a:r>
            <a:endParaRPr lang="en-US" altLang="zh-CN" dirty="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直接民主导致效率</a:t>
            </a:r>
            <a:r>
              <a:rPr lang="zh-CN" altLang="en-US" dirty="0">
                <a:latin typeface="隶书" panose="02010509060101010101" pitchFamily="49" charset="-122"/>
                <a:ea typeface="隶书" panose="02010509060101010101" pitchFamily="49" charset="-122"/>
              </a:rPr>
              <a:t>低下</a:t>
            </a:r>
            <a:endParaRPr lang="en-US" altLang="zh-CN" dirty="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政治</a:t>
            </a:r>
            <a:r>
              <a:rPr lang="zh-CN" altLang="en-US" dirty="0">
                <a:latin typeface="隶书" panose="02010509060101010101" pitchFamily="49" charset="-122"/>
                <a:ea typeface="隶书" panose="02010509060101010101" pitchFamily="49" charset="-122"/>
              </a:rPr>
              <a:t>的二分化：是</a:t>
            </a:r>
            <a:r>
              <a:rPr lang="en-US" altLang="zh-CN" dirty="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否；自由</a:t>
            </a:r>
            <a:r>
              <a:rPr lang="en-US" altLang="zh-CN" dirty="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自由的缺陷；没有为深思熟虑留下</a:t>
            </a:r>
            <a:r>
              <a:rPr lang="zh-CN" altLang="en-US" dirty="0" smtClean="0">
                <a:latin typeface="隶书" panose="02010509060101010101" pitchFamily="49" charset="-122"/>
                <a:ea typeface="隶书" panose="02010509060101010101" pitchFamily="49" charset="-122"/>
              </a:rPr>
              <a:t>空间</a:t>
            </a:r>
            <a:endParaRPr lang="en-US" altLang="zh-CN" dirty="0" smtClean="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制度漏洞：陪审团制度、陶片放逐法？</a:t>
            </a:r>
            <a:endParaRPr lang="en-US" altLang="zh-CN" dirty="0" smtClean="0">
              <a:latin typeface="隶书" panose="02010509060101010101" pitchFamily="49" charset="-122"/>
              <a:ea typeface="隶书" panose="02010509060101010101" pitchFamily="49" charset="-122"/>
            </a:endParaRPr>
          </a:p>
          <a:p>
            <a:r>
              <a:rPr lang="zh-CN" altLang="en-US" dirty="0" smtClean="0">
                <a:latin typeface="隶书" panose="02010509060101010101" pitchFamily="49" charset="-122"/>
                <a:ea typeface="隶书" panose="02010509060101010101" pitchFamily="49" charset="-122"/>
              </a:rPr>
              <a:t>以战争开始，以战争结束</a:t>
            </a:r>
            <a:endParaRPr lang="en-US" altLang="zh-CN" dirty="0">
              <a:latin typeface="隶书" panose="02010509060101010101" pitchFamily="49" charset="-122"/>
              <a:ea typeface="隶书" panose="02010509060101010101" pitchFamily="49" charset="-122"/>
            </a:endParaRPr>
          </a:p>
          <a:p>
            <a:r>
              <a:rPr lang="zh-CN" altLang="en-US" dirty="0">
                <a:solidFill>
                  <a:srgbClr val="FF0000"/>
                </a:solidFill>
                <a:latin typeface="隶书" panose="02010509060101010101" pitchFamily="49" charset="-122"/>
                <a:ea typeface="隶书" panose="02010509060101010101" pitchFamily="49" charset="-122"/>
              </a:rPr>
              <a:t>自由：数量意义上自由，与维护权威相矛盾。非个人权利，个人是城邦善的工具。</a:t>
            </a:r>
            <a:endParaRPr lang="en-US" altLang="zh-CN" dirty="0">
              <a:solidFill>
                <a:srgbClr val="FF0000"/>
              </a:solidFill>
              <a:latin typeface="隶书" panose="02010509060101010101" pitchFamily="49" charset="-122"/>
              <a:ea typeface="隶书" panose="02010509060101010101" pitchFamily="49" charset="-122"/>
            </a:endParaRPr>
          </a:p>
          <a:p>
            <a:r>
              <a:rPr lang="zh-CN" altLang="en-US" dirty="0">
                <a:solidFill>
                  <a:srgbClr val="FF0000"/>
                </a:solidFill>
                <a:latin typeface="隶书" panose="02010509060101010101" pitchFamily="49" charset="-122"/>
                <a:ea typeface="隶书" panose="02010509060101010101" pitchFamily="49" charset="-122"/>
              </a:rPr>
              <a:t>平等：数量上，非能力上，排他性</a:t>
            </a:r>
            <a:r>
              <a:rPr lang="zh-CN" altLang="en-US" dirty="0" smtClean="0">
                <a:solidFill>
                  <a:srgbClr val="FF0000"/>
                </a:solidFill>
                <a:latin typeface="隶书" panose="02010509060101010101" pitchFamily="49" charset="-122"/>
                <a:ea typeface="隶书" panose="02010509060101010101" pitchFamily="49" charset="-122"/>
              </a:rPr>
              <a:t>。</a:t>
            </a:r>
            <a:endParaRPr lang="en-US" altLang="zh-CN" dirty="0" smtClean="0">
              <a:solidFill>
                <a:srgbClr val="FF0000"/>
              </a:solidFill>
              <a:latin typeface="隶书" panose="02010509060101010101" pitchFamily="49" charset="-122"/>
              <a:ea typeface="隶书" panose="02010509060101010101" pitchFamily="49" charset="-122"/>
            </a:endParaRPr>
          </a:p>
          <a:p>
            <a:r>
              <a:rPr lang="zh-CN" altLang="en-US" dirty="0" smtClean="0">
                <a:solidFill>
                  <a:srgbClr val="FF0000"/>
                </a:solidFill>
                <a:latin typeface="隶书" panose="02010509060101010101" pitchFamily="49" charset="-122"/>
                <a:ea typeface="隶书" panose="02010509060101010101" pitchFamily="49" charset="-122"/>
              </a:rPr>
              <a:t>民主是利益斗争的工具，具有阶级性。</a:t>
            </a:r>
            <a:endParaRPr lang="en-US" altLang="zh-CN"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1467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22250"/>
          </a:xfrm>
        </p:spPr>
        <p:txBody>
          <a:bodyPr>
            <a:normAutofit/>
          </a:bodyPr>
          <a:lstStyle/>
          <a:p>
            <a:r>
              <a:rPr lang="zh-CN" altLang="en-US" sz="2800" dirty="0" smtClean="0">
                <a:latin typeface="隶书" panose="02010509060101010101" pitchFamily="49" charset="-122"/>
                <a:ea typeface="隶书" panose="02010509060101010101" pitchFamily="49" charset="-122"/>
              </a:rPr>
              <a:t>国家的相对自主性</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556793"/>
            <a:ext cx="7772870" cy="4234408"/>
          </a:xfrm>
        </p:spPr>
        <p:txBody>
          <a:bodyPr>
            <a:normAutofit fontScale="92500" lnSpcReduction="20000"/>
          </a:bodyPr>
          <a:lstStyle/>
          <a:p>
            <a:r>
              <a:rPr lang="en-US" altLang="zh-CN" dirty="0" smtClean="0"/>
              <a:t>《</a:t>
            </a:r>
            <a:r>
              <a:rPr lang="zh-CN" altLang="en-US" dirty="0" smtClean="0"/>
              <a:t>黑格尔法哲学批判</a:t>
            </a:r>
            <a:r>
              <a:rPr lang="en-US" altLang="zh-CN" dirty="0" smtClean="0"/>
              <a:t>》</a:t>
            </a:r>
            <a:endParaRPr lang="en-US" altLang="zh-CN" dirty="0"/>
          </a:p>
          <a:p>
            <a:r>
              <a:rPr lang="zh-CN" altLang="en-US" dirty="0" smtClean="0"/>
              <a:t>黑格尔：国家是克服市民社会的无政府状态的真实基础，凭借国家，市民社会可以实现“合理存在”。国家是使市民在与其他人的关系中实现自由的基础，它摆脱了暴政，代表了理性和自由的潜在结合。国家是“绝对普遍物”。</a:t>
            </a:r>
            <a:endParaRPr lang="en-US" altLang="zh-CN" dirty="0" smtClean="0"/>
          </a:p>
          <a:p>
            <a:r>
              <a:rPr lang="zh-CN" altLang="en-US" dirty="0" smtClean="0"/>
              <a:t>马克思：黑格尔没有向国家特别是官僚机构本身提出疑问。官僚机构是“国家的意识”。“官僚机构认为它自己是国家的最终目的</a:t>
            </a:r>
            <a:r>
              <a:rPr lang="en-US" altLang="zh-CN" dirty="0" smtClean="0"/>
              <a:t>……</a:t>
            </a:r>
            <a:r>
              <a:rPr lang="zh-CN" altLang="en-US" dirty="0" smtClean="0"/>
              <a:t>国家的任务成了例行公事，或者例行公事成了国家的任务，官僚政治是一个谁也跳不出的圈子。客观存在的等级制是知识的等级制。上层在各种小问题的知识方面依靠下层，下层则在有关普遍物的理解方面信赖上层，结果彼此都使对方陷入迷途。”除了官僚机构和没有解决的冲突之物，国家别无他物。马克思从而强调了官僚政治的结构和组合性质。</a:t>
            </a:r>
            <a:endParaRPr lang="en-US" altLang="zh-CN" dirty="0" smtClean="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34302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94258"/>
          </a:xfrm>
        </p:spPr>
        <p:txBody>
          <a:bodyPr>
            <a:normAutofit/>
          </a:bodyPr>
          <a:lstStyle/>
          <a:p>
            <a:r>
              <a:rPr lang="zh-CN" altLang="en-US" sz="2800" dirty="0" smtClean="0">
                <a:latin typeface="隶书" panose="02010509060101010101" pitchFamily="49" charset="-122"/>
                <a:ea typeface="隶书" panose="02010509060101010101" pitchFamily="49" charset="-122"/>
              </a:rPr>
              <a:t>国家的相对自主性</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72817"/>
            <a:ext cx="7772870" cy="4018384"/>
          </a:xfrm>
        </p:spPr>
        <p:txBody>
          <a:bodyPr/>
          <a:lstStyle/>
          <a:p>
            <a:r>
              <a:rPr lang="en-US" altLang="zh-CN" dirty="0"/>
              <a:t>《</a:t>
            </a:r>
            <a:r>
              <a:rPr lang="zh-CN" altLang="en-US" dirty="0"/>
              <a:t>路易</a:t>
            </a:r>
            <a:r>
              <a:rPr lang="en-US" altLang="zh-CN" dirty="0">
                <a:latin typeface="宋体" panose="02010600030101010101" pitchFamily="2" charset="-122"/>
              </a:rPr>
              <a:t>·</a:t>
            </a:r>
            <a:r>
              <a:rPr lang="zh-CN" altLang="en-US" dirty="0">
                <a:latin typeface="宋体" panose="02010600030101010101" pitchFamily="2" charset="-122"/>
              </a:rPr>
              <a:t>波拿巴的雾月十八日</a:t>
            </a:r>
            <a:r>
              <a:rPr lang="en-US" altLang="zh-CN" dirty="0" smtClean="0"/>
              <a:t>》</a:t>
            </a:r>
          </a:p>
          <a:p>
            <a:r>
              <a:rPr lang="zh-CN" altLang="en-US" dirty="0" smtClean="0"/>
              <a:t>国家机构既是一个市民社会的“寄生机体”又是政治行为的自主的源泉。波拿巴政权“这个行政权有庞大的官僚机构和军事机构，有复杂和巧妙的国家机器，有</a:t>
            </a:r>
            <a:r>
              <a:rPr lang="en-US" altLang="zh-CN" dirty="0" smtClean="0"/>
              <a:t>50</a:t>
            </a:r>
            <a:r>
              <a:rPr lang="zh-CN" altLang="en-US" dirty="0" smtClean="0"/>
              <a:t>万人的官吏队伍和</a:t>
            </a:r>
            <a:r>
              <a:rPr lang="en-US" altLang="zh-CN" dirty="0" smtClean="0"/>
              <a:t>50</a:t>
            </a:r>
            <a:r>
              <a:rPr lang="zh-CN" altLang="en-US" dirty="0" smtClean="0"/>
              <a:t>万人的军队</a:t>
            </a:r>
            <a:r>
              <a:rPr lang="en-US" altLang="zh-CN" dirty="0" smtClean="0"/>
              <a:t>……</a:t>
            </a:r>
            <a:r>
              <a:rPr lang="zh-CN" altLang="en-US" dirty="0" smtClean="0"/>
              <a:t>这个俨如密网一般缠住法国社会全身并阻塞一切毛孔的可怕的寄生机体。”国家是一整套庞大的体制，是来自于社会的某种自治体；政治结果是复杂的联盟和宪法安排相结合的产物。这意味着，国家代理人并非简单地按照市民社会统治阶级利益协调政治生活。在特殊情况下，行政机构有能力做出政治创议和协调变化。</a:t>
            </a:r>
            <a:endParaRPr lang="zh-CN" altLang="en-US" dirty="0"/>
          </a:p>
          <a:p>
            <a:endParaRPr lang="zh-CN" altLang="en-US" dirty="0"/>
          </a:p>
        </p:txBody>
      </p:sp>
    </p:spTree>
    <p:extLst>
      <p:ext uri="{BB962C8B-B14F-4D97-AF65-F5344CB8AC3E}">
        <p14:creationId xmlns:p14="http://schemas.microsoft.com/office/powerpoint/2010/main" val="401647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en-US" sz="2800" dirty="0" smtClean="0">
                <a:latin typeface="隶书" panose="02010509060101010101" pitchFamily="49" charset="-122"/>
                <a:ea typeface="隶书" panose="02010509060101010101" pitchFamily="49" charset="-122"/>
              </a:rPr>
              <a:t>国家是阶级统治的工具</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72817"/>
            <a:ext cx="7772870" cy="4018384"/>
          </a:xfrm>
        </p:spPr>
        <p:txBody>
          <a:bodyPr/>
          <a:lstStyle/>
          <a:p>
            <a:pPr marL="0" indent="0">
              <a:buNone/>
            </a:pPr>
            <a:r>
              <a:rPr lang="en-US" altLang="zh-CN" dirty="0" smtClean="0"/>
              <a:t>《</a:t>
            </a:r>
            <a:r>
              <a:rPr lang="zh-CN" altLang="en-US" dirty="0" smtClean="0"/>
              <a:t>共产党宣言</a:t>
            </a:r>
            <a:r>
              <a:rPr lang="en-US" altLang="zh-CN" dirty="0" smtClean="0"/>
              <a:t>》</a:t>
            </a:r>
          </a:p>
          <a:p>
            <a:pPr marL="0" indent="0">
              <a:buNone/>
            </a:pPr>
            <a:r>
              <a:rPr lang="zh-CN" altLang="en-US" dirty="0" smtClean="0"/>
              <a:t>“现代国家政权不过是管理整个资产阶级的共同事务的委员会罢了。”资本主义社会，特别是资产阶级的利益对国家行动产生了重要限制。根据这种理解，资本主义民主的自由纯粹是一种形式，不平等从根本上削弱了自由。</a:t>
            </a:r>
            <a:endParaRPr lang="en-US" altLang="zh-CN" dirty="0"/>
          </a:p>
          <a:p>
            <a:endParaRPr lang="zh-CN" altLang="en-US" dirty="0"/>
          </a:p>
        </p:txBody>
      </p:sp>
    </p:spTree>
    <p:extLst>
      <p:ext uri="{BB962C8B-B14F-4D97-AF65-F5344CB8AC3E}">
        <p14:creationId xmlns:p14="http://schemas.microsoft.com/office/powerpoint/2010/main" val="267907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578234"/>
          </a:xfrm>
        </p:spPr>
        <p:txBody>
          <a:bodyPr>
            <a:normAutofit/>
          </a:bodyPr>
          <a:lstStyle/>
          <a:p>
            <a:r>
              <a:rPr lang="zh-CN" altLang="en-US" sz="2800" dirty="0" smtClean="0">
                <a:latin typeface="隶书" panose="02010509060101010101" pitchFamily="49" charset="-122"/>
                <a:ea typeface="隶书" panose="02010509060101010101" pitchFamily="49" charset="-122"/>
              </a:rPr>
              <a:t>政治的终结：从政治民主到社会民主</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916832"/>
            <a:ext cx="7772870" cy="4464495"/>
          </a:xfrm>
        </p:spPr>
        <p:txBody>
          <a:bodyPr>
            <a:normAutofit fontScale="92500"/>
          </a:bodyPr>
          <a:lstStyle/>
          <a:p>
            <a:r>
              <a:rPr lang="zh-CN" altLang="en-US" dirty="0" smtClean="0"/>
              <a:t>政治民主：政治解放</a:t>
            </a:r>
            <a:r>
              <a:rPr lang="en-US" altLang="zh-CN" dirty="0" smtClean="0"/>
              <a:t>——</a:t>
            </a:r>
            <a:r>
              <a:rPr lang="zh-CN" altLang="en-US" dirty="0" smtClean="0"/>
              <a:t>社会民主：人类解放</a:t>
            </a:r>
            <a:endParaRPr lang="en-US" altLang="zh-CN" dirty="0" smtClean="0"/>
          </a:p>
          <a:p>
            <a:r>
              <a:rPr lang="zh-CN" altLang="en-US" dirty="0" smtClean="0"/>
              <a:t>阶级和国家的消亡：</a:t>
            </a:r>
            <a:endParaRPr lang="en-US" altLang="zh-CN" dirty="0" smtClean="0"/>
          </a:p>
          <a:p>
            <a:r>
              <a:rPr lang="zh-CN" altLang="en-US" sz="1900" dirty="0" smtClean="0">
                <a:latin typeface="楷体" panose="02010609060101010101" pitchFamily="49" charset="-122"/>
                <a:ea typeface="楷体" panose="02010609060101010101" pitchFamily="49" charset="-122"/>
              </a:rPr>
              <a:t>国家的产生是以社会和经济关系为基础的；</a:t>
            </a:r>
            <a:endParaRPr lang="en-US" altLang="zh-CN" sz="1900" dirty="0" smtClean="0">
              <a:latin typeface="楷体" panose="02010609060101010101" pitchFamily="49" charset="-122"/>
              <a:ea typeface="楷体" panose="02010609060101010101" pitchFamily="49" charset="-122"/>
            </a:endParaRPr>
          </a:p>
          <a:p>
            <a:r>
              <a:rPr lang="zh-CN" altLang="en-US" sz="1900" dirty="0" smtClean="0">
                <a:latin typeface="楷体" panose="02010609060101010101" pitchFamily="49" charset="-122"/>
                <a:ea typeface="楷体" panose="02010609060101010101" pitchFamily="49" charset="-122"/>
              </a:rPr>
              <a:t>国家维护和体现生产关系的结构，并且不能决定他们的形式和性质</a:t>
            </a:r>
            <a:endParaRPr lang="en-US" altLang="zh-CN" sz="1900" dirty="0" smtClean="0">
              <a:latin typeface="楷体" panose="02010609060101010101" pitchFamily="49" charset="-122"/>
              <a:ea typeface="楷体" panose="02010609060101010101" pitchFamily="49" charset="-122"/>
            </a:endParaRPr>
          </a:p>
          <a:p>
            <a:r>
              <a:rPr lang="zh-CN" altLang="en-US" sz="1900" dirty="0" smtClean="0">
                <a:latin typeface="楷体" panose="02010609060101010101" pitchFamily="49" charset="-122"/>
                <a:ea typeface="楷体" panose="02010609060101010101" pitchFamily="49" charset="-122"/>
              </a:rPr>
              <a:t>国家作为一种统治工具，与统治阶级的利益一致</a:t>
            </a:r>
            <a:endParaRPr lang="en-US" altLang="zh-CN" sz="1900" dirty="0" smtClean="0">
              <a:latin typeface="楷体" panose="02010609060101010101" pitchFamily="49" charset="-122"/>
              <a:ea typeface="楷体" panose="02010609060101010101" pitchFamily="49" charset="-122"/>
            </a:endParaRPr>
          </a:p>
          <a:p>
            <a:r>
              <a:rPr lang="zh-CN" altLang="en-US" sz="1900" dirty="0" smtClean="0">
                <a:latin typeface="楷体" panose="02010609060101010101" pitchFamily="49" charset="-122"/>
                <a:ea typeface="楷体" panose="02010609060101010101" pitchFamily="49" charset="-122"/>
              </a:rPr>
              <a:t>阶级关系决定权力的主要方面，决定国家及社会的冲突和发展</a:t>
            </a:r>
            <a:endParaRPr lang="en-US" altLang="zh-CN" sz="1900" dirty="0" smtClean="0">
              <a:latin typeface="楷体" panose="02010609060101010101" pitchFamily="49" charset="-122"/>
              <a:ea typeface="楷体" panose="02010609060101010101" pitchFamily="49" charset="-122"/>
            </a:endParaRPr>
          </a:p>
          <a:p>
            <a:r>
              <a:rPr lang="zh-CN" altLang="en-US" sz="1900" dirty="0" smtClean="0">
                <a:latin typeface="楷体" panose="02010609060101010101" pitchFamily="49" charset="-122"/>
                <a:ea typeface="楷体" panose="02010609060101010101" pitchFamily="49" charset="-122"/>
              </a:rPr>
              <a:t>阶级消亡，政治权力存在失去基础，国家消亡。</a:t>
            </a:r>
            <a:endParaRPr lang="en-US" altLang="zh-CN" sz="1900" dirty="0" smtClean="0">
              <a:latin typeface="楷体" panose="02010609060101010101" pitchFamily="49" charset="-122"/>
              <a:ea typeface="楷体" panose="02010609060101010101" pitchFamily="49" charset="-122"/>
            </a:endParaRPr>
          </a:p>
          <a:p>
            <a:r>
              <a:rPr lang="zh-CN" altLang="zh-CN" dirty="0" smtClean="0"/>
              <a:t>“</a:t>
            </a:r>
            <a:r>
              <a:rPr lang="zh-CN" altLang="zh-CN" dirty="0"/>
              <a:t>把靠社会供养而又阻碍社会自由发展的寄生赘瘤——‘国家’迄今所吞食的一切力量归还给社会机体”，就是“社会把国家政权重新收回，把它从统治社会、压制社会的力量变成社会本身的生命力。”</a:t>
            </a:r>
            <a:endParaRPr lang="zh-CN" altLang="en-US" dirty="0"/>
          </a:p>
        </p:txBody>
      </p:sp>
    </p:spTree>
    <p:extLst>
      <p:ext uri="{BB962C8B-B14F-4D97-AF65-F5344CB8AC3E}">
        <p14:creationId xmlns:p14="http://schemas.microsoft.com/office/powerpoint/2010/main" val="1416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22250"/>
          </a:xfrm>
        </p:spPr>
        <p:txBody>
          <a:bodyPr>
            <a:normAutofit/>
          </a:bodyPr>
          <a:lstStyle/>
          <a:p>
            <a:r>
              <a:rPr lang="zh-CN" altLang="en-US" sz="2800" dirty="0">
                <a:latin typeface="隶书" panose="02010509060101010101" pitchFamily="49" charset="-122"/>
                <a:ea typeface="隶书" panose="02010509060101010101" pitchFamily="49" charset="-122"/>
              </a:rPr>
              <a:t>政治的终结：从政治民主到社会民主</a:t>
            </a:r>
            <a:endParaRPr lang="zh-CN" altLang="en-US" sz="2800" dirty="0"/>
          </a:p>
        </p:txBody>
      </p:sp>
      <p:sp>
        <p:nvSpPr>
          <p:cNvPr id="3" name="内容占位符 2"/>
          <p:cNvSpPr>
            <a:spLocks noGrp="1"/>
          </p:cNvSpPr>
          <p:nvPr>
            <p:ph sz="quarter" idx="13"/>
          </p:nvPr>
        </p:nvSpPr>
        <p:spPr>
          <a:xfrm>
            <a:off x="685330" y="1628801"/>
            <a:ext cx="7772870" cy="4162400"/>
          </a:xfrm>
        </p:spPr>
        <p:txBody>
          <a:bodyPr>
            <a:normAutofit lnSpcReduction="10000"/>
          </a:bodyPr>
          <a:lstStyle/>
          <a:p>
            <a:r>
              <a:rPr lang="en-US" altLang="zh-CN" dirty="0" smtClean="0"/>
              <a:t>《</a:t>
            </a:r>
            <a:r>
              <a:rPr lang="zh-CN" altLang="en-US" dirty="0" smtClean="0"/>
              <a:t>共产党宣言</a:t>
            </a:r>
            <a:r>
              <a:rPr lang="en-US" altLang="zh-CN" dirty="0" smtClean="0"/>
              <a:t>》</a:t>
            </a:r>
          </a:p>
          <a:p>
            <a:r>
              <a:rPr lang="zh-CN" altLang="en-US" dirty="0" smtClean="0"/>
              <a:t>“</a:t>
            </a:r>
            <a:r>
              <a:rPr lang="zh-CN" altLang="en-US" dirty="0"/>
              <a:t>当阶级差别在发展进程中已经消失而全部生产集中在联合起来的个人的手里的时候，公共权力就失去政治性质。原来意义上的政治权力，是一个阶级用以压迫另一个阶级的有组织的暴力。如果说无产阶级在反对资产阶级的斗争中一定要联合为阶级，如果说它通过革命使自己成为统治阶级，并以统治阶级的资格用暴力消灭旧的生产关系，那么它在消灭这种生产关系的同时，也就消灭了阶级对立的存在条件，消灭阶级本身的存在条件，从而消灭了它自己这个阶级的统治。 </a:t>
            </a:r>
            <a:r>
              <a:rPr lang="zh-CN" altLang="en-US" dirty="0" smtClean="0"/>
              <a:t>代替</a:t>
            </a:r>
            <a:r>
              <a:rPr lang="zh-CN" altLang="en-US" dirty="0"/>
              <a:t>那存在着阶级和阶级对立的资产阶级旧社会的，将是这样一个联合体，在那里，每个人的自由发展是一切人的自由发展的条件。</a:t>
            </a:r>
            <a:r>
              <a:rPr lang="zh-CN" altLang="en-US" dirty="0" smtClean="0"/>
              <a:t>”</a:t>
            </a:r>
            <a:endParaRPr lang="zh-CN" altLang="en-US" dirty="0"/>
          </a:p>
        </p:txBody>
      </p:sp>
    </p:spTree>
    <p:extLst>
      <p:ext uri="{BB962C8B-B14F-4D97-AF65-F5344CB8AC3E}">
        <p14:creationId xmlns:p14="http://schemas.microsoft.com/office/powerpoint/2010/main" val="240872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188641"/>
            <a:ext cx="7773338" cy="1512168"/>
          </a:xfrm>
        </p:spPr>
        <p:txBody>
          <a:bodyPr>
            <a:normAutofit/>
          </a:bodyPr>
          <a:lstStyle/>
          <a:p>
            <a:r>
              <a:rPr lang="zh-CN" altLang="en-US" sz="2800" dirty="0" smtClean="0">
                <a:latin typeface="隶书" panose="02010509060101010101" pitchFamily="49" charset="-122"/>
                <a:ea typeface="隶书" panose="02010509060101010101" pitchFamily="49" charset="-122"/>
              </a:rPr>
              <a:t>社会主义与共产主义</a:t>
            </a:r>
            <a:r>
              <a:rPr lang="en-US" altLang="zh-CN" sz="2800" dirty="0" smtClean="0">
                <a:latin typeface="隶书" panose="02010509060101010101" pitchFamily="49" charset="-122"/>
                <a:ea typeface="隶书" panose="02010509060101010101" pitchFamily="49" charset="-122"/>
              </a:rPr>
              <a:t/>
            </a:r>
            <a:br>
              <a:rPr lang="en-US" altLang="zh-CN" sz="2800" dirty="0" smtClean="0">
                <a:latin typeface="隶书" panose="02010509060101010101" pitchFamily="49" charset="-122"/>
                <a:ea typeface="隶书" panose="02010509060101010101" pitchFamily="49" charset="-122"/>
              </a:rPr>
            </a:br>
            <a:r>
              <a:rPr lang="zh-CN" altLang="en-US" sz="2000" dirty="0" smtClean="0">
                <a:latin typeface="隶书" panose="02010509060101010101" pitchFamily="49" charset="-122"/>
                <a:ea typeface="隶书" panose="02010509060101010101" pitchFamily="49" charset="-122"/>
              </a:rPr>
              <a:t>论证原则：</a:t>
            </a:r>
            <a:r>
              <a:rPr lang="zh-CN" altLang="en-US" sz="1600" dirty="0" smtClean="0">
                <a:latin typeface="+mn-ea"/>
                <a:ea typeface="+mn-ea"/>
              </a:rPr>
              <a:t>“所有人的自由发展”只有在“每个人的自由发展”的基础上才能实现。消灭剥削，实现政治经济的最终完全平等，以达致自由。各尽其能、各取所需。</a:t>
            </a:r>
            <a:endParaRPr lang="zh-CN" altLang="en-US" sz="1600" dirty="0">
              <a:latin typeface="+mn-ea"/>
              <a:ea typeface="+mn-ea"/>
            </a:endParaRPr>
          </a:p>
        </p:txBody>
      </p:sp>
      <p:sp>
        <p:nvSpPr>
          <p:cNvPr id="4" name="文本占位符 3"/>
          <p:cNvSpPr>
            <a:spLocks noGrp="1"/>
          </p:cNvSpPr>
          <p:nvPr>
            <p:ph type="body" idx="1"/>
          </p:nvPr>
        </p:nvSpPr>
        <p:spPr>
          <a:xfrm>
            <a:off x="859746" y="1772816"/>
            <a:ext cx="3655106" cy="504056"/>
          </a:xfrm>
        </p:spPr>
        <p:txBody>
          <a:bodyPr/>
          <a:lstStyle/>
          <a:p>
            <a:r>
              <a:rPr lang="zh-CN" altLang="en-US" dirty="0" smtClean="0"/>
              <a:t>社会主义</a:t>
            </a:r>
            <a:endParaRPr lang="zh-CN" altLang="en-US" dirty="0"/>
          </a:p>
        </p:txBody>
      </p:sp>
      <p:sp>
        <p:nvSpPr>
          <p:cNvPr id="6" name="内容占位符 5"/>
          <p:cNvSpPr>
            <a:spLocks noGrp="1"/>
          </p:cNvSpPr>
          <p:nvPr>
            <p:ph sz="quarter" idx="13"/>
          </p:nvPr>
        </p:nvSpPr>
        <p:spPr>
          <a:xfrm>
            <a:off x="685331" y="2348880"/>
            <a:ext cx="3829520" cy="4509119"/>
          </a:xfrm>
        </p:spPr>
        <p:txBody>
          <a:bodyPr>
            <a:normAutofit fontScale="70000" lnSpcReduction="20000"/>
          </a:bodyPr>
          <a:lstStyle/>
          <a:p>
            <a:r>
              <a:rPr lang="zh-CN" altLang="en-US" b="1" dirty="0" smtClean="0"/>
              <a:t>主要特征</a:t>
            </a:r>
            <a:r>
              <a:rPr lang="zh-CN" altLang="en-US" dirty="0" smtClean="0"/>
              <a:t>：</a:t>
            </a:r>
            <a:endParaRPr lang="en-US" altLang="zh-CN" dirty="0" smtClean="0"/>
          </a:p>
          <a:p>
            <a:r>
              <a:rPr lang="zh-CN" altLang="en-US" dirty="0" smtClean="0"/>
              <a:t>公共事务由按金字塔结构组织的公社或委员会管理。</a:t>
            </a:r>
            <a:endParaRPr lang="en-US" altLang="zh-CN" dirty="0" smtClean="0"/>
          </a:p>
          <a:p>
            <a:r>
              <a:rPr lang="zh-CN" altLang="en-US" dirty="0" smtClean="0"/>
              <a:t>政府人员、法官、行政人员通过经常的选举产生，由社会任命和罢免。</a:t>
            </a:r>
            <a:endParaRPr lang="en-US" altLang="zh-CN" dirty="0" smtClean="0"/>
          </a:p>
          <a:p>
            <a:r>
              <a:rPr lang="zh-CN" altLang="en-US" dirty="0"/>
              <a:t>公职</a:t>
            </a:r>
            <a:r>
              <a:rPr lang="zh-CN" altLang="en-US" dirty="0" smtClean="0"/>
              <a:t>人员的薪金不高于工人的工资。</a:t>
            </a:r>
            <a:endParaRPr lang="en-US" altLang="zh-CN" dirty="0" smtClean="0"/>
          </a:p>
          <a:p>
            <a:r>
              <a:rPr lang="zh-CN" altLang="en-US" dirty="0" smtClean="0"/>
              <a:t>社会掌握的人民武装维护新的政治秩序。</a:t>
            </a:r>
            <a:endParaRPr lang="en-US" altLang="zh-CN" dirty="0" smtClean="0"/>
          </a:p>
          <a:p>
            <a:r>
              <a:rPr lang="zh-CN" altLang="en-US" b="1" dirty="0" smtClean="0"/>
              <a:t>一般条件</a:t>
            </a:r>
            <a:r>
              <a:rPr lang="zh-CN" altLang="en-US" dirty="0" smtClean="0"/>
              <a:t>：</a:t>
            </a:r>
            <a:endParaRPr lang="en-US" altLang="zh-CN" dirty="0" smtClean="0"/>
          </a:p>
          <a:p>
            <a:r>
              <a:rPr lang="zh-CN" altLang="en-US" dirty="0" smtClean="0"/>
              <a:t>工人阶级联合体。战胜资产阶级。</a:t>
            </a:r>
            <a:endParaRPr lang="en-US" altLang="zh-CN" dirty="0" smtClean="0"/>
          </a:p>
          <a:p>
            <a:r>
              <a:rPr lang="zh-CN" altLang="en-US" dirty="0" smtClean="0"/>
              <a:t>生产力发展，基本需求得到满足，非劳动活动的追求增多。</a:t>
            </a:r>
            <a:endParaRPr lang="en-US" altLang="zh-CN" dirty="0" smtClean="0"/>
          </a:p>
          <a:p>
            <a:r>
              <a:rPr lang="zh-CN" altLang="en-US" dirty="0" smtClean="0"/>
              <a:t>所有特权结束。</a:t>
            </a:r>
            <a:endParaRPr lang="en-US" altLang="zh-CN" dirty="0" smtClean="0"/>
          </a:p>
          <a:p>
            <a:r>
              <a:rPr lang="zh-CN" altLang="en-US" dirty="0" smtClean="0"/>
              <a:t>国家和社会逐渐合一。</a:t>
            </a:r>
            <a:endParaRPr lang="en-US" altLang="zh-CN" dirty="0" smtClean="0"/>
          </a:p>
          <a:p>
            <a:endParaRPr lang="en-US" altLang="zh-CN" dirty="0" smtClean="0"/>
          </a:p>
          <a:p>
            <a:endParaRPr lang="en-US" altLang="zh-CN" dirty="0" smtClean="0"/>
          </a:p>
        </p:txBody>
      </p:sp>
      <p:sp>
        <p:nvSpPr>
          <p:cNvPr id="5" name="文本占位符 4"/>
          <p:cNvSpPr>
            <a:spLocks noGrp="1"/>
          </p:cNvSpPr>
          <p:nvPr>
            <p:ph type="body" sz="quarter" idx="3"/>
          </p:nvPr>
        </p:nvSpPr>
        <p:spPr>
          <a:xfrm>
            <a:off x="4797317" y="1772816"/>
            <a:ext cx="3661353" cy="504056"/>
          </a:xfrm>
        </p:spPr>
        <p:txBody>
          <a:bodyPr/>
          <a:lstStyle/>
          <a:p>
            <a:r>
              <a:rPr lang="zh-CN" altLang="en-US" dirty="0" smtClean="0"/>
              <a:t>共产主义</a:t>
            </a:r>
            <a:endParaRPr lang="zh-CN" altLang="en-US" dirty="0"/>
          </a:p>
        </p:txBody>
      </p:sp>
      <p:sp>
        <p:nvSpPr>
          <p:cNvPr id="7" name="内容占位符 6"/>
          <p:cNvSpPr>
            <a:spLocks noGrp="1"/>
          </p:cNvSpPr>
          <p:nvPr>
            <p:ph sz="quarter" idx="14"/>
          </p:nvPr>
        </p:nvSpPr>
        <p:spPr>
          <a:xfrm>
            <a:off x="4629150" y="2276872"/>
            <a:ext cx="3829051" cy="4581127"/>
          </a:xfrm>
        </p:spPr>
        <p:txBody>
          <a:bodyPr>
            <a:normAutofit fontScale="77500" lnSpcReduction="20000"/>
          </a:bodyPr>
          <a:lstStyle/>
          <a:p>
            <a:r>
              <a:rPr lang="zh-CN" altLang="en-US" b="1" dirty="0" smtClean="0"/>
              <a:t>主要特征</a:t>
            </a:r>
            <a:r>
              <a:rPr lang="zh-CN" altLang="en-US" dirty="0" smtClean="0"/>
              <a:t>：</a:t>
            </a:r>
            <a:endParaRPr lang="en-US" altLang="zh-CN" dirty="0" smtClean="0"/>
          </a:p>
          <a:p>
            <a:r>
              <a:rPr lang="zh-CN" altLang="en-US" dirty="0" smtClean="0"/>
              <a:t>所有形式的“政府”和政治让位于自我管理。</a:t>
            </a:r>
            <a:endParaRPr lang="en-US" altLang="zh-CN" dirty="0" smtClean="0"/>
          </a:p>
          <a:p>
            <a:r>
              <a:rPr lang="zh-CN" altLang="en-US" dirty="0" smtClean="0"/>
              <a:t>集体管理所有公共事务。</a:t>
            </a:r>
            <a:endParaRPr lang="en-US" altLang="zh-CN" dirty="0" smtClean="0"/>
          </a:p>
          <a:p>
            <a:r>
              <a:rPr lang="zh-CN" altLang="en-US" dirty="0" smtClean="0"/>
              <a:t>一致同意是决定所有公共问题的原则。</a:t>
            </a:r>
            <a:endParaRPr lang="en-US" altLang="zh-CN" dirty="0" smtClean="0"/>
          </a:p>
          <a:p>
            <a:r>
              <a:rPr lang="zh-CN" altLang="en-US" dirty="0" smtClean="0"/>
              <a:t>保留的行政事务由轮换或选举分配。</a:t>
            </a:r>
            <a:endParaRPr lang="en-US" altLang="zh-CN" dirty="0" smtClean="0"/>
          </a:p>
          <a:p>
            <a:r>
              <a:rPr lang="zh-CN" altLang="en-US" dirty="0" smtClean="0"/>
              <a:t>自我监督取代所有军事和强制力量。</a:t>
            </a:r>
            <a:endParaRPr lang="en-US" altLang="zh-CN" dirty="0" smtClean="0"/>
          </a:p>
          <a:p>
            <a:r>
              <a:rPr lang="zh-CN" altLang="en-US" b="1" dirty="0" smtClean="0"/>
              <a:t>一般条件</a:t>
            </a:r>
            <a:r>
              <a:rPr lang="zh-CN" altLang="en-US" dirty="0" smtClean="0"/>
              <a:t>：</a:t>
            </a:r>
            <a:endParaRPr lang="en-US" altLang="zh-CN" dirty="0" smtClean="0"/>
          </a:p>
          <a:p>
            <a:r>
              <a:rPr lang="zh-CN" altLang="en-US" dirty="0" smtClean="0"/>
              <a:t>所有阶级残余消灭。</a:t>
            </a:r>
            <a:endParaRPr lang="en-US" altLang="zh-CN" dirty="0" smtClean="0"/>
          </a:p>
          <a:p>
            <a:r>
              <a:rPr lang="zh-CN" altLang="en-US" dirty="0" smtClean="0"/>
              <a:t>消除匮乏和生产资料私人占有。</a:t>
            </a:r>
            <a:endParaRPr lang="en-US" altLang="zh-CN" dirty="0" smtClean="0"/>
          </a:p>
          <a:p>
            <a:r>
              <a:rPr lang="zh-CN" altLang="en-US" dirty="0" smtClean="0"/>
              <a:t>市场、交换和货币消亡。</a:t>
            </a:r>
            <a:endParaRPr lang="en-US" altLang="zh-CN" dirty="0" smtClean="0"/>
          </a:p>
          <a:p>
            <a:r>
              <a:rPr lang="zh-CN" altLang="en-US" dirty="0" smtClean="0"/>
              <a:t>社会的劳动分工结束。</a:t>
            </a:r>
            <a:endParaRPr lang="zh-CN" altLang="en-US" dirty="0"/>
          </a:p>
        </p:txBody>
      </p:sp>
    </p:spTree>
    <p:extLst>
      <p:ext uri="{BB962C8B-B14F-4D97-AF65-F5344CB8AC3E}">
        <p14:creationId xmlns:p14="http://schemas.microsoft.com/office/powerpoint/2010/main" val="403681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578233"/>
          </a:xfrm>
        </p:spPr>
        <p:txBody>
          <a:bodyPr>
            <a:normAutofit fontScale="90000"/>
          </a:bodyPr>
          <a:lstStyle/>
          <a:p>
            <a:pPr lvl="0"/>
            <a:r>
              <a:rPr lang="zh-CN" altLang="zh-CN" sz="2800" b="1" dirty="0" smtClean="0">
                <a:latin typeface="隶书" panose="02010509060101010101" pitchFamily="49" charset="-122"/>
                <a:ea typeface="隶书" panose="02010509060101010101" pitchFamily="49" charset="-122"/>
              </a:rPr>
              <a:t>新</a:t>
            </a:r>
            <a:r>
              <a:rPr lang="zh-CN" altLang="zh-CN" sz="2800" b="1" dirty="0">
                <a:latin typeface="隶书" panose="02010509060101010101" pitchFamily="49" charset="-122"/>
                <a:ea typeface="隶书" panose="02010509060101010101" pitchFamily="49" charset="-122"/>
              </a:rPr>
              <a:t>马克思主义的政治理论</a:t>
            </a:r>
            <a:r>
              <a:rPr lang="zh-CN" altLang="zh-CN"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
            </a:r>
            <a:br>
              <a:rPr lang="en-US" altLang="zh-CN" sz="2800" b="1" dirty="0" smtClean="0">
                <a:latin typeface="隶书" panose="02010509060101010101" pitchFamily="49" charset="-122"/>
                <a:ea typeface="隶书" panose="02010509060101010101" pitchFamily="49" charset="-122"/>
              </a:rPr>
            </a:br>
            <a:r>
              <a:rPr lang="zh-CN" altLang="zh-CN" sz="2800" b="1" dirty="0" smtClean="0">
                <a:latin typeface="隶书" panose="02010509060101010101" pitchFamily="49" charset="-122"/>
                <a:ea typeface="隶书" panose="02010509060101010101" pitchFamily="49" charset="-122"/>
              </a:rPr>
              <a:t>普兰查斯</a:t>
            </a:r>
            <a:r>
              <a:rPr lang="zh-CN" altLang="zh-CN" sz="2800" b="1" dirty="0">
                <a:latin typeface="隶书" panose="02010509060101010101" pitchFamily="49" charset="-122"/>
                <a:ea typeface="隶书" panose="02010509060101010101" pitchFamily="49" charset="-122"/>
              </a:rPr>
              <a:t>、米利班德与</a:t>
            </a:r>
            <a:r>
              <a:rPr lang="zh-CN" altLang="zh-CN" sz="2800" b="1" dirty="0" smtClean="0">
                <a:latin typeface="隶书" panose="02010509060101010101" pitchFamily="49" charset="-122"/>
                <a:ea typeface="隶书" panose="02010509060101010101" pitchFamily="49" charset="-122"/>
              </a:rPr>
              <a:t>奥芬</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628800"/>
            <a:ext cx="7772870" cy="4680520"/>
          </a:xfrm>
        </p:spPr>
        <p:txBody>
          <a:bodyPr>
            <a:normAutofit fontScale="92500" lnSpcReduction="20000"/>
          </a:bodyPr>
          <a:lstStyle/>
          <a:p>
            <a:r>
              <a:rPr lang="zh-CN" altLang="en-US" dirty="0" smtClean="0">
                <a:latin typeface="隶书" panose="02010509060101010101" pitchFamily="49" charset="-122"/>
                <a:ea typeface="隶书" panose="02010509060101010101" pitchFamily="49" charset="-122"/>
              </a:rPr>
              <a:t>马克思国家理论的遗产</a:t>
            </a:r>
            <a:r>
              <a:rPr lang="zh-CN" altLang="en-US" dirty="0" smtClean="0"/>
              <a:t>：国家阶级统治的工具？还是自主性？</a:t>
            </a:r>
            <a:endParaRPr lang="en-US" altLang="zh-CN" dirty="0" smtClean="0"/>
          </a:p>
          <a:p>
            <a:r>
              <a:rPr lang="zh-CN" altLang="en-US" dirty="0" smtClean="0">
                <a:latin typeface="隶书" panose="02010509060101010101" pitchFamily="49" charset="-122"/>
                <a:ea typeface="隶书" panose="02010509060101010101" pitchFamily="49" charset="-122"/>
              </a:rPr>
              <a:t>社会历史背景</a:t>
            </a:r>
            <a:r>
              <a:rPr lang="zh-CN" altLang="en-US" dirty="0" smtClean="0"/>
              <a:t>：二战后，当代资本主义</a:t>
            </a:r>
            <a:r>
              <a:rPr lang="zh-CN" altLang="en-US" dirty="0" smtClean="0">
                <a:latin typeface="隶书" panose="02010509060101010101" pitchFamily="49" charset="-122"/>
                <a:ea typeface="隶书" panose="02010509060101010101" pitchFamily="49" charset="-122"/>
              </a:rPr>
              <a:t>国家和阶级构成</a:t>
            </a:r>
            <a:r>
              <a:rPr lang="zh-CN" altLang="en-US" dirty="0" smtClean="0"/>
              <a:t>的变化</a:t>
            </a:r>
            <a:endParaRPr lang="en-US" altLang="zh-CN" dirty="0" smtClean="0"/>
          </a:p>
          <a:p>
            <a:r>
              <a:rPr lang="zh-CN" altLang="en-US" dirty="0"/>
              <a:t>凯恩</a:t>
            </a:r>
            <a:r>
              <a:rPr lang="zh-CN" altLang="en-US" dirty="0" smtClean="0"/>
              <a:t>斯主义：国家干预经济与社会生活</a:t>
            </a:r>
            <a:endParaRPr lang="en-US" altLang="zh-CN" dirty="0" smtClean="0"/>
          </a:p>
          <a:p>
            <a:r>
              <a:rPr lang="zh-CN" altLang="en-US" dirty="0" smtClean="0"/>
              <a:t>职业“经理人”阶级（是否取代了资产阶级？）</a:t>
            </a:r>
            <a:endParaRPr lang="en-US" altLang="zh-CN" dirty="0" smtClean="0"/>
          </a:p>
          <a:p>
            <a:r>
              <a:rPr lang="zh-CN" altLang="en-US" dirty="0" smtClean="0"/>
              <a:t>大规模社会运动与工人运动：五月风暴</a:t>
            </a:r>
            <a:endParaRPr lang="en-US" altLang="zh-CN" dirty="0" smtClean="0"/>
          </a:p>
          <a:p>
            <a:r>
              <a:rPr lang="zh-CN" altLang="en-US" dirty="0" smtClean="0">
                <a:latin typeface="隶书" panose="02010509060101010101" pitchFamily="49" charset="-122"/>
                <a:ea typeface="隶书" panose="02010509060101010101" pitchFamily="49" charset="-122"/>
              </a:rPr>
              <a:t>思想背景</a:t>
            </a:r>
            <a:r>
              <a:rPr lang="zh-CN" altLang="en-US" dirty="0" smtClean="0"/>
              <a:t>：</a:t>
            </a:r>
            <a:endParaRPr lang="en-US" altLang="zh-CN" dirty="0" smtClean="0"/>
          </a:p>
          <a:p>
            <a:r>
              <a:rPr lang="zh-CN" altLang="en-US" dirty="0"/>
              <a:t>经典</a:t>
            </a:r>
            <a:r>
              <a:rPr lang="zh-CN" altLang="en-US" dirty="0" smtClean="0"/>
              <a:t>多元主义理论：</a:t>
            </a:r>
            <a:r>
              <a:rPr lang="zh-CN" altLang="zh-CN" dirty="0" smtClean="0"/>
              <a:t>“权</a:t>
            </a:r>
            <a:r>
              <a:rPr lang="zh-CN" altLang="en-US" dirty="0" smtClean="0"/>
              <a:t>力</a:t>
            </a:r>
            <a:r>
              <a:rPr lang="zh-CN" altLang="zh-CN" dirty="0" smtClean="0"/>
              <a:t>在</a:t>
            </a:r>
            <a:r>
              <a:rPr lang="zh-CN" altLang="zh-CN" dirty="0"/>
              <a:t>处于不断变化的冲突、竞争和合作模式中的各种集团之间得到了广泛的</a:t>
            </a:r>
            <a:r>
              <a:rPr lang="zh-CN" altLang="zh-CN" dirty="0" smtClean="0"/>
              <a:t>分配</a:t>
            </a:r>
            <a:r>
              <a:rPr lang="zh-CN" altLang="en-US" dirty="0" smtClean="0"/>
              <a:t>”</a:t>
            </a:r>
            <a:endParaRPr lang="en-US" altLang="zh-CN" dirty="0" smtClean="0"/>
          </a:p>
          <a:p>
            <a:r>
              <a:rPr lang="zh-CN" altLang="en-US" dirty="0" smtClean="0"/>
              <a:t>“不管</a:t>
            </a:r>
            <a:r>
              <a:rPr lang="zh-CN" altLang="en-US" dirty="0"/>
              <a:t>马克思主义在其他思想领域可能作出什么样的贡献，它在政治领域却很少有什么</a:t>
            </a:r>
            <a:r>
              <a:rPr lang="zh-CN" altLang="en-US" dirty="0" smtClean="0"/>
              <a:t>贡献”</a:t>
            </a:r>
            <a:endParaRPr lang="en-US" altLang="zh-CN" dirty="0" smtClean="0"/>
          </a:p>
          <a:p>
            <a:r>
              <a:rPr lang="zh-CN" altLang="en-US" dirty="0" smtClean="0"/>
              <a:t>“</a:t>
            </a:r>
            <a:r>
              <a:rPr lang="zh-CN" altLang="zh-CN" dirty="0" smtClean="0"/>
              <a:t>多元</a:t>
            </a:r>
            <a:r>
              <a:rPr lang="zh-CN" altLang="zh-CN" dirty="0"/>
              <a:t>主义权力模式的骨髓是其反马克思主义的假设，即随着自治集团的蓬勃兴起，资本主义或其他阶级的垄断权消失了</a:t>
            </a:r>
            <a:r>
              <a:rPr lang="zh-CN" altLang="zh-CN" dirty="0" smtClean="0"/>
              <a:t>。</a:t>
            </a:r>
            <a:r>
              <a:rPr lang="zh-CN" altLang="en-US" dirty="0" smtClean="0"/>
              <a:t>”</a:t>
            </a:r>
            <a:endParaRPr lang="zh-CN" altLang="en-US" dirty="0"/>
          </a:p>
        </p:txBody>
      </p:sp>
    </p:spTree>
    <p:extLst>
      <p:ext uri="{BB962C8B-B14F-4D97-AF65-F5344CB8AC3E}">
        <p14:creationId xmlns:p14="http://schemas.microsoft.com/office/powerpoint/2010/main" val="180859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938274"/>
          </a:xfrm>
        </p:spPr>
        <p:txBody>
          <a:bodyPr>
            <a:normAutofit/>
          </a:bodyPr>
          <a:lstStyle/>
          <a:p>
            <a:r>
              <a:rPr lang="zh-CN" altLang="en-US" sz="2800" dirty="0" smtClean="0">
                <a:latin typeface="隶书" panose="02010509060101010101" pitchFamily="49" charset="-122"/>
                <a:ea typeface="隶书" panose="02010509060101010101" pitchFamily="49" charset="-122"/>
              </a:rPr>
              <a:t>米利班德</a:t>
            </a:r>
            <a:r>
              <a:rPr lang="en-US" altLang="zh-CN" sz="2800" dirty="0" smtClean="0">
                <a:latin typeface="隶书" panose="02010509060101010101" pitchFamily="49" charset="-122"/>
                <a:ea typeface="隶书" panose="02010509060101010101" pitchFamily="49" charset="-122"/>
              </a:rPr>
              <a:t>(</a:t>
            </a:r>
            <a:r>
              <a:rPr lang="en-US" altLang="zh-CN" sz="2800" dirty="0" err="1" smtClean="0">
                <a:latin typeface="隶书" panose="02010509060101010101" pitchFamily="49" charset="-122"/>
                <a:ea typeface="隶书" panose="02010509060101010101" pitchFamily="49" charset="-122"/>
              </a:rPr>
              <a:t>RaLPH</a:t>
            </a:r>
            <a:r>
              <a:rPr lang="en-US" altLang="zh-CN" sz="2800" dirty="0" smtClean="0">
                <a:latin typeface="隶书" panose="02010509060101010101" pitchFamily="49" charset="-122"/>
                <a:ea typeface="隶书" panose="02010509060101010101" pitchFamily="49" charset="-122"/>
              </a:rPr>
              <a:t> </a:t>
            </a:r>
            <a:r>
              <a:rPr lang="en-US" altLang="zh-CN" sz="2800" dirty="0" err="1" smtClean="0">
                <a:latin typeface="隶书" panose="02010509060101010101" pitchFamily="49" charset="-122"/>
                <a:ea typeface="隶书" panose="02010509060101010101" pitchFamily="49" charset="-122"/>
              </a:rPr>
              <a:t>mILIBAND</a:t>
            </a:r>
            <a:r>
              <a:rPr lang="en-US" altLang="zh-CN" sz="2800" dirty="0" smtClean="0">
                <a:latin typeface="隶书" panose="02010509060101010101" pitchFamily="49" charset="-122"/>
                <a:ea typeface="隶书" panose="02010509060101010101" pitchFamily="49" charset="-122"/>
              </a:rPr>
              <a:t>)</a:t>
            </a:r>
            <a:r>
              <a:rPr lang="zh-CN" altLang="en-US" sz="2800" dirty="0" smtClean="0">
                <a:latin typeface="隶书" panose="02010509060101010101" pitchFamily="49" charset="-122"/>
                <a:ea typeface="隶书" panose="02010509060101010101" pitchFamily="49" charset="-122"/>
              </a:rPr>
              <a:t>：工具主义国家理论</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72817"/>
            <a:ext cx="7772870" cy="4018384"/>
          </a:xfrm>
        </p:spPr>
        <p:txBody>
          <a:bodyPr/>
          <a:lstStyle/>
          <a:p>
            <a:r>
              <a:rPr lang="zh-CN" altLang="en-US" dirty="0" smtClean="0"/>
              <a:t>主要著作：</a:t>
            </a:r>
            <a:r>
              <a:rPr lang="zh-CN" altLang="zh-CN" b="1" dirty="0" smtClean="0"/>
              <a:t>《资本主义社会中的国家》</a:t>
            </a:r>
            <a:r>
              <a:rPr lang="zh-CN" altLang="zh-CN" dirty="0"/>
              <a:t>、《马克思主义和政治学》、《英国资本主义民主制》、</a:t>
            </a:r>
            <a:r>
              <a:rPr lang="zh-CN" altLang="zh-CN" dirty="0" smtClean="0"/>
              <a:t>《阶级权力和国家权力》</a:t>
            </a:r>
            <a:r>
              <a:rPr lang="zh-CN" altLang="en-US" dirty="0" smtClean="0"/>
              <a:t>等。</a:t>
            </a:r>
            <a:endParaRPr lang="en-US" altLang="zh-CN" dirty="0" smtClean="0"/>
          </a:p>
          <a:p>
            <a:r>
              <a:rPr lang="zh-CN" altLang="en-US" dirty="0"/>
              <a:t>“</a:t>
            </a:r>
            <a:r>
              <a:rPr lang="zh-CN" altLang="zh-CN" dirty="0" smtClean="0"/>
              <a:t>此</a:t>
            </a:r>
            <a:r>
              <a:rPr lang="zh-CN" altLang="zh-CN" dirty="0"/>
              <a:t>书使国家的概念重新回归到政治科学和社会学的范畴中，其他任何单行本在这方面的成就都难望其项背。</a:t>
            </a:r>
            <a:r>
              <a:rPr lang="zh-CN" altLang="zh-CN" dirty="0" smtClean="0"/>
              <a:t>”</a:t>
            </a:r>
            <a:r>
              <a:rPr lang="zh-CN" altLang="en-US" dirty="0" smtClean="0"/>
              <a:t>（ </a:t>
            </a:r>
            <a:r>
              <a:rPr lang="en-US" altLang="zh-CN" dirty="0" smtClean="0">
                <a:latin typeface="Times New Roman" panose="02020603050405020304" pitchFamily="18" charset="0"/>
                <a:cs typeface="Times New Roman" panose="02020603050405020304" pitchFamily="18" charset="0"/>
              </a:rPr>
              <a:t>George Ross</a:t>
            </a:r>
            <a:r>
              <a:rPr lang="zh-CN" altLang="en-US" dirty="0" smtClean="0"/>
              <a:t>）</a:t>
            </a:r>
            <a:endParaRPr lang="en-US" altLang="zh-CN" dirty="0" smtClean="0"/>
          </a:p>
          <a:p>
            <a:r>
              <a:rPr lang="zh-CN" altLang="en-US" dirty="0"/>
              <a:t>“英语世界中最杰出的马克思主义政治科学家”</a:t>
            </a:r>
            <a:endParaRPr lang="en-US" altLang="zh-CN" dirty="0" smtClean="0"/>
          </a:p>
          <a:p>
            <a:endParaRPr lang="zh-CN" altLang="en-US" dirty="0"/>
          </a:p>
        </p:txBody>
      </p:sp>
    </p:spTree>
    <p:extLst>
      <p:ext uri="{BB962C8B-B14F-4D97-AF65-F5344CB8AC3E}">
        <p14:creationId xmlns:p14="http://schemas.microsoft.com/office/powerpoint/2010/main" val="184641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332" y="260648"/>
            <a:ext cx="7773338" cy="936105"/>
          </a:xfrm>
        </p:spPr>
        <p:txBody>
          <a:bodyPr>
            <a:noAutofit/>
          </a:bodyPr>
          <a:lstStyle/>
          <a:p>
            <a:r>
              <a:rPr lang="zh-CN" altLang="en-US" sz="2800" dirty="0" smtClean="0">
                <a:latin typeface="隶书" panose="02010509060101010101" pitchFamily="49" charset="-122"/>
                <a:ea typeface="隶书" panose="02010509060101010101" pitchFamily="49" charset="-122"/>
              </a:rPr>
              <a:t>米利班德：国家</a:t>
            </a:r>
            <a:r>
              <a:rPr lang="zh-CN" altLang="en-US" sz="2800" dirty="0">
                <a:latin typeface="隶书" panose="02010509060101010101" pitchFamily="49" charset="-122"/>
                <a:ea typeface="隶书" panose="02010509060101010101" pitchFamily="49" charset="-122"/>
              </a:rPr>
              <a:t>与社会关系的马克思主义</a:t>
            </a:r>
            <a:r>
              <a:rPr lang="zh-CN" altLang="en-US" sz="2800" dirty="0" smtClean="0">
                <a:latin typeface="隶书" panose="02010509060101010101" pitchFamily="49" charset="-122"/>
                <a:ea typeface="隶书" panose="02010509060101010101" pitchFamily="49" charset="-122"/>
              </a:rPr>
              <a:t>解释</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556793"/>
            <a:ext cx="7772870" cy="4234408"/>
          </a:xfrm>
        </p:spPr>
        <p:txBody>
          <a:bodyPr>
            <a:normAutofit/>
          </a:bodyPr>
          <a:lstStyle/>
          <a:p>
            <a:r>
              <a:rPr lang="zh-CN" altLang="en-US" dirty="0" smtClean="0">
                <a:latin typeface="隶书" panose="02010509060101010101" pitchFamily="49" charset="-122"/>
                <a:ea typeface="隶书" panose="02010509060101010101" pitchFamily="49" charset="-122"/>
              </a:rPr>
              <a:t>经典多元主义</a:t>
            </a:r>
            <a:r>
              <a:rPr lang="zh-CN" altLang="en-US" dirty="0" smtClean="0"/>
              <a:t>：</a:t>
            </a:r>
            <a:endParaRPr lang="en-US" altLang="zh-CN" dirty="0" smtClean="0"/>
          </a:p>
          <a:p>
            <a:r>
              <a:rPr lang="zh-CN" altLang="en-US" dirty="0" smtClean="0"/>
              <a:t>国家是社会利益集团之间的仲裁人。</a:t>
            </a:r>
            <a:endParaRPr lang="en-US" altLang="zh-CN" dirty="0" smtClean="0"/>
          </a:p>
          <a:p>
            <a:r>
              <a:rPr lang="zh-CN" altLang="en-US" dirty="0" smtClean="0">
                <a:latin typeface="隶书" panose="02010509060101010101" pitchFamily="49" charset="-122"/>
                <a:ea typeface="隶书" panose="02010509060101010101" pitchFamily="49" charset="-122"/>
              </a:rPr>
              <a:t>米利班德</a:t>
            </a:r>
            <a:r>
              <a:rPr lang="zh-CN" altLang="en-US" dirty="0" smtClean="0"/>
              <a:t>：</a:t>
            </a:r>
            <a:r>
              <a:rPr lang="zh-CN" altLang="en-US" dirty="0"/>
              <a:t>阶级是决定民主政治和国家行动的结构性核心因素。</a:t>
            </a:r>
            <a:endParaRPr lang="en-US" altLang="zh-CN" dirty="0" smtClean="0"/>
          </a:p>
          <a:p>
            <a:r>
              <a:rPr lang="zh-CN" altLang="en-US" dirty="0" smtClean="0"/>
              <a:t> </a:t>
            </a:r>
            <a:r>
              <a:rPr lang="zh-CN" altLang="zh-CN" dirty="0" smtClean="0"/>
              <a:t>现代</a:t>
            </a:r>
            <a:r>
              <a:rPr lang="zh-CN" altLang="zh-CN" dirty="0"/>
              <a:t>西方社会中存在着一个</a:t>
            </a:r>
            <a:r>
              <a:rPr lang="zh-CN" altLang="zh-CN" dirty="0">
                <a:solidFill>
                  <a:srgbClr val="C00000"/>
                </a:solidFill>
              </a:rPr>
              <a:t>拥有和控制着生产资料</a:t>
            </a:r>
            <a:r>
              <a:rPr lang="zh-CN" altLang="zh-CN" dirty="0"/>
              <a:t>的</a:t>
            </a:r>
            <a:r>
              <a:rPr lang="zh-CN" altLang="zh-CN" dirty="0" smtClean="0">
                <a:solidFill>
                  <a:srgbClr val="C00000"/>
                </a:solidFill>
              </a:rPr>
              <a:t>统治阶级</a:t>
            </a:r>
            <a:endParaRPr lang="en-US" altLang="zh-CN" dirty="0">
              <a:solidFill>
                <a:srgbClr val="C00000"/>
              </a:solidFill>
            </a:endParaRPr>
          </a:p>
          <a:p>
            <a:r>
              <a:rPr lang="zh-CN" altLang="zh-CN" dirty="0" smtClean="0"/>
              <a:t>这个</a:t>
            </a:r>
            <a:r>
              <a:rPr lang="zh-CN" altLang="zh-CN" dirty="0"/>
              <a:t>阶级与</a:t>
            </a:r>
            <a:r>
              <a:rPr lang="zh-CN" altLang="zh-CN" dirty="0">
                <a:solidFill>
                  <a:srgbClr val="C00000"/>
                </a:solidFill>
              </a:rPr>
              <a:t>强有力的机构</a:t>
            </a:r>
            <a:r>
              <a:rPr lang="zh-CN" altLang="zh-CN" dirty="0"/>
              <a:t>有着紧密的</a:t>
            </a:r>
            <a:r>
              <a:rPr lang="zh-CN" altLang="zh-CN" dirty="0" smtClean="0"/>
              <a:t>联系</a:t>
            </a:r>
            <a:r>
              <a:rPr lang="zh-CN" altLang="en-US" dirty="0"/>
              <a:t>，</a:t>
            </a:r>
            <a:r>
              <a:rPr lang="zh-CN" altLang="zh-CN" dirty="0" smtClean="0"/>
              <a:t>这些</a:t>
            </a:r>
            <a:r>
              <a:rPr lang="zh-CN" altLang="zh-CN" dirty="0"/>
              <a:t>机构包括政党、军队、大学和传播</a:t>
            </a:r>
            <a:r>
              <a:rPr lang="zh-CN" altLang="zh-CN" dirty="0" smtClean="0"/>
              <a:t>媒介</a:t>
            </a:r>
            <a:endParaRPr lang="en-US" altLang="zh-CN" dirty="0"/>
          </a:p>
          <a:p>
            <a:r>
              <a:rPr lang="zh-CN" altLang="zh-CN" dirty="0" smtClean="0"/>
              <a:t>这个</a:t>
            </a:r>
            <a:r>
              <a:rPr lang="zh-CN" altLang="zh-CN" dirty="0"/>
              <a:t>阶级在各级国家机器</a:t>
            </a:r>
            <a:r>
              <a:rPr lang="zh-CN" altLang="zh-CN" dirty="0" smtClean="0"/>
              <a:t>中</a:t>
            </a:r>
            <a:r>
              <a:rPr lang="zh-CN" altLang="en-US" dirty="0"/>
              <a:t>，</a:t>
            </a:r>
            <a:r>
              <a:rPr lang="zh-CN" altLang="zh-CN" dirty="0" smtClean="0"/>
              <a:t>尤其</a:t>
            </a:r>
            <a:r>
              <a:rPr lang="zh-CN" altLang="zh-CN" dirty="0"/>
              <a:t>是</a:t>
            </a:r>
            <a:r>
              <a:rPr lang="zh-CN" altLang="zh-CN" dirty="0" smtClean="0"/>
              <a:t>在</a:t>
            </a:r>
            <a:r>
              <a:rPr lang="zh-CN" altLang="en-US" dirty="0" smtClean="0"/>
              <a:t>“</a:t>
            </a:r>
            <a:r>
              <a:rPr lang="zh-CN" altLang="zh-CN" b="1" dirty="0" smtClean="0"/>
              <a:t>支配性位置</a:t>
            </a:r>
            <a:r>
              <a:rPr lang="zh-CN" altLang="en-US" dirty="0"/>
              <a:t>”</a:t>
            </a:r>
            <a:r>
              <a:rPr lang="zh-CN" altLang="zh-CN" dirty="0" smtClean="0"/>
              <a:t>上</a:t>
            </a:r>
            <a:r>
              <a:rPr lang="zh-CN" altLang="en-US" dirty="0"/>
              <a:t>，</a:t>
            </a:r>
            <a:r>
              <a:rPr lang="zh-CN" altLang="zh-CN" dirty="0" smtClean="0"/>
              <a:t>拥有</a:t>
            </a:r>
            <a:r>
              <a:rPr lang="zh-CN" altLang="zh-CN" dirty="0"/>
              <a:t>与其他阶级不成比例的</a:t>
            </a:r>
            <a:r>
              <a:rPr lang="zh-CN" altLang="zh-CN" dirty="0" smtClean="0">
                <a:solidFill>
                  <a:srgbClr val="C00000"/>
                </a:solidFill>
              </a:rPr>
              <a:t>代表</a:t>
            </a:r>
            <a:endParaRPr lang="en-US" altLang="zh-CN" dirty="0" smtClean="0"/>
          </a:p>
        </p:txBody>
      </p:sp>
    </p:spTree>
    <p:extLst>
      <p:ext uri="{BB962C8B-B14F-4D97-AF65-F5344CB8AC3E}">
        <p14:creationId xmlns:p14="http://schemas.microsoft.com/office/powerpoint/2010/main" val="390495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en-US" sz="2800" dirty="0" smtClean="0">
                <a:latin typeface="隶书" panose="02010509060101010101" pitchFamily="49" charset="-122"/>
                <a:ea typeface="隶书" panose="02010509060101010101" pitchFamily="49" charset="-122"/>
              </a:rPr>
              <a:t>国家</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484785"/>
            <a:ext cx="7772870" cy="4306416"/>
          </a:xfrm>
        </p:spPr>
        <p:txBody>
          <a:bodyPr>
            <a:normAutofit fontScale="85000" lnSpcReduction="10000"/>
          </a:bodyPr>
          <a:lstStyle/>
          <a:p>
            <a:r>
              <a:rPr lang="zh-CN" altLang="zh-CN" b="1" dirty="0" smtClean="0"/>
              <a:t>国家是一个</a:t>
            </a:r>
            <a:r>
              <a:rPr lang="zh-CN" altLang="en-US" b="1" dirty="0" smtClean="0"/>
              <a:t>“</a:t>
            </a:r>
            <a:r>
              <a:rPr lang="zh-CN" altLang="zh-CN" b="1" dirty="0" smtClean="0"/>
              <a:t>模糊的实体</a:t>
            </a:r>
            <a:r>
              <a:rPr lang="zh-CN" altLang="en-US" b="1" dirty="0" smtClean="0"/>
              <a:t>”</a:t>
            </a:r>
            <a:r>
              <a:rPr lang="zh-CN" altLang="zh-CN" b="1" dirty="0" smtClean="0"/>
              <a:t>，因为国家</a:t>
            </a:r>
            <a:r>
              <a:rPr lang="zh-CN" altLang="en-US" b="1" dirty="0" smtClean="0"/>
              <a:t>“</a:t>
            </a:r>
            <a:r>
              <a:rPr lang="zh-CN" altLang="zh-CN" b="1" dirty="0" smtClean="0"/>
              <a:t>既不是一个东西，也不是一个实际的存在。</a:t>
            </a:r>
            <a:r>
              <a:rPr lang="zh-CN" altLang="en-US" b="1" dirty="0" smtClean="0"/>
              <a:t>”</a:t>
            </a:r>
            <a:r>
              <a:rPr lang="zh-CN" altLang="en-US" dirty="0" smtClean="0"/>
              <a:t>“</a:t>
            </a:r>
            <a:r>
              <a:rPr lang="zh-CN" altLang="zh-CN" dirty="0" smtClean="0"/>
              <a:t>它代表了</a:t>
            </a:r>
            <a:r>
              <a:rPr lang="en-US" altLang="zh-CN" dirty="0" smtClean="0"/>
              <a:t>……</a:t>
            </a:r>
            <a:r>
              <a:rPr lang="zh-CN" altLang="zh-CN" dirty="0" smtClean="0"/>
              <a:t>一系列特殊的组织机构，它们聚集在一起，彼此的交互作用构成了国家系统这一真实存在。</a:t>
            </a:r>
            <a:r>
              <a:rPr lang="zh-CN" altLang="en-US" dirty="0" smtClean="0"/>
              <a:t>”</a:t>
            </a:r>
            <a:endParaRPr lang="en-US" altLang="zh-CN" dirty="0" smtClean="0"/>
          </a:p>
          <a:p>
            <a:r>
              <a:rPr lang="en-US" altLang="zh-CN" dirty="0" smtClean="0"/>
              <a:t>1</a:t>
            </a:r>
            <a:r>
              <a:rPr lang="zh-CN" altLang="zh-CN" dirty="0" smtClean="0"/>
              <a:t>．统治工具</a:t>
            </a:r>
            <a:r>
              <a:rPr lang="zh-CN" altLang="en-US" dirty="0" smtClean="0"/>
              <a:t>，</a:t>
            </a:r>
            <a:r>
              <a:rPr lang="zh-CN" altLang="zh-CN" dirty="0" smtClean="0"/>
              <a:t>负责制定国策；</a:t>
            </a:r>
          </a:p>
          <a:p>
            <a:r>
              <a:rPr lang="en-US" altLang="zh-CN" dirty="0" smtClean="0"/>
              <a:t>2</a:t>
            </a:r>
            <a:r>
              <a:rPr lang="zh-CN" altLang="zh-CN" dirty="0" smtClean="0"/>
              <a:t>．行政管理工具</a:t>
            </a:r>
            <a:r>
              <a:rPr lang="zh-CN" altLang="en-US" dirty="0" smtClean="0"/>
              <a:t>，</a:t>
            </a:r>
            <a:r>
              <a:rPr lang="zh-CN" altLang="zh-CN" dirty="0" smtClean="0"/>
              <a:t>负责对社会、经济、文化及其他各个方面进行调节：</a:t>
            </a:r>
          </a:p>
          <a:p>
            <a:r>
              <a:rPr lang="en-US" altLang="zh-CN" dirty="0" smtClean="0"/>
              <a:t>3</a:t>
            </a:r>
            <a:r>
              <a:rPr lang="zh-CN" altLang="zh-CN" dirty="0" smtClean="0"/>
              <a:t>．强制性工具</a:t>
            </a:r>
            <a:r>
              <a:rPr lang="zh-CN" altLang="en-US" dirty="0" smtClean="0"/>
              <a:t>，</a:t>
            </a:r>
            <a:r>
              <a:rPr lang="zh-CN" altLang="zh-CN" dirty="0" smtClean="0"/>
              <a:t>负责部署武装力量以应对暴力事件；</a:t>
            </a:r>
          </a:p>
          <a:p>
            <a:r>
              <a:rPr lang="en-US" altLang="zh-CN" dirty="0" smtClean="0"/>
              <a:t>4</a:t>
            </a:r>
            <a:r>
              <a:rPr lang="zh-CN" altLang="zh-CN" dirty="0" smtClean="0"/>
              <a:t>．司法工具</a:t>
            </a:r>
            <a:r>
              <a:rPr lang="zh-CN" altLang="en-US" dirty="0" smtClean="0"/>
              <a:t>，</a:t>
            </a:r>
            <a:r>
              <a:rPr lang="zh-CN" altLang="zh-CN" dirty="0" smtClean="0"/>
              <a:t>包括法庭、法律行业、监狱和刑事司法系统的其他部门</a:t>
            </a:r>
            <a:r>
              <a:rPr lang="zh-CN" altLang="en-US" dirty="0" smtClean="0"/>
              <a:t>；</a:t>
            </a:r>
            <a:endParaRPr lang="zh-CN" altLang="zh-CN" dirty="0" smtClean="0"/>
          </a:p>
          <a:p>
            <a:r>
              <a:rPr lang="en-US" altLang="zh-CN" dirty="0" smtClean="0"/>
              <a:t>5</a:t>
            </a:r>
            <a:r>
              <a:rPr lang="zh-CN" altLang="zh-CN" dirty="0" smtClean="0"/>
              <a:t>．地方政府，例如州政府、省政府或同等级别的部门；县、市、区政府及其他特别行政区政府。</a:t>
            </a:r>
            <a:endParaRPr lang="en-US" altLang="zh-CN" dirty="0" smtClean="0"/>
          </a:p>
          <a:p>
            <a:r>
              <a:rPr lang="zh-CN" altLang="en-US" dirty="0"/>
              <a:t>“政府虽然在名义上可以代表</a:t>
            </a:r>
            <a:r>
              <a:rPr lang="zh-CN" altLang="en-US" dirty="0" smtClean="0"/>
              <a:t>国家，并</a:t>
            </a:r>
            <a:r>
              <a:rPr lang="zh-CN" altLang="en-US" dirty="0"/>
              <a:t>得到了国家权力的正式授权，但这并不意味着它能有效地掌控权力。”</a:t>
            </a:r>
            <a:endParaRPr lang="en-US" altLang="zh-CN" dirty="0" smtClean="0"/>
          </a:p>
          <a:p>
            <a:endParaRPr lang="en-US" altLang="zh-CN" dirty="0" smtClean="0"/>
          </a:p>
          <a:p>
            <a:endParaRPr lang="zh-CN" altLang="zh-CN" dirty="0" smtClean="0"/>
          </a:p>
          <a:p>
            <a:endParaRPr lang="zh-CN" altLang="en-US" dirty="0"/>
          </a:p>
        </p:txBody>
      </p:sp>
    </p:spTree>
    <p:extLst>
      <p:ext uri="{BB962C8B-B14F-4D97-AF65-F5344CB8AC3E}">
        <p14:creationId xmlns:p14="http://schemas.microsoft.com/office/powerpoint/2010/main" val="367097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260649"/>
            <a:ext cx="7773338" cy="1080120"/>
          </a:xfrm>
        </p:spPr>
        <p:txBody>
          <a:bodyPr>
            <a:normAutofit/>
          </a:bodyPr>
          <a:lstStyle/>
          <a:p>
            <a:r>
              <a:rPr lang="zh-CN" altLang="en-US" dirty="0">
                <a:latin typeface="隶书" panose="02010509060101010101" pitchFamily="49" charset="-122"/>
                <a:ea typeface="隶书" panose="02010509060101010101" pitchFamily="49" charset="-122"/>
              </a:rPr>
              <a:t>讨论课总结</a:t>
            </a:r>
            <a:r>
              <a:rPr lang="en-US" altLang="zh-CN" dirty="0">
                <a:latin typeface="隶书" panose="02010509060101010101" pitchFamily="49" charset="-122"/>
                <a:ea typeface="隶书" panose="02010509060101010101" pitchFamily="49" charset="-122"/>
              </a:rPr>
              <a:t/>
            </a:r>
            <a:br>
              <a:rPr lang="en-US" altLang="zh-CN" dirty="0">
                <a:latin typeface="隶书" panose="02010509060101010101" pitchFamily="49" charset="-122"/>
                <a:ea typeface="隶书" panose="02010509060101010101" pitchFamily="49" charset="-122"/>
              </a:rPr>
            </a:br>
            <a:r>
              <a:rPr lang="zh-CN" altLang="en-US" sz="2700" dirty="0" smtClean="0">
                <a:latin typeface="隶书" panose="02010509060101010101" pitchFamily="49" charset="-122"/>
                <a:ea typeface="隶书" panose="02010509060101010101" pitchFamily="49" charset="-122"/>
              </a:rPr>
              <a:t>自由主义民主的局限</a:t>
            </a:r>
            <a:endParaRPr lang="zh-CN" altLang="en-US" sz="2700" dirty="0"/>
          </a:p>
        </p:txBody>
      </p:sp>
      <p:sp>
        <p:nvSpPr>
          <p:cNvPr id="3" name="内容占位符 2"/>
          <p:cNvSpPr>
            <a:spLocks noGrp="1"/>
          </p:cNvSpPr>
          <p:nvPr>
            <p:ph sz="quarter" idx="13"/>
          </p:nvPr>
        </p:nvSpPr>
        <p:spPr>
          <a:xfrm>
            <a:off x="685330" y="1988841"/>
            <a:ext cx="3829520" cy="3802360"/>
          </a:xfrm>
        </p:spPr>
        <p:txBody>
          <a:bodyPr>
            <a:normAutofit fontScale="62500" lnSpcReduction="20000"/>
          </a:bodyPr>
          <a:lstStyle/>
          <a:p>
            <a:pPr marL="0" indent="0">
              <a:buNone/>
            </a:pPr>
            <a:r>
              <a:rPr lang="en-US" altLang="zh-CN" dirty="0" smtClean="0"/>
              <a:t>1. </a:t>
            </a:r>
            <a:r>
              <a:rPr lang="zh-CN" altLang="en-US" dirty="0" smtClean="0"/>
              <a:t>古典自由主义：</a:t>
            </a:r>
            <a:endParaRPr lang="en-US" altLang="zh-CN" dirty="0" smtClean="0"/>
          </a:p>
          <a:p>
            <a:pPr marL="0" indent="0">
              <a:buNone/>
            </a:pPr>
            <a:r>
              <a:rPr lang="zh-CN" altLang="en-US" dirty="0" smtClean="0"/>
              <a:t>人性观：本质是个人主义</a:t>
            </a:r>
            <a:endParaRPr lang="en-US" altLang="zh-CN" dirty="0" smtClean="0"/>
          </a:p>
          <a:p>
            <a:pPr marL="0" indent="0">
              <a:buNone/>
            </a:pPr>
            <a:r>
              <a:rPr lang="zh-CN" altLang="en-US" dirty="0" smtClean="0"/>
              <a:t>自由主义</a:t>
            </a:r>
            <a:r>
              <a:rPr lang="en-US" altLang="zh-CN" dirty="0" smtClean="0"/>
              <a:t>=</a:t>
            </a:r>
            <a:r>
              <a:rPr lang="zh-CN" altLang="en-US" dirty="0" smtClean="0"/>
              <a:t>间接民主</a:t>
            </a:r>
            <a:endParaRPr lang="en-US" altLang="zh-CN" dirty="0" smtClean="0"/>
          </a:p>
          <a:p>
            <a:pPr marL="0" indent="0">
              <a:buNone/>
            </a:pPr>
            <a:r>
              <a:rPr lang="zh-CN" altLang="en-US" dirty="0" smtClean="0"/>
              <a:t>共同利益的架空</a:t>
            </a:r>
            <a:endParaRPr lang="en-US" altLang="zh-CN" dirty="0" smtClean="0"/>
          </a:p>
          <a:p>
            <a:pPr marL="0" indent="0">
              <a:buNone/>
            </a:pPr>
            <a:r>
              <a:rPr lang="zh-CN" altLang="en-US" dirty="0" smtClean="0"/>
              <a:t>实践难题：孔多塞难题（个体理性出发进行集体决策）</a:t>
            </a:r>
            <a:endParaRPr lang="en-US" altLang="zh-CN" dirty="0" smtClean="0"/>
          </a:p>
          <a:p>
            <a:pPr marL="0" indent="0">
              <a:buNone/>
            </a:pPr>
            <a:r>
              <a:rPr lang="en-US" altLang="zh-CN" dirty="0" smtClean="0"/>
              <a:t>2. </a:t>
            </a:r>
            <a:r>
              <a:rPr lang="zh-CN" altLang="en-US" dirty="0" smtClean="0"/>
              <a:t>现代自由主义：</a:t>
            </a:r>
            <a:endParaRPr lang="en-US" altLang="zh-CN" dirty="0" smtClean="0"/>
          </a:p>
          <a:p>
            <a:pPr marL="0" indent="0">
              <a:buNone/>
            </a:pPr>
            <a:r>
              <a:rPr lang="zh-CN" altLang="en-US" dirty="0" smtClean="0"/>
              <a:t>道德基础或前提：个人主义（个人自由</a:t>
            </a:r>
            <a:r>
              <a:rPr lang="en-US" altLang="zh-CN" dirty="0" smtClean="0"/>
              <a:t>-</a:t>
            </a:r>
            <a:r>
              <a:rPr lang="zh-CN" altLang="en-US" dirty="0" smtClean="0"/>
              <a:t>个人权利）</a:t>
            </a:r>
            <a:endParaRPr lang="en-US" altLang="zh-CN" dirty="0" smtClean="0"/>
          </a:p>
          <a:p>
            <a:pPr marL="0" indent="0">
              <a:buNone/>
            </a:pPr>
            <a:r>
              <a:rPr lang="zh-CN" altLang="en-US" dirty="0" smtClean="0"/>
              <a:t>国家中立观念：政治与经济分离</a:t>
            </a:r>
            <a:endParaRPr lang="en-US" altLang="zh-CN" dirty="0" smtClean="0"/>
          </a:p>
          <a:p>
            <a:pPr marL="0" indent="0">
              <a:buNone/>
            </a:pPr>
            <a:r>
              <a:rPr lang="zh-CN" altLang="en-US" dirty="0" smtClean="0"/>
              <a:t>分配：从政治民主扩展到经济领域（罗尔斯）</a:t>
            </a:r>
            <a:endParaRPr lang="en-US" altLang="zh-CN" dirty="0" smtClean="0"/>
          </a:p>
          <a:p>
            <a:pPr marL="0" indent="0">
              <a:buNone/>
            </a:pPr>
            <a:r>
              <a:rPr lang="zh-CN" altLang="en-US" dirty="0" smtClean="0"/>
              <a:t>代议制合法性危机：政治冷漠症</a:t>
            </a:r>
            <a:endParaRPr lang="en-US" altLang="zh-CN" dirty="0" smtClean="0"/>
          </a:p>
          <a:p>
            <a:pPr marL="0" indent="0">
              <a:buNone/>
            </a:pPr>
            <a:r>
              <a:rPr lang="zh-CN" altLang="en-US" dirty="0" smtClean="0"/>
              <a:t>价值：多元论</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5" name="内容占位符 4"/>
          <p:cNvSpPr>
            <a:spLocks noGrp="1"/>
          </p:cNvSpPr>
          <p:nvPr>
            <p:ph sz="quarter" idx="14"/>
          </p:nvPr>
        </p:nvSpPr>
        <p:spPr>
          <a:xfrm>
            <a:off x="4629150" y="1772817"/>
            <a:ext cx="3829050" cy="4018384"/>
          </a:xfrm>
        </p:spPr>
        <p:txBody>
          <a:bodyPr>
            <a:normAutofit/>
          </a:bodyPr>
          <a:lstStyle/>
          <a:p>
            <a:r>
              <a:rPr lang="en-US" altLang="zh-CN" sz="1800" dirty="0"/>
              <a:t>3. </a:t>
            </a:r>
            <a:r>
              <a:rPr lang="zh-CN" altLang="en-US" sz="1800" dirty="0" smtClean="0"/>
              <a:t>一般缺陷</a:t>
            </a:r>
            <a:r>
              <a:rPr lang="zh-CN" altLang="en-US" sz="1800" dirty="0"/>
              <a:t>：从共同体的</a:t>
            </a:r>
            <a:r>
              <a:rPr lang="zh-CN" altLang="en-US" sz="1800" dirty="0" smtClean="0"/>
              <a:t>视角</a:t>
            </a:r>
            <a:endParaRPr lang="en-US" altLang="zh-CN" sz="1800" dirty="0" smtClean="0"/>
          </a:p>
          <a:p>
            <a:r>
              <a:rPr lang="zh-CN" altLang="en-US" sz="1800" dirty="0" smtClean="0"/>
              <a:t>人性前提：理性的个人</a:t>
            </a:r>
            <a:r>
              <a:rPr lang="en-US" altLang="zh-CN" sz="1800" dirty="0" smtClean="0"/>
              <a:t>——</a:t>
            </a:r>
            <a:r>
              <a:rPr lang="zh-CN" altLang="en-US" sz="1800" dirty="0" smtClean="0"/>
              <a:t>对人的片面把握</a:t>
            </a:r>
            <a:r>
              <a:rPr lang="en-US" altLang="zh-CN" sz="1800" dirty="0" smtClean="0"/>
              <a:t>——</a:t>
            </a:r>
            <a:r>
              <a:rPr lang="zh-CN" altLang="en-US" sz="1800" dirty="0" smtClean="0"/>
              <a:t>社会</a:t>
            </a:r>
            <a:endParaRPr lang="en-US" altLang="zh-CN" sz="1800" dirty="0" smtClean="0"/>
          </a:p>
          <a:p>
            <a:r>
              <a:rPr lang="zh-CN" altLang="en-US" sz="1800" dirty="0" smtClean="0"/>
              <a:t>过分高估公民的作用，而消解了人民</a:t>
            </a:r>
            <a:endParaRPr lang="en-US" altLang="zh-CN" sz="1800" dirty="0" smtClean="0"/>
          </a:p>
          <a:p>
            <a:r>
              <a:rPr lang="zh-CN" altLang="en-US" sz="1800" dirty="0" smtClean="0"/>
              <a:t>共同体：人民压迫人民；代议制是一种平衡利益的机制；多数暴政；共识难以达成；代表的问题；</a:t>
            </a:r>
            <a:endParaRPr lang="en-US" altLang="zh-CN" sz="1800" dirty="0" smtClean="0"/>
          </a:p>
          <a:p>
            <a:r>
              <a:rPr lang="zh-CN" altLang="en-US" sz="1800" dirty="0" smtClean="0"/>
              <a:t>自由与理想的衰竭</a:t>
            </a:r>
            <a:endParaRPr lang="zh-CN" altLang="en-US" sz="1800" dirty="0"/>
          </a:p>
          <a:p>
            <a:endParaRPr lang="zh-CN" altLang="en-US" dirty="0"/>
          </a:p>
        </p:txBody>
      </p:sp>
    </p:spTree>
    <p:extLst>
      <p:ext uri="{BB962C8B-B14F-4D97-AF65-F5344CB8AC3E}">
        <p14:creationId xmlns:p14="http://schemas.microsoft.com/office/powerpoint/2010/main" val="76684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en-US" sz="2800" dirty="0" smtClean="0">
                <a:latin typeface="隶书" panose="02010509060101010101" pitchFamily="49" charset="-122"/>
                <a:ea typeface="隶书" panose="02010509060101010101" pitchFamily="49" charset="-122"/>
              </a:rPr>
              <a:t>国家权力</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988841"/>
            <a:ext cx="7772870" cy="3802360"/>
          </a:xfrm>
        </p:spPr>
        <p:txBody>
          <a:bodyPr>
            <a:normAutofit/>
          </a:bodyPr>
          <a:lstStyle/>
          <a:p>
            <a:r>
              <a:rPr lang="zh-CN" altLang="en-US" dirty="0"/>
              <a:t>“这些机构本身就含有‘国家权力’，因此在每个机构中占有领导地位的人就有能力利用这些机构来发挥国家的权力。” </a:t>
            </a:r>
            <a:endParaRPr lang="en-US" altLang="zh-CN" dirty="0" smtClean="0"/>
          </a:p>
          <a:p>
            <a:r>
              <a:rPr lang="zh-CN" altLang="en-US" dirty="0" smtClean="0"/>
              <a:t>资产阶级</a:t>
            </a:r>
            <a:r>
              <a:rPr lang="zh-CN" altLang="en-US" dirty="0"/>
              <a:t>虽然</a:t>
            </a:r>
            <a:r>
              <a:rPr lang="zh-CN" altLang="en-US" dirty="0" smtClean="0"/>
              <a:t>是“执政方”，并不</a:t>
            </a:r>
            <a:r>
              <a:rPr lang="zh-CN" altLang="en-US" dirty="0"/>
              <a:t>代表他们真正掌握</a:t>
            </a:r>
            <a:r>
              <a:rPr lang="zh-CN" altLang="en-US" dirty="0" smtClean="0"/>
              <a:t>了“统治权” </a:t>
            </a:r>
            <a:endParaRPr lang="en-US" altLang="zh-CN" dirty="0" smtClean="0"/>
          </a:p>
          <a:p>
            <a:r>
              <a:rPr lang="zh-CN" altLang="en-US" dirty="0"/>
              <a:t>资产阶级是“国家系统中执政部门和其他部门的最佳代言人</a:t>
            </a:r>
            <a:r>
              <a:rPr lang="zh-CN" altLang="en-US" dirty="0" smtClean="0"/>
              <a:t>”</a:t>
            </a:r>
            <a:endParaRPr lang="en-US" altLang="zh-CN" dirty="0" smtClean="0"/>
          </a:p>
          <a:p>
            <a:r>
              <a:rPr lang="zh-CN" altLang="zh-CN" dirty="0" smtClean="0"/>
              <a:t> “</a:t>
            </a:r>
            <a:r>
              <a:rPr lang="zh-CN" altLang="zh-CN" dirty="0"/>
              <a:t>必须从宏观上采取措施让这些人</a:t>
            </a:r>
            <a:r>
              <a:rPr lang="en-US" altLang="zh-CN" dirty="0"/>
              <a:t>[</a:t>
            </a:r>
            <a:r>
              <a:rPr lang="zh-CN" altLang="zh-CN" dirty="0"/>
              <a:t>例如国家公务员</a:t>
            </a:r>
            <a:r>
              <a:rPr lang="en-US" altLang="zh-CN" dirty="0"/>
              <a:t>]</a:t>
            </a:r>
            <a:r>
              <a:rPr lang="zh-CN" altLang="zh-CN" dirty="0"/>
              <a:t>在制定国策时发挥重要作用，同时还要对社会的政治力量重新进行配置，使其成为一股有影响力的政治力量。”</a:t>
            </a:r>
            <a:endParaRPr lang="zh-CN" altLang="en-US" dirty="0"/>
          </a:p>
        </p:txBody>
      </p:sp>
    </p:spTree>
    <p:extLst>
      <p:ext uri="{BB962C8B-B14F-4D97-AF65-F5344CB8AC3E}">
        <p14:creationId xmlns:p14="http://schemas.microsoft.com/office/powerpoint/2010/main" val="85300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0" y="618519"/>
            <a:ext cx="7773340" cy="794257"/>
          </a:xfrm>
        </p:spPr>
        <p:txBody>
          <a:bodyPr>
            <a:normAutofit/>
          </a:bodyPr>
          <a:lstStyle/>
          <a:p>
            <a:r>
              <a:rPr lang="zh-CN" altLang="en-US" sz="2800" dirty="0" smtClean="0">
                <a:latin typeface="隶书" panose="02010509060101010101" pitchFamily="49" charset="-122"/>
                <a:ea typeface="隶书" panose="02010509060101010101" pitchFamily="49" charset="-122"/>
              </a:rPr>
              <a:t>国家的稳定性</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988841"/>
            <a:ext cx="7772870" cy="3802360"/>
          </a:xfrm>
        </p:spPr>
        <p:txBody>
          <a:bodyPr>
            <a:normAutofit fontScale="92500"/>
          </a:bodyPr>
          <a:lstStyle/>
          <a:p>
            <a:r>
              <a:rPr lang="zh-CN" altLang="en-US" dirty="0"/>
              <a:t>现代国家机关中各个部门的独立</a:t>
            </a:r>
            <a:r>
              <a:rPr lang="zh-CN" altLang="en-US" dirty="0" smtClean="0"/>
              <a:t>单元的意识形态：高层与普通人员</a:t>
            </a:r>
            <a:endParaRPr lang="en-US" altLang="zh-CN" dirty="0" smtClean="0"/>
          </a:p>
          <a:p>
            <a:r>
              <a:rPr lang="zh-CN" altLang="zh-CN" dirty="0"/>
              <a:t>大多数国家高层包括那些非资产阶级</a:t>
            </a:r>
            <a:r>
              <a:rPr lang="zh-CN" altLang="zh-CN" dirty="0" smtClean="0"/>
              <a:t>成员</a:t>
            </a:r>
            <a:r>
              <a:rPr lang="zh-CN" altLang="en-US" dirty="0"/>
              <a:t>“</a:t>
            </a:r>
            <a:r>
              <a:rPr lang="zh-CN" altLang="zh-CN" dirty="0" smtClean="0"/>
              <a:t>在</a:t>
            </a:r>
            <a:r>
              <a:rPr lang="zh-CN" altLang="zh-CN" dirty="0"/>
              <a:t>履行责任时都有为资产阶级谋福利的自觉</a:t>
            </a:r>
            <a:r>
              <a:rPr lang="zh-CN" altLang="zh-CN" dirty="0" smtClean="0"/>
              <a:t>”</a:t>
            </a:r>
            <a:r>
              <a:rPr lang="zh-CN" altLang="en-US" dirty="0" smtClean="0"/>
              <a:t>。</a:t>
            </a:r>
            <a:endParaRPr lang="en-US" altLang="zh-CN" dirty="0" smtClean="0"/>
          </a:p>
          <a:p>
            <a:r>
              <a:rPr lang="zh-CN" altLang="en-US" dirty="0"/>
              <a:t>在国家机关，中高层人士和普通管理者无论其是否属于资产阶级，“于公于私都会存有坚定追求某些目标的信念，但是，国家高层和管理者的意识形态一旦形成就意味着所有的其他目标都必须服从现存的经济系统，在能接受的范围内</a:t>
            </a:r>
            <a:r>
              <a:rPr lang="zh-CN" altLang="en-US" dirty="0" smtClean="0"/>
              <a:t>便宜行事。” </a:t>
            </a:r>
            <a:endParaRPr lang="en-US" altLang="zh-CN" dirty="0" smtClean="0"/>
          </a:p>
          <a:p>
            <a:r>
              <a:rPr lang="zh-CN" altLang="en-US" dirty="0"/>
              <a:t>国家高层们“一直都在同特权作斗争，希望通过消除部分特权来缓解资产阶级与</a:t>
            </a:r>
            <a:r>
              <a:rPr lang="zh-CN" altLang="en-US" dirty="0" smtClean="0"/>
              <a:t>劳动者之间</a:t>
            </a:r>
            <a:r>
              <a:rPr lang="zh-CN" altLang="en-US" dirty="0"/>
              <a:t>的矛盾，实现财富的平均分配。”</a:t>
            </a:r>
          </a:p>
        </p:txBody>
      </p:sp>
    </p:spTree>
    <p:extLst>
      <p:ext uri="{BB962C8B-B14F-4D97-AF65-F5344CB8AC3E}">
        <p14:creationId xmlns:p14="http://schemas.microsoft.com/office/powerpoint/2010/main" val="395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en-US" sz="2000" dirty="0"/>
              <a:t>尼科斯</a:t>
            </a:r>
            <a:r>
              <a:rPr lang="en-US" altLang="zh-CN" sz="2000" dirty="0"/>
              <a:t>·</a:t>
            </a:r>
            <a:r>
              <a:rPr lang="zh-CN" altLang="en-US" sz="2000" dirty="0"/>
              <a:t>普兰查斯（</a:t>
            </a:r>
            <a:r>
              <a:rPr lang="en-US" altLang="zh-CN" sz="2000" dirty="0" err="1" smtClean="0"/>
              <a:t>Nicos</a:t>
            </a:r>
            <a:r>
              <a:rPr lang="en-US" altLang="zh-CN" sz="2000" dirty="0" smtClean="0"/>
              <a:t> </a:t>
            </a:r>
            <a:r>
              <a:rPr lang="en-US" altLang="zh-CN" sz="2000" dirty="0" err="1" smtClean="0"/>
              <a:t>Poulantzas</a:t>
            </a:r>
            <a:r>
              <a:rPr lang="en-US" altLang="zh-CN" sz="2000" dirty="0" smtClean="0"/>
              <a:t>, 1936-1979</a:t>
            </a:r>
            <a:r>
              <a:rPr lang="zh-CN" altLang="en-US" sz="2000" dirty="0" smtClean="0"/>
              <a:t>）：</a:t>
            </a:r>
            <a:r>
              <a:rPr lang="en-US" altLang="zh-CN" sz="2000" dirty="0" smtClean="0"/>
              <a:t/>
            </a:r>
            <a:br>
              <a:rPr lang="en-US" altLang="zh-CN" sz="2000" dirty="0" smtClean="0"/>
            </a:br>
            <a:r>
              <a:rPr lang="zh-CN" altLang="en-US" sz="2000" dirty="0" smtClean="0"/>
              <a:t>结构主义国家观</a:t>
            </a:r>
            <a:endParaRPr lang="zh-CN" altLang="en-US" sz="2000" dirty="0"/>
          </a:p>
        </p:txBody>
      </p:sp>
      <p:sp>
        <p:nvSpPr>
          <p:cNvPr id="3" name="内容占位符 2"/>
          <p:cNvSpPr>
            <a:spLocks noGrp="1"/>
          </p:cNvSpPr>
          <p:nvPr>
            <p:ph sz="quarter" idx="13"/>
          </p:nvPr>
        </p:nvSpPr>
        <p:spPr>
          <a:xfrm>
            <a:off x="685330" y="1772817"/>
            <a:ext cx="7772870" cy="4018384"/>
          </a:xfrm>
        </p:spPr>
        <p:txBody>
          <a:bodyPr/>
          <a:lstStyle/>
          <a:p>
            <a:r>
              <a:rPr lang="zh-CN" altLang="zh-CN" dirty="0"/>
              <a:t>代表作有</a:t>
            </a:r>
            <a:r>
              <a:rPr lang="zh-CN" altLang="zh-CN" dirty="0" smtClean="0"/>
              <a:t>：《事物与权利的本质：论事实和价值的辩证法》；《政治权力与社会阶级》；《法西斯主义和独裁》；《当代资本主义的阶级》；《国家政权和社会主义》。</a:t>
            </a:r>
            <a:endParaRPr lang="en-US" altLang="zh-CN" dirty="0" smtClean="0"/>
          </a:p>
          <a:p>
            <a:r>
              <a:rPr lang="zh-CN" altLang="en-US" dirty="0" smtClean="0"/>
              <a:t>“</a:t>
            </a:r>
            <a:r>
              <a:rPr lang="zh-CN" altLang="en-US" dirty="0"/>
              <a:t>在上世纪</a:t>
            </a:r>
            <a:r>
              <a:rPr lang="en-US" altLang="zh-CN" dirty="0"/>
              <a:t>70</a:t>
            </a:r>
            <a:r>
              <a:rPr lang="zh-CN" altLang="en-US" dirty="0"/>
              <a:t>年代上半叶。尼科斯</a:t>
            </a:r>
            <a:r>
              <a:rPr lang="en-US" altLang="zh-CN" dirty="0"/>
              <a:t>·</a:t>
            </a:r>
            <a:r>
              <a:rPr lang="zh-CN" altLang="en-US" dirty="0"/>
              <a:t>普兰查斯无疑是世界上最有影响力的政治理论家</a:t>
            </a:r>
            <a:r>
              <a:rPr lang="zh-CN" altLang="en-US" dirty="0" smtClean="0"/>
              <a:t>”</a:t>
            </a:r>
            <a:r>
              <a:rPr lang="en-US" altLang="zh-CN" dirty="0"/>
              <a:t> </a:t>
            </a:r>
            <a:r>
              <a:rPr lang="zh-CN" altLang="en-US" dirty="0"/>
              <a:t>（</a:t>
            </a:r>
            <a:r>
              <a:rPr lang="en-US" altLang="zh-CN" dirty="0"/>
              <a:t>Goran </a:t>
            </a:r>
            <a:r>
              <a:rPr lang="en-US" altLang="zh-CN" dirty="0" err="1"/>
              <a:t>Therborn</a:t>
            </a:r>
            <a:r>
              <a:rPr lang="en-US" altLang="zh-CN" dirty="0"/>
              <a:t> </a:t>
            </a:r>
            <a:r>
              <a:rPr lang="zh-CN" altLang="en-US" dirty="0" smtClean="0"/>
              <a:t>）</a:t>
            </a:r>
            <a:endParaRPr lang="en-US" altLang="zh-CN" dirty="0" smtClean="0"/>
          </a:p>
          <a:p>
            <a:r>
              <a:rPr lang="zh-CN" altLang="en-US" dirty="0"/>
              <a:t>“毫不夸张地说，普兰查斯是战后唯一一名在马克思主义国家理论和政治理论方面做出了重大贡献并具有巨大影响力的学者”（鲍勃</a:t>
            </a:r>
            <a:r>
              <a:rPr lang="en-US" altLang="zh-CN" dirty="0"/>
              <a:t>·</a:t>
            </a:r>
            <a:r>
              <a:rPr lang="zh-CN" altLang="en-US" dirty="0"/>
              <a:t>杰索普）</a:t>
            </a:r>
          </a:p>
        </p:txBody>
      </p:sp>
    </p:spTree>
    <p:extLst>
      <p:ext uri="{BB962C8B-B14F-4D97-AF65-F5344CB8AC3E}">
        <p14:creationId xmlns:p14="http://schemas.microsoft.com/office/powerpoint/2010/main" val="290753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938274"/>
          </a:xfrm>
        </p:spPr>
        <p:txBody>
          <a:bodyPr>
            <a:normAutofit/>
          </a:bodyPr>
          <a:lstStyle/>
          <a:p>
            <a:r>
              <a:rPr lang="zh-CN" altLang="en-US" sz="2800" dirty="0" smtClean="0">
                <a:latin typeface="隶书" panose="02010509060101010101" pitchFamily="49" charset="-122"/>
                <a:ea typeface="隶书" panose="02010509060101010101" pitchFamily="49" charset="-122"/>
              </a:rPr>
              <a:t>结构主义国家观</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00809"/>
            <a:ext cx="7772870" cy="4090392"/>
          </a:xfrm>
        </p:spPr>
        <p:txBody>
          <a:bodyPr>
            <a:normAutofit fontScale="92500"/>
          </a:bodyPr>
          <a:lstStyle/>
          <a:p>
            <a:r>
              <a:rPr lang="zh-CN" altLang="en-US" dirty="0" smtClean="0"/>
              <a:t>不能忽视国家的独立性：“</a:t>
            </a:r>
            <a:r>
              <a:rPr lang="zh-CN" altLang="en-US" dirty="0"/>
              <a:t>无疑，列宁关于国家的有些分析，已陷入工具论概念，即把国家看做浑然一体的、没有内部矛盾的闭合场所。</a:t>
            </a:r>
            <a:r>
              <a:rPr lang="zh-CN" altLang="en-US" dirty="0" smtClean="0"/>
              <a:t>”</a:t>
            </a:r>
            <a:endParaRPr lang="en-US" altLang="zh-CN" dirty="0" smtClean="0"/>
          </a:p>
          <a:p>
            <a:r>
              <a:rPr lang="zh-CN" altLang="en-US" dirty="0" smtClean="0"/>
              <a:t>针对米利班德基于经验行为主义的分析指出，</a:t>
            </a:r>
            <a:r>
              <a:rPr lang="zh-CN" altLang="zh-CN" dirty="0"/>
              <a:t>即使资产阶级的成员直接参与国家机构和</a:t>
            </a:r>
            <a:r>
              <a:rPr lang="zh-CN" altLang="zh-CN" dirty="0" smtClean="0"/>
              <a:t>政府</a:t>
            </a:r>
            <a:r>
              <a:rPr lang="zh-CN" altLang="en-US" dirty="0"/>
              <a:t>，</a:t>
            </a:r>
            <a:r>
              <a:rPr lang="zh-CN" altLang="zh-CN" dirty="0" smtClean="0"/>
              <a:t>它</a:t>
            </a:r>
            <a:r>
              <a:rPr lang="zh-CN" altLang="zh-CN" dirty="0"/>
              <a:t>也不是问题的重要方面</a:t>
            </a:r>
            <a:r>
              <a:rPr lang="zh-CN" altLang="zh-CN" dirty="0" smtClean="0"/>
              <a:t>。</a:t>
            </a:r>
            <a:r>
              <a:rPr lang="zh-CN" altLang="zh-CN" dirty="0"/>
              <a:t>更为重要的</a:t>
            </a:r>
            <a:r>
              <a:rPr lang="zh-CN" altLang="zh-CN" dirty="0" smtClean="0"/>
              <a:t>是</a:t>
            </a:r>
            <a:r>
              <a:rPr lang="zh-CN" altLang="en-US" dirty="0" smtClean="0"/>
              <a:t>“</a:t>
            </a:r>
            <a:r>
              <a:rPr lang="zh-CN" altLang="zh-CN" dirty="0" smtClean="0"/>
              <a:t>资本主义</a:t>
            </a:r>
            <a:r>
              <a:rPr lang="zh-CN" altLang="zh-CN" dirty="0"/>
              <a:t>国家的结构性</a:t>
            </a:r>
            <a:r>
              <a:rPr lang="zh-CN" altLang="zh-CN" dirty="0" smtClean="0"/>
              <a:t>因素</a:t>
            </a:r>
            <a:r>
              <a:rPr lang="zh-CN" altLang="en-US" dirty="0" smtClean="0"/>
              <a:t>”。</a:t>
            </a:r>
            <a:endParaRPr lang="en-US" altLang="zh-CN" dirty="0" smtClean="0"/>
          </a:p>
          <a:p>
            <a:r>
              <a:rPr lang="zh-CN" altLang="en-US" dirty="0"/>
              <a:t>在资本主义社会中</a:t>
            </a:r>
            <a:r>
              <a:rPr lang="zh-CN" altLang="en-US" dirty="0" smtClean="0"/>
              <a:t>，在</a:t>
            </a:r>
            <a:r>
              <a:rPr lang="zh-CN" altLang="en-US" dirty="0"/>
              <a:t>波拿巴时期</a:t>
            </a:r>
            <a:r>
              <a:rPr lang="zh-CN" altLang="en-US" dirty="0" smtClean="0"/>
              <a:t>，资产阶级没有掌权，国家</a:t>
            </a:r>
            <a:r>
              <a:rPr lang="zh-CN" altLang="en-US" dirty="0"/>
              <a:t>可以颁布与资产阶级</a:t>
            </a:r>
            <a:r>
              <a:rPr lang="zh-CN" altLang="en-US" b="1" dirty="0"/>
              <a:t>直接利益</a:t>
            </a:r>
            <a:r>
              <a:rPr lang="zh-CN" altLang="en-US" dirty="0"/>
              <a:t>相违背的政策，但却不能颁布与资产阶级的</a:t>
            </a:r>
            <a:r>
              <a:rPr lang="zh-CN" altLang="en-US" b="1" dirty="0"/>
              <a:t>根本利益</a:t>
            </a:r>
            <a:r>
              <a:rPr lang="en-US" altLang="zh-CN" dirty="0"/>
              <a:t>——</a:t>
            </a:r>
            <a:r>
              <a:rPr lang="zh-CN" altLang="en-US" dirty="0"/>
              <a:t>私有财产制度</a:t>
            </a:r>
            <a:r>
              <a:rPr lang="en-US" altLang="zh-CN" dirty="0"/>
              <a:t>——</a:t>
            </a:r>
            <a:r>
              <a:rPr lang="zh-CN" altLang="en-US" dirty="0"/>
              <a:t>相违背的政策。</a:t>
            </a:r>
            <a:endParaRPr lang="en-US" altLang="zh-CN" dirty="0" smtClean="0"/>
          </a:p>
          <a:p>
            <a:r>
              <a:rPr lang="zh-CN" altLang="en-US" dirty="0" smtClean="0"/>
              <a:t>不能忽视资产阶级“福利国家” 的“表面”让步 ，</a:t>
            </a:r>
            <a:r>
              <a:rPr lang="zh-CN" altLang="en-US" dirty="0"/>
              <a:t>正是“被统治阶级的政治和经济斗争把这种让步强加到资本主义国家身上的。</a:t>
            </a:r>
            <a:r>
              <a:rPr lang="zh-CN" altLang="en-US" dirty="0" smtClean="0"/>
              <a:t>”</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4651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1082290"/>
          </a:xfrm>
        </p:spPr>
        <p:txBody>
          <a:bodyPr>
            <a:normAutofit/>
          </a:bodyPr>
          <a:lstStyle/>
          <a:p>
            <a:r>
              <a:rPr lang="zh-CN" altLang="en-US" sz="2800" dirty="0">
                <a:latin typeface="隶书" panose="02010509060101010101" pitchFamily="49" charset="-122"/>
                <a:ea typeface="隶书" panose="02010509060101010101" pitchFamily="49" charset="-122"/>
              </a:rPr>
              <a:t>国家是资本主义社会中的统一</a:t>
            </a:r>
            <a:r>
              <a:rPr lang="zh-CN" altLang="en-US" sz="2800" dirty="0" smtClean="0">
                <a:latin typeface="隶书" panose="02010509060101010101" pitchFamily="49" charset="-122"/>
                <a:ea typeface="隶书" panose="02010509060101010101" pitchFamily="49" charset="-122"/>
              </a:rPr>
              <a:t>因素</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p:txBody>
          <a:bodyPr/>
          <a:lstStyle/>
          <a:p>
            <a:r>
              <a:rPr lang="zh-CN" altLang="en-US" dirty="0" smtClean="0"/>
              <a:t>国家</a:t>
            </a:r>
            <a:r>
              <a:rPr lang="zh-CN" altLang="en-US" dirty="0"/>
              <a:t>的职能必须是</a:t>
            </a:r>
            <a:r>
              <a:rPr lang="zh-CN" altLang="en-US" dirty="0" smtClean="0"/>
              <a:t>确保：</a:t>
            </a:r>
            <a:endParaRPr lang="en-US" altLang="zh-CN" dirty="0" smtClean="0"/>
          </a:p>
          <a:p>
            <a:r>
              <a:rPr lang="zh-CN" altLang="en-US" dirty="0" smtClean="0"/>
              <a:t>统治阶级</a:t>
            </a:r>
            <a:r>
              <a:rPr lang="zh-CN" altLang="en-US" dirty="0"/>
              <a:t>的</a:t>
            </a:r>
            <a:r>
              <a:rPr lang="zh-CN" altLang="en-US" dirty="0" smtClean="0"/>
              <a:t>“政治组织”，因为</a:t>
            </a:r>
            <a:r>
              <a:rPr lang="zh-CN" altLang="en-US" dirty="0"/>
              <a:t>竞争的压力和直接利益的差异会使统治阶级不断分裂为</a:t>
            </a:r>
            <a:r>
              <a:rPr lang="zh-CN" altLang="en-US" dirty="0" smtClean="0"/>
              <a:t>“阶级派别”；</a:t>
            </a:r>
            <a:endParaRPr lang="en-US" altLang="zh-CN" dirty="0" smtClean="0"/>
          </a:p>
          <a:p>
            <a:r>
              <a:rPr lang="zh-CN" altLang="en-US" dirty="0" smtClean="0"/>
              <a:t>工人阶级</a:t>
            </a:r>
            <a:r>
              <a:rPr lang="zh-CN" altLang="en-US" dirty="0"/>
              <a:t>的</a:t>
            </a:r>
            <a:r>
              <a:rPr lang="zh-CN" altLang="en-US" dirty="0" smtClean="0"/>
              <a:t>“无政治组织”</a:t>
            </a:r>
            <a:r>
              <a:rPr lang="zh-CN" altLang="en-US" dirty="0"/>
              <a:t>，</a:t>
            </a:r>
            <a:r>
              <a:rPr lang="zh-CN" altLang="en-US" dirty="0" smtClean="0"/>
              <a:t>因为</a:t>
            </a:r>
            <a:r>
              <a:rPr lang="zh-CN" altLang="en-US" dirty="0"/>
              <a:t>生产的集中会使工人阶级威胁统治阶级的霸权</a:t>
            </a:r>
            <a:r>
              <a:rPr lang="zh-CN" altLang="en-US" dirty="0" smtClean="0"/>
              <a:t>地位；</a:t>
            </a:r>
            <a:endParaRPr lang="en-US" altLang="zh-CN" dirty="0" smtClean="0"/>
          </a:p>
          <a:p>
            <a:r>
              <a:rPr lang="zh-CN" altLang="en-US" dirty="0" smtClean="0"/>
              <a:t>非</a:t>
            </a:r>
            <a:r>
              <a:rPr lang="zh-CN" altLang="en-US" dirty="0"/>
              <a:t>主导性生产方式产生的阶级的政治</a:t>
            </a:r>
            <a:r>
              <a:rPr lang="zh-CN" altLang="en-US" dirty="0" smtClean="0"/>
              <a:t>“再组合”，因为</a:t>
            </a:r>
            <a:r>
              <a:rPr lang="zh-CN" altLang="en-US" dirty="0"/>
              <a:t>这些阶级处于经济和政治的</a:t>
            </a:r>
            <a:r>
              <a:rPr lang="zh-CN" altLang="en-US" dirty="0" smtClean="0"/>
              <a:t>边缘</a:t>
            </a:r>
            <a:r>
              <a:rPr lang="zh-CN" altLang="en-US" dirty="0"/>
              <a:t>，</a:t>
            </a:r>
            <a:r>
              <a:rPr lang="zh-CN" altLang="en-US" dirty="0" smtClean="0"/>
              <a:t>它们</a:t>
            </a:r>
            <a:r>
              <a:rPr lang="zh-CN" altLang="en-US" dirty="0"/>
              <a:t>可能采取反国家的行动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57691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94258"/>
          </a:xfrm>
        </p:spPr>
        <p:txBody>
          <a:bodyPr>
            <a:normAutofit/>
          </a:bodyPr>
          <a:lstStyle/>
          <a:p>
            <a:r>
              <a:rPr lang="zh-CN" altLang="en-US" sz="2800" dirty="0" smtClean="0">
                <a:latin typeface="隶书" panose="02010509060101010101" pitchFamily="49" charset="-122"/>
                <a:ea typeface="隶书" panose="02010509060101010101" pitchFamily="49" charset="-122"/>
              </a:rPr>
              <a:t>社会阶级</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p:txBody>
          <a:bodyPr>
            <a:normAutofit/>
          </a:bodyPr>
          <a:lstStyle/>
          <a:p>
            <a:r>
              <a:rPr lang="zh-CN" altLang="en-US" dirty="0" smtClean="0"/>
              <a:t>“社会</a:t>
            </a:r>
            <a:r>
              <a:rPr lang="zh-CN" altLang="en-US" dirty="0"/>
              <a:t>阶级是这样一个概念，它表示结构的整体，表示</a:t>
            </a:r>
            <a:r>
              <a:rPr lang="zh-CN" altLang="en-US" dirty="0" smtClean="0"/>
              <a:t>一种</a:t>
            </a:r>
            <a:r>
              <a:rPr lang="zh-CN" altLang="en-US" dirty="0"/>
              <a:t>生产方式或者一种社会形态的模式对承担者</a:t>
            </a:r>
            <a:r>
              <a:rPr lang="en-US" altLang="zh-CN" dirty="0"/>
              <a:t>——</a:t>
            </a:r>
            <a:r>
              <a:rPr lang="zh-CN" altLang="en-US" dirty="0"/>
              <a:t>他们构成社会阶级的</a:t>
            </a:r>
            <a:r>
              <a:rPr lang="zh-CN" altLang="en-US" dirty="0" smtClean="0"/>
              <a:t>支持者</a:t>
            </a:r>
            <a:r>
              <a:rPr lang="en-US" altLang="zh-CN" dirty="0"/>
              <a:t>——</a:t>
            </a:r>
            <a:r>
              <a:rPr lang="zh-CN" altLang="en-US" dirty="0" smtClean="0"/>
              <a:t>所</a:t>
            </a:r>
            <a:r>
              <a:rPr lang="zh-CN" altLang="en-US" dirty="0"/>
              <a:t>产生的影响；这个概念指示出社会关系领域内全部结构所产生的影响。</a:t>
            </a:r>
            <a:r>
              <a:rPr lang="zh-CN" altLang="en-US" dirty="0" smtClean="0"/>
              <a:t>在这个</a:t>
            </a:r>
            <a:r>
              <a:rPr lang="zh-CN" altLang="en-US" dirty="0"/>
              <a:t>意义上，如果阶级的确是一个概念，它也不表示一个</a:t>
            </a:r>
            <a:r>
              <a:rPr lang="zh-CN" altLang="en-US" dirty="0" smtClean="0"/>
              <a:t>可以被</a:t>
            </a:r>
            <a:r>
              <a:rPr lang="zh-CN" altLang="en-US" dirty="0"/>
              <a:t>置于该结构</a:t>
            </a:r>
            <a:r>
              <a:rPr lang="zh-CN" altLang="en-US" dirty="0" smtClean="0"/>
              <a:t>之中的</a:t>
            </a:r>
            <a:r>
              <a:rPr lang="zh-CN" altLang="en-US" dirty="0"/>
              <a:t>实体：表示该结构的整体所产生的影响，这个整体决定着社会关系为阶级关系</a:t>
            </a:r>
            <a:r>
              <a:rPr lang="zh-CN" altLang="en-US" dirty="0" smtClean="0"/>
              <a:t>。”</a:t>
            </a:r>
            <a:endParaRPr lang="zh-CN" altLang="en-US" dirty="0"/>
          </a:p>
          <a:p>
            <a:r>
              <a:rPr lang="zh-CN" altLang="en-US" dirty="0" smtClean="0"/>
              <a:t>必须</a:t>
            </a:r>
            <a:r>
              <a:rPr lang="zh-CN" altLang="en-US" dirty="0"/>
              <a:t>从社会的整体结构中来</a:t>
            </a:r>
            <a:r>
              <a:rPr lang="zh-CN" altLang="en-US" dirty="0" smtClean="0"/>
              <a:t>理解社会</a:t>
            </a:r>
            <a:r>
              <a:rPr lang="zh-CN" altLang="en-US" dirty="0"/>
              <a:t>阶级，阶级关系也是由社会</a:t>
            </a:r>
            <a:r>
              <a:rPr lang="zh-CN" altLang="en-US" dirty="0" smtClean="0"/>
              <a:t>整体结构</a:t>
            </a:r>
            <a:r>
              <a:rPr lang="zh-CN" altLang="en-US" dirty="0"/>
              <a:t>所决定</a:t>
            </a:r>
            <a:r>
              <a:rPr lang="zh-CN" altLang="en-US" dirty="0" smtClean="0"/>
              <a:t>的。</a:t>
            </a:r>
            <a:endParaRPr lang="zh-CN" altLang="en-US" dirty="0"/>
          </a:p>
          <a:p>
            <a:endParaRPr lang="zh-CN" altLang="en-US" dirty="0"/>
          </a:p>
        </p:txBody>
      </p:sp>
    </p:spTree>
    <p:extLst>
      <p:ext uri="{BB962C8B-B14F-4D97-AF65-F5344CB8AC3E}">
        <p14:creationId xmlns:p14="http://schemas.microsoft.com/office/powerpoint/2010/main" val="104421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1010282"/>
          </a:xfrm>
        </p:spPr>
        <p:txBody>
          <a:bodyPr>
            <a:normAutofit/>
          </a:bodyPr>
          <a:lstStyle/>
          <a:p>
            <a:r>
              <a:rPr lang="zh-CN" altLang="en-US" sz="2800" dirty="0" smtClean="0">
                <a:latin typeface="隶书" panose="02010509060101010101" pitchFamily="49" charset="-122"/>
                <a:ea typeface="隶书" panose="02010509060101010101" pitchFamily="49" charset="-122"/>
              </a:rPr>
              <a:t>社会主义的发展</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72817"/>
            <a:ext cx="7772870" cy="4018384"/>
          </a:xfrm>
        </p:spPr>
        <p:txBody>
          <a:bodyPr/>
          <a:lstStyle/>
          <a:p>
            <a:r>
              <a:rPr lang="zh-CN" altLang="en-US" dirty="0" smtClean="0">
                <a:latin typeface="隶书" panose="02010509060101010101" pitchFamily="49" charset="-122"/>
                <a:ea typeface="隶书" panose="02010509060101010101" pitchFamily="49" charset="-122"/>
              </a:rPr>
              <a:t>列宁</a:t>
            </a:r>
            <a:r>
              <a:rPr lang="zh-CN" altLang="en-US" dirty="0" smtClean="0"/>
              <a:t>：</a:t>
            </a:r>
            <a:r>
              <a:rPr lang="zh-CN" altLang="en-US" dirty="0" smtClean="0"/>
              <a:t>国家被视为不</a:t>
            </a:r>
            <a:r>
              <a:rPr lang="zh-CN" altLang="en-US" dirty="0"/>
              <a:t>包含矛盾的工具</a:t>
            </a:r>
            <a:r>
              <a:rPr lang="zh-CN" altLang="en-US" dirty="0" smtClean="0"/>
              <a:t>实体</a:t>
            </a:r>
            <a:r>
              <a:rPr lang="en-US" altLang="zh-CN" dirty="0"/>
              <a:t>——</a:t>
            </a:r>
            <a:r>
              <a:rPr lang="zh-CN" altLang="en-US" dirty="0" smtClean="0"/>
              <a:t> “双重政权”</a:t>
            </a:r>
            <a:r>
              <a:rPr lang="zh-CN" altLang="en-US" dirty="0"/>
              <a:t>战略，亦即把资产阶级国家之外的权力集中起来，以建立另一套国家机构，并借助这一新的国家机构，以外部</a:t>
            </a:r>
            <a:r>
              <a:rPr lang="zh-CN" altLang="en-US" dirty="0" smtClean="0"/>
              <a:t>进攻的</a:t>
            </a:r>
            <a:r>
              <a:rPr lang="zh-CN" altLang="en-US" dirty="0"/>
              <a:t>方式夺取政权</a:t>
            </a:r>
            <a:r>
              <a:rPr lang="zh-CN" altLang="en-US" dirty="0" smtClean="0"/>
              <a:t>。</a:t>
            </a:r>
            <a:endParaRPr lang="en-US" altLang="zh-CN" dirty="0" smtClean="0"/>
          </a:p>
          <a:p>
            <a:r>
              <a:rPr lang="zh-CN" altLang="en-US" dirty="0" smtClean="0">
                <a:latin typeface="隶书" panose="02010509060101010101" pitchFamily="49" charset="-122"/>
                <a:ea typeface="隶书" panose="02010509060101010101" pitchFamily="49" charset="-122"/>
              </a:rPr>
              <a:t>普利查斯</a:t>
            </a:r>
            <a:r>
              <a:rPr lang="zh-CN" altLang="en-US" dirty="0" smtClean="0"/>
              <a:t>：</a:t>
            </a:r>
            <a:r>
              <a:rPr lang="zh-CN" altLang="en-US" dirty="0" smtClean="0"/>
              <a:t>国家被视为</a:t>
            </a:r>
            <a:r>
              <a:rPr lang="zh-CN" altLang="en-US" dirty="0"/>
              <a:t>包含阶级矛盾的</a:t>
            </a:r>
            <a:r>
              <a:rPr lang="zh-CN" altLang="en-US" dirty="0" smtClean="0"/>
              <a:t>“战场”</a:t>
            </a:r>
            <a:r>
              <a:rPr lang="en-US" altLang="zh-CN" dirty="0" smtClean="0"/>
              <a:t>——</a:t>
            </a:r>
            <a:r>
              <a:rPr lang="zh-CN" altLang="en-US" dirty="0" smtClean="0"/>
              <a:t>发展</a:t>
            </a:r>
            <a:r>
              <a:rPr lang="zh-CN" altLang="en-US" dirty="0"/>
              <a:t>社会主义的</a:t>
            </a:r>
            <a:r>
              <a:rPr lang="zh-CN" altLang="en-US" dirty="0" smtClean="0"/>
              <a:t>战略要承认</a:t>
            </a:r>
            <a:r>
              <a:rPr lang="zh-CN" altLang="en-US" dirty="0" smtClean="0"/>
              <a:t>代议制民主的</a:t>
            </a:r>
            <a:r>
              <a:rPr lang="zh-CN" altLang="en-US" dirty="0" smtClean="0"/>
              <a:t>前提</a:t>
            </a:r>
            <a:r>
              <a:rPr lang="zh-CN" altLang="en-US" dirty="0"/>
              <a:t>，</a:t>
            </a:r>
            <a:r>
              <a:rPr lang="zh-CN" altLang="en-US" dirty="0" smtClean="0"/>
              <a:t>包括</a:t>
            </a:r>
            <a:r>
              <a:rPr lang="zh-CN" altLang="en-US" dirty="0"/>
              <a:t>在</a:t>
            </a:r>
            <a:r>
              <a:rPr lang="zh-CN" altLang="en-US" b="1" dirty="0"/>
              <a:t>代议制国家内部进行的斗争</a:t>
            </a:r>
            <a:r>
              <a:rPr lang="zh-CN" altLang="en-US" dirty="0" smtClean="0"/>
              <a:t>，包括</a:t>
            </a:r>
            <a:r>
              <a:rPr lang="zh-CN" altLang="en-US" dirty="0"/>
              <a:t>扩大和加强在国家组织内部的分散的抵抗力量。同时，在代议制国家外部进行的斗争也是必要的。</a:t>
            </a:r>
          </a:p>
        </p:txBody>
      </p:sp>
    </p:spTree>
    <p:extLst>
      <p:ext uri="{BB962C8B-B14F-4D97-AF65-F5344CB8AC3E}">
        <p14:creationId xmlns:p14="http://schemas.microsoft.com/office/powerpoint/2010/main" val="282533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隶书" panose="02010509060101010101" pitchFamily="49" charset="-122"/>
                <a:ea typeface="隶书" panose="02010509060101010101" pitchFamily="49" charset="-122"/>
              </a:rPr>
              <a:t>米利班德与普兰查斯之争 </a:t>
            </a:r>
            <a:r>
              <a:rPr lang="zh-CN" altLang="en-US" sz="2800" dirty="0" smtClean="0">
                <a:latin typeface="隶书" panose="02010509060101010101" pitchFamily="49" charset="-122"/>
                <a:ea typeface="隶书" panose="02010509060101010101" pitchFamily="49" charset="-122"/>
              </a:rPr>
              <a:t>：</a:t>
            </a:r>
            <a:r>
              <a:rPr lang="en-US" altLang="zh-CN" sz="2800" dirty="0" smtClean="0">
                <a:latin typeface="隶书" panose="02010509060101010101" pitchFamily="49" charset="-122"/>
                <a:ea typeface="隶书" panose="02010509060101010101" pitchFamily="49" charset="-122"/>
              </a:rPr>
              <a:t/>
            </a:r>
            <a:br>
              <a:rPr lang="en-US" altLang="zh-CN" sz="2800" dirty="0" smtClean="0">
                <a:latin typeface="隶书" panose="02010509060101010101" pitchFamily="49" charset="-122"/>
                <a:ea typeface="隶书" panose="02010509060101010101" pitchFamily="49" charset="-122"/>
              </a:rPr>
            </a:br>
            <a:r>
              <a:rPr lang="zh-CN" altLang="en-US" sz="2800" dirty="0" smtClean="0">
                <a:latin typeface="隶书" panose="02010509060101010101" pitchFamily="49" charset="-122"/>
                <a:ea typeface="隶书" panose="02010509060101010101" pitchFamily="49" charset="-122"/>
              </a:rPr>
              <a:t>方法论</a:t>
            </a:r>
            <a:r>
              <a:rPr lang="zh-CN" altLang="en-US" sz="2800" dirty="0">
                <a:latin typeface="隶书" panose="02010509060101010101" pitchFamily="49" charset="-122"/>
                <a:ea typeface="隶书" panose="02010509060101010101" pitchFamily="49" charset="-122"/>
              </a:rPr>
              <a:t>和理论立场</a:t>
            </a:r>
          </a:p>
        </p:txBody>
      </p:sp>
      <p:sp>
        <p:nvSpPr>
          <p:cNvPr id="3" name="内容占位符 2"/>
          <p:cNvSpPr>
            <a:spLocks noGrp="1"/>
          </p:cNvSpPr>
          <p:nvPr>
            <p:ph sz="quarter" idx="13"/>
          </p:nvPr>
        </p:nvSpPr>
        <p:spPr>
          <a:xfrm>
            <a:off x="685330" y="2060849"/>
            <a:ext cx="7772870" cy="3730352"/>
          </a:xfrm>
        </p:spPr>
        <p:txBody>
          <a:bodyPr/>
          <a:lstStyle/>
          <a:p>
            <a:r>
              <a:rPr lang="zh-CN" altLang="zh-CN" b="1" dirty="0"/>
              <a:t>拉尔</a:t>
            </a:r>
            <a:r>
              <a:rPr lang="zh-CN" altLang="zh-CN" b="1" dirty="0" smtClean="0"/>
              <a:t>夫</a:t>
            </a:r>
            <a:r>
              <a:rPr lang="en-US" altLang="zh-CN" b="1" dirty="0" smtClean="0">
                <a:latin typeface="宋体" panose="02010600030101010101" pitchFamily="2" charset="-122"/>
                <a:ea typeface="宋体" panose="02010600030101010101" pitchFamily="2" charset="-122"/>
              </a:rPr>
              <a:t>·</a:t>
            </a:r>
            <a:r>
              <a:rPr lang="zh-CN" altLang="zh-CN" b="1" dirty="0" smtClean="0"/>
              <a:t>米利班德</a:t>
            </a:r>
            <a:r>
              <a:rPr lang="zh-CN" altLang="zh-CN" b="1" dirty="0"/>
              <a:t>（</a:t>
            </a:r>
            <a:r>
              <a:rPr lang="en-US" altLang="zh-CN" b="1" dirty="0"/>
              <a:t>1969</a:t>
            </a:r>
            <a:r>
              <a:rPr lang="zh-CN" altLang="zh-CN" b="1" dirty="0"/>
              <a:t>）：</a:t>
            </a:r>
            <a:r>
              <a:rPr lang="zh-CN" altLang="zh-CN" dirty="0"/>
              <a:t>“在马克思主义理论体系中，资本主义社会对于‘统治阶级’的定义是掌控生产工具的阶级，这个阶级凭借着由此获得的经济实力将国家玩弄于股掌之中，使其成为维护其社会主导地位的工具。”</a:t>
            </a:r>
            <a:r>
              <a:rPr lang="zh-CN" altLang="zh-CN" b="1" dirty="0"/>
              <a:t> </a:t>
            </a:r>
            <a:endParaRPr lang="zh-CN" altLang="zh-CN" dirty="0"/>
          </a:p>
          <a:p>
            <a:r>
              <a:rPr lang="zh-CN" altLang="en-US" b="1" dirty="0" smtClean="0"/>
              <a:t>尼科斯</a:t>
            </a:r>
            <a:r>
              <a:rPr lang="en-US" altLang="zh-CN" b="1" dirty="0" smtClean="0">
                <a:latin typeface="宋体" panose="02010600030101010101" pitchFamily="2" charset="-122"/>
                <a:ea typeface="宋体" panose="02010600030101010101" pitchFamily="2" charset="-122"/>
              </a:rPr>
              <a:t>·</a:t>
            </a:r>
            <a:r>
              <a:rPr lang="zh-CN" altLang="en-US" b="1" dirty="0" smtClean="0"/>
              <a:t>普兰查斯</a:t>
            </a:r>
            <a:r>
              <a:rPr lang="zh-CN" altLang="en-US" b="1" dirty="0"/>
              <a:t>（</a:t>
            </a:r>
            <a:r>
              <a:rPr lang="en-US" altLang="zh-CN" b="1" dirty="0"/>
              <a:t>1978</a:t>
            </a:r>
            <a:r>
              <a:rPr lang="zh-CN" altLang="en-US" b="1" dirty="0"/>
              <a:t>）</a:t>
            </a:r>
            <a:r>
              <a:rPr lang="zh-CN" altLang="en-US" dirty="0"/>
              <a:t>：“国家具有将构成社会的各阶层粘合在一起的特殊功能。它准确地描述出了马克思主义理论中国家这个概念的含义。国家有影响‘社会秩序’的作用，有调解全球局势使其趋向于均衡的作用。”</a:t>
            </a:r>
          </a:p>
        </p:txBody>
      </p:sp>
    </p:spTree>
    <p:extLst>
      <p:ext uri="{BB962C8B-B14F-4D97-AF65-F5344CB8AC3E}">
        <p14:creationId xmlns:p14="http://schemas.microsoft.com/office/powerpoint/2010/main" val="195398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94258"/>
          </a:xfrm>
        </p:spPr>
        <p:txBody>
          <a:bodyPr>
            <a:normAutofit/>
          </a:bodyPr>
          <a:lstStyle/>
          <a:p>
            <a:r>
              <a:rPr lang="zh-CN" altLang="en-US" sz="2800" dirty="0" smtClean="0">
                <a:latin typeface="隶书" panose="02010509060101010101" pitchFamily="49" charset="-122"/>
                <a:ea typeface="隶书" panose="02010509060101010101" pitchFamily="49" charset="-122"/>
              </a:rPr>
              <a:t>共同的马克思主义传统</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412776"/>
            <a:ext cx="7772870" cy="4824535"/>
          </a:xfrm>
        </p:spPr>
        <p:txBody>
          <a:bodyPr>
            <a:normAutofit fontScale="85000" lnSpcReduction="10000"/>
          </a:bodyPr>
          <a:lstStyle/>
          <a:p>
            <a:pPr marL="0" indent="0">
              <a:buNone/>
            </a:pPr>
            <a:endParaRPr lang="en-US" altLang="zh-CN" b="1" dirty="0"/>
          </a:p>
          <a:p>
            <a:r>
              <a:rPr lang="zh-CN" altLang="zh-CN" b="1" dirty="0" smtClean="0"/>
              <a:t>米利班德</a:t>
            </a:r>
            <a:r>
              <a:rPr lang="zh-CN" altLang="zh-CN" b="1" dirty="0"/>
              <a:t>把马克思和恩格斯的《共产党宣言》当作马克思主义政治理论的</a:t>
            </a:r>
            <a:r>
              <a:rPr lang="zh-CN" altLang="zh-CN" b="1" dirty="0" smtClean="0"/>
              <a:t>中心</a:t>
            </a:r>
            <a:r>
              <a:rPr lang="zh-CN" altLang="en-US" b="1" dirty="0" smtClean="0"/>
              <a:t>；</a:t>
            </a:r>
            <a:r>
              <a:rPr lang="zh-CN" altLang="zh-CN" dirty="0"/>
              <a:t>米利班德在更新国家理论时的首要任务</a:t>
            </a:r>
            <a:r>
              <a:rPr lang="zh-CN" altLang="zh-CN" dirty="0" smtClean="0"/>
              <a:t>就是</a:t>
            </a:r>
            <a:r>
              <a:rPr lang="zh-CN" altLang="en-US" dirty="0"/>
              <a:t>“</a:t>
            </a:r>
            <a:r>
              <a:rPr lang="zh-CN" altLang="zh-CN" dirty="0" smtClean="0"/>
              <a:t>结合</a:t>
            </a:r>
            <a:r>
              <a:rPr lang="zh-CN" altLang="zh-CN" dirty="0"/>
              <a:t>资本主义社会中真实的社会、经济、政治以及文化之间的关系来面对国家所面临的各种</a:t>
            </a:r>
            <a:r>
              <a:rPr lang="zh-CN" altLang="zh-CN" dirty="0" smtClean="0"/>
              <a:t>问题</a:t>
            </a:r>
            <a:r>
              <a:rPr lang="zh-CN" altLang="en-US" dirty="0"/>
              <a:t>”</a:t>
            </a:r>
            <a:r>
              <a:rPr lang="zh-CN" altLang="zh-CN" dirty="0" smtClean="0"/>
              <a:t>。</a:t>
            </a:r>
            <a:r>
              <a:rPr lang="zh-CN" altLang="en-US" dirty="0" smtClean="0"/>
              <a:t>米利班德指出，</a:t>
            </a:r>
            <a:r>
              <a:rPr lang="zh-CN" altLang="zh-CN" b="1" dirty="0" smtClean="0"/>
              <a:t>马克思</a:t>
            </a:r>
            <a:r>
              <a:rPr lang="zh-CN" altLang="zh-CN" b="1" dirty="0"/>
              <a:t>给我们搭建了对资本主义社会进行社会</a:t>
            </a:r>
            <a:r>
              <a:rPr lang="en-US" altLang="zh-CN" b="1" dirty="0" smtClean="0"/>
              <a:t>——</a:t>
            </a:r>
            <a:r>
              <a:rPr lang="zh-CN" altLang="en-US" b="1" dirty="0" smtClean="0"/>
              <a:t>经</a:t>
            </a:r>
            <a:r>
              <a:rPr lang="zh-CN" altLang="zh-CN" b="1" dirty="0" smtClean="0"/>
              <a:t>济</a:t>
            </a:r>
            <a:r>
              <a:rPr lang="zh-CN" altLang="zh-CN" b="1" dirty="0"/>
              <a:t>分析的理论基础，列宁为我们提供了进行政治分析的指导方针，葛兰西则为我们制造了对资本主义社会进行文化和意识形态分析的理论工具</a:t>
            </a:r>
            <a:r>
              <a:rPr lang="zh-CN" altLang="zh-CN" b="1" dirty="0" smtClean="0"/>
              <a:t>。《资本主义社会中的国家》</a:t>
            </a:r>
            <a:r>
              <a:rPr lang="zh-CN" altLang="zh-CN" b="1" dirty="0"/>
              <a:t>一书的主要目的就是</a:t>
            </a:r>
            <a:r>
              <a:rPr lang="zh-CN" altLang="zh-CN" b="1" dirty="0" smtClean="0"/>
              <a:t>要</a:t>
            </a:r>
            <a:r>
              <a:rPr lang="zh-CN" altLang="en-US" b="1" dirty="0" smtClean="0"/>
              <a:t>“</a:t>
            </a:r>
            <a:r>
              <a:rPr lang="zh-CN" altLang="zh-CN" b="1" dirty="0" smtClean="0"/>
              <a:t>努力</a:t>
            </a:r>
            <a:r>
              <a:rPr lang="zh-CN" altLang="zh-CN" b="1" dirty="0"/>
              <a:t>修正国家理论中所存在的</a:t>
            </a:r>
            <a:r>
              <a:rPr lang="zh-CN" altLang="zh-CN" b="1" dirty="0" smtClean="0"/>
              <a:t>缺陷</a:t>
            </a:r>
            <a:r>
              <a:rPr lang="zh-CN" altLang="en-US" b="1" dirty="0" smtClean="0"/>
              <a:t>”。</a:t>
            </a:r>
            <a:endParaRPr lang="en-US" altLang="zh-CN" b="1" dirty="0"/>
          </a:p>
          <a:p>
            <a:r>
              <a:rPr lang="zh-CN" altLang="zh-CN" b="1" dirty="0" smtClean="0"/>
              <a:t>普兰查斯则</a:t>
            </a:r>
            <a:r>
              <a:rPr lang="zh-CN" altLang="zh-CN" b="1" dirty="0"/>
              <a:t>把《资本论》</a:t>
            </a:r>
            <a:r>
              <a:rPr lang="zh-CN" altLang="zh-CN" b="1" dirty="0" smtClean="0"/>
              <a:t>当作马克思主义</a:t>
            </a:r>
            <a:r>
              <a:rPr lang="zh-CN" altLang="zh-CN" b="1" dirty="0"/>
              <a:t>的重要理论基础</a:t>
            </a:r>
            <a:r>
              <a:rPr lang="zh-CN" altLang="zh-CN" b="1" dirty="0" smtClean="0"/>
              <a:t>。</a:t>
            </a:r>
            <a:r>
              <a:rPr lang="zh-CN" altLang="zh-CN" dirty="0"/>
              <a:t>普兰查斯曾明确指出经典著作包括马克思的</a:t>
            </a:r>
            <a:r>
              <a:rPr lang="zh-CN" altLang="zh-CN" dirty="0" smtClean="0"/>
              <a:t>《哥达纲领批判》和</a:t>
            </a:r>
            <a:r>
              <a:rPr lang="zh-CN" altLang="zh-CN" dirty="0"/>
              <a:t>《法兰西内战》、恩格斯的《反杜林论》、列宁《国家与革命》、 葛兰西的</a:t>
            </a:r>
            <a:r>
              <a:rPr lang="zh-CN" altLang="zh-CN" dirty="0" smtClean="0"/>
              <a:t>《马基雅维利手札》</a:t>
            </a:r>
            <a:r>
              <a:rPr lang="zh-CN" altLang="zh-CN" dirty="0" smtClean="0"/>
              <a:t>，</a:t>
            </a:r>
            <a:r>
              <a:rPr lang="zh-CN" altLang="en-US" dirty="0" smtClean="0"/>
              <a:t>政论</a:t>
            </a:r>
            <a:r>
              <a:rPr lang="zh-CN" altLang="en-US" dirty="0" smtClean="0"/>
              <a:t>性文章包括</a:t>
            </a:r>
            <a:r>
              <a:rPr lang="zh-CN" altLang="zh-CN" dirty="0" smtClean="0"/>
              <a:t>马克思</a:t>
            </a:r>
            <a:r>
              <a:rPr lang="zh-CN" altLang="zh-CN" dirty="0"/>
              <a:t>的</a:t>
            </a:r>
            <a:r>
              <a:rPr lang="zh-CN" altLang="zh-CN" dirty="0" smtClean="0"/>
              <a:t>《哲学的贫困》、</a:t>
            </a:r>
            <a:r>
              <a:rPr lang="zh-CN" altLang="zh-CN" dirty="0"/>
              <a:t>恩格斯的《家庭私有制和国家的起源》、列宁的</a:t>
            </a:r>
            <a:r>
              <a:rPr lang="zh-CN" altLang="zh-CN" dirty="0" smtClean="0"/>
              <a:t>《怎么办</a:t>
            </a:r>
            <a:r>
              <a:rPr lang="zh-CN" altLang="en-US" dirty="0"/>
              <a:t>？</a:t>
            </a:r>
            <a:r>
              <a:rPr lang="zh-CN" altLang="zh-CN" dirty="0" smtClean="0"/>
              <a:t>》</a:t>
            </a:r>
            <a:r>
              <a:rPr lang="zh-CN" altLang="zh-CN" dirty="0"/>
              <a:t>、葛兰西的《马基雅维利手札》以及列宁书写的一些小册子和马克思的一些私人信件。</a:t>
            </a:r>
            <a:endParaRPr lang="zh-CN" altLang="en-US" dirty="0"/>
          </a:p>
        </p:txBody>
      </p:sp>
    </p:spTree>
    <p:extLst>
      <p:ext uri="{BB962C8B-B14F-4D97-AF65-F5344CB8AC3E}">
        <p14:creationId xmlns:p14="http://schemas.microsoft.com/office/powerpoint/2010/main" val="917408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隶书" panose="02010509060101010101" pitchFamily="49" charset="-122"/>
                <a:ea typeface="隶书" panose="02010509060101010101" pitchFamily="49" charset="-122"/>
              </a:rPr>
              <a:t>对普兰查斯与米利班德的批判性反思</a:t>
            </a:r>
            <a:r>
              <a:rPr lang="zh-CN" altLang="en-US" sz="2800" dirty="0" smtClean="0">
                <a:latin typeface="隶书" panose="02010509060101010101" pitchFamily="49" charset="-122"/>
                <a:ea typeface="隶书" panose="02010509060101010101" pitchFamily="49" charset="-122"/>
              </a:rPr>
              <a:t>：</a:t>
            </a:r>
            <a:r>
              <a:rPr lang="en-US" altLang="zh-CN" sz="2800" dirty="0" smtClean="0">
                <a:latin typeface="隶书" panose="02010509060101010101" pitchFamily="49" charset="-122"/>
                <a:ea typeface="隶书" panose="02010509060101010101" pitchFamily="49" charset="-122"/>
              </a:rPr>
              <a:t/>
            </a:r>
            <a:br>
              <a:rPr lang="en-US" altLang="zh-CN" sz="2800" dirty="0" smtClean="0">
                <a:latin typeface="隶书" panose="02010509060101010101" pitchFamily="49" charset="-122"/>
                <a:ea typeface="隶书" panose="02010509060101010101" pitchFamily="49" charset="-122"/>
              </a:rPr>
            </a:br>
            <a:r>
              <a:rPr lang="zh-CN" altLang="en-US" sz="2800" dirty="0" smtClean="0">
                <a:latin typeface="隶书" panose="02010509060101010101" pitchFamily="49" charset="-122"/>
                <a:ea typeface="隶书" panose="02010509060101010101" pitchFamily="49" charset="-122"/>
              </a:rPr>
              <a:t>奥</a:t>
            </a:r>
            <a:r>
              <a:rPr lang="zh-CN" altLang="en-US" sz="2800" dirty="0">
                <a:latin typeface="隶书" panose="02010509060101010101" pitchFamily="49" charset="-122"/>
                <a:ea typeface="隶书" panose="02010509060101010101" pitchFamily="49" charset="-122"/>
              </a:rPr>
              <a:t>菲的国家理论</a:t>
            </a:r>
          </a:p>
        </p:txBody>
      </p:sp>
      <p:sp>
        <p:nvSpPr>
          <p:cNvPr id="3" name="内容占位符 2"/>
          <p:cNvSpPr>
            <a:spLocks noGrp="1"/>
          </p:cNvSpPr>
          <p:nvPr>
            <p:ph sz="quarter" idx="13"/>
          </p:nvPr>
        </p:nvSpPr>
        <p:spPr>
          <a:xfrm>
            <a:off x="685330" y="2060848"/>
            <a:ext cx="7772870" cy="4248471"/>
          </a:xfrm>
        </p:spPr>
        <p:txBody>
          <a:bodyPr>
            <a:normAutofit fontScale="85000" lnSpcReduction="20000"/>
          </a:bodyPr>
          <a:lstStyle/>
          <a:p>
            <a:r>
              <a:rPr lang="zh-CN" altLang="zh-CN" dirty="0"/>
              <a:t>国家最重要的特征</a:t>
            </a:r>
            <a:r>
              <a:rPr lang="zh-CN" altLang="zh-CN" dirty="0" smtClean="0"/>
              <a:t>在于</a:t>
            </a:r>
            <a:r>
              <a:rPr lang="zh-CN" altLang="en-US" dirty="0" smtClean="0"/>
              <a:t>“</a:t>
            </a:r>
            <a:r>
              <a:rPr lang="zh-CN" altLang="zh-CN" dirty="0" smtClean="0"/>
              <a:t>它</a:t>
            </a:r>
            <a:r>
              <a:rPr lang="zh-CN" altLang="zh-CN" dirty="0"/>
              <a:t>卷入资本主义矛盾的</a:t>
            </a:r>
            <a:r>
              <a:rPr lang="zh-CN" altLang="zh-CN" dirty="0" smtClean="0"/>
              <a:t>方式</a:t>
            </a:r>
            <a:r>
              <a:rPr lang="zh-CN" altLang="en-US" dirty="0" smtClean="0"/>
              <a:t>”</a:t>
            </a:r>
            <a:r>
              <a:rPr lang="zh-CN" altLang="zh-CN" dirty="0" smtClean="0"/>
              <a:t>。这种</a:t>
            </a:r>
            <a:r>
              <a:rPr lang="zh-CN" altLang="zh-CN" dirty="0"/>
              <a:t>状况有四个明显的</a:t>
            </a:r>
            <a:r>
              <a:rPr lang="zh-CN" altLang="zh-CN" dirty="0" smtClean="0"/>
              <a:t>特征</a:t>
            </a:r>
            <a:r>
              <a:rPr lang="zh-CN" altLang="en-US" dirty="0" smtClean="0"/>
              <a:t>：</a:t>
            </a:r>
            <a:endParaRPr lang="en-US" altLang="zh-CN" dirty="0" smtClean="0"/>
          </a:p>
          <a:p>
            <a:r>
              <a:rPr lang="zh-CN" altLang="zh-CN" dirty="0" smtClean="0"/>
              <a:t>第一</a:t>
            </a:r>
            <a:r>
              <a:rPr lang="zh-CN" altLang="en-US" dirty="0"/>
              <a:t>，</a:t>
            </a:r>
            <a:r>
              <a:rPr lang="zh-CN" altLang="zh-CN" dirty="0" smtClean="0"/>
              <a:t>私人</a:t>
            </a:r>
            <a:r>
              <a:rPr lang="zh-CN" altLang="zh-CN" dirty="0"/>
              <a:t>拥有资本是经济企业的根本</a:t>
            </a:r>
            <a:r>
              <a:rPr lang="zh-CN" altLang="zh-CN" dirty="0" smtClean="0"/>
              <a:t>基础</a:t>
            </a:r>
            <a:r>
              <a:rPr lang="zh-CN" altLang="en-US" dirty="0"/>
              <a:t>；</a:t>
            </a:r>
            <a:r>
              <a:rPr lang="zh-CN" altLang="zh-CN" dirty="0" smtClean="0"/>
              <a:t>但是</a:t>
            </a:r>
            <a:r>
              <a:rPr lang="zh-CN" altLang="en-US" dirty="0"/>
              <a:t>，</a:t>
            </a:r>
            <a:r>
              <a:rPr lang="zh-CN" altLang="zh-CN" dirty="0" smtClean="0"/>
              <a:t>经济</a:t>
            </a:r>
            <a:r>
              <a:rPr lang="zh-CN" altLang="zh-CN" dirty="0"/>
              <a:t>的所有制并不产生直接的政治权力</a:t>
            </a:r>
            <a:r>
              <a:rPr lang="zh-CN" altLang="zh-CN" dirty="0" smtClean="0"/>
              <a:t>。</a:t>
            </a:r>
            <a:endParaRPr lang="en-US" altLang="zh-CN" dirty="0" smtClean="0"/>
          </a:p>
          <a:p>
            <a:r>
              <a:rPr lang="zh-CN" altLang="zh-CN" dirty="0" smtClean="0"/>
              <a:t>第二</a:t>
            </a:r>
            <a:r>
              <a:rPr lang="zh-CN" altLang="en-US" dirty="0"/>
              <a:t>，</a:t>
            </a:r>
            <a:r>
              <a:rPr lang="zh-CN" altLang="zh-CN" dirty="0" smtClean="0"/>
              <a:t>通过</a:t>
            </a:r>
            <a:r>
              <a:rPr lang="zh-CN" altLang="zh-CN" dirty="0"/>
              <a:t>私人积累形成的</a:t>
            </a:r>
            <a:r>
              <a:rPr lang="zh-CN" altLang="zh-CN" dirty="0" smtClean="0"/>
              <a:t>资本</a:t>
            </a:r>
            <a:r>
              <a:rPr lang="zh-CN" altLang="en-US" dirty="0"/>
              <a:t>，</a:t>
            </a:r>
            <a:r>
              <a:rPr lang="zh-CN" altLang="zh-CN" dirty="0" smtClean="0"/>
              <a:t>是</a:t>
            </a:r>
            <a:r>
              <a:rPr lang="zh-CN" altLang="zh-CN" dirty="0"/>
              <a:t>国家财政的物质</a:t>
            </a:r>
            <a:r>
              <a:rPr lang="zh-CN" altLang="zh-CN" dirty="0" smtClean="0"/>
              <a:t>基础</a:t>
            </a:r>
            <a:r>
              <a:rPr lang="zh-CN" altLang="en-US" dirty="0"/>
              <a:t>，</a:t>
            </a:r>
            <a:r>
              <a:rPr lang="zh-CN" altLang="zh-CN" dirty="0" smtClean="0"/>
              <a:t>这些</a:t>
            </a:r>
            <a:r>
              <a:rPr lang="zh-CN" altLang="zh-CN" dirty="0"/>
              <a:t>财政是通过各种各样财产税和所得税获得的</a:t>
            </a:r>
            <a:r>
              <a:rPr lang="zh-CN" altLang="zh-CN" dirty="0" smtClean="0"/>
              <a:t>。</a:t>
            </a:r>
            <a:endParaRPr lang="en-US" altLang="zh-CN" dirty="0" smtClean="0"/>
          </a:p>
          <a:p>
            <a:r>
              <a:rPr lang="zh-CN" altLang="zh-CN" dirty="0" smtClean="0"/>
              <a:t>第三</a:t>
            </a:r>
            <a:r>
              <a:rPr lang="zh-CN" altLang="en-US" dirty="0"/>
              <a:t>，</a:t>
            </a:r>
            <a:r>
              <a:rPr lang="zh-CN" altLang="zh-CN" dirty="0" smtClean="0"/>
              <a:t>国家</a:t>
            </a:r>
            <a:r>
              <a:rPr lang="zh-CN" altLang="zh-CN" dirty="0"/>
              <a:t>的基础在于</a:t>
            </a:r>
            <a:r>
              <a:rPr lang="zh-CN" altLang="zh-CN" dirty="0" smtClean="0"/>
              <a:t>收</a:t>
            </a:r>
            <a:r>
              <a:rPr lang="zh-CN" altLang="en-US" dirty="0" smtClean="0"/>
              <a:t>入</a:t>
            </a:r>
            <a:r>
              <a:rPr lang="zh-CN" altLang="zh-CN" dirty="0" smtClean="0"/>
              <a:t>的来源</a:t>
            </a:r>
            <a:r>
              <a:rPr lang="zh-CN" altLang="en-US" dirty="0"/>
              <a:t>，</a:t>
            </a:r>
            <a:r>
              <a:rPr lang="zh-CN" altLang="zh-CN" dirty="0" smtClean="0"/>
              <a:t>这些</a:t>
            </a:r>
            <a:r>
              <a:rPr lang="zh-CN" altLang="zh-CN" dirty="0"/>
              <a:t>来源并不是由国家本身直接组织</a:t>
            </a:r>
            <a:r>
              <a:rPr lang="zh-CN" altLang="zh-CN" dirty="0" smtClean="0"/>
              <a:t>的</a:t>
            </a:r>
            <a:r>
              <a:rPr lang="zh-CN" altLang="en-US" dirty="0"/>
              <a:t>，</a:t>
            </a:r>
            <a:r>
              <a:rPr lang="zh-CN" altLang="zh-CN" dirty="0" smtClean="0"/>
              <a:t>它们</a:t>
            </a:r>
            <a:r>
              <a:rPr lang="zh-CN" altLang="zh-CN" dirty="0"/>
              <a:t>储备在国有企业中。</a:t>
            </a:r>
            <a:r>
              <a:rPr lang="zh-CN" altLang="zh-CN" dirty="0" smtClean="0"/>
              <a:t>因此</a:t>
            </a:r>
            <a:r>
              <a:rPr lang="zh-CN" altLang="en-US" dirty="0"/>
              <a:t>，</a:t>
            </a:r>
            <a:r>
              <a:rPr lang="zh-CN" altLang="zh-CN" dirty="0" smtClean="0"/>
              <a:t>国家</a:t>
            </a:r>
            <a:r>
              <a:rPr lang="zh-CN" altLang="zh-CN" dirty="0"/>
              <a:t>在推动资本积累的过程</a:t>
            </a:r>
            <a:r>
              <a:rPr lang="zh-CN" altLang="zh-CN" dirty="0" smtClean="0"/>
              <a:t>中</a:t>
            </a:r>
            <a:r>
              <a:rPr lang="zh-CN" altLang="en-US" dirty="0"/>
              <a:t>，</a:t>
            </a:r>
            <a:r>
              <a:rPr lang="zh-CN" altLang="zh-CN" dirty="0" smtClean="0"/>
              <a:t>具有</a:t>
            </a:r>
            <a:r>
              <a:rPr lang="zh-CN" altLang="zh-CN" dirty="0"/>
              <a:t>一种</a:t>
            </a:r>
            <a:r>
              <a:rPr lang="zh-CN" altLang="zh-CN" dirty="0" smtClean="0"/>
              <a:t>一般性</a:t>
            </a:r>
            <a:r>
              <a:rPr lang="zh-CN" altLang="en-US" dirty="0" smtClean="0"/>
              <a:t>“</a:t>
            </a:r>
            <a:r>
              <a:rPr lang="zh-CN" altLang="zh-CN" dirty="0" smtClean="0"/>
              <a:t>利益</a:t>
            </a:r>
            <a:r>
              <a:rPr lang="zh-CN" altLang="en-US" dirty="0"/>
              <a:t>”</a:t>
            </a:r>
            <a:r>
              <a:rPr lang="zh-CN" altLang="zh-CN" dirty="0" smtClean="0"/>
              <a:t>。</a:t>
            </a:r>
            <a:r>
              <a:rPr lang="zh-CN" altLang="zh-CN" dirty="0"/>
              <a:t>这种利益并不是来自于国家与这类资本的</a:t>
            </a:r>
            <a:r>
              <a:rPr lang="zh-CN" altLang="zh-CN" dirty="0" smtClean="0"/>
              <a:t>联盟</a:t>
            </a:r>
            <a:r>
              <a:rPr lang="zh-CN" altLang="en-US" dirty="0"/>
              <a:t>，</a:t>
            </a:r>
            <a:r>
              <a:rPr lang="zh-CN" altLang="zh-CN" dirty="0" smtClean="0"/>
              <a:t>而是</a:t>
            </a:r>
            <a:r>
              <a:rPr lang="zh-CN" altLang="zh-CN" dirty="0"/>
              <a:t>来自于国家对于维持其自身存在条件的普遍关心</a:t>
            </a:r>
            <a:r>
              <a:rPr lang="zh-CN" altLang="zh-CN" dirty="0" smtClean="0"/>
              <a:t>。</a:t>
            </a:r>
            <a:endParaRPr lang="en-US" altLang="zh-CN" dirty="0" smtClean="0"/>
          </a:p>
          <a:p>
            <a:r>
              <a:rPr lang="zh-CN" altLang="zh-CN" dirty="0" smtClean="0"/>
              <a:t>第四</a:t>
            </a:r>
            <a:r>
              <a:rPr lang="zh-CN" altLang="en-US" dirty="0"/>
              <a:t>，</a:t>
            </a:r>
            <a:r>
              <a:rPr lang="zh-CN" altLang="zh-CN" dirty="0" smtClean="0"/>
              <a:t>在</a:t>
            </a:r>
            <a:r>
              <a:rPr lang="zh-CN" altLang="zh-CN" dirty="0"/>
              <a:t>自由民主</a:t>
            </a:r>
            <a:r>
              <a:rPr lang="zh-CN" altLang="zh-CN" dirty="0" smtClean="0"/>
              <a:t>国家</a:t>
            </a:r>
            <a:r>
              <a:rPr lang="zh-CN" altLang="en-US" dirty="0"/>
              <a:t>，</a:t>
            </a:r>
            <a:r>
              <a:rPr lang="zh-CN" altLang="zh-CN" dirty="0" smtClean="0"/>
              <a:t>政治</a:t>
            </a:r>
            <a:r>
              <a:rPr lang="zh-CN" altLang="zh-CN" dirty="0"/>
              <a:t>权力不得不让位于赢得大众选举的人。这种制度有助于掩饰这样</a:t>
            </a:r>
            <a:r>
              <a:rPr lang="zh-CN" altLang="zh-CN" dirty="0" smtClean="0"/>
              <a:t>一个事实</a:t>
            </a:r>
            <a:r>
              <a:rPr lang="zh-CN" altLang="en-US" dirty="0"/>
              <a:t>，</a:t>
            </a:r>
            <a:r>
              <a:rPr lang="zh-CN" altLang="zh-CN" dirty="0" smtClean="0"/>
              <a:t>即</a:t>
            </a:r>
            <a:r>
              <a:rPr lang="zh-CN" altLang="zh-CN" dirty="0"/>
              <a:t>私人积累的财富是国家的首要</a:t>
            </a:r>
            <a:r>
              <a:rPr lang="zh-CN" altLang="zh-CN" dirty="0" smtClean="0"/>
              <a:t>基础</a:t>
            </a:r>
            <a:r>
              <a:rPr lang="zh-CN" altLang="en-US" dirty="0" smtClean="0"/>
              <a:t>，</a:t>
            </a:r>
            <a:r>
              <a:rPr lang="zh-CN" altLang="zh-CN" dirty="0" smtClean="0"/>
              <a:t>是</a:t>
            </a:r>
            <a:r>
              <a:rPr lang="zh-CN" altLang="zh-CN" dirty="0"/>
              <a:t>国家财政收入的来源</a:t>
            </a:r>
            <a:r>
              <a:rPr lang="zh-CN" altLang="zh-CN" dirty="0" smtClean="0"/>
              <a:t>。</a:t>
            </a:r>
            <a:endParaRPr lang="en-US" altLang="zh-CN" dirty="0" smtClean="0"/>
          </a:p>
        </p:txBody>
      </p:sp>
    </p:spTree>
    <p:extLst>
      <p:ext uri="{BB962C8B-B14F-4D97-AF65-F5344CB8AC3E}">
        <p14:creationId xmlns:p14="http://schemas.microsoft.com/office/powerpoint/2010/main" val="170714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fontScale="90000"/>
          </a:bodyPr>
          <a:lstStyle/>
          <a:p>
            <a:r>
              <a:rPr lang="zh-CN" altLang="en-US" dirty="0">
                <a:latin typeface="隶书" panose="02010509060101010101" pitchFamily="49" charset="-122"/>
                <a:ea typeface="隶书" panose="02010509060101010101" pitchFamily="49" charset="-122"/>
              </a:rPr>
              <a:t>讨论课总结</a:t>
            </a:r>
            <a:r>
              <a:rPr lang="en-US" altLang="zh-CN" dirty="0">
                <a:latin typeface="隶书" panose="02010509060101010101" pitchFamily="49" charset="-122"/>
                <a:ea typeface="隶书" panose="02010509060101010101" pitchFamily="49" charset="-122"/>
              </a:rPr>
              <a:t/>
            </a:r>
            <a:br>
              <a:rPr lang="en-US" altLang="zh-CN"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自由主义</a:t>
            </a:r>
            <a:r>
              <a:rPr lang="zh-CN" altLang="en-US" dirty="0" smtClean="0">
                <a:latin typeface="隶书" panose="02010509060101010101" pitchFamily="49" charset="-122"/>
                <a:ea typeface="隶书" panose="02010509060101010101" pitchFamily="49" charset="-122"/>
              </a:rPr>
              <a:t>民主与共和主义民主的关系</a:t>
            </a:r>
            <a:endParaRPr lang="zh-CN" altLang="en-US" dirty="0"/>
          </a:p>
        </p:txBody>
      </p:sp>
      <p:sp>
        <p:nvSpPr>
          <p:cNvPr id="3" name="内容占位符 2"/>
          <p:cNvSpPr>
            <a:spLocks noGrp="1"/>
          </p:cNvSpPr>
          <p:nvPr>
            <p:ph sz="quarter" idx="13"/>
          </p:nvPr>
        </p:nvSpPr>
        <p:spPr/>
        <p:txBody>
          <a:bodyPr>
            <a:normAutofit fontScale="92500" lnSpcReduction="10000"/>
          </a:bodyPr>
          <a:lstStyle/>
          <a:p>
            <a:r>
              <a:rPr lang="zh-CN" altLang="en-US" dirty="0" smtClean="0"/>
              <a:t>差异</a:t>
            </a:r>
            <a:endParaRPr lang="en-US" altLang="zh-CN" dirty="0" smtClean="0"/>
          </a:p>
          <a:p>
            <a:r>
              <a:rPr lang="zh-CN" altLang="en-US" dirty="0" smtClean="0"/>
              <a:t>以城邦为本位</a:t>
            </a:r>
            <a:r>
              <a:rPr lang="en-US" altLang="zh-CN" dirty="0" smtClean="0"/>
              <a:t>——</a:t>
            </a:r>
            <a:r>
              <a:rPr lang="zh-CN" altLang="en-US" dirty="0" smtClean="0"/>
              <a:t>以个人为本位</a:t>
            </a:r>
            <a:endParaRPr lang="en-US" altLang="zh-CN" dirty="0" smtClean="0"/>
          </a:p>
          <a:p>
            <a:r>
              <a:rPr lang="zh-CN" altLang="en-US" dirty="0" smtClean="0"/>
              <a:t>是否承认个人的权利</a:t>
            </a:r>
            <a:endParaRPr lang="en-US" altLang="zh-CN" dirty="0" smtClean="0"/>
          </a:p>
          <a:p>
            <a:r>
              <a:rPr lang="zh-CN" altLang="en-US" dirty="0" smtClean="0"/>
              <a:t>公民的参与度</a:t>
            </a:r>
            <a:endParaRPr lang="en-US" altLang="zh-CN" dirty="0" smtClean="0"/>
          </a:p>
          <a:p>
            <a:r>
              <a:rPr lang="zh-CN" altLang="en-US" dirty="0" smtClean="0"/>
              <a:t>对参与的价值定位不同：是手段还是目的</a:t>
            </a:r>
            <a:endParaRPr lang="en-US" altLang="zh-CN" dirty="0" smtClean="0"/>
          </a:p>
          <a:p>
            <a:r>
              <a:rPr lang="zh-CN" altLang="en-US" dirty="0" smtClean="0"/>
              <a:t>公民身份：积极的与消极的</a:t>
            </a:r>
            <a:endParaRPr lang="en-US" altLang="zh-CN" dirty="0" smtClean="0"/>
          </a:p>
          <a:p>
            <a:r>
              <a:rPr lang="zh-CN" altLang="en-US" dirty="0" smtClean="0"/>
              <a:t>当代共和主义对自由主义的批判</a:t>
            </a:r>
            <a:endParaRPr lang="zh-CN" altLang="en-US" dirty="0"/>
          </a:p>
        </p:txBody>
      </p:sp>
      <p:sp>
        <p:nvSpPr>
          <p:cNvPr id="4" name="内容占位符 3"/>
          <p:cNvSpPr>
            <a:spLocks noGrp="1"/>
          </p:cNvSpPr>
          <p:nvPr>
            <p:ph sz="quarter" idx="14"/>
          </p:nvPr>
        </p:nvSpPr>
        <p:spPr/>
        <p:txBody>
          <a:bodyPr/>
          <a:lstStyle/>
          <a:p>
            <a:r>
              <a:rPr lang="zh-CN" altLang="en-US" dirty="0" smtClean="0"/>
              <a:t>继承性</a:t>
            </a:r>
            <a:endParaRPr lang="en-US" altLang="zh-CN" dirty="0" smtClean="0"/>
          </a:p>
          <a:p>
            <a:r>
              <a:rPr lang="zh-CN" altLang="en-US" dirty="0" smtClean="0"/>
              <a:t>政治参与</a:t>
            </a:r>
            <a:endParaRPr lang="en-US" altLang="zh-CN" dirty="0" smtClean="0"/>
          </a:p>
          <a:p>
            <a:r>
              <a:rPr lang="zh-CN" altLang="en-US" dirty="0" smtClean="0"/>
              <a:t>自由</a:t>
            </a:r>
            <a:endParaRPr lang="en-US" altLang="zh-CN" dirty="0" smtClean="0"/>
          </a:p>
          <a:p>
            <a:r>
              <a:rPr lang="zh-CN" altLang="en-US" dirty="0"/>
              <a:t>平等</a:t>
            </a:r>
            <a:endParaRPr lang="en-US" altLang="zh-CN" dirty="0" smtClean="0"/>
          </a:p>
          <a:p>
            <a:pPr marL="0" indent="0">
              <a:buNone/>
            </a:pPr>
            <a:endParaRPr lang="zh-CN" altLang="en-US" dirty="0"/>
          </a:p>
        </p:txBody>
      </p:sp>
    </p:spTree>
    <p:extLst>
      <p:ext uri="{BB962C8B-B14F-4D97-AF65-F5344CB8AC3E}">
        <p14:creationId xmlns:p14="http://schemas.microsoft.com/office/powerpoint/2010/main" val="4236079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22250"/>
          </a:xfrm>
        </p:spPr>
        <p:txBody>
          <a:bodyPr>
            <a:normAutofit/>
          </a:bodyPr>
          <a:lstStyle/>
          <a:p>
            <a:r>
              <a:rPr lang="zh-CN" altLang="en-US" sz="2800" dirty="0" smtClean="0">
                <a:latin typeface="隶书" panose="02010509060101010101" pitchFamily="49" charset="-122"/>
                <a:ea typeface="隶书" panose="02010509060101010101" pitchFamily="49" charset="-122"/>
              </a:rPr>
              <a:t>矛盾的国家职能</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628800"/>
            <a:ext cx="7772870" cy="4162401"/>
          </a:xfrm>
        </p:spPr>
        <p:txBody>
          <a:bodyPr>
            <a:normAutofit/>
          </a:bodyPr>
          <a:lstStyle/>
          <a:p>
            <a:endParaRPr lang="en-US" altLang="zh-CN" dirty="0" smtClean="0"/>
          </a:p>
          <a:p>
            <a:r>
              <a:rPr lang="zh-CN" altLang="en-US" dirty="0"/>
              <a:t>资本主义国家的</a:t>
            </a:r>
            <a:r>
              <a:rPr lang="zh-CN" altLang="en-US" dirty="0" smtClean="0"/>
              <a:t>结构性矛盾</a:t>
            </a:r>
            <a:r>
              <a:rPr lang="zh-CN" altLang="en-US" dirty="0"/>
              <a:t>：一方面，国家必须维持积累的过程和资源的私人占有；另一方面，它必须认定自己是阶级利益的</a:t>
            </a:r>
            <a:r>
              <a:rPr lang="zh-CN" altLang="en-US" dirty="0" smtClean="0"/>
              <a:t>公平仲裁</a:t>
            </a:r>
            <a:r>
              <a:rPr lang="zh-CN" altLang="en-US" dirty="0"/>
              <a:t>者，并由此使其权力合法化。</a:t>
            </a:r>
          </a:p>
          <a:p>
            <a:pPr marL="0" indent="0">
              <a:buNone/>
            </a:pPr>
            <a:endParaRPr lang="en-US" altLang="zh-CN" dirty="0" smtClean="0"/>
          </a:p>
          <a:p>
            <a:r>
              <a:rPr lang="zh-CN" altLang="zh-CN" dirty="0" smtClean="0"/>
              <a:t>自由</a:t>
            </a:r>
            <a:r>
              <a:rPr lang="zh-CN" altLang="zh-CN" dirty="0"/>
              <a:t>民主的资本主义</a:t>
            </a:r>
            <a:r>
              <a:rPr lang="zh-CN" altLang="zh-CN" dirty="0" smtClean="0"/>
              <a:t>国家</a:t>
            </a:r>
            <a:r>
              <a:rPr lang="zh-CN" altLang="en-US" dirty="0" smtClean="0"/>
              <a:t>：“</a:t>
            </a:r>
            <a:r>
              <a:rPr lang="en-US" altLang="zh-CN" dirty="0" smtClean="0"/>
              <a:t>(</a:t>
            </a:r>
            <a:r>
              <a:rPr lang="en-US" altLang="zh-CN" dirty="0"/>
              <a:t>a)</a:t>
            </a:r>
            <a:r>
              <a:rPr lang="zh-CN" altLang="zh-CN" dirty="0"/>
              <a:t>它对于积累的排外</a:t>
            </a:r>
            <a:r>
              <a:rPr lang="zh-CN" altLang="zh-CN" dirty="0" smtClean="0"/>
              <a:t>性</a:t>
            </a:r>
            <a:r>
              <a:rPr lang="zh-CN" altLang="en-US" dirty="0"/>
              <a:t>；</a:t>
            </a:r>
            <a:r>
              <a:rPr lang="en-US" altLang="zh-CN" dirty="0" smtClean="0"/>
              <a:t>(</a:t>
            </a:r>
            <a:r>
              <a:rPr lang="en-US" altLang="zh-CN" dirty="0"/>
              <a:t>b)</a:t>
            </a:r>
            <a:r>
              <a:rPr lang="zh-CN" altLang="zh-CN" dirty="0"/>
              <a:t>它为积累所承担的必要</a:t>
            </a:r>
            <a:r>
              <a:rPr lang="zh-CN" altLang="zh-CN" dirty="0" smtClean="0"/>
              <a:t>功能</a:t>
            </a:r>
            <a:r>
              <a:rPr lang="zh-CN" altLang="en-US" dirty="0"/>
              <a:t>；</a:t>
            </a:r>
            <a:r>
              <a:rPr lang="en-US" altLang="zh-CN" dirty="0" smtClean="0"/>
              <a:t>(</a:t>
            </a:r>
            <a:r>
              <a:rPr lang="en-US" altLang="zh-CN" dirty="0"/>
              <a:t>c)</a:t>
            </a:r>
            <a:r>
              <a:rPr lang="zh-CN" altLang="zh-CN" dirty="0"/>
              <a:t>它对积累的</a:t>
            </a:r>
            <a:r>
              <a:rPr lang="zh-CN" altLang="zh-CN" dirty="0" smtClean="0"/>
              <a:t>依赖性</a:t>
            </a:r>
            <a:r>
              <a:rPr lang="zh-CN" altLang="en-US" dirty="0"/>
              <a:t>；</a:t>
            </a:r>
            <a:r>
              <a:rPr lang="zh-CN" altLang="zh-CN" dirty="0" smtClean="0"/>
              <a:t>和</a:t>
            </a:r>
            <a:r>
              <a:rPr lang="en-US" altLang="zh-CN" dirty="0"/>
              <a:t>(d)</a:t>
            </a:r>
            <a:r>
              <a:rPr lang="zh-CN" altLang="zh-CN" dirty="0"/>
              <a:t>它掩饰和否认</a:t>
            </a:r>
            <a:r>
              <a:rPr lang="en-US" altLang="zh-CN" dirty="0"/>
              <a:t>(a)</a:t>
            </a:r>
            <a:r>
              <a:rPr lang="zh-CN" altLang="zh-CN" dirty="0"/>
              <a:t>、</a:t>
            </a:r>
            <a:r>
              <a:rPr lang="en-US" altLang="zh-CN" dirty="0"/>
              <a:t>(b)</a:t>
            </a:r>
            <a:r>
              <a:rPr lang="zh-CN" altLang="zh-CN" dirty="0"/>
              <a:t>和</a:t>
            </a:r>
            <a:r>
              <a:rPr lang="en-US" altLang="zh-CN" dirty="0"/>
              <a:t>(c)</a:t>
            </a:r>
            <a:r>
              <a:rPr lang="zh-CN" altLang="zh-CN" dirty="0"/>
              <a:t>的功能。</a:t>
            </a:r>
          </a:p>
          <a:p>
            <a:endParaRPr lang="zh-CN" altLang="en-US" dirty="0"/>
          </a:p>
        </p:txBody>
      </p:sp>
    </p:spTree>
    <p:extLst>
      <p:ext uri="{BB962C8B-B14F-4D97-AF65-F5344CB8AC3E}">
        <p14:creationId xmlns:p14="http://schemas.microsoft.com/office/powerpoint/2010/main" val="9758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94258"/>
          </a:xfrm>
        </p:spPr>
        <p:txBody>
          <a:bodyPr/>
          <a:lstStyle/>
          <a:p>
            <a:r>
              <a:rPr lang="zh-CN" altLang="en-US" dirty="0">
                <a:latin typeface="隶书" panose="02010509060101010101" pitchFamily="49" charset="-122"/>
                <a:ea typeface="隶书" panose="02010509060101010101" pitchFamily="49" charset="-122"/>
              </a:rPr>
              <a:t>第五讲 马克思主义民主理论</a:t>
            </a:r>
            <a:endParaRPr lang="zh-CN" altLang="en-US" dirty="0"/>
          </a:p>
        </p:txBody>
      </p:sp>
      <p:sp>
        <p:nvSpPr>
          <p:cNvPr id="3" name="内容占位符 2"/>
          <p:cNvSpPr>
            <a:spLocks noGrp="1"/>
          </p:cNvSpPr>
          <p:nvPr>
            <p:ph sz="quarter" idx="13"/>
          </p:nvPr>
        </p:nvSpPr>
        <p:spPr>
          <a:xfrm>
            <a:off x="685330" y="1628801"/>
            <a:ext cx="7772870" cy="4162400"/>
          </a:xfrm>
        </p:spPr>
        <p:txBody>
          <a:bodyPr/>
          <a:lstStyle/>
          <a:p>
            <a:r>
              <a:rPr lang="zh-CN" altLang="en-US" sz="2400" dirty="0">
                <a:latin typeface="隶书" panose="02010509060101010101" pitchFamily="49" charset="-122"/>
                <a:ea typeface="隶书" panose="02010509060101010101" pitchFamily="49" charset="-122"/>
              </a:rPr>
              <a:t>一、阶级和阶级冲突</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二、资本主义：剥削和不自由的”最后阶段”</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三、两种国家理论：“相对自主性”与“阶级统治工具”</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四、政治的终结：从政治民主到社会民主</a:t>
            </a:r>
            <a:endParaRPr lang="en-US" altLang="zh-CN"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五、新马克思主义的民主理论</a:t>
            </a:r>
          </a:p>
          <a:p>
            <a:endParaRPr lang="zh-CN" altLang="en-US" dirty="0"/>
          </a:p>
        </p:txBody>
      </p:sp>
    </p:spTree>
    <p:extLst>
      <p:ext uri="{BB962C8B-B14F-4D97-AF65-F5344CB8AC3E}">
        <p14:creationId xmlns:p14="http://schemas.microsoft.com/office/powerpoint/2010/main" val="179944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en-US" sz="2800" dirty="0" smtClean="0"/>
              <a:t>现实的个人与政治关系</a:t>
            </a:r>
            <a:endParaRPr lang="zh-CN" altLang="en-US" sz="2800" dirty="0"/>
          </a:p>
        </p:txBody>
      </p:sp>
      <p:sp>
        <p:nvSpPr>
          <p:cNvPr id="3" name="内容占位符 2"/>
          <p:cNvSpPr>
            <a:spLocks noGrp="1"/>
          </p:cNvSpPr>
          <p:nvPr>
            <p:ph sz="quarter" idx="13"/>
          </p:nvPr>
        </p:nvSpPr>
        <p:spPr>
          <a:xfrm>
            <a:off x="685330" y="1844823"/>
            <a:ext cx="7772870" cy="3946377"/>
          </a:xfrm>
        </p:spPr>
        <p:txBody>
          <a:bodyPr/>
          <a:lstStyle/>
          <a:p>
            <a:r>
              <a:rPr lang="zh-CN" altLang="zh-CN" b="1" dirty="0"/>
              <a:t>“以一定的方式进行生产活动的一定的个人，发生一定的社会关系和政治关系。经验的观察在任何情况下都应当根据经验来揭示社会结构和政治结构同生产的联系，而不应当带有任何神秘和思辨的色彩。社会结构和国家经常是从一定个人的生活过程中产生的。但这里所说的个人不是他们自己或别人想象中的那种个人，而是现实中的个人，也就是说，这些个人是从事活动的，进行物质生产的，因而是在一定的物质的、不受他们任意支配的界限、前提和条件下能动地表现自己的。”</a:t>
            </a:r>
            <a:endParaRPr lang="zh-CN" altLang="en-US" dirty="0"/>
          </a:p>
        </p:txBody>
      </p:sp>
    </p:spTree>
    <p:extLst>
      <p:ext uri="{BB962C8B-B14F-4D97-AF65-F5344CB8AC3E}">
        <p14:creationId xmlns:p14="http://schemas.microsoft.com/office/powerpoint/2010/main" val="22825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22250"/>
          </a:xfrm>
        </p:spPr>
        <p:txBody>
          <a:bodyPr>
            <a:normAutofit/>
          </a:bodyPr>
          <a:lstStyle/>
          <a:p>
            <a:r>
              <a:rPr lang="zh-CN" altLang="en-US" sz="2800" dirty="0" smtClean="0">
                <a:latin typeface="隶书" panose="02010509060101010101" pitchFamily="49" charset="-122"/>
                <a:ea typeface="隶书" panose="02010509060101010101" pitchFamily="49" charset="-122"/>
              </a:rPr>
              <a:t>阶级和阶级冲突</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340769"/>
            <a:ext cx="7772870" cy="4450432"/>
          </a:xfrm>
        </p:spPr>
        <p:txBody>
          <a:bodyPr>
            <a:normAutofit fontScale="92500" lnSpcReduction="10000"/>
          </a:bodyPr>
          <a:lstStyle/>
          <a:p>
            <a:r>
              <a:rPr lang="zh-CN" altLang="en-US" dirty="0" smtClean="0"/>
              <a:t>人与人、人与社会关系的关键是“阶级”</a:t>
            </a:r>
            <a:endParaRPr lang="en-US" altLang="zh-CN" dirty="0" smtClean="0"/>
          </a:p>
          <a:p>
            <a:r>
              <a:rPr lang="zh-CN" altLang="zh-CN" dirty="0"/>
              <a:t>“阶级论在马克思主义政治学中的地位相当于劳动价值论在政治经济学中的地位。不掌握科学的阶级理论，就不可能抓住复杂的政治现象的实质，政治学研究也就不可能成为真正的科学。</a:t>
            </a:r>
            <a:r>
              <a:rPr lang="zh-CN" altLang="zh-CN" dirty="0" smtClean="0"/>
              <a:t>”</a:t>
            </a:r>
            <a:r>
              <a:rPr lang="zh-CN" altLang="en-US" dirty="0" smtClean="0"/>
              <a:t>（王沪宁）</a:t>
            </a:r>
            <a:endParaRPr lang="en-US" altLang="zh-CN" dirty="0" smtClean="0"/>
          </a:p>
          <a:p>
            <a:r>
              <a:rPr lang="zh-CN" altLang="zh-CN" dirty="0"/>
              <a:t>马克思本人说：“至于讲到我，无论是发现现代社会中有阶级存在或发现各阶级间的斗争，都不是我的功劳。在我以前很久，资产阶级的历史学家就已叙述过阶级斗争的历史发展，资产阶级的经济学家也对各个阶级作过经济上的分析。我的新贡献就是证明了下列几点：（</a:t>
            </a:r>
            <a:r>
              <a:rPr lang="en-US" altLang="zh-CN" dirty="0"/>
              <a:t>1</a:t>
            </a:r>
            <a:r>
              <a:rPr lang="zh-CN" altLang="zh-CN" dirty="0"/>
              <a:t>）阶级的存在仅仅同生产发展的一定历史阶段相联系；（</a:t>
            </a:r>
            <a:r>
              <a:rPr lang="en-US" altLang="zh-CN" dirty="0"/>
              <a:t>2</a:t>
            </a:r>
            <a:r>
              <a:rPr lang="zh-CN" altLang="zh-CN" dirty="0"/>
              <a:t>）阶级斗争必然要导致无产阶级专政；（</a:t>
            </a:r>
            <a:r>
              <a:rPr lang="en-US" altLang="zh-CN" dirty="0"/>
              <a:t>3</a:t>
            </a:r>
            <a:r>
              <a:rPr lang="zh-CN" altLang="zh-CN" dirty="0"/>
              <a:t>）这个专政不过是达到消灭一切阶级和进入无阶级社会的过渡……。</a:t>
            </a:r>
            <a:r>
              <a:rPr lang="zh-CN" altLang="zh-CN" dirty="0" smtClean="0"/>
              <a:t>”</a:t>
            </a:r>
            <a:endParaRPr lang="en-US" altLang="zh-CN" dirty="0" smtClean="0"/>
          </a:p>
          <a:p>
            <a:r>
              <a:rPr lang="zh-CN" altLang="zh-CN" dirty="0"/>
              <a:t>“一切阶级斗争都是政治斗争”</a:t>
            </a:r>
            <a:endParaRPr lang="zh-CN" altLang="en-US" dirty="0"/>
          </a:p>
        </p:txBody>
      </p:sp>
    </p:spTree>
    <p:extLst>
      <p:ext uri="{BB962C8B-B14F-4D97-AF65-F5344CB8AC3E}">
        <p14:creationId xmlns:p14="http://schemas.microsoft.com/office/powerpoint/2010/main" val="404934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zh-CN" sz="2800" b="1" dirty="0">
                <a:latin typeface="隶书" panose="02010509060101010101" pitchFamily="49" charset="-122"/>
                <a:ea typeface="隶书" panose="02010509060101010101" pitchFamily="49" charset="-122"/>
              </a:rPr>
              <a:t>资本主义：剥削和不自由</a:t>
            </a:r>
            <a:r>
              <a:rPr lang="zh-CN" altLang="zh-CN" sz="2800" b="1" dirty="0" smtClean="0">
                <a:latin typeface="隶书" panose="02010509060101010101" pitchFamily="49" charset="-122"/>
                <a:ea typeface="隶书" panose="02010509060101010101" pitchFamily="49" charset="-122"/>
              </a:rPr>
              <a:t>的最后阶段</a:t>
            </a:r>
            <a:endParaRPr lang="zh-CN" altLang="en-US" sz="2800" dirty="0">
              <a:latin typeface="隶书" panose="02010509060101010101" pitchFamily="49" charset="-122"/>
              <a:ea typeface="隶书" panose="02010509060101010101" pitchFamily="49" charset="-122"/>
            </a:endParaRPr>
          </a:p>
        </p:txBody>
      </p:sp>
      <p:sp>
        <p:nvSpPr>
          <p:cNvPr id="3" name="内容占位符 2"/>
          <p:cNvSpPr>
            <a:spLocks noGrp="1"/>
          </p:cNvSpPr>
          <p:nvPr>
            <p:ph sz="quarter" idx="13"/>
          </p:nvPr>
        </p:nvSpPr>
        <p:spPr>
          <a:xfrm>
            <a:off x="685330" y="1700809"/>
            <a:ext cx="7772870" cy="4090392"/>
          </a:xfrm>
        </p:spPr>
        <p:txBody>
          <a:bodyPr>
            <a:normAutofit fontScale="85000" lnSpcReduction="10000"/>
          </a:bodyPr>
          <a:lstStyle/>
          <a:p>
            <a:r>
              <a:rPr lang="zh-CN" altLang="en-US" dirty="0" smtClean="0"/>
              <a:t>唯物史观的经典表述：</a:t>
            </a:r>
            <a:endParaRPr lang="en-US" altLang="zh-CN" dirty="0" smtClean="0"/>
          </a:p>
          <a:p>
            <a:r>
              <a:rPr lang="zh-CN" altLang="zh-CN" dirty="0" smtClean="0"/>
              <a:t>“</a:t>
            </a:r>
            <a:r>
              <a:rPr lang="zh-CN" altLang="zh-CN" dirty="0"/>
              <a:t>人们在自己生活的社会生产中发生一定的、必然的、不以他们的意志为转移的关系，即同他们的物质生产力的一定发展阶段相适合的生产关系。</a:t>
            </a:r>
            <a:r>
              <a:rPr lang="zh-CN" altLang="zh-CN" dirty="0" smtClean="0"/>
              <a:t>”</a:t>
            </a:r>
            <a:endParaRPr lang="en-US" altLang="zh-CN" dirty="0" smtClean="0"/>
          </a:p>
          <a:p>
            <a:r>
              <a:rPr lang="zh-CN" altLang="zh-CN" dirty="0" smtClean="0"/>
              <a:t>“</a:t>
            </a:r>
            <a:r>
              <a:rPr lang="zh-CN" altLang="zh-CN" dirty="0"/>
              <a:t>物质生活的生产方式制约着整个社会生活、政治生活和精神生活的过程。不是意识决定人们的存在，相反，是人们的存在决定人们的意识。</a:t>
            </a:r>
            <a:r>
              <a:rPr lang="zh-CN" altLang="zh-CN" dirty="0" smtClean="0"/>
              <a:t>”</a:t>
            </a:r>
            <a:endParaRPr lang="en-US" altLang="zh-CN" dirty="0" smtClean="0"/>
          </a:p>
          <a:p>
            <a:r>
              <a:rPr lang="zh-CN" altLang="zh-CN" dirty="0" smtClean="0"/>
              <a:t>“</a:t>
            </a:r>
            <a:r>
              <a:rPr lang="zh-CN" altLang="zh-CN" dirty="0"/>
              <a:t>大体说来，亚细亚的、古希腊罗马的、封建的和现代资产阶级的生产方式可以看做是经济的社会形态演进的几个时代。</a:t>
            </a:r>
            <a:r>
              <a:rPr lang="zh-CN" altLang="zh-CN" dirty="0" smtClean="0"/>
              <a:t>”</a:t>
            </a:r>
            <a:endParaRPr lang="en-US" altLang="zh-CN" dirty="0" smtClean="0"/>
          </a:p>
          <a:p>
            <a:r>
              <a:rPr lang="zh-CN" altLang="zh-CN" dirty="0" smtClean="0"/>
              <a:t>“</a:t>
            </a:r>
            <a:r>
              <a:rPr lang="zh-CN" altLang="zh-CN" dirty="0"/>
              <a:t>资产阶级的生产关系是社会生产过程的最后一个对抗形式，这里所说的对抗，不是指个人的对抗，而是指从个人的社会生活条件中生长出来的对抗；但是，在资产阶级社会的胎胞里发展的生产力，同时又创造着解决这种对抗的物质条件。因此，人类社会的史前时期就以这种社会形态而告终。”</a:t>
            </a:r>
            <a:endParaRPr lang="zh-CN" altLang="en-US" dirty="0"/>
          </a:p>
        </p:txBody>
      </p:sp>
    </p:spTree>
    <p:extLst>
      <p:ext uri="{BB962C8B-B14F-4D97-AF65-F5344CB8AC3E}">
        <p14:creationId xmlns:p14="http://schemas.microsoft.com/office/powerpoint/2010/main" val="398301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866266"/>
          </a:xfrm>
        </p:spPr>
        <p:txBody>
          <a:bodyPr>
            <a:normAutofit/>
          </a:bodyPr>
          <a:lstStyle/>
          <a:p>
            <a:r>
              <a:rPr lang="zh-CN" altLang="zh-CN" sz="2800" b="1" dirty="0">
                <a:latin typeface="隶书" panose="02010509060101010101" pitchFamily="49" charset="-122"/>
                <a:ea typeface="隶书" panose="02010509060101010101" pitchFamily="49" charset="-122"/>
              </a:rPr>
              <a:t>资本主义：剥削和不自由</a:t>
            </a:r>
            <a:r>
              <a:rPr lang="zh-CN" altLang="zh-CN" sz="2800" b="1" dirty="0" smtClean="0">
                <a:latin typeface="隶书" panose="02010509060101010101" pitchFamily="49" charset="-122"/>
                <a:ea typeface="隶书" panose="02010509060101010101" pitchFamily="49" charset="-122"/>
              </a:rPr>
              <a:t>的最后阶段</a:t>
            </a:r>
            <a:endParaRPr lang="zh-CN" altLang="en-US" sz="2800" dirty="0"/>
          </a:p>
        </p:txBody>
      </p:sp>
      <p:sp>
        <p:nvSpPr>
          <p:cNvPr id="3" name="内容占位符 2"/>
          <p:cNvSpPr>
            <a:spLocks noGrp="1"/>
          </p:cNvSpPr>
          <p:nvPr>
            <p:ph sz="quarter" idx="13"/>
          </p:nvPr>
        </p:nvSpPr>
        <p:spPr>
          <a:xfrm>
            <a:off x="685330" y="1772817"/>
            <a:ext cx="7772870" cy="4018384"/>
          </a:xfrm>
        </p:spPr>
        <p:txBody>
          <a:bodyPr/>
          <a:lstStyle/>
          <a:p>
            <a:r>
              <a:rPr lang="zh-CN" altLang="en-US" dirty="0" smtClean="0"/>
              <a:t>资本主义理论：</a:t>
            </a:r>
            <a:endParaRPr lang="en-US" altLang="zh-CN" dirty="0" smtClean="0"/>
          </a:p>
          <a:p>
            <a:r>
              <a:rPr lang="en-US" altLang="zh-CN" dirty="0" smtClean="0"/>
              <a:t>1. </a:t>
            </a:r>
            <a:r>
              <a:rPr lang="zh-CN" altLang="zh-CN" dirty="0" smtClean="0"/>
              <a:t>资本主义</a:t>
            </a:r>
            <a:r>
              <a:rPr lang="zh-CN" altLang="zh-CN" dirty="0"/>
              <a:t>生产方式的本质：雇佣劳动和资本之间的剥削</a:t>
            </a:r>
            <a:r>
              <a:rPr lang="zh-CN" altLang="zh-CN" dirty="0" smtClean="0"/>
              <a:t>关系</a:t>
            </a:r>
            <a:r>
              <a:rPr lang="en-US" altLang="zh-CN" dirty="0" smtClean="0"/>
              <a:t>——</a:t>
            </a:r>
            <a:r>
              <a:rPr lang="zh-CN" altLang="zh-CN" dirty="0" smtClean="0"/>
              <a:t>剩余价值学说</a:t>
            </a:r>
            <a:r>
              <a:rPr lang="zh-CN" altLang="en-US" dirty="0" smtClean="0"/>
              <a:t>。</a:t>
            </a:r>
            <a:endParaRPr lang="en-US" altLang="zh-CN" dirty="0" smtClean="0"/>
          </a:p>
          <a:p>
            <a:r>
              <a:rPr lang="en-US" altLang="zh-CN" dirty="0"/>
              <a:t>2. </a:t>
            </a:r>
            <a:r>
              <a:rPr lang="zh-CN" altLang="zh-CN" dirty="0"/>
              <a:t>资本主义危机理论：资本主义经济从内部受到削弱；利润率下降；周期性经济危机——影响</a:t>
            </a:r>
            <a:r>
              <a:rPr lang="zh-CN" altLang="zh-CN" dirty="0" smtClean="0"/>
              <a:t>政治</a:t>
            </a:r>
            <a:r>
              <a:rPr lang="zh-CN" altLang="en-US" dirty="0" smtClean="0"/>
              <a:t>。</a:t>
            </a:r>
            <a:endParaRPr lang="en-US" altLang="zh-CN" dirty="0"/>
          </a:p>
          <a:p>
            <a:r>
              <a:rPr lang="en-US" altLang="zh-CN" dirty="0" smtClean="0">
                <a:ea typeface="等线" panose="02010600030101010101" pitchFamily="2" charset="-122"/>
                <a:cs typeface="Times New Roman" panose="02020603050405020304" pitchFamily="18" charset="0"/>
              </a:rPr>
              <a:t>3. </a:t>
            </a:r>
            <a:r>
              <a:rPr lang="zh-CN" altLang="zh-CN" dirty="0" smtClean="0"/>
              <a:t>阶级斗争</a:t>
            </a:r>
            <a:r>
              <a:rPr lang="zh-CN" altLang="zh-CN" dirty="0"/>
              <a:t>日益激烈：社会日益分裂为两大对立阶级，无产阶级推翻资产阶级的统治。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792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2" y="618519"/>
            <a:ext cx="7773338" cy="722250"/>
          </a:xfrm>
        </p:spPr>
        <p:txBody>
          <a:bodyPr>
            <a:normAutofit/>
          </a:bodyPr>
          <a:lstStyle/>
          <a:p>
            <a:r>
              <a:rPr lang="zh-CN" altLang="zh-CN" sz="2800" b="1" dirty="0"/>
              <a:t>两种国家理论</a:t>
            </a:r>
            <a:endParaRPr lang="zh-CN" altLang="en-US" sz="2800" dirty="0"/>
          </a:p>
        </p:txBody>
      </p:sp>
      <p:sp>
        <p:nvSpPr>
          <p:cNvPr id="3" name="内容占位符 2"/>
          <p:cNvSpPr>
            <a:spLocks noGrp="1"/>
          </p:cNvSpPr>
          <p:nvPr>
            <p:ph sz="quarter" idx="13"/>
          </p:nvPr>
        </p:nvSpPr>
        <p:spPr>
          <a:xfrm>
            <a:off x="685330" y="1556793"/>
            <a:ext cx="7772870" cy="4234408"/>
          </a:xfrm>
        </p:spPr>
        <p:txBody>
          <a:bodyPr>
            <a:normAutofit fontScale="92500" lnSpcReduction="20000"/>
          </a:bodyPr>
          <a:lstStyle/>
          <a:p>
            <a:r>
              <a:rPr lang="zh-CN" altLang="zh-CN" dirty="0"/>
              <a:t>马克思对资本主义社会中的国家的地位、作用和</a:t>
            </a:r>
            <a:r>
              <a:rPr lang="zh-CN" altLang="zh-CN" dirty="0" smtClean="0"/>
              <a:t>功能</a:t>
            </a:r>
            <a:r>
              <a:rPr lang="zh-CN" altLang="en-US" dirty="0" smtClean="0"/>
              <a:t>的</a:t>
            </a:r>
            <a:r>
              <a:rPr lang="zh-CN" altLang="zh-CN" dirty="0" smtClean="0"/>
              <a:t>批判</a:t>
            </a:r>
            <a:r>
              <a:rPr lang="zh-CN" altLang="en-US" dirty="0" smtClean="0"/>
              <a:t>：</a:t>
            </a:r>
            <a:endParaRPr lang="en-US" altLang="zh-CN" dirty="0" smtClean="0"/>
          </a:p>
          <a:p>
            <a:r>
              <a:rPr lang="en-US" altLang="zh-CN" b="1" dirty="0"/>
              <a:t>1. </a:t>
            </a:r>
            <a:r>
              <a:rPr lang="zh-CN" altLang="zh-CN" b="1" dirty="0"/>
              <a:t>资产阶级国家是</a:t>
            </a:r>
            <a:r>
              <a:rPr lang="zh-CN" altLang="zh-CN" b="1" dirty="0" smtClean="0"/>
              <a:t>“虚幻的共同体”</a:t>
            </a:r>
            <a:r>
              <a:rPr lang="zh-CN" altLang="en-US" b="1" dirty="0" smtClean="0"/>
              <a:t>。</a:t>
            </a:r>
            <a:r>
              <a:rPr lang="zh-CN" altLang="zh-CN" dirty="0"/>
              <a:t>在资本主义社会，国家所表现出来的“共同利益采取国家这种与实际的单个利益和全体利益相脱离的独立形式，同时采取虚幻的共同体的</a:t>
            </a:r>
            <a:r>
              <a:rPr lang="zh-CN" altLang="zh-CN" dirty="0" smtClean="0"/>
              <a:t>形式</a:t>
            </a:r>
            <a:r>
              <a:rPr lang="zh-CN" altLang="en-US" dirty="0" smtClean="0"/>
              <a:t>。</a:t>
            </a:r>
            <a:r>
              <a:rPr lang="zh-CN" altLang="zh-CN" dirty="0" smtClean="0"/>
              <a:t>”</a:t>
            </a:r>
            <a:endParaRPr lang="en-US" altLang="zh-CN" dirty="0" smtClean="0"/>
          </a:p>
          <a:p>
            <a:r>
              <a:rPr lang="en-US" altLang="zh-CN" dirty="0" smtClean="0"/>
              <a:t>2. </a:t>
            </a:r>
            <a:r>
              <a:rPr lang="zh-CN" altLang="zh-CN" b="1" dirty="0"/>
              <a:t>自由主义关于市民社会和政治领域之间的</a:t>
            </a:r>
            <a:r>
              <a:rPr lang="zh-CN" altLang="en-US" b="1" dirty="0"/>
              <a:t>分离是可</a:t>
            </a:r>
            <a:r>
              <a:rPr lang="zh-CN" altLang="zh-CN" b="1" dirty="0"/>
              <a:t>疑的</a:t>
            </a:r>
            <a:r>
              <a:rPr lang="zh-CN" altLang="en-US" b="1" dirty="0" smtClean="0">
                <a:ea typeface="等线" panose="02010600030101010101" pitchFamily="2" charset="-122"/>
                <a:cs typeface="Times New Roman" panose="02020603050405020304" pitchFamily="18" charset="0"/>
              </a:rPr>
              <a:t>。</a:t>
            </a:r>
            <a:r>
              <a:rPr lang="zh-CN" altLang="en-US" b="1" dirty="0"/>
              <a:t>不是国家决定市民社会，而是市民社会决定国家。</a:t>
            </a:r>
            <a:r>
              <a:rPr lang="zh-CN" altLang="zh-CN" dirty="0"/>
              <a:t> “市民社会是全部历史的真正发源地和舞台，可以看出过去那种轻视现实关系而只看到元首和国家的丰功伟绩的历史观何等荒谬。</a:t>
            </a:r>
            <a:r>
              <a:rPr lang="zh-CN" altLang="zh-CN" dirty="0" smtClean="0"/>
              <a:t>”“</a:t>
            </a:r>
            <a:r>
              <a:rPr lang="zh-CN" altLang="zh-CN" dirty="0"/>
              <a:t>决不是国家制约和决定市民社会，而是市民社会制约和决定</a:t>
            </a:r>
            <a:r>
              <a:rPr lang="zh-CN" altLang="zh-CN" dirty="0" smtClean="0"/>
              <a:t>国家</a:t>
            </a:r>
            <a:r>
              <a:rPr lang="zh-CN" altLang="en-US" dirty="0" smtClean="0"/>
              <a:t>。</a:t>
            </a:r>
            <a:r>
              <a:rPr lang="zh-CN" altLang="zh-CN" dirty="0" smtClean="0"/>
              <a:t>”</a:t>
            </a:r>
            <a:endParaRPr lang="en-US" altLang="zh-CN" dirty="0" smtClean="0"/>
          </a:p>
          <a:p>
            <a:r>
              <a:rPr lang="en-US" altLang="zh-CN" b="1" dirty="0"/>
              <a:t>3. </a:t>
            </a:r>
            <a:r>
              <a:rPr lang="zh-CN" altLang="zh-CN" b="1" dirty="0"/>
              <a:t>马克思关于阶级和国家的观点的两重</a:t>
            </a:r>
            <a:r>
              <a:rPr lang="zh-CN" altLang="zh-CN" b="1" dirty="0" smtClean="0"/>
              <a:t>含义</a:t>
            </a:r>
            <a:endParaRPr lang="en-US" altLang="zh-CN" b="1" dirty="0"/>
          </a:p>
          <a:p>
            <a:r>
              <a:rPr lang="en-US" altLang="zh-CN" dirty="0"/>
              <a:t>A </a:t>
            </a:r>
            <a:r>
              <a:rPr lang="zh-CN" altLang="zh-CN" dirty="0"/>
              <a:t>国家拥有</a:t>
            </a:r>
            <a:r>
              <a:rPr lang="en-US" altLang="zh-CN" dirty="0"/>
              <a:t>“</a:t>
            </a:r>
            <a:r>
              <a:rPr lang="zh-CN" altLang="zh-CN" dirty="0"/>
              <a:t>相对自主性</a:t>
            </a:r>
            <a:r>
              <a:rPr lang="en-US" altLang="zh-CN" dirty="0"/>
              <a:t>”</a:t>
            </a:r>
            <a:r>
              <a:rPr lang="zh-CN" altLang="en-US" dirty="0"/>
              <a:t>（早期著作</a:t>
            </a:r>
            <a:r>
              <a:rPr lang="zh-CN" altLang="en-US" dirty="0" smtClean="0"/>
              <a:t>）</a:t>
            </a:r>
            <a:endParaRPr lang="en-US" altLang="zh-CN" dirty="0" smtClean="0"/>
          </a:p>
          <a:p>
            <a:r>
              <a:rPr lang="en-US" altLang="zh-CN" dirty="0" smtClean="0"/>
              <a:t>B </a:t>
            </a:r>
            <a:r>
              <a:rPr lang="zh-CN" altLang="en-US" dirty="0" smtClean="0"/>
              <a:t>国家</a:t>
            </a:r>
            <a:r>
              <a:rPr lang="zh-CN" altLang="en-US" dirty="0"/>
              <a:t>是阶级统治的工具（核心内容） </a:t>
            </a:r>
            <a:endParaRPr lang="en-US" altLang="zh-CN" dirty="0" smtClean="0"/>
          </a:p>
          <a:p>
            <a:endParaRPr lang="en-US" altLang="zh-CN" dirty="0" smtClean="0"/>
          </a:p>
        </p:txBody>
      </p:sp>
    </p:spTree>
    <p:extLst>
      <p:ext uri="{BB962C8B-B14F-4D97-AF65-F5344CB8AC3E}">
        <p14:creationId xmlns:p14="http://schemas.microsoft.com/office/powerpoint/2010/main" val="3558169135"/>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339</TotalTime>
  <Words>3958</Words>
  <Application>Microsoft Office PowerPoint</Application>
  <PresentationFormat>全屏显示(4:3)</PresentationFormat>
  <Paragraphs>205</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楷体</vt:lpstr>
      <vt:lpstr>隶书</vt:lpstr>
      <vt:lpstr>宋体</vt:lpstr>
      <vt:lpstr>Arial</vt:lpstr>
      <vt:lpstr>Times New Roman</vt:lpstr>
      <vt:lpstr>Tw Cen MT</vt:lpstr>
      <vt:lpstr>水滴</vt:lpstr>
      <vt:lpstr>讨论课总结 古典民主的优势与缺陷</vt:lpstr>
      <vt:lpstr>讨论课总结 自由主义民主的局限</vt:lpstr>
      <vt:lpstr>讨论课总结 自由主义民主与共和主义民主的关系</vt:lpstr>
      <vt:lpstr>第五讲 马克思主义民主理论</vt:lpstr>
      <vt:lpstr>现实的个人与政治关系</vt:lpstr>
      <vt:lpstr>阶级和阶级冲突</vt:lpstr>
      <vt:lpstr>资本主义：剥削和不自由的最后阶段</vt:lpstr>
      <vt:lpstr>资本主义：剥削和不自由的最后阶段</vt:lpstr>
      <vt:lpstr>两种国家理论</vt:lpstr>
      <vt:lpstr>国家的相对自主性</vt:lpstr>
      <vt:lpstr>国家的相对自主性</vt:lpstr>
      <vt:lpstr>国家是阶级统治的工具</vt:lpstr>
      <vt:lpstr>政治的终结：从政治民主到社会民主</vt:lpstr>
      <vt:lpstr>政治的终结：从政治民主到社会民主</vt:lpstr>
      <vt:lpstr>社会主义与共产主义 论证原则：“所有人的自由发展”只有在“每个人的自由发展”的基础上才能实现。消灭剥削，实现政治经济的最终完全平等，以达致自由。各尽其能、各取所需。</vt:lpstr>
      <vt:lpstr>新马克思主义的政治理论： 普兰查斯、米利班德与奥芬</vt:lpstr>
      <vt:lpstr>米利班德(RaLPH mILIBAND)：工具主义国家理论</vt:lpstr>
      <vt:lpstr>米利班德：国家与社会关系的马克思主义解释</vt:lpstr>
      <vt:lpstr>国家</vt:lpstr>
      <vt:lpstr>国家权力</vt:lpstr>
      <vt:lpstr>国家的稳定性</vt:lpstr>
      <vt:lpstr>尼科斯·普兰查斯（Nicos Poulantzas, 1936-1979）： 结构主义国家观</vt:lpstr>
      <vt:lpstr>结构主义国家观</vt:lpstr>
      <vt:lpstr>国家是资本主义社会中的统一因素</vt:lpstr>
      <vt:lpstr>社会阶级</vt:lpstr>
      <vt:lpstr>社会主义的发展</vt:lpstr>
      <vt:lpstr>米利班德与普兰查斯之争 ： 方法论和理论立场</vt:lpstr>
      <vt:lpstr>共同的马克思主义传统</vt:lpstr>
      <vt:lpstr>对普兰查斯与米利班德的批判性反思： 奥菲的国家理论</vt:lpstr>
      <vt:lpstr>矛盾的国家职能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96</cp:revision>
  <dcterms:created xsi:type="dcterms:W3CDTF">2019-02-13T15:13:56Z</dcterms:created>
  <dcterms:modified xsi:type="dcterms:W3CDTF">2019-04-23T04:07:57Z</dcterms:modified>
</cp:coreProperties>
</file>