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60" r:id="rId3"/>
    <p:sldId id="257" r:id="rId4"/>
    <p:sldId id="258" r:id="rId5"/>
    <p:sldId id="259" r:id="rId6"/>
    <p:sldId id="261" r:id="rId7"/>
    <p:sldId id="262" r:id="rId8"/>
    <p:sldId id="263" r:id="rId9"/>
    <p:sldId id="264" r:id="rId10"/>
    <p:sldId id="268" r:id="rId11"/>
    <p:sldId id="265" r:id="rId12"/>
    <p:sldId id="267" r:id="rId13"/>
    <p:sldId id="269" r:id="rId14"/>
    <p:sldId id="270" r:id="rId15"/>
    <p:sldId id="266"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C202C-636F-4594-B4D5-A9813D38E18E}"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C4F21-85BF-47FD-8BB5-2CD69013FEDE}" type="slidenum">
              <a:rPr lang="zh-CN" altLang="en-US" smtClean="0"/>
              <a:t>‹#›</a:t>
            </a:fld>
            <a:endParaRPr lang="zh-CN" altLang="en-US"/>
          </a:p>
        </p:txBody>
      </p:sp>
    </p:spTree>
    <p:extLst>
      <p:ext uri="{BB962C8B-B14F-4D97-AF65-F5344CB8AC3E}">
        <p14:creationId xmlns:p14="http://schemas.microsoft.com/office/powerpoint/2010/main" val="287114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C4F21-85BF-47FD-8BB5-2CD69013FEDE}" type="slidenum">
              <a:rPr lang="zh-CN" altLang="en-US" smtClean="0"/>
              <a:t>4</a:t>
            </a:fld>
            <a:endParaRPr lang="zh-CN" altLang="en-US"/>
          </a:p>
        </p:txBody>
      </p:sp>
    </p:spTree>
    <p:extLst>
      <p:ext uri="{BB962C8B-B14F-4D97-AF65-F5344CB8AC3E}">
        <p14:creationId xmlns:p14="http://schemas.microsoft.com/office/powerpoint/2010/main" val="193044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2019/5/22</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pPr/>
              <a:t>‹#›</a:t>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0C913308-F349-4B6D-A68A-DD1791B4A57B}" type="slidenum">
              <a:rPr lang="zh-CN" altLang="en-US" smtClean="0"/>
              <a:pPr/>
              <a:t>‹#›</a:t>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301752" y="1527048"/>
            <a:ext cx="850392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2019/5/22</a:t>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530820CF-B880-4189-942D-D702A7CBA730}" type="datetimeFigureOut">
              <a:rPr lang="zh-CN" altLang="en-US" smtClean="0"/>
              <a:pPr/>
              <a:t>2019/5/22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2019/5/22</a:t>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0C913308-F349-4B6D-A68A-DD1791B4A57B}" type="slidenum">
              <a:rPr lang="zh-CN" altLang="en-US" smtClean="0"/>
              <a:pPr/>
              <a:t>‹#›</a:t>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530820CF-B880-4189-942D-D702A7CBA730}" type="datetimeFigureOut">
              <a:rPr lang="zh-CN" altLang="en-US" smtClean="0"/>
              <a:pPr/>
              <a:t>2019/5/22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913308-F349-4B6D-A68A-DD1791B4A57B}" type="slidenum">
              <a:rPr lang="zh-CN" altLang="en-US" smtClean="0"/>
              <a:pPr/>
              <a:t>‹#›</a:t>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2019/5/22</a:t>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530820CF-B880-4189-942D-D702A7CBA730}" type="datetimeFigureOut">
              <a:rPr lang="zh-CN" altLang="en-US" smtClean="0"/>
              <a:pPr/>
              <a:t>2019/5/22</a:t>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0820CF-B880-4189-942D-D702A7CBA730}" type="datetimeFigureOut">
              <a:rPr lang="zh-CN" altLang="en-US" smtClean="0"/>
              <a:pPr/>
              <a:t>2019/5/22</a:t>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913308-F349-4B6D-A68A-DD1791B4A57B}" type="slidenum">
              <a:rPr lang="zh-CN" altLang="en-US" smtClean="0"/>
              <a:pPr/>
              <a:t>‹#›</a:t>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第八讲 参与民主理论</a:t>
            </a:r>
            <a:endParaRPr lang="zh-CN" altLang="en-US" dirty="0"/>
          </a:p>
        </p:txBody>
      </p:sp>
      <p:sp>
        <p:nvSpPr>
          <p:cNvPr id="11" name="内容占位符 10"/>
          <p:cNvSpPr>
            <a:spLocks noGrp="1"/>
          </p:cNvSpPr>
          <p:nvPr>
            <p:ph sz="quarter" idx="1"/>
          </p:nvPr>
        </p:nvSpPr>
        <p:spPr/>
        <p:txBody>
          <a:bodyPr/>
          <a:lstStyle/>
          <a:p>
            <a:r>
              <a:rPr lang="zh-CN" altLang="en-US" dirty="0" smtClean="0"/>
              <a:t>一、参与民主理论的理论基础</a:t>
            </a:r>
            <a:endParaRPr lang="en-US" altLang="zh-CN" dirty="0" smtClean="0"/>
          </a:p>
          <a:p>
            <a:r>
              <a:rPr lang="zh-CN" altLang="en-US" dirty="0" smtClean="0"/>
              <a:t>二、帕特曼和麦克弗森的参与民主理论</a:t>
            </a:r>
            <a:endParaRPr lang="en-US" altLang="zh-CN" dirty="0" smtClean="0"/>
          </a:p>
          <a:p>
            <a:r>
              <a:rPr lang="zh-CN" altLang="en-US" dirty="0" smtClean="0"/>
              <a:t>三、参与民主理论的评估</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占有性个人主义与占有性市场社会</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smtClean="0">
                <a:latin typeface="楷体" pitchFamily="49" charset="-122"/>
                <a:ea typeface="楷体" pitchFamily="49" charset="-122"/>
              </a:rPr>
              <a:t>“个人（被理解为）本质上是他本人的人身或各种禀赋</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它们绝对没有得益于社会</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的所有者。个人（被）视为既不是一个道德整体，也不是一个更大的社会整体的组成部分，而是他本人的持有者。</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个人是自由的，这仅仅因为他是他的人身及禀赋的所有者。”</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“占有性市场社会”：组成这个社会的“自由、平等的个人，他们作为自己的禀赋及利用这些禀赋的所得之所有者，彼此联系在一起。社会是由这些所有者之间的交换关系形成的。政治社会（是）</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为了保护这种产权并维持有序的交换关系而设计的。”</a:t>
            </a:r>
            <a:endParaRPr lang="zh-CN" altLang="en-US" dirty="0">
              <a:latin typeface="楷体" pitchFamily="49" charset="-122"/>
              <a:ea typeface="楷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占有性个人主义的特征</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dirty="0" smtClean="0">
                <a:latin typeface="楷体" pitchFamily="49" charset="-122"/>
                <a:ea typeface="楷体" pitchFamily="49" charset="-122"/>
              </a:rPr>
              <a:t>(1)</a:t>
            </a:r>
            <a:r>
              <a:rPr lang="zh-CN" altLang="en-US" dirty="0" smtClean="0">
                <a:latin typeface="楷体" pitchFamily="49" charset="-122"/>
                <a:ea typeface="楷体" pitchFamily="49" charset="-122"/>
              </a:rPr>
              <a:t>使一个人成为人的是摆脱对他人意志的依赖。</a:t>
            </a:r>
            <a:endParaRPr lang="en-US" altLang="zh-CN" dirty="0" smtClean="0">
              <a:latin typeface="楷体" pitchFamily="49" charset="-122"/>
              <a:ea typeface="楷体" pitchFamily="49" charset="-122"/>
            </a:endParaRPr>
          </a:p>
          <a:p>
            <a:r>
              <a:rPr lang="en-US" dirty="0" smtClean="0">
                <a:latin typeface="楷体" pitchFamily="49" charset="-122"/>
                <a:ea typeface="楷体" pitchFamily="49" charset="-122"/>
              </a:rPr>
              <a:t>(2)</a:t>
            </a:r>
            <a:r>
              <a:rPr lang="zh-CN" altLang="en-US" dirty="0" smtClean="0">
                <a:latin typeface="楷体" pitchFamily="49" charset="-122"/>
                <a:ea typeface="楷体" pitchFamily="49" charset="-122"/>
              </a:rPr>
              <a:t>摆脱对他人的依赖意味着，除了个人依据对自己利益的看法而自愿加入的关系以外，摆脱任何与他人的关系。</a:t>
            </a:r>
            <a:endParaRPr lang="en-US" altLang="zh-CN" dirty="0" smtClean="0">
              <a:latin typeface="楷体" pitchFamily="49" charset="-122"/>
              <a:ea typeface="楷体" pitchFamily="49" charset="-122"/>
            </a:endParaRPr>
          </a:p>
          <a:p>
            <a:r>
              <a:rPr lang="en-US" dirty="0" smtClean="0">
                <a:latin typeface="楷体" pitchFamily="49" charset="-122"/>
                <a:ea typeface="楷体" pitchFamily="49" charset="-122"/>
              </a:rPr>
              <a:t>(3)</a:t>
            </a:r>
            <a:r>
              <a:rPr lang="zh-CN" altLang="en-US" dirty="0" smtClean="0">
                <a:latin typeface="楷体" pitchFamily="49" charset="-122"/>
                <a:ea typeface="楷体" pitchFamily="49" charset="-122"/>
              </a:rPr>
              <a:t>个人本质上是他的自身和能力的所有者，对这些东西他毫不归功于社会。</a:t>
            </a:r>
            <a:endParaRPr lang="en-US" altLang="zh-CN" dirty="0" smtClean="0">
              <a:latin typeface="楷体" pitchFamily="49" charset="-122"/>
              <a:ea typeface="楷体" pitchFamily="49" charset="-122"/>
            </a:endParaRPr>
          </a:p>
          <a:p>
            <a:r>
              <a:rPr lang="en-US" dirty="0" smtClean="0">
                <a:latin typeface="楷体" pitchFamily="49" charset="-122"/>
                <a:ea typeface="楷体" pitchFamily="49" charset="-122"/>
              </a:rPr>
              <a:t>(4)</a:t>
            </a:r>
            <a:r>
              <a:rPr lang="zh-CN" altLang="en-US" dirty="0" smtClean="0">
                <a:latin typeface="楷体" pitchFamily="49" charset="-122"/>
                <a:ea typeface="楷体" pitchFamily="49" charset="-122"/>
              </a:rPr>
              <a:t>虽然个人不能让渡他自身这个完整的财产，但是他可以让渡他的劳动力。</a:t>
            </a:r>
            <a:endParaRPr lang="en-US" altLang="zh-CN" dirty="0" smtClean="0">
              <a:latin typeface="楷体" pitchFamily="49" charset="-122"/>
              <a:ea typeface="楷体" pitchFamily="49" charset="-122"/>
            </a:endParaRPr>
          </a:p>
          <a:p>
            <a:r>
              <a:rPr lang="en-US" dirty="0" smtClean="0">
                <a:latin typeface="楷体" pitchFamily="49" charset="-122"/>
                <a:ea typeface="楷体" pitchFamily="49" charset="-122"/>
              </a:rPr>
              <a:t>(5)</a:t>
            </a:r>
            <a:r>
              <a:rPr lang="zh-CN" altLang="en-US" dirty="0" smtClean="0">
                <a:latin typeface="楷体" pitchFamily="49" charset="-122"/>
                <a:ea typeface="楷体" pitchFamily="49" charset="-122"/>
              </a:rPr>
              <a:t>人类社会由一系列市场关系所组成。</a:t>
            </a:r>
            <a:endParaRPr lang="en-US" altLang="zh-CN" dirty="0" smtClean="0">
              <a:latin typeface="楷体" pitchFamily="49" charset="-122"/>
              <a:ea typeface="楷体" pitchFamily="49" charset="-122"/>
            </a:endParaRPr>
          </a:p>
          <a:p>
            <a:r>
              <a:rPr lang="en-US" dirty="0" smtClean="0">
                <a:latin typeface="楷体" pitchFamily="49" charset="-122"/>
                <a:ea typeface="楷体" pitchFamily="49" charset="-122"/>
              </a:rPr>
              <a:t>(6)</a:t>
            </a:r>
            <a:r>
              <a:rPr lang="zh-CN" altLang="en-US" dirty="0" smtClean="0">
                <a:latin typeface="楷体" pitchFamily="49" charset="-122"/>
                <a:ea typeface="楷体" pitchFamily="49" charset="-122"/>
              </a:rPr>
              <a:t>由于摆脱他人的意志是使一个人成为人的东西，因此每一个人的自由只能受到这样的义务和规则的正当限制，这些义务和规则对于保障他人的同样自由是必要的。</a:t>
            </a:r>
            <a:endParaRPr lang="en-US" altLang="zh-CN" dirty="0" smtClean="0">
              <a:latin typeface="楷体" pitchFamily="49" charset="-122"/>
              <a:ea typeface="楷体" pitchFamily="49" charset="-122"/>
            </a:endParaRPr>
          </a:p>
          <a:p>
            <a:r>
              <a:rPr lang="en-US" dirty="0" smtClean="0">
                <a:latin typeface="楷体" pitchFamily="49" charset="-122"/>
                <a:ea typeface="楷体" pitchFamily="49" charset="-122"/>
              </a:rPr>
              <a:t>(7)</a:t>
            </a:r>
            <a:r>
              <a:rPr lang="zh-CN" altLang="en-US" dirty="0" smtClean="0">
                <a:latin typeface="楷体" pitchFamily="49" charset="-122"/>
                <a:ea typeface="楷体" pitchFamily="49" charset="-122"/>
              </a:rPr>
              <a:t>政治社会是一项人类的发明，目的是保护个人对他自身和他的财产的所有权。</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西方社会三种自由主义民主模式的评估</a:t>
            </a:r>
            <a:endParaRPr lang="zh-CN" altLang="en-US" dirty="0"/>
          </a:p>
        </p:txBody>
      </p:sp>
      <p:sp>
        <p:nvSpPr>
          <p:cNvPr id="3" name="内容占位符 2"/>
          <p:cNvSpPr>
            <a:spLocks noGrp="1"/>
          </p:cNvSpPr>
          <p:nvPr>
            <p:ph sz="quarter" idx="1"/>
          </p:nvPr>
        </p:nvSpPr>
        <p:spPr/>
        <p:txBody>
          <a:bodyPr/>
          <a:lstStyle/>
          <a:p>
            <a:r>
              <a:rPr lang="zh-CN" altLang="en-US" b="1" dirty="0" smtClean="0">
                <a:latin typeface="楷体" pitchFamily="49" charset="-122"/>
                <a:ea typeface="楷体" pitchFamily="49" charset="-122"/>
              </a:rPr>
              <a:t>保障式民主模式：</a:t>
            </a:r>
            <a:r>
              <a:rPr lang="zh-CN" altLang="en-US" dirty="0" smtClean="0">
                <a:latin typeface="楷体" pitchFamily="49" charset="-122"/>
                <a:ea typeface="楷体" pitchFamily="49" charset="-122"/>
              </a:rPr>
              <a:t>边沁和詹姆斯</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密尔</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发展式民主模式：</a:t>
            </a:r>
            <a:r>
              <a:rPr lang="zh-CN" altLang="en-US" dirty="0" smtClean="0">
                <a:latin typeface="楷体" pitchFamily="49" charset="-122"/>
                <a:ea typeface="楷体" pitchFamily="49" charset="-122"/>
              </a:rPr>
              <a:t>约翰</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密尔</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平衡式民主模式：</a:t>
            </a:r>
            <a:r>
              <a:rPr lang="zh-CN" altLang="en-US" dirty="0" smtClean="0">
                <a:latin typeface="楷体" pitchFamily="49" charset="-122"/>
                <a:ea typeface="楷体" pitchFamily="49" charset="-122"/>
              </a:rPr>
              <a:t>熊彼特</a:t>
            </a:r>
            <a:endParaRPr lang="zh-CN" altLang="en-US" dirty="0">
              <a:latin typeface="楷体" pitchFamily="49" charset="-122"/>
              <a:ea typeface="楷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参与型民主理论</a:t>
            </a:r>
            <a:endParaRPr lang="zh-CN" altLang="en-US" dirty="0"/>
          </a:p>
        </p:txBody>
      </p:sp>
      <p:sp>
        <p:nvSpPr>
          <p:cNvPr id="3" name="内容占位符 2"/>
          <p:cNvSpPr>
            <a:spLocks noGrp="1"/>
          </p:cNvSpPr>
          <p:nvPr>
            <p:ph sz="quarter" idx="1"/>
          </p:nvPr>
        </p:nvSpPr>
        <p:spPr/>
        <p:txBody>
          <a:bodyPr/>
          <a:lstStyle/>
          <a:p>
            <a:r>
              <a:rPr lang="zh-CN" altLang="en-US" dirty="0" smtClean="0">
                <a:latin typeface="楷体" pitchFamily="49" charset="-122"/>
                <a:ea typeface="楷体" pitchFamily="49" charset="-122"/>
              </a:rPr>
              <a:t>面对占有性市场社会的挑战，只有在一种</a:t>
            </a:r>
            <a:r>
              <a:rPr lang="zh-CN" altLang="en-US" b="1" dirty="0" smtClean="0">
                <a:latin typeface="楷体" pitchFamily="49" charset="-122"/>
                <a:ea typeface="楷体" pitchFamily="49" charset="-122"/>
              </a:rPr>
              <a:t>更加人性的、人道主义的基础上，扩大参与，才能实现更民主的社会</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“麦克弗森总是直率地提出这样的问题，在一个人口密集的复杂社会里，有没有可能把民主的领域从对选举的定期参与扩大到对生活各领域的决策的参与。”（赫尔德）</a:t>
            </a:r>
            <a:endParaRPr lang="en-US" altLang="zh-CN" dirty="0" smtClean="0">
              <a:latin typeface="楷体" pitchFamily="49" charset="-122"/>
              <a:ea typeface="楷体" pitchFamily="49" charset="-122"/>
            </a:endParaRPr>
          </a:p>
          <a:p>
            <a:r>
              <a:rPr lang="zh-CN" altLang="en-US" b="1" dirty="0" smtClean="0">
                <a:latin typeface="楷体" pitchFamily="49" charset="-122"/>
                <a:ea typeface="楷体" pitchFamily="49" charset="-122"/>
              </a:rPr>
              <a:t>将竞争性政党和直接民主的组织联合起来。</a:t>
            </a:r>
            <a:endParaRPr lang="zh-CN" altLang="en-US" dirty="0">
              <a:latin typeface="楷体" pitchFamily="49" charset="-122"/>
              <a:ea typeface="楷体"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半直接民主模式</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smtClean="0">
                <a:latin typeface="楷体" pitchFamily="49" charset="-122"/>
                <a:ea typeface="楷体" pitchFamily="49" charset="-122"/>
              </a:rPr>
              <a:t>两个前提条件，</a:t>
            </a:r>
            <a:r>
              <a:rPr lang="zh-CN" altLang="en-US" b="1" dirty="0" smtClean="0">
                <a:latin typeface="楷体" pitchFamily="49" charset="-122"/>
                <a:ea typeface="楷体" pitchFamily="49" charset="-122"/>
              </a:rPr>
              <a:t>一是改变人是消费者的观念；二是大量地减少社会和经济不平等。</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两种参与型民主模式</a:t>
            </a:r>
            <a:r>
              <a:rPr lang="zh-CN" altLang="en-US" dirty="0" smtClean="0">
                <a:latin typeface="楷体" pitchFamily="49" charset="-122"/>
                <a:ea typeface="楷体" pitchFamily="49" charset="-122"/>
              </a:rPr>
              <a:t>：</a:t>
            </a:r>
            <a:r>
              <a:rPr lang="zh-CN" altLang="en-US" b="1" dirty="0" smtClean="0">
                <a:latin typeface="楷体" pitchFamily="49" charset="-122"/>
                <a:ea typeface="楷体" pitchFamily="49" charset="-122"/>
              </a:rPr>
              <a:t>一种是金字塔式议会制，另一种是金字塔式议会与政党制结合模式。</a:t>
            </a:r>
            <a:endParaRPr lang="en-US" altLang="zh-CN" b="1" dirty="0" smtClean="0">
              <a:latin typeface="楷体" pitchFamily="49" charset="-122"/>
              <a:ea typeface="楷体" pitchFamily="49" charset="-122"/>
            </a:endParaRPr>
          </a:p>
          <a:p>
            <a:r>
              <a:rPr lang="zh-CN" altLang="en-US" dirty="0" smtClean="0">
                <a:latin typeface="楷体" pitchFamily="49" charset="-122"/>
                <a:ea typeface="楷体" pitchFamily="49" charset="-122"/>
              </a:rPr>
              <a:t>“即使是在一个没有阶级分化的社会，仍旧存在一些诸如资源的整体分配、环境与城市规划、人口与移民政策、外交政策、军事政策等方面的争论。”</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“只有政党间竞争才能保证政府中成员对治下的各阶层人民有最基本的反应。”（赫尔德）</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“他对政党的依赖</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同时却未能深入检讨政党与民主之间的复杂关系</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就显得欠缺他所一再标榜的民主的想象。”（批评者）</a:t>
            </a:r>
            <a:endParaRPr lang="zh-CN" altLang="en-US" dirty="0">
              <a:latin typeface="楷体" pitchFamily="49" charset="-122"/>
              <a:ea typeface="楷体"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对参与民主理论的评估</a:t>
            </a:r>
            <a:endParaRPr lang="zh-CN" altLang="en-US" dirty="0"/>
          </a:p>
        </p:txBody>
      </p:sp>
      <p:sp>
        <p:nvSpPr>
          <p:cNvPr id="3" name="内容占位符 2"/>
          <p:cNvSpPr>
            <a:spLocks noGrp="1"/>
          </p:cNvSpPr>
          <p:nvPr>
            <p:ph sz="quarter" idx="1"/>
          </p:nvPr>
        </p:nvSpPr>
        <p:spPr/>
        <p:txBody>
          <a:bodyPr/>
          <a:lstStyle/>
          <a:p>
            <a:r>
              <a:rPr lang="zh-CN" altLang="en-US" dirty="0" smtClean="0"/>
              <a:t>理想民主的回归？</a:t>
            </a:r>
            <a:endParaRPr lang="en-US" altLang="zh-CN" dirty="0" smtClean="0"/>
          </a:p>
          <a:p>
            <a:r>
              <a:rPr lang="zh-CN" altLang="en-US" dirty="0" smtClean="0"/>
              <a:t>参与型民主的困境：消极保护与积极参与之间的矛盾</a:t>
            </a:r>
            <a:endParaRPr lang="en-US" altLang="zh-CN" dirty="0" smtClean="0"/>
          </a:p>
          <a:p>
            <a:pPr>
              <a:buNone/>
            </a:pPr>
            <a:endParaRPr lang="zh-CN" altLang="en-US"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讨论题目</a:t>
            </a:r>
            <a:endParaRPr lang="zh-CN" altLang="en-US" dirty="0"/>
          </a:p>
        </p:txBody>
      </p:sp>
      <p:sp>
        <p:nvSpPr>
          <p:cNvPr id="3" name="内容占位符 2"/>
          <p:cNvSpPr>
            <a:spLocks noGrp="1"/>
          </p:cNvSpPr>
          <p:nvPr>
            <p:ph sz="quarter" idx="1"/>
          </p:nvPr>
        </p:nvSpPr>
        <p:spPr/>
        <p:txBody>
          <a:bodyPr/>
          <a:lstStyle/>
          <a:p>
            <a:r>
              <a:rPr lang="zh-CN" altLang="en-US" dirty="0" smtClean="0"/>
              <a:t>马克思的民主思想</a:t>
            </a:r>
            <a:endParaRPr lang="en-US" altLang="zh-CN" dirty="0" smtClean="0"/>
          </a:p>
          <a:p>
            <a:r>
              <a:rPr lang="zh-CN" altLang="en-US" dirty="0" smtClean="0"/>
              <a:t>精英民主理论的缺陷</a:t>
            </a:r>
            <a:endParaRPr lang="en-US" altLang="zh-CN" dirty="0" smtClean="0"/>
          </a:p>
          <a:p>
            <a:r>
              <a:rPr lang="zh-CN" altLang="en-US" dirty="0" smtClean="0"/>
              <a:t>多元民主理论的困境</a:t>
            </a:r>
            <a:endParaRPr lang="en-US" altLang="zh-CN" dirty="0" smtClean="0"/>
          </a:p>
          <a:p>
            <a:r>
              <a:rPr lang="zh-CN" altLang="en-US" dirty="0" smtClean="0"/>
              <a:t>参与民主理论与理想民主</a:t>
            </a:r>
            <a:endParaRPr lang="en-US" altLang="zh-CN" dirty="0" smtClean="0"/>
          </a:p>
          <a:p>
            <a:r>
              <a:rPr lang="zh-CN" altLang="en-US" dirty="0" smtClean="0"/>
              <a:t>社会主义协商民主理论的特质与优越性</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社会背景</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dirty="0" smtClean="0">
                <a:solidFill>
                  <a:srgbClr val="FFFF00"/>
                </a:solidFill>
                <a:latin typeface="楷体" pitchFamily="49" charset="-122"/>
                <a:ea typeface="楷体" pitchFamily="49" charset="-122"/>
              </a:rPr>
              <a:t>面对</a:t>
            </a:r>
            <a:r>
              <a:rPr lang="en-US" altLang="zh-CN" dirty="0" smtClean="0">
                <a:solidFill>
                  <a:srgbClr val="FFFF00"/>
                </a:solidFill>
                <a:latin typeface="楷体" pitchFamily="49" charset="-122"/>
                <a:ea typeface="楷体" pitchFamily="49" charset="-122"/>
              </a:rPr>
              <a:t>20</a:t>
            </a:r>
            <a:r>
              <a:rPr lang="zh-CN" altLang="en-US" dirty="0" smtClean="0">
                <a:solidFill>
                  <a:srgbClr val="FFFF00"/>
                </a:solidFill>
                <a:latin typeface="楷体" pitchFamily="49" charset="-122"/>
                <a:ea typeface="楷体" pitchFamily="49" charset="-122"/>
              </a:rPr>
              <a:t>世纪</a:t>
            </a:r>
            <a:r>
              <a:rPr lang="en-US" altLang="zh-CN" dirty="0" smtClean="0">
                <a:solidFill>
                  <a:srgbClr val="FFFF00"/>
                </a:solidFill>
                <a:latin typeface="楷体" pitchFamily="49" charset="-122"/>
                <a:ea typeface="楷体" pitchFamily="49" charset="-122"/>
              </a:rPr>
              <a:t>60</a:t>
            </a:r>
            <a:r>
              <a:rPr lang="zh-CN" altLang="en-US" dirty="0" smtClean="0">
                <a:solidFill>
                  <a:srgbClr val="FFFF00"/>
                </a:solidFill>
                <a:latin typeface="楷体" pitchFamily="49" charset="-122"/>
                <a:ea typeface="楷体" pitchFamily="49" charset="-122"/>
              </a:rPr>
              <a:t>年代新社会运动的挑战，自由主义代议制民主制度的弊端显露</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“世界各地的民主体制都处于深刻的危机之中：</a:t>
            </a:r>
            <a:r>
              <a:rPr lang="zh-CN" altLang="en-US" dirty="0" smtClean="0">
                <a:solidFill>
                  <a:srgbClr val="FFFF00"/>
                </a:solidFill>
                <a:latin typeface="楷体" pitchFamily="49" charset="-122"/>
                <a:ea typeface="楷体" pitchFamily="49" charset="-122"/>
              </a:rPr>
              <a:t>人民</a:t>
            </a:r>
            <a:r>
              <a:rPr lang="zh-CN" altLang="en-US" dirty="0" smtClean="0">
                <a:latin typeface="楷体" pitchFamily="49" charset="-122"/>
                <a:ea typeface="楷体" pitchFamily="49" charset="-122"/>
              </a:rPr>
              <a:t>和宣称代表他们的</a:t>
            </a:r>
            <a:r>
              <a:rPr lang="zh-CN" altLang="en-US" dirty="0" smtClean="0">
                <a:solidFill>
                  <a:srgbClr val="FFFF00"/>
                </a:solidFill>
                <a:latin typeface="楷体" pitchFamily="49" charset="-122"/>
                <a:ea typeface="楷体" pitchFamily="49" charset="-122"/>
              </a:rPr>
              <a:t>政治机构</a:t>
            </a:r>
            <a:r>
              <a:rPr lang="zh-CN" altLang="en-US" dirty="0" smtClean="0">
                <a:latin typeface="楷体" pitchFamily="49" charset="-122"/>
                <a:ea typeface="楷体" pitchFamily="49" charset="-122"/>
              </a:rPr>
              <a:t>之间的距离日益扩大</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迄今假定能充分实现民主的条件</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普遍的公民权，多党制度，言论及出版自由，甚至是比例选举制度</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对人们自己实现权力来说都</a:t>
            </a:r>
            <a:r>
              <a:rPr lang="zh-CN" altLang="en-US" dirty="0" smtClean="0">
                <a:solidFill>
                  <a:srgbClr val="FFFF00"/>
                </a:solidFill>
                <a:latin typeface="楷体" pitchFamily="49" charset="-122"/>
                <a:ea typeface="楷体" pitchFamily="49" charset="-122"/>
              </a:rPr>
              <a:t>不够强大</a:t>
            </a:r>
            <a:r>
              <a:rPr lang="zh-CN" altLang="en-US" dirty="0" smtClean="0">
                <a:latin typeface="楷体" pitchFamily="49" charset="-122"/>
                <a:ea typeface="楷体" pitchFamily="49" charset="-122"/>
              </a:rPr>
              <a:t>。” “</a:t>
            </a:r>
            <a:r>
              <a:rPr lang="zh-CN" altLang="en-US" dirty="0" smtClean="0">
                <a:solidFill>
                  <a:srgbClr val="FFFF00"/>
                </a:solidFill>
                <a:latin typeface="楷体" pitchFamily="49" charset="-122"/>
                <a:ea typeface="楷体" pitchFamily="49" charset="-122"/>
              </a:rPr>
              <a:t>议会</a:t>
            </a:r>
            <a:r>
              <a:rPr lang="zh-CN" altLang="en-US" dirty="0" smtClean="0">
                <a:latin typeface="楷体" pitchFamily="49" charset="-122"/>
                <a:ea typeface="楷体" pitchFamily="49" charset="-122"/>
              </a:rPr>
              <a:t>中各传统左翼政党没有为这些新的挑战提供明显的线路图”（温赖特，</a:t>
            </a:r>
            <a:r>
              <a:rPr lang="en-US" altLang="zh-CN" dirty="0" smtClean="0">
                <a:latin typeface="楷体" pitchFamily="49" charset="-122"/>
                <a:ea typeface="楷体" pitchFamily="49" charset="-122"/>
              </a:rPr>
              <a:t>Hilary Wainwright</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en-US" dirty="0" smtClean="0">
                <a:solidFill>
                  <a:srgbClr val="FFFF00"/>
                </a:solidFill>
                <a:latin typeface="楷体" pitchFamily="49" charset="-122"/>
                <a:ea typeface="楷体" pitchFamily="49" charset="-122"/>
              </a:rPr>
              <a:t>高度集权化的体制，强权国家造成公民参与的匮乏。</a:t>
            </a:r>
            <a:r>
              <a:rPr lang="zh-CN" altLang="en-US" dirty="0" smtClean="0">
                <a:latin typeface="楷体" pitchFamily="49" charset="-122"/>
                <a:ea typeface="楷体" pitchFamily="49" charset="-122"/>
              </a:rPr>
              <a:t>“公司管理机构绑架了民选政府，破坏了他们履行其民主任务的能力，从而削弱了大众控制机制”；政治官僚阶层垄断了国家权力，阻碍了普通公民实现权利的愿望，“所有的制度都不再允许公民实际参与。”（阿伦特）</a:t>
            </a:r>
            <a:endParaRPr lang="en-US" dirty="0" smtClean="0">
              <a:latin typeface="楷体" pitchFamily="49" charset="-122"/>
              <a:ea typeface="楷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建构过程</a:t>
            </a:r>
            <a:endParaRPr lang="zh-CN" altLang="en-US" dirty="0"/>
          </a:p>
        </p:txBody>
      </p:sp>
      <p:sp>
        <p:nvSpPr>
          <p:cNvPr id="3" name="内容占位符 2"/>
          <p:cNvSpPr>
            <a:spLocks noGrp="1"/>
          </p:cNvSpPr>
          <p:nvPr>
            <p:ph sz="quarter" idx="1"/>
          </p:nvPr>
        </p:nvSpPr>
        <p:spPr/>
        <p:txBody>
          <a:bodyPr>
            <a:normAutofit/>
          </a:bodyPr>
          <a:lstStyle/>
          <a:p>
            <a:endParaRPr lang="en-US" sz="2400" dirty="0" smtClean="0">
              <a:latin typeface="楷体" pitchFamily="49" charset="-122"/>
              <a:ea typeface="楷体" pitchFamily="49" charset="-122"/>
            </a:endParaRPr>
          </a:p>
          <a:p>
            <a:r>
              <a:rPr lang="en-US" sz="2400" dirty="0" smtClean="0">
                <a:latin typeface="楷体" pitchFamily="49" charset="-122"/>
                <a:ea typeface="楷体" pitchFamily="49" charset="-122"/>
              </a:rPr>
              <a:t>20</a:t>
            </a:r>
            <a:r>
              <a:rPr lang="zh-CN" altLang="en-US" sz="2400" dirty="0" smtClean="0">
                <a:latin typeface="楷体" pitchFamily="49" charset="-122"/>
                <a:ea typeface="楷体" pitchFamily="49" charset="-122"/>
              </a:rPr>
              <a:t>世纪早期，</a:t>
            </a:r>
            <a:r>
              <a:rPr lang="zh-CN" altLang="en-US" sz="2400" dirty="0" smtClean="0">
                <a:solidFill>
                  <a:srgbClr val="FFFF00"/>
                </a:solidFill>
                <a:latin typeface="楷体" pitchFamily="49" charset="-122"/>
                <a:ea typeface="楷体" pitchFamily="49" charset="-122"/>
              </a:rPr>
              <a:t>英国费边社会主义</a:t>
            </a:r>
            <a:r>
              <a:rPr lang="zh-CN" altLang="en-US" sz="2400" dirty="0" smtClean="0">
                <a:latin typeface="楷体" pitchFamily="49" charset="-122"/>
                <a:ea typeface="楷体" pitchFamily="49" charset="-122"/>
              </a:rPr>
              <a:t>的后期代表</a:t>
            </a:r>
            <a:r>
              <a:rPr lang="zh-CN" altLang="en-US" sz="2400" b="1" dirty="0" smtClean="0">
                <a:latin typeface="楷体" pitchFamily="49" charset="-122"/>
                <a:ea typeface="楷体" pitchFamily="49" charset="-122"/>
              </a:rPr>
              <a:t>道格拉斯</a:t>
            </a:r>
            <a:r>
              <a:rPr lang="en-US" altLang="zh-CN" sz="2400" dirty="0" smtClean="0">
                <a:latin typeface="楷体" pitchFamily="49" charset="-122"/>
                <a:ea typeface="楷体" pitchFamily="49" charset="-122"/>
              </a:rPr>
              <a:t>·</a:t>
            </a:r>
            <a:r>
              <a:rPr lang="zh-CN" altLang="en-US" sz="2400" b="1" dirty="0" smtClean="0">
                <a:latin typeface="楷体" pitchFamily="49" charset="-122"/>
                <a:ea typeface="楷体" pitchFamily="49" charset="-122"/>
              </a:rPr>
              <a:t>柯尔</a:t>
            </a:r>
            <a:r>
              <a:rPr lang="zh-CN" altLang="en-US" sz="2400" dirty="0" smtClean="0">
                <a:latin typeface="楷体" pitchFamily="49" charset="-122"/>
                <a:ea typeface="楷体" pitchFamily="49" charset="-122"/>
              </a:rPr>
              <a:t>继承了卢梭的一些思想，提出职能民主论；</a:t>
            </a:r>
            <a:endParaRPr lang="en-US" altLang="zh-CN" sz="2400" dirty="0" smtClean="0">
              <a:latin typeface="楷体" pitchFamily="49" charset="-122"/>
              <a:ea typeface="楷体" pitchFamily="49" charset="-122"/>
            </a:endParaRPr>
          </a:p>
          <a:p>
            <a:r>
              <a:rPr lang="en-US" sz="2400" dirty="0" smtClean="0">
                <a:latin typeface="楷体" pitchFamily="49" charset="-122"/>
                <a:ea typeface="楷体" pitchFamily="49" charset="-122"/>
              </a:rPr>
              <a:t>20</a:t>
            </a:r>
            <a:r>
              <a:rPr lang="zh-CN" altLang="en-US" sz="2400" dirty="0" smtClean="0">
                <a:latin typeface="楷体" pitchFamily="49" charset="-122"/>
                <a:ea typeface="楷体" pitchFamily="49" charset="-122"/>
              </a:rPr>
              <a:t>世纪</a:t>
            </a:r>
            <a:r>
              <a:rPr lang="en-US" sz="2400" dirty="0" smtClean="0">
                <a:latin typeface="楷体" pitchFamily="49" charset="-122"/>
                <a:ea typeface="楷体" pitchFamily="49" charset="-122"/>
              </a:rPr>
              <a:t>60</a:t>
            </a:r>
            <a:r>
              <a:rPr lang="zh-CN" altLang="en-US" sz="2400" dirty="0" smtClean="0">
                <a:latin typeface="楷体" pitchFamily="49" charset="-122"/>
                <a:ea typeface="楷体" pitchFamily="49" charset="-122"/>
              </a:rPr>
              <a:t>年代，</a:t>
            </a:r>
            <a:r>
              <a:rPr lang="zh-CN" altLang="en-US" sz="2400" b="1" dirty="0" smtClean="0">
                <a:solidFill>
                  <a:srgbClr val="FFFF00"/>
                </a:solidFill>
                <a:latin typeface="楷体" pitchFamily="49" charset="-122"/>
                <a:ea typeface="楷体" pitchFamily="49" charset="-122"/>
              </a:rPr>
              <a:t>阿伦特</a:t>
            </a:r>
            <a:r>
              <a:rPr lang="zh-CN" altLang="en-US" sz="2400" dirty="0" smtClean="0">
                <a:latin typeface="楷体" pitchFamily="49" charset="-122"/>
                <a:ea typeface="楷体" pitchFamily="49" charset="-122"/>
              </a:rPr>
              <a:t>等人提出倡导积极参与的民主理论；</a:t>
            </a:r>
            <a:endParaRPr lang="en-US" altLang="zh-CN" sz="2400" dirty="0" smtClean="0">
              <a:latin typeface="楷体" pitchFamily="49" charset="-122"/>
              <a:ea typeface="楷体" pitchFamily="49" charset="-122"/>
            </a:endParaRPr>
          </a:p>
          <a:p>
            <a:r>
              <a:rPr lang="en-US" sz="2400" dirty="0" smtClean="0">
                <a:latin typeface="楷体" pitchFamily="49" charset="-122"/>
                <a:ea typeface="楷体" pitchFamily="49" charset="-122"/>
              </a:rPr>
              <a:t>1960</a:t>
            </a:r>
            <a:r>
              <a:rPr lang="zh-CN" altLang="en-US" sz="2400" dirty="0" smtClean="0">
                <a:latin typeface="楷体" pitchFamily="49" charset="-122"/>
                <a:ea typeface="楷体" pitchFamily="49" charset="-122"/>
              </a:rPr>
              <a:t>年</a:t>
            </a:r>
            <a:r>
              <a:rPr lang="zh-CN" altLang="en-US" sz="2400" dirty="0" smtClean="0">
                <a:solidFill>
                  <a:srgbClr val="FFFF00"/>
                </a:solidFill>
                <a:latin typeface="楷体" pitchFamily="49" charset="-122"/>
                <a:ea typeface="楷体" pitchFamily="49" charset="-122"/>
              </a:rPr>
              <a:t>阿德诺</a:t>
            </a:r>
            <a:r>
              <a:rPr lang="en-US" altLang="zh-CN" sz="2400" dirty="0" smtClean="0">
                <a:solidFill>
                  <a:srgbClr val="FFFF00"/>
                </a:solidFill>
                <a:latin typeface="楷体" pitchFamily="49" charset="-122"/>
                <a:ea typeface="楷体" pitchFamily="49" charset="-122"/>
              </a:rPr>
              <a:t>·</a:t>
            </a:r>
            <a:r>
              <a:rPr lang="zh-CN" altLang="en-US" sz="2400" b="1" dirty="0" smtClean="0">
                <a:solidFill>
                  <a:srgbClr val="FFFF00"/>
                </a:solidFill>
                <a:latin typeface="楷体" pitchFamily="49" charset="-122"/>
                <a:ea typeface="楷体" pitchFamily="49" charset="-122"/>
              </a:rPr>
              <a:t>考夫曼</a:t>
            </a:r>
            <a:r>
              <a:rPr lang="zh-CN" altLang="en-US" sz="2400" dirty="0" smtClean="0">
                <a:latin typeface="楷体" pitchFamily="49" charset="-122"/>
                <a:ea typeface="楷体" pitchFamily="49" charset="-122"/>
              </a:rPr>
              <a:t>首次提出“参与民主”的概念，主要关注社会民主领域；</a:t>
            </a:r>
            <a:endParaRPr lang="en-US" altLang="zh-CN" sz="2400" dirty="0" smtClean="0">
              <a:latin typeface="楷体" pitchFamily="49" charset="-122"/>
              <a:ea typeface="楷体" pitchFamily="49" charset="-122"/>
            </a:endParaRPr>
          </a:p>
          <a:p>
            <a:r>
              <a:rPr lang="en-US" sz="2400" dirty="0" smtClean="0">
                <a:latin typeface="楷体" pitchFamily="49" charset="-122"/>
                <a:ea typeface="楷体" pitchFamily="49" charset="-122"/>
              </a:rPr>
              <a:t>1970</a:t>
            </a:r>
            <a:r>
              <a:rPr lang="zh-CN" altLang="en-US" sz="2400" dirty="0" smtClean="0">
                <a:latin typeface="楷体" pitchFamily="49" charset="-122"/>
                <a:ea typeface="楷体" pitchFamily="49" charset="-122"/>
              </a:rPr>
              <a:t>年，</a:t>
            </a:r>
            <a:r>
              <a:rPr lang="zh-CN" altLang="en-US" sz="2400" dirty="0" smtClean="0">
                <a:solidFill>
                  <a:srgbClr val="FFFF00"/>
                </a:solidFill>
                <a:latin typeface="楷体" pitchFamily="49" charset="-122"/>
                <a:ea typeface="楷体" pitchFamily="49" charset="-122"/>
              </a:rPr>
              <a:t>帕特曼（</a:t>
            </a:r>
            <a:r>
              <a:rPr lang="en-US" altLang="zh-CN" sz="2400" dirty="0" smtClean="0">
                <a:solidFill>
                  <a:srgbClr val="FFFF00"/>
                </a:solidFill>
                <a:latin typeface="楷体" pitchFamily="49" charset="-122"/>
                <a:ea typeface="楷体" pitchFamily="49" charset="-122"/>
              </a:rPr>
              <a:t>Carole </a:t>
            </a:r>
            <a:r>
              <a:rPr lang="en-US" altLang="zh-CN" sz="2400" dirty="0" err="1" smtClean="0">
                <a:solidFill>
                  <a:srgbClr val="FFFF00"/>
                </a:solidFill>
                <a:latin typeface="楷体" pitchFamily="49" charset="-122"/>
                <a:ea typeface="楷体" pitchFamily="49" charset="-122"/>
              </a:rPr>
              <a:t>Pateman</a:t>
            </a:r>
            <a:r>
              <a:rPr lang="zh-CN" altLang="en-US" sz="2400" dirty="0" smtClean="0">
                <a:solidFill>
                  <a:srgbClr val="FFFF00"/>
                </a:solidFill>
                <a:latin typeface="楷体" pitchFamily="49" charset="-122"/>
                <a:ea typeface="楷体" pitchFamily="49" charset="-122"/>
              </a:rPr>
              <a:t>）</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参与和民主理论</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一书出版，标志着参与民主理论的正式出现。</a:t>
            </a:r>
            <a:r>
              <a:rPr lang="zh-CN" altLang="en-US" sz="2400" dirty="0" smtClean="0">
                <a:solidFill>
                  <a:srgbClr val="FFFF00"/>
                </a:solidFill>
                <a:latin typeface="楷体" pitchFamily="49" charset="-122"/>
                <a:ea typeface="楷体" pitchFamily="49" charset="-122"/>
              </a:rPr>
              <a:t>麦克弗森</a:t>
            </a:r>
            <a:r>
              <a:rPr lang="en-US" altLang="zh-CN" sz="2400" dirty="0" smtClean="0">
                <a:solidFill>
                  <a:srgbClr val="FFFF00"/>
                </a:solidFill>
                <a:latin typeface="楷体" pitchFamily="49" charset="-122"/>
                <a:ea typeface="楷体" pitchFamily="49" charset="-122"/>
              </a:rPr>
              <a:t>(</a:t>
            </a:r>
            <a:r>
              <a:rPr lang="en-US" altLang="en-US" sz="2400" dirty="0" smtClean="0">
                <a:solidFill>
                  <a:srgbClr val="FFFF00"/>
                </a:solidFill>
                <a:latin typeface="楷体" pitchFamily="49" charset="-122"/>
                <a:ea typeface="楷体" pitchFamily="49" charset="-122"/>
              </a:rPr>
              <a:t>C.B. Macpherson</a:t>
            </a:r>
            <a:r>
              <a:rPr lang="en-US" altLang="zh-CN" sz="2400" dirty="0" smtClean="0">
                <a:solidFill>
                  <a:srgbClr val="FFFF00"/>
                </a:solidFill>
                <a:latin typeface="楷体" pitchFamily="49" charset="-122"/>
                <a:ea typeface="楷体" pitchFamily="49" charset="-122"/>
              </a:rPr>
              <a:t>)</a:t>
            </a:r>
            <a:r>
              <a:rPr lang="zh-CN" altLang="en-US" sz="2400" dirty="0" smtClean="0">
                <a:latin typeface="楷体" pitchFamily="49" charset="-122"/>
                <a:ea typeface="楷体" pitchFamily="49" charset="-122"/>
              </a:rPr>
              <a:t>：</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民主理论</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a:t>
            </a:r>
            <a:r>
              <a:rPr lang="en-US" altLang="zh-CN" sz="2400" dirty="0" smtClean="0">
                <a:latin typeface="楷体" pitchFamily="49" charset="-122"/>
                <a:ea typeface="楷体" pitchFamily="49" charset="-122"/>
              </a:rPr>
              <a:t>1973</a:t>
            </a:r>
            <a:r>
              <a:rPr lang="zh-CN" altLang="en-US" sz="2400" dirty="0" smtClean="0">
                <a:latin typeface="楷体" pitchFamily="49" charset="-122"/>
                <a:ea typeface="楷体" pitchFamily="49" charset="-122"/>
              </a:rPr>
              <a:t>）和</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自由主义民主的生命与时代</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a:t>
            </a:r>
            <a:r>
              <a:rPr lang="en-US" sz="2400" dirty="0" smtClean="0">
                <a:latin typeface="楷体" pitchFamily="49" charset="-122"/>
                <a:ea typeface="楷体" pitchFamily="49" charset="-122"/>
              </a:rPr>
              <a:t>1977</a:t>
            </a:r>
            <a:r>
              <a:rPr lang="zh-CN" altLang="en-US" sz="2400" dirty="0" smtClean="0">
                <a:latin typeface="楷体" pitchFamily="49" charset="-122"/>
                <a:ea typeface="楷体" pitchFamily="49" charset="-122"/>
              </a:rPr>
              <a:t>）。</a:t>
            </a:r>
            <a:r>
              <a:rPr lang="zh-CN" altLang="en-US" sz="2400" dirty="0" smtClean="0">
                <a:solidFill>
                  <a:srgbClr val="FFFF00"/>
                </a:solidFill>
                <a:latin typeface="楷体" pitchFamily="49" charset="-122"/>
                <a:ea typeface="楷体" pitchFamily="49" charset="-122"/>
                <a:hlinkClick r:id="rId2" action="ppaction://hlinksldjump"/>
              </a:rPr>
              <a:t>本杰明</a:t>
            </a:r>
            <a:r>
              <a:rPr lang="en-US" altLang="zh-CN" sz="2400" dirty="0" smtClean="0">
                <a:solidFill>
                  <a:srgbClr val="FFFF00"/>
                </a:solidFill>
                <a:latin typeface="楷体" pitchFamily="49" charset="-122"/>
                <a:ea typeface="楷体" pitchFamily="49" charset="-122"/>
                <a:hlinkClick r:id="rId2" action="ppaction://hlinksldjump"/>
              </a:rPr>
              <a:t>·</a:t>
            </a:r>
            <a:r>
              <a:rPr lang="zh-CN" altLang="en-US" sz="2400" dirty="0" smtClean="0">
                <a:solidFill>
                  <a:srgbClr val="FFFF00"/>
                </a:solidFill>
                <a:latin typeface="楷体" pitchFamily="49" charset="-122"/>
                <a:ea typeface="楷体" pitchFamily="49" charset="-122"/>
                <a:hlinkClick r:id="rId2" action="ppaction://hlinksldjump"/>
              </a:rPr>
              <a:t>巴伯</a:t>
            </a:r>
            <a:r>
              <a:rPr lang="en-US" altLang="zh-CN" sz="2400" dirty="0" smtClean="0">
                <a:latin typeface="楷体" pitchFamily="49" charset="-122"/>
                <a:ea typeface="楷体" pitchFamily="49" charset="-122"/>
                <a:hlinkClick r:id="rId2" action="ppaction://hlinksldjump"/>
              </a:rPr>
              <a:t>《</a:t>
            </a:r>
            <a:r>
              <a:rPr lang="zh-CN" altLang="en-US" sz="2400" dirty="0" smtClean="0">
                <a:latin typeface="楷体" pitchFamily="49" charset="-122"/>
                <a:ea typeface="楷体" pitchFamily="49" charset="-122"/>
                <a:hlinkClick r:id="rId2" action="ppaction://hlinksldjump"/>
              </a:rPr>
              <a:t>强势民主</a:t>
            </a:r>
            <a:r>
              <a:rPr lang="en-US" altLang="zh-CN" sz="2400" dirty="0" smtClean="0">
                <a:latin typeface="楷体" pitchFamily="49" charset="-122"/>
                <a:ea typeface="楷体" pitchFamily="49" charset="-122"/>
                <a:hlinkClick r:id="rId2" action="ppaction://hlinksldjump"/>
              </a:rPr>
              <a:t>》</a:t>
            </a:r>
            <a:r>
              <a:rPr lang="zh-CN" altLang="en-US" sz="2400" dirty="0" smtClean="0">
                <a:latin typeface="楷体" pitchFamily="49" charset="-122"/>
                <a:ea typeface="楷体" pitchFamily="49" charset="-122"/>
              </a:rPr>
              <a:t>以及</a:t>
            </a:r>
            <a:r>
              <a:rPr lang="zh-CN" altLang="en-US" sz="2400" dirty="0" smtClean="0">
                <a:solidFill>
                  <a:srgbClr val="FFFF00"/>
                </a:solidFill>
                <a:latin typeface="楷体" pitchFamily="49" charset="-122"/>
                <a:ea typeface="楷体" pitchFamily="49" charset="-122"/>
                <a:hlinkClick r:id="rId3" action="ppaction://hlinksldjump"/>
              </a:rPr>
              <a:t>约翰</a:t>
            </a:r>
            <a:r>
              <a:rPr lang="en-US" altLang="zh-CN" sz="2400" dirty="0" smtClean="0">
                <a:solidFill>
                  <a:srgbClr val="FFFF00"/>
                </a:solidFill>
                <a:latin typeface="楷体"/>
                <a:ea typeface="楷体"/>
                <a:hlinkClick r:id="rId3" action="ppaction://hlinksldjump"/>
              </a:rPr>
              <a:t>·</a:t>
            </a:r>
            <a:r>
              <a:rPr lang="zh-CN" altLang="en-US" sz="2400" dirty="0" smtClean="0">
                <a:solidFill>
                  <a:srgbClr val="FFFF00"/>
                </a:solidFill>
                <a:latin typeface="楷体" pitchFamily="49" charset="-122"/>
                <a:ea typeface="楷体" pitchFamily="49" charset="-122"/>
                <a:hlinkClick r:id="rId3" action="ppaction://hlinksldjump"/>
              </a:rPr>
              <a:t>耐斯比特</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大趋势</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改变我们生活的十个新趋势</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强势民主</a:t>
            </a:r>
            <a:endParaRPr lang="zh-CN" altLang="en-US" dirty="0"/>
          </a:p>
        </p:txBody>
      </p:sp>
      <p:sp>
        <p:nvSpPr>
          <p:cNvPr id="3" name="内容占位符 2"/>
          <p:cNvSpPr>
            <a:spLocks noGrp="1"/>
          </p:cNvSpPr>
          <p:nvPr>
            <p:ph sz="quarter" idx="1"/>
          </p:nvPr>
        </p:nvSpPr>
        <p:spPr/>
        <p:txBody>
          <a:bodyPr>
            <a:normAutofit/>
          </a:bodyPr>
          <a:lstStyle/>
          <a:p>
            <a:r>
              <a:rPr lang="zh-CN" altLang="en-US" sz="2400" dirty="0" smtClean="0">
                <a:latin typeface="楷体" pitchFamily="49" charset="-122"/>
                <a:ea typeface="楷体" pitchFamily="49" charset="-122"/>
              </a:rPr>
              <a:t>批判自由主义民主，将其称为“弱势民主”：关注促进</a:t>
            </a:r>
            <a:r>
              <a:rPr lang="zh-CN" altLang="en-US" sz="2400" dirty="0" smtClean="0">
                <a:solidFill>
                  <a:srgbClr val="FF0000"/>
                </a:solidFill>
                <a:latin typeface="楷体" pitchFamily="49" charset="-122"/>
                <a:ea typeface="楷体" pitchFamily="49" charset="-122"/>
              </a:rPr>
              <a:t>个人自由</a:t>
            </a:r>
            <a:r>
              <a:rPr lang="zh-CN" altLang="en-US" sz="2400" dirty="0" smtClean="0">
                <a:latin typeface="楷体" pitchFamily="49" charset="-122"/>
                <a:ea typeface="楷体" pitchFamily="49" charset="-122"/>
              </a:rPr>
              <a:t>，不保障</a:t>
            </a:r>
            <a:r>
              <a:rPr lang="zh-CN" altLang="en-US" sz="2400" dirty="0" smtClean="0">
                <a:solidFill>
                  <a:srgbClr val="FF0000"/>
                </a:solidFill>
                <a:latin typeface="楷体" pitchFamily="49" charset="-122"/>
                <a:ea typeface="楷体" pitchFamily="49" charset="-122"/>
              </a:rPr>
              <a:t>公共正义</a:t>
            </a:r>
            <a:r>
              <a:rPr lang="zh-CN" altLang="en-US" sz="2400" dirty="0" smtClean="0">
                <a:latin typeface="楷体" pitchFamily="49" charset="-122"/>
                <a:ea typeface="楷体" pitchFamily="49" charset="-122"/>
              </a:rPr>
              <a:t>；增进</a:t>
            </a:r>
            <a:r>
              <a:rPr lang="zh-CN" altLang="en-US" sz="2400" dirty="0" smtClean="0">
                <a:solidFill>
                  <a:srgbClr val="FF0000"/>
                </a:solidFill>
                <a:latin typeface="楷体" pitchFamily="49" charset="-122"/>
                <a:ea typeface="楷体" pitchFamily="49" charset="-122"/>
              </a:rPr>
              <a:t>利益</a:t>
            </a:r>
            <a:r>
              <a:rPr lang="zh-CN" altLang="en-US" sz="2400" dirty="0" smtClean="0">
                <a:latin typeface="楷体" pitchFamily="49" charset="-122"/>
                <a:ea typeface="楷体" pitchFamily="49" charset="-122"/>
              </a:rPr>
              <a:t>而不是发现</a:t>
            </a:r>
            <a:r>
              <a:rPr lang="zh-CN" altLang="en-US" sz="2400" dirty="0" smtClean="0">
                <a:solidFill>
                  <a:srgbClr val="FF0000"/>
                </a:solidFill>
                <a:latin typeface="楷体" pitchFamily="49" charset="-122"/>
                <a:ea typeface="楷体" pitchFamily="49" charset="-122"/>
              </a:rPr>
              <a:t>善</a:t>
            </a:r>
            <a:r>
              <a:rPr lang="zh-CN" altLang="en-US" sz="2400" dirty="0" smtClean="0">
                <a:latin typeface="楷体" pitchFamily="49" charset="-122"/>
                <a:ea typeface="楷体" pitchFamily="49" charset="-122"/>
              </a:rPr>
              <a:t>；摧毁了传统个人与社会之间的</a:t>
            </a:r>
            <a:r>
              <a:rPr lang="zh-CN" altLang="en-US" sz="2400" dirty="0" smtClean="0">
                <a:solidFill>
                  <a:srgbClr val="FF0000"/>
                </a:solidFill>
                <a:latin typeface="楷体" pitchFamily="49" charset="-122"/>
                <a:ea typeface="楷体" pitchFamily="49" charset="-122"/>
              </a:rPr>
              <a:t>维系纽带</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“强势民主”观念：</a:t>
            </a:r>
            <a:r>
              <a:rPr lang="zh-CN" altLang="en-US" sz="2400" dirty="0" smtClean="0">
                <a:solidFill>
                  <a:srgbClr val="FF0000"/>
                </a:solidFill>
                <a:latin typeface="楷体" pitchFamily="49" charset="-122"/>
                <a:ea typeface="楷体" pitchFamily="49" charset="-122"/>
              </a:rPr>
              <a:t>公民参与</a:t>
            </a:r>
            <a:r>
              <a:rPr lang="zh-CN" altLang="en-US" sz="2400" dirty="0" smtClean="0">
                <a:latin typeface="楷体" pitchFamily="49" charset="-122"/>
                <a:ea typeface="楷体" pitchFamily="49" charset="-122"/>
              </a:rPr>
              <a:t>是民主政治的</a:t>
            </a:r>
            <a:r>
              <a:rPr lang="zh-CN" altLang="en-US" sz="2400" dirty="0" smtClean="0">
                <a:solidFill>
                  <a:srgbClr val="FF0000"/>
                </a:solidFill>
                <a:latin typeface="楷体" pitchFamily="49" charset="-122"/>
                <a:ea typeface="楷体" pitchFamily="49" charset="-122"/>
              </a:rPr>
              <a:t>核心</a:t>
            </a:r>
            <a:r>
              <a:rPr lang="zh-CN" altLang="en-US" sz="2400" dirty="0" smtClean="0">
                <a:latin typeface="楷体" pitchFamily="49" charset="-122"/>
                <a:ea typeface="楷体" pitchFamily="49" charset="-122"/>
              </a:rPr>
              <a:t>；将强势民主建立在</a:t>
            </a:r>
            <a:r>
              <a:rPr lang="zh-CN" altLang="en-US" sz="2400" dirty="0" smtClean="0">
                <a:solidFill>
                  <a:srgbClr val="FF0000"/>
                </a:solidFill>
                <a:latin typeface="楷体" pitchFamily="49" charset="-122"/>
                <a:ea typeface="楷体" pitchFamily="49" charset="-122"/>
              </a:rPr>
              <a:t>公民参与和公民义务</a:t>
            </a:r>
            <a:r>
              <a:rPr lang="zh-CN" altLang="en-US" sz="2400" dirty="0" smtClean="0">
                <a:latin typeface="楷体" pitchFamily="49" charset="-122"/>
                <a:ea typeface="楷体" pitchFamily="49" charset="-122"/>
              </a:rPr>
              <a:t>上，以解决政府无能和自由主义民主的危机。</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有效“</a:t>
            </a:r>
            <a:r>
              <a:rPr lang="zh-CN" altLang="en-US" sz="2400" dirty="0" smtClean="0">
                <a:solidFill>
                  <a:srgbClr val="FF0000"/>
                </a:solidFill>
                <a:latin typeface="楷体" pitchFamily="49" charset="-122"/>
                <a:ea typeface="楷体" pitchFamily="49" charset="-122"/>
              </a:rPr>
              <a:t>衡量参与质量</a:t>
            </a:r>
            <a:r>
              <a:rPr lang="zh-CN" altLang="en-US" sz="2400" dirty="0" smtClean="0">
                <a:latin typeface="楷体" pitchFamily="49" charset="-122"/>
                <a:ea typeface="楷体" pitchFamily="49" charset="-122"/>
              </a:rPr>
              <a:t>”的标准有三个：经过</a:t>
            </a:r>
            <a:r>
              <a:rPr lang="zh-CN" altLang="en-US" sz="2400" dirty="0" smtClean="0">
                <a:solidFill>
                  <a:srgbClr val="FF0000"/>
                </a:solidFill>
                <a:latin typeface="楷体" pitchFamily="49" charset="-122"/>
                <a:ea typeface="楷体" pitchFamily="49" charset="-122"/>
              </a:rPr>
              <a:t>协商对话</a:t>
            </a:r>
            <a:r>
              <a:rPr lang="zh-CN" altLang="en-US" sz="2400" dirty="0" smtClean="0">
                <a:latin typeface="楷体" pitchFamily="49" charset="-122"/>
                <a:ea typeface="楷体" pitchFamily="49" charset="-122"/>
              </a:rPr>
              <a:t>验证有效的普选；在一个多种选择的模式中，投票应允许</a:t>
            </a:r>
            <a:r>
              <a:rPr lang="zh-CN" altLang="en-US" sz="2400" dirty="0" smtClean="0">
                <a:solidFill>
                  <a:srgbClr val="FF0000"/>
                </a:solidFill>
                <a:latin typeface="楷体" pitchFamily="49" charset="-122"/>
                <a:ea typeface="楷体" pitchFamily="49" charset="-122"/>
              </a:rPr>
              <a:t>有差别的偏好表达</a:t>
            </a:r>
            <a:r>
              <a:rPr lang="zh-CN" altLang="en-US" sz="2400" dirty="0" smtClean="0">
                <a:latin typeface="楷体" pitchFamily="49" charset="-122"/>
                <a:ea typeface="楷体" pitchFamily="49" charset="-122"/>
              </a:rPr>
              <a:t>；决定性的投票应</a:t>
            </a:r>
            <a:r>
              <a:rPr lang="zh-CN" altLang="en-US" sz="2400" dirty="0" smtClean="0">
                <a:solidFill>
                  <a:srgbClr val="FF0000"/>
                </a:solidFill>
                <a:latin typeface="楷体" pitchFamily="49" charset="-122"/>
                <a:ea typeface="楷体" pitchFamily="49" charset="-122"/>
              </a:rPr>
              <a:t>免受民意波动</a:t>
            </a:r>
            <a:r>
              <a:rPr lang="zh-CN" altLang="en-US" sz="2400" dirty="0" smtClean="0">
                <a:latin typeface="楷体" pitchFamily="49" charset="-122"/>
                <a:ea typeface="楷体" pitchFamily="49" charset="-122"/>
              </a:rPr>
              <a:t>的风险。</a:t>
            </a:r>
            <a:endParaRPr lang="zh-CN" altLang="en-US" sz="2400" dirty="0">
              <a:latin typeface="楷体" pitchFamily="49" charset="-122"/>
              <a:ea typeface="楷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耐斯比特对参与民主的发展</a:t>
            </a:r>
            <a:endParaRPr lang="zh-CN" altLang="en-US" dirty="0"/>
          </a:p>
        </p:txBody>
      </p:sp>
      <p:sp>
        <p:nvSpPr>
          <p:cNvPr id="3" name="内容占位符 2"/>
          <p:cNvSpPr>
            <a:spLocks noGrp="1"/>
          </p:cNvSpPr>
          <p:nvPr>
            <p:ph sz="quarter" idx="1"/>
          </p:nvPr>
        </p:nvSpPr>
        <p:spPr/>
        <p:txBody>
          <a:bodyPr>
            <a:normAutofit/>
          </a:bodyPr>
          <a:lstStyle/>
          <a:p>
            <a:r>
              <a:rPr lang="zh-CN" altLang="en-US" sz="2400" dirty="0" smtClean="0">
                <a:latin typeface="楷体" pitchFamily="49" charset="-122"/>
                <a:ea typeface="楷体" pitchFamily="49" charset="-122"/>
              </a:rPr>
              <a:t>虽然“</a:t>
            </a:r>
            <a:r>
              <a:rPr lang="zh-CN" altLang="en-US" sz="2400" dirty="0" smtClean="0">
                <a:solidFill>
                  <a:srgbClr val="FF0000"/>
                </a:solidFill>
                <a:latin typeface="楷体" pitchFamily="49" charset="-122"/>
                <a:ea typeface="楷体" pitchFamily="49" charset="-122"/>
              </a:rPr>
              <a:t>代议制民主</a:t>
            </a:r>
            <a:r>
              <a:rPr lang="zh-CN" altLang="en-US" sz="2400" dirty="0" smtClean="0">
                <a:latin typeface="楷体" pitchFamily="49" charset="-122"/>
                <a:ea typeface="楷体" pitchFamily="49" charset="-122"/>
              </a:rPr>
              <a:t>在历史上起过作用，但现在已经不行了。”“</a:t>
            </a:r>
            <a:r>
              <a:rPr lang="zh-CN" altLang="en-US" sz="2400" dirty="0" smtClean="0">
                <a:solidFill>
                  <a:srgbClr val="FF0000"/>
                </a:solidFill>
                <a:latin typeface="楷体" pitchFamily="49" charset="-122"/>
                <a:ea typeface="楷体" pitchFamily="49" charset="-122"/>
              </a:rPr>
              <a:t>人民必须参与影响他们生活的决策过程</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奈斯比特的参与民主理论：一是</a:t>
            </a:r>
            <a:r>
              <a:rPr lang="zh-CN" altLang="en-US" sz="2400" dirty="0" smtClean="0">
                <a:solidFill>
                  <a:srgbClr val="FF0000"/>
                </a:solidFill>
                <a:latin typeface="楷体" pitchFamily="49" charset="-122"/>
                <a:ea typeface="楷体" pitchFamily="49" charset="-122"/>
              </a:rPr>
              <a:t>政治参与</a:t>
            </a:r>
            <a:r>
              <a:rPr lang="zh-CN" altLang="en-US" sz="2400" dirty="0" smtClean="0">
                <a:latin typeface="楷体" pitchFamily="49" charset="-122"/>
                <a:ea typeface="楷体" pitchFamily="49" charset="-122"/>
              </a:rPr>
              <a:t>；二是</a:t>
            </a:r>
            <a:r>
              <a:rPr lang="zh-CN" altLang="en-US" sz="2400" dirty="0" smtClean="0">
                <a:solidFill>
                  <a:srgbClr val="FF0000"/>
                </a:solidFill>
                <a:latin typeface="楷体" pitchFamily="49" charset="-122"/>
                <a:ea typeface="楷体" pitchFamily="49" charset="-122"/>
              </a:rPr>
              <a:t>企业参与</a:t>
            </a:r>
            <a:r>
              <a:rPr lang="zh-CN" altLang="en-US" sz="2400" dirty="0" smtClean="0">
                <a:latin typeface="楷体" pitchFamily="49" charset="-122"/>
                <a:ea typeface="楷体" pitchFamily="49" charset="-122"/>
              </a:rPr>
              <a:t>；三是</a:t>
            </a:r>
            <a:r>
              <a:rPr lang="zh-CN" altLang="en-US" sz="2400" dirty="0" smtClean="0">
                <a:solidFill>
                  <a:srgbClr val="FF0000"/>
                </a:solidFill>
                <a:latin typeface="楷体" pitchFamily="49" charset="-122"/>
                <a:ea typeface="楷体" pitchFamily="49" charset="-122"/>
              </a:rPr>
              <a:t>市场参与</a:t>
            </a:r>
            <a:r>
              <a:rPr lang="zh-CN" altLang="en-US" sz="2400" dirty="0" smtClean="0">
                <a:latin typeface="楷体" pitchFamily="49" charset="-122"/>
                <a:ea typeface="楷体" pitchFamily="49" charset="-122"/>
              </a:rPr>
              <a:t>。“如果人们会受到一项决策的影响，他们就应该参与作出决策的过程”，“而参与作决定的过程并不就是控制最后结果。”</a:t>
            </a:r>
            <a:endParaRPr lang="en-US" altLang="zh-CN" sz="2400" dirty="0" smtClean="0">
              <a:latin typeface="楷体" pitchFamily="49" charset="-122"/>
              <a:ea typeface="楷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理论基础</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zh-CN" altLang="en-US" sz="2400" dirty="0" smtClean="0">
                <a:latin typeface="楷体" pitchFamily="49" charset="-122"/>
                <a:ea typeface="楷体" pitchFamily="49" charset="-122"/>
              </a:rPr>
              <a:t>参与民主理论的兴起是对</a:t>
            </a:r>
            <a:r>
              <a:rPr lang="zh-CN" altLang="en-US" sz="2400" dirty="0" smtClean="0">
                <a:solidFill>
                  <a:srgbClr val="FFFF00"/>
                </a:solidFill>
                <a:latin typeface="楷体" pitchFamily="49" charset="-122"/>
                <a:ea typeface="楷体" pitchFamily="49" charset="-122"/>
              </a:rPr>
              <a:t>精英民主论</a:t>
            </a:r>
            <a:r>
              <a:rPr lang="zh-CN" altLang="en-US" sz="2400" dirty="0" smtClean="0">
                <a:latin typeface="楷体" pitchFamily="49" charset="-122"/>
                <a:ea typeface="楷体" pitchFamily="49" charset="-122"/>
              </a:rPr>
              <a:t>的一种</a:t>
            </a:r>
            <a:r>
              <a:rPr lang="zh-CN" altLang="en-US" sz="2400" dirty="0" smtClean="0">
                <a:solidFill>
                  <a:srgbClr val="FFFF00"/>
                </a:solidFill>
                <a:latin typeface="楷体" pitchFamily="49" charset="-122"/>
                <a:ea typeface="楷体" pitchFamily="49" charset="-122"/>
              </a:rPr>
              <a:t>规范性理论回应</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在自由主义民主框架下、以</a:t>
            </a:r>
            <a:r>
              <a:rPr lang="zh-CN" altLang="en-US" sz="2400" b="1" dirty="0" smtClean="0">
                <a:latin typeface="楷体" pitchFamily="49" charset="-122"/>
                <a:ea typeface="楷体" pitchFamily="49" charset="-122"/>
              </a:rPr>
              <a:t>扩大选举权</a:t>
            </a:r>
            <a:r>
              <a:rPr lang="zh-CN" altLang="en-US" sz="2400" dirty="0" smtClean="0">
                <a:latin typeface="楷体" pitchFamily="49" charset="-122"/>
                <a:ea typeface="楷体" pitchFamily="49" charset="-122"/>
              </a:rPr>
              <a:t>为核心的政治参与是一种保障民主制度能够</a:t>
            </a:r>
            <a:r>
              <a:rPr lang="zh-CN" altLang="en-US" sz="2400" b="1" dirty="0" smtClean="0">
                <a:latin typeface="楷体" pitchFamily="49" charset="-122"/>
                <a:ea typeface="楷体" pitchFamily="49" charset="-122"/>
              </a:rPr>
              <a:t>正常运行</a:t>
            </a:r>
            <a:r>
              <a:rPr lang="zh-CN" altLang="en-US" sz="2400" dirty="0" smtClean="0">
                <a:latin typeface="楷体" pitchFamily="49" charset="-122"/>
                <a:ea typeface="楷体" pitchFamily="49" charset="-122"/>
              </a:rPr>
              <a:t>的</a:t>
            </a:r>
            <a:r>
              <a:rPr lang="zh-CN" altLang="en-US" sz="2400" dirty="0" smtClean="0">
                <a:solidFill>
                  <a:srgbClr val="FFFF00"/>
                </a:solidFill>
                <a:latin typeface="楷体" pitchFamily="49" charset="-122"/>
                <a:ea typeface="楷体" pitchFamily="49" charset="-122"/>
              </a:rPr>
              <a:t>最低限度的参与</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卢梭和密尔</a:t>
            </a:r>
            <a:r>
              <a:rPr lang="zh-CN" altLang="en-US" sz="2400" dirty="0" smtClean="0">
                <a:solidFill>
                  <a:srgbClr val="FFFF00"/>
                </a:solidFill>
                <a:latin typeface="楷体" pitchFamily="49" charset="-122"/>
                <a:ea typeface="楷体" pitchFamily="49" charset="-122"/>
              </a:rPr>
              <a:t>注重参与内在价值</a:t>
            </a:r>
            <a:r>
              <a:rPr lang="zh-CN" altLang="en-US" sz="2400" dirty="0" smtClean="0">
                <a:latin typeface="楷体" pitchFamily="49" charset="-122"/>
                <a:ea typeface="楷体" pitchFamily="49" charset="-122"/>
              </a:rPr>
              <a:t>的思想。“在参与民主理论家中，</a:t>
            </a:r>
            <a:r>
              <a:rPr lang="zh-CN" altLang="en-US" sz="2400" dirty="0" smtClean="0">
                <a:solidFill>
                  <a:srgbClr val="FF0000"/>
                </a:solidFill>
                <a:latin typeface="楷体" pitchFamily="49" charset="-122"/>
                <a:ea typeface="楷体" pitchFamily="49" charset="-122"/>
              </a:rPr>
              <a:t>卢梭</a:t>
            </a:r>
            <a:r>
              <a:rPr lang="zh-CN" altLang="en-US" sz="2400" dirty="0" smtClean="0">
                <a:latin typeface="楷体" pitchFamily="49" charset="-122"/>
                <a:ea typeface="楷体" pitchFamily="49" charset="-122"/>
              </a:rPr>
              <a:t>或许可以被认为是参与民主理论的</a:t>
            </a:r>
            <a:r>
              <a:rPr lang="zh-CN" altLang="en-US" sz="2400" dirty="0" smtClean="0">
                <a:solidFill>
                  <a:srgbClr val="FF0000"/>
                </a:solidFill>
                <a:latin typeface="楷体" pitchFamily="49" charset="-122"/>
                <a:ea typeface="楷体" pitchFamily="49" charset="-122"/>
              </a:rPr>
              <a:t>最卓越的代表</a:t>
            </a:r>
            <a:r>
              <a:rPr lang="zh-CN" altLang="en-US" sz="2400" dirty="0" smtClean="0">
                <a:latin typeface="楷体" pitchFamily="49" charset="-122"/>
                <a:ea typeface="楷体" pitchFamily="49" charset="-122"/>
              </a:rPr>
              <a:t>。他在</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社会契约论</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中对</a:t>
            </a:r>
            <a:r>
              <a:rPr lang="zh-CN" altLang="en-US" sz="2400" dirty="0" smtClean="0">
                <a:solidFill>
                  <a:srgbClr val="FF0000"/>
                </a:solidFill>
                <a:latin typeface="楷体" pitchFamily="49" charset="-122"/>
                <a:ea typeface="楷体" pitchFamily="49" charset="-122"/>
              </a:rPr>
              <a:t>政治体系本质</a:t>
            </a:r>
            <a:r>
              <a:rPr lang="zh-CN" altLang="en-US" sz="2400" dirty="0" smtClean="0">
                <a:latin typeface="楷体" pitchFamily="49" charset="-122"/>
                <a:ea typeface="楷体" pitchFamily="49" charset="-122"/>
              </a:rPr>
              <a:t>的理解对于参与民主理论是非常重要的。他的整个政治理论集中围绕</a:t>
            </a:r>
            <a:r>
              <a:rPr lang="zh-CN" altLang="en-US" sz="2400" dirty="0" smtClean="0">
                <a:solidFill>
                  <a:srgbClr val="FF0000"/>
                </a:solidFill>
                <a:latin typeface="楷体" pitchFamily="49" charset="-122"/>
                <a:ea typeface="楷体" pitchFamily="49" charset="-122"/>
              </a:rPr>
              <a:t>政治决策过程中每个公民的个人参与</a:t>
            </a:r>
            <a:r>
              <a:rPr lang="zh-CN" altLang="en-US" sz="2400" dirty="0" smtClean="0">
                <a:latin typeface="楷体" pitchFamily="49" charset="-122"/>
                <a:ea typeface="楷体" pitchFamily="49" charset="-122"/>
              </a:rPr>
              <a:t>，参与不仅是民主制度安排中的保护型附属物，它也对参与者产生一种</a:t>
            </a:r>
            <a:r>
              <a:rPr lang="zh-CN" altLang="en-US" sz="2400" dirty="0" smtClean="0">
                <a:solidFill>
                  <a:srgbClr val="FF0000"/>
                </a:solidFill>
                <a:latin typeface="楷体" pitchFamily="49" charset="-122"/>
                <a:ea typeface="楷体" pitchFamily="49" charset="-122"/>
              </a:rPr>
              <a:t>心理效应</a:t>
            </a:r>
            <a:r>
              <a:rPr lang="zh-CN" altLang="en-US" sz="2400" dirty="0" smtClean="0">
                <a:latin typeface="楷体" pitchFamily="49" charset="-122"/>
                <a:ea typeface="楷体" pitchFamily="49" charset="-122"/>
              </a:rPr>
              <a:t>，能确保在政治制度运行和在这种制度下互动的</a:t>
            </a:r>
            <a:r>
              <a:rPr lang="zh-CN" altLang="en-US" sz="2400" dirty="0" smtClean="0">
                <a:solidFill>
                  <a:srgbClr val="FF0000"/>
                </a:solidFill>
                <a:latin typeface="楷体" pitchFamily="49" charset="-122"/>
                <a:ea typeface="楷体" pitchFamily="49" charset="-122"/>
              </a:rPr>
              <a:t>个人的心理品质和态度</a:t>
            </a:r>
            <a:r>
              <a:rPr lang="zh-CN" altLang="en-US" sz="2400" dirty="0" smtClean="0">
                <a:latin typeface="楷体" pitchFamily="49" charset="-122"/>
                <a:ea typeface="楷体" pitchFamily="49" charset="-122"/>
              </a:rPr>
              <a:t>之间具有</a:t>
            </a:r>
            <a:r>
              <a:rPr lang="zh-CN" altLang="en-US" sz="2400" dirty="0" smtClean="0">
                <a:solidFill>
                  <a:srgbClr val="FF0000"/>
                </a:solidFill>
                <a:latin typeface="楷体" pitchFamily="49" charset="-122"/>
                <a:ea typeface="楷体" pitchFamily="49" charset="-122"/>
              </a:rPr>
              <a:t>持续的关联性</a:t>
            </a:r>
            <a:r>
              <a:rPr lang="zh-CN" altLang="en-US" sz="2400" dirty="0" smtClean="0">
                <a:latin typeface="楷体" pitchFamily="49" charset="-122"/>
                <a:ea typeface="楷体" pitchFamily="49" charset="-122"/>
              </a:rPr>
              <a:t>。” （帕特曼）</a:t>
            </a:r>
            <a:endParaRPr lang="en-US" altLang="zh-CN" sz="2400" dirty="0" smtClean="0">
              <a:latin typeface="楷体" pitchFamily="49" charset="-122"/>
              <a:ea typeface="楷体" pitchFamily="49" charset="-122"/>
            </a:endParaRPr>
          </a:p>
          <a:p>
            <a:r>
              <a:rPr lang="zh-CN" altLang="en-US" sz="2400" dirty="0" smtClean="0"/>
              <a:t>“</a:t>
            </a:r>
            <a:r>
              <a:rPr lang="zh-CN" altLang="en-US" sz="2400" dirty="0" smtClean="0">
                <a:latin typeface="楷体" pitchFamily="49" charset="-122"/>
                <a:ea typeface="楷体" pitchFamily="49" charset="-122"/>
              </a:rPr>
              <a:t>对卢梭政治理论的检视提供给我们这样一些观点，在</a:t>
            </a:r>
            <a:r>
              <a:rPr lang="zh-CN" altLang="en-US" sz="2400" dirty="0" smtClean="0">
                <a:solidFill>
                  <a:srgbClr val="FF0000"/>
                </a:solidFill>
                <a:latin typeface="楷体" pitchFamily="49" charset="-122"/>
                <a:ea typeface="楷体" pitchFamily="49" charset="-122"/>
              </a:rPr>
              <a:t>制度的权威结构</a:t>
            </a:r>
            <a:r>
              <a:rPr lang="zh-CN" altLang="en-US" sz="2400" dirty="0" smtClean="0">
                <a:latin typeface="楷体" pitchFamily="49" charset="-122"/>
                <a:ea typeface="楷体" pitchFamily="49" charset="-122"/>
              </a:rPr>
              <a:t>和</a:t>
            </a:r>
            <a:r>
              <a:rPr lang="zh-CN" altLang="en-US" sz="2400" dirty="0" smtClean="0">
                <a:solidFill>
                  <a:srgbClr val="FF0000"/>
                </a:solidFill>
                <a:latin typeface="楷体" pitchFamily="49" charset="-122"/>
                <a:ea typeface="楷体" pitchFamily="49" charset="-122"/>
              </a:rPr>
              <a:t>个人的心理品质</a:t>
            </a:r>
            <a:r>
              <a:rPr lang="zh-CN" altLang="en-US" sz="2400" dirty="0" smtClean="0">
                <a:latin typeface="楷体" pitchFamily="49" charset="-122"/>
                <a:ea typeface="楷体" pitchFamily="49" charset="-122"/>
              </a:rPr>
              <a:t>之间存在着关联性，以及</a:t>
            </a:r>
            <a:r>
              <a:rPr lang="zh-CN" altLang="en-US" sz="2400" dirty="0" smtClean="0">
                <a:solidFill>
                  <a:srgbClr val="FF0000"/>
                </a:solidFill>
                <a:latin typeface="楷体" pitchFamily="49" charset="-122"/>
                <a:ea typeface="楷体" pitchFamily="49" charset="-122"/>
              </a:rPr>
              <a:t>参与的主要功能在于教育功能</a:t>
            </a:r>
            <a:r>
              <a:rPr lang="zh-CN" altLang="en-US" sz="2400" dirty="0" smtClean="0">
                <a:latin typeface="楷体" pitchFamily="49" charset="-122"/>
                <a:ea typeface="楷体" pitchFamily="49" charset="-122"/>
              </a:rPr>
              <a:t>。这些观点构成了参与民主理论的基础。</a:t>
            </a:r>
            <a:r>
              <a:rPr lang="zh-CN" altLang="en-US" sz="2400" dirty="0" smtClean="0"/>
              <a:t>”</a:t>
            </a:r>
            <a:r>
              <a:rPr lang="zh-CN" altLang="en-US" sz="2400" dirty="0" smtClean="0">
                <a:latin typeface="楷体" pitchFamily="49" charset="-122"/>
                <a:ea typeface="楷体" pitchFamily="49" charset="-122"/>
              </a:rPr>
              <a:t> （帕特曼）</a:t>
            </a:r>
            <a:endParaRPr lang="en-US" altLang="zh-CN" sz="2400" dirty="0" smtClean="0"/>
          </a:p>
          <a:p>
            <a:r>
              <a:rPr lang="zh-CN" altLang="en-US" sz="2400" dirty="0" smtClean="0">
                <a:latin typeface="楷体" pitchFamily="49" charset="-122"/>
                <a:ea typeface="楷体" pitchFamily="49" charset="-122"/>
              </a:rPr>
              <a:t>密尔认为，</a:t>
            </a:r>
            <a:r>
              <a:rPr lang="zh-CN" altLang="en-US" sz="2400" dirty="0" smtClean="0"/>
              <a:t>“</a:t>
            </a:r>
            <a:r>
              <a:rPr lang="zh-CN" altLang="en-US" sz="2400" dirty="0" smtClean="0">
                <a:latin typeface="楷体" pitchFamily="49" charset="-122"/>
                <a:ea typeface="楷体" pitchFamily="49" charset="-122"/>
              </a:rPr>
              <a:t>只有通过</a:t>
            </a:r>
            <a:r>
              <a:rPr lang="zh-CN" altLang="en-US" sz="2400" dirty="0" smtClean="0">
                <a:solidFill>
                  <a:srgbClr val="FF0000"/>
                </a:solidFill>
                <a:latin typeface="楷体" pitchFamily="49" charset="-122"/>
                <a:ea typeface="楷体" pitchFamily="49" charset="-122"/>
              </a:rPr>
              <a:t>小范围的实践大众政府的活动</a:t>
            </a:r>
            <a:r>
              <a:rPr lang="zh-CN" altLang="en-US" sz="2400" dirty="0" smtClean="0">
                <a:latin typeface="楷体" pitchFamily="49" charset="-122"/>
                <a:ea typeface="楷体" pitchFamily="49" charset="-122"/>
              </a:rPr>
              <a:t>，才能更大规模上学会如何运作大众政府</a:t>
            </a:r>
            <a:r>
              <a:rPr lang="zh-CN" altLang="en-US" sz="2400" dirty="0" smtClean="0"/>
              <a:t>。”</a:t>
            </a:r>
            <a:r>
              <a:rPr lang="zh-CN" altLang="en-US" sz="2400" dirty="0" smtClean="0">
                <a:latin typeface="楷体" pitchFamily="49" charset="-122"/>
                <a:ea typeface="楷体" pitchFamily="49" charset="-122"/>
              </a:rPr>
              <a:t>（帕特曼）</a:t>
            </a:r>
            <a:endParaRPr lang="en-US" altLang="zh-CN" sz="2400" dirty="0" smtClean="0">
              <a:latin typeface="楷体" pitchFamily="49" charset="-122"/>
              <a:ea typeface="楷体" pitchFamily="49" charset="-122"/>
            </a:endParaRPr>
          </a:p>
          <a:p>
            <a:endParaRPr lang="zh-CN" altLang="en-US" sz="2400" dirty="0">
              <a:latin typeface="楷体" pitchFamily="49" charset="-122"/>
              <a:ea typeface="楷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帕特曼：建构一个参与性社会</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sz="2400" dirty="0" smtClean="0">
                <a:solidFill>
                  <a:srgbClr val="FFFF00"/>
                </a:solidFill>
                <a:latin typeface="楷体" pitchFamily="49" charset="-122"/>
                <a:ea typeface="楷体" pitchFamily="49" charset="-122"/>
              </a:rPr>
              <a:t>参与民主的内涵</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公民的直接参与：“只有当个人在当前的社会中</a:t>
            </a:r>
            <a:r>
              <a:rPr lang="zh-CN" altLang="en-US" sz="2400" dirty="0" smtClean="0">
                <a:solidFill>
                  <a:srgbClr val="FF0000"/>
                </a:solidFill>
                <a:latin typeface="楷体" pitchFamily="49" charset="-122"/>
                <a:ea typeface="楷体" pitchFamily="49" charset="-122"/>
              </a:rPr>
              <a:t>有机会直接参与</a:t>
            </a:r>
            <a:r>
              <a:rPr lang="zh-CN" altLang="en-US" sz="2400" dirty="0" smtClean="0">
                <a:latin typeface="楷体" pitchFamily="49" charset="-122"/>
                <a:ea typeface="楷体" pitchFamily="49" charset="-122"/>
              </a:rPr>
              <a:t>决策过程和选择代表，他才有希望控制自己的生活前景以及自己周围环境的发展。”</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公民的平等参与。“参与指在决策过程中平等的参加，指在决定决策结果方面的</a:t>
            </a:r>
            <a:r>
              <a:rPr lang="zh-CN" altLang="en-US" sz="2400" dirty="0" smtClean="0">
                <a:solidFill>
                  <a:srgbClr val="FF0000"/>
                </a:solidFill>
                <a:latin typeface="楷体" pitchFamily="49" charset="-122"/>
                <a:ea typeface="楷体" pitchFamily="49" charset="-122"/>
              </a:rPr>
              <a:t>权力平等</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参与是多层面、多方位的参与。不仅对</a:t>
            </a:r>
            <a:r>
              <a:rPr lang="zh-CN" altLang="en-US" sz="2400" dirty="0" smtClean="0">
                <a:solidFill>
                  <a:srgbClr val="FF0000"/>
                </a:solidFill>
                <a:latin typeface="楷体" pitchFamily="49" charset="-122"/>
                <a:ea typeface="楷体" pitchFamily="49" charset="-122"/>
              </a:rPr>
              <a:t>政治</a:t>
            </a:r>
            <a:r>
              <a:rPr lang="zh-CN" altLang="en-US" sz="2400" dirty="0" smtClean="0">
                <a:latin typeface="楷体" pitchFamily="49" charset="-122"/>
                <a:ea typeface="楷体" pitchFamily="49" charset="-122"/>
              </a:rPr>
              <a:t>的参与，而且对</a:t>
            </a:r>
            <a:r>
              <a:rPr lang="zh-CN" altLang="en-US" sz="2400" dirty="0" smtClean="0">
                <a:solidFill>
                  <a:srgbClr val="FF0000"/>
                </a:solidFill>
                <a:latin typeface="楷体" pitchFamily="49" charset="-122"/>
                <a:ea typeface="楷体" pitchFamily="49" charset="-122"/>
              </a:rPr>
              <a:t>日常生活领域</a:t>
            </a:r>
            <a:r>
              <a:rPr lang="zh-CN" altLang="en-US" sz="2400" dirty="0" smtClean="0">
                <a:latin typeface="楷体" pitchFamily="49" charset="-122"/>
                <a:ea typeface="楷体" pitchFamily="49" charset="-122"/>
              </a:rPr>
              <a:t>和</a:t>
            </a:r>
            <a:r>
              <a:rPr lang="zh-CN" altLang="en-US" sz="2400" dirty="0" smtClean="0">
                <a:solidFill>
                  <a:srgbClr val="FF0000"/>
                </a:solidFill>
                <a:latin typeface="楷体" pitchFamily="49" charset="-122"/>
                <a:ea typeface="楷体" pitchFamily="49" charset="-122"/>
              </a:rPr>
              <a:t>工业领域</a:t>
            </a:r>
            <a:r>
              <a:rPr lang="zh-CN" altLang="en-US" sz="2400" dirty="0" smtClean="0">
                <a:latin typeface="楷体" pitchFamily="49" charset="-122"/>
                <a:ea typeface="楷体" pitchFamily="49" charset="-122"/>
              </a:rPr>
              <a:t>的参与。</a:t>
            </a:r>
            <a:endParaRPr lang="en-US" altLang="zh-CN" sz="2400" dirty="0" smtClean="0">
              <a:latin typeface="楷体" pitchFamily="49" charset="-122"/>
              <a:ea typeface="楷体" pitchFamily="49" charset="-122"/>
            </a:endParaRPr>
          </a:p>
          <a:p>
            <a:r>
              <a:rPr lang="zh-CN" altLang="en-US" sz="2400" dirty="0" smtClean="0">
                <a:solidFill>
                  <a:srgbClr val="FFFF00"/>
                </a:solidFill>
                <a:latin typeface="楷体" pitchFamily="49" charset="-122"/>
                <a:ea typeface="楷体" pitchFamily="49" charset="-122"/>
              </a:rPr>
              <a:t>参与民主的功能和作用</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教育功能：“最广义上的教育功能，包括心理方面和民主技能、程序的获得。”</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政治效能感：自信</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整合功能：社会团结</a:t>
            </a:r>
            <a:endParaRPr lang="zh-CN" altLang="en-US" sz="2400" dirty="0">
              <a:latin typeface="楷体" pitchFamily="49" charset="-122"/>
              <a:ea typeface="楷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从工业参与到社会参与</a:t>
            </a:r>
            <a:endParaRPr lang="zh-CN" altLang="en-US" dirty="0"/>
          </a:p>
        </p:txBody>
      </p:sp>
      <p:sp>
        <p:nvSpPr>
          <p:cNvPr id="3" name="内容占位符 2"/>
          <p:cNvSpPr>
            <a:spLocks noGrp="1"/>
          </p:cNvSpPr>
          <p:nvPr>
            <p:ph sz="quarter" idx="1"/>
          </p:nvPr>
        </p:nvSpPr>
        <p:spPr/>
        <p:txBody>
          <a:bodyPr>
            <a:noAutofit/>
          </a:bodyPr>
          <a:lstStyle/>
          <a:p>
            <a:r>
              <a:rPr lang="zh-CN" altLang="en-US" sz="2000" dirty="0" smtClean="0">
                <a:solidFill>
                  <a:srgbClr val="FFFF00"/>
                </a:solidFill>
                <a:latin typeface="楷体" pitchFamily="49" charset="-122"/>
                <a:ea typeface="楷体" pitchFamily="49" charset="-122"/>
              </a:rPr>
              <a:t>扩大基层或地方的参与：</a:t>
            </a:r>
            <a:r>
              <a:rPr lang="zh-CN" altLang="en-US" sz="2000" dirty="0" smtClean="0">
                <a:latin typeface="楷体" pitchFamily="49" charset="-122"/>
                <a:ea typeface="楷体" pitchFamily="49" charset="-122"/>
              </a:rPr>
              <a:t>最恰当的领域是与人们生活息息相关的领域</a:t>
            </a:r>
            <a:endParaRPr lang="en-US" altLang="zh-CN" sz="2000" dirty="0" smtClean="0">
              <a:latin typeface="楷体" pitchFamily="49" charset="-122"/>
              <a:ea typeface="楷体" pitchFamily="49" charset="-122"/>
            </a:endParaRPr>
          </a:p>
          <a:p>
            <a:r>
              <a:rPr lang="zh-CN" altLang="en-US" sz="2000" dirty="0" smtClean="0">
                <a:solidFill>
                  <a:srgbClr val="FFFF00"/>
                </a:solidFill>
                <a:latin typeface="楷体" pitchFamily="49" charset="-122"/>
                <a:ea typeface="楷体" pitchFamily="49" charset="-122"/>
              </a:rPr>
              <a:t>重点在于工业领域的民主参与</a:t>
            </a:r>
            <a:r>
              <a:rPr lang="zh-CN" altLang="en-US" sz="2000" dirty="0" smtClean="0">
                <a:latin typeface="楷体" pitchFamily="49" charset="-122"/>
                <a:ea typeface="楷体" pitchFamily="49" charset="-122"/>
              </a:rPr>
              <a:t>：</a:t>
            </a:r>
            <a:endParaRPr lang="en-US" altLang="zh-CN" sz="2000" dirty="0" smtClean="0">
              <a:latin typeface="楷体" pitchFamily="49" charset="-122"/>
              <a:ea typeface="楷体" pitchFamily="49" charset="-122"/>
            </a:endParaRPr>
          </a:p>
          <a:p>
            <a:r>
              <a:rPr lang="zh-CN" altLang="en-US" sz="2000" dirty="0" smtClean="0">
                <a:latin typeface="楷体" pitchFamily="49" charset="-122"/>
                <a:ea typeface="楷体" pitchFamily="49" charset="-122"/>
              </a:rPr>
              <a:t>“如果民主的必要条件就是一个参与型社会，更主要的是一个参与型的工业领域，那么问题就是如何将一个社会转变为参与型的社会”</a:t>
            </a:r>
            <a:endParaRPr lang="en-US" altLang="zh-CN" sz="2000" dirty="0" smtClean="0">
              <a:latin typeface="楷体" pitchFamily="49" charset="-122"/>
              <a:ea typeface="楷体" pitchFamily="49" charset="-122"/>
            </a:endParaRPr>
          </a:p>
          <a:p>
            <a:r>
              <a:rPr lang="zh-CN" altLang="en-US" sz="2000" dirty="0" smtClean="0">
                <a:latin typeface="楷体" pitchFamily="49" charset="-122"/>
                <a:ea typeface="楷体" pitchFamily="49" charset="-122"/>
              </a:rPr>
              <a:t>在工业领域的参与制度设计上，“在权威结构没有民主化的条件下，部分参与在所有管理层次上是可能的，而且在一个完全非民主的权威结构中，较低层次上的充分参与也是可能的。”</a:t>
            </a:r>
            <a:endParaRPr lang="en-US" altLang="zh-CN" sz="2000" dirty="0" smtClean="0">
              <a:latin typeface="楷体" pitchFamily="49" charset="-122"/>
              <a:ea typeface="楷体" pitchFamily="49" charset="-122"/>
            </a:endParaRPr>
          </a:p>
          <a:p>
            <a:r>
              <a:rPr lang="zh-CN" altLang="en-US" sz="2000" dirty="0" smtClean="0">
                <a:solidFill>
                  <a:srgbClr val="FFFF00"/>
                </a:solidFill>
                <a:latin typeface="楷体" pitchFamily="49" charset="-122"/>
                <a:ea typeface="楷体" pitchFamily="49" charset="-122"/>
              </a:rPr>
              <a:t>参与型社会</a:t>
            </a:r>
            <a:r>
              <a:rPr lang="zh-CN" altLang="en-US" sz="2000" dirty="0" smtClean="0">
                <a:latin typeface="楷体" pitchFamily="49" charset="-122"/>
                <a:ea typeface="楷体" pitchFamily="49" charset="-122"/>
              </a:rPr>
              <a:t>：“如果工作场所中的这种参与成为可能，那么工业活动中的权威关系将从通常的上级与下级（管理者与员工）的关系，变成一种整个员工与选举产生的管理者（领导）之间的</a:t>
            </a:r>
            <a:r>
              <a:rPr lang="zh-CN" altLang="en-US" sz="2000" dirty="0" smtClean="0">
                <a:solidFill>
                  <a:srgbClr val="FF0000"/>
                </a:solidFill>
                <a:latin typeface="楷体" pitchFamily="49" charset="-122"/>
                <a:ea typeface="楷体" pitchFamily="49" charset="-122"/>
              </a:rPr>
              <a:t>平等或合作关系</a:t>
            </a:r>
            <a:r>
              <a:rPr lang="zh-CN" altLang="en-US" sz="2000" dirty="0" smtClean="0">
                <a:latin typeface="楷体" pitchFamily="49" charset="-122"/>
                <a:ea typeface="楷体" pitchFamily="49" charset="-122"/>
              </a:rPr>
              <a:t>，就像在地方层次上选举代表那样。也就是讲，工业领域的政治关系（广义上使用政治一词），将不得不民主化，而且，将有可能进一步发展。”</a:t>
            </a:r>
            <a:endParaRPr lang="en-US" altLang="zh-CN" sz="2000" dirty="0" smtClean="0">
              <a:latin typeface="楷体" pitchFamily="49" charset="-122"/>
              <a:ea typeface="楷体" pitchFamily="49" charset="-122"/>
            </a:endParaRPr>
          </a:p>
          <a:p>
            <a:r>
              <a:rPr lang="zh-CN" altLang="en-US" sz="2000" dirty="0" smtClean="0">
                <a:latin typeface="楷体" pitchFamily="49" charset="-122"/>
                <a:ea typeface="楷体" pitchFamily="49" charset="-122"/>
              </a:rPr>
              <a:t>“</a:t>
            </a:r>
            <a:r>
              <a:rPr lang="zh-CN" altLang="en-US" sz="2000" dirty="0" smtClean="0">
                <a:solidFill>
                  <a:srgbClr val="FFFF00"/>
                </a:solidFill>
                <a:latin typeface="楷体" pitchFamily="49" charset="-122"/>
                <a:ea typeface="楷体" pitchFamily="49" charset="-122"/>
              </a:rPr>
              <a:t>南斯拉夫这个国家的工人实行自我管理制度</a:t>
            </a:r>
            <a:r>
              <a:rPr lang="zh-CN" altLang="en-US" sz="2000" dirty="0" smtClean="0">
                <a:latin typeface="楷体" pitchFamily="49" charset="-122"/>
                <a:ea typeface="楷体" pitchFamily="49" charset="-122"/>
              </a:rPr>
              <a:t>，在国家的整个经济体系的不同规模和类型的企业中均实行这一制度，引入了大规模工业民主的唯一例子。”</a:t>
            </a:r>
            <a:endParaRPr lang="zh-CN" altLang="en-US" sz="2000" dirty="0">
              <a:latin typeface="楷体" pitchFamily="49" charset="-122"/>
              <a:ea typeface="楷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麦克弗森：参与型民主的建构</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latin typeface="楷体" pitchFamily="49" charset="-122"/>
                <a:ea typeface="楷体" pitchFamily="49" charset="-122"/>
              </a:rPr>
              <a:t>自由主义民主理论的基础，并且同时也是它的重大缺陷就在于“</a:t>
            </a:r>
            <a:r>
              <a:rPr lang="zh-CN" altLang="en-US" dirty="0" smtClean="0">
                <a:solidFill>
                  <a:srgbClr val="FF0000"/>
                </a:solidFill>
                <a:latin typeface="楷体" pitchFamily="49" charset="-122"/>
                <a:ea typeface="楷体" pitchFamily="49" charset="-122"/>
              </a:rPr>
              <a:t>占有性个人主义</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现代西方自由主义民主是占有性个人主义与民主之间的“不稳定的综合”。自由主义优于民主，占有性个人主义优于（并形成了）自由主义。但是，占有性个人主义和民主是“不相容的”。因此，这种现代综合是不稳定的，它的民主成分因为那个强大但又与它不相容的同伴而严重失效。</a:t>
            </a:r>
            <a:endParaRPr lang="en-US" altLang="zh-CN" dirty="0" smtClean="0">
              <a:latin typeface="楷体" pitchFamily="49" charset="-122"/>
              <a:ea typeface="楷体" pitchFamily="49" charset="-122"/>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684</TotalTime>
  <Words>2009</Words>
  <Application>Microsoft Office PowerPoint</Application>
  <PresentationFormat>全屏显示(4:3)</PresentationFormat>
  <Paragraphs>81</Paragraphs>
  <Slides>16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方正舒体</vt:lpstr>
      <vt:lpstr>楷体</vt:lpstr>
      <vt:lpstr>Georgia</vt:lpstr>
      <vt:lpstr>Wingdings</vt:lpstr>
      <vt:lpstr>Wingdings 2</vt:lpstr>
      <vt:lpstr>市镇</vt:lpstr>
      <vt:lpstr>第八讲 参与民主理论</vt:lpstr>
      <vt:lpstr>社会背景</vt:lpstr>
      <vt:lpstr>建构过程</vt:lpstr>
      <vt:lpstr>强势民主</vt:lpstr>
      <vt:lpstr>耐斯比特对参与民主的发展</vt:lpstr>
      <vt:lpstr>理论基础</vt:lpstr>
      <vt:lpstr>帕特曼：建构一个参与性社会</vt:lpstr>
      <vt:lpstr>从工业参与到社会参与</vt:lpstr>
      <vt:lpstr>麦克弗森：参与型民主的建构</vt:lpstr>
      <vt:lpstr>占有性个人主义与占有性市场社会</vt:lpstr>
      <vt:lpstr>占有性个人主义的特征</vt:lpstr>
      <vt:lpstr>西方社会三种自由主义民主模式的评估</vt:lpstr>
      <vt:lpstr>参与型民主理论</vt:lpstr>
      <vt:lpstr>半直接民主模式</vt:lpstr>
      <vt:lpstr>对参与民主理论的评估</vt:lpstr>
      <vt:lpstr>讨论题目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参与民主理论</dc:title>
  <dc:creator>DELL</dc:creator>
  <cp:lastModifiedBy>dell</cp:lastModifiedBy>
  <cp:revision>69</cp:revision>
  <dcterms:created xsi:type="dcterms:W3CDTF">2019-02-13T15:14:51Z</dcterms:created>
  <dcterms:modified xsi:type="dcterms:W3CDTF">2019-05-22T05:42:21Z</dcterms:modified>
</cp:coreProperties>
</file>