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a:xfrm>
            <a:off x="3623733" y="6117336"/>
            <a:ext cx="3609438" cy="365125"/>
          </a:xfrm>
        </p:spPr>
        <p:txBody>
          <a:bodyPr/>
          <a:lstStyle/>
          <a:p>
            <a:endParaRPr lang="zh-CN" altLang="en-US"/>
          </a:p>
        </p:txBody>
      </p:sp>
      <p:sp>
        <p:nvSpPr>
          <p:cNvPr id="6" name="Slide Number Placeholder 5"/>
          <p:cNvSpPr>
            <a:spLocks noGrp="1"/>
          </p:cNvSpPr>
          <p:nvPr>
            <p:ph type="sldNum" sz="quarter" idx="12"/>
          </p:nvPr>
        </p:nvSpPr>
        <p:spPr>
          <a:xfrm>
            <a:off x="8275320" y="6117336"/>
            <a:ext cx="41148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24839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728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453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157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842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98472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30156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96735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6845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a:xfrm>
            <a:off x="1972647" y="6108173"/>
            <a:ext cx="5314517" cy="365125"/>
          </a:xfrm>
        </p:spPr>
        <p:txBody>
          <a:bodyPr/>
          <a:lstStyle/>
          <a:p>
            <a:endParaRPr lang="zh-CN" altLang="en-US"/>
          </a:p>
        </p:txBody>
      </p:sp>
      <p:sp>
        <p:nvSpPr>
          <p:cNvPr id="6" name="Slide Number Placeholder 5"/>
          <p:cNvSpPr>
            <a:spLocks noGrp="1"/>
          </p:cNvSpPr>
          <p:nvPr>
            <p:ph type="sldNum" sz="quarter" idx="12"/>
          </p:nvPr>
        </p:nvSpPr>
        <p:spPr>
          <a:xfrm>
            <a:off x="8258967" y="6108173"/>
            <a:ext cx="427833"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4404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273317" y="6116070"/>
            <a:ext cx="413483"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9486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055978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8037702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270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6356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409173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3864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692779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2800" dirty="0" smtClean="0">
                <a:latin typeface="隶书" panose="02010509060101010101" pitchFamily="49" charset="-122"/>
                <a:ea typeface="隶书" panose="02010509060101010101" pitchFamily="49" charset="-122"/>
              </a:rPr>
              <a:t>第六讲 精英民主理论</a:t>
            </a:r>
            <a:endParaRPr lang="zh-CN" altLang="en-US" sz="2800" dirty="0">
              <a:latin typeface="隶书" panose="02010509060101010101" pitchFamily="49" charset="-122"/>
              <a:ea typeface="隶书" panose="02010509060101010101" pitchFamily="49" charset="-122"/>
            </a:endParaRPr>
          </a:p>
        </p:txBody>
      </p:sp>
      <p:sp>
        <p:nvSpPr>
          <p:cNvPr id="5" name="内容占位符 4"/>
          <p:cNvSpPr>
            <a:spLocks noGrp="1"/>
          </p:cNvSpPr>
          <p:nvPr>
            <p:ph idx="1"/>
          </p:nvPr>
        </p:nvSpPr>
        <p:spPr>
          <a:xfrm>
            <a:off x="982133" y="2276872"/>
            <a:ext cx="7704667" cy="3722944"/>
          </a:xfrm>
        </p:spPr>
        <p:txBody>
          <a:bodyPr/>
          <a:lstStyle/>
          <a:p>
            <a:pPr marL="0" indent="0">
              <a:buNone/>
            </a:pPr>
            <a:r>
              <a:rPr lang="zh-CN" altLang="en-US" dirty="0"/>
              <a:t>一、从政治精英理论到现代精英民主</a:t>
            </a:r>
            <a:r>
              <a:rPr lang="zh-CN" altLang="en-US" dirty="0" smtClean="0"/>
              <a:t>理论</a:t>
            </a:r>
            <a:endParaRPr lang="en-US" altLang="zh-CN" dirty="0" smtClean="0"/>
          </a:p>
          <a:p>
            <a:pPr marL="0" indent="0">
              <a:buNone/>
            </a:pPr>
            <a:r>
              <a:rPr lang="zh-CN" altLang="en-US" dirty="0" smtClean="0"/>
              <a:t>二、韦伯的精英民主理论</a:t>
            </a:r>
            <a:endParaRPr lang="en-US" altLang="zh-CN" dirty="0" smtClean="0"/>
          </a:p>
          <a:p>
            <a:pPr marL="0" indent="0">
              <a:buNone/>
            </a:pPr>
            <a:r>
              <a:rPr lang="zh-CN" altLang="en-US" dirty="0" smtClean="0"/>
              <a:t>三、熊彼特的精英民主理论</a:t>
            </a:r>
            <a:endParaRPr lang="zh-CN" altLang="en-US" dirty="0"/>
          </a:p>
        </p:txBody>
      </p:sp>
    </p:spTree>
    <p:extLst>
      <p:ext uri="{BB962C8B-B14F-4D97-AF65-F5344CB8AC3E}">
        <p14:creationId xmlns:p14="http://schemas.microsoft.com/office/powerpoint/2010/main" val="3700335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1459631"/>
          </a:xfrm>
        </p:spPr>
        <p:txBody>
          <a:bodyPr>
            <a:normAutofit/>
          </a:bodyPr>
          <a:lstStyle/>
          <a:p>
            <a:r>
              <a:rPr lang="zh-CN" altLang="en-US" sz="2800" dirty="0" smtClean="0">
                <a:latin typeface="隶书" panose="02010509060101010101" pitchFamily="49" charset="-122"/>
                <a:ea typeface="隶书" panose="02010509060101010101" pitchFamily="49" charset="-122"/>
              </a:rPr>
              <a:t>在领袖、有效的管理和政治责任之间</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t>“韦伯关心的是，如何理解政治权威、训练有素的领袖、有效的行政管理和一定程度的政治责任之间的真正平衡，以及如何才能实现这种平衡。应该强调指出的是，他决不认为，能够淘汰无能的领袖的选民是无足轻重的。不过，这实际上是他赋予选民的唯一作用。一方面是政治权威，另一方面是对人民负责而又不把太多的权力交给人民。人们不得不在这两者之间寻求平衡</a:t>
            </a:r>
            <a:r>
              <a:rPr lang="zh-CN" altLang="en-US" dirty="0" smtClean="0"/>
              <a:t>。”（赫尔德）</a:t>
            </a:r>
            <a:endParaRPr lang="zh-CN" altLang="en-US" dirty="0"/>
          </a:p>
        </p:txBody>
      </p:sp>
    </p:spTree>
    <p:extLst>
      <p:ext uri="{BB962C8B-B14F-4D97-AF65-F5344CB8AC3E}">
        <p14:creationId xmlns:p14="http://schemas.microsoft.com/office/powerpoint/2010/main" val="2054104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1171599"/>
          </a:xfrm>
        </p:spPr>
        <p:txBody>
          <a:bodyPr>
            <a:normAutofit/>
          </a:bodyPr>
          <a:lstStyle/>
          <a:p>
            <a:r>
              <a:rPr lang="zh-CN" altLang="en-US" sz="2800" dirty="0">
                <a:latin typeface="隶书" panose="02010509060101010101" pitchFamily="49" charset="-122"/>
                <a:ea typeface="隶书" panose="02010509060101010101" pitchFamily="49" charset="-122"/>
              </a:rPr>
              <a:t>熊彼特的精英</a:t>
            </a:r>
            <a:r>
              <a:rPr lang="zh-CN" altLang="en-US" sz="2800" dirty="0" smtClean="0">
                <a:latin typeface="隶书" panose="02010509060101010101" pitchFamily="49" charset="-122"/>
                <a:ea typeface="隶书" panose="02010509060101010101" pitchFamily="49" charset="-122"/>
              </a:rPr>
              <a:t>民主理论</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628800"/>
            <a:ext cx="7704667" cy="4371016"/>
          </a:xfrm>
        </p:spPr>
        <p:txBody>
          <a:bodyPr>
            <a:normAutofit lnSpcReduction="10000"/>
          </a:bodyPr>
          <a:lstStyle/>
          <a:p>
            <a:r>
              <a:rPr lang="zh-CN" altLang="en-US" sz="2000" dirty="0">
                <a:latin typeface="隶书" panose="02010509060101010101" pitchFamily="49" charset="-122"/>
                <a:ea typeface="隶书" panose="02010509060101010101" pitchFamily="49" charset="-122"/>
              </a:rPr>
              <a:t>对古典民主学说的</a:t>
            </a:r>
            <a:r>
              <a:rPr lang="zh-CN" altLang="en-US" sz="2000" dirty="0" smtClean="0">
                <a:latin typeface="隶书" panose="02010509060101010101" pitchFamily="49" charset="-122"/>
                <a:ea typeface="隶书" panose="02010509060101010101" pitchFamily="49" charset="-122"/>
              </a:rPr>
              <a:t>否定：从定义到价值</a:t>
            </a:r>
            <a:r>
              <a:rPr lang="zh-CN" altLang="en-US" dirty="0" smtClean="0"/>
              <a:t>。</a:t>
            </a:r>
            <a:endParaRPr lang="en-US" altLang="zh-CN" dirty="0" smtClean="0"/>
          </a:p>
          <a:p>
            <a:r>
              <a:rPr lang="zh-CN" altLang="zh-CN" dirty="0" smtClean="0"/>
              <a:t>“</a:t>
            </a:r>
            <a:r>
              <a:rPr lang="zh-CN" altLang="zh-CN" dirty="0"/>
              <a:t>民主并不是指，也不可能指，按照‘人民’和‘统治’这两个词的明显的意义说的人民确实在那里统治的意思。民主不过是指人民有机会接受或拒绝要来统治他们的人的意思……定义的一个方面可以说成：民主就是政治家的统治。</a:t>
            </a:r>
            <a:r>
              <a:rPr lang="zh-CN" altLang="zh-CN" dirty="0" smtClean="0"/>
              <a:t>”</a:t>
            </a:r>
            <a:endParaRPr lang="en-US" altLang="zh-CN" dirty="0" smtClean="0"/>
          </a:p>
          <a:p>
            <a:r>
              <a:rPr lang="zh-CN" altLang="en-US" dirty="0" smtClean="0"/>
              <a:t>批判了“共同幸福”</a:t>
            </a:r>
            <a:r>
              <a:rPr lang="zh-CN" altLang="en-US" dirty="0"/>
              <a:t>观念和“共同意志”观念。“不存在什么全体人民能够同意或通过理性论证的力量能够同意的被出色地决定的共同的幸福那样的东西。” “当关于共同幸福的观念对我们来说已无法理解时，这种性质的一般意志的存在和它的尊严也就是完蛋了。” </a:t>
            </a:r>
            <a:r>
              <a:rPr lang="zh-CN" altLang="en-US" dirty="0" smtClean="0"/>
              <a:t>（熊彼特）</a:t>
            </a:r>
            <a:endParaRPr lang="zh-CN" altLang="en-US" dirty="0"/>
          </a:p>
        </p:txBody>
      </p:sp>
    </p:spTree>
    <p:extLst>
      <p:ext uri="{BB962C8B-B14F-4D97-AF65-F5344CB8AC3E}">
        <p14:creationId xmlns:p14="http://schemas.microsoft.com/office/powerpoint/2010/main" val="468244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1243607"/>
          </a:xfrm>
        </p:spPr>
        <p:txBody>
          <a:bodyPr>
            <a:normAutofit/>
          </a:bodyPr>
          <a:lstStyle/>
          <a:p>
            <a:r>
              <a:rPr lang="zh-CN" altLang="en-US" sz="2800" dirty="0">
                <a:latin typeface="隶书" panose="02010509060101010101" pitchFamily="49" charset="-122"/>
                <a:ea typeface="隶书" panose="02010509060101010101" pitchFamily="49" charset="-122"/>
              </a:rPr>
              <a:t>竞争的精英</a:t>
            </a:r>
            <a:r>
              <a:rPr lang="zh-CN" altLang="en-US" sz="2800" dirty="0" smtClean="0">
                <a:latin typeface="隶书" panose="02010509060101010101" pitchFamily="49" charset="-122"/>
                <a:ea typeface="隶书" panose="02010509060101010101" pitchFamily="49" charset="-122"/>
              </a:rPr>
              <a:t>民主模式</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556792"/>
            <a:ext cx="7704667" cy="4443024"/>
          </a:xfrm>
        </p:spPr>
        <p:txBody>
          <a:bodyPr>
            <a:normAutofit/>
          </a:bodyPr>
          <a:lstStyle/>
          <a:p>
            <a:r>
              <a:rPr lang="zh-CN" altLang="en-US" sz="2000" dirty="0">
                <a:latin typeface="+mn-ea"/>
              </a:rPr>
              <a:t>“民主是一个竞争领导权的过程”：“政党经营和政党广告的心理技术、口号和进行曲之类并不是附件。它们是政治的精义所在。</a:t>
            </a:r>
            <a:r>
              <a:rPr lang="en-US" altLang="zh-CN" sz="2000" dirty="0">
                <a:latin typeface="+mn-ea"/>
              </a:rPr>
              <a:t>[</a:t>
            </a:r>
            <a:r>
              <a:rPr lang="zh-CN" altLang="en-US" sz="2000" dirty="0">
                <a:latin typeface="+mn-ea"/>
              </a:rPr>
              <a:t>操纵选区</a:t>
            </a:r>
            <a:r>
              <a:rPr lang="en-US" altLang="zh-CN" sz="2000" dirty="0">
                <a:latin typeface="+mn-ea"/>
              </a:rPr>
              <a:t>]</a:t>
            </a:r>
            <a:r>
              <a:rPr lang="zh-CN" altLang="en-US" sz="2000" dirty="0">
                <a:latin typeface="+mn-ea"/>
              </a:rPr>
              <a:t>的政治老板也是如此。</a:t>
            </a:r>
            <a:r>
              <a:rPr lang="zh-CN" altLang="en-US" sz="2000" dirty="0" smtClean="0">
                <a:latin typeface="+mn-ea"/>
              </a:rPr>
              <a:t>”</a:t>
            </a:r>
            <a:endParaRPr lang="en-US" altLang="zh-CN" sz="2000" dirty="0" smtClean="0">
              <a:latin typeface="+mn-ea"/>
            </a:endParaRPr>
          </a:p>
          <a:p>
            <a:r>
              <a:rPr lang="zh-CN" altLang="en-US" sz="2000" dirty="0">
                <a:latin typeface="+mn-ea"/>
              </a:rPr>
              <a:t>“民主不过是指人民有机会接受或拒绝要来统治他们的人的意思。” “人民不能被拉上楼梯</a:t>
            </a:r>
            <a:r>
              <a:rPr lang="zh-CN" altLang="en-US" sz="2000" dirty="0" smtClean="0">
                <a:latin typeface="+mn-ea"/>
              </a:rPr>
              <a:t>”</a:t>
            </a:r>
            <a:endParaRPr lang="en-US" altLang="zh-CN" sz="2000" dirty="0" smtClean="0">
              <a:latin typeface="+mn-ea"/>
            </a:endParaRPr>
          </a:p>
          <a:p>
            <a:r>
              <a:rPr lang="zh-CN" altLang="en-US" sz="2000" dirty="0">
                <a:latin typeface="+mn-ea"/>
              </a:rPr>
              <a:t>“民主就是政治家的统治” “如果我们想规规矩矩地正视事实，我们必须承认，在瑞士以外的任何类型的现代民主政体中，政治不可避免是一种事业生涯。”</a:t>
            </a:r>
            <a:endParaRPr lang="en-US" altLang="zh-CN" sz="2000" dirty="0" smtClean="0">
              <a:latin typeface="+mn-ea"/>
            </a:endParaRPr>
          </a:p>
          <a:p>
            <a:endParaRPr lang="en-US" altLang="zh-CN" dirty="0" smtClean="0"/>
          </a:p>
          <a:p>
            <a:endParaRPr lang="zh-CN" altLang="en-US" dirty="0"/>
          </a:p>
        </p:txBody>
      </p:sp>
    </p:spTree>
    <p:extLst>
      <p:ext uri="{BB962C8B-B14F-4D97-AF65-F5344CB8AC3E}">
        <p14:creationId xmlns:p14="http://schemas.microsoft.com/office/powerpoint/2010/main" val="883673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隶书" panose="02010509060101010101" pitchFamily="49" charset="-122"/>
                <a:ea typeface="隶书" panose="02010509060101010101" pitchFamily="49" charset="-122"/>
              </a:rPr>
              <a:t>竞争的精英</a:t>
            </a:r>
            <a:r>
              <a:rPr lang="zh-CN" altLang="en-US" sz="2800" dirty="0" smtClean="0">
                <a:latin typeface="隶书" panose="02010509060101010101" pitchFamily="49" charset="-122"/>
                <a:ea typeface="隶书" panose="02010509060101010101" pitchFamily="49" charset="-122"/>
              </a:rPr>
              <a:t>民主：运行条件</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fontScale="77500" lnSpcReduction="20000"/>
          </a:bodyPr>
          <a:lstStyle/>
          <a:p>
            <a:r>
              <a:rPr lang="en-US" altLang="zh-CN" dirty="0"/>
              <a:t>1</a:t>
            </a:r>
            <a:r>
              <a:rPr lang="zh-CN" altLang="en-US" dirty="0"/>
              <a:t>政治家们要有很高的才能</a:t>
            </a:r>
            <a:r>
              <a:rPr lang="zh-CN" altLang="en-US" dirty="0" smtClean="0"/>
              <a:t>；</a:t>
            </a:r>
            <a:endParaRPr lang="en-US" altLang="zh-CN" dirty="0" smtClean="0"/>
          </a:p>
          <a:p>
            <a:r>
              <a:rPr lang="en-US" altLang="zh-CN" dirty="0" smtClean="0"/>
              <a:t>2</a:t>
            </a:r>
            <a:r>
              <a:rPr lang="zh-CN" altLang="en-US" dirty="0"/>
              <a:t>对立的领袖（或政党）之间的竞争。</a:t>
            </a:r>
            <a:r>
              <a:rPr lang="en-US" altLang="zh-CN" dirty="0"/>
              <a:t>[</a:t>
            </a:r>
            <a:r>
              <a:rPr lang="zh-CN" altLang="en-US" dirty="0"/>
              <a:t>对立的领袖（和政党）之间必须在一个相对有限的政治问题范围之内展开竞争，这种竞争受制于有关国家政策总体方向、合理的议会方案内容和普遍的法律事宜的</a:t>
            </a:r>
            <a:r>
              <a:rPr lang="zh-CN" altLang="en-US" dirty="0" smtClean="0"/>
              <a:t>共识</a:t>
            </a:r>
            <a:r>
              <a:rPr lang="en-US" altLang="zh-CN" dirty="0" smtClean="0"/>
              <a:t>]</a:t>
            </a:r>
          </a:p>
          <a:p>
            <a:r>
              <a:rPr lang="en-US" altLang="zh-CN" dirty="0" smtClean="0"/>
              <a:t>3</a:t>
            </a:r>
            <a:r>
              <a:rPr lang="zh-CN" altLang="en-US" dirty="0"/>
              <a:t>官僚制度。必须存在“具有良好的声望和传统”并受过良好训练的独立的官僚，以协助政治家处理政策制定和行政管理的各方面事宜</a:t>
            </a:r>
            <a:r>
              <a:rPr lang="zh-CN" altLang="en-US" dirty="0" smtClean="0"/>
              <a:t>。</a:t>
            </a:r>
            <a:endParaRPr lang="en-US" altLang="zh-CN" dirty="0" smtClean="0"/>
          </a:p>
          <a:p>
            <a:r>
              <a:rPr lang="en-US" altLang="zh-CN" dirty="0" smtClean="0"/>
              <a:t>4</a:t>
            </a:r>
            <a:r>
              <a:rPr lang="zh-CN" altLang="en-US" dirty="0"/>
              <a:t>民主的自我控制。必须存在着“民主的自我控制”，即在诸如选民与政治家混淆了他们各自的角色，在所有问题上过分地批判政府，以及不可预测和极端的行为等问题上，有着广泛的共识</a:t>
            </a:r>
            <a:r>
              <a:rPr lang="zh-CN" altLang="en-US" dirty="0" smtClean="0"/>
              <a:t>。</a:t>
            </a:r>
            <a:endParaRPr lang="en-US" altLang="zh-CN" dirty="0" smtClean="0"/>
          </a:p>
          <a:p>
            <a:r>
              <a:rPr lang="en-US" altLang="zh-CN" dirty="0" smtClean="0"/>
              <a:t>5</a:t>
            </a:r>
            <a:r>
              <a:rPr lang="zh-CN" altLang="en-US" dirty="0"/>
              <a:t>必须有容忍不同意见的文化能力。</a:t>
            </a:r>
          </a:p>
        </p:txBody>
      </p:sp>
    </p:spTree>
    <p:extLst>
      <p:ext uri="{BB962C8B-B14F-4D97-AF65-F5344CB8AC3E}">
        <p14:creationId xmlns:p14="http://schemas.microsoft.com/office/powerpoint/2010/main" val="1198695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883567"/>
          </a:xfrm>
        </p:spPr>
        <p:txBody>
          <a:bodyPr>
            <a:normAutofit/>
          </a:bodyPr>
          <a:lstStyle/>
          <a:p>
            <a:r>
              <a:rPr lang="zh-CN" altLang="en-US" sz="2800" dirty="0" smtClean="0">
                <a:latin typeface="隶书" panose="02010509060101010101" pitchFamily="49" charset="-122"/>
                <a:ea typeface="隶书" panose="02010509060101010101" pitchFamily="49" charset="-122"/>
              </a:rPr>
              <a:t>对竞争性精英民主的评估</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smtClean="0"/>
              <a:t>对多元主义和马克思主义的影响</a:t>
            </a:r>
            <a:endParaRPr lang="en-US" altLang="zh-CN" dirty="0" smtClean="0"/>
          </a:p>
          <a:p>
            <a:r>
              <a:rPr lang="zh-CN" altLang="en-US" dirty="0" smtClean="0"/>
              <a:t>反对古典民主的遗产</a:t>
            </a:r>
            <a:endParaRPr lang="en-US" altLang="zh-CN" dirty="0" smtClean="0"/>
          </a:p>
          <a:p>
            <a:r>
              <a:rPr lang="zh-CN" altLang="en-US" dirty="0" smtClean="0"/>
              <a:t>低估民主大众的能力</a:t>
            </a:r>
            <a:endParaRPr lang="en-US" altLang="zh-CN" dirty="0" smtClean="0"/>
          </a:p>
          <a:p>
            <a:r>
              <a:rPr lang="zh-CN" altLang="en-US" dirty="0" smtClean="0"/>
              <a:t>对人民意志的质疑</a:t>
            </a:r>
            <a:endParaRPr lang="en-US" altLang="zh-CN" dirty="0" smtClean="0"/>
          </a:p>
          <a:p>
            <a:r>
              <a:rPr lang="zh-CN" altLang="en-US" dirty="0" smtClean="0"/>
              <a:t>对自由与民主的阐释</a:t>
            </a:r>
            <a:endParaRPr lang="zh-CN" altLang="en-US" dirty="0"/>
          </a:p>
        </p:txBody>
      </p:sp>
    </p:spTree>
    <p:extLst>
      <p:ext uri="{BB962C8B-B14F-4D97-AF65-F5344CB8AC3E}">
        <p14:creationId xmlns:p14="http://schemas.microsoft.com/office/powerpoint/2010/main" val="664509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595535"/>
          </a:xfrm>
        </p:spPr>
        <p:txBody>
          <a:bodyPr>
            <a:normAutofit/>
          </a:bodyPr>
          <a:lstStyle/>
          <a:p>
            <a:r>
              <a:rPr lang="zh-CN" altLang="en-US" sz="2800" dirty="0">
                <a:latin typeface="隶书" panose="02010509060101010101" pitchFamily="49" charset="-122"/>
                <a:ea typeface="隶书" panose="02010509060101010101" pitchFamily="49" charset="-122"/>
              </a:rPr>
              <a:t>政治精英</a:t>
            </a:r>
            <a:r>
              <a:rPr lang="zh-CN" altLang="en-US" sz="2800" dirty="0" smtClean="0">
                <a:latin typeface="隶书" panose="02010509060101010101" pitchFamily="49" charset="-122"/>
                <a:ea typeface="隶书" panose="02010509060101010101" pitchFamily="49" charset="-122"/>
              </a:rPr>
              <a:t>理论</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196752"/>
            <a:ext cx="7704667" cy="4803064"/>
          </a:xfrm>
        </p:spPr>
        <p:txBody>
          <a:bodyPr>
            <a:normAutofit lnSpcReduction="10000"/>
          </a:bodyPr>
          <a:lstStyle/>
          <a:p>
            <a:r>
              <a:rPr lang="zh-CN" altLang="en-US" dirty="0" smtClean="0">
                <a:latin typeface="隶书" panose="02010509060101010101" pitchFamily="49" charset="-122"/>
                <a:ea typeface="隶书" panose="02010509060101010101" pitchFamily="49" charset="-122"/>
              </a:rPr>
              <a:t>逻辑起点：</a:t>
            </a:r>
            <a:r>
              <a:rPr lang="zh-CN" altLang="en-US" dirty="0">
                <a:latin typeface="隶书" panose="02010509060101010101" pitchFamily="49" charset="-122"/>
                <a:ea typeface="隶书" panose="02010509060101010101" pitchFamily="49" charset="-122"/>
              </a:rPr>
              <a:t>以精英与大众的划分作为</a:t>
            </a:r>
            <a:r>
              <a:rPr lang="zh-CN" altLang="en-US" dirty="0" smtClean="0">
                <a:latin typeface="隶书" panose="02010509060101010101" pitchFamily="49" charset="-122"/>
                <a:ea typeface="隶书" panose="02010509060101010101" pitchFamily="49" charset="-122"/>
              </a:rPr>
              <a:t>基础</a:t>
            </a:r>
            <a:endParaRPr lang="en-US" altLang="zh-CN" dirty="0" smtClean="0">
              <a:latin typeface="隶书" panose="02010509060101010101" pitchFamily="49" charset="-122"/>
              <a:ea typeface="隶书" panose="02010509060101010101" pitchFamily="49" charset="-122"/>
            </a:endParaRPr>
          </a:p>
          <a:p>
            <a:r>
              <a:rPr lang="zh-CN" altLang="en-US" sz="2200" dirty="0">
                <a:latin typeface="+mn-ea"/>
              </a:rPr>
              <a:t>莫斯</a:t>
            </a:r>
            <a:r>
              <a:rPr lang="zh-CN" altLang="en-US" sz="2200" dirty="0" smtClean="0">
                <a:latin typeface="+mn-ea"/>
              </a:rPr>
              <a:t>卡：</a:t>
            </a:r>
            <a:r>
              <a:rPr lang="zh-CN" altLang="en-US" sz="2200" dirty="0">
                <a:latin typeface="+mn-ea"/>
              </a:rPr>
              <a:t>“都有一个统治阶级和另一个统治阶级。第一个阶级人数较少，但是履行所有政治职能，垄断各种权力并享受由此而来的利益。第二个阶级接受第一个阶级的指挥和控制，其方式或多或少是合法的，同时又或多或少是专制而暴烈的。”</a:t>
            </a:r>
            <a:endParaRPr lang="en-US" altLang="zh-CN" sz="2200" dirty="0" smtClean="0">
              <a:latin typeface="+mn-ea"/>
            </a:endParaRPr>
          </a:p>
          <a:p>
            <a:r>
              <a:rPr lang="zh-CN" altLang="en-US" sz="2200" dirty="0" smtClean="0">
                <a:latin typeface="+mn-ea"/>
              </a:rPr>
              <a:t>米歇尔斯：</a:t>
            </a:r>
            <a:r>
              <a:rPr lang="zh-CN" altLang="en-US" sz="2200" dirty="0">
                <a:latin typeface="+mn-ea"/>
              </a:rPr>
              <a:t>“正是组织，造成了当选人对于选民、受托人对于委托人、受权人对于授权人的统治。谁讲到组织，他就是在讲寡头。”</a:t>
            </a:r>
            <a:endParaRPr lang="en-US" altLang="zh-CN" sz="2200" dirty="0" smtClean="0">
              <a:latin typeface="+mn-ea"/>
            </a:endParaRPr>
          </a:p>
          <a:p>
            <a:r>
              <a:rPr lang="zh-CN" altLang="en-US" sz="2200" dirty="0">
                <a:latin typeface="+mn-ea"/>
              </a:rPr>
              <a:t>帕累</a:t>
            </a:r>
            <a:r>
              <a:rPr lang="zh-CN" altLang="en-US" sz="2200" dirty="0" smtClean="0">
                <a:latin typeface="+mn-ea"/>
              </a:rPr>
              <a:t>托：</a:t>
            </a:r>
            <a:r>
              <a:rPr lang="zh-CN" altLang="en-US" sz="2200" dirty="0">
                <a:latin typeface="+mn-ea"/>
              </a:rPr>
              <a:t>“通过一个持续不断的过程，新的精英产生于社会的较低阶层，升为更高阶层，在这里登峰造极，然后，趋向堕落，被消灭或消失。</a:t>
            </a:r>
            <a:r>
              <a:rPr lang="zh-CN" altLang="en-US" sz="2200" dirty="0" smtClean="0">
                <a:latin typeface="+mn-ea"/>
              </a:rPr>
              <a:t>”</a:t>
            </a:r>
            <a:endParaRPr lang="en-US" altLang="zh-CN" sz="2200" dirty="0" smtClean="0">
              <a:latin typeface="+mn-ea"/>
            </a:endParaRPr>
          </a:p>
          <a:p>
            <a:r>
              <a:rPr lang="zh-CN" altLang="en-US" sz="2600" dirty="0">
                <a:latin typeface="隶书" panose="02010509060101010101" pitchFamily="49" charset="-122"/>
                <a:ea typeface="隶书" panose="02010509060101010101" pitchFamily="49" charset="-122"/>
              </a:rPr>
              <a:t>精英民主理论：精英与民主的结合</a:t>
            </a:r>
          </a:p>
        </p:txBody>
      </p:sp>
    </p:spTree>
    <p:extLst>
      <p:ext uri="{BB962C8B-B14F-4D97-AF65-F5344CB8AC3E}">
        <p14:creationId xmlns:p14="http://schemas.microsoft.com/office/powerpoint/2010/main" val="3429457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883567"/>
          </a:xfrm>
        </p:spPr>
        <p:txBody>
          <a:bodyPr>
            <a:normAutofit/>
          </a:bodyPr>
          <a:lstStyle/>
          <a:p>
            <a:r>
              <a:rPr lang="zh-CN" altLang="en-US" sz="2800" dirty="0" smtClean="0">
                <a:latin typeface="隶书" panose="02010509060101010101" pitchFamily="49" charset="-122"/>
                <a:ea typeface="隶书" panose="02010509060101010101" pitchFamily="49" charset="-122"/>
              </a:rPr>
              <a:t>韦伯的精英民主理论</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556792"/>
            <a:ext cx="7704667" cy="4443024"/>
          </a:xfrm>
        </p:spPr>
        <p:txBody>
          <a:bodyPr>
            <a:normAutofit fontScale="92500" lnSpcReduction="20000"/>
          </a:bodyPr>
          <a:lstStyle/>
          <a:p>
            <a:r>
              <a:rPr lang="zh-CN" altLang="en-US" dirty="0" smtClean="0">
                <a:latin typeface="隶书" panose="02010509060101010101" pitchFamily="49" charset="-122"/>
                <a:ea typeface="隶书" panose="02010509060101010101" pitchFamily="49" charset="-122"/>
              </a:rPr>
              <a:t>理性化与官僚制</a:t>
            </a:r>
            <a:endParaRPr lang="en-US" altLang="zh-CN" dirty="0" smtClean="0">
              <a:latin typeface="隶书" panose="02010509060101010101" pitchFamily="49" charset="-122"/>
              <a:ea typeface="隶书" panose="02010509060101010101" pitchFamily="49" charset="-122"/>
            </a:endParaRPr>
          </a:p>
          <a:p>
            <a:r>
              <a:rPr lang="zh-CN" altLang="en-US" dirty="0"/>
              <a:t>理</a:t>
            </a:r>
            <a:r>
              <a:rPr lang="zh-CN" altLang="en-US" dirty="0" smtClean="0"/>
              <a:t>性主义：“</a:t>
            </a:r>
            <a:r>
              <a:rPr lang="zh-CN" altLang="en-US" dirty="0"/>
              <a:t>西方文化具体而独特的‘理性主义’及其独一无二的起源与发展”，这一主题位于他社会学的</a:t>
            </a:r>
            <a:r>
              <a:rPr lang="zh-CN" altLang="en-US" dirty="0" smtClean="0"/>
              <a:t>核心。（</a:t>
            </a:r>
            <a:r>
              <a:rPr lang="en-US" altLang="zh-CN" dirty="0" err="1"/>
              <a:t>Kalberg</a:t>
            </a:r>
            <a:r>
              <a:rPr lang="zh-CN" altLang="en-US" dirty="0" smtClean="0"/>
              <a:t>）</a:t>
            </a:r>
            <a:endParaRPr lang="en-US" altLang="zh-CN" dirty="0" smtClean="0"/>
          </a:p>
          <a:p>
            <a:r>
              <a:rPr lang="zh-CN" altLang="en-US" dirty="0"/>
              <a:t>“通常对产业资本主义的理性而言，形式化法律和科层化行政是其具体化、制度化、超越个人的形式；在每个领域中，理性嵌入社会结构中并与外在于它们的个人相对抗。</a:t>
            </a:r>
            <a:r>
              <a:rPr lang="zh-CN" altLang="en-US" dirty="0" smtClean="0"/>
              <a:t>”（</a:t>
            </a:r>
            <a:r>
              <a:rPr lang="en-US" altLang="zh-CN" dirty="0" err="1"/>
              <a:t>Bruaker</a:t>
            </a:r>
            <a:r>
              <a:rPr lang="zh-CN" altLang="en-US" dirty="0" smtClean="0"/>
              <a:t>）</a:t>
            </a:r>
            <a:endParaRPr lang="en-US" altLang="zh-CN" dirty="0" smtClean="0"/>
          </a:p>
          <a:p>
            <a:r>
              <a:rPr lang="zh-CN" altLang="en-US" dirty="0"/>
              <a:t>“科层制的理性化</a:t>
            </a:r>
            <a:r>
              <a:rPr lang="en-US" altLang="zh-CN" dirty="0"/>
              <a:t>……</a:t>
            </a:r>
            <a:r>
              <a:rPr lang="zh-CN" altLang="en-US" dirty="0"/>
              <a:t>和一切经济重组一样，以技术手段‘从外部’进行革命：首先是改变物质与社会秩序，再通过它们去改变人，  即变革适应条件，也许还会变革适应机会，通过理性确定手段和目的以改变人，通过理性确定手段和目的以改变人。</a:t>
            </a:r>
            <a:r>
              <a:rPr lang="zh-CN" altLang="en-US" dirty="0" smtClean="0"/>
              <a:t>”（韦伯）</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55518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883567"/>
          </a:xfrm>
        </p:spPr>
        <p:txBody>
          <a:bodyPr>
            <a:normAutofit/>
          </a:bodyPr>
          <a:lstStyle/>
          <a:p>
            <a:r>
              <a:rPr lang="zh-CN" altLang="en-US" sz="2800" dirty="0" smtClean="0">
                <a:latin typeface="隶书" panose="02010509060101010101" pitchFamily="49" charset="-122"/>
                <a:ea typeface="隶书" panose="02010509060101010101" pitchFamily="49" charset="-122"/>
              </a:rPr>
              <a:t>官僚制</a:t>
            </a:r>
            <a:r>
              <a:rPr lang="en-US" altLang="zh-CN" sz="2800" dirty="0" smtClean="0">
                <a:latin typeface="隶书" panose="02010509060101010101" pitchFamily="49" charset="-122"/>
                <a:ea typeface="隶书" panose="02010509060101010101" pitchFamily="49" charset="-122"/>
              </a:rPr>
              <a:t>/</a:t>
            </a:r>
            <a:r>
              <a:rPr lang="zh-CN" altLang="en-US" sz="2800" dirty="0" smtClean="0">
                <a:latin typeface="隶书" panose="02010509060101010101" pitchFamily="49" charset="-122"/>
                <a:ea typeface="隶书" panose="02010509060101010101" pitchFamily="49" charset="-122"/>
              </a:rPr>
              <a:t>科层制</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628800"/>
            <a:ext cx="7704667" cy="4371016"/>
          </a:xfrm>
        </p:spPr>
        <p:txBody>
          <a:bodyPr>
            <a:normAutofit fontScale="92500" lnSpcReduction="20000"/>
          </a:bodyPr>
          <a:lstStyle/>
          <a:p>
            <a:r>
              <a:rPr lang="zh-CN" altLang="en-US" sz="2200" dirty="0" smtClean="0">
                <a:latin typeface="隶书" panose="02010509060101010101" pitchFamily="49" charset="-122"/>
                <a:ea typeface="隶书" panose="02010509060101010101" pitchFamily="49" charset="-122"/>
              </a:rPr>
              <a:t>官僚制扩展的根本原因：绝对的技术优势。</a:t>
            </a:r>
            <a:r>
              <a:rPr lang="zh-CN" altLang="en-US" dirty="0" smtClean="0"/>
              <a:t>“</a:t>
            </a:r>
            <a:r>
              <a:rPr lang="zh-CN" altLang="en-US" dirty="0"/>
              <a:t>经验在表明，从纯粹的技术观点来看，纯粹官僚制的行政组织类型</a:t>
            </a:r>
            <a:r>
              <a:rPr lang="en-US" altLang="zh-CN" dirty="0"/>
              <a:t>——</a:t>
            </a:r>
            <a:r>
              <a:rPr lang="zh-CN" altLang="en-US" dirty="0"/>
              <a:t>独断式官僚制</a:t>
            </a:r>
            <a:r>
              <a:rPr lang="en-US" altLang="zh-CN" dirty="0"/>
              <a:t>——</a:t>
            </a:r>
            <a:r>
              <a:rPr lang="zh-CN" altLang="en-US" dirty="0"/>
              <a:t>能够达到最高度的效率，而且就这个意义来说，在形式上也是对人类行使权威的已知最理性的手段。它的精确性、稳定性、纪律的严厉程度，以及它的可靠性，无不优越于任何其他形式。这就有可能使得组织的首脑和有关行动者的行为后果具有相当高的可计算性。最后，它可以高效率、大范围地运作，形式上能够适用于任何一种行政任务。” </a:t>
            </a:r>
            <a:endParaRPr lang="en-US" altLang="zh-CN" dirty="0" smtClean="0"/>
          </a:p>
          <a:p>
            <a:r>
              <a:rPr lang="zh-CN" altLang="en-US" sz="2200" dirty="0">
                <a:latin typeface="隶书" panose="02010509060101010101" pitchFamily="49" charset="-122"/>
                <a:ea typeface="隶书" panose="02010509060101010101" pitchFamily="49" charset="-122"/>
              </a:rPr>
              <a:t>官僚</a:t>
            </a:r>
            <a:r>
              <a:rPr lang="zh-CN" altLang="en-US" sz="2200" dirty="0" smtClean="0">
                <a:latin typeface="隶书" panose="02010509060101010101" pitchFamily="49" charset="-122"/>
                <a:ea typeface="隶书" panose="02010509060101010101" pitchFamily="49" charset="-122"/>
              </a:rPr>
              <a:t>制是所有</a:t>
            </a:r>
            <a:r>
              <a:rPr lang="zh-CN" altLang="en-US" sz="2200" dirty="0">
                <a:latin typeface="隶书" panose="02010509060101010101" pitchFamily="49" charset="-122"/>
                <a:ea typeface="隶书" panose="02010509060101010101" pitchFamily="49" charset="-122"/>
              </a:rPr>
              <a:t>形式的大规模组织的</a:t>
            </a:r>
            <a:r>
              <a:rPr lang="zh-CN" altLang="en-US" sz="2200" dirty="0" smtClean="0">
                <a:latin typeface="隶书" panose="02010509060101010101" pitchFamily="49" charset="-122"/>
                <a:ea typeface="隶书" panose="02010509060101010101" pitchFamily="49" charset="-122"/>
              </a:rPr>
              <a:t>特征。</a:t>
            </a:r>
            <a:r>
              <a:rPr lang="zh-CN" altLang="en-US" dirty="0" smtClean="0"/>
              <a:t>“</a:t>
            </a:r>
            <a:r>
              <a:rPr lang="zh-CN" altLang="en-US" dirty="0"/>
              <a:t>现代组织形式在所有领域中的发展与官僚制行政的发展和持续扩展是完全相辅相成的。教会、国家、军队、政党、经济经营、利益集团、基金会、俱乐部等等，概莫能外。极而言之，它的发展乃是现代西方国家的根基。”</a:t>
            </a:r>
          </a:p>
        </p:txBody>
      </p:sp>
    </p:spTree>
    <p:extLst>
      <p:ext uri="{BB962C8B-B14F-4D97-AF65-F5344CB8AC3E}">
        <p14:creationId xmlns:p14="http://schemas.microsoft.com/office/powerpoint/2010/main" val="492346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955575"/>
          </a:xfrm>
        </p:spPr>
        <p:txBody>
          <a:bodyPr>
            <a:normAutofit/>
          </a:bodyPr>
          <a:lstStyle/>
          <a:p>
            <a:r>
              <a:rPr lang="zh-CN" altLang="zh-CN" sz="2800" dirty="0" smtClean="0">
                <a:latin typeface="隶书" panose="02010509060101010101" pitchFamily="49" charset="-122"/>
                <a:ea typeface="隶书" panose="02010509060101010101" pitchFamily="49" charset="-122"/>
              </a:rPr>
              <a:t>官僚制</a:t>
            </a:r>
            <a:r>
              <a:rPr lang="zh-CN" altLang="en-US" sz="2800" dirty="0" smtClean="0">
                <a:latin typeface="隶书" panose="02010509060101010101" pitchFamily="49" charset="-122"/>
                <a:ea typeface="隶书" panose="02010509060101010101" pitchFamily="49" charset="-122"/>
              </a:rPr>
              <a:t>社会与</a:t>
            </a:r>
            <a:r>
              <a:rPr lang="zh-CN" altLang="zh-CN" sz="2800" dirty="0" smtClean="0">
                <a:latin typeface="隶书" panose="02010509060101010101" pitchFamily="49" charset="-122"/>
                <a:ea typeface="隶书" panose="02010509060101010101" pitchFamily="49" charset="-122"/>
              </a:rPr>
              <a:t>直接民主</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2132856"/>
            <a:ext cx="7704667" cy="3866960"/>
          </a:xfrm>
        </p:spPr>
        <p:txBody>
          <a:bodyPr/>
          <a:lstStyle/>
          <a:p>
            <a:r>
              <a:rPr lang="zh-CN" altLang="en-US" sz="2000" dirty="0">
                <a:latin typeface="隶书" panose="02010509060101010101" pitchFamily="49" charset="-122"/>
                <a:ea typeface="隶书" panose="02010509060101010101" pitchFamily="49" charset="-122"/>
              </a:rPr>
              <a:t>在现代官僚制的社会中，直接民主在实践中具有不可操作性。</a:t>
            </a:r>
            <a:r>
              <a:rPr lang="zh-CN" altLang="en-US" dirty="0"/>
              <a:t>“这个组织</a:t>
            </a:r>
            <a:r>
              <a:rPr lang="zh-CN" altLang="en-US" dirty="0" smtClean="0"/>
              <a:t>必须是区域性</a:t>
            </a:r>
            <a:r>
              <a:rPr lang="zh-CN" altLang="en-US" dirty="0"/>
              <a:t>的，或者其成员的数量是有限的；这些成员之间的社会地位必须没有很大的差异；行政功能应该比较简单和稳定；</a:t>
            </a:r>
            <a:r>
              <a:rPr lang="en-US" altLang="zh-CN" dirty="0"/>
              <a:t>……</a:t>
            </a:r>
            <a:r>
              <a:rPr lang="zh-CN" altLang="en-US" dirty="0"/>
              <a:t>必须有目的地进行最低限度的人员培训。”</a:t>
            </a:r>
          </a:p>
        </p:txBody>
      </p:sp>
    </p:spTree>
    <p:extLst>
      <p:ext uri="{BB962C8B-B14F-4D97-AF65-F5344CB8AC3E}">
        <p14:creationId xmlns:p14="http://schemas.microsoft.com/office/powerpoint/2010/main" val="398081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1387623"/>
          </a:xfrm>
        </p:spPr>
        <p:txBody>
          <a:bodyPr>
            <a:normAutofit/>
          </a:bodyPr>
          <a:lstStyle/>
          <a:p>
            <a:r>
              <a:rPr lang="zh-CN" altLang="en-US" sz="2800" dirty="0">
                <a:latin typeface="隶书" panose="02010509060101010101" pitchFamily="49" charset="-122"/>
                <a:ea typeface="隶书" panose="02010509060101010101" pitchFamily="49" charset="-122"/>
              </a:rPr>
              <a:t>现代国家组织与国家</a:t>
            </a:r>
            <a:r>
              <a:rPr lang="zh-CN" altLang="en-US" sz="2800" dirty="0" smtClean="0">
                <a:latin typeface="隶书" panose="02010509060101010101" pitchFamily="49" charset="-122"/>
                <a:ea typeface="隶书" panose="02010509060101010101" pitchFamily="49" charset="-122"/>
              </a:rPr>
              <a:t>概念</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844824"/>
            <a:ext cx="7704667" cy="4154992"/>
          </a:xfrm>
        </p:spPr>
        <p:txBody>
          <a:bodyPr>
            <a:normAutofit fontScale="92500" lnSpcReduction="20000"/>
          </a:bodyPr>
          <a:lstStyle/>
          <a:p>
            <a:r>
              <a:rPr lang="zh-CN" altLang="en-US" dirty="0"/>
              <a:t>合法性权威的三种类型：“正当支配具有三种纯粹类型。正当性要求的效力可能会建立</a:t>
            </a:r>
            <a:r>
              <a:rPr lang="zh-CN" altLang="en-US" dirty="0" smtClean="0"/>
              <a:t>在</a:t>
            </a:r>
            <a:endParaRPr lang="en-US" altLang="zh-CN" dirty="0" smtClean="0"/>
          </a:p>
          <a:p>
            <a:r>
              <a:rPr lang="en-US" altLang="zh-CN" dirty="0" smtClean="0"/>
              <a:t>1</a:t>
            </a:r>
            <a:r>
              <a:rPr lang="en-US" altLang="zh-CN" dirty="0"/>
              <a:t>.</a:t>
            </a:r>
            <a:r>
              <a:rPr lang="zh-CN" altLang="en-US" dirty="0"/>
              <a:t>理性基础上</a:t>
            </a:r>
            <a:r>
              <a:rPr lang="en-US" altLang="zh-CN" dirty="0"/>
              <a:t>——</a:t>
            </a:r>
            <a:r>
              <a:rPr lang="zh-CN" altLang="en-US" dirty="0"/>
              <a:t>基于对已制定的规则之合法性的信仰，以及对享有权威根据这些规则发号施令者之权利（合法权威）的信仰</a:t>
            </a:r>
            <a:r>
              <a:rPr lang="zh-CN" altLang="en-US" dirty="0" smtClean="0"/>
              <a:t>。</a:t>
            </a:r>
            <a:endParaRPr lang="en-US" altLang="zh-CN" dirty="0" smtClean="0"/>
          </a:p>
          <a:p>
            <a:r>
              <a:rPr lang="en-US" altLang="zh-CN" dirty="0" smtClean="0"/>
              <a:t>2</a:t>
            </a:r>
            <a:r>
              <a:rPr lang="en-US" altLang="zh-CN" dirty="0"/>
              <a:t>.</a:t>
            </a:r>
            <a:r>
              <a:rPr lang="zh-CN" altLang="en-US" dirty="0"/>
              <a:t>传统基础上</a:t>
            </a:r>
            <a:r>
              <a:rPr lang="en-US" altLang="zh-CN" dirty="0"/>
              <a:t>——</a:t>
            </a:r>
            <a:r>
              <a:rPr lang="zh-CN" altLang="en-US" dirty="0"/>
              <a:t>基于对悠久传统的神圣性以及根据这些传统行使权威者的正当性（传统权威）的牢固信仰；或者</a:t>
            </a:r>
            <a:r>
              <a:rPr lang="zh-CN" altLang="en-US" dirty="0" smtClean="0"/>
              <a:t>最后</a:t>
            </a:r>
            <a:endParaRPr lang="en-US" altLang="zh-CN" dirty="0" smtClean="0"/>
          </a:p>
          <a:p>
            <a:r>
              <a:rPr lang="en-US" altLang="zh-CN" dirty="0"/>
              <a:t>3</a:t>
            </a:r>
            <a:r>
              <a:rPr lang="en-US" altLang="zh-CN" dirty="0" smtClean="0"/>
              <a:t>.</a:t>
            </a:r>
            <a:r>
              <a:rPr lang="zh-CN" altLang="en-US" dirty="0"/>
              <a:t>超凡魅力的基础上</a:t>
            </a:r>
            <a:r>
              <a:rPr lang="en-US" altLang="zh-CN" dirty="0"/>
              <a:t>——</a:t>
            </a:r>
            <a:r>
              <a:rPr lang="zh-CN" altLang="en-US" dirty="0"/>
              <a:t>基于对某个个人的罕见神性、英雄品质或者典范特性以及对他所启示或创立的规范模式或秩序（超凡魅力型权威）的忠诚。</a:t>
            </a:r>
            <a:r>
              <a:rPr lang="zh-CN" altLang="en-US" dirty="0" smtClean="0"/>
              <a:t>”</a:t>
            </a:r>
            <a:endParaRPr lang="en-US" altLang="zh-CN" dirty="0" smtClean="0"/>
          </a:p>
          <a:p>
            <a:r>
              <a:rPr lang="zh-CN" altLang="en-US" sz="2200" dirty="0">
                <a:latin typeface="隶书" panose="02010509060101010101" pitchFamily="49" charset="-122"/>
                <a:ea typeface="隶书" panose="02010509060101010101" pitchFamily="49" charset="-122"/>
              </a:rPr>
              <a:t>现代国家的合法性的基础是法理性权威，即信奉一种法律规则的法典。</a:t>
            </a:r>
          </a:p>
        </p:txBody>
      </p:sp>
    </p:spTree>
    <p:extLst>
      <p:ext uri="{BB962C8B-B14F-4D97-AF65-F5344CB8AC3E}">
        <p14:creationId xmlns:p14="http://schemas.microsoft.com/office/powerpoint/2010/main" val="1613693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1243607"/>
          </a:xfrm>
        </p:spPr>
        <p:txBody>
          <a:bodyPr>
            <a:normAutofit/>
          </a:bodyPr>
          <a:lstStyle/>
          <a:p>
            <a:r>
              <a:rPr lang="zh-CN" altLang="en-US" sz="2800" dirty="0">
                <a:latin typeface="隶书" panose="02010509060101010101" pitchFamily="49" charset="-122"/>
                <a:ea typeface="隶书" panose="02010509060101010101" pitchFamily="49" charset="-122"/>
              </a:rPr>
              <a:t>资本主义</a:t>
            </a:r>
            <a:r>
              <a:rPr lang="zh-CN" altLang="en-US" sz="2800" dirty="0" smtClean="0">
                <a:latin typeface="隶书" panose="02010509060101010101" pitchFamily="49" charset="-122"/>
                <a:ea typeface="隶书" panose="02010509060101010101" pitchFamily="49" charset="-122"/>
              </a:rPr>
              <a:t>管理：</a:t>
            </a:r>
            <a:r>
              <a:rPr lang="en-US" altLang="zh-CN" sz="2800" dirty="0" smtClean="0">
                <a:latin typeface="隶书" panose="02010509060101010101" pitchFamily="49" charset="-122"/>
                <a:ea typeface="隶书" panose="02010509060101010101" pitchFamily="49" charset="-122"/>
              </a:rPr>
              <a:t/>
            </a:r>
            <a:br>
              <a:rPr lang="en-US" altLang="zh-CN" sz="2800" dirty="0" smtClean="0">
                <a:latin typeface="隶书" panose="02010509060101010101" pitchFamily="49" charset="-122"/>
                <a:ea typeface="隶书" panose="02010509060101010101" pitchFamily="49" charset="-122"/>
              </a:rPr>
            </a:br>
            <a:r>
              <a:rPr lang="zh-CN" altLang="en-US" sz="2800" dirty="0" smtClean="0">
                <a:latin typeface="隶书" panose="02010509060101010101" pitchFamily="49" charset="-122"/>
                <a:ea typeface="隶书" panose="02010509060101010101" pitchFamily="49" charset="-122"/>
              </a:rPr>
              <a:t>一</a:t>
            </a:r>
            <a:r>
              <a:rPr lang="zh-CN" altLang="en-US" sz="2800" dirty="0">
                <a:latin typeface="隶书" panose="02010509060101010101" pitchFamily="49" charset="-122"/>
                <a:ea typeface="隶书" panose="02010509060101010101" pitchFamily="49" charset="-122"/>
              </a:rPr>
              <a:t>种以法理性权威为基础的官僚</a:t>
            </a:r>
            <a:r>
              <a:rPr lang="zh-CN" altLang="en-US" sz="2800" dirty="0" smtClean="0">
                <a:latin typeface="隶书" panose="02010509060101010101" pitchFamily="49" charset="-122"/>
                <a:ea typeface="隶书" panose="02010509060101010101" pitchFamily="49" charset="-122"/>
              </a:rPr>
              <a:t>制</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772816"/>
            <a:ext cx="7704667" cy="4227000"/>
          </a:xfrm>
        </p:spPr>
        <p:txBody>
          <a:bodyPr>
            <a:normAutofit fontScale="92500" lnSpcReduction="10000"/>
          </a:bodyPr>
          <a:lstStyle/>
          <a:p>
            <a:endParaRPr lang="en-US" altLang="zh-CN" dirty="0" smtClean="0"/>
          </a:p>
          <a:p>
            <a:r>
              <a:rPr lang="zh-CN" altLang="en-US" sz="2000" dirty="0" smtClean="0">
                <a:latin typeface="隶书" panose="02010509060101010101" pitchFamily="49" charset="-122"/>
                <a:ea typeface="隶书" panose="02010509060101010101" pitchFamily="49" charset="-122"/>
              </a:rPr>
              <a:t>官僚制不可避免</a:t>
            </a:r>
            <a:r>
              <a:rPr lang="zh-CN" altLang="en-US" dirty="0" smtClean="0"/>
              <a:t>。</a:t>
            </a:r>
            <a:r>
              <a:rPr lang="zh-CN" altLang="zh-CN" dirty="0" smtClean="0"/>
              <a:t>“</a:t>
            </a:r>
            <a:r>
              <a:rPr lang="zh-CN" altLang="zh-CN" dirty="0"/>
              <a:t>很明显，从技术的角度来讲，庞大的现代国家绝对必须以官僚制为基础。国家越大、它的权力越大，就越是如此……与外部冲突的范围越广泛，内部统一管理的需要越迫切，这一特征就越不可避免，官僚结构也就越会逐步获得其发展途径。</a:t>
            </a:r>
            <a:r>
              <a:rPr lang="zh-CN" altLang="zh-CN" dirty="0" smtClean="0"/>
              <a:t>”</a:t>
            </a:r>
            <a:endParaRPr lang="en-US" altLang="zh-CN" dirty="0" smtClean="0"/>
          </a:p>
          <a:p>
            <a:r>
              <a:rPr lang="zh-CN" altLang="en-US" sz="2200" dirty="0">
                <a:latin typeface="隶书" panose="02010509060101010101" pitchFamily="49" charset="-122"/>
                <a:ea typeface="隶书" panose="02010509060101010101" pitchFamily="49" charset="-122"/>
              </a:rPr>
              <a:t>资本主义的社会的公共行政和私人管理正日趋官僚化。</a:t>
            </a:r>
            <a:r>
              <a:rPr lang="zh-CN" altLang="en-US" dirty="0"/>
              <a:t>这种组织结构“按照权威金字塔排列的职位等级结构；非人格化的成文程序规则；对于每个官员所掌握的强制手段的严格限制；根据其专业训练和资格而不是根据恩惠进行的官员任命；明确划分出的要求专任雇员的特殊任务；以及更重要的，‘行政管理手段所有制’与官员的分离。</a:t>
            </a:r>
            <a:r>
              <a:rPr lang="zh-CN" altLang="en-US" dirty="0" smtClean="0"/>
              <a:t>”（赫尔德）</a:t>
            </a:r>
            <a:endParaRPr lang="zh-CN" altLang="en-US" dirty="0"/>
          </a:p>
        </p:txBody>
      </p:sp>
    </p:spTree>
    <p:extLst>
      <p:ext uri="{BB962C8B-B14F-4D97-AF65-F5344CB8AC3E}">
        <p14:creationId xmlns:p14="http://schemas.microsoft.com/office/powerpoint/2010/main" val="3268485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1027583"/>
          </a:xfrm>
        </p:spPr>
        <p:txBody>
          <a:bodyPr>
            <a:normAutofit/>
          </a:bodyPr>
          <a:lstStyle/>
          <a:p>
            <a:r>
              <a:rPr lang="zh-CN" altLang="en-US" sz="2800" dirty="0" smtClean="0">
                <a:latin typeface="隶书" panose="02010509060101010101" pitchFamily="49" charset="-122"/>
                <a:ea typeface="隶书" panose="02010509060101010101" pitchFamily="49" charset="-122"/>
              </a:rPr>
              <a:t>竞争性精英民主模式</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772816"/>
            <a:ext cx="7704667" cy="4227000"/>
          </a:xfrm>
        </p:spPr>
        <p:txBody>
          <a:bodyPr>
            <a:normAutofit lnSpcReduction="10000"/>
          </a:bodyPr>
          <a:lstStyle/>
          <a:p>
            <a:r>
              <a:rPr lang="zh-CN" altLang="en-US" sz="2000" dirty="0" smtClean="0">
                <a:latin typeface="隶书" panose="02010509060101010101" pitchFamily="49" charset="-122"/>
                <a:ea typeface="隶书" panose="02010509060101010101" pitchFamily="49" charset="-122"/>
              </a:rPr>
              <a:t>官僚制</a:t>
            </a:r>
            <a:r>
              <a:rPr lang="zh-CN" altLang="en-US" sz="2000" dirty="0">
                <a:latin typeface="隶书" panose="02010509060101010101" pitchFamily="49" charset="-122"/>
                <a:ea typeface="隶书" panose="02010509060101010101" pitchFamily="49" charset="-122"/>
              </a:rPr>
              <a:t>泛滥的</a:t>
            </a:r>
            <a:r>
              <a:rPr lang="zh-CN" altLang="en-US" sz="2000" dirty="0" smtClean="0">
                <a:latin typeface="隶书" panose="02010509060101010101" pitchFamily="49" charset="-122"/>
                <a:ea typeface="隶书" panose="02010509060101010101" pitchFamily="49" charset="-122"/>
              </a:rPr>
              <a:t>抗衡力量：私人</a:t>
            </a:r>
            <a:r>
              <a:rPr lang="zh-CN" altLang="en-US" sz="2000" dirty="0">
                <a:latin typeface="隶书" panose="02010509060101010101" pitchFamily="49" charset="-122"/>
                <a:ea typeface="隶书" panose="02010509060101010101" pitchFamily="49" charset="-122"/>
              </a:rPr>
              <a:t>资本主义、竞争性政党制度、强有力的政治领袖</a:t>
            </a:r>
            <a:r>
              <a:rPr lang="zh-CN" altLang="en-US" sz="2000" dirty="0" smtClean="0">
                <a:latin typeface="隶书" panose="02010509060101010101" pitchFamily="49" charset="-122"/>
                <a:ea typeface="隶书" panose="02010509060101010101" pitchFamily="49" charset="-122"/>
              </a:rPr>
              <a:t>。</a:t>
            </a:r>
            <a:endParaRPr lang="en-US" altLang="zh-CN" sz="2000" dirty="0" smtClean="0">
              <a:latin typeface="隶书" panose="02010509060101010101" pitchFamily="49" charset="-122"/>
              <a:ea typeface="隶书" panose="02010509060101010101" pitchFamily="49" charset="-122"/>
            </a:endParaRPr>
          </a:p>
          <a:p>
            <a:r>
              <a:rPr lang="zh-CN" altLang="en-US" sz="2000" dirty="0" smtClean="0">
                <a:latin typeface="+mn-ea"/>
              </a:rPr>
              <a:t>“</a:t>
            </a:r>
            <a:r>
              <a:rPr lang="zh-CN" altLang="en-US" sz="2000" dirty="0">
                <a:latin typeface="+mn-ea"/>
              </a:rPr>
              <a:t>如果私人资本主义被废除，剩下的就只有国家官僚制的统治。现在，私人官僚制和公共官僚制并存不悖，在一定情况下，它们也可能会互相对抗，因而在一定程度上相互制约，而到那时，这两种官僚制就会被合并成一个单一的等级结构，这将与古埃及的情形相似，而且它将以远为理性并因而难以打破的方式出现。</a:t>
            </a:r>
            <a:r>
              <a:rPr lang="zh-CN" altLang="en-US" sz="2000" dirty="0" smtClean="0">
                <a:latin typeface="+mn-ea"/>
              </a:rPr>
              <a:t>”</a:t>
            </a:r>
            <a:endParaRPr lang="en-US" altLang="zh-CN" sz="2000" dirty="0" smtClean="0">
              <a:latin typeface="+mn-ea"/>
            </a:endParaRPr>
          </a:p>
          <a:p>
            <a:r>
              <a:rPr lang="zh-CN" altLang="en-US" sz="2000" dirty="0">
                <a:latin typeface="+mn-ea"/>
              </a:rPr>
              <a:t>议会制政府是至关重要的：保持一定的</a:t>
            </a:r>
            <a:r>
              <a:rPr lang="zh-CN" altLang="en-US" sz="2000" dirty="0" smtClean="0">
                <a:latin typeface="+mn-ea"/>
              </a:rPr>
              <a:t>公开性；是</a:t>
            </a:r>
            <a:r>
              <a:rPr lang="zh-CN" altLang="en-US" sz="2000" dirty="0">
                <a:latin typeface="+mn-ea"/>
              </a:rPr>
              <a:t>检测领袖人物的</a:t>
            </a:r>
            <a:r>
              <a:rPr lang="zh-CN" altLang="en-US" sz="2000" dirty="0" smtClean="0">
                <a:latin typeface="+mn-ea"/>
              </a:rPr>
              <a:t>场所；谈判</a:t>
            </a:r>
            <a:r>
              <a:rPr lang="zh-CN" altLang="en-US" sz="2000" dirty="0">
                <a:latin typeface="+mn-ea"/>
              </a:rPr>
              <a:t>的</a:t>
            </a:r>
            <a:r>
              <a:rPr lang="zh-CN" altLang="en-US" sz="2000" dirty="0" smtClean="0">
                <a:latin typeface="+mn-ea"/>
              </a:rPr>
              <a:t>场所（赫尔德）</a:t>
            </a:r>
            <a:endParaRPr lang="en-US" altLang="zh-CN" sz="2000" dirty="0" smtClean="0">
              <a:latin typeface="+mn-ea"/>
            </a:endParaRPr>
          </a:p>
          <a:p>
            <a:r>
              <a:rPr lang="zh-CN" altLang="en-US" sz="2000" dirty="0">
                <a:latin typeface="+mn-ea"/>
              </a:rPr>
              <a:t>“政党政治才是最有势力的”：“竞争性政党的发展不可逆转地改变了议会政治的本质。政党机器扫除了传统的关系，把自己确立为政治忠诚的中心，由此取代了其他的结构而成为国家政治的关键性基础。</a:t>
            </a:r>
            <a:r>
              <a:rPr lang="zh-CN" altLang="en-US" sz="2000" dirty="0" smtClean="0">
                <a:latin typeface="+mn-ea"/>
              </a:rPr>
              <a:t>”（赫尔德）</a:t>
            </a:r>
            <a:endParaRPr lang="zh-CN" altLang="en-US" sz="2000" dirty="0">
              <a:latin typeface="+mn-ea"/>
            </a:endParaRPr>
          </a:p>
        </p:txBody>
      </p:sp>
    </p:spTree>
    <p:extLst>
      <p:ext uri="{BB962C8B-B14F-4D97-AF65-F5344CB8AC3E}">
        <p14:creationId xmlns:p14="http://schemas.microsoft.com/office/powerpoint/2010/main" val="2104214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739551"/>
          </a:xfrm>
        </p:spPr>
        <p:txBody>
          <a:bodyPr>
            <a:normAutofit/>
          </a:bodyPr>
          <a:lstStyle/>
          <a:p>
            <a:r>
              <a:rPr lang="zh-CN" altLang="en-US" sz="2800" dirty="0">
                <a:latin typeface="隶书" panose="02010509060101010101" pitchFamily="49" charset="-122"/>
                <a:ea typeface="隶书" panose="02010509060101010101" pitchFamily="49" charset="-122"/>
              </a:rPr>
              <a:t>竞争性精英</a:t>
            </a:r>
            <a:r>
              <a:rPr lang="zh-CN" altLang="en-US" sz="2800" dirty="0" smtClean="0">
                <a:latin typeface="隶书" panose="02010509060101010101" pitchFamily="49" charset="-122"/>
                <a:ea typeface="隶书" panose="02010509060101010101" pitchFamily="49" charset="-122"/>
              </a:rPr>
              <a:t>民主模式</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82133" y="1700808"/>
            <a:ext cx="7704667" cy="4299008"/>
          </a:xfrm>
        </p:spPr>
        <p:txBody>
          <a:bodyPr>
            <a:normAutofit lnSpcReduction="10000"/>
          </a:bodyPr>
          <a:lstStyle/>
          <a:p>
            <a:r>
              <a:rPr lang="zh-CN" altLang="en-US" sz="2000" dirty="0">
                <a:latin typeface="隶书" panose="02010509060101010101" pitchFamily="49" charset="-122"/>
                <a:ea typeface="隶书" panose="02010509060101010101" pitchFamily="49" charset="-122"/>
              </a:rPr>
              <a:t>现代代议制民主是“公民投票的领袖民主</a:t>
            </a:r>
            <a:r>
              <a:rPr lang="zh-CN" altLang="en-US" sz="2000" dirty="0" smtClean="0">
                <a:latin typeface="隶书" panose="02010509060101010101" pitchFamily="49" charset="-122"/>
                <a:ea typeface="隶书" panose="02010509060101010101" pitchFamily="49" charset="-122"/>
              </a:rPr>
              <a:t>”</a:t>
            </a:r>
            <a:r>
              <a:rPr lang="zh-CN" altLang="en-US" dirty="0" smtClean="0"/>
              <a:t>。</a:t>
            </a:r>
            <a:endParaRPr lang="en-US" altLang="zh-CN" dirty="0" smtClean="0"/>
          </a:p>
          <a:p>
            <a:r>
              <a:rPr lang="zh-CN" altLang="en-US" dirty="0" smtClean="0"/>
              <a:t>超凡</a:t>
            </a:r>
            <a:r>
              <a:rPr lang="zh-CN" altLang="en-US" dirty="0"/>
              <a:t>魅力与官僚制是</a:t>
            </a:r>
            <a:r>
              <a:rPr lang="zh-CN" altLang="en-US" dirty="0" smtClean="0"/>
              <a:t>“相互依存”的。</a:t>
            </a:r>
            <a:r>
              <a:rPr lang="zh-CN" altLang="en-US" dirty="0"/>
              <a:t>领袖制民主的特征在于，“它一般都属于饱含情感地忠于并信赖领袖的类型。这种趋势往往非常有利于如下类型的个人：他显得最不同反响，他几乎会做出任何承诺，他会使用最有效的宣传手段去竞争领导权。这就是在任何革命中都能看到的乌托邦成分的天然基础，同时，这也表明了此种行政类型在现代世界所能达到的理性水平之限度。即使在美国，它也并非始终能够满足人们的期望。</a:t>
            </a:r>
            <a:r>
              <a:rPr lang="zh-CN" altLang="en-US" dirty="0" smtClean="0"/>
              <a:t>”（韦伯）</a:t>
            </a:r>
            <a:endParaRPr lang="en-US" altLang="zh-CN" dirty="0" smtClean="0"/>
          </a:p>
          <a:p>
            <a:r>
              <a:rPr lang="zh-CN" altLang="en-US" dirty="0" smtClean="0"/>
              <a:t>被低估的选民？</a:t>
            </a:r>
            <a:endParaRPr lang="zh-CN" altLang="en-US" dirty="0"/>
          </a:p>
        </p:txBody>
      </p:sp>
    </p:spTree>
    <p:extLst>
      <p:ext uri="{BB962C8B-B14F-4D97-AF65-F5344CB8AC3E}">
        <p14:creationId xmlns:p14="http://schemas.microsoft.com/office/powerpoint/2010/main" val="341771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203</TotalTime>
  <Words>1900</Words>
  <Application>Microsoft Office PowerPoint</Application>
  <PresentationFormat>全屏显示(4:3)</PresentationFormat>
  <Paragraphs>62</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华文楷体</vt:lpstr>
      <vt:lpstr>隶书</vt:lpstr>
      <vt:lpstr>Arial</vt:lpstr>
      <vt:lpstr>Corbel</vt:lpstr>
      <vt:lpstr>视差</vt:lpstr>
      <vt:lpstr>第六讲 精英民主理论</vt:lpstr>
      <vt:lpstr>政治精英理论</vt:lpstr>
      <vt:lpstr>韦伯的精英民主理论</vt:lpstr>
      <vt:lpstr>官僚制/科层制</vt:lpstr>
      <vt:lpstr>官僚制社会与直接民主</vt:lpstr>
      <vt:lpstr>现代国家组织与国家概念</vt:lpstr>
      <vt:lpstr>资本主义管理： 一种以法理性权威为基础的官僚制</vt:lpstr>
      <vt:lpstr>竞争性精英民主模式</vt:lpstr>
      <vt:lpstr>竞争性精英民主模式</vt:lpstr>
      <vt:lpstr>在领袖、有效的管理和政治责任之间</vt:lpstr>
      <vt:lpstr>熊彼特的精英民主理论</vt:lpstr>
      <vt:lpstr>竞争的精英民主模式</vt:lpstr>
      <vt:lpstr>竞争的精英民主：运行条件</vt:lpstr>
      <vt:lpstr>对竞争性精英民主的评估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25</cp:revision>
  <dcterms:created xsi:type="dcterms:W3CDTF">2019-02-13T15:14:11Z</dcterms:created>
  <dcterms:modified xsi:type="dcterms:W3CDTF">2019-04-23T07:20:40Z</dcterms:modified>
</cp:coreProperties>
</file>