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4" r:id="rId7"/>
    <p:sldId id="263" r:id="rId8"/>
    <p:sldId id="265" r:id="rId9"/>
    <p:sldId id="261" r:id="rId10"/>
    <p:sldId id="266" r:id="rId11"/>
    <p:sldId id="260" r:id="rId12"/>
    <p:sldId id="267" r:id="rId13"/>
    <p:sldId id="26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2019/3/27</a:t>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pPr/>
              <a:t>2019/3/27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2019/3/27</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zh-CN" altLang="en-US" sz="2800" b="1" dirty="0" smtClean="0"/>
              <a:t>自由主义的民主理论</a:t>
            </a:r>
            <a:endParaRPr lang="zh-CN" altLang="en-US" sz="2800" dirty="0"/>
          </a:p>
        </p:txBody>
      </p:sp>
      <p:sp>
        <p:nvSpPr>
          <p:cNvPr id="6" name="内容占位符 5"/>
          <p:cNvSpPr>
            <a:spLocks noGrp="1"/>
          </p:cNvSpPr>
          <p:nvPr>
            <p:ph idx="1"/>
          </p:nvPr>
        </p:nvSpPr>
        <p:spPr/>
        <p:txBody>
          <a:bodyPr>
            <a:normAutofit/>
          </a:bodyPr>
          <a:lstStyle/>
          <a:p>
            <a:endParaRPr lang="en-US" altLang="zh-CN" sz="2000" b="1" dirty="0" smtClean="0"/>
          </a:p>
          <a:p>
            <a:r>
              <a:rPr lang="zh-CN" altLang="en-US" sz="2000" b="1" dirty="0" smtClean="0"/>
              <a:t>自由民主的“结构性”前提：国家与社会之分</a:t>
            </a:r>
            <a:endParaRPr lang="en-US" altLang="zh-CN" sz="2000" b="1" dirty="0" smtClean="0"/>
          </a:p>
          <a:p>
            <a:endParaRPr lang="en-US" altLang="zh-CN" sz="2000" b="1" dirty="0" smtClean="0"/>
          </a:p>
          <a:p>
            <a:pPr lvl="0"/>
            <a:r>
              <a:rPr lang="zh-CN" altLang="en-US" sz="2000" b="1" dirty="0" smtClean="0"/>
              <a:t>自由主义的民主理论传统：保护型与发展型</a:t>
            </a:r>
            <a:endParaRPr lang="en-US" altLang="zh-CN" sz="2000" b="1" dirty="0" smtClean="0"/>
          </a:p>
          <a:p>
            <a:pPr lvl="0"/>
            <a:endParaRPr lang="en-US" altLang="zh-CN" sz="2000" dirty="0" smtClean="0"/>
          </a:p>
          <a:p>
            <a:r>
              <a:rPr lang="zh-CN" altLang="en-US" sz="2000" b="1" dirty="0" smtClean="0"/>
              <a:t>当代自由主义民主理论：罗尔斯与哈耶克</a:t>
            </a:r>
          </a:p>
          <a:p>
            <a:endParaRPr lang="en-US" altLang="zh-CN" sz="2000" b="1" dirty="0" smtClean="0"/>
          </a:p>
          <a:p>
            <a:endParaRPr lang="en-US" altLang="zh-CN" sz="2000" b="1" dirty="0" smtClean="0"/>
          </a:p>
          <a:p>
            <a:endParaRPr lang="zh-CN"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latin typeface="隶书" panose="02010509060101010101" pitchFamily="49" charset="-122"/>
                <a:ea typeface="隶书" panose="02010509060101010101" pitchFamily="49" charset="-122"/>
              </a:rPr>
              <a:t>发展型民主传统：约翰</a:t>
            </a:r>
            <a:r>
              <a:rPr lang="en-US" altLang="zh-CN" sz="2800" dirty="0">
                <a:latin typeface="隶书" panose="02010509060101010101" pitchFamily="49" charset="-122"/>
                <a:ea typeface="隶书" panose="02010509060101010101" pitchFamily="49" charset="-122"/>
              </a:rPr>
              <a:t>·</a:t>
            </a:r>
            <a:r>
              <a:rPr lang="zh-CN" altLang="en-US" sz="2800" dirty="0">
                <a:latin typeface="隶书" panose="02010509060101010101" pitchFamily="49" charset="-122"/>
                <a:ea typeface="隶书" panose="02010509060101010101" pitchFamily="49" charset="-122"/>
              </a:rPr>
              <a:t>斯图亚特</a:t>
            </a:r>
            <a:r>
              <a:rPr lang="en-US" altLang="zh-CN" sz="2800" dirty="0">
                <a:latin typeface="隶书" panose="02010509060101010101" pitchFamily="49" charset="-122"/>
                <a:ea typeface="隶书" panose="02010509060101010101" pitchFamily="49" charset="-122"/>
              </a:rPr>
              <a:t>·</a:t>
            </a:r>
            <a:r>
              <a:rPr lang="zh-CN" altLang="en-US" sz="2800" dirty="0">
                <a:latin typeface="隶书" panose="02010509060101010101" pitchFamily="49" charset="-122"/>
                <a:ea typeface="隶书" panose="02010509060101010101" pitchFamily="49" charset="-122"/>
              </a:rPr>
              <a:t>密尔</a:t>
            </a:r>
          </a:p>
        </p:txBody>
      </p:sp>
      <p:sp>
        <p:nvSpPr>
          <p:cNvPr id="3" name="内容占位符 2"/>
          <p:cNvSpPr>
            <a:spLocks noGrp="1"/>
          </p:cNvSpPr>
          <p:nvPr>
            <p:ph idx="1"/>
          </p:nvPr>
        </p:nvSpPr>
        <p:spPr/>
        <p:txBody>
          <a:bodyPr>
            <a:normAutofit fontScale="62500" lnSpcReduction="20000"/>
          </a:bodyPr>
          <a:lstStyle/>
          <a:p>
            <a:r>
              <a:rPr lang="zh-CN" altLang="en-US" dirty="0">
                <a:latin typeface="隶书" panose="02010509060101010101" pitchFamily="49" charset="-122"/>
                <a:ea typeface="隶书" panose="02010509060101010101" pitchFamily="49" charset="-122"/>
              </a:rPr>
              <a:t>自由与品格</a:t>
            </a:r>
            <a:r>
              <a:rPr lang="zh-CN" altLang="en-US" dirty="0"/>
              <a:t>：</a:t>
            </a:r>
            <a:r>
              <a:rPr lang="zh-CN" altLang="en-US" dirty="0">
                <a:latin typeface="华文楷体" panose="02010600040101010101" pitchFamily="2" charset="-122"/>
                <a:ea typeface="华文楷体" panose="02010600040101010101" pitchFamily="2" charset="-122"/>
              </a:rPr>
              <a:t>“品格的多种多样对人与社会的重要性，赋予人性完全的自由以便使它向各种不同的方向发展对人与社会所具有的重要性。” </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隶书" panose="02010509060101010101" pitchFamily="49" charset="-122"/>
                <a:ea typeface="隶书" panose="02010509060101010101" pitchFamily="49" charset="-122"/>
              </a:rPr>
              <a:t>品格的三要素</a:t>
            </a:r>
            <a:r>
              <a:rPr lang="zh-CN" altLang="en-US" dirty="0" smtClean="0">
                <a:latin typeface="华文楷体" panose="02010600040101010101" pitchFamily="2" charset="-122"/>
                <a:ea typeface="华文楷体" panose="02010600040101010101" pitchFamily="2" charset="-122"/>
              </a:rPr>
              <a:t>：自由</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自主；个性</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多样化；进步</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改善</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这种对品格的支持构成了密尔对自由之倡导的核心。</a:t>
            </a:r>
            <a:r>
              <a:rPr lang="zh-CN" altLang="en-US" dirty="0" smtClean="0">
                <a:latin typeface="华文楷体" panose="02010600040101010101" pitchFamily="2" charset="-122"/>
                <a:ea typeface="华文楷体" panose="02010600040101010101" pitchFamily="2" charset="-122"/>
              </a:rPr>
              <a:t>”（理查德</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贝拉米</a:t>
            </a:r>
            <a:r>
              <a:rPr lang="zh-CN" altLang="en-US" dirty="0" smtClean="0">
                <a:latin typeface="华文楷体" panose="02010600040101010101" pitchFamily="2" charset="-122"/>
                <a:ea typeface="华文楷体" panose="02010600040101010101" pitchFamily="2" charset="-122"/>
              </a:rPr>
              <a:t>）</a:t>
            </a:r>
            <a:endParaRPr lang="en-US" altLang="zh-CN" dirty="0" smtClean="0"/>
          </a:p>
          <a:p>
            <a:r>
              <a:rPr lang="zh-CN" altLang="en-US" dirty="0" smtClean="0"/>
              <a:t>对</a:t>
            </a:r>
            <a:r>
              <a:rPr lang="zh-CN" altLang="en-US" dirty="0"/>
              <a:t>绝对君主制的批判</a:t>
            </a:r>
            <a:r>
              <a:rPr lang="zh-CN" altLang="en-US" dirty="0" smtClean="0"/>
              <a:t>：</a:t>
            </a:r>
            <a:r>
              <a:rPr lang="zh-CN" altLang="en-US" dirty="0" smtClean="0">
                <a:latin typeface="华文楷体" panose="02010600040101010101" pitchFamily="2" charset="-122"/>
                <a:ea typeface="华文楷体" panose="02010600040101010101" pitchFamily="2" charset="-122"/>
              </a:rPr>
              <a:t>长期看，所有</a:t>
            </a:r>
            <a:r>
              <a:rPr lang="zh-CN" altLang="en-US" dirty="0">
                <a:latin typeface="华文楷体" panose="02010600040101010101" pitchFamily="2" charset="-122"/>
                <a:ea typeface="华文楷体" panose="02010600040101010101" pitchFamily="2" charset="-122"/>
              </a:rPr>
              <a:t>形式的绝对权力都是不可行的</a:t>
            </a:r>
            <a:r>
              <a:rPr lang="zh-CN" altLang="en-US" dirty="0"/>
              <a:t>。</a:t>
            </a:r>
          </a:p>
          <a:p>
            <a:r>
              <a:rPr lang="zh-CN" altLang="en-US" dirty="0"/>
              <a:t>“理想上最好的政体”是代议民主制：</a:t>
            </a:r>
            <a:r>
              <a:rPr lang="zh-CN" altLang="en-US" dirty="0">
                <a:latin typeface="华文楷体" panose="02010600040101010101" pitchFamily="2" charset="-122"/>
                <a:ea typeface="华文楷体" panose="02010600040101010101" pitchFamily="2" charset="-122"/>
              </a:rPr>
              <a:t>人民“通过由他们定期选出的代表行使最后的</a:t>
            </a:r>
            <a:r>
              <a:rPr lang="zh-CN" altLang="en-US" dirty="0" smtClean="0">
                <a:latin typeface="华文楷体" panose="02010600040101010101" pitchFamily="2" charset="-122"/>
                <a:ea typeface="华文楷体" panose="02010600040101010101" pitchFamily="2" charset="-122"/>
              </a:rPr>
              <a:t>控制权”</a:t>
            </a:r>
            <a:r>
              <a:rPr lang="zh-CN" altLang="en-US" dirty="0" smtClean="0"/>
              <a:t>；</a:t>
            </a:r>
            <a:r>
              <a:rPr lang="zh-CN" altLang="en-US" dirty="0" smtClean="0">
                <a:latin typeface="华文楷体" panose="02010600040101010101" pitchFamily="2" charset="-122"/>
                <a:ea typeface="华文楷体" panose="02010600040101010101" pitchFamily="2" charset="-122"/>
              </a:rPr>
              <a:t>复杂的多元</a:t>
            </a:r>
            <a:r>
              <a:rPr lang="zh-CN" altLang="en-US" dirty="0">
                <a:latin typeface="华文楷体" panose="02010600040101010101" pitchFamily="2" charset="-122"/>
                <a:ea typeface="华文楷体" panose="02010600040101010101" pitchFamily="2" charset="-122"/>
              </a:rPr>
              <a:t>投票</a:t>
            </a:r>
            <a:r>
              <a:rPr lang="zh-CN" altLang="en-US" dirty="0" smtClean="0">
                <a:latin typeface="华文楷体" panose="02010600040101010101" pitchFamily="2" charset="-122"/>
                <a:ea typeface="华文楷体" panose="02010600040101010101" pitchFamily="2" charset="-122"/>
              </a:rPr>
              <a:t>制</a:t>
            </a:r>
            <a:endParaRPr lang="en-US" altLang="zh-CN" dirty="0" smtClean="0">
              <a:latin typeface="华文楷体" panose="02010600040101010101" pitchFamily="2" charset="-122"/>
              <a:ea typeface="华文楷体" panose="02010600040101010101" pitchFamily="2" charset="-122"/>
            </a:endParaRPr>
          </a:p>
          <a:p>
            <a:endParaRPr lang="en-US" altLang="zh-CN" dirty="0"/>
          </a:p>
          <a:p>
            <a:r>
              <a:rPr lang="zh-CN" altLang="en-US" dirty="0" smtClean="0"/>
              <a:t>总结</a:t>
            </a:r>
            <a:r>
              <a:rPr lang="zh-CN" altLang="en-US" dirty="0"/>
              <a:t>：代议制使政府对公民负责，并能产生有能力追求公共利益的更明智的公民。因此，代议制政府就不仅是发展自我认同感、个性和社会差别</a:t>
            </a:r>
            <a:r>
              <a:rPr lang="en-US" altLang="zh-CN" dirty="0"/>
              <a:t>——</a:t>
            </a:r>
            <a:r>
              <a:rPr lang="zh-CN" altLang="en-US" dirty="0"/>
              <a:t>多元社会</a:t>
            </a:r>
            <a:r>
              <a:rPr lang="en-US" altLang="zh-CN" dirty="0"/>
              <a:t>——</a:t>
            </a:r>
            <a:r>
              <a:rPr lang="zh-CN" altLang="en-US" dirty="0"/>
              <a:t>的一种手段，并且其自身就是一个目的，即一种至关重要的民主秩序。</a:t>
            </a:r>
          </a:p>
          <a:p>
            <a:endParaRPr lang="zh-CN" altLang="en-US" dirty="0"/>
          </a:p>
        </p:txBody>
      </p:sp>
    </p:spTree>
    <p:extLst>
      <p:ext uri="{BB962C8B-B14F-4D97-AF65-F5344CB8AC3E}">
        <p14:creationId xmlns:p14="http://schemas.microsoft.com/office/powerpoint/2010/main" val="56358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latin typeface="隶书" panose="02010509060101010101" pitchFamily="49" charset="-122"/>
                <a:ea typeface="隶书" panose="02010509060101010101" pitchFamily="49" charset="-122"/>
              </a:rPr>
              <a:t>当代自由主义民主理论：</a:t>
            </a:r>
            <a:r>
              <a:rPr lang="zh-CN" altLang="en-US" sz="2800" b="1" dirty="0" smtClean="0">
                <a:solidFill>
                  <a:srgbClr val="FF0000"/>
                </a:solidFill>
                <a:effectLst/>
                <a:latin typeface="幼圆" panose="02010509060101010101" pitchFamily="49" charset="-122"/>
                <a:ea typeface="幼圆" panose="02010509060101010101" pitchFamily="49" charset="-122"/>
              </a:rPr>
              <a:t>罗尔斯</a:t>
            </a:r>
            <a:r>
              <a:rPr lang="zh-CN" altLang="en-US" sz="2800" dirty="0" smtClean="0">
                <a:latin typeface="隶书" panose="02010509060101010101" pitchFamily="49" charset="-122"/>
                <a:ea typeface="隶书" panose="02010509060101010101" pitchFamily="49" charset="-122"/>
              </a:rPr>
              <a:t>与哈耶克</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normAutofit fontScale="92500" lnSpcReduction="10000"/>
          </a:bodyPr>
          <a:lstStyle/>
          <a:p>
            <a:r>
              <a:rPr lang="zh-CN" altLang="en-US" sz="2400" dirty="0" smtClean="0">
                <a:latin typeface="隶书" pitchFamily="49" charset="-122"/>
                <a:ea typeface="隶书" pitchFamily="49" charset="-122"/>
              </a:rPr>
              <a:t>罗尔斯：立宪民主政体的首要原则是自由与平等</a:t>
            </a:r>
            <a:endParaRPr lang="en-US" altLang="zh-CN" sz="2400" dirty="0" smtClean="0">
              <a:latin typeface="隶书" pitchFamily="49" charset="-122"/>
              <a:ea typeface="隶书" pitchFamily="49" charset="-122"/>
            </a:endParaRPr>
          </a:p>
          <a:p>
            <a:pPr>
              <a:buNone/>
            </a:pPr>
            <a:r>
              <a:rPr lang="zh-CN" altLang="en-US" sz="2000" dirty="0">
                <a:latin typeface="华文楷体" panose="02010600040101010101" pitchFamily="2" charset="-122"/>
                <a:ea typeface="华文楷体" panose="02010600040101010101" pitchFamily="2" charset="-122"/>
              </a:rPr>
              <a:t>“我把这一正义观的中心观念和目标视做一种</a:t>
            </a:r>
            <a:r>
              <a:rPr lang="zh-CN" altLang="en-US" sz="2000" b="1" dirty="0">
                <a:latin typeface="华文楷体" panose="02010600040101010101" pitchFamily="2" charset="-122"/>
                <a:ea typeface="华文楷体" panose="02010600040101010101" pitchFamily="2" charset="-122"/>
              </a:rPr>
              <a:t>宪政民主的哲学观的成分</a:t>
            </a:r>
            <a:r>
              <a:rPr lang="zh-CN" altLang="en-US" sz="2000" dirty="0">
                <a:latin typeface="华文楷体" panose="02010600040101010101" pitchFamily="2" charset="-122"/>
                <a:ea typeface="华文楷体" panose="02010600040101010101" pitchFamily="2" charset="-122"/>
              </a:rPr>
              <a:t>，我希望‘公平的正义’对于诸多思考的政治观点即便不是完全有说服力的，也是合理和有用的，因而也表达了</a:t>
            </a:r>
            <a:r>
              <a:rPr lang="zh-CN" altLang="en-US" sz="2000" b="1" dirty="0">
                <a:latin typeface="华文楷体" panose="02010600040101010101" pitchFamily="2" charset="-122"/>
                <a:ea typeface="华文楷体" panose="02010600040101010101" pitchFamily="2" charset="-122"/>
              </a:rPr>
              <a:t>民主传统的共同内核</a:t>
            </a:r>
            <a:r>
              <a:rPr lang="zh-CN" altLang="en-US" sz="2000" dirty="0">
                <a:latin typeface="华文楷体" panose="02010600040101010101" pitchFamily="2" charset="-122"/>
                <a:ea typeface="华文楷体" panose="02010600040101010101" pitchFamily="2" charset="-122"/>
              </a:rPr>
              <a:t>的一个基本要素。</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a:buNone/>
            </a:pPr>
            <a:r>
              <a:rPr lang="zh-CN" altLang="en-US" sz="2000" dirty="0">
                <a:latin typeface="华文楷体" panose="02010600040101010101" pitchFamily="2" charset="-122"/>
                <a:ea typeface="华文楷体" panose="02010600040101010101" pitchFamily="2" charset="-122"/>
              </a:rPr>
              <a:t>“我想建立一种正义观，它能提供对功利主义的合理和系统的替代</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而这种或那种形式的功利主义长期以来都支配着盎格鲁</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撒克逊的政治思想传统。想要寻找这样一种替代的</a:t>
            </a:r>
            <a:r>
              <a:rPr lang="zh-CN" altLang="en-US" sz="2000" b="1" dirty="0">
                <a:latin typeface="华文楷体" panose="02010600040101010101" pitchFamily="2" charset="-122"/>
                <a:ea typeface="华文楷体" panose="02010600040101010101" pitchFamily="2" charset="-122"/>
              </a:rPr>
              <a:t>主要理由，是我认为功利主义理论作为一种宪政民主制度基础有其弱点，尤其是我不相信功利主义能够对作为自由与平等的个人的公民基本权利和自由提供一种令人满意的解释，而这对一种民主制度的诠解来说是绝对首要的要求</a:t>
            </a:r>
            <a:r>
              <a:rPr lang="zh-CN" altLang="en-US" sz="2000" dirty="0">
                <a:latin typeface="华文楷体" panose="02010600040101010101" pitchFamily="2" charset="-122"/>
                <a:ea typeface="华文楷体" panose="02010600040101010101" pitchFamily="2" charset="-122"/>
              </a:rPr>
              <a:t>。我通过作为一种处理方式的‘原初状态’的观念，采用了社会契约论的一种较一般和抽象的形式。对基本权利和自由及其优先性的令人信服的解释，是‘公平的正义’的首要目标。</a:t>
            </a:r>
            <a:r>
              <a:rPr lang="zh-CN" altLang="en-US" sz="2000" b="1" dirty="0">
                <a:latin typeface="华文楷体" panose="02010600040101010101" pitchFamily="2" charset="-122"/>
                <a:ea typeface="华文楷体" panose="02010600040101010101" pitchFamily="2" charset="-122"/>
              </a:rPr>
              <a:t>其次的目标则是试图将这一解释和对民主的平等的理解整合到一起，这引向机会的公平平等原则和差别原则</a:t>
            </a:r>
            <a:r>
              <a:rPr lang="zh-CN" altLang="en-US" sz="2000" dirty="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latin typeface="隶书" panose="02010509060101010101" pitchFamily="49" charset="-122"/>
                <a:ea typeface="隶书" panose="02010509060101010101" pitchFamily="49" charset="-122"/>
              </a:rPr>
              <a:t>当代自由主义民主理论：罗尔斯与</a:t>
            </a:r>
            <a:r>
              <a:rPr lang="zh-CN" altLang="en-US" sz="2800" dirty="0">
                <a:solidFill>
                  <a:srgbClr val="FF0000"/>
                </a:solidFill>
                <a:latin typeface="幼圆" panose="02010509060101010101" pitchFamily="49" charset="-122"/>
                <a:ea typeface="幼圆" panose="02010509060101010101" pitchFamily="49" charset="-122"/>
              </a:rPr>
              <a:t>哈耶克</a:t>
            </a:r>
          </a:p>
        </p:txBody>
      </p:sp>
      <p:sp>
        <p:nvSpPr>
          <p:cNvPr id="3" name="内容占位符 2"/>
          <p:cNvSpPr>
            <a:spLocks noGrp="1"/>
          </p:cNvSpPr>
          <p:nvPr>
            <p:ph idx="1"/>
          </p:nvPr>
        </p:nvSpPr>
        <p:spPr/>
        <p:txBody>
          <a:bodyPr>
            <a:normAutofit fontScale="85000" lnSpcReduction="10000"/>
          </a:bodyPr>
          <a:lstStyle/>
          <a:p>
            <a:r>
              <a:rPr lang="zh-CN" altLang="en-US" sz="2000" b="1" dirty="0" smtClean="0">
                <a:latin typeface="华文楷体" panose="02010600040101010101" pitchFamily="2" charset="-122"/>
                <a:ea typeface="华文楷体" panose="02010600040101010101" pitchFamily="2" charset="-122"/>
              </a:rPr>
              <a:t>消极自由</a:t>
            </a:r>
            <a:r>
              <a:rPr lang="zh-CN" altLang="en-US" sz="2000" dirty="0" smtClean="0">
                <a:latin typeface="华文楷体" panose="02010600040101010101" pitchFamily="2" charset="-122"/>
                <a:ea typeface="华文楷体" panose="02010600040101010101" pitchFamily="2" charset="-122"/>
              </a:rPr>
              <a:t>：个人</a:t>
            </a:r>
            <a:r>
              <a:rPr lang="zh-CN" altLang="en-US" sz="2000" dirty="0">
                <a:latin typeface="华文楷体" panose="02010600040101010101" pitchFamily="2" charset="-122"/>
                <a:ea typeface="华文楷体" panose="02010600040101010101" pitchFamily="2" charset="-122"/>
              </a:rPr>
              <a:t>自由是指：“一个人不受制于另一个人或另一些人因专断意志而产生的强制的状态</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个人自由不等于政治自由，优先于政治自由。</a:t>
            </a:r>
            <a:endParaRPr lang="en-US" altLang="zh-CN" sz="2000" dirty="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“强制”是指人与人的关系，“</a:t>
            </a:r>
            <a:r>
              <a:rPr lang="zh-CN" altLang="en-US" sz="2000" dirty="0">
                <a:latin typeface="华文楷体" panose="02010600040101010101" pitchFamily="2" charset="-122"/>
                <a:ea typeface="华文楷体" panose="02010600040101010101" pitchFamily="2" charset="-122"/>
              </a:rPr>
              <a:t>当一个人被迫采取行动以服务于另一个人的意志</a:t>
            </a:r>
            <a:r>
              <a:rPr lang="zh-CN" altLang="en-US" sz="2000" dirty="0" smtClean="0">
                <a:latin typeface="华文楷体" panose="02010600040101010101" pitchFamily="2" charset="-122"/>
                <a:ea typeface="华文楷体" panose="02010600040101010101" pitchFamily="2" charset="-122"/>
              </a:rPr>
              <a:t>，亦即</a:t>
            </a:r>
            <a:r>
              <a:rPr lang="zh-CN" altLang="en-US" sz="2000" dirty="0">
                <a:latin typeface="华文楷体" panose="02010600040101010101" pitchFamily="2" charset="-122"/>
                <a:ea typeface="华文楷体" panose="02010600040101010101" pitchFamily="2" charset="-122"/>
              </a:rPr>
              <a:t>实现他人的目的而不是自己的目的时，便构成了强制。”</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“自由所要求的法律面前人人平等会导向物质的不平等。</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但是，自由社会却决不允许因此而把那种力图使人们的状况更加平等化的欲望视作国家可以行使更大的且歧视性的强制的合理依据。”</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隶书" panose="02010509060101010101" pitchFamily="49" charset="-122"/>
                <a:ea typeface="隶书" panose="02010509060101010101" pitchFamily="49" charset="-122"/>
              </a:rPr>
              <a:t>对</a:t>
            </a:r>
            <a:r>
              <a:rPr lang="zh-CN" altLang="en-US" sz="2000" dirty="0">
                <a:latin typeface="隶书" panose="02010509060101010101" pitchFamily="49" charset="-122"/>
                <a:ea typeface="隶书" panose="02010509060101010101" pitchFamily="49" charset="-122"/>
              </a:rPr>
              <a:t>无限民主的批评：</a:t>
            </a:r>
            <a:r>
              <a:rPr lang="zh-CN" altLang="en-US" sz="2000" dirty="0">
                <a:latin typeface="华文楷体" panose="02010600040101010101" pitchFamily="2" charset="-122"/>
                <a:ea typeface="华文楷体" panose="02010600040101010101" pitchFamily="2" charset="-122"/>
              </a:rPr>
              <a:t>“自由主义所关注的是对一切政府（不论是民主政府还是非民主政府）所拥有的强制性权力进行限制，而教条式的民主主义者则只知道以一种方式限制政府，即当下盛行的多数意见。</a:t>
            </a:r>
            <a:r>
              <a:rPr lang="zh-CN" altLang="en-US" sz="2000" dirty="0" smtClean="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民主本身并不是终极的价值或绝对的价值</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民主很可能是实现某些目的的最佳方法，但其本身却不是目的。</a:t>
            </a:r>
            <a:r>
              <a:rPr lang="zh-CN" altLang="en-US" sz="2000" dirty="0" smtClean="0">
                <a:latin typeface="华文楷体" panose="02010600040101010101" pitchFamily="2" charset="-122"/>
                <a:ea typeface="华文楷体" panose="02010600040101010101" pitchFamily="2" charset="-122"/>
              </a:rPr>
              <a:t>” </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一个拥有无限权力的议会所处的位置，会使它利用这种权力照顾特殊群体或个人，不可避免的结果是，它会变成一个通过对特殊利益进行分配，成为它的支持者提供特殊好处的机构。现代‘全能政府’的兴起和发展，以及有组织的利益集团迫使立法机构进行对自己有利的干预，都是因为不受限制的权力所导致的结果。”</a:t>
            </a:r>
          </a:p>
          <a:p>
            <a:endParaRPr lang="zh-CN" altLang="en-US" dirty="0"/>
          </a:p>
        </p:txBody>
      </p:sp>
    </p:spTree>
    <p:extLst>
      <p:ext uri="{BB962C8B-B14F-4D97-AF65-F5344CB8AC3E}">
        <p14:creationId xmlns:p14="http://schemas.microsoft.com/office/powerpoint/2010/main" val="69790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000" dirty="0" smtClean="0"/>
              <a:t>讨论题目</a:t>
            </a:r>
            <a:endParaRPr lang="zh-CN" altLang="en-US" sz="2000" dirty="0"/>
          </a:p>
        </p:txBody>
      </p:sp>
      <p:sp>
        <p:nvSpPr>
          <p:cNvPr id="3" name="内容占位符 2"/>
          <p:cNvSpPr>
            <a:spLocks noGrp="1"/>
          </p:cNvSpPr>
          <p:nvPr>
            <p:ph idx="1"/>
          </p:nvPr>
        </p:nvSpPr>
        <p:spPr/>
        <p:txBody>
          <a:bodyPr>
            <a:normAutofit/>
          </a:bodyPr>
          <a:lstStyle/>
          <a:p>
            <a:r>
              <a:rPr lang="en-US" altLang="zh-CN" sz="2400" dirty="0" smtClean="0"/>
              <a:t>1. </a:t>
            </a:r>
            <a:r>
              <a:rPr lang="zh-CN" altLang="en-US" sz="2400" dirty="0" smtClean="0"/>
              <a:t>古典民主的优势与局限</a:t>
            </a:r>
            <a:endParaRPr lang="en-US" altLang="zh-CN" sz="2400" dirty="0" smtClean="0"/>
          </a:p>
          <a:p>
            <a:r>
              <a:rPr lang="en-US" altLang="zh-CN" sz="2400" dirty="0" smtClean="0"/>
              <a:t>2. </a:t>
            </a:r>
            <a:r>
              <a:rPr lang="zh-CN" altLang="en-US" sz="2400" dirty="0" smtClean="0"/>
              <a:t>共和主义民主理论与公民身份</a:t>
            </a:r>
            <a:endParaRPr lang="en-US" altLang="zh-CN" sz="2400" dirty="0" smtClean="0"/>
          </a:p>
          <a:p>
            <a:r>
              <a:rPr lang="en-US" altLang="zh-CN" sz="2400" dirty="0" smtClean="0"/>
              <a:t>3. </a:t>
            </a:r>
            <a:r>
              <a:rPr lang="zh-CN" altLang="en-US" sz="2400" dirty="0" smtClean="0"/>
              <a:t>自由主义民主理论与共和主义民主理论的关系</a:t>
            </a:r>
            <a:endParaRPr lang="en-US" altLang="zh-CN" sz="2400" dirty="0" smtClean="0"/>
          </a:p>
          <a:p>
            <a:r>
              <a:rPr lang="en-US" altLang="zh-CN" sz="2400" dirty="0" smtClean="0"/>
              <a:t>4.</a:t>
            </a:r>
            <a:r>
              <a:rPr lang="zh-CN" altLang="en-US" sz="2400" dirty="0"/>
              <a:t> </a:t>
            </a:r>
            <a:r>
              <a:rPr lang="zh-CN" altLang="en-US" sz="2400" dirty="0" smtClean="0"/>
              <a:t>自由主义民主理论的局限</a:t>
            </a:r>
            <a:endParaRPr lang="en-US" altLang="zh-CN" sz="2400" dirty="0" smtClean="0"/>
          </a:p>
          <a:p>
            <a:pPr marL="82296" indent="0">
              <a:buNone/>
            </a:pPr>
            <a:endParaRPr lang="zh-CN" altLang="en-US" sz="2400" dirty="0"/>
          </a:p>
        </p:txBody>
      </p:sp>
    </p:spTree>
    <p:extLst>
      <p:ext uri="{BB962C8B-B14F-4D97-AF65-F5344CB8AC3E}">
        <p14:creationId xmlns:p14="http://schemas.microsoft.com/office/powerpoint/2010/main" val="255837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t>自由主义的兴起</a:t>
            </a:r>
            <a:endParaRPr lang="zh-CN" altLang="en-US" sz="2800" dirty="0"/>
          </a:p>
        </p:txBody>
      </p:sp>
      <p:sp>
        <p:nvSpPr>
          <p:cNvPr id="3" name="内容占位符 2"/>
          <p:cNvSpPr>
            <a:spLocks noGrp="1"/>
          </p:cNvSpPr>
          <p:nvPr>
            <p:ph idx="1"/>
          </p:nvPr>
        </p:nvSpPr>
        <p:spPr/>
        <p:txBody>
          <a:bodyPr/>
          <a:lstStyle/>
          <a:p>
            <a:endParaRPr lang="en-US" altLang="zh-CN" sz="2400" dirty="0" smtClean="0">
              <a:latin typeface="隶书" pitchFamily="49" charset="-122"/>
              <a:ea typeface="隶书" pitchFamily="49" charset="-122"/>
            </a:endParaRPr>
          </a:p>
          <a:p>
            <a:r>
              <a:rPr lang="zh-CN" altLang="en-US" sz="2400" dirty="0" smtClean="0">
                <a:latin typeface="隶书" pitchFamily="49" charset="-122"/>
                <a:ea typeface="隶书" pitchFamily="49" charset="-122"/>
              </a:rPr>
              <a:t>“似乎比较没有疑问的，是自由主义作为一套理念而初步处理政治与社会问题，始于启蒙运动。”（麦克里兰）</a:t>
            </a:r>
            <a:endParaRPr lang="en-US" altLang="zh-CN" sz="2400" dirty="0" smtClean="0">
              <a:latin typeface="隶书" pitchFamily="49" charset="-122"/>
              <a:ea typeface="隶书" pitchFamily="49" charset="-122"/>
            </a:endParaRPr>
          </a:p>
          <a:p>
            <a:endParaRPr lang="en-US" altLang="zh-CN" sz="2400" dirty="0" smtClean="0">
              <a:latin typeface="隶书" pitchFamily="49" charset="-122"/>
              <a:ea typeface="隶书" pitchFamily="49" charset="-122"/>
            </a:endParaRPr>
          </a:p>
          <a:p>
            <a:r>
              <a:rPr lang="zh-CN" altLang="en-US" sz="2400" dirty="0" smtClean="0">
                <a:latin typeface="隶书" pitchFamily="49" charset="-122"/>
                <a:ea typeface="隶书" pitchFamily="49" charset="-122"/>
              </a:rPr>
              <a:t>“尽管它是个有争议的概念，而且它的含义随着历史的变化而变化，但是在这里，它指的是面对暴政、绝对专制主义体制和宗教不宽容时，努力坚持选择的自由、理性和宽容等价值。”（麦克里兰）</a:t>
            </a:r>
            <a:endParaRPr lang="zh-CN" altLang="en-US" sz="2400" dirty="0">
              <a:latin typeface="隶书" pitchFamily="49" charset="-122"/>
              <a:ea typeface="隶书"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b="1" dirty="0" smtClean="0"/>
              <a:t>“国家与社会分离”的</a:t>
            </a:r>
            <a:r>
              <a:rPr lang="zh-CN" altLang="en-US" sz="2800" b="1" dirty="0"/>
              <a:t>线索</a:t>
            </a:r>
            <a:endParaRPr lang="zh-CN" altLang="en-US" sz="2800" dirty="0"/>
          </a:p>
        </p:txBody>
      </p:sp>
      <p:sp>
        <p:nvSpPr>
          <p:cNvPr id="3" name="内容占位符 2"/>
          <p:cNvSpPr>
            <a:spLocks noGrp="1"/>
          </p:cNvSpPr>
          <p:nvPr>
            <p:ph idx="1"/>
          </p:nvPr>
        </p:nvSpPr>
        <p:spPr/>
        <p:txBody>
          <a:bodyPr>
            <a:normAutofit fontScale="85000" lnSpcReduction="20000"/>
          </a:bodyPr>
          <a:lstStyle/>
          <a:p>
            <a:r>
              <a:rPr lang="zh-CN" altLang="en-US" sz="2400" dirty="0" smtClean="0">
                <a:latin typeface="隶书" pitchFamily="49" charset="-122"/>
                <a:ea typeface="隶书" pitchFamily="49" charset="-122"/>
              </a:rPr>
              <a:t>马基雅维里：国家是一种完全新造的秩序</a:t>
            </a:r>
            <a:endParaRPr lang="en-US" altLang="zh-CN" sz="2400" dirty="0" smtClean="0">
              <a:latin typeface="隶书" pitchFamily="49" charset="-122"/>
              <a:ea typeface="隶书" pitchFamily="49" charset="-122"/>
            </a:endParaRPr>
          </a:p>
          <a:p>
            <a:endParaRPr lang="en-US" altLang="zh-CN" sz="2400" dirty="0" smtClean="0">
              <a:latin typeface="隶书" pitchFamily="49" charset="-122"/>
              <a:ea typeface="隶书" pitchFamily="49" charset="-122"/>
            </a:endParaRPr>
          </a:p>
          <a:p>
            <a:r>
              <a:rPr lang="zh-CN" altLang="en-US" sz="2400" dirty="0" smtClean="0">
                <a:latin typeface="隶书" pitchFamily="49" charset="-122"/>
                <a:ea typeface="隶书" pitchFamily="49" charset="-122"/>
              </a:rPr>
              <a:t>波丹：一个秩序井然的国家需要一个绝对而且具备正当性的主权中心。主权“公民与臣民之上，不受法律限制的最高权力”。主权者的命令即是法律。</a:t>
            </a:r>
            <a:endParaRPr lang="en-US" altLang="zh-CN" sz="2400" dirty="0" smtClean="0">
              <a:latin typeface="隶书" pitchFamily="49" charset="-122"/>
              <a:ea typeface="隶书" pitchFamily="49" charset="-122"/>
            </a:endParaRPr>
          </a:p>
          <a:p>
            <a:endParaRPr lang="en-US" altLang="zh-CN" sz="2400" dirty="0" smtClean="0">
              <a:latin typeface="隶书" pitchFamily="49" charset="-122"/>
              <a:ea typeface="隶书" pitchFamily="49" charset="-122"/>
            </a:endParaRPr>
          </a:p>
          <a:p>
            <a:r>
              <a:rPr lang="zh-CN" altLang="en-US" sz="2400" dirty="0" smtClean="0">
                <a:latin typeface="隶书" pitchFamily="49" charset="-122"/>
                <a:ea typeface="隶书" pitchFamily="49" charset="-122"/>
              </a:rPr>
              <a:t>霍布斯：国家是人造秩序（</a:t>
            </a:r>
            <a:r>
              <a:rPr lang="en-US" altLang="zh-CN" sz="2400" dirty="0" err="1" smtClean="0">
                <a:latin typeface="隶书" pitchFamily="49" charset="-122"/>
                <a:ea typeface="隶书" pitchFamily="49" charset="-122"/>
              </a:rPr>
              <a:t>Levithan</a:t>
            </a:r>
            <a:r>
              <a:rPr lang="zh-CN" altLang="en-US" sz="2400" dirty="0" smtClean="0">
                <a:latin typeface="隶书" pitchFamily="49" charset="-122"/>
                <a:ea typeface="隶书" pitchFamily="49" charset="-122"/>
              </a:rPr>
              <a:t>）：自然状况和人的自我保存的本性；主权是一种通过契约订立的“共同人格”；主权绝对且不可分割。社会理论的转折：特定的政治秩序配合特定的</a:t>
            </a:r>
            <a:r>
              <a:rPr lang="zh-CN" altLang="en-US" sz="2400" dirty="0">
                <a:latin typeface="隶书" pitchFamily="49" charset="-122"/>
                <a:ea typeface="隶书" pitchFamily="49" charset="-122"/>
              </a:rPr>
              <a:t>社会秩序。</a:t>
            </a:r>
            <a:r>
              <a:rPr lang="zh-CN" altLang="en-US" sz="2400" dirty="0">
                <a:latin typeface="仿宋" panose="02010609060101010101" pitchFamily="49" charset="-122"/>
                <a:ea typeface="仿宋" panose="02010609060101010101" pitchFamily="49" charset="-122"/>
              </a:rPr>
              <a:t>“霍布斯标志着从服膺绝对专制主义向反对暴政的自由主义转变的一个有趣的转折点。</a:t>
            </a:r>
            <a:r>
              <a:rPr lang="zh-CN" altLang="en-US" sz="2400" dirty="0" smtClean="0">
                <a:latin typeface="仿宋" panose="02010609060101010101" pitchFamily="49" charset="-122"/>
                <a:ea typeface="仿宋" panose="02010609060101010101" pitchFamily="49" charset="-122"/>
              </a:rPr>
              <a:t>”（赫尔德）</a:t>
            </a:r>
            <a:endParaRPr lang="en-US" altLang="zh-CN" sz="2400" dirty="0" smtClean="0">
              <a:latin typeface="仿宋" panose="02010609060101010101" pitchFamily="49" charset="-122"/>
              <a:ea typeface="仿宋" panose="02010609060101010101" pitchFamily="49" charset="-122"/>
            </a:endParaRPr>
          </a:p>
          <a:p>
            <a:endParaRPr lang="en-US" altLang="zh-CN" sz="2400" b="1" dirty="0" smtClean="0">
              <a:latin typeface="隶书" pitchFamily="49" charset="-122"/>
              <a:ea typeface="隶书" pitchFamily="49" charset="-122"/>
            </a:endParaRPr>
          </a:p>
          <a:p>
            <a:r>
              <a:rPr lang="zh-CN" altLang="en-US" sz="2400" dirty="0" smtClean="0">
                <a:latin typeface="隶书" pitchFamily="49" charset="-122"/>
                <a:ea typeface="隶书" pitchFamily="49" charset="-122"/>
              </a:rPr>
              <a:t>亚当</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斯密：明确处理国家与社会的二分问题：国家最擅长做什么与社会最擅长做什么问题（</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国富论</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endParaRPr lang="en-US" altLang="zh-CN" sz="2400" b="1" dirty="0" smtClean="0"/>
          </a:p>
          <a:p>
            <a:r>
              <a:rPr lang="zh-CN" altLang="en-US" sz="2400" dirty="0" smtClean="0">
                <a:latin typeface="隶书" pitchFamily="49" charset="-122"/>
                <a:ea typeface="隶书" pitchFamily="49" charset="-122"/>
              </a:rPr>
              <a:t>黑格尔：系统揭示国家与社会区分的意义：市民社会理论</a:t>
            </a:r>
            <a:endParaRPr lang="zh-CN" altLang="en-US" sz="2400" dirty="0">
              <a:latin typeface="隶书" pitchFamily="49" charset="-122"/>
              <a:ea typeface="隶书"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lgn="ctr"/>
            <a:r>
              <a:rPr lang="zh-CN" altLang="en-US" sz="2800" b="1" dirty="0" smtClean="0">
                <a:latin typeface="隶书" pitchFamily="49" charset="-122"/>
                <a:ea typeface="隶书" pitchFamily="49" charset="-122"/>
              </a:rPr>
              <a:t>自由主义的民主理论：保护型与发展型</a:t>
            </a:r>
            <a:endParaRPr lang="zh-CN" altLang="en-US" sz="2800" dirty="0">
              <a:latin typeface="隶书" pitchFamily="49" charset="-122"/>
              <a:ea typeface="隶书" pitchFamily="49" charset="-122"/>
            </a:endParaRPr>
          </a:p>
        </p:txBody>
      </p:sp>
      <p:sp>
        <p:nvSpPr>
          <p:cNvPr id="3" name="内容占位符 2"/>
          <p:cNvSpPr>
            <a:spLocks noGrp="1"/>
          </p:cNvSpPr>
          <p:nvPr>
            <p:ph idx="1"/>
          </p:nvPr>
        </p:nvSpPr>
        <p:spPr/>
        <p:txBody>
          <a:bodyPr>
            <a:normAutofit/>
          </a:bodyPr>
          <a:lstStyle/>
          <a:p>
            <a:endParaRPr lang="en-US" altLang="zh-CN" sz="2400" dirty="0" smtClean="0">
              <a:latin typeface="隶书" pitchFamily="49" charset="-122"/>
              <a:ea typeface="隶书" pitchFamily="49" charset="-122"/>
            </a:endParaRPr>
          </a:p>
          <a:p>
            <a:r>
              <a:rPr lang="zh-CN" altLang="en-US" sz="2400" dirty="0">
                <a:latin typeface="隶书" pitchFamily="49" charset="-122"/>
                <a:ea typeface="隶书" pitchFamily="49" charset="-122"/>
              </a:rPr>
              <a:t>“只有理解了自由主义的形成和它所提出的主权、国家权力、个人权利和代议机制的性质，才有可能理解</a:t>
            </a:r>
            <a:r>
              <a:rPr lang="en-US" altLang="zh-CN" sz="2400" dirty="0">
                <a:latin typeface="隶书" pitchFamily="49" charset="-122"/>
                <a:ea typeface="隶书" pitchFamily="49" charset="-122"/>
              </a:rPr>
              <a:t>18</a:t>
            </a:r>
            <a:r>
              <a:rPr lang="zh-CN" altLang="en-US" sz="2400" dirty="0">
                <a:latin typeface="隶书" pitchFamily="49" charset="-122"/>
                <a:ea typeface="隶书" pitchFamily="49" charset="-122"/>
              </a:rPr>
              <a:t>世纪和</a:t>
            </a:r>
            <a:r>
              <a:rPr lang="en-US" altLang="zh-CN" sz="2400" dirty="0">
                <a:latin typeface="隶书" pitchFamily="49" charset="-122"/>
                <a:ea typeface="隶书" pitchFamily="49" charset="-122"/>
              </a:rPr>
              <a:t>19</a:t>
            </a:r>
            <a:r>
              <a:rPr lang="zh-CN" altLang="en-US" sz="2400" dirty="0">
                <a:latin typeface="隶书" pitchFamily="49" charset="-122"/>
                <a:ea typeface="隶书" pitchFamily="49" charset="-122"/>
              </a:rPr>
              <a:t>世纪出现的新自由主义民主模式的基础。</a:t>
            </a:r>
            <a:r>
              <a:rPr lang="zh-CN" altLang="en-US" sz="2400" dirty="0" smtClean="0">
                <a:latin typeface="隶书" pitchFamily="49" charset="-122"/>
                <a:ea typeface="隶书" pitchFamily="49" charset="-122"/>
              </a:rPr>
              <a:t>”（赫尔德）</a:t>
            </a:r>
            <a:endParaRPr lang="en-US" altLang="zh-CN" sz="2400" dirty="0" smtClean="0">
              <a:latin typeface="隶书" pitchFamily="49" charset="-122"/>
              <a:ea typeface="隶书" pitchFamily="49" charset="-122"/>
            </a:endParaRPr>
          </a:p>
          <a:p>
            <a:r>
              <a:rPr lang="zh-CN" altLang="en-US" sz="2400" dirty="0" smtClean="0">
                <a:latin typeface="隶书" pitchFamily="49" charset="-122"/>
                <a:ea typeface="隶书" pitchFamily="49" charset="-122"/>
              </a:rPr>
              <a:t>保护型民主：由于对私利的追求和以个人为动机的选择，防止他人控制的唯一手段是创立负责任的制度；</a:t>
            </a:r>
            <a:endParaRPr lang="en-US" altLang="zh-CN" sz="2400" dirty="0" smtClean="0">
              <a:latin typeface="隶书" pitchFamily="49" charset="-122"/>
              <a:ea typeface="隶书" pitchFamily="49" charset="-122"/>
            </a:endParaRPr>
          </a:p>
          <a:p>
            <a:r>
              <a:rPr lang="zh-CN" altLang="en-US" sz="2400" dirty="0" smtClean="0">
                <a:latin typeface="隶书" pitchFamily="49" charset="-122"/>
                <a:ea typeface="隶书" pitchFamily="49" charset="-122"/>
              </a:rPr>
              <a:t>发展型民主：政治参与本身就是一个人们想要的目标，且是一个培养积极的、信息灵通的、有责任感的公民的核心机制。</a:t>
            </a:r>
            <a:endParaRPr lang="zh-CN" altLang="en-US" sz="2400" dirty="0">
              <a:latin typeface="隶书" pitchFamily="49" charset="-122"/>
              <a:ea typeface="隶书"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2800" b="1" dirty="0" smtClean="0">
                <a:latin typeface="隶书" pitchFamily="49" charset="-122"/>
                <a:ea typeface="隶书" pitchFamily="49" charset="-122"/>
              </a:rPr>
              <a:t>保护型民主传统：</a:t>
            </a:r>
            <a:r>
              <a:rPr lang="zh-CN" altLang="en-US" sz="2800" b="1" dirty="0" smtClean="0">
                <a:latin typeface="华文琥珀" panose="02010800040101010101" pitchFamily="2" charset="-122"/>
                <a:ea typeface="华文琥珀" panose="02010800040101010101" pitchFamily="2" charset="-122"/>
              </a:rPr>
              <a:t>洛克</a:t>
            </a:r>
            <a:r>
              <a:rPr lang="en-US" altLang="zh-CN" sz="2800" b="1" dirty="0" smtClean="0">
                <a:latin typeface="隶书" pitchFamily="49" charset="-122"/>
                <a:ea typeface="隶书" pitchFamily="49" charset="-122"/>
              </a:rPr>
              <a:t>—</a:t>
            </a:r>
            <a:r>
              <a:rPr lang="zh-CN" altLang="en-US" sz="2800" b="1" dirty="0" smtClean="0">
                <a:latin typeface="隶书" pitchFamily="49" charset="-122"/>
                <a:ea typeface="隶书" pitchFamily="49" charset="-122"/>
              </a:rPr>
              <a:t>孟德斯鸠</a:t>
            </a:r>
            <a:r>
              <a:rPr lang="en-US" altLang="zh-CN" sz="2800" b="1" dirty="0" smtClean="0">
                <a:latin typeface="隶书" pitchFamily="49" charset="-122"/>
                <a:ea typeface="隶书" pitchFamily="49" charset="-122"/>
              </a:rPr>
              <a:t>—</a:t>
            </a:r>
            <a:r>
              <a:rPr lang="zh-CN" altLang="en-US" sz="2800" b="1" dirty="0" smtClean="0">
                <a:latin typeface="隶书" pitchFamily="49" charset="-122"/>
                <a:ea typeface="隶书" pitchFamily="49" charset="-122"/>
              </a:rPr>
              <a:t>麦迪逊</a:t>
            </a:r>
            <a:endParaRPr lang="zh-CN" altLang="en-US" sz="2800" dirty="0">
              <a:latin typeface="隶书" pitchFamily="49" charset="-122"/>
              <a:ea typeface="隶书" pitchFamily="49" charset="-122"/>
            </a:endParaRPr>
          </a:p>
        </p:txBody>
      </p:sp>
      <p:sp>
        <p:nvSpPr>
          <p:cNvPr id="3" name="内容占位符 2"/>
          <p:cNvSpPr>
            <a:spLocks noGrp="1"/>
          </p:cNvSpPr>
          <p:nvPr>
            <p:ph idx="1"/>
          </p:nvPr>
        </p:nvSpPr>
        <p:spPr/>
        <p:txBody>
          <a:bodyPr>
            <a:normAutofit fontScale="85000" lnSpcReduction="20000"/>
          </a:bodyPr>
          <a:lstStyle/>
          <a:p>
            <a:r>
              <a:rPr lang="zh-CN" altLang="en-US" sz="1600" b="1" dirty="0" smtClean="0">
                <a:latin typeface="华文楷体" pitchFamily="2" charset="-122"/>
                <a:ea typeface="华文楷体" pitchFamily="2" charset="-122"/>
              </a:rPr>
              <a:t>“那</a:t>
            </a:r>
            <a:r>
              <a:rPr lang="zh-CN" altLang="en-US" sz="1600" b="1" dirty="0">
                <a:latin typeface="华文楷体" pitchFamily="2" charset="-122"/>
                <a:ea typeface="华文楷体" pitchFamily="2" charset="-122"/>
              </a:rPr>
              <a:t>是一种完备无缺的自由状态，他们在自然的范围内，按照他们认为合适的办法，决定他们的行动和处理他们的财产和人身，而毋需得到任何人的许可或听命于任何人的意志</a:t>
            </a:r>
            <a:r>
              <a:rPr lang="zh-CN" altLang="en-US" sz="1600" b="1" dirty="0" smtClean="0">
                <a:latin typeface="华文楷体" pitchFamily="2" charset="-122"/>
                <a:ea typeface="华文楷体" pitchFamily="2" charset="-122"/>
              </a:rPr>
              <a:t>。”（洛克）</a:t>
            </a:r>
            <a:endParaRPr lang="en-US" altLang="zh-CN" sz="1600" b="1" dirty="0" smtClean="0">
              <a:latin typeface="华文楷体" pitchFamily="2" charset="-122"/>
              <a:ea typeface="华文楷体" pitchFamily="2" charset="-122"/>
            </a:endParaRPr>
          </a:p>
          <a:p>
            <a:r>
              <a:rPr lang="zh-CN" altLang="en-US" sz="1600" b="1" dirty="0" smtClean="0">
                <a:latin typeface="华文楷体" pitchFamily="2" charset="-122"/>
                <a:ea typeface="华文楷体" pitchFamily="2" charset="-122"/>
              </a:rPr>
              <a:t>“</a:t>
            </a:r>
            <a:r>
              <a:rPr lang="zh-CN" altLang="en-US" sz="1600" b="1" dirty="0">
                <a:latin typeface="华文楷体" pitchFamily="2" charset="-122"/>
                <a:ea typeface="华文楷体" pitchFamily="2" charset="-122"/>
              </a:rPr>
              <a:t>为了彼此间的舒适、安全和和平的生活，以便安稳地享受他们的财产并且有更大的保障来防止共同体以外任何人的侵犯</a:t>
            </a:r>
            <a:r>
              <a:rPr lang="zh-CN" altLang="en-US" sz="1600" b="1" dirty="0" smtClean="0">
                <a:latin typeface="华文楷体" pitchFamily="2" charset="-122"/>
                <a:ea typeface="华文楷体" pitchFamily="2" charset="-122"/>
              </a:rPr>
              <a:t>”（洛克）</a:t>
            </a:r>
            <a:endParaRPr lang="en-US" altLang="zh-CN" sz="1600" b="1" dirty="0" smtClean="0">
              <a:latin typeface="华文楷体" pitchFamily="2" charset="-122"/>
              <a:ea typeface="华文楷体" pitchFamily="2" charset="-122"/>
            </a:endParaRPr>
          </a:p>
          <a:p>
            <a:r>
              <a:rPr lang="zh-CN" altLang="en-US" sz="1600" b="1" dirty="0" smtClean="0">
                <a:latin typeface="华文楷体" pitchFamily="2" charset="-122"/>
                <a:ea typeface="华文楷体" pitchFamily="2" charset="-122"/>
              </a:rPr>
              <a:t>“</a:t>
            </a:r>
            <a:r>
              <a:rPr lang="zh-CN" altLang="en-US" sz="1600" b="1" dirty="0">
                <a:latin typeface="华文楷体" pitchFamily="2" charset="-122"/>
                <a:ea typeface="华文楷体" pitchFamily="2" charset="-122"/>
              </a:rPr>
              <a:t>政治社会的创始是以那些要加入和建立一个社会的个人的同意为依据的。</a:t>
            </a:r>
            <a:r>
              <a:rPr lang="zh-CN" altLang="en-US" sz="1600" b="1" dirty="0" smtClean="0">
                <a:latin typeface="华文楷体" pitchFamily="2" charset="-122"/>
                <a:ea typeface="华文楷体" pitchFamily="2" charset="-122"/>
              </a:rPr>
              <a:t>”（洛克）</a:t>
            </a:r>
            <a:endParaRPr lang="en-US" altLang="zh-CN" sz="1600" b="1" dirty="0" smtClean="0">
              <a:latin typeface="华文楷体" pitchFamily="2" charset="-122"/>
              <a:ea typeface="华文楷体" pitchFamily="2" charset="-122"/>
            </a:endParaRPr>
          </a:p>
          <a:p>
            <a:r>
              <a:rPr lang="zh-CN" altLang="en-US" sz="1600" b="1" dirty="0" smtClean="0">
                <a:latin typeface="华文楷体" pitchFamily="2" charset="-122"/>
                <a:ea typeface="华文楷体" pitchFamily="2" charset="-122"/>
              </a:rPr>
              <a:t>政府</a:t>
            </a:r>
            <a:r>
              <a:rPr lang="zh-CN" altLang="en-US" sz="1600" b="1" dirty="0">
                <a:latin typeface="华文楷体" pitchFamily="2" charset="-122"/>
                <a:ea typeface="华文楷体" pitchFamily="2" charset="-122"/>
              </a:rPr>
              <a:t>所做的一切“都没有别的目的，只是为了人民的和平、安全和公众的福利。”“保护财产是政府的目的，也是人们加入社会的目的”</a:t>
            </a:r>
            <a:r>
              <a:rPr lang="zh-CN" altLang="en-US" sz="1600" b="1" dirty="0" smtClean="0">
                <a:latin typeface="华文楷体" pitchFamily="2" charset="-122"/>
                <a:ea typeface="华文楷体" pitchFamily="2" charset="-122"/>
              </a:rPr>
              <a:t>，“</a:t>
            </a:r>
            <a:r>
              <a:rPr lang="zh-CN" altLang="en-US" sz="1600" b="1" dirty="0">
                <a:latin typeface="华文楷体" pitchFamily="2" charset="-122"/>
                <a:ea typeface="华文楷体" pitchFamily="2" charset="-122"/>
              </a:rPr>
              <a:t>最高权力，未经本人同意，不可能剥夺任何人的财产的任何部分。</a:t>
            </a:r>
            <a:r>
              <a:rPr lang="zh-CN" altLang="en-US" sz="1600" b="1" dirty="0" smtClean="0">
                <a:latin typeface="华文楷体" pitchFamily="2" charset="-122"/>
                <a:ea typeface="华文楷体" pitchFamily="2" charset="-122"/>
              </a:rPr>
              <a:t>”（洛克）</a:t>
            </a:r>
            <a:endParaRPr lang="en-US" altLang="zh-CN" sz="1600" b="1" dirty="0" smtClean="0">
              <a:latin typeface="华文楷体" pitchFamily="2" charset="-122"/>
              <a:ea typeface="华文楷体" pitchFamily="2" charset="-122"/>
            </a:endParaRPr>
          </a:p>
          <a:p>
            <a:r>
              <a:rPr lang="zh-CN" altLang="en-US" sz="1600" b="1" dirty="0">
                <a:latin typeface="华文楷体" pitchFamily="2" charset="-122"/>
                <a:ea typeface="华文楷体" pitchFamily="2" charset="-122"/>
              </a:rPr>
              <a:t>“如果同一批人同时拥有制定和执行法律的权力，就会给人们的弱点以极大诱惑，使他们动辄要攫取权力，借以使他们自己免于服从他们所指定的法律，并且在制定和执行法律时，使法律适合于他们自己的私人利益，因而他们就与社会的其余成员有不同的利益，违反了社会和政府的目的。</a:t>
            </a:r>
            <a:r>
              <a:rPr lang="zh-CN" altLang="en-US" sz="1600" b="1" dirty="0" smtClean="0">
                <a:latin typeface="华文楷体" pitchFamily="2" charset="-122"/>
                <a:ea typeface="华文楷体" pitchFamily="2" charset="-122"/>
              </a:rPr>
              <a:t>”（洛克）</a:t>
            </a:r>
            <a:endParaRPr lang="en-US" altLang="zh-CN" sz="1600" b="1" dirty="0">
              <a:latin typeface="华文楷体" pitchFamily="2" charset="-122"/>
              <a:ea typeface="华文楷体" pitchFamily="2" charset="-122"/>
            </a:endParaRPr>
          </a:p>
          <a:p>
            <a:r>
              <a:rPr lang="zh-CN" altLang="en-US" sz="1600" b="1" dirty="0">
                <a:latin typeface="华文楷体" pitchFamily="2" charset="-122"/>
                <a:ea typeface="华文楷体" pitchFamily="2" charset="-122"/>
              </a:rPr>
              <a:t>“如果要建立这样一种能抵御外来侵略并制止相互侵害的共同权力，那只有一条路，把大家所有的权力和力量托付給某一个人或一个依赖多数意见把大家的意志化为一个意志的多数人组成的集体而这个人或集体能够把大家的意志化为一种</a:t>
            </a:r>
            <a:r>
              <a:rPr lang="zh-CN" altLang="en-US" sz="1600" b="1" dirty="0">
                <a:solidFill>
                  <a:srgbClr val="FF0000"/>
                </a:solidFill>
                <a:latin typeface="华文楷体" pitchFamily="2" charset="-122"/>
                <a:ea typeface="华文楷体" pitchFamily="2" charset="-122"/>
              </a:rPr>
              <a:t>共同的意志</a:t>
            </a: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a:t>
            </a:r>
            <a:r>
              <a:rPr lang="zh-CN" altLang="en-US" sz="1600" b="1" dirty="0" smtClean="0">
                <a:latin typeface="华文楷体" pitchFamily="2" charset="-122"/>
                <a:ea typeface="华文楷体" pitchFamily="2" charset="-122"/>
              </a:rPr>
              <a:t>在</a:t>
            </a:r>
            <a:r>
              <a:rPr lang="zh-CN" altLang="en-US" sz="1600" b="1" dirty="0">
                <a:latin typeface="华文楷体" pitchFamily="2" charset="-122"/>
                <a:ea typeface="华文楷体" pitchFamily="2" charset="-122"/>
              </a:rPr>
              <a:t>这里，请注意，每一个人和这一共同权力的关系，</a:t>
            </a:r>
            <a:r>
              <a:rPr lang="zh-CN" altLang="en-US" sz="1600" b="1" dirty="0">
                <a:solidFill>
                  <a:srgbClr val="FF0000"/>
                </a:solidFill>
                <a:latin typeface="华文楷体" pitchFamily="2" charset="-122"/>
                <a:ea typeface="华文楷体" pitchFamily="2" charset="-122"/>
              </a:rPr>
              <a:t>不是同意或协调的关系，而是由每一个人所形成的全体真正统一于掌握这共同权力的人格之中</a:t>
            </a:r>
            <a:r>
              <a:rPr lang="zh-CN" altLang="en-US" sz="1600" b="1" dirty="0" smtClean="0">
                <a:latin typeface="华文楷体" pitchFamily="2" charset="-122"/>
                <a:ea typeface="华文楷体" pitchFamily="2" charset="-122"/>
              </a:rPr>
              <a:t>。”</a:t>
            </a:r>
            <a:r>
              <a:rPr lang="zh-CN" altLang="en-US" sz="1600" b="1" dirty="0">
                <a:latin typeface="华文楷体" pitchFamily="2" charset="-122"/>
                <a:ea typeface="华文楷体" pitchFamily="2" charset="-122"/>
              </a:rPr>
              <a:t>（霍布斯</a:t>
            </a:r>
            <a:r>
              <a:rPr lang="zh-CN" altLang="en-US" sz="1600" b="1" dirty="0" smtClean="0">
                <a:latin typeface="华文楷体" pitchFamily="2" charset="-122"/>
                <a:ea typeface="华文楷体" pitchFamily="2" charset="-122"/>
              </a:rPr>
              <a:t>）</a:t>
            </a:r>
            <a:endParaRPr lang="en-US" altLang="zh-CN" sz="1600" b="1" dirty="0" smtClean="0">
              <a:latin typeface="华文楷体" pitchFamily="2" charset="-122"/>
              <a:ea typeface="华文楷体" pitchFamily="2" charset="-122"/>
            </a:endParaRPr>
          </a:p>
          <a:p>
            <a:r>
              <a:rPr lang="zh-CN" altLang="en-US" sz="1600" b="1" dirty="0" smtClean="0">
                <a:latin typeface="华文楷体" pitchFamily="2" charset="-122"/>
                <a:ea typeface="华文楷体" pitchFamily="2" charset="-122"/>
              </a:rPr>
              <a:t>“这就是认为人们竞如此愚蠢，以至于他们注意不受狸猫或狐狸的可能搅扰，却甘愿被狮子所吞没。”（洛克）</a:t>
            </a:r>
            <a:endParaRPr lang="en-US" altLang="zh-CN" sz="1600" b="1" dirty="0" smtClean="0">
              <a:latin typeface="华文楷体" pitchFamily="2" charset="-122"/>
              <a:ea typeface="华文楷体" pitchFamily="2" charset="-122"/>
            </a:endParaRPr>
          </a:p>
          <a:p>
            <a:r>
              <a:rPr lang="zh-CN" altLang="en-US" sz="1800" b="1" dirty="0" smtClean="0">
                <a:latin typeface="隶书" pitchFamily="49" charset="-122"/>
                <a:ea typeface="隶书" pitchFamily="49" charset="-122"/>
              </a:rPr>
              <a:t>正是约翰</a:t>
            </a:r>
            <a:r>
              <a:rPr lang="en-US" altLang="zh-CN" sz="1800" b="1" dirty="0" smtClean="0">
                <a:latin typeface="隶书" pitchFamily="49" charset="-122"/>
                <a:ea typeface="隶书" pitchFamily="49" charset="-122"/>
              </a:rPr>
              <a:t>·</a:t>
            </a:r>
            <a:r>
              <a:rPr lang="zh-CN" altLang="en-US" sz="1800" b="1" dirty="0" smtClean="0">
                <a:latin typeface="隶书" pitchFamily="49" charset="-122"/>
                <a:ea typeface="隶书" pitchFamily="49" charset="-122"/>
              </a:rPr>
              <a:t>洛克对霍布斯论断的反驳“开创了整个保护型民主传统的先河”（赫尔德）</a:t>
            </a:r>
            <a:endParaRPr lang="en-US" altLang="zh-CN" sz="1800" dirty="0" smtClean="0">
              <a:latin typeface="隶书" pitchFamily="49" charset="-122"/>
              <a:ea typeface="隶书" pitchFamily="49" charset="-122"/>
            </a:endParaRPr>
          </a:p>
          <a:p>
            <a:endParaRPr lang="zh-CN" altLang="en-US" sz="2000" dirty="0">
              <a:latin typeface="隶书" pitchFamily="49" charset="-122"/>
              <a:ea typeface="隶书"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latin typeface="+mn-ea"/>
                <a:ea typeface="+mn-ea"/>
              </a:rPr>
              <a:t>保护型民主传统：洛克</a:t>
            </a:r>
            <a:r>
              <a:rPr lang="en-US" altLang="zh-CN" sz="2800" dirty="0">
                <a:latin typeface="+mn-ea"/>
                <a:ea typeface="+mn-ea"/>
              </a:rPr>
              <a:t>—</a:t>
            </a:r>
            <a:r>
              <a:rPr lang="zh-CN" altLang="en-US" sz="2800" dirty="0">
                <a:latin typeface="华文琥珀" panose="02010800040101010101" pitchFamily="2" charset="-122"/>
                <a:ea typeface="华文琥珀" panose="02010800040101010101" pitchFamily="2" charset="-122"/>
              </a:rPr>
              <a:t>孟德斯鸠</a:t>
            </a:r>
            <a:r>
              <a:rPr lang="en-US" altLang="zh-CN" sz="2800" dirty="0">
                <a:latin typeface="+mn-ea"/>
                <a:ea typeface="+mn-ea"/>
              </a:rPr>
              <a:t>—</a:t>
            </a:r>
            <a:r>
              <a:rPr lang="zh-CN" altLang="en-US" sz="2800" dirty="0">
                <a:latin typeface="+mn-ea"/>
                <a:ea typeface="+mn-ea"/>
              </a:rPr>
              <a:t>麦迪逊</a:t>
            </a:r>
          </a:p>
        </p:txBody>
      </p:sp>
      <p:sp>
        <p:nvSpPr>
          <p:cNvPr id="3" name="内容占位符 2"/>
          <p:cNvSpPr>
            <a:spLocks noGrp="1"/>
          </p:cNvSpPr>
          <p:nvPr>
            <p:ph idx="1"/>
          </p:nvPr>
        </p:nvSpPr>
        <p:spPr/>
        <p:txBody>
          <a:bodyPr>
            <a:normAutofit fontScale="85000" lnSpcReduction="20000"/>
          </a:bodyPr>
          <a:lstStyle/>
          <a:p>
            <a:r>
              <a:rPr lang="zh-CN" altLang="en-US" sz="2100" dirty="0" smtClean="0">
                <a:latin typeface="隶书" panose="02010509060101010101" pitchFamily="49" charset="-122"/>
                <a:ea typeface="隶书" panose="02010509060101010101" pitchFamily="49" charset="-122"/>
              </a:rPr>
              <a:t>“</a:t>
            </a:r>
            <a:r>
              <a:rPr lang="zh-CN" altLang="en-US" sz="2100" dirty="0">
                <a:latin typeface="隶书" panose="02010509060101010101" pitchFamily="49" charset="-122"/>
                <a:ea typeface="隶书" panose="02010509060101010101" pitchFamily="49" charset="-122"/>
              </a:rPr>
              <a:t>一切有权力的人都容易滥用权力，这是万古不易的一条经验。有权力的人仍使用权力一直到遇有界限的地方才休止</a:t>
            </a:r>
            <a:r>
              <a:rPr lang="en-US" altLang="zh-CN" sz="2100" dirty="0">
                <a:latin typeface="隶书" panose="02010509060101010101" pitchFamily="49" charset="-122"/>
                <a:ea typeface="隶书" panose="02010509060101010101" pitchFamily="49" charset="-122"/>
              </a:rPr>
              <a:t>……</a:t>
            </a:r>
            <a:r>
              <a:rPr lang="zh-CN" altLang="en-US" sz="2100" dirty="0">
                <a:latin typeface="隶书" panose="02010509060101010101" pitchFamily="49" charset="-122"/>
                <a:ea typeface="隶书" panose="02010509060101010101" pitchFamily="49" charset="-122"/>
              </a:rPr>
              <a:t>从事物的性质来说，</a:t>
            </a:r>
            <a:r>
              <a:rPr lang="zh-CN" altLang="en-US" sz="2100" dirty="0">
                <a:solidFill>
                  <a:srgbClr val="FF0000"/>
                </a:solidFill>
                <a:latin typeface="隶书" panose="02010509060101010101" pitchFamily="49" charset="-122"/>
                <a:ea typeface="隶书" panose="02010509060101010101" pitchFamily="49" charset="-122"/>
              </a:rPr>
              <a:t>要防止滥用权力，就必须以权力约束权力</a:t>
            </a:r>
            <a:r>
              <a:rPr lang="zh-CN" altLang="en-US" sz="2100" dirty="0">
                <a:latin typeface="隶书" panose="02010509060101010101" pitchFamily="49" charset="-122"/>
                <a:ea typeface="隶书" panose="02010509060101010101" pitchFamily="49" charset="-122"/>
              </a:rPr>
              <a:t>。我们可以有一种政制，不强迫任何人去做法律所不强制他做的事，也不禁止任何人去做法律所许可的事。</a:t>
            </a:r>
            <a:r>
              <a:rPr lang="zh-CN" altLang="en-US" sz="2100" dirty="0" smtClean="0">
                <a:latin typeface="隶书" panose="02010509060101010101" pitchFamily="49" charset="-122"/>
                <a:ea typeface="隶书" panose="02010509060101010101" pitchFamily="49" charset="-122"/>
              </a:rPr>
              <a:t>”</a:t>
            </a:r>
            <a:endParaRPr lang="en-US" altLang="zh-CN" sz="2000" dirty="0" smtClean="0">
              <a:latin typeface="隶书" panose="02010509060101010101" pitchFamily="49" charset="-122"/>
              <a:ea typeface="隶书" panose="02010509060101010101" pitchFamily="49" charset="-122"/>
            </a:endParaRPr>
          </a:p>
          <a:p>
            <a:r>
              <a:rPr lang="zh-CN" altLang="en-US" sz="2600" dirty="0">
                <a:latin typeface="隶书" panose="02010509060101010101" pitchFamily="49" charset="-122"/>
                <a:ea typeface="隶书" panose="02010509060101010101" pitchFamily="49" charset="-122"/>
              </a:rPr>
              <a:t>“当立法权和行政权集中在同一个人或同一个机关之手，自由便不复存在了；因为人们将要害怕这个国王或议会制定暴虐的法律，并暴虐地执行这些法律。”</a:t>
            </a:r>
          </a:p>
          <a:p>
            <a:r>
              <a:rPr lang="zh-CN" altLang="en-US" sz="2600" dirty="0">
                <a:latin typeface="隶书" panose="02010509060101010101" pitchFamily="49" charset="-122"/>
                <a:ea typeface="隶书" panose="02010509060101010101" pitchFamily="49" charset="-122"/>
              </a:rPr>
              <a:t>“如果司法权不同立法权和行政权分立，自由也就不存在了。如果司法权同立法权合二为一，则将对公民的生命和自由施行专断的权力，因为法官就是立法者。如果司法权同行政权合而为一，法官便将握有压迫者的力量。”</a:t>
            </a:r>
          </a:p>
          <a:p>
            <a:r>
              <a:rPr lang="zh-CN" altLang="en-US" sz="2600" dirty="0">
                <a:latin typeface="隶书" panose="02010509060101010101" pitchFamily="49" charset="-122"/>
                <a:ea typeface="隶书" panose="02010509060101010101" pitchFamily="49" charset="-122"/>
              </a:rPr>
              <a:t>“如果同一个人或是由重要人物、贵族或平民组成的同一个机关行使这三种权力，即制定法律权、执行公共决议权和裁判私人犯罪或争讼权，则一切便都完了。”</a:t>
            </a:r>
          </a:p>
          <a:p>
            <a:endParaRPr lang="zh-CN" altLang="en-US" dirty="0"/>
          </a:p>
        </p:txBody>
      </p:sp>
    </p:spTree>
    <p:extLst>
      <p:ext uri="{BB962C8B-B14F-4D97-AF65-F5344CB8AC3E}">
        <p14:creationId xmlns:p14="http://schemas.microsoft.com/office/powerpoint/2010/main" val="2788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638"/>
            <a:ext cx="7498080" cy="634082"/>
          </a:xfrm>
        </p:spPr>
        <p:txBody>
          <a:bodyPr>
            <a:normAutofit/>
          </a:bodyPr>
          <a:lstStyle/>
          <a:p>
            <a:r>
              <a:rPr lang="zh-CN" altLang="en-US" sz="2800" b="1" dirty="0" smtClean="0">
                <a:latin typeface="隶书" pitchFamily="49" charset="-122"/>
                <a:ea typeface="隶书" pitchFamily="49" charset="-122"/>
              </a:rPr>
              <a:t>保护型民主传统：洛克</a:t>
            </a:r>
            <a:r>
              <a:rPr lang="en-US" altLang="zh-CN" sz="2800" b="1" dirty="0" smtClean="0">
                <a:latin typeface="隶书" pitchFamily="49" charset="-122"/>
                <a:ea typeface="隶书" pitchFamily="49" charset="-122"/>
              </a:rPr>
              <a:t>—</a:t>
            </a:r>
            <a:r>
              <a:rPr lang="zh-CN" altLang="en-US" sz="2800" b="1" dirty="0" smtClean="0">
                <a:latin typeface="隶书" pitchFamily="49" charset="-122"/>
                <a:ea typeface="隶书" pitchFamily="49" charset="-122"/>
              </a:rPr>
              <a:t>孟德斯鸠</a:t>
            </a:r>
            <a:r>
              <a:rPr lang="en-US" altLang="zh-CN" sz="2800" b="1" dirty="0" smtClean="0">
                <a:latin typeface="隶书" pitchFamily="49" charset="-122"/>
                <a:ea typeface="隶书" pitchFamily="49" charset="-122"/>
              </a:rPr>
              <a:t>—</a:t>
            </a:r>
            <a:r>
              <a:rPr lang="zh-CN" altLang="en-US" sz="2800" b="1" dirty="0" smtClean="0">
                <a:latin typeface="华文琥珀" panose="02010800040101010101" pitchFamily="2" charset="-122"/>
                <a:ea typeface="华文琥珀" panose="02010800040101010101" pitchFamily="2" charset="-122"/>
              </a:rPr>
              <a:t>麦迪逊</a:t>
            </a:r>
            <a:endParaRPr lang="zh-CN" altLang="en-US" sz="2800" dirty="0">
              <a:latin typeface="华文琥珀" panose="02010800040101010101" pitchFamily="2" charset="-122"/>
              <a:ea typeface="华文琥珀" panose="02010800040101010101" pitchFamily="2" charset="-122"/>
            </a:endParaRPr>
          </a:p>
        </p:txBody>
      </p:sp>
      <p:sp>
        <p:nvSpPr>
          <p:cNvPr id="3" name="内容占位符 2"/>
          <p:cNvSpPr>
            <a:spLocks noGrp="1"/>
          </p:cNvSpPr>
          <p:nvPr>
            <p:ph idx="1"/>
          </p:nvPr>
        </p:nvSpPr>
        <p:spPr>
          <a:xfrm>
            <a:off x="1435608" y="1340768"/>
            <a:ext cx="7498080" cy="5256584"/>
          </a:xfrm>
        </p:spPr>
        <p:txBody>
          <a:bodyPr>
            <a:normAutofit fontScale="25000" lnSpcReduction="20000"/>
          </a:bodyPr>
          <a:lstStyle/>
          <a:p>
            <a:r>
              <a:rPr lang="zh-CN" altLang="en-US" sz="8000" b="1" dirty="0" smtClean="0">
                <a:latin typeface="隶书" pitchFamily="49" charset="-122"/>
                <a:ea typeface="隶书" pitchFamily="49" charset="-122"/>
              </a:rPr>
              <a:t>麦迪逊</a:t>
            </a:r>
            <a:r>
              <a:rPr lang="zh-CN" altLang="en-US" sz="8000" b="1" dirty="0" smtClean="0">
                <a:latin typeface="隶书" pitchFamily="49" charset="-122"/>
                <a:ea typeface="隶书" pitchFamily="49" charset="-122"/>
              </a:rPr>
              <a:t>政治理论</a:t>
            </a:r>
            <a:r>
              <a:rPr lang="en-US" sz="8000" b="1" dirty="0" smtClean="0">
                <a:latin typeface="隶书" pitchFamily="49" charset="-122"/>
                <a:ea typeface="隶书" pitchFamily="49" charset="-122"/>
              </a:rPr>
              <a:t>=</a:t>
            </a:r>
            <a:r>
              <a:rPr lang="zh-CN" altLang="en-US" sz="8000" b="1" dirty="0" smtClean="0">
                <a:latin typeface="隶书" pitchFamily="49" charset="-122"/>
                <a:ea typeface="隶书" pitchFamily="49" charset="-122"/>
              </a:rPr>
              <a:t>私利</a:t>
            </a:r>
            <a:r>
              <a:rPr lang="en-US" sz="8000" b="1" dirty="0" smtClean="0">
                <a:latin typeface="隶书" pitchFamily="49" charset="-122"/>
                <a:ea typeface="隶书" pitchFamily="49" charset="-122"/>
              </a:rPr>
              <a:t>+</a:t>
            </a:r>
            <a:r>
              <a:rPr lang="zh-CN" altLang="en-US" sz="8000" b="1" dirty="0" smtClean="0">
                <a:latin typeface="隶书" pitchFamily="49" charset="-122"/>
                <a:ea typeface="隶书" pitchFamily="49" charset="-122"/>
              </a:rPr>
              <a:t>个人自由的保护</a:t>
            </a:r>
            <a:r>
              <a:rPr lang="en-US" sz="8000" b="1" dirty="0" smtClean="0">
                <a:latin typeface="隶书" pitchFamily="49" charset="-122"/>
                <a:ea typeface="隶书" pitchFamily="49" charset="-122"/>
              </a:rPr>
              <a:t>+</a:t>
            </a:r>
            <a:r>
              <a:rPr lang="zh-CN" altLang="en-US" sz="8000" b="1" dirty="0" smtClean="0">
                <a:latin typeface="隶书" pitchFamily="49" charset="-122"/>
                <a:ea typeface="隶书" pitchFamily="49" charset="-122"/>
              </a:rPr>
              <a:t>分权</a:t>
            </a:r>
            <a:r>
              <a:rPr lang="zh-CN" altLang="en-US" sz="8000" b="1" dirty="0" smtClean="0">
                <a:latin typeface="隶书" pitchFamily="49" charset="-122"/>
                <a:ea typeface="隶书" pitchFamily="49" charset="-122"/>
              </a:rPr>
              <a:t>原则</a:t>
            </a:r>
            <a:endParaRPr lang="en-US" altLang="zh-CN" sz="8000" b="1" dirty="0" smtClean="0">
              <a:latin typeface="隶书" pitchFamily="49" charset="-122"/>
              <a:ea typeface="隶书" pitchFamily="49" charset="-122"/>
            </a:endParaRPr>
          </a:p>
          <a:p>
            <a:r>
              <a:rPr lang="zh-CN" altLang="en-US" sz="8000" b="1" dirty="0" smtClean="0">
                <a:latin typeface="隶书" pitchFamily="49" charset="-122"/>
                <a:ea typeface="隶书" pitchFamily="49" charset="-122"/>
              </a:rPr>
              <a:t>党派不可避免，问题在于如何</a:t>
            </a:r>
            <a:r>
              <a:rPr lang="zh-CN" altLang="en-US" sz="8000" b="1" dirty="0" smtClean="0">
                <a:latin typeface="隶书" pitchFamily="49" charset="-122"/>
                <a:ea typeface="隶书" pitchFamily="49" charset="-122"/>
              </a:rPr>
              <a:t>遏制。</a:t>
            </a:r>
            <a:endParaRPr lang="en-US" altLang="zh-CN" sz="8000" b="1" dirty="0">
              <a:latin typeface="隶书" pitchFamily="49" charset="-122"/>
              <a:ea typeface="隶书" pitchFamily="49" charset="-122"/>
            </a:endParaRPr>
          </a:p>
          <a:p>
            <a:r>
              <a:rPr lang="zh-CN" altLang="en-US" sz="7200" dirty="0">
                <a:latin typeface="华文楷体" panose="02010600040101010101" pitchFamily="2" charset="-122"/>
                <a:ea typeface="华文楷体" panose="02010600040101010101" pitchFamily="2" charset="-122"/>
              </a:rPr>
              <a:t>“我理解，党争就是一些公民，不论是全体公民中的多数或少数，团结在一起，被某种共同情感或利益所驱使，反对其他公民的权利，或者反对社会的永久的和集体利益</a:t>
            </a:r>
            <a:r>
              <a:rPr lang="zh-CN" altLang="en-US" sz="7200" dirty="0" smtClean="0">
                <a:latin typeface="华文楷体" panose="02010600040101010101" pitchFamily="2" charset="-122"/>
                <a:ea typeface="华文楷体" panose="02010600040101010101" pitchFamily="2" charset="-122"/>
              </a:rPr>
              <a:t>。”（麦迪逊）</a:t>
            </a:r>
            <a:endParaRPr lang="en-US" altLang="zh-CN" sz="7200" dirty="0" smtClean="0">
              <a:latin typeface="华文楷体" panose="02010600040101010101" pitchFamily="2" charset="-122"/>
              <a:ea typeface="华文楷体" panose="02010600040101010101" pitchFamily="2" charset="-122"/>
            </a:endParaRPr>
          </a:p>
          <a:p>
            <a:r>
              <a:rPr lang="zh-CN" altLang="en-US" sz="7200" dirty="0" smtClean="0">
                <a:latin typeface="华文楷体" panose="02010600040101010101" pitchFamily="2" charset="-122"/>
                <a:ea typeface="华文楷体" panose="02010600040101010101" pitchFamily="2" charset="-122"/>
              </a:rPr>
              <a:t>“党争</a:t>
            </a:r>
            <a:r>
              <a:rPr lang="zh-CN" altLang="en-US" sz="7200" dirty="0">
                <a:latin typeface="华文楷体" panose="02010600040101010101" pitchFamily="2" charset="-122"/>
                <a:ea typeface="华文楷体" panose="02010600040101010101" pitchFamily="2" charset="-122"/>
              </a:rPr>
              <a:t>的潜在原因，就这样深植于人性之中；我们看到这些原因到处根据人类社会的不同情况造成不同程度的行动</a:t>
            </a:r>
            <a:r>
              <a:rPr lang="zh-CN" altLang="en-US" sz="7200" dirty="0" smtClean="0">
                <a:latin typeface="华文楷体" panose="02010600040101010101" pitchFamily="2" charset="-122"/>
                <a:ea typeface="华文楷体" panose="02010600040101010101" pitchFamily="2" charset="-122"/>
              </a:rPr>
              <a:t>。”</a:t>
            </a:r>
            <a:endParaRPr lang="en-US" altLang="zh-CN" sz="7200" dirty="0" smtClean="0">
              <a:latin typeface="华文楷体" panose="02010600040101010101" pitchFamily="2" charset="-122"/>
              <a:ea typeface="华文楷体" panose="02010600040101010101" pitchFamily="2" charset="-122"/>
            </a:endParaRPr>
          </a:p>
          <a:p>
            <a:r>
              <a:rPr lang="zh-CN" altLang="en-US" sz="7200" dirty="0" smtClean="0">
                <a:latin typeface="华文楷体" panose="02010600040101010101" pitchFamily="2" charset="-122"/>
                <a:ea typeface="华文楷体" panose="02010600040101010101" pitchFamily="2" charset="-122"/>
              </a:rPr>
              <a:t>“但是</a:t>
            </a:r>
            <a:r>
              <a:rPr lang="zh-CN" altLang="en-US" sz="7200" dirty="0">
                <a:latin typeface="华文楷体" panose="02010600040101010101" pitchFamily="2" charset="-122"/>
                <a:ea typeface="华文楷体" panose="02010600040101010101" pitchFamily="2" charset="-122"/>
              </a:rPr>
              <a:t>造成党争的最普遍而持久的原因，是财产分配的不同和不平等。有产者和无产者在社会上总会形成不同的利益</a:t>
            </a:r>
            <a:r>
              <a:rPr lang="zh-CN" altLang="en-US" sz="7200" dirty="0" smtClean="0">
                <a:latin typeface="华文楷体" panose="02010600040101010101" pitchFamily="2" charset="-122"/>
                <a:ea typeface="华文楷体" panose="02010600040101010101" pitchFamily="2" charset="-122"/>
              </a:rPr>
              <a:t>集团。”</a:t>
            </a:r>
            <a:endParaRPr lang="en-US" altLang="zh-CN" sz="7200" dirty="0" smtClean="0">
              <a:latin typeface="华文楷体" panose="02010600040101010101" pitchFamily="2" charset="-122"/>
              <a:ea typeface="华文楷体" panose="02010600040101010101" pitchFamily="2" charset="-122"/>
            </a:endParaRPr>
          </a:p>
          <a:p>
            <a:r>
              <a:rPr lang="zh-CN" altLang="en-US" sz="7200" dirty="0" smtClean="0">
                <a:latin typeface="华文楷体" panose="02010600040101010101" pitchFamily="2" charset="-122"/>
                <a:ea typeface="华文楷体" panose="02010600040101010101" pitchFamily="2" charset="-122"/>
              </a:rPr>
              <a:t>“管理</a:t>
            </a:r>
            <a:r>
              <a:rPr lang="zh-CN" altLang="en-US" sz="7200" dirty="0">
                <a:latin typeface="华文楷体" panose="02010600040101010101" pitchFamily="2" charset="-122"/>
                <a:ea typeface="华文楷体" panose="02010600040101010101" pitchFamily="2" charset="-122"/>
              </a:rPr>
              <a:t>这各种各样、又互不相容的利益集团，是现代立法的主要任务，并且把党派精神和党争带入政府的必要的和日常的活动中去</a:t>
            </a:r>
            <a:r>
              <a:rPr lang="en-US" altLang="zh-CN" sz="7200" dirty="0">
                <a:latin typeface="华文楷体" panose="02010600040101010101" pitchFamily="2" charset="-122"/>
                <a:ea typeface="华文楷体" panose="02010600040101010101" pitchFamily="2" charset="-122"/>
              </a:rPr>
              <a:t>……” </a:t>
            </a:r>
            <a:endParaRPr lang="en-US" altLang="zh-CN" sz="7200" dirty="0" smtClean="0">
              <a:latin typeface="华文楷体" panose="02010600040101010101" pitchFamily="2" charset="-122"/>
              <a:ea typeface="华文楷体" panose="02010600040101010101" pitchFamily="2" charset="-122"/>
            </a:endParaRPr>
          </a:p>
          <a:p>
            <a:r>
              <a:rPr lang="zh-CN" altLang="en-US" sz="7200" dirty="0" smtClean="0">
                <a:latin typeface="华文楷体" panose="02010600040101010101" pitchFamily="2" charset="-122"/>
                <a:ea typeface="华文楷体" panose="02010600040101010101" pitchFamily="2" charset="-122"/>
              </a:rPr>
              <a:t>“</a:t>
            </a:r>
            <a:r>
              <a:rPr lang="zh-CN" altLang="en-US" sz="7200" dirty="0">
                <a:latin typeface="华文楷体" panose="02010600040101010101" pitchFamily="2" charset="-122"/>
                <a:ea typeface="华文楷体" panose="02010600040101010101" pitchFamily="2" charset="-122"/>
              </a:rPr>
              <a:t>我们的结论是，党争的原因不能排除，只有用控制其结果的方法才能求得解决。</a:t>
            </a:r>
            <a:r>
              <a:rPr lang="zh-CN" altLang="en-US" sz="7200" dirty="0" smtClean="0">
                <a:latin typeface="华文楷体" panose="02010600040101010101" pitchFamily="2" charset="-122"/>
                <a:ea typeface="华文楷体" panose="02010600040101010101" pitchFamily="2" charset="-122"/>
              </a:rPr>
              <a:t>”</a:t>
            </a:r>
            <a:endParaRPr lang="en-US" altLang="zh-CN" sz="7200" b="1" dirty="0">
              <a:latin typeface="华文楷体" panose="02010600040101010101" pitchFamily="2" charset="-122"/>
              <a:ea typeface="华文楷体" panose="02010600040101010101" pitchFamily="2" charset="-122"/>
            </a:endParaRPr>
          </a:p>
          <a:p>
            <a:pPr marL="82296" indent="0">
              <a:buNone/>
            </a:pPr>
            <a:endParaRPr lang="en-US" altLang="zh-CN" sz="1800" b="1" dirty="0" smtClean="0">
              <a:latin typeface="隶书" pitchFamily="49" charset="-122"/>
              <a:ea typeface="隶书" pitchFamily="49" charset="-122"/>
            </a:endParaRPr>
          </a:p>
          <a:p>
            <a:r>
              <a:rPr lang="zh-CN" altLang="en-US" sz="8000" b="1" dirty="0" smtClean="0">
                <a:latin typeface="隶书" pitchFamily="49" charset="-122"/>
                <a:ea typeface="隶书" pitchFamily="49" charset="-122"/>
              </a:rPr>
              <a:t>政治代议制何以优越于纯粹</a:t>
            </a:r>
            <a:r>
              <a:rPr lang="zh-CN" altLang="en-US" sz="8000" b="1" dirty="0" smtClean="0">
                <a:latin typeface="隶书" pitchFamily="49" charset="-122"/>
                <a:ea typeface="隶书" pitchFamily="49" charset="-122"/>
              </a:rPr>
              <a:t>民主</a:t>
            </a:r>
            <a:endParaRPr lang="en-US" altLang="zh-CN" sz="8000" b="1" dirty="0" smtClean="0">
              <a:latin typeface="隶书" pitchFamily="49" charset="-122"/>
              <a:ea typeface="隶书" pitchFamily="49" charset="-122"/>
            </a:endParaRPr>
          </a:p>
          <a:p>
            <a:r>
              <a:rPr lang="zh-CN" altLang="en-US" sz="8000" dirty="0">
                <a:latin typeface="华文楷体" panose="02010600040101010101" pitchFamily="2" charset="-122"/>
                <a:ea typeface="华文楷体" panose="02010600040101010101" pitchFamily="2" charset="-122"/>
              </a:rPr>
              <a:t>“重大的共同利益提交给国家立法，地方的和特殊的利益提交给各州的立法机关。</a:t>
            </a:r>
            <a:r>
              <a:rPr lang="zh-CN" altLang="en-US" sz="8000" dirty="0" smtClean="0">
                <a:latin typeface="华文楷体" panose="02010600040101010101" pitchFamily="2" charset="-122"/>
                <a:ea typeface="华文楷体" panose="02010600040101010101" pitchFamily="2" charset="-122"/>
              </a:rPr>
              <a:t>”</a:t>
            </a:r>
            <a:endParaRPr lang="en-US" altLang="zh-CN" sz="8000" dirty="0" smtClean="0">
              <a:latin typeface="华文楷体" panose="02010600040101010101" pitchFamily="2" charset="-122"/>
              <a:ea typeface="华文楷体" panose="02010600040101010101" pitchFamily="2" charset="-122"/>
            </a:endParaRPr>
          </a:p>
          <a:p>
            <a:r>
              <a:rPr lang="zh-CN" altLang="en-US" sz="8000" dirty="0" smtClean="0">
                <a:latin typeface="华文楷体" panose="02010600040101010101" pitchFamily="2" charset="-122"/>
                <a:ea typeface="华文楷体" panose="02010600040101010101" pitchFamily="2" charset="-122"/>
              </a:rPr>
              <a:t>如果</a:t>
            </a:r>
            <a:r>
              <a:rPr lang="zh-CN" altLang="en-US" sz="8000" dirty="0">
                <a:latin typeface="华文楷体" panose="02010600040101010101" pitchFamily="2" charset="-122"/>
                <a:ea typeface="华文楷体" panose="02010600040101010101" pitchFamily="2" charset="-122"/>
              </a:rPr>
              <a:t>行政、立法和司法机关的合法权力在全国和在地方都得到了划分，那么自由将受到最好的保护。</a:t>
            </a:r>
            <a:endParaRPr lang="en-US" altLang="zh-CN" sz="8000" dirty="0" smtClean="0">
              <a:latin typeface="华文楷体" panose="02010600040101010101" pitchFamily="2" charset="-122"/>
              <a:ea typeface="华文楷体" panose="02010600040101010101" pitchFamily="2" charset="-122"/>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latin typeface="隶书" panose="02010509060101010101" pitchFamily="49" charset="-122"/>
                <a:ea typeface="隶书" panose="02010509060101010101" pitchFamily="49" charset="-122"/>
              </a:rPr>
              <a:t>保护型民主</a:t>
            </a:r>
            <a:r>
              <a:rPr lang="zh-CN" altLang="en-US" sz="2800" dirty="0" smtClean="0">
                <a:latin typeface="隶书" panose="02010509060101010101" pitchFamily="49" charset="-122"/>
                <a:ea typeface="隶书" panose="02010509060101010101" pitchFamily="49" charset="-122"/>
              </a:rPr>
              <a:t>传统：边沁和詹姆斯</a:t>
            </a:r>
            <a:r>
              <a:rPr lang="en-US" altLang="zh-CN" sz="2800" dirty="0" smtClean="0">
                <a:latin typeface="隶书" panose="02010509060101010101" pitchFamily="49" charset="-122"/>
                <a:ea typeface="隶书" panose="02010509060101010101" pitchFamily="49" charset="-122"/>
              </a:rPr>
              <a:t>·</a:t>
            </a:r>
            <a:r>
              <a:rPr lang="zh-CN" altLang="en-US" sz="2800" dirty="0" smtClean="0">
                <a:latin typeface="隶书" panose="02010509060101010101" pitchFamily="49" charset="-122"/>
                <a:ea typeface="隶书" panose="02010509060101010101" pitchFamily="49" charset="-122"/>
              </a:rPr>
              <a:t> 密尔</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normAutofit/>
          </a:bodyPr>
          <a:lstStyle/>
          <a:p>
            <a:r>
              <a:rPr lang="zh-CN" altLang="en-US" sz="2000" dirty="0" smtClean="0">
                <a:latin typeface="华文楷体" panose="02010600040101010101" pitchFamily="2" charset="-122"/>
                <a:ea typeface="华文楷体" panose="02010600040101010101" pitchFamily="2" charset="-122"/>
              </a:rPr>
              <a:t>“民主</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有代表性的目标和结果是</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确保它的成员不受那些官员的压迫和劫掠，这些官员是民主国家雇佣来保卫自己的</a:t>
            </a:r>
            <a:r>
              <a:rPr lang="zh-CN" altLang="en-US" sz="2000" dirty="0" smtClean="0">
                <a:latin typeface="华文楷体" panose="02010600040101010101" pitchFamily="2" charset="-122"/>
                <a:ea typeface="华文楷体" panose="02010600040101010101" pitchFamily="2" charset="-122"/>
              </a:rPr>
              <a:t>。”（边沁）</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一方面，自由</a:t>
            </a:r>
            <a:r>
              <a:rPr lang="zh-CN" altLang="en-US" sz="2000" dirty="0">
                <a:latin typeface="华文楷体" panose="02010600040101010101" pitchFamily="2" charset="-122"/>
                <a:ea typeface="华文楷体" panose="02010600040101010101" pitchFamily="2" charset="-122"/>
              </a:rPr>
              <a:t>选举和自由市场是绝对必要的，国家应扮演仲裁人或裁判的角色</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另一方面</a:t>
            </a:r>
            <a:r>
              <a:rPr lang="zh-CN" altLang="en-US" sz="2000" dirty="0" smtClean="0">
                <a:latin typeface="华文楷体" panose="02010600040101010101" pitchFamily="2" charset="-122"/>
                <a:ea typeface="华文楷体" panose="02010600040101010101" pitchFamily="2" charset="-122"/>
              </a:rPr>
              <a:t>，又</a:t>
            </a:r>
            <a:r>
              <a:rPr lang="zh-CN" altLang="en-US" sz="2000" dirty="0">
                <a:latin typeface="华文楷体" panose="02010600040101010101" pitchFamily="2" charset="-122"/>
                <a:ea typeface="华文楷体" panose="02010600040101010101" pitchFamily="2" charset="-122"/>
              </a:rPr>
              <a:t>信奉某种形式的国家干预，比如控制不服从者的行为，不论这些不服从者是个人、集团还是阶级。那些向财产安全</a:t>
            </a:r>
            <a:r>
              <a:rPr lang="zh-CN" altLang="en-US" sz="2000" dirty="0" smtClean="0">
                <a:latin typeface="华文楷体" panose="02010600040101010101" pitchFamily="2" charset="-122"/>
                <a:ea typeface="华文楷体" panose="02010600040101010101" pitchFamily="2" charset="-122"/>
              </a:rPr>
              <a:t>和市场</a:t>
            </a:r>
            <a:r>
              <a:rPr lang="zh-CN" altLang="en-US" sz="2000" dirty="0">
                <a:latin typeface="华文楷体" panose="02010600040101010101" pitchFamily="2" charset="-122"/>
                <a:ea typeface="华文楷体" panose="02010600040101010101" pitchFamily="2" charset="-122"/>
              </a:rPr>
              <a:t>社会提出挑战的人，威胁了公共福祉的实现</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“现代工业社会的民主奠基模式</a:t>
            </a:r>
            <a:r>
              <a:rPr lang="zh-CN" altLang="en-US" sz="2000" dirty="0" smtClean="0">
                <a:latin typeface="华文楷体" panose="02010600040101010101" pitchFamily="2" charset="-122"/>
                <a:ea typeface="华文楷体" panose="02010600040101010101" pitchFamily="2" charset="-122"/>
              </a:rPr>
              <a:t>”（赫尔德）</a:t>
            </a: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5293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t>发展型民主传统：约翰</a:t>
            </a:r>
            <a:r>
              <a:rPr lang="en-US" altLang="zh-CN" sz="2800" dirty="0" smtClean="0"/>
              <a:t>·</a:t>
            </a:r>
            <a:r>
              <a:rPr lang="zh-CN" altLang="en-US" sz="2800" dirty="0" smtClean="0"/>
              <a:t>斯图亚特</a:t>
            </a:r>
            <a:r>
              <a:rPr lang="en-US" altLang="zh-CN" sz="2800" dirty="0" smtClean="0"/>
              <a:t>·</a:t>
            </a:r>
            <a:r>
              <a:rPr lang="zh-CN" altLang="en-US" sz="2800" dirty="0" smtClean="0"/>
              <a:t>密尔</a:t>
            </a:r>
            <a:endParaRPr lang="zh-CN" altLang="en-US" sz="2800" dirty="0"/>
          </a:p>
        </p:txBody>
      </p:sp>
      <p:sp>
        <p:nvSpPr>
          <p:cNvPr id="3" name="内容占位符 2"/>
          <p:cNvSpPr>
            <a:spLocks noGrp="1"/>
          </p:cNvSpPr>
          <p:nvPr>
            <p:ph idx="1"/>
          </p:nvPr>
        </p:nvSpPr>
        <p:spPr/>
        <p:txBody>
          <a:bodyPr>
            <a:normAutofit/>
          </a:bodyPr>
          <a:lstStyle/>
          <a:p>
            <a:pPr marL="82296" indent="0">
              <a:buNone/>
            </a:pPr>
            <a:r>
              <a:rPr lang="zh-CN" altLang="en-US" sz="2000" dirty="0" smtClean="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在审慎地阅读了托克维尔</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论美国的民主</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之后，密尔发现托克维尔关于多数暴政的警告是值得重视的，但是，他还是热心地把这本书推荐给他的英国同胞们。密尔尤其欣赏托克维尔的如下主张：流行的大众文化会扼杀开明而深思熟虑的思想，拥有无限权力的多数派会压迫少数群体。</a:t>
            </a:r>
            <a:r>
              <a:rPr lang="zh-CN" altLang="en-US" sz="2000" dirty="0" smtClean="0">
                <a:latin typeface="华文楷体" panose="02010600040101010101" pitchFamily="2" charset="-122"/>
                <a:ea typeface="华文楷体" panose="02010600040101010101" pitchFamily="2" charset="-122"/>
              </a:rPr>
              <a:t>”（坎宁安）</a:t>
            </a:r>
            <a:endParaRPr lang="en-US" altLang="zh-CN" sz="2000" dirty="0">
              <a:latin typeface="华文楷体" panose="02010600040101010101" pitchFamily="2" charset="-122"/>
              <a:ea typeface="华文楷体" panose="02010600040101010101" pitchFamily="2" charset="-122"/>
            </a:endParaRPr>
          </a:p>
          <a:p>
            <a:r>
              <a:rPr lang="zh-CN" altLang="en-US" sz="2000" b="1" dirty="0" smtClean="0">
                <a:latin typeface="隶书" pitchFamily="49" charset="-122"/>
                <a:ea typeface="隶书" pitchFamily="49" charset="-122"/>
              </a:rPr>
              <a:t>伤害</a:t>
            </a:r>
            <a:r>
              <a:rPr lang="zh-CN" altLang="en-US" sz="2000" b="1" dirty="0" smtClean="0">
                <a:latin typeface="隶书" pitchFamily="49" charset="-122"/>
                <a:ea typeface="隶书" pitchFamily="49" charset="-122"/>
              </a:rPr>
              <a:t>原则</a:t>
            </a:r>
            <a:r>
              <a:rPr lang="zh-CN" altLang="en-US" sz="2400" dirty="0" smtClean="0">
                <a:latin typeface="隶书" pitchFamily="49" charset="-122"/>
                <a:ea typeface="隶书" pitchFamily="49" charset="-122"/>
              </a:rPr>
              <a:t>：</a:t>
            </a:r>
            <a:r>
              <a:rPr lang="zh-CN" altLang="en-US" sz="2000" dirty="0" smtClean="0">
                <a:latin typeface="华文楷体" panose="02010600040101010101" pitchFamily="2" charset="-122"/>
                <a:ea typeface="华文楷体" panose="02010600040101010101" pitchFamily="2" charset="-122"/>
              </a:rPr>
              <a:t>只有当一个行动</a:t>
            </a:r>
            <a:r>
              <a:rPr lang="en-US"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或不行动</a:t>
            </a:r>
            <a:r>
              <a:rPr lang="en-US"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不论其是有意还是无意</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牵涉到别人”并只有当其“伤害”到别人的时候，对个人自由所采取的社会或政治干预才是合理的</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隶书" panose="02010509060101010101" pitchFamily="49" charset="-122"/>
                <a:ea typeface="隶书" panose="02010509060101010101" pitchFamily="49" charset="-122"/>
              </a:rPr>
              <a:t>个人自由</a:t>
            </a:r>
            <a:r>
              <a:rPr lang="zh-CN" altLang="en-US" sz="2000" dirty="0" smtClean="0">
                <a:latin typeface="华文楷体" panose="02010600040101010101" pitchFamily="2" charset="-122"/>
                <a:ea typeface="华文楷体" panose="02010600040101010101" pitchFamily="2" charset="-122"/>
              </a:rPr>
              <a:t>：思想</a:t>
            </a:r>
            <a:r>
              <a:rPr lang="zh-CN" altLang="en-US" sz="2000" dirty="0">
                <a:latin typeface="华文楷体" panose="02010600040101010101" pitchFamily="2" charset="-122"/>
                <a:ea typeface="华文楷体" panose="02010600040101010101" pitchFamily="2" charset="-122"/>
              </a:rPr>
              <a:t>、感觉、讨论和出版的</a:t>
            </a:r>
            <a:r>
              <a:rPr lang="zh-CN" altLang="en-US" sz="2000" dirty="0" smtClean="0">
                <a:latin typeface="华文楷体" panose="02010600040101010101" pitchFamily="2" charset="-122"/>
                <a:ea typeface="华文楷体" panose="02010600040101010101" pitchFamily="2" charset="-122"/>
              </a:rPr>
              <a:t>自由；趣味</a:t>
            </a:r>
            <a:r>
              <a:rPr lang="zh-CN" altLang="en-US" sz="2000" dirty="0">
                <a:latin typeface="华文楷体" panose="02010600040101010101" pitchFamily="2" charset="-122"/>
                <a:ea typeface="华文楷体" panose="02010600040101010101" pitchFamily="2" charset="-122"/>
              </a:rPr>
              <a:t>和追求的自由</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按照我们的性格来设计生活计划”</a:t>
            </a:r>
            <a:r>
              <a:rPr lang="en-US" altLang="zh-CN" sz="2000" dirty="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；结社自由。</a:t>
            </a:r>
            <a:endParaRPr lang="en-US" altLang="zh-CN" sz="2000" dirty="0" smtClean="0">
              <a:latin typeface="华文楷体" panose="02010600040101010101" pitchFamily="2" charset="-122"/>
              <a:ea typeface="华文楷体" panose="02010600040101010101" pitchFamily="2"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274</TotalTime>
  <Words>2557</Words>
  <Application>Microsoft Office PowerPoint</Application>
  <PresentationFormat>全屏显示(4:3)</PresentationFormat>
  <Paragraphs>87</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仿宋</vt:lpstr>
      <vt:lpstr>华文琥珀</vt:lpstr>
      <vt:lpstr>华文楷体</vt:lpstr>
      <vt:lpstr>华文中宋</vt:lpstr>
      <vt:lpstr>隶书</vt:lpstr>
      <vt:lpstr>宋体</vt:lpstr>
      <vt:lpstr>幼圆</vt:lpstr>
      <vt:lpstr>Gill Sans MT</vt:lpstr>
      <vt:lpstr>Verdana</vt:lpstr>
      <vt:lpstr>Wingdings 2</vt:lpstr>
      <vt:lpstr>夏至</vt:lpstr>
      <vt:lpstr>自由主义的民主理论</vt:lpstr>
      <vt:lpstr>自由主义的兴起</vt:lpstr>
      <vt:lpstr>“国家与社会分离”的线索</vt:lpstr>
      <vt:lpstr>自由主义的民主理论：保护型与发展型</vt:lpstr>
      <vt:lpstr>保护型民主传统：洛克—孟德斯鸠—麦迪逊</vt:lpstr>
      <vt:lpstr>保护型民主传统：洛克—孟德斯鸠—麦迪逊</vt:lpstr>
      <vt:lpstr>保护型民主传统：洛克—孟德斯鸠—麦迪逊</vt:lpstr>
      <vt:lpstr>保护型民主传统：边沁和詹姆斯· 密尔</vt:lpstr>
      <vt:lpstr>发展型民主传统：约翰·斯图亚特·密尔</vt:lpstr>
      <vt:lpstr>发展型民主传统：约翰·斯图亚特·密尔</vt:lpstr>
      <vt:lpstr>当代自由主义民主理论：罗尔斯与哈耶克</vt:lpstr>
      <vt:lpstr>当代自由主义民主理论：罗尔斯与哈耶克</vt:lpstr>
      <vt:lpstr>讨论题目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自由主义的民主理论</dc:title>
  <dc:creator>DELL</dc:creator>
  <cp:lastModifiedBy>dell</cp:lastModifiedBy>
  <cp:revision>70</cp:revision>
  <dcterms:created xsi:type="dcterms:W3CDTF">2019-02-13T15:13:40Z</dcterms:created>
  <dcterms:modified xsi:type="dcterms:W3CDTF">2019-03-27T03:24:16Z</dcterms:modified>
</cp:coreProperties>
</file>