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81" r:id="rId5"/>
    <p:sldId id="263" r:id="rId6"/>
    <p:sldId id="299" r:id="rId7"/>
    <p:sldId id="300" r:id="rId8"/>
    <p:sldId id="301" r:id="rId9"/>
    <p:sldId id="302" r:id="rId10"/>
    <p:sldId id="319" r:id="rId11"/>
    <p:sldId id="320" r:id="rId12"/>
    <p:sldId id="322" r:id="rId13"/>
    <p:sldId id="25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0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92268" y="3353827"/>
            <a:ext cx="1264947" cy="1200329"/>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01</a:t>
            </a:r>
            <a:endParaRPr lang="zh-CN" altLang="en-US" sz="7200" dirty="0">
              <a:latin typeface="Impact" panose="020B0806030902050204" pitchFamily="34" charset="0"/>
              <a:ea typeface="微软雅黑 Light" panose="020B0502040204020203" pitchFamily="34" charset="-122"/>
            </a:endParaRPr>
          </a:p>
        </p:txBody>
      </p:sp>
      <p:sp>
        <p:nvSpPr>
          <p:cNvPr id="5" name="文本框 4"/>
          <p:cNvSpPr txBox="1"/>
          <p:nvPr/>
        </p:nvSpPr>
        <p:spPr>
          <a:xfrm>
            <a:off x="3951768" y="3367895"/>
            <a:ext cx="1451970" cy="1200329"/>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02</a:t>
            </a:r>
            <a:endParaRPr lang="zh-CN" altLang="en-US" sz="7200" dirty="0">
              <a:latin typeface="Impact" panose="020B0806030902050204" pitchFamily="34" charset="0"/>
              <a:ea typeface="微软雅黑 Light" panose="020B0502040204020203" pitchFamily="34" charset="-122"/>
            </a:endParaRPr>
          </a:p>
        </p:txBody>
      </p:sp>
      <p:sp>
        <p:nvSpPr>
          <p:cNvPr id="6" name="文本框 5"/>
          <p:cNvSpPr txBox="1"/>
          <p:nvPr/>
        </p:nvSpPr>
        <p:spPr>
          <a:xfrm>
            <a:off x="6551947" y="3367895"/>
            <a:ext cx="1394165" cy="1200329"/>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03</a:t>
            </a:r>
            <a:endParaRPr lang="zh-CN" altLang="en-US" sz="7200" dirty="0">
              <a:latin typeface="Impact" panose="020B0806030902050204" pitchFamily="34" charset="0"/>
              <a:ea typeface="微软雅黑 Light" panose="020B0502040204020203" pitchFamily="34" charset="-122"/>
            </a:endParaRPr>
          </a:p>
        </p:txBody>
      </p:sp>
      <p:sp>
        <p:nvSpPr>
          <p:cNvPr id="7" name="文本框 6"/>
          <p:cNvSpPr txBox="1"/>
          <p:nvPr/>
        </p:nvSpPr>
        <p:spPr>
          <a:xfrm>
            <a:off x="9081786" y="3382183"/>
            <a:ext cx="1397566" cy="1200329"/>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04</a:t>
            </a:r>
            <a:endParaRPr lang="zh-CN" altLang="en-US" sz="7200" dirty="0">
              <a:latin typeface="Impact" panose="020B0806030902050204" pitchFamily="34" charset="0"/>
              <a:ea typeface="微软雅黑 Light" panose="020B0502040204020203" pitchFamily="34" charset="-122"/>
            </a:endParaRPr>
          </a:p>
        </p:txBody>
      </p:sp>
      <p:cxnSp>
        <p:nvCxnSpPr>
          <p:cNvPr id="8" name="直接连接符 7"/>
          <p:cNvCxnSpPr/>
          <p:nvPr/>
        </p:nvCxnSpPr>
        <p:spPr>
          <a:xfrm>
            <a:off x="1731424" y="4348157"/>
            <a:ext cx="87219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277677" y="4362225"/>
            <a:ext cx="87219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52064" y="4368811"/>
            <a:ext cx="87219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412385" y="4382879"/>
            <a:ext cx="87219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a:spLocks noChangeArrowheads="1"/>
          </p:cNvSpPr>
          <p:nvPr/>
        </p:nvSpPr>
        <p:spPr bwMode="auto">
          <a:xfrm>
            <a:off x="1000860" y="4617917"/>
            <a:ext cx="2168468" cy="398780"/>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000" dirty="0">
                <a:latin typeface="Impact" panose="020B0806030902050204" pitchFamily="34" charset="0"/>
                <a:ea typeface="微软雅黑" panose="020B0503020204020204" pitchFamily="34" charset="-122"/>
              </a:rPr>
              <a:t>关于对象性活动</a:t>
            </a:r>
            <a:endParaRPr lang="zh-CN" altLang="en-US" sz="2000" dirty="0">
              <a:latin typeface="Impact" panose="020B0806030902050204" pitchFamily="34" charset="0"/>
              <a:ea typeface="微软雅黑" panose="020B0503020204020204" pitchFamily="34" charset="-122"/>
            </a:endParaRPr>
          </a:p>
        </p:txBody>
      </p:sp>
      <p:sp>
        <p:nvSpPr>
          <p:cNvPr id="13" name="文本框 12"/>
          <p:cNvSpPr txBox="1">
            <a:spLocks noChangeArrowheads="1"/>
          </p:cNvSpPr>
          <p:nvPr/>
        </p:nvSpPr>
        <p:spPr bwMode="auto">
          <a:xfrm>
            <a:off x="3439795" y="4617720"/>
            <a:ext cx="2546350" cy="398780"/>
          </a:xfrm>
          <a:prstGeom prst="rect">
            <a:avLst/>
          </a:prstGeom>
          <a:noFill/>
          <a:ln>
            <a:noFill/>
          </a:ln>
        </p:spPr>
        <p:txBody>
          <a:bodyPr wrap="square">
            <a:spAutoFit/>
          </a:bodyPr>
          <a:lstStyle>
            <a:lvl1pPr/>
            <a:lvl2pPr marL="742950" indent="-285750"/>
            <a:lvl3pPr/>
            <a:lvl4pPr/>
            <a:lvl5pPr/>
            <a:lvl6pPr/>
            <a:lvl7pPr/>
            <a:lvl8pPr/>
            <a:lvl9pPr/>
          </a:lstStyle>
          <a:p>
            <a:pPr algn="ctr"/>
            <a:r>
              <a:rPr lang="en-US" altLang="zh-CN" sz="2000" dirty="0">
                <a:latin typeface="Impact" panose="020B0806030902050204" pitchFamily="34" charset="0"/>
                <a:ea typeface="微软雅黑" panose="020B0503020204020204" pitchFamily="34" charset="-122"/>
              </a:rPr>
              <a:t>“</a:t>
            </a:r>
            <a:r>
              <a:rPr lang="zh-CN" altLang="en-US" sz="2000" dirty="0">
                <a:latin typeface="Impact" panose="020B0806030902050204" pitchFamily="34" charset="0"/>
                <a:ea typeface="微软雅黑" panose="020B0503020204020204" pitchFamily="34" charset="-122"/>
              </a:rPr>
              <a:t>对象性活动</a:t>
            </a:r>
            <a:r>
              <a:rPr lang="en-US" altLang="zh-CN" sz="2000" dirty="0">
                <a:latin typeface="Impact" panose="020B0806030902050204" pitchFamily="34" charset="0"/>
                <a:ea typeface="微软雅黑" panose="020B0503020204020204" pitchFamily="34" charset="-122"/>
              </a:rPr>
              <a:t>”</a:t>
            </a:r>
            <a:r>
              <a:rPr lang="zh-CN" altLang="en-US" sz="2000" dirty="0">
                <a:latin typeface="Impact" panose="020B0806030902050204" pitchFamily="34" charset="0"/>
                <a:ea typeface="微软雅黑" panose="020B0503020204020204" pitchFamily="34" charset="-122"/>
              </a:rPr>
              <a:t>的原则</a:t>
            </a:r>
            <a:endParaRPr lang="zh-CN" altLang="en-US" sz="2000" dirty="0">
              <a:latin typeface="Impact" panose="020B0806030902050204" pitchFamily="34" charset="0"/>
              <a:ea typeface="微软雅黑" panose="020B0503020204020204" pitchFamily="34" charset="-122"/>
            </a:endParaRPr>
          </a:p>
        </p:txBody>
      </p:sp>
      <p:sp>
        <p:nvSpPr>
          <p:cNvPr id="14" name="文本框 13"/>
          <p:cNvSpPr txBox="1">
            <a:spLocks noChangeArrowheads="1"/>
          </p:cNvSpPr>
          <p:nvPr/>
        </p:nvSpPr>
        <p:spPr bwMode="auto">
          <a:xfrm>
            <a:off x="6257488" y="4617917"/>
            <a:ext cx="2168468" cy="398780"/>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000" dirty="0">
                <a:latin typeface="Impact" panose="020B0806030902050204" pitchFamily="34" charset="0"/>
                <a:ea typeface="微软雅黑" panose="020B0503020204020204" pitchFamily="34" charset="-122"/>
              </a:rPr>
              <a:t>关于人的本质</a:t>
            </a:r>
            <a:endParaRPr lang="zh-CN" altLang="en-US" sz="2000" dirty="0">
              <a:latin typeface="Impact" panose="020B0806030902050204" pitchFamily="34" charset="0"/>
              <a:ea typeface="微软雅黑" panose="020B0503020204020204" pitchFamily="34" charset="-122"/>
            </a:endParaRPr>
          </a:p>
        </p:txBody>
      </p:sp>
      <p:sp>
        <p:nvSpPr>
          <p:cNvPr id="15" name="文本框 14"/>
          <p:cNvSpPr txBox="1">
            <a:spLocks noChangeArrowheads="1"/>
          </p:cNvSpPr>
          <p:nvPr/>
        </p:nvSpPr>
        <p:spPr bwMode="auto">
          <a:xfrm>
            <a:off x="8885802" y="4617917"/>
            <a:ext cx="2168468" cy="70675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2000" dirty="0">
                <a:latin typeface="Impact" panose="020B0806030902050204" pitchFamily="34" charset="0"/>
                <a:ea typeface="微软雅黑" panose="020B0503020204020204" pitchFamily="34" charset="-122"/>
              </a:rPr>
              <a:t>对象性实践的</a:t>
            </a:r>
            <a:endParaRPr lang="zh-CN" altLang="en-US" sz="2000" dirty="0">
              <a:latin typeface="Impact" panose="020B0806030902050204" pitchFamily="34" charset="0"/>
              <a:ea typeface="微软雅黑" panose="020B0503020204020204" pitchFamily="34" charset="-122"/>
            </a:endParaRPr>
          </a:p>
          <a:p>
            <a:pPr algn="ctr"/>
            <a:r>
              <a:rPr lang="zh-CN" altLang="en-US" sz="2000" dirty="0">
                <a:latin typeface="Impact" panose="020B0806030902050204" pitchFamily="34" charset="0"/>
                <a:ea typeface="微软雅黑" panose="020B0503020204020204" pitchFamily="34" charset="-122"/>
              </a:rPr>
              <a:t>本体论含义</a:t>
            </a:r>
            <a:endParaRPr lang="zh-CN" altLang="en-US" sz="2000" dirty="0">
              <a:latin typeface="Impact" panose="020B0806030902050204" pitchFamily="34" charset="0"/>
              <a:ea typeface="微软雅黑" panose="020B0503020204020204" pitchFamily="34" charset="-122"/>
            </a:endParaRPr>
          </a:p>
        </p:txBody>
      </p:sp>
      <p:sp>
        <p:nvSpPr>
          <p:cNvPr id="20" name="文本框 19"/>
          <p:cNvSpPr txBox="1"/>
          <p:nvPr/>
        </p:nvSpPr>
        <p:spPr>
          <a:xfrm>
            <a:off x="2453005" y="1122680"/>
            <a:ext cx="6959600" cy="1383665"/>
          </a:xfrm>
          <a:prstGeom prst="rect">
            <a:avLst/>
          </a:prstGeom>
          <a:noFill/>
          <a:ln w="19050">
            <a:noFill/>
            <a:prstDash val="dash"/>
          </a:ln>
        </p:spPr>
        <p:txBody>
          <a:bodyPr wrap="square" rtlCol="0">
            <a:spAutoFit/>
          </a:bodyPr>
          <a:lstStyle/>
          <a:p>
            <a:pPr algn="ctr"/>
            <a:r>
              <a:rPr lang="en-US" altLang="zh-CN" sz="2800" dirty="0">
                <a:solidFill>
                  <a:schemeClr val="bg1"/>
                </a:solidFill>
                <a:latin typeface="Impact" panose="020B0806030902050204" pitchFamily="34" charset="0"/>
                <a:ea typeface="微软雅黑" panose="020B0503020204020204" pitchFamily="34" charset="-122"/>
              </a:rPr>
              <a:t>CON</a:t>
            </a:r>
            <a:r>
              <a:rPr sz="2800">
                <a:latin typeface="Arial" panose="020B0604020202020204" pitchFamily="34" charset="0"/>
                <a:ea typeface="宋体" panose="02010600030101010101" pitchFamily="2" charset="-122"/>
                <a:sym typeface="+mn-ea"/>
              </a:rPr>
              <a:t>关于《手稿》中的“对象性活动”的阐发</a:t>
            </a:r>
            <a:br>
              <a:rPr sz="2800">
                <a:latin typeface="Arial" panose="020B0604020202020204" pitchFamily="34" charset="0"/>
                <a:ea typeface="宋体" panose="02010600030101010101" pitchFamily="2" charset="-122"/>
                <a:sym typeface="+mn-ea"/>
              </a:rPr>
            </a:br>
            <a:r>
              <a:rPr lang="en-US" sz="2800">
                <a:latin typeface="Arial" panose="020B0604020202020204" pitchFamily="34" charset="0"/>
                <a:ea typeface="宋体" panose="02010600030101010101" pitchFamily="2" charset="-122"/>
                <a:sym typeface="+mn-ea"/>
              </a:rPr>
              <a:t>——</a:t>
            </a:r>
            <a:r>
              <a:rPr lang="zh-CN" altLang="en-US" sz="2800">
                <a:latin typeface="Arial" panose="020B0604020202020204" pitchFamily="34" charset="0"/>
                <a:ea typeface="宋体" panose="02010600030101010101" pitchFamily="2" charset="-122"/>
                <a:sym typeface="+mn-ea"/>
              </a:rPr>
              <a:t>基于马克思本体论的探析</a:t>
            </a:r>
            <a:endParaRPr lang="zh-CN" altLang="en-US" sz="2800">
              <a:latin typeface="Arial" panose="020B0604020202020204" pitchFamily="34" charset="0"/>
              <a:ea typeface="宋体" panose="02010600030101010101" pitchFamily="2" charset="-122"/>
              <a:sym typeface="+mn-ea"/>
            </a:endParaRPr>
          </a:p>
          <a:p>
            <a:pPr algn="ctr"/>
            <a:r>
              <a:rPr lang="en-US" altLang="zh-CN" sz="2800">
                <a:latin typeface="Arial" panose="020B0604020202020204" pitchFamily="34" charset="0"/>
                <a:ea typeface="宋体" panose="02010600030101010101" pitchFamily="2" charset="-122"/>
                <a:sym typeface="+mn-ea"/>
              </a:rPr>
              <a:t>1711361  </a:t>
            </a:r>
            <a:r>
              <a:rPr lang="zh-CN" altLang="en-US" sz="2800">
                <a:latin typeface="Arial" panose="020B0604020202020204" pitchFamily="34" charset="0"/>
                <a:ea typeface="宋体" panose="02010600030101010101" pitchFamily="2" charset="-122"/>
                <a:sym typeface="+mn-ea"/>
              </a:rPr>
              <a:t>刘炼</a:t>
            </a:r>
            <a:r>
              <a:rPr lang="en-US" altLang="zh-CN" sz="2800" dirty="0">
                <a:solidFill>
                  <a:schemeClr val="bg1"/>
                </a:solidFill>
                <a:latin typeface="Impact" panose="020B0806030902050204" pitchFamily="34" charset="0"/>
                <a:ea typeface="微软雅黑" panose="020B0503020204020204" pitchFamily="34" charset="-122"/>
              </a:rPr>
              <a:t>NT</a:t>
            </a:r>
            <a:endParaRPr lang="zh-CN" altLang="en-US" sz="2800"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par>
                          <p:cTn id="33" fill="hold">
                            <p:stCondLst>
                              <p:cond delay="1000"/>
                            </p:stCondLst>
                            <p:childTnLst>
                              <p:par>
                                <p:cTn id="34" presetID="16" presetClass="entr" presetSubtype="2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par>
                          <p:cTn id="37" fill="hold">
                            <p:stCondLst>
                              <p:cond delay="1500"/>
                            </p:stCondLst>
                            <p:childTnLst>
                              <p:par>
                                <p:cTn id="38" presetID="16" presetClass="entr" presetSubtype="2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childTnLst>
                          </p:cTn>
                        </p:par>
                        <p:par>
                          <p:cTn id="41" fill="hold">
                            <p:stCondLst>
                              <p:cond delay="2000"/>
                            </p:stCondLst>
                            <p:childTnLst>
                              <p:par>
                                <p:cTn id="42" presetID="16" presetClass="entr" presetSubtype="2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childTnLst>
                          </p:cTn>
                        </p:par>
                        <p:par>
                          <p:cTn id="45" fill="hold">
                            <p:stCondLst>
                              <p:cond delay="2500"/>
                            </p:stCondLst>
                            <p:childTnLst>
                              <p:par>
                                <p:cTn id="46" presetID="26" presetClass="entr" presetSubtype="0" fill="hold" grpId="0" nodeType="afterEffect">
                                  <p:stCondLst>
                                    <p:cond delay="0"/>
                                  </p:stCondLst>
                                  <p:iterate type="lt">
                                    <p:tmPct val="10000"/>
                                  </p:iterate>
                                  <p:childTnLst>
                                    <p:set>
                                      <p:cBhvr>
                                        <p:cTn id="47" dur="1" fill="hold">
                                          <p:stCondLst>
                                            <p:cond delay="0"/>
                                          </p:stCondLst>
                                        </p:cTn>
                                        <p:tgtEl>
                                          <p:spTgt spid="20"/>
                                        </p:tgtEl>
                                        <p:attrNameLst>
                                          <p:attrName>style.visibility</p:attrName>
                                        </p:attrNameLst>
                                      </p:cBhvr>
                                      <p:to>
                                        <p:strVal val="visible"/>
                                      </p:to>
                                    </p:set>
                                    <p:animEffect transition="in" filter="wipe(down)">
                                      <p:cBhvr>
                                        <p:cTn id="48" dur="580">
                                          <p:stCondLst>
                                            <p:cond delay="0"/>
                                          </p:stCondLst>
                                        </p:cTn>
                                        <p:tgtEl>
                                          <p:spTgt spid="20"/>
                                        </p:tgtEl>
                                      </p:cBhvr>
                                    </p:animEffect>
                                    <p:anim calcmode="lin" valueType="num">
                                      <p:cBhvr>
                                        <p:cTn id="4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4" dur="26">
                                          <p:stCondLst>
                                            <p:cond delay="650"/>
                                          </p:stCondLst>
                                        </p:cTn>
                                        <p:tgtEl>
                                          <p:spTgt spid="20"/>
                                        </p:tgtEl>
                                      </p:cBhvr>
                                      <p:to x="100000" y="60000"/>
                                    </p:animScale>
                                    <p:animScale>
                                      <p:cBhvr>
                                        <p:cTn id="55" dur="166" decel="50000">
                                          <p:stCondLst>
                                            <p:cond delay="676"/>
                                          </p:stCondLst>
                                        </p:cTn>
                                        <p:tgtEl>
                                          <p:spTgt spid="20"/>
                                        </p:tgtEl>
                                      </p:cBhvr>
                                      <p:to x="100000" y="100000"/>
                                    </p:animScale>
                                    <p:animScale>
                                      <p:cBhvr>
                                        <p:cTn id="56" dur="26">
                                          <p:stCondLst>
                                            <p:cond delay="1312"/>
                                          </p:stCondLst>
                                        </p:cTn>
                                        <p:tgtEl>
                                          <p:spTgt spid="20"/>
                                        </p:tgtEl>
                                      </p:cBhvr>
                                      <p:to x="100000" y="80000"/>
                                    </p:animScale>
                                    <p:animScale>
                                      <p:cBhvr>
                                        <p:cTn id="57" dur="166" decel="50000">
                                          <p:stCondLst>
                                            <p:cond delay="1338"/>
                                          </p:stCondLst>
                                        </p:cTn>
                                        <p:tgtEl>
                                          <p:spTgt spid="20"/>
                                        </p:tgtEl>
                                      </p:cBhvr>
                                      <p:to x="100000" y="100000"/>
                                    </p:animScale>
                                    <p:animScale>
                                      <p:cBhvr>
                                        <p:cTn id="58" dur="26">
                                          <p:stCondLst>
                                            <p:cond delay="1642"/>
                                          </p:stCondLst>
                                        </p:cTn>
                                        <p:tgtEl>
                                          <p:spTgt spid="20"/>
                                        </p:tgtEl>
                                      </p:cBhvr>
                                      <p:to x="100000" y="90000"/>
                                    </p:animScale>
                                    <p:animScale>
                                      <p:cBhvr>
                                        <p:cTn id="59" dur="166" decel="50000">
                                          <p:stCondLst>
                                            <p:cond delay="1668"/>
                                          </p:stCondLst>
                                        </p:cTn>
                                        <p:tgtEl>
                                          <p:spTgt spid="20"/>
                                        </p:tgtEl>
                                      </p:cBhvr>
                                      <p:to x="100000" y="100000"/>
                                    </p:animScale>
                                    <p:animScale>
                                      <p:cBhvr>
                                        <p:cTn id="60" dur="26">
                                          <p:stCondLst>
                                            <p:cond delay="1808"/>
                                          </p:stCondLst>
                                        </p:cTn>
                                        <p:tgtEl>
                                          <p:spTgt spid="20"/>
                                        </p:tgtEl>
                                      </p:cBhvr>
                                      <p:to x="100000" y="95000"/>
                                    </p:animScale>
                                    <p:animScale>
                                      <p:cBhvr>
                                        <p:cTn id="61"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P spid="14" grpId="0"/>
      <p:bldP spid="15"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581146" y="4718522"/>
            <a:ext cx="117873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73835" y="786765"/>
            <a:ext cx="8583930" cy="3692525"/>
          </a:xfrm>
          <a:prstGeom prst="rect">
            <a:avLst/>
          </a:prstGeom>
          <a:noFill/>
        </p:spPr>
        <p:txBody>
          <a:bodyPr wrap="square" rtlCol="0">
            <a:spAutoFit/>
          </a:bodyPr>
          <a:p>
            <a:r>
              <a:rPr lang="zh-CN" altLang="en-US">
                <a:sym typeface="+mn-ea"/>
              </a:rPr>
              <a:t>“一个种的整体特性、种的类特性就在于生命活动的性质，而自由有意识的活</a:t>
            </a:r>
            <a:endParaRPr lang="zh-CN" altLang="en-US">
              <a:sym typeface="+mn-ea"/>
            </a:endParaRPr>
          </a:p>
          <a:p>
            <a:r>
              <a:rPr lang="zh-CN" altLang="en-US">
                <a:sym typeface="+mn-ea"/>
              </a:rPr>
              <a:t>动恰恰就是人的类特性。”      </a:t>
            </a:r>
            <a:r>
              <a:rPr lang="en-US" altLang="zh-CN">
                <a:sym typeface="+mn-ea"/>
              </a:rPr>
              <a:t>-----  </a:t>
            </a:r>
            <a:r>
              <a:rPr lang="zh-CN" altLang="en-US">
                <a:sym typeface="+mn-ea"/>
              </a:rPr>
              <a:t>《</a:t>
            </a:r>
            <a:r>
              <a:rPr lang="en-US" altLang="zh-CN">
                <a:sym typeface="+mn-ea"/>
              </a:rPr>
              <a:t>1844</a:t>
            </a:r>
            <a:r>
              <a:rPr lang="zh-CN" altLang="en-US">
                <a:sym typeface="+mn-ea"/>
              </a:rPr>
              <a:t>年经济学哲学手稿》</a:t>
            </a:r>
            <a:endParaRPr lang="zh-CN" altLang="en-US">
              <a:sym typeface="+mn-ea"/>
            </a:endParaRPr>
          </a:p>
          <a:p>
            <a:endParaRPr lang="zh-CN" altLang="en-US">
              <a:sym typeface="+mn-ea"/>
            </a:endParaRPr>
          </a:p>
          <a:p>
            <a:r>
              <a:rPr lang="zh-CN" altLang="en-US">
                <a:sym typeface="+mn-ea"/>
              </a:rPr>
              <a:t>对于我们所探讨的人的本质而言，实际上，即我们所探讨的人的类本质（人作为一种类本质而存在）。同样的，对于人这一概念在本体论上的探讨，也离不开人的社会性。在马克思哲学框架下的人的概念，即</a:t>
            </a:r>
            <a:r>
              <a:rPr lang="en-US" altLang="zh-CN">
                <a:sym typeface="+mn-ea"/>
              </a:rPr>
              <a:t>“</a:t>
            </a:r>
            <a:r>
              <a:rPr lang="zh-CN" altLang="en-US">
                <a:sym typeface="+mn-ea"/>
              </a:rPr>
              <a:t>社会中的人</a:t>
            </a:r>
            <a:r>
              <a:rPr lang="en-US" altLang="zh-CN">
                <a:sym typeface="+mn-ea"/>
              </a:rPr>
              <a:t>”</a:t>
            </a:r>
            <a:r>
              <a:rPr lang="zh-CN" altLang="en-US">
                <a:sym typeface="+mn-ea"/>
              </a:rPr>
              <a:t>。</a:t>
            </a:r>
            <a:endParaRPr lang="zh-CN" altLang="en-US">
              <a:sym typeface="+mn-ea"/>
            </a:endParaRPr>
          </a:p>
          <a:p>
            <a:endParaRPr lang="zh-CN" altLang="en-US">
              <a:sym typeface="+mn-ea"/>
            </a:endParaRPr>
          </a:p>
          <a:p>
            <a:r>
              <a:rPr lang="zh-CN" altLang="en-US">
                <a:sym typeface="+mn-ea"/>
              </a:rPr>
              <a:t>人的存在在对象性的社会的解构与重构中不断变换，我们要把握这样一种变换，是一种动态的，但却是一种类本质的。</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p:txBody>
      </p:sp>
      <p:sp>
        <p:nvSpPr>
          <p:cNvPr id="2" name="文本框 1"/>
          <p:cNvSpPr txBox="1"/>
          <p:nvPr/>
        </p:nvSpPr>
        <p:spPr>
          <a:xfrm>
            <a:off x="2849245" y="3914775"/>
            <a:ext cx="6565900" cy="706755"/>
          </a:xfrm>
          <a:prstGeom prst="rect">
            <a:avLst/>
          </a:prstGeom>
          <a:noFill/>
        </p:spPr>
        <p:txBody>
          <a:bodyPr wrap="square" rtlCol="0" anchor="t">
            <a:spAutoFit/>
          </a:bodyPr>
          <a:p>
            <a:pPr algn="ctr"/>
            <a:r>
              <a:rPr lang="en-US" altLang="zh-CN" sz="4000"/>
              <a:t>3.</a:t>
            </a:r>
            <a:r>
              <a:rPr lang="zh-CN" altLang="en-US" sz="4000"/>
              <a:t>人的类本质与社会性</a:t>
            </a:r>
            <a:endParaRPr lang="zh-CN" altLang="en-US" sz="4000"/>
          </a:p>
        </p:txBody>
      </p:sp>
      <p:sp>
        <p:nvSpPr>
          <p:cNvPr id="3" name="文本框 2"/>
          <p:cNvSpPr txBox="1"/>
          <p:nvPr/>
        </p:nvSpPr>
        <p:spPr>
          <a:xfrm>
            <a:off x="1401445" y="4851400"/>
            <a:ext cx="10155555" cy="1476375"/>
          </a:xfrm>
          <a:prstGeom prst="rect">
            <a:avLst/>
          </a:prstGeom>
          <a:noFill/>
        </p:spPr>
        <p:txBody>
          <a:bodyPr wrap="square" rtlCol="0">
            <a:spAutoFit/>
          </a:bodyPr>
          <a:p>
            <a:r>
              <a:rPr lang="zh-CN" altLang="en-US"/>
              <a:t>如何理解这样一种动态变换下的类本质的概念。</a:t>
            </a:r>
            <a:endParaRPr lang="zh-CN" altLang="en-US"/>
          </a:p>
          <a:p>
            <a:endParaRPr lang="zh-CN" altLang="en-US"/>
          </a:p>
          <a:p>
            <a:r>
              <a:rPr lang="zh-CN" altLang="en-US"/>
              <a:t>人的类本质的存在是在对象性活动中实现的，因而，即在对社会的不断重构中，基于人自身的社会性，人的存在也被社会不断改造，在这种交互的动态变换下，人实现了对象性活动，即人实现了本体意义上的类本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72197" y="787791"/>
            <a:ext cx="10564837" cy="5135879"/>
            <a:chOff x="872197" y="787791"/>
            <a:chExt cx="10564837" cy="5135879"/>
          </a:xfrm>
        </p:grpSpPr>
        <p:sp>
          <p:nvSpPr>
            <p:cNvPr id="5" name="矩形 4"/>
            <p:cNvSpPr/>
            <p:nvPr/>
          </p:nvSpPr>
          <p:spPr>
            <a:xfrm>
              <a:off x="872197" y="787791"/>
              <a:ext cx="10564837" cy="5135879"/>
            </a:xfrm>
            <a:prstGeom prst="rect">
              <a:avLst/>
            </a:prstGeom>
            <a:solidFill>
              <a:schemeClr val="bg1">
                <a:lumMod val="95000"/>
              </a:schemeClr>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1009" y="926836"/>
              <a:ext cx="8651631" cy="4881490"/>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544724" y="3575225"/>
            <a:ext cx="3711806" cy="1568450"/>
          </a:xfrm>
          <a:prstGeom prst="rect">
            <a:avLst/>
          </a:prstGeom>
          <a:noFill/>
          <a:ln w="19050">
            <a:noFill/>
            <a:prstDash val="dash"/>
          </a:ln>
        </p:spPr>
        <p:txBody>
          <a:bodyPr wrap="square" rtlCol="0">
            <a:spAutoFit/>
          </a:bodyPr>
          <a:lstStyle/>
          <a:p>
            <a:pPr algn="ctr"/>
            <a:r>
              <a:rPr lang="zh-CN" altLang="en-US" sz="3200" dirty="0">
                <a:latin typeface="Impact" panose="020B0806030902050204" pitchFamily="34" charset="0"/>
                <a:ea typeface="微软雅黑" panose="020B0503020204020204" pitchFamily="34" charset="-122"/>
              </a:rPr>
              <a:t>对象性实践的</a:t>
            </a:r>
            <a:endParaRPr lang="zh-CN" altLang="en-US" sz="3200" dirty="0">
              <a:latin typeface="Impact" panose="020B0806030902050204" pitchFamily="34" charset="0"/>
              <a:ea typeface="微软雅黑" panose="020B0503020204020204" pitchFamily="34" charset="-122"/>
            </a:endParaRPr>
          </a:p>
          <a:p>
            <a:pPr algn="ctr"/>
            <a:endParaRPr lang="zh-CN" altLang="en-US" sz="3200" dirty="0">
              <a:latin typeface="Impact" panose="020B0806030902050204" pitchFamily="34" charset="0"/>
              <a:ea typeface="微软雅黑" panose="020B0503020204020204" pitchFamily="34" charset="-122"/>
            </a:endParaRPr>
          </a:p>
          <a:p>
            <a:pPr algn="ctr"/>
            <a:r>
              <a:rPr lang="zh-CN" altLang="en-US" sz="3200" dirty="0">
                <a:latin typeface="Impact" panose="020B0806030902050204" pitchFamily="34" charset="0"/>
                <a:ea typeface="微软雅黑" panose="020B0503020204020204" pitchFamily="34" charset="-122"/>
              </a:rPr>
              <a:t>本体论含义</a:t>
            </a:r>
            <a:endParaRPr lang="zh-CN" altLang="en-US" sz="3200" dirty="0">
              <a:latin typeface="Impact" panose="020B0806030902050204" pitchFamily="34" charset="0"/>
              <a:ea typeface="微软雅黑" panose="020B0503020204020204" pitchFamily="34" charset="-122"/>
            </a:endParaRPr>
          </a:p>
        </p:txBody>
      </p:sp>
      <p:cxnSp>
        <p:nvCxnSpPr>
          <p:cNvPr id="10" name="直接连接符 9"/>
          <p:cNvCxnSpPr/>
          <p:nvPr/>
        </p:nvCxnSpPr>
        <p:spPr>
          <a:xfrm>
            <a:off x="2895044" y="4264703"/>
            <a:ext cx="88626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05735" y="2305685"/>
            <a:ext cx="1390650" cy="1198880"/>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0 4</a:t>
            </a:r>
            <a:endParaRPr lang="zh-CN" altLang="en-US" sz="7200" dirty="0">
              <a:latin typeface="Impact" panose="020B0806030902050204" pitchFamily="34" charset="0"/>
              <a:ea typeface="微软雅黑 Light" panose="020B0502040204020203" pitchFamily="34" charset="-122"/>
            </a:endParaRPr>
          </a:p>
        </p:txBody>
      </p:sp>
      <p:sp>
        <p:nvSpPr>
          <p:cNvPr id="2" name="文本框 1"/>
          <p:cNvSpPr txBox="1"/>
          <p:nvPr/>
        </p:nvSpPr>
        <p:spPr>
          <a:xfrm>
            <a:off x="5201920" y="1582420"/>
            <a:ext cx="4382135" cy="3969385"/>
          </a:xfrm>
          <a:prstGeom prst="rect">
            <a:avLst/>
          </a:prstGeom>
          <a:noFill/>
        </p:spPr>
        <p:txBody>
          <a:bodyPr wrap="square" rtlCol="0">
            <a:spAutoFit/>
          </a:bodyPr>
          <a:p>
            <a:r>
              <a:rPr lang="zh-CN" altLang="en-US"/>
              <a:t>关于马克思对象性的实践的理论，在《手稿》中得到了彻底的体现，主要在于人的生产劳动所具有的两重属性，即物质性和精神性，并且，人在自由自为的劳动中所实现的感性与主体能动性的统一。</a:t>
            </a:r>
            <a:endParaRPr lang="zh-CN" altLang="en-US"/>
          </a:p>
          <a:p>
            <a:endParaRPr lang="zh-CN" altLang="en-US"/>
          </a:p>
          <a:p>
            <a:r>
              <a:rPr lang="zh-CN" altLang="en-US"/>
              <a:t>马克思在对传统古典哲学的探讨中，意识到人的感性自然性和主体能动性的分裂，而在《手稿》中，马克思指出了这样一种方式，即</a:t>
            </a:r>
            <a:r>
              <a:rPr lang="en-US" altLang="zh-CN"/>
              <a:t>“</a:t>
            </a:r>
            <a:r>
              <a:rPr lang="zh-CN" altLang="en-US"/>
              <a:t>通过实践方式</a:t>
            </a:r>
            <a:r>
              <a:rPr lang="en-US" altLang="zh-CN"/>
              <a:t>”</a:t>
            </a:r>
            <a:r>
              <a:rPr lang="zh-CN" altLang="en-US"/>
              <a:t>解决这种分裂。</a:t>
            </a:r>
            <a:endParaRPr lang="zh-CN" altLang="en-US"/>
          </a:p>
          <a:p>
            <a:endParaRPr lang="zh-CN" altLang="en-US"/>
          </a:p>
          <a:p>
            <a:r>
              <a:rPr lang="zh-CN" altLang="en-US"/>
              <a:t>人通过主体</a:t>
            </a:r>
            <a:r>
              <a:rPr lang="en-US" altLang="zh-CN"/>
              <a:t>——</a:t>
            </a:r>
            <a:r>
              <a:rPr lang="zh-CN" altLang="en-US"/>
              <a:t>客体相关律来实现认识结构上的共通，从而实现主客体的统一性。</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文本框 3"/>
          <p:cNvSpPr txBox="1"/>
          <p:nvPr/>
        </p:nvSpPr>
        <p:spPr>
          <a:xfrm>
            <a:off x="1985951" y="2360770"/>
            <a:ext cx="8629654" cy="1200329"/>
          </a:xfrm>
          <a:prstGeom prst="rect">
            <a:avLst/>
          </a:prstGeom>
          <a:noFill/>
          <a:ln w="19050">
            <a:noFill/>
            <a:prstDash val="dash"/>
          </a:ln>
          <a:effectLst>
            <a:outerShdw blurRad="50800" dist="38100" dir="5400000" algn="ctr" rotWithShape="0">
              <a:srgbClr val="000000">
                <a:alpha val="43137"/>
              </a:srgbClr>
            </a:outerShdw>
          </a:effectLst>
        </p:spPr>
        <p:txBody>
          <a:bodyPr wrap="square" rtlCol="0">
            <a:spAutoFit/>
          </a:bodyPr>
          <a:lstStyle/>
          <a:p>
            <a:r>
              <a:rPr lang="en-US" altLang="zh-CN" sz="7200" dirty="0">
                <a:gradFill>
                  <a:gsLst>
                    <a:gs pos="21000">
                      <a:srgbClr val="53575C"/>
                    </a:gs>
                    <a:gs pos="88000">
                      <a:srgbClr val="C5C7CA"/>
                    </a:gs>
                  </a:gsLst>
                  <a:lin ang="5400000"/>
                </a:gradFill>
                <a:effectLst/>
                <a:latin typeface="Impact" panose="020B0806030902050204" pitchFamily="34" charset="0"/>
                <a:ea typeface="微软雅黑" panose="020B0503020204020204" pitchFamily="34" charset="-122"/>
              </a:rPr>
              <a:t>THANK  YOU</a:t>
            </a:r>
            <a:endParaRPr lang="en-US" altLang="zh-CN" sz="7200" dirty="0">
              <a:gradFill>
                <a:gsLst>
                  <a:gs pos="21000">
                    <a:srgbClr val="53575C"/>
                  </a:gs>
                  <a:gs pos="88000">
                    <a:srgbClr val="C5C7CA"/>
                  </a:gs>
                </a:gsLst>
                <a:lin ang="5400000"/>
              </a:gradFill>
              <a:effectLst/>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72197" y="787791"/>
            <a:ext cx="10564837" cy="5135879"/>
            <a:chOff x="872197" y="787791"/>
            <a:chExt cx="10564837" cy="5135879"/>
          </a:xfrm>
        </p:grpSpPr>
        <p:sp>
          <p:nvSpPr>
            <p:cNvPr id="5" name="矩形 4"/>
            <p:cNvSpPr/>
            <p:nvPr/>
          </p:nvSpPr>
          <p:spPr>
            <a:xfrm>
              <a:off x="872197" y="787791"/>
              <a:ext cx="10564837" cy="5135879"/>
            </a:xfrm>
            <a:prstGeom prst="rect">
              <a:avLst/>
            </a:prstGeom>
            <a:solidFill>
              <a:schemeClr val="bg1">
                <a:lumMod val="95000"/>
              </a:schemeClr>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1009" y="926836"/>
              <a:ext cx="8651631" cy="4881490"/>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545994" y="3575225"/>
            <a:ext cx="3711806" cy="583565"/>
          </a:xfrm>
          <a:prstGeom prst="rect">
            <a:avLst/>
          </a:prstGeom>
          <a:noFill/>
          <a:ln w="19050">
            <a:noFill/>
            <a:prstDash val="dash"/>
          </a:ln>
        </p:spPr>
        <p:txBody>
          <a:bodyPr wrap="square" rtlCol="0">
            <a:spAutoFit/>
          </a:bodyPr>
          <a:lstStyle/>
          <a:p>
            <a:pPr algn="ctr"/>
            <a:r>
              <a:rPr lang="zh-CN" altLang="en-US" sz="3200" dirty="0">
                <a:latin typeface="Impact" panose="020B0806030902050204" pitchFamily="34" charset="0"/>
                <a:ea typeface="微软雅黑" panose="020B0503020204020204" pitchFamily="34" charset="-122"/>
              </a:rPr>
              <a:t>关于对象性活动</a:t>
            </a:r>
            <a:endParaRPr lang="zh-CN" altLang="en-US" sz="3200" dirty="0">
              <a:latin typeface="Impact" panose="020B0806030902050204" pitchFamily="34" charset="0"/>
              <a:ea typeface="微软雅黑" panose="020B0503020204020204" pitchFamily="34" charset="-122"/>
            </a:endParaRPr>
          </a:p>
        </p:txBody>
      </p:sp>
      <p:cxnSp>
        <p:nvCxnSpPr>
          <p:cNvPr id="10" name="直接连接符 9"/>
          <p:cNvCxnSpPr/>
          <p:nvPr/>
        </p:nvCxnSpPr>
        <p:spPr>
          <a:xfrm>
            <a:off x="2895044" y="4264703"/>
            <a:ext cx="88626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05703" y="2305373"/>
            <a:ext cx="1264947" cy="1200329"/>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0 1</a:t>
            </a:r>
            <a:endParaRPr lang="zh-CN" altLang="en-US" sz="7200" dirty="0">
              <a:latin typeface="Impact" panose="020B0806030902050204" pitchFamily="34" charset="0"/>
              <a:ea typeface="微软雅黑 Light" panose="020B0502040204020203" pitchFamily="34" charset="-122"/>
            </a:endParaRPr>
          </a:p>
        </p:txBody>
      </p:sp>
      <p:sp>
        <p:nvSpPr>
          <p:cNvPr id="2" name="文本框 1"/>
          <p:cNvSpPr txBox="1"/>
          <p:nvPr/>
        </p:nvSpPr>
        <p:spPr>
          <a:xfrm>
            <a:off x="5201920" y="1582420"/>
            <a:ext cx="4382135" cy="3692525"/>
          </a:xfrm>
          <a:prstGeom prst="rect">
            <a:avLst/>
          </a:prstGeom>
          <a:noFill/>
        </p:spPr>
        <p:txBody>
          <a:bodyPr wrap="square" rtlCol="0">
            <a:spAutoFit/>
          </a:bodyPr>
          <a:p>
            <a:r>
              <a:rPr lang="zh-CN" altLang="en-US"/>
              <a:t>费尔巴哈所谓的对象性关系从根本上说是指人与自然以及人与人之间的感性关系。</a:t>
            </a:r>
            <a:endParaRPr lang="zh-CN" altLang="en-US"/>
          </a:p>
          <a:p>
            <a:r>
              <a:rPr lang="zh-CN" altLang="en-US"/>
              <a:t>但在马克思这里，人与其对象之间却不仅仅只是感性</a:t>
            </a:r>
            <a:r>
              <a:rPr lang="en-US" altLang="zh-CN"/>
              <a:t>“</a:t>
            </a:r>
            <a:r>
              <a:rPr lang="zh-CN" altLang="en-US"/>
              <a:t>存在</a:t>
            </a:r>
            <a:r>
              <a:rPr lang="en-US" altLang="zh-CN"/>
              <a:t>”</a:t>
            </a:r>
            <a:r>
              <a:rPr lang="zh-CN" altLang="en-US"/>
              <a:t>关系，而是</a:t>
            </a:r>
            <a:r>
              <a:rPr lang="en-US" altLang="zh-CN"/>
              <a:t>“</a:t>
            </a:r>
            <a:r>
              <a:rPr lang="zh-CN" altLang="en-US"/>
              <a:t>对象性活动</a:t>
            </a:r>
            <a:r>
              <a:rPr lang="en-US" altLang="zh-CN"/>
              <a:t>”</a:t>
            </a:r>
            <a:r>
              <a:rPr lang="zh-CN" altLang="en-US"/>
              <a:t>。</a:t>
            </a:r>
            <a:r>
              <a:rPr lang="en-US" altLang="zh-CN"/>
              <a:t>[1]</a:t>
            </a:r>
            <a:endParaRPr lang="zh-CN" altLang="en-US"/>
          </a:p>
          <a:p>
            <a:endParaRPr lang="zh-CN" altLang="en-US"/>
          </a:p>
          <a:p>
            <a:endParaRPr lang="zh-CN" altLang="en-US"/>
          </a:p>
          <a:p>
            <a:r>
              <a:rPr lang="zh-CN" altLang="en-US"/>
              <a:t>实际上，可以进一步说，马克思所谈及的对象性，扬弃了费尔巴哈</a:t>
            </a:r>
            <a:r>
              <a:rPr lang="en-US" altLang="zh-CN"/>
              <a:t>“</a:t>
            </a:r>
            <a:r>
              <a:rPr lang="zh-CN" altLang="en-US"/>
              <a:t>人是对象性存在</a:t>
            </a:r>
            <a:r>
              <a:rPr lang="en-US" altLang="zh-CN"/>
              <a:t>”</a:t>
            </a:r>
            <a:r>
              <a:rPr lang="zh-CN" altLang="en-US"/>
              <a:t>的命题，而转向</a:t>
            </a:r>
            <a:r>
              <a:rPr lang="en-US" altLang="zh-CN"/>
              <a:t>“</a:t>
            </a:r>
            <a:r>
              <a:rPr lang="zh-CN" altLang="en-US"/>
              <a:t>人是对象性活动</a:t>
            </a:r>
            <a:r>
              <a:rPr lang="en-US" altLang="zh-CN"/>
              <a:t>”</a:t>
            </a:r>
            <a:r>
              <a:rPr lang="zh-CN" altLang="en-US"/>
              <a:t>。</a:t>
            </a:r>
            <a:endParaRPr lang="zh-CN" altLang="en-US"/>
          </a:p>
          <a:p>
            <a:endParaRPr lang="zh-CN" altLang="en-US"/>
          </a:p>
          <a:p>
            <a:endParaRPr lang="zh-CN" altLang="en-US"/>
          </a:p>
          <a:p>
            <a:r>
              <a:rPr lang="zh-CN" altLang="en-US"/>
              <a:t>之后将主要论述这一转向性的问题。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72197" y="787791"/>
            <a:ext cx="10564837" cy="5135879"/>
            <a:chOff x="872197" y="787791"/>
            <a:chExt cx="10564837" cy="5135879"/>
          </a:xfrm>
        </p:grpSpPr>
        <p:sp>
          <p:nvSpPr>
            <p:cNvPr id="5" name="矩形 4"/>
            <p:cNvSpPr/>
            <p:nvPr/>
          </p:nvSpPr>
          <p:spPr>
            <a:xfrm>
              <a:off x="872197" y="787791"/>
              <a:ext cx="10564837" cy="5135879"/>
            </a:xfrm>
            <a:prstGeom prst="rect">
              <a:avLst/>
            </a:prstGeom>
            <a:solidFill>
              <a:schemeClr val="bg1">
                <a:lumMod val="95000"/>
              </a:schemeClr>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1009" y="926836"/>
              <a:ext cx="8651631" cy="4881490"/>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294130" y="3575050"/>
            <a:ext cx="3963670" cy="583565"/>
          </a:xfrm>
          <a:prstGeom prst="rect">
            <a:avLst/>
          </a:prstGeom>
          <a:noFill/>
          <a:ln w="19050">
            <a:noFill/>
            <a:prstDash val="dash"/>
          </a:ln>
        </p:spPr>
        <p:txBody>
          <a:bodyPr wrap="square" rtlCol="0">
            <a:spAutoFit/>
          </a:bodyPr>
          <a:lstStyle/>
          <a:p>
            <a:pPr algn="ctr"/>
            <a:r>
              <a:rPr lang="en-US" altLang="zh-CN" sz="3200" dirty="0">
                <a:latin typeface="Impact" panose="020B0806030902050204" pitchFamily="34" charset="0"/>
                <a:ea typeface="微软雅黑" panose="020B0503020204020204" pitchFamily="34" charset="-122"/>
              </a:rPr>
              <a:t>“</a:t>
            </a:r>
            <a:r>
              <a:rPr lang="zh-CN" altLang="en-US" sz="3200" dirty="0">
                <a:latin typeface="Impact" panose="020B0806030902050204" pitchFamily="34" charset="0"/>
                <a:ea typeface="微软雅黑" panose="020B0503020204020204" pitchFamily="34" charset="-122"/>
              </a:rPr>
              <a:t>对象性活动</a:t>
            </a:r>
            <a:r>
              <a:rPr lang="en-US" altLang="zh-CN" sz="3200" dirty="0">
                <a:latin typeface="Impact" panose="020B0806030902050204" pitchFamily="34" charset="0"/>
                <a:ea typeface="微软雅黑" panose="020B0503020204020204" pitchFamily="34" charset="-122"/>
              </a:rPr>
              <a:t>”</a:t>
            </a:r>
            <a:r>
              <a:rPr lang="zh-CN" altLang="en-US" sz="3200" dirty="0">
                <a:latin typeface="Impact" panose="020B0806030902050204" pitchFamily="34" charset="0"/>
                <a:ea typeface="微软雅黑" panose="020B0503020204020204" pitchFamily="34" charset="-122"/>
              </a:rPr>
              <a:t>的原则</a:t>
            </a:r>
            <a:endParaRPr lang="zh-CN" altLang="en-US" sz="3200" dirty="0">
              <a:latin typeface="Impact" panose="020B0806030902050204" pitchFamily="34" charset="0"/>
              <a:ea typeface="微软雅黑" panose="020B0503020204020204" pitchFamily="34" charset="-122"/>
            </a:endParaRPr>
          </a:p>
        </p:txBody>
      </p:sp>
      <p:cxnSp>
        <p:nvCxnSpPr>
          <p:cNvPr id="10" name="直接连接符 9"/>
          <p:cNvCxnSpPr/>
          <p:nvPr/>
        </p:nvCxnSpPr>
        <p:spPr>
          <a:xfrm>
            <a:off x="2895044" y="4264703"/>
            <a:ext cx="88626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05735" y="2305685"/>
            <a:ext cx="1310005" cy="1198880"/>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0 2</a:t>
            </a:r>
            <a:endParaRPr lang="zh-CN" altLang="en-US" sz="7200" dirty="0">
              <a:latin typeface="Impact" panose="020B0806030902050204" pitchFamily="34" charset="0"/>
              <a:ea typeface="微软雅黑 Light" panose="020B0502040204020203" pitchFamily="34" charset="-122"/>
            </a:endParaRPr>
          </a:p>
        </p:txBody>
      </p:sp>
      <p:sp>
        <p:nvSpPr>
          <p:cNvPr id="2" name="文本框 1"/>
          <p:cNvSpPr txBox="1"/>
          <p:nvPr/>
        </p:nvSpPr>
        <p:spPr>
          <a:xfrm>
            <a:off x="5173980" y="1106170"/>
            <a:ext cx="5520690" cy="4523105"/>
          </a:xfrm>
          <a:prstGeom prst="rect">
            <a:avLst/>
          </a:prstGeom>
          <a:noFill/>
        </p:spPr>
        <p:txBody>
          <a:bodyPr wrap="square" rtlCol="0">
            <a:spAutoFit/>
          </a:bodyPr>
          <a:p>
            <a:r>
              <a:rPr lang="zh-CN" altLang="en-US" sz="2400"/>
              <a:t>《手稿》中所提到的马克思的</a:t>
            </a:r>
            <a:r>
              <a:rPr lang="en-US" altLang="zh-CN" sz="2400"/>
              <a:t>“</a:t>
            </a:r>
            <a:r>
              <a:rPr lang="zh-CN" altLang="en-US" sz="2400"/>
              <a:t>对象性活动</a:t>
            </a:r>
            <a:r>
              <a:rPr lang="en-US" altLang="zh-CN" sz="2400"/>
              <a:t>”</a:t>
            </a:r>
            <a:r>
              <a:rPr lang="zh-CN" altLang="en-US" sz="2400"/>
              <a:t>主要有三大原则，包括：</a:t>
            </a:r>
            <a:endParaRPr lang="zh-CN" altLang="en-US" sz="2400"/>
          </a:p>
          <a:p>
            <a:endParaRPr lang="zh-CN" altLang="en-US" sz="2400"/>
          </a:p>
          <a:p>
            <a:r>
              <a:rPr lang="en-US" altLang="zh-CN" sz="2400"/>
              <a:t>1.</a:t>
            </a:r>
            <a:r>
              <a:rPr lang="zh-CN" altLang="en-US" sz="2400"/>
              <a:t>一个存在物的存在必定是</a:t>
            </a:r>
            <a:r>
              <a:rPr lang="en-US" altLang="zh-CN" sz="2400"/>
              <a:t>“</a:t>
            </a:r>
            <a:r>
              <a:rPr lang="zh-CN" altLang="en-US" sz="2400"/>
              <a:t>对象性</a:t>
            </a:r>
            <a:r>
              <a:rPr lang="en-US" altLang="zh-CN" sz="2400"/>
              <a:t>”</a:t>
            </a:r>
            <a:r>
              <a:rPr lang="zh-CN" altLang="en-US" sz="2400"/>
              <a:t>的存在</a:t>
            </a:r>
            <a:endParaRPr lang="zh-CN" altLang="en-US" sz="2400"/>
          </a:p>
          <a:p>
            <a:endParaRPr lang="zh-CN" altLang="en-US" sz="2400"/>
          </a:p>
          <a:p>
            <a:endParaRPr lang="zh-CN" altLang="en-US" sz="2400"/>
          </a:p>
          <a:p>
            <a:r>
              <a:rPr lang="en-US" altLang="zh-CN" sz="2400"/>
              <a:t>2.人的本质力量的对象性包含整个自然界</a:t>
            </a:r>
            <a:endParaRPr lang="en-US" altLang="zh-CN" sz="2400"/>
          </a:p>
          <a:p>
            <a:endParaRPr lang="en-US" altLang="zh-CN" sz="2400"/>
          </a:p>
          <a:p>
            <a:endParaRPr lang="en-US" altLang="zh-CN" sz="2400"/>
          </a:p>
          <a:p>
            <a:r>
              <a:rPr lang="en-US" altLang="zh-CN" sz="2400"/>
              <a:t>3.对象的存在就是对象性的活动</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581146" y="4718522"/>
            <a:ext cx="117873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574165" y="4949190"/>
            <a:ext cx="9165590" cy="1198880"/>
          </a:xfrm>
          <a:prstGeom prst="rect">
            <a:avLst/>
          </a:prstGeom>
        </p:spPr>
        <p:txBody>
          <a:bodyPr wrap="square">
            <a:spAutoFit/>
          </a:bodyPr>
          <a:lstStyle/>
          <a:p>
            <a:pPr algn="ctr">
              <a:lnSpc>
                <a:spcPct val="150000"/>
              </a:lnSpc>
            </a:pPr>
            <a:r>
              <a:rPr lang="zh-CN" altLang="en-US" sz="1600">
                <a:sym typeface="+mn-ea"/>
              </a:rPr>
              <a:t>马克思提出：“太阳是植物的对象，是植物不可或缺的、确证它的生命的对象”[9]</a:t>
            </a:r>
            <a:endParaRPr lang="zh-CN" altLang="en-US" sz="1600">
              <a:sym typeface="+mn-ea"/>
            </a:endParaRPr>
          </a:p>
          <a:p>
            <a:pPr algn="ctr">
              <a:lnSpc>
                <a:spcPct val="150000"/>
              </a:lnSpc>
            </a:pPr>
            <a:r>
              <a:rPr lang="zh-CN" altLang="en-US" sz="1600">
                <a:sym typeface="+mn-ea"/>
              </a:rPr>
              <a:t> 在这一基础上，完全可以将对于太阳的本体论证明表示为：离开植物这个对象，太阳什么也不是。</a:t>
            </a:r>
            <a:endParaRPr lang="zh-CN" altLang="en-US" sz="1600">
              <a:sym typeface="+mn-ea"/>
            </a:endParaRPr>
          </a:p>
          <a:p>
            <a:pPr algn="ctr">
              <a:lnSpc>
                <a:spcPct val="150000"/>
              </a:lnSpc>
            </a:pPr>
            <a:r>
              <a:rPr lang="zh-CN" altLang="en-US" sz="1600">
                <a:sym typeface="+mn-ea"/>
              </a:rPr>
              <a:t>即，对每一个实体而言，其在自己的本质中包含着自己的对象。</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570230" y="1772285"/>
            <a:ext cx="4699000" cy="2030095"/>
          </a:xfrm>
          <a:prstGeom prst="rect">
            <a:avLst/>
          </a:prstGeom>
          <a:noFill/>
        </p:spPr>
        <p:txBody>
          <a:bodyPr wrap="square" rtlCol="0">
            <a:spAutoFit/>
          </a:bodyPr>
          <a:p>
            <a:r>
              <a:rPr lang="zh-CN" altLang="en-US">
                <a:sym typeface="+mn-ea"/>
              </a:rPr>
              <a:t>对具有对象性的存在物而言，它的对象的存在与它自身的存在相同一。</a:t>
            </a:r>
            <a:endParaRPr lang="zh-CN" altLang="en-US">
              <a:sym typeface="+mn-ea"/>
            </a:endParaRPr>
          </a:p>
          <a:p>
            <a:endParaRPr lang="zh-CN" altLang="en-US"/>
          </a:p>
          <a:p>
            <a:r>
              <a:rPr lang="zh-CN" altLang="en-US"/>
              <a:t>即对于任何一个存在物而言，存在本身（存在的本质）是在实践的对象性活动中实现的。</a:t>
            </a:r>
            <a:endParaRPr lang="zh-CN" altLang="en-US"/>
          </a:p>
          <a:p>
            <a:r>
              <a:rPr lang="zh-CN" altLang="en-US"/>
              <a:t>因此，当我们谈及某个物存在时，所谓的存在是指它在进行对象性活动过程中的存在。</a:t>
            </a:r>
            <a:endParaRPr lang="zh-CN" altLang="en-US"/>
          </a:p>
        </p:txBody>
      </p:sp>
      <p:sp>
        <p:nvSpPr>
          <p:cNvPr id="10" name="文本框 9"/>
          <p:cNvSpPr txBox="1"/>
          <p:nvPr/>
        </p:nvSpPr>
        <p:spPr>
          <a:xfrm>
            <a:off x="7428230" y="1356995"/>
            <a:ext cx="4391660" cy="2861310"/>
          </a:xfrm>
          <a:prstGeom prst="rect">
            <a:avLst/>
          </a:prstGeom>
          <a:noFill/>
        </p:spPr>
        <p:txBody>
          <a:bodyPr wrap="square" rtlCol="0">
            <a:spAutoFit/>
          </a:bodyPr>
          <a:p>
            <a:r>
              <a:rPr lang="zh-CN" altLang="en-US">
                <a:sym typeface="+mn-ea"/>
              </a:rPr>
              <a:t>对非对象性的存在物而言，马克思在《手稿》中给出了描述：</a:t>
            </a:r>
            <a:r>
              <a:rPr lang="en-US" altLang="zh-CN">
                <a:sym typeface="+mn-ea"/>
              </a:rPr>
              <a:t>“假定一种存在物本身既不是对象, 又没有对象, 这样的存在物首先将是一个惟一的存在物, 在它之外没有任何存在物存在, 它孤零零地存在着</a:t>
            </a:r>
            <a:r>
              <a:rPr lang="zh-CN" altLang="en-US">
                <a:sym typeface="+mn-ea"/>
              </a:rPr>
              <a:t>。</a:t>
            </a:r>
            <a:r>
              <a:rPr lang="en-US" altLang="zh-CN">
                <a:sym typeface="+mn-ea"/>
              </a:rPr>
              <a:t>”</a:t>
            </a:r>
            <a:endParaRPr lang="en-US" altLang="zh-CN">
              <a:sym typeface="+mn-ea"/>
            </a:endParaRPr>
          </a:p>
          <a:p>
            <a:endParaRPr lang="zh-CN" altLang="en-US"/>
          </a:p>
          <a:p>
            <a:r>
              <a:rPr lang="zh-CN" altLang="en-US"/>
              <a:t>实际上，在哲学史上，只有一个这样的存在物，即神。但它已经被抛弃在了马克思哲学（唯物主义哲学）的框架之外，所以对非对象性的存在物的探讨是没有意义的。</a:t>
            </a:r>
            <a:endParaRPr lang="zh-CN" altLang="en-US"/>
          </a:p>
        </p:txBody>
      </p:sp>
      <p:sp>
        <p:nvSpPr>
          <p:cNvPr id="2" name="文本框 1"/>
          <p:cNvSpPr txBox="1"/>
          <p:nvPr/>
        </p:nvSpPr>
        <p:spPr>
          <a:xfrm>
            <a:off x="3150235" y="544830"/>
            <a:ext cx="6691630" cy="460375"/>
          </a:xfrm>
          <a:prstGeom prst="rect">
            <a:avLst/>
          </a:prstGeom>
          <a:noFill/>
        </p:spPr>
        <p:txBody>
          <a:bodyPr wrap="square" rtlCol="0" anchor="t">
            <a:spAutoFit/>
          </a:bodyPr>
          <a:p>
            <a:r>
              <a:rPr lang="en-US" altLang="zh-CN" sz="2400">
                <a:sym typeface="+mn-ea"/>
              </a:rPr>
              <a:t>1.</a:t>
            </a:r>
            <a:r>
              <a:rPr lang="zh-CN" altLang="en-US" sz="2400">
                <a:sym typeface="+mn-ea"/>
              </a:rPr>
              <a:t>一个存在物的存在必定是</a:t>
            </a:r>
            <a:r>
              <a:rPr lang="en-US" altLang="zh-CN" sz="2400">
                <a:sym typeface="+mn-ea"/>
              </a:rPr>
              <a:t>“</a:t>
            </a:r>
            <a:r>
              <a:rPr lang="zh-CN" altLang="en-US" sz="2400">
                <a:sym typeface="+mn-ea"/>
              </a:rPr>
              <a:t>对象性</a:t>
            </a:r>
            <a:r>
              <a:rPr lang="en-US" altLang="zh-CN" sz="2400">
                <a:sym typeface="+mn-ea"/>
              </a:rPr>
              <a:t>”</a:t>
            </a:r>
            <a:r>
              <a:rPr lang="zh-CN" altLang="en-US" sz="2400">
                <a:sym typeface="+mn-ea"/>
              </a:rPr>
              <a:t>的存在</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581146" y="4718522"/>
            <a:ext cx="117873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36905" y="2511425"/>
            <a:ext cx="11066780" cy="2030095"/>
          </a:xfrm>
          <a:prstGeom prst="rect">
            <a:avLst/>
          </a:prstGeom>
          <a:noFill/>
        </p:spPr>
        <p:txBody>
          <a:bodyPr wrap="square" rtlCol="0">
            <a:spAutoFit/>
          </a:bodyPr>
          <a:p>
            <a:r>
              <a:rPr lang="zh-CN" altLang="en-US"/>
              <a:t>人的本质力量的追问：</a:t>
            </a:r>
            <a:endParaRPr lang="zh-CN" altLang="en-US"/>
          </a:p>
          <a:p>
            <a:r>
              <a:rPr lang="zh-CN" altLang="en-US"/>
              <a:t>基于“对象性的关系”的原则，人不能作为人而存在，而只能作为某种动物和植物的对象而存在</a:t>
            </a:r>
            <a:endParaRPr lang="zh-CN" altLang="en-US"/>
          </a:p>
          <a:p>
            <a:endParaRPr lang="en-US" altLang="zh-CN"/>
          </a:p>
          <a:p>
            <a:r>
              <a:rPr lang="zh-CN" altLang="en-US"/>
              <a:t>然而，人已经与整个世界发生了对象关系。</a:t>
            </a:r>
            <a:endParaRPr lang="zh-CN" altLang="en-US"/>
          </a:p>
          <a:p>
            <a:r>
              <a:rPr lang="zh-CN" altLang="en-US"/>
              <a:t>马克思所说的：存在物的存在也证明着在这种存在的本质之中所包含的对象的存在。</a:t>
            </a:r>
            <a:endParaRPr lang="zh-CN" altLang="en-US"/>
          </a:p>
          <a:p>
            <a:endParaRPr lang="en-US" altLang="zh-CN"/>
          </a:p>
          <a:p>
            <a:r>
              <a:rPr lang="zh-CN" altLang="en-US"/>
              <a:t>人的自在自为的实践性的活动（即人的劳动），其对象是整个自然界。这为马克思哲学的实践观奠定了基础。</a:t>
            </a:r>
            <a:endParaRPr lang="zh-CN" altLang="en-US"/>
          </a:p>
        </p:txBody>
      </p:sp>
      <p:sp>
        <p:nvSpPr>
          <p:cNvPr id="2" name="文本框 1"/>
          <p:cNvSpPr txBox="1"/>
          <p:nvPr/>
        </p:nvSpPr>
        <p:spPr>
          <a:xfrm>
            <a:off x="2750185" y="354330"/>
            <a:ext cx="6691630" cy="460375"/>
          </a:xfrm>
          <a:prstGeom prst="rect">
            <a:avLst/>
          </a:prstGeom>
          <a:noFill/>
        </p:spPr>
        <p:txBody>
          <a:bodyPr wrap="square" rtlCol="0" anchor="t">
            <a:spAutoFit/>
          </a:bodyPr>
          <a:p>
            <a:r>
              <a:rPr lang="en-US" altLang="zh-CN" sz="2400">
                <a:sym typeface="+mn-ea"/>
              </a:rPr>
              <a:t>2.人的本质力量的对象性包含整个自然界</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581146" y="4718522"/>
            <a:ext cx="117873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730375" y="2540000"/>
            <a:ext cx="8583930" cy="2030095"/>
          </a:xfrm>
          <a:prstGeom prst="rect">
            <a:avLst/>
          </a:prstGeom>
          <a:noFill/>
        </p:spPr>
        <p:txBody>
          <a:bodyPr wrap="square" rtlCol="0">
            <a:spAutoFit/>
          </a:bodyPr>
          <a:p>
            <a:r>
              <a:rPr lang="zh-CN" altLang="en-US">
                <a:sym typeface="+mn-ea"/>
              </a:rPr>
              <a:t>马克思所指出的对象性活动的概念，超越了近代形而上学所提出的抽象语境下的自在之物。一个对象性的存在物的活动并不是一种自身的“纯粹的活动”，而是一种对象性的转化，而这样一种对象性的产物也恰恰证实了对象的存在性。</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他基于一种对纯粹活动的否定，实现了存在本身的统一性意义</a:t>
            </a:r>
            <a:endParaRPr lang="zh-CN" altLang="en-US">
              <a:sym typeface="+mn-ea"/>
            </a:endParaRPr>
          </a:p>
        </p:txBody>
      </p:sp>
      <p:sp>
        <p:nvSpPr>
          <p:cNvPr id="2" name="文本框 1"/>
          <p:cNvSpPr txBox="1"/>
          <p:nvPr/>
        </p:nvSpPr>
        <p:spPr>
          <a:xfrm>
            <a:off x="3403600" y="264795"/>
            <a:ext cx="5237480" cy="521970"/>
          </a:xfrm>
          <a:prstGeom prst="rect">
            <a:avLst/>
          </a:prstGeom>
          <a:noFill/>
        </p:spPr>
        <p:txBody>
          <a:bodyPr wrap="square" rtlCol="0" anchor="t">
            <a:spAutoFit/>
          </a:bodyPr>
          <a:p>
            <a:r>
              <a:rPr lang="en-US" altLang="zh-CN" sz="2800">
                <a:sym typeface="+mn-ea"/>
              </a:rPr>
              <a:t>3.对象的存在就是对象性的活动</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72197" y="787791"/>
            <a:ext cx="10564837" cy="5135879"/>
            <a:chOff x="872197" y="787791"/>
            <a:chExt cx="10564837" cy="5135879"/>
          </a:xfrm>
        </p:grpSpPr>
        <p:sp>
          <p:nvSpPr>
            <p:cNvPr id="5" name="矩形 4"/>
            <p:cNvSpPr/>
            <p:nvPr/>
          </p:nvSpPr>
          <p:spPr>
            <a:xfrm>
              <a:off x="872197" y="787791"/>
              <a:ext cx="10564837" cy="5135879"/>
            </a:xfrm>
            <a:prstGeom prst="rect">
              <a:avLst/>
            </a:prstGeom>
            <a:solidFill>
              <a:schemeClr val="bg1">
                <a:lumMod val="95000"/>
              </a:schemeClr>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1009" y="926836"/>
              <a:ext cx="8651631" cy="4881490"/>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294130" y="3575050"/>
            <a:ext cx="3963670" cy="1568450"/>
          </a:xfrm>
          <a:prstGeom prst="rect">
            <a:avLst/>
          </a:prstGeom>
          <a:noFill/>
          <a:ln w="19050">
            <a:noFill/>
            <a:prstDash val="dash"/>
          </a:ln>
        </p:spPr>
        <p:txBody>
          <a:bodyPr wrap="square" rtlCol="0">
            <a:spAutoFit/>
          </a:bodyPr>
          <a:lstStyle/>
          <a:p>
            <a:pPr algn="ctr"/>
            <a:r>
              <a:rPr lang="zh-CN" sz="3200" dirty="0">
                <a:latin typeface="Impact" panose="020B0806030902050204" pitchFamily="34" charset="0"/>
                <a:ea typeface="微软雅黑" panose="020B0503020204020204" pitchFamily="34" charset="-122"/>
              </a:rPr>
              <a:t>关于人的本质</a:t>
            </a:r>
            <a:endParaRPr lang="zh-CN" sz="3200" dirty="0">
              <a:latin typeface="Impact" panose="020B0806030902050204" pitchFamily="34" charset="0"/>
              <a:ea typeface="微软雅黑" panose="020B0503020204020204" pitchFamily="34" charset="-122"/>
            </a:endParaRPr>
          </a:p>
          <a:p>
            <a:pPr algn="ctr"/>
            <a:r>
              <a:rPr lang="en-US" altLang="zh-CN" sz="3200" dirty="0">
                <a:latin typeface="Impact" panose="020B0806030902050204" pitchFamily="34" charset="0"/>
                <a:ea typeface="微软雅黑" panose="020B0503020204020204" pitchFamily="34" charset="-122"/>
              </a:rPr>
              <a:t>——</a:t>
            </a:r>
            <a:br>
              <a:rPr lang="en-US" altLang="zh-CN" sz="3200" dirty="0">
                <a:latin typeface="Impact" panose="020B0806030902050204" pitchFamily="34" charset="0"/>
                <a:ea typeface="微软雅黑" panose="020B0503020204020204" pitchFamily="34" charset="-122"/>
              </a:rPr>
            </a:br>
            <a:r>
              <a:rPr lang="zh-CN" altLang="en-US" sz="3200" dirty="0">
                <a:latin typeface="Impact" panose="020B0806030902050204" pitchFamily="34" charset="0"/>
                <a:ea typeface="微软雅黑" panose="020B0503020204020204" pitchFamily="34" charset="-122"/>
              </a:rPr>
              <a:t>马克思本体论探析</a:t>
            </a:r>
            <a:endParaRPr lang="zh-CN" altLang="en-US" sz="3200" dirty="0">
              <a:latin typeface="Impact" panose="020B0806030902050204" pitchFamily="34" charset="0"/>
              <a:ea typeface="微软雅黑" panose="020B0503020204020204" pitchFamily="34" charset="-122"/>
            </a:endParaRPr>
          </a:p>
        </p:txBody>
      </p:sp>
      <p:cxnSp>
        <p:nvCxnSpPr>
          <p:cNvPr id="10" name="直接连接符 9"/>
          <p:cNvCxnSpPr/>
          <p:nvPr/>
        </p:nvCxnSpPr>
        <p:spPr>
          <a:xfrm>
            <a:off x="2895044" y="4264703"/>
            <a:ext cx="88626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02230" y="2305685"/>
            <a:ext cx="1471930" cy="1198880"/>
          </a:xfrm>
          <a:prstGeom prst="rect">
            <a:avLst/>
          </a:prstGeom>
          <a:noFill/>
        </p:spPr>
        <p:txBody>
          <a:bodyPr wrap="square" rtlCol="0">
            <a:spAutoFit/>
          </a:bodyPr>
          <a:lstStyle/>
          <a:p>
            <a:pPr algn="ctr"/>
            <a:r>
              <a:rPr lang="en-US" altLang="zh-CN" sz="7200" dirty="0">
                <a:latin typeface="Impact" panose="020B0806030902050204" pitchFamily="34" charset="0"/>
                <a:ea typeface="微软雅黑 Light" panose="020B0502040204020203" pitchFamily="34" charset="-122"/>
              </a:rPr>
              <a:t>0 3</a:t>
            </a:r>
            <a:endParaRPr lang="zh-CN" altLang="en-US" sz="7200" dirty="0">
              <a:latin typeface="Impact" panose="020B0806030902050204" pitchFamily="34" charset="0"/>
              <a:ea typeface="微软雅黑 Light" panose="020B0502040204020203" pitchFamily="34" charset="-122"/>
            </a:endParaRPr>
          </a:p>
        </p:txBody>
      </p:sp>
      <p:sp>
        <p:nvSpPr>
          <p:cNvPr id="2" name="文本框 1"/>
          <p:cNvSpPr txBox="1"/>
          <p:nvPr/>
        </p:nvSpPr>
        <p:spPr>
          <a:xfrm>
            <a:off x="5173980" y="1106170"/>
            <a:ext cx="5520690" cy="4154170"/>
          </a:xfrm>
          <a:prstGeom prst="rect">
            <a:avLst/>
          </a:prstGeom>
          <a:noFill/>
        </p:spPr>
        <p:txBody>
          <a:bodyPr wrap="square" rtlCol="0">
            <a:spAutoFit/>
          </a:bodyPr>
          <a:p>
            <a:r>
              <a:rPr sz="2400"/>
              <a:t>以人的劳动实践、对象性的活动作为基本出发点，重新探讨自然、社会和人的关系</a:t>
            </a:r>
            <a:r>
              <a:rPr lang="zh-CN" sz="2400"/>
              <a:t>：</a:t>
            </a:r>
            <a:endParaRPr sz="2400"/>
          </a:p>
          <a:p>
            <a:endParaRPr lang="zh-CN" altLang="en-US" sz="2400"/>
          </a:p>
          <a:p>
            <a:r>
              <a:rPr lang="en-US" altLang="zh-CN" sz="2400"/>
              <a:t>1.</a:t>
            </a:r>
            <a:r>
              <a:rPr lang="zh-CN" altLang="en-US" sz="2400"/>
              <a:t>人的能动与受动的统一</a:t>
            </a:r>
            <a:endParaRPr lang="zh-CN" altLang="en-US" sz="2400"/>
          </a:p>
          <a:p>
            <a:endParaRPr lang="zh-CN" altLang="en-US" sz="2400"/>
          </a:p>
          <a:p>
            <a:endParaRPr lang="zh-CN" altLang="en-US" sz="2400"/>
          </a:p>
          <a:p>
            <a:r>
              <a:rPr lang="en-US" altLang="zh-CN" sz="2400"/>
              <a:t>2.</a:t>
            </a:r>
            <a:r>
              <a:rPr lang="zh-CN" altLang="en-US" sz="2400"/>
              <a:t>人是对象性活动</a:t>
            </a:r>
            <a:endParaRPr lang="en-US" altLang="zh-CN" sz="2400"/>
          </a:p>
          <a:p>
            <a:endParaRPr lang="en-US" altLang="zh-CN" sz="2400"/>
          </a:p>
          <a:p>
            <a:endParaRPr lang="en-US" altLang="zh-CN" sz="2400"/>
          </a:p>
          <a:p>
            <a:r>
              <a:rPr lang="en-US" altLang="zh-CN" sz="2400"/>
              <a:t>3.</a:t>
            </a:r>
            <a:r>
              <a:rPr lang="zh-CN" altLang="en-US" sz="2400"/>
              <a:t>人的类本质和社会性</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581146" y="4718522"/>
            <a:ext cx="117873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56055" y="2819400"/>
            <a:ext cx="8583930" cy="3138170"/>
          </a:xfrm>
          <a:prstGeom prst="rect">
            <a:avLst/>
          </a:prstGeom>
          <a:noFill/>
        </p:spPr>
        <p:txBody>
          <a:bodyPr wrap="square" rtlCol="0">
            <a:spAutoFit/>
          </a:bodyPr>
          <a:p>
            <a:r>
              <a:rPr lang="zh-CN" altLang="en-US">
                <a:sym typeface="+mn-ea"/>
              </a:rPr>
              <a:t>基于对象性的考察，自然界是人生存与生活的对象，我们依赖于自然界，但与此同时，马克思也指出，人的实践活动的能动性在于改造世界，人处于能动与受动的统一之中。</a:t>
            </a:r>
            <a:endParaRPr lang="zh-CN" altLang="en-US">
              <a:sym typeface="+mn-ea"/>
            </a:endParaRPr>
          </a:p>
          <a:p>
            <a:endParaRPr lang="zh-CN" altLang="en-US">
              <a:sym typeface="+mn-ea"/>
            </a:endParaRPr>
          </a:p>
          <a:p>
            <a:endParaRPr lang="zh-CN" altLang="en-US">
              <a:sym typeface="+mn-ea"/>
            </a:endParaRPr>
          </a:p>
          <a:p>
            <a:r>
              <a:rPr lang="zh-CN" altLang="en-US">
                <a:sym typeface="+mn-ea"/>
              </a:rPr>
              <a:t>人的能动性：人通过思维揭示事物的本质和规律，并通过实践活动（劳动）对客观事物加以改造。</a:t>
            </a:r>
            <a:endParaRPr lang="zh-CN" altLang="en-US">
              <a:sym typeface="+mn-ea"/>
            </a:endParaRPr>
          </a:p>
          <a:p>
            <a:r>
              <a:rPr lang="zh-CN" altLang="en-US">
                <a:sym typeface="+mn-ea"/>
              </a:rPr>
              <a:t>人的受动性：人本质的存在是对象性的存在，即人的存在不为人本身的所在而所指，人的存在的本质性含义在于对象性的客观事物（自然界）的存在而存在。</a:t>
            </a:r>
            <a:endParaRPr lang="zh-CN" altLang="en-US">
              <a:sym typeface="+mn-ea"/>
            </a:endParaRPr>
          </a:p>
          <a:p>
            <a:endParaRPr lang="zh-CN" altLang="en-US">
              <a:sym typeface="+mn-ea"/>
            </a:endParaRPr>
          </a:p>
          <a:p>
            <a:r>
              <a:rPr lang="zh-CN" altLang="en-US">
                <a:sym typeface="+mn-ea"/>
              </a:rPr>
              <a:t>因而，人的能动与受动的主客体的统一，形成了人的能动和受动本身的统一。</a:t>
            </a:r>
            <a:endParaRPr lang="zh-CN" altLang="en-US">
              <a:sym typeface="+mn-ea"/>
            </a:endParaRPr>
          </a:p>
        </p:txBody>
      </p:sp>
      <p:sp>
        <p:nvSpPr>
          <p:cNvPr id="2" name="文本框 1"/>
          <p:cNvSpPr txBox="1"/>
          <p:nvPr/>
        </p:nvSpPr>
        <p:spPr>
          <a:xfrm>
            <a:off x="2887345" y="487045"/>
            <a:ext cx="6565900" cy="706755"/>
          </a:xfrm>
          <a:prstGeom prst="rect">
            <a:avLst/>
          </a:prstGeom>
          <a:noFill/>
        </p:spPr>
        <p:txBody>
          <a:bodyPr wrap="square" rtlCol="0" anchor="t">
            <a:spAutoFit/>
          </a:bodyPr>
          <a:p>
            <a:r>
              <a:rPr lang="en-US" altLang="zh-CN" sz="4000"/>
              <a:t>1.</a:t>
            </a:r>
            <a:r>
              <a:rPr lang="zh-CN" altLang="en-US" sz="4000"/>
              <a:t>人的能动与受动的统一</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581146" y="4718522"/>
            <a:ext cx="1178734"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73835" y="2792730"/>
            <a:ext cx="8583930" cy="3138170"/>
          </a:xfrm>
          <a:prstGeom prst="rect">
            <a:avLst/>
          </a:prstGeom>
          <a:noFill/>
        </p:spPr>
        <p:txBody>
          <a:bodyPr wrap="square" rtlCol="0">
            <a:spAutoFit/>
          </a:bodyPr>
          <a:p>
            <a:r>
              <a:rPr lang="zh-CN" altLang="en-US">
                <a:sym typeface="+mn-ea"/>
              </a:rPr>
              <a:t>基于马克思框架下，对于人的本质的两种不同理解：</a:t>
            </a:r>
            <a:endParaRPr lang="zh-CN" altLang="en-US">
              <a:sym typeface="+mn-ea"/>
            </a:endParaRPr>
          </a:p>
          <a:p>
            <a:r>
              <a:rPr lang="zh-CN" altLang="en-US">
                <a:sym typeface="+mn-ea"/>
              </a:rPr>
              <a:t>（</a:t>
            </a:r>
            <a:r>
              <a:rPr lang="en-US" altLang="zh-CN">
                <a:sym typeface="+mn-ea"/>
              </a:rPr>
              <a:t>1</a:t>
            </a:r>
            <a:r>
              <a:rPr lang="zh-CN" altLang="en-US">
                <a:sym typeface="+mn-ea"/>
              </a:rPr>
              <a:t>） 人的对象性活动</a:t>
            </a:r>
            <a:endParaRPr lang="zh-CN" altLang="en-US">
              <a:sym typeface="+mn-ea"/>
            </a:endParaRPr>
          </a:p>
          <a:p>
            <a:r>
              <a:rPr lang="zh-CN" altLang="en-US">
                <a:sym typeface="+mn-ea"/>
              </a:rPr>
              <a:t>        有学者提出，劳动就是一种对象化活动，劳动产品就是人劳动的结果，这实际上是站在第一种角度来看待“对象性活动”的原则。</a:t>
            </a:r>
            <a:endParaRPr lang="zh-CN" altLang="en-US">
              <a:sym typeface="+mn-ea"/>
            </a:endParaRPr>
          </a:p>
          <a:p>
            <a:r>
              <a:rPr lang="zh-CN" altLang="en-US">
                <a:sym typeface="+mn-ea"/>
              </a:rPr>
              <a:t>（</a:t>
            </a:r>
            <a:r>
              <a:rPr lang="en-US" altLang="zh-CN">
                <a:sym typeface="+mn-ea"/>
              </a:rPr>
              <a:t>2</a:t>
            </a:r>
            <a:r>
              <a:rPr lang="zh-CN" altLang="en-US">
                <a:sym typeface="+mn-ea"/>
              </a:rPr>
              <a:t>） 人是对象性活动</a:t>
            </a:r>
            <a:endParaRPr lang="zh-CN" altLang="en-US">
              <a:sym typeface="+mn-ea"/>
            </a:endParaRPr>
          </a:p>
          <a:p>
            <a:r>
              <a:rPr lang="zh-CN" altLang="en-US">
                <a:sym typeface="+mn-ea"/>
              </a:rPr>
              <a:t>由于对象性活动是主客体一体的统一性的本体性上的活动， 因而人的存在本质是由对象性活动而确立的。</a:t>
            </a:r>
            <a:endParaRPr lang="zh-CN" altLang="en-US">
              <a:sym typeface="+mn-ea"/>
            </a:endParaRPr>
          </a:p>
          <a:p>
            <a:endParaRPr lang="en-US" altLang="zh-CN">
              <a:sym typeface="+mn-ea"/>
            </a:endParaRPr>
          </a:p>
          <a:p>
            <a:r>
              <a:rPr lang="zh-CN" altLang="en-US">
                <a:sym typeface="+mn-ea"/>
              </a:rPr>
              <a:t>可以看到，人的对象性活动这一理解是对于对象性理论的错误理解造成的。</a:t>
            </a:r>
            <a:endParaRPr lang="en-US" altLang="zh-CN">
              <a:sym typeface="+mn-ea"/>
            </a:endParaRPr>
          </a:p>
          <a:p>
            <a:r>
              <a:rPr lang="en-US" altLang="zh-CN">
                <a:sym typeface="+mn-ea"/>
              </a:rPr>
              <a:t>人即对象性活动，这与马克思的实践观是密不可分的，它将人自身的存在，实践的存在与本体的存在相统一。</a:t>
            </a:r>
            <a:endParaRPr lang="en-US" altLang="zh-CN">
              <a:sym typeface="+mn-ea"/>
            </a:endParaRPr>
          </a:p>
        </p:txBody>
      </p:sp>
      <p:sp>
        <p:nvSpPr>
          <p:cNvPr id="2" name="文本框 1"/>
          <p:cNvSpPr txBox="1"/>
          <p:nvPr/>
        </p:nvSpPr>
        <p:spPr>
          <a:xfrm>
            <a:off x="2482850" y="399415"/>
            <a:ext cx="6565900" cy="706755"/>
          </a:xfrm>
          <a:prstGeom prst="rect">
            <a:avLst/>
          </a:prstGeom>
          <a:noFill/>
        </p:spPr>
        <p:txBody>
          <a:bodyPr wrap="square" rtlCol="0" anchor="t">
            <a:spAutoFit/>
          </a:bodyPr>
          <a:p>
            <a:pPr algn="ctr"/>
            <a:r>
              <a:rPr lang="en-US" altLang="zh-CN" sz="4000"/>
              <a:t>2.</a:t>
            </a:r>
            <a:r>
              <a:rPr lang="zh-CN" altLang="en-US" sz="4000"/>
              <a:t>人是对象性活动</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2218</Words>
  <Application>WPS 演示</Application>
  <PresentationFormat>宽屏</PresentationFormat>
  <Paragraphs>148</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Impact</vt:lpstr>
      <vt:lpstr>微软雅黑 Light</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 LEE</dc:creator>
  <cp:lastModifiedBy>leliy</cp:lastModifiedBy>
  <cp:revision>32</cp:revision>
  <dcterms:created xsi:type="dcterms:W3CDTF">2015-05-05T08:02:00Z</dcterms:created>
  <dcterms:modified xsi:type="dcterms:W3CDTF">2019-05-26T08:25:32Z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