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67" r:id="rId3"/>
    <p:sldId id="269" r:id="rId4"/>
    <p:sldId id="270" r:id="rId5"/>
    <p:sldId id="271" r:id="rId6"/>
    <p:sldId id="272" r:id="rId7"/>
    <p:sldId id="273" r:id="rId8"/>
    <p:sldId id="274" r:id="rId9"/>
    <p:sldId id="275" r:id="rId10"/>
    <p:sldId id="296"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5" r:id="rId30"/>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666" y="-11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40FE2-C047-41A4-834C-1C678F906CDA}" type="datetimeFigureOut">
              <a:rPr lang="en-US" smtClean="0"/>
              <a:pPr/>
              <a:t>12/5/2018</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55808A-DB6C-4C87-87FC-08851C3D1C82}" type="slidenum">
              <a:rPr lang="en-US" smtClean="0"/>
              <a:pPr/>
              <a:t>‹#›</a:t>
            </a:fld>
            <a:endParaRPr lang="en-US"/>
          </a:p>
        </p:txBody>
      </p:sp>
    </p:spTree>
    <p:extLst>
      <p:ext uri="{BB962C8B-B14F-4D97-AF65-F5344CB8AC3E}">
        <p14:creationId xmlns:p14="http://schemas.microsoft.com/office/powerpoint/2010/main" xmlns="" val="2598085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fr-FR" smtClean="0"/>
              <a:t>Modifiez le style du titre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5618F992-8FB9-4B29-A3D2-FC2D5D4DC5CC}" type="datetime1">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275B7-C2A8-4E59-B07A-74BB340F1AD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5B451568-276E-4019-AA9C-869C4C9D33EB}" type="datetime1">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275B7-C2A8-4E59-B07A-74BB340F1AD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F127BA74-9FEF-4673-ACCE-87F11B4017F4}" type="datetime1">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275B7-C2A8-4E59-B07A-74BB340F1AD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47AC86CE-9298-4F57-9CA9-3D3348ACBB70}" type="datetime1">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275B7-C2A8-4E59-B07A-74BB340F1AD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6D7A53B1-7458-459A-BAC5-F53C602D9060}" type="datetime1">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275B7-C2A8-4E59-B07A-74BB340F1AD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C1DA4A3-3F9C-4FE6-9699-546DD7D48FE3}" type="datetime1">
              <a:rPr lang="en-US" smtClean="0"/>
              <a:pPr/>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C275B7-C2A8-4E59-B07A-74BB340F1AD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6FC66EC3-B7A5-4919-B624-3F1A6347181D}" type="datetime1">
              <a:rPr lang="en-US" smtClean="0"/>
              <a:pPr/>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C275B7-C2A8-4E59-B07A-74BB340F1AD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E5D5DF77-385A-473D-9306-ECAC90E2708B}" type="datetime1">
              <a:rPr lang="en-US" smtClean="0"/>
              <a:pPr/>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C275B7-C2A8-4E59-B07A-74BB340F1AD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179A4-3AD6-4952-899F-A75F0EBE1203}" type="datetime1">
              <a:rPr lang="en-US" smtClean="0"/>
              <a:pPr/>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C275B7-C2A8-4E59-B07A-74BB340F1AD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fr-FR" smtClean="0"/>
              <a:t>Modifiez le style du titre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63D6642-69A1-416D-80AD-2E2610F310E1}" type="datetime1">
              <a:rPr lang="en-US" smtClean="0"/>
              <a:pPr/>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C275B7-C2A8-4E59-B07A-74BB340F1AD2}"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fr-FR" smtClean="0"/>
              <a:t>Modifiez le style du titre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8" name="Date Placeholder 7"/>
          <p:cNvSpPr>
            <a:spLocks noGrp="1"/>
          </p:cNvSpPr>
          <p:nvPr>
            <p:ph type="dt" sz="half" idx="10"/>
          </p:nvPr>
        </p:nvSpPr>
        <p:spPr/>
        <p:txBody>
          <a:bodyPr/>
          <a:lstStyle/>
          <a:p>
            <a:fld id="{D7A0C602-4917-4DF4-880E-932AD07B26CA}" type="datetime1">
              <a:rPr lang="en-US" smtClean="0"/>
              <a:pPr/>
              <a:t>12/5/2018</a:t>
            </a:fld>
            <a:endParaRPr lang="en-US"/>
          </a:p>
        </p:txBody>
      </p:sp>
      <p:sp>
        <p:nvSpPr>
          <p:cNvPr id="9" name="Slide Number Placeholder 8"/>
          <p:cNvSpPr>
            <a:spLocks noGrp="1"/>
          </p:cNvSpPr>
          <p:nvPr>
            <p:ph type="sldNum" sz="quarter" idx="11"/>
          </p:nvPr>
        </p:nvSpPr>
        <p:spPr/>
        <p:txBody>
          <a:bodyPr/>
          <a:lstStyle/>
          <a:p>
            <a:fld id="{2BC275B7-C2A8-4E59-B07A-74BB340F1AD2}"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BC275B7-C2A8-4E59-B07A-74BB340F1AD2}"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C0C39A0-EF1C-414B-AAED-F8EB88CB9188}" type="datetime1">
              <a:rPr lang="en-US" smtClean="0"/>
              <a:pPr/>
              <a:t>12/5/2018</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rancedi.iorio@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312985"/>
            <a:ext cx="7543800" cy="2188024"/>
          </a:xfrm>
        </p:spPr>
        <p:txBody>
          <a:bodyPr/>
          <a:lstStyle/>
          <a:p>
            <a:r>
              <a:rPr lang="en-US" dirty="0" smtClean="0">
                <a:solidFill>
                  <a:srgbClr val="002060"/>
                </a:solidFill>
              </a:rPr>
              <a:t>Philosophy of Science</a:t>
            </a:r>
            <a:endParaRPr lang="en-US" dirty="0">
              <a:solidFill>
                <a:srgbClr val="002060"/>
              </a:solidFill>
            </a:endParaRPr>
          </a:p>
        </p:txBody>
      </p:sp>
      <p:sp>
        <p:nvSpPr>
          <p:cNvPr id="3" name="Sous-titre 2"/>
          <p:cNvSpPr>
            <a:spLocks noGrp="1"/>
          </p:cNvSpPr>
          <p:nvPr>
            <p:ph type="subTitle" idx="1"/>
          </p:nvPr>
        </p:nvSpPr>
        <p:spPr>
          <a:xfrm>
            <a:off x="685800" y="4221088"/>
            <a:ext cx="6461760" cy="1804574"/>
          </a:xfrm>
        </p:spPr>
        <p:txBody>
          <a:bodyPr>
            <a:normAutofit/>
          </a:bodyPr>
          <a:lstStyle/>
          <a:p>
            <a:r>
              <a:rPr lang="en-US" sz="2800" dirty="0" smtClean="0">
                <a:solidFill>
                  <a:srgbClr val="FF0000"/>
                </a:solidFill>
              </a:rPr>
              <a:t>Francesco Di </a:t>
            </a:r>
            <a:r>
              <a:rPr lang="en-US" sz="2800" dirty="0" err="1" smtClean="0">
                <a:solidFill>
                  <a:srgbClr val="FF0000"/>
                </a:solidFill>
              </a:rPr>
              <a:t>Iorio</a:t>
            </a:r>
            <a:endParaRPr lang="en-US" sz="2800" dirty="0">
              <a:solidFill>
                <a:srgbClr val="FF0000"/>
              </a:solidFill>
            </a:endParaRPr>
          </a:p>
          <a:p>
            <a:r>
              <a:rPr lang="en-US" sz="2800" dirty="0" smtClean="0">
                <a:solidFill>
                  <a:srgbClr val="0070C0"/>
                </a:solidFill>
                <a:hlinkClick r:id="rId2"/>
              </a:rPr>
              <a:t>francedi.iorio@gmail.com</a:t>
            </a:r>
            <a:endParaRPr lang="en-US" sz="2800" dirty="0" smtClean="0">
              <a:solidFill>
                <a:srgbClr val="0070C0"/>
              </a:solidFill>
            </a:endParaRPr>
          </a:p>
          <a:p>
            <a:r>
              <a:rPr lang="en-US" sz="2800" dirty="0" smtClean="0">
                <a:solidFill>
                  <a:srgbClr val="0070C0"/>
                </a:solidFill>
              </a:rPr>
              <a:t>185 5166 1135</a:t>
            </a:r>
          </a:p>
          <a:p>
            <a:endParaRPr lang="en-US" dirty="0">
              <a:solidFill>
                <a:srgbClr val="0070C0"/>
              </a:solidFill>
            </a:endParaRPr>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1</a:t>
            </a:fld>
            <a:endParaRPr lang="en-US"/>
          </a:p>
        </p:txBody>
      </p:sp>
    </p:spTree>
    <p:extLst>
      <p:ext uri="{BB962C8B-B14F-4D97-AF65-F5344CB8AC3E}">
        <p14:creationId xmlns:p14="http://schemas.microsoft.com/office/powerpoint/2010/main" xmlns="" val="1700155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30026"/>
          </a:xfrm>
        </p:spPr>
        <p:txBody>
          <a:bodyPr/>
          <a:lstStyle/>
          <a:p>
            <a:endParaRPr lang="en-US" dirty="0"/>
          </a:p>
        </p:txBody>
      </p:sp>
      <p:sp>
        <p:nvSpPr>
          <p:cNvPr id="3" name="Content Placeholder 2"/>
          <p:cNvSpPr>
            <a:spLocks noGrp="1"/>
          </p:cNvSpPr>
          <p:nvPr>
            <p:ph idx="1"/>
          </p:nvPr>
        </p:nvSpPr>
        <p:spPr>
          <a:xfrm>
            <a:off x="457200" y="548680"/>
            <a:ext cx="7620000" cy="6120680"/>
          </a:xfrm>
        </p:spPr>
        <p:txBody>
          <a:bodyPr>
            <a:normAutofit fontScale="92500" lnSpcReduction="10000"/>
          </a:bodyPr>
          <a:lstStyle/>
          <a:p>
            <a:r>
              <a:rPr lang="en-US" dirty="0" err="1" smtClean="0"/>
              <a:t>Lakatos</a:t>
            </a:r>
            <a:r>
              <a:rPr lang="en-US" dirty="0" smtClean="0"/>
              <a:t>’ theory of research programs stems from the fact that he merges Popper and Kuhn</a:t>
            </a:r>
          </a:p>
          <a:p>
            <a:endParaRPr lang="en-US" dirty="0"/>
          </a:p>
          <a:p>
            <a:r>
              <a:rPr lang="en-US" dirty="0" smtClean="0">
                <a:solidFill>
                  <a:srgbClr val="00B050"/>
                </a:solidFill>
              </a:rPr>
              <a:t>Like Kuhn</a:t>
            </a:r>
            <a:r>
              <a:rPr lang="en-US" dirty="0" smtClean="0"/>
              <a:t>, </a:t>
            </a:r>
            <a:r>
              <a:rPr lang="en-US" dirty="0" err="1"/>
              <a:t>L</a:t>
            </a:r>
            <a:r>
              <a:rPr lang="en-US" dirty="0" err="1" smtClean="0"/>
              <a:t>akatos</a:t>
            </a:r>
            <a:r>
              <a:rPr lang="en-US" dirty="0" smtClean="0"/>
              <a:t> thinks that scientists work within a frame (research program, i.e. what Kun calls paradigm)</a:t>
            </a:r>
          </a:p>
          <a:p>
            <a:endParaRPr lang="en-US" dirty="0"/>
          </a:p>
          <a:p>
            <a:r>
              <a:rPr lang="en-US" dirty="0" smtClean="0">
                <a:solidFill>
                  <a:srgbClr val="00B050"/>
                </a:solidFill>
              </a:rPr>
              <a:t>Like Kuhn</a:t>
            </a:r>
            <a:r>
              <a:rPr lang="en-US" dirty="0" smtClean="0"/>
              <a:t>, </a:t>
            </a:r>
            <a:r>
              <a:rPr lang="en-US" dirty="0" err="1" smtClean="0"/>
              <a:t>Lakatos</a:t>
            </a:r>
            <a:r>
              <a:rPr lang="en-US" dirty="0" smtClean="0"/>
              <a:t> thinks that scientist tend to be dogmatic (they will not reject the research program because of apparent falsifications)</a:t>
            </a:r>
          </a:p>
          <a:p>
            <a:endParaRPr lang="en-US" dirty="0"/>
          </a:p>
          <a:p>
            <a:r>
              <a:rPr lang="en-US" dirty="0" smtClean="0"/>
              <a:t>However, </a:t>
            </a:r>
            <a:r>
              <a:rPr lang="en-US" dirty="0" smtClean="0">
                <a:solidFill>
                  <a:srgbClr val="0070C0"/>
                </a:solidFill>
              </a:rPr>
              <a:t>unlike Kuhn</a:t>
            </a:r>
            <a:r>
              <a:rPr lang="en-US" dirty="0" smtClean="0"/>
              <a:t>, </a:t>
            </a:r>
            <a:r>
              <a:rPr lang="en-US" dirty="0" err="1" smtClean="0"/>
              <a:t>Lakatos</a:t>
            </a:r>
            <a:r>
              <a:rPr lang="en-US" dirty="0" smtClean="0"/>
              <a:t> assumes that falsification plays a role in science</a:t>
            </a:r>
          </a:p>
          <a:p>
            <a:endParaRPr lang="en-US" dirty="0"/>
          </a:p>
          <a:p>
            <a:r>
              <a:rPr lang="en-US" dirty="0" err="1" smtClean="0"/>
              <a:t>Lakatos</a:t>
            </a:r>
            <a:r>
              <a:rPr lang="en-US" dirty="0" smtClean="0"/>
              <a:t> conceives the frame (research program) as composed by 2 parts:</a:t>
            </a:r>
          </a:p>
          <a:p>
            <a:endParaRPr lang="en-US" dirty="0"/>
          </a:p>
          <a:p>
            <a:r>
              <a:rPr lang="en-US" b="1" dirty="0" smtClean="0">
                <a:solidFill>
                  <a:srgbClr val="FF0000"/>
                </a:solidFill>
              </a:rPr>
              <a:t>(</a:t>
            </a:r>
            <a:r>
              <a:rPr lang="en-US" b="1" dirty="0" err="1" smtClean="0">
                <a:solidFill>
                  <a:srgbClr val="FF0000"/>
                </a:solidFill>
              </a:rPr>
              <a:t>i</a:t>
            </a:r>
            <a:r>
              <a:rPr lang="en-US" b="1" dirty="0" smtClean="0">
                <a:solidFill>
                  <a:srgbClr val="FF0000"/>
                </a:solidFill>
              </a:rPr>
              <a:t>) </a:t>
            </a:r>
            <a:r>
              <a:rPr lang="en-US" dirty="0" smtClean="0"/>
              <a:t>a</a:t>
            </a:r>
            <a:r>
              <a:rPr lang="en-US" dirty="0"/>
              <a:t> </a:t>
            </a:r>
            <a:r>
              <a:rPr lang="en-US" dirty="0" smtClean="0"/>
              <a:t>part regarded as unfalsifiable (hard core)</a:t>
            </a:r>
          </a:p>
          <a:p>
            <a:endParaRPr lang="en-US" dirty="0"/>
          </a:p>
          <a:p>
            <a:r>
              <a:rPr lang="en-US" b="1" dirty="0" smtClean="0">
                <a:solidFill>
                  <a:srgbClr val="FF0000"/>
                </a:solidFill>
              </a:rPr>
              <a:t>(ii) </a:t>
            </a:r>
            <a:r>
              <a:rPr lang="en-US" dirty="0" smtClean="0"/>
              <a:t>a falsifiable part (auxiliary hypothesis)</a:t>
            </a:r>
            <a:endParaRPr lang="en-US" dirty="0"/>
          </a:p>
        </p:txBody>
      </p:sp>
      <p:sp>
        <p:nvSpPr>
          <p:cNvPr id="4" name="Slide Number Placeholder 3"/>
          <p:cNvSpPr>
            <a:spLocks noGrp="1"/>
          </p:cNvSpPr>
          <p:nvPr>
            <p:ph type="sldNum" sz="quarter" idx="12"/>
          </p:nvPr>
        </p:nvSpPr>
        <p:spPr/>
        <p:txBody>
          <a:bodyPr/>
          <a:lstStyle/>
          <a:p>
            <a:fld id="{2BC275B7-C2A8-4E59-B07A-74BB340F1AD2}" type="slidenum">
              <a:rPr lang="en-US" smtClean="0"/>
              <a:pPr/>
              <a:t>10</a:t>
            </a:fld>
            <a:endParaRPr lang="en-US"/>
          </a:p>
        </p:txBody>
      </p:sp>
    </p:spTree>
    <p:extLst>
      <p:ext uri="{BB962C8B-B14F-4D97-AF65-F5344CB8AC3E}">
        <p14:creationId xmlns:p14="http://schemas.microsoft.com/office/powerpoint/2010/main" xmlns="" val="455862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130026"/>
          </a:xfrm>
        </p:spPr>
        <p:txBody>
          <a:bodyPr/>
          <a:lstStyle/>
          <a:p>
            <a:endParaRPr lang="en-US" dirty="0"/>
          </a:p>
        </p:txBody>
      </p:sp>
      <p:sp>
        <p:nvSpPr>
          <p:cNvPr id="3" name="Espace réservé du contenu 2"/>
          <p:cNvSpPr>
            <a:spLocks noGrp="1"/>
          </p:cNvSpPr>
          <p:nvPr>
            <p:ph idx="1"/>
          </p:nvPr>
        </p:nvSpPr>
        <p:spPr>
          <a:xfrm>
            <a:off x="179512" y="116632"/>
            <a:ext cx="7897688" cy="6624736"/>
          </a:xfrm>
        </p:spPr>
        <p:txBody>
          <a:bodyPr>
            <a:normAutofit fontScale="77500" lnSpcReduction="20000"/>
          </a:bodyPr>
          <a:lstStyle/>
          <a:p>
            <a:r>
              <a:rPr lang="en-US" dirty="0" err="1" smtClean="0"/>
              <a:t>Lakatos’s</a:t>
            </a:r>
            <a:r>
              <a:rPr lang="en-US" dirty="0" smtClean="0"/>
              <a:t> philosophy of science is related to the idea that the scientists follow some </a:t>
            </a:r>
            <a:r>
              <a:rPr lang="en-US" b="1" dirty="0" smtClean="0">
                <a:solidFill>
                  <a:srgbClr val="00B050"/>
                </a:solidFill>
              </a:rPr>
              <a:t>rules</a:t>
            </a:r>
            <a:r>
              <a:rPr lang="en-US" dirty="0" smtClean="0"/>
              <a:t> (</a:t>
            </a:r>
            <a:r>
              <a:rPr lang="en-US" b="1" dirty="0" smtClean="0">
                <a:solidFill>
                  <a:srgbClr val="FF0000"/>
                </a:solidFill>
              </a:rPr>
              <a:t>e.g. </a:t>
            </a:r>
            <a:r>
              <a:rPr lang="en-US" dirty="0" smtClean="0"/>
              <a:t>they protect the hard core from falsification)</a:t>
            </a:r>
          </a:p>
          <a:p>
            <a:endParaRPr lang="en-US" dirty="0"/>
          </a:p>
          <a:p>
            <a:r>
              <a:rPr lang="en-US" dirty="0" smtClean="0"/>
              <a:t>They follow these rules because of </a:t>
            </a:r>
            <a:r>
              <a:rPr lang="en-US" b="1" dirty="0" smtClean="0">
                <a:solidFill>
                  <a:srgbClr val="0070C0"/>
                </a:solidFill>
              </a:rPr>
              <a:t>methodological choices </a:t>
            </a:r>
            <a:r>
              <a:rPr lang="en-US" dirty="0" smtClean="0"/>
              <a:t>(they think that these rules are useful)</a:t>
            </a:r>
          </a:p>
          <a:p>
            <a:endParaRPr lang="en-US" dirty="0" smtClean="0"/>
          </a:p>
          <a:p>
            <a:r>
              <a:rPr lang="en-US" dirty="0" smtClean="0"/>
              <a:t>The research </a:t>
            </a:r>
            <a:r>
              <a:rPr lang="en-US" dirty="0"/>
              <a:t>programs are based on two different kinds of methodological </a:t>
            </a:r>
            <a:r>
              <a:rPr lang="en-US" b="1" dirty="0" smtClean="0">
                <a:solidFill>
                  <a:srgbClr val="00B050"/>
                </a:solidFill>
              </a:rPr>
              <a:t>rules</a:t>
            </a:r>
          </a:p>
          <a:p>
            <a:endParaRPr lang="en-US" dirty="0"/>
          </a:p>
          <a:p>
            <a:r>
              <a:rPr lang="en-US" dirty="0" err="1" smtClean="0"/>
              <a:t>Lakatos</a:t>
            </a:r>
            <a:r>
              <a:rPr lang="en-US" dirty="0" smtClean="0"/>
              <a:t> </a:t>
            </a:r>
            <a:r>
              <a:rPr lang="en-US" dirty="0"/>
              <a:t>calls these rules "</a:t>
            </a:r>
            <a:r>
              <a:rPr lang="en-US" b="1" dirty="0" smtClean="0">
                <a:solidFill>
                  <a:srgbClr val="7030A0"/>
                </a:solidFill>
              </a:rPr>
              <a:t>heuristic</a:t>
            </a:r>
            <a:r>
              <a:rPr lang="en-US" dirty="0" smtClean="0"/>
              <a:t>“  </a:t>
            </a:r>
          </a:p>
          <a:p>
            <a:endParaRPr lang="en-US" dirty="0"/>
          </a:p>
          <a:p>
            <a:r>
              <a:rPr lang="en-US" dirty="0"/>
              <a:t>H</a:t>
            </a:r>
            <a:r>
              <a:rPr lang="en-US" dirty="0" smtClean="0"/>
              <a:t>euristic are regarded as useful because aid the progress of science (discovery </a:t>
            </a:r>
            <a:r>
              <a:rPr lang="en-US" dirty="0"/>
              <a:t>and </a:t>
            </a:r>
            <a:r>
              <a:rPr lang="en-US" dirty="0" smtClean="0"/>
              <a:t>invention)</a:t>
            </a:r>
          </a:p>
          <a:p>
            <a:r>
              <a:rPr lang="en-US" dirty="0" smtClean="0"/>
              <a:t> </a:t>
            </a:r>
            <a:endParaRPr lang="en-US" dirty="0"/>
          </a:p>
          <a:p>
            <a:r>
              <a:rPr lang="en-US" dirty="0" err="1"/>
              <a:t>Lakatos</a:t>
            </a:r>
            <a:r>
              <a:rPr lang="en-US" dirty="0"/>
              <a:t> makes a distinction between </a:t>
            </a:r>
            <a:r>
              <a:rPr lang="en-US" b="1" dirty="0">
                <a:solidFill>
                  <a:srgbClr val="FF0000"/>
                </a:solidFill>
              </a:rPr>
              <a:t>negative heuristic </a:t>
            </a:r>
            <a:r>
              <a:rPr lang="en-US" dirty="0"/>
              <a:t>and a </a:t>
            </a:r>
            <a:r>
              <a:rPr lang="en-US" b="1" dirty="0">
                <a:solidFill>
                  <a:srgbClr val="FF0000"/>
                </a:solidFill>
              </a:rPr>
              <a:t>positive </a:t>
            </a:r>
            <a:r>
              <a:rPr lang="en-US" b="1" dirty="0" smtClean="0">
                <a:solidFill>
                  <a:srgbClr val="FF0000"/>
                </a:solidFill>
              </a:rPr>
              <a:t>heuristic </a:t>
            </a:r>
          </a:p>
          <a:p>
            <a:endParaRPr lang="en-US" dirty="0"/>
          </a:p>
          <a:p>
            <a:r>
              <a:rPr lang="en-US" b="1" dirty="0">
                <a:solidFill>
                  <a:srgbClr val="0070C0"/>
                </a:solidFill>
              </a:rPr>
              <a:t>The negative heuristic specifies what the </a:t>
            </a:r>
            <a:r>
              <a:rPr lang="en-US" b="1" dirty="0" smtClean="0">
                <a:solidFill>
                  <a:srgbClr val="0070C0"/>
                </a:solidFill>
              </a:rPr>
              <a:t>scientist </a:t>
            </a:r>
            <a:r>
              <a:rPr lang="en-US" b="1" smtClean="0">
                <a:solidFill>
                  <a:srgbClr val="0070C0"/>
                </a:solidFill>
              </a:rPr>
              <a:t>has </a:t>
            </a:r>
            <a:r>
              <a:rPr lang="en-US" b="1" smtClean="0">
                <a:solidFill>
                  <a:srgbClr val="0070C0"/>
                </a:solidFill>
              </a:rPr>
              <a:t>not to do</a:t>
            </a:r>
            <a:endParaRPr lang="en-US" b="1" dirty="0" smtClean="0">
              <a:solidFill>
                <a:srgbClr val="0070C0"/>
              </a:solidFill>
            </a:endParaRPr>
          </a:p>
          <a:p>
            <a:r>
              <a:rPr lang="en-US" dirty="0" smtClean="0"/>
              <a:t> </a:t>
            </a:r>
            <a:endParaRPr lang="en-US" dirty="0"/>
          </a:p>
          <a:p>
            <a:r>
              <a:rPr lang="en-US" dirty="0" smtClean="0"/>
              <a:t>E.g. scientists do not have to tinker </a:t>
            </a:r>
            <a:r>
              <a:rPr lang="en-US" dirty="0"/>
              <a:t>with the hard core of the </a:t>
            </a:r>
            <a:r>
              <a:rPr lang="en-US" dirty="0" smtClean="0"/>
              <a:t>research program </a:t>
            </a:r>
            <a:r>
              <a:rPr lang="en-US" dirty="0"/>
              <a:t>in which they </a:t>
            </a:r>
            <a:r>
              <a:rPr lang="en-US" dirty="0" smtClean="0"/>
              <a:t>work</a:t>
            </a:r>
          </a:p>
          <a:p>
            <a:endParaRPr lang="en-US" dirty="0"/>
          </a:p>
          <a:p>
            <a:r>
              <a:rPr lang="en-US" dirty="0"/>
              <a:t>If a scientist does </a:t>
            </a:r>
            <a:r>
              <a:rPr lang="en-US" dirty="0" smtClean="0"/>
              <a:t>modify </a:t>
            </a:r>
            <a:r>
              <a:rPr lang="en-US" dirty="0"/>
              <a:t>the hard core then he or she </a:t>
            </a:r>
            <a:r>
              <a:rPr lang="en-US" dirty="0" smtClean="0"/>
              <a:t>has </a:t>
            </a:r>
            <a:r>
              <a:rPr lang="en-US" dirty="0"/>
              <a:t>opted out of the program </a:t>
            </a:r>
            <a:r>
              <a:rPr lang="en-US" dirty="0" smtClean="0"/>
              <a:t>(</a:t>
            </a:r>
            <a:r>
              <a:rPr lang="en-US" dirty="0" err="1" smtClean="0"/>
              <a:t>Tycho</a:t>
            </a:r>
            <a:r>
              <a:rPr lang="en-US" dirty="0" smtClean="0"/>
              <a:t> Brahe, a </a:t>
            </a:r>
            <a:r>
              <a:rPr lang="en-US" dirty="0"/>
              <a:t>Danish </a:t>
            </a:r>
            <a:r>
              <a:rPr lang="en-US" dirty="0" smtClean="0"/>
              <a:t>astronomer, </a:t>
            </a:r>
            <a:r>
              <a:rPr lang="en-US" dirty="0"/>
              <a:t>opted out of the Copernican program when he suggested that only the planets, but not the earth, orbit the sun and that the sun orbits the </a:t>
            </a:r>
            <a:r>
              <a:rPr lang="en-US" dirty="0" smtClean="0"/>
              <a:t>earth)</a:t>
            </a:r>
            <a:endParaRPr lang="en-US" dirty="0"/>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11</a:t>
            </a:fld>
            <a:endParaRPr lang="en-US"/>
          </a:p>
        </p:txBody>
      </p:sp>
    </p:spTree>
    <p:extLst>
      <p:ext uri="{BB962C8B-B14F-4D97-AF65-F5344CB8AC3E}">
        <p14:creationId xmlns:p14="http://schemas.microsoft.com/office/powerpoint/2010/main" xmlns="" val="392781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58018"/>
          </a:xfrm>
        </p:spPr>
        <p:txBody>
          <a:bodyPr/>
          <a:lstStyle/>
          <a:p>
            <a:endParaRPr lang="en-US" dirty="0"/>
          </a:p>
        </p:txBody>
      </p:sp>
      <p:sp>
        <p:nvSpPr>
          <p:cNvPr id="3" name="Espace réservé du contenu 2"/>
          <p:cNvSpPr>
            <a:spLocks noGrp="1"/>
          </p:cNvSpPr>
          <p:nvPr>
            <p:ph idx="1"/>
          </p:nvPr>
        </p:nvSpPr>
        <p:spPr>
          <a:xfrm>
            <a:off x="251520" y="332656"/>
            <a:ext cx="7825680" cy="6525344"/>
          </a:xfrm>
        </p:spPr>
        <p:txBody>
          <a:bodyPr>
            <a:normAutofit fontScale="92500" lnSpcReduction="10000"/>
          </a:bodyPr>
          <a:lstStyle/>
          <a:p>
            <a:r>
              <a:rPr lang="en-US" dirty="0"/>
              <a:t>The </a:t>
            </a:r>
            <a:r>
              <a:rPr lang="en-US" b="1" dirty="0">
                <a:solidFill>
                  <a:srgbClr val="FF0000"/>
                </a:solidFill>
              </a:rPr>
              <a:t>positive heuristic </a:t>
            </a:r>
            <a:r>
              <a:rPr lang="en-US" dirty="0" smtClean="0"/>
              <a:t>specifies </a:t>
            </a:r>
            <a:r>
              <a:rPr lang="en-US" dirty="0"/>
              <a:t>what scientists </a:t>
            </a:r>
            <a:r>
              <a:rPr lang="en-US" b="1" dirty="0">
                <a:solidFill>
                  <a:srgbClr val="FF0000"/>
                </a:solidFill>
              </a:rPr>
              <a:t>should </a:t>
            </a:r>
            <a:r>
              <a:rPr lang="en-US" b="1" dirty="0" smtClean="0">
                <a:solidFill>
                  <a:srgbClr val="FF0000"/>
                </a:solidFill>
              </a:rPr>
              <a:t>do</a:t>
            </a:r>
          </a:p>
          <a:p>
            <a:endParaRPr lang="en-US" dirty="0"/>
          </a:p>
          <a:p>
            <a:r>
              <a:rPr lang="en-US" dirty="0"/>
              <a:t>It is more difficult to characterize than the negative </a:t>
            </a:r>
            <a:r>
              <a:rPr lang="en-US" dirty="0" smtClean="0"/>
              <a:t>heuristic</a:t>
            </a:r>
          </a:p>
          <a:p>
            <a:r>
              <a:rPr lang="en-US" dirty="0" smtClean="0"/>
              <a:t> </a:t>
            </a:r>
            <a:endParaRPr lang="en-US" dirty="0"/>
          </a:p>
          <a:p>
            <a:r>
              <a:rPr lang="en-US" dirty="0"/>
              <a:t>The positive heuristic gives guidance on how the hard core is to be supplemented and how the </a:t>
            </a:r>
            <a:r>
              <a:rPr lang="en-US" dirty="0" smtClean="0"/>
              <a:t>protective </a:t>
            </a:r>
            <a:r>
              <a:rPr lang="en-US" dirty="0"/>
              <a:t>belt is to be modified in order for a </a:t>
            </a:r>
            <a:r>
              <a:rPr lang="en-US" dirty="0" smtClean="0"/>
              <a:t>research program </a:t>
            </a:r>
            <a:r>
              <a:rPr lang="en-US" dirty="0"/>
              <a:t>to </a:t>
            </a:r>
            <a:r>
              <a:rPr lang="en-US" dirty="0" smtClean="0"/>
              <a:t>produce explanations and testable predictions</a:t>
            </a:r>
          </a:p>
          <a:p>
            <a:endParaRPr lang="en-US" dirty="0"/>
          </a:p>
          <a:p>
            <a:r>
              <a:rPr lang="en-US" dirty="0" err="1" smtClean="0"/>
              <a:t>Lakatos</a:t>
            </a:r>
            <a:r>
              <a:rPr lang="en-US" dirty="0" smtClean="0"/>
              <a:t> gives some examples:</a:t>
            </a:r>
          </a:p>
          <a:p>
            <a:pPr marL="114300" indent="0">
              <a:buNone/>
            </a:pPr>
            <a:r>
              <a:rPr lang="en-US" dirty="0" smtClean="0"/>
              <a:t> </a:t>
            </a:r>
            <a:endParaRPr lang="en-US" dirty="0"/>
          </a:p>
          <a:p>
            <a:r>
              <a:rPr lang="en-US" b="1" dirty="0" smtClean="0">
                <a:solidFill>
                  <a:srgbClr val="FF0000"/>
                </a:solidFill>
              </a:rPr>
              <a:t>(</a:t>
            </a:r>
            <a:r>
              <a:rPr lang="en-US" b="1" dirty="0" err="1" smtClean="0">
                <a:solidFill>
                  <a:srgbClr val="FF0000"/>
                </a:solidFill>
              </a:rPr>
              <a:t>i</a:t>
            </a:r>
            <a:r>
              <a:rPr lang="en-US" b="1" dirty="0" smtClean="0">
                <a:solidFill>
                  <a:srgbClr val="FF0000"/>
                </a:solidFill>
              </a:rPr>
              <a:t>) </a:t>
            </a:r>
            <a:r>
              <a:rPr lang="en-US" dirty="0"/>
              <a:t>develop adequate experimental and mathematical techniques</a:t>
            </a:r>
            <a:r>
              <a:rPr lang="en-US" dirty="0" smtClean="0"/>
              <a:t>!</a:t>
            </a:r>
          </a:p>
          <a:p>
            <a:endParaRPr lang="en-US" dirty="0"/>
          </a:p>
          <a:p>
            <a:r>
              <a:rPr lang="en-US" dirty="0" smtClean="0"/>
              <a:t>From </a:t>
            </a:r>
            <a:r>
              <a:rPr lang="en-US" dirty="0"/>
              <a:t>the very inception of the Copernican program it was clear that mathematical techniques for describing the orbit of </a:t>
            </a:r>
            <a:r>
              <a:rPr lang="en-US" dirty="0" smtClean="0"/>
              <a:t>planets </a:t>
            </a:r>
            <a:r>
              <a:rPr lang="en-US" dirty="0"/>
              <a:t>and starts were useful and necessary </a:t>
            </a:r>
            <a:endParaRPr lang="en-US" dirty="0" smtClean="0"/>
          </a:p>
          <a:p>
            <a:endParaRPr lang="en-US" dirty="0"/>
          </a:p>
          <a:p>
            <a:r>
              <a:rPr lang="en-US" b="1" dirty="0" smtClean="0">
                <a:solidFill>
                  <a:srgbClr val="FF0000"/>
                </a:solidFill>
              </a:rPr>
              <a:t>(ii) </a:t>
            </a:r>
            <a:r>
              <a:rPr lang="en-US" dirty="0" smtClean="0"/>
              <a:t>one </a:t>
            </a:r>
            <a:r>
              <a:rPr lang="en-US" dirty="0"/>
              <a:t>should start with simple problems and then, once solved them, one should proceed to more complicated problems</a:t>
            </a:r>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12</a:t>
            </a:fld>
            <a:endParaRPr lang="en-US"/>
          </a:p>
        </p:txBody>
      </p:sp>
    </p:spTree>
    <p:extLst>
      <p:ext uri="{BB962C8B-B14F-4D97-AF65-F5344CB8AC3E}">
        <p14:creationId xmlns:p14="http://schemas.microsoft.com/office/powerpoint/2010/main" xmlns="" val="1815354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58018"/>
          </a:xfrm>
        </p:spPr>
        <p:txBody>
          <a:bodyPr/>
          <a:lstStyle/>
          <a:p>
            <a:endParaRPr lang="en-US" dirty="0"/>
          </a:p>
        </p:txBody>
      </p:sp>
      <p:sp>
        <p:nvSpPr>
          <p:cNvPr id="3" name="Espace réservé du contenu 2"/>
          <p:cNvSpPr>
            <a:spLocks noGrp="1"/>
          </p:cNvSpPr>
          <p:nvPr>
            <p:ph idx="1"/>
          </p:nvPr>
        </p:nvSpPr>
        <p:spPr>
          <a:xfrm>
            <a:off x="457200" y="260648"/>
            <a:ext cx="7620000" cy="6597352"/>
          </a:xfrm>
        </p:spPr>
        <p:txBody>
          <a:bodyPr>
            <a:normAutofit fontScale="92500"/>
          </a:bodyPr>
          <a:lstStyle/>
          <a:p>
            <a:r>
              <a:rPr lang="en-US" dirty="0" smtClean="0"/>
              <a:t>For </a:t>
            </a:r>
            <a:r>
              <a:rPr lang="en-US" dirty="0" err="1" smtClean="0"/>
              <a:t>Lakatos</a:t>
            </a:r>
            <a:r>
              <a:rPr lang="en-US" dirty="0" smtClean="0"/>
              <a:t>, early </a:t>
            </a:r>
            <a:r>
              <a:rPr lang="en-US" dirty="0"/>
              <a:t>work in a research program </a:t>
            </a:r>
            <a:r>
              <a:rPr lang="en-US" dirty="0" smtClean="0"/>
              <a:t>takes </a:t>
            </a:r>
            <a:r>
              <a:rPr lang="en-US" dirty="0"/>
              <a:t>place in spite of apparent falsifications </a:t>
            </a:r>
            <a:r>
              <a:rPr lang="en-US" dirty="0" smtClean="0"/>
              <a:t>(this is because a </a:t>
            </a:r>
            <a:r>
              <a:rPr lang="en-US" dirty="0"/>
              <a:t>research program must be given a chance to realize its full </a:t>
            </a:r>
            <a:r>
              <a:rPr lang="en-US" dirty="0" smtClean="0"/>
              <a:t>potential)</a:t>
            </a:r>
          </a:p>
          <a:p>
            <a:pPr marL="114300" indent="0">
              <a:buNone/>
            </a:pPr>
            <a:endParaRPr lang="en-US" dirty="0"/>
          </a:p>
          <a:p>
            <a:r>
              <a:rPr lang="en-US" dirty="0"/>
              <a:t>When a program </a:t>
            </a:r>
            <a:r>
              <a:rPr lang="en-US" dirty="0" smtClean="0"/>
              <a:t>is subject to </a:t>
            </a:r>
            <a:r>
              <a:rPr lang="en-US" dirty="0"/>
              <a:t>experimental tests, </a:t>
            </a:r>
            <a:r>
              <a:rPr lang="en-US" dirty="0" smtClean="0"/>
              <a:t>falsifications are regarded as the proof that the protective belt must be changed</a:t>
            </a:r>
          </a:p>
          <a:p>
            <a:endParaRPr lang="en-US" dirty="0"/>
          </a:p>
          <a:p>
            <a:r>
              <a:rPr lang="en-US" b="1" dirty="0" err="1" smtClean="0">
                <a:solidFill>
                  <a:srgbClr val="FF0000"/>
                </a:solidFill>
              </a:rPr>
              <a:t>Lakatos</a:t>
            </a:r>
            <a:r>
              <a:rPr lang="en-US" b="1" dirty="0" smtClean="0">
                <a:solidFill>
                  <a:srgbClr val="FF0000"/>
                </a:solidFill>
              </a:rPr>
              <a:t> stresses more than Popper the importance of confirmations</a:t>
            </a:r>
            <a:r>
              <a:rPr lang="en-US" b="1" dirty="0">
                <a:solidFill>
                  <a:srgbClr val="FF0000"/>
                </a:solidFill>
              </a:rPr>
              <a:t>:</a:t>
            </a:r>
            <a:r>
              <a:rPr lang="en-US" b="1" dirty="0" smtClean="0">
                <a:solidFill>
                  <a:srgbClr val="FF0000"/>
                </a:solidFill>
              </a:rPr>
              <a:t> for him, confirmations are more important </a:t>
            </a:r>
            <a:r>
              <a:rPr lang="en-US" b="1" dirty="0">
                <a:solidFill>
                  <a:srgbClr val="FF0000"/>
                </a:solidFill>
              </a:rPr>
              <a:t>than </a:t>
            </a:r>
            <a:r>
              <a:rPr lang="en-US" b="1" dirty="0" smtClean="0">
                <a:solidFill>
                  <a:srgbClr val="FF0000"/>
                </a:solidFill>
              </a:rPr>
              <a:t>falsifications</a:t>
            </a:r>
          </a:p>
          <a:p>
            <a:endParaRPr lang="en-US" dirty="0"/>
          </a:p>
          <a:p>
            <a:r>
              <a:rPr lang="en-US" b="1" dirty="0">
                <a:solidFill>
                  <a:srgbClr val="00B0F0"/>
                </a:solidFill>
              </a:rPr>
              <a:t>The worth of a research program is indicated by the extent to which it leads to novel predictions that are </a:t>
            </a:r>
            <a:r>
              <a:rPr lang="en-US" b="1" dirty="0" smtClean="0">
                <a:solidFill>
                  <a:srgbClr val="00B0F0"/>
                </a:solidFill>
              </a:rPr>
              <a:t>confirmed</a:t>
            </a:r>
          </a:p>
          <a:p>
            <a:endParaRPr lang="en-US" dirty="0"/>
          </a:p>
          <a:p>
            <a:r>
              <a:rPr lang="en-US" b="1" dirty="0" smtClean="0">
                <a:solidFill>
                  <a:srgbClr val="FF0000"/>
                </a:solidFill>
              </a:rPr>
              <a:t>E.g</a:t>
            </a:r>
            <a:r>
              <a:rPr lang="en-US" b="1" dirty="0">
                <a:solidFill>
                  <a:srgbClr val="FF0000"/>
                </a:solidFill>
              </a:rPr>
              <a:t>. </a:t>
            </a:r>
            <a:r>
              <a:rPr lang="en-US" dirty="0"/>
              <a:t>The Newtonian program experienced dramatic </a:t>
            </a:r>
            <a:r>
              <a:rPr lang="en-US" dirty="0" smtClean="0"/>
              <a:t>confirmations (</a:t>
            </a:r>
            <a:r>
              <a:rPr lang="en-US" dirty="0" smtClean="0">
                <a:solidFill>
                  <a:srgbClr val="00B050"/>
                </a:solidFill>
              </a:rPr>
              <a:t>Halley’s comet</a:t>
            </a:r>
            <a:r>
              <a:rPr lang="en-US" dirty="0" smtClean="0"/>
              <a:t>); failed </a:t>
            </a:r>
            <a:r>
              <a:rPr lang="en-US" dirty="0"/>
              <a:t>predictions, such as Newton's early calculations of the moon's orbit, are simply indications that more work needs to be done on supplementing or modifying the protective belt</a:t>
            </a:r>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13</a:t>
            </a:fld>
            <a:endParaRPr lang="en-US"/>
          </a:p>
        </p:txBody>
      </p:sp>
    </p:spTree>
    <p:extLst>
      <p:ext uri="{BB962C8B-B14F-4D97-AF65-F5344CB8AC3E}">
        <p14:creationId xmlns:p14="http://schemas.microsoft.com/office/powerpoint/2010/main" xmlns="" val="223179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58018"/>
          </a:xfrm>
        </p:spPr>
        <p:txBody>
          <a:bodyPr/>
          <a:lstStyle/>
          <a:p>
            <a:endParaRPr lang="en-US" dirty="0"/>
          </a:p>
        </p:txBody>
      </p:sp>
      <p:sp>
        <p:nvSpPr>
          <p:cNvPr id="3" name="Espace réservé du contenu 2"/>
          <p:cNvSpPr>
            <a:spLocks noGrp="1"/>
          </p:cNvSpPr>
          <p:nvPr>
            <p:ph idx="1"/>
          </p:nvPr>
        </p:nvSpPr>
        <p:spPr>
          <a:xfrm>
            <a:off x="323528" y="0"/>
            <a:ext cx="7848872" cy="6858000"/>
          </a:xfrm>
        </p:spPr>
        <p:txBody>
          <a:bodyPr>
            <a:normAutofit lnSpcReduction="10000"/>
          </a:bodyPr>
          <a:lstStyle/>
          <a:p>
            <a:r>
              <a:rPr lang="en-US" dirty="0" smtClean="0"/>
              <a:t>To be more precise, the merit of a research program depends on two things:</a:t>
            </a:r>
          </a:p>
          <a:p>
            <a:endParaRPr lang="en-US" dirty="0"/>
          </a:p>
          <a:p>
            <a:r>
              <a:rPr lang="en-US" b="1" dirty="0" smtClean="0">
                <a:solidFill>
                  <a:srgbClr val="FF0000"/>
                </a:solidFill>
              </a:rPr>
              <a:t>(</a:t>
            </a:r>
            <a:r>
              <a:rPr lang="en-US" b="1" dirty="0" err="1" smtClean="0">
                <a:solidFill>
                  <a:srgbClr val="FF0000"/>
                </a:solidFill>
              </a:rPr>
              <a:t>i</a:t>
            </a:r>
            <a:r>
              <a:rPr lang="en-US" b="1" dirty="0" smtClean="0">
                <a:solidFill>
                  <a:srgbClr val="FF0000"/>
                </a:solidFill>
              </a:rPr>
              <a:t>) </a:t>
            </a:r>
            <a:r>
              <a:rPr lang="en-US" dirty="0" smtClean="0"/>
              <a:t>the </a:t>
            </a:r>
            <a:r>
              <a:rPr lang="en-US" b="1" dirty="0">
                <a:solidFill>
                  <a:srgbClr val="0070C0"/>
                </a:solidFill>
              </a:rPr>
              <a:t>main</a:t>
            </a:r>
            <a:r>
              <a:rPr lang="en-US" dirty="0"/>
              <a:t> indication of the merit of a research program is the extent to which it leads to novel predictions that are </a:t>
            </a:r>
            <a:r>
              <a:rPr lang="en-US" dirty="0" smtClean="0"/>
              <a:t>confirmed</a:t>
            </a:r>
          </a:p>
          <a:p>
            <a:pPr marL="114300" indent="0">
              <a:buNone/>
            </a:pPr>
            <a:r>
              <a:rPr lang="en-US" dirty="0" smtClean="0"/>
              <a:t> </a:t>
            </a:r>
            <a:endParaRPr lang="en-US" dirty="0"/>
          </a:p>
          <a:p>
            <a:r>
              <a:rPr lang="en-US" b="1" dirty="0" smtClean="0">
                <a:solidFill>
                  <a:srgbClr val="FF0000"/>
                </a:solidFill>
              </a:rPr>
              <a:t>(ii) </a:t>
            </a:r>
            <a:r>
              <a:rPr lang="en-US" dirty="0" smtClean="0"/>
              <a:t>a </a:t>
            </a:r>
            <a:r>
              <a:rPr lang="en-US" dirty="0"/>
              <a:t>second </a:t>
            </a:r>
            <a:r>
              <a:rPr lang="en-US" dirty="0" smtClean="0"/>
              <a:t>indication is </a:t>
            </a:r>
            <a:r>
              <a:rPr lang="en-US" dirty="0"/>
              <a:t>that a research program should </a:t>
            </a:r>
            <a:r>
              <a:rPr lang="en-US" dirty="0" smtClean="0"/>
              <a:t>offer </a:t>
            </a:r>
            <a:r>
              <a:rPr lang="en-US" dirty="0"/>
              <a:t>a </a:t>
            </a:r>
            <a:r>
              <a:rPr lang="en-US" dirty="0" smtClean="0"/>
              <a:t>clear guidance (a program </a:t>
            </a:r>
            <a:r>
              <a:rPr lang="en-US" dirty="0"/>
              <a:t>of </a:t>
            </a:r>
            <a:r>
              <a:rPr lang="en-US" dirty="0" smtClean="0"/>
              <a:t>research): the heuristic </a:t>
            </a:r>
            <a:r>
              <a:rPr lang="en-US" dirty="0"/>
              <a:t>should be sufficiently coherent to be able to guide future </a:t>
            </a:r>
            <a:r>
              <a:rPr lang="en-US" dirty="0" smtClean="0"/>
              <a:t>research</a:t>
            </a:r>
          </a:p>
          <a:p>
            <a:endParaRPr lang="en-US" dirty="0"/>
          </a:p>
          <a:p>
            <a:r>
              <a:rPr lang="en-US" dirty="0" smtClean="0"/>
              <a:t>For </a:t>
            </a:r>
            <a:r>
              <a:rPr lang="en-US" dirty="0" err="1" smtClean="0"/>
              <a:t>Lakatos</a:t>
            </a:r>
            <a:r>
              <a:rPr lang="en-US" dirty="0" smtClean="0"/>
              <a:t>, </a:t>
            </a:r>
            <a:r>
              <a:rPr lang="en-US" dirty="0"/>
              <a:t>Marxism and Freudian psychology </a:t>
            </a:r>
            <a:r>
              <a:rPr lang="en-US" dirty="0" smtClean="0"/>
              <a:t>are research </a:t>
            </a:r>
            <a:r>
              <a:rPr lang="en-US" dirty="0"/>
              <a:t>programs that </a:t>
            </a:r>
            <a:r>
              <a:rPr lang="en-US" dirty="0" smtClean="0"/>
              <a:t>are good from the standpoint of the </a:t>
            </a:r>
            <a:r>
              <a:rPr lang="en-US" dirty="0"/>
              <a:t>second </a:t>
            </a:r>
            <a:r>
              <a:rPr lang="en-US" dirty="0" smtClean="0"/>
              <a:t>indicator, but not from the standpoint of </a:t>
            </a:r>
            <a:r>
              <a:rPr lang="en-US" dirty="0"/>
              <a:t>the </a:t>
            </a:r>
            <a:r>
              <a:rPr lang="en-US" dirty="0" smtClean="0"/>
              <a:t>first</a:t>
            </a:r>
            <a:r>
              <a:rPr lang="en-US" dirty="0"/>
              <a:t> </a:t>
            </a:r>
            <a:r>
              <a:rPr lang="en-US" dirty="0" smtClean="0"/>
              <a:t>(as a consequence, he does not </a:t>
            </a:r>
            <a:r>
              <a:rPr lang="en-US" dirty="0"/>
              <a:t>consider Marxism and Freudian psychology </a:t>
            </a:r>
            <a:r>
              <a:rPr lang="en-US" dirty="0" smtClean="0"/>
              <a:t>as good research programs)</a:t>
            </a:r>
          </a:p>
          <a:p>
            <a:endParaRPr lang="en-US" dirty="0"/>
          </a:p>
          <a:p>
            <a:r>
              <a:rPr lang="en-US" dirty="0" smtClean="0"/>
              <a:t>Sociology is not good from the standpoint of the second indicator because there is no dominant research program is sociology</a:t>
            </a:r>
            <a:endParaRPr lang="en-US" dirty="0"/>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14</a:t>
            </a:fld>
            <a:endParaRPr lang="en-US"/>
          </a:p>
        </p:txBody>
      </p:sp>
    </p:spTree>
    <p:extLst>
      <p:ext uri="{BB962C8B-B14F-4D97-AF65-F5344CB8AC3E}">
        <p14:creationId xmlns:p14="http://schemas.microsoft.com/office/powerpoint/2010/main" xmlns="" val="3022979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130026"/>
          </a:xfrm>
        </p:spPr>
        <p:txBody>
          <a:bodyPr/>
          <a:lstStyle/>
          <a:p>
            <a:endParaRPr lang="en-US" dirty="0"/>
          </a:p>
        </p:txBody>
      </p:sp>
      <p:sp>
        <p:nvSpPr>
          <p:cNvPr id="3" name="Espace réservé du contenu 2"/>
          <p:cNvSpPr>
            <a:spLocks noGrp="1"/>
          </p:cNvSpPr>
          <p:nvPr>
            <p:ph idx="1"/>
          </p:nvPr>
        </p:nvSpPr>
        <p:spPr>
          <a:xfrm>
            <a:off x="611560" y="476672"/>
            <a:ext cx="7620000" cy="5924128"/>
          </a:xfrm>
        </p:spPr>
        <p:txBody>
          <a:bodyPr>
            <a:normAutofit fontScale="92500" lnSpcReduction="10000"/>
          </a:bodyPr>
          <a:lstStyle/>
          <a:p>
            <a:r>
              <a:rPr lang="en-US" b="1" dirty="0" smtClean="0">
                <a:solidFill>
                  <a:srgbClr val="0070C0"/>
                </a:solidFill>
              </a:rPr>
              <a:t>What is, for </a:t>
            </a:r>
            <a:r>
              <a:rPr lang="en-US" b="1" dirty="0" err="1">
                <a:solidFill>
                  <a:srgbClr val="0070C0"/>
                </a:solidFill>
              </a:rPr>
              <a:t>L</a:t>
            </a:r>
            <a:r>
              <a:rPr lang="en-US" b="1" dirty="0" err="1" smtClean="0">
                <a:solidFill>
                  <a:srgbClr val="0070C0"/>
                </a:solidFill>
              </a:rPr>
              <a:t>akatos</a:t>
            </a:r>
            <a:r>
              <a:rPr lang="en-US" b="1" dirty="0" smtClean="0">
                <a:solidFill>
                  <a:srgbClr val="0070C0"/>
                </a:solidFill>
              </a:rPr>
              <a:t>, the progress of science?</a:t>
            </a:r>
          </a:p>
          <a:p>
            <a:endParaRPr lang="en-US" b="1" dirty="0">
              <a:solidFill>
                <a:srgbClr val="0070C0"/>
              </a:solidFill>
            </a:endParaRPr>
          </a:p>
          <a:p>
            <a:r>
              <a:rPr lang="en-US" b="1" dirty="0" smtClean="0">
                <a:solidFill>
                  <a:srgbClr val="7030A0"/>
                </a:solidFill>
              </a:rPr>
              <a:t>Like Kuhn</a:t>
            </a:r>
            <a:r>
              <a:rPr lang="en-US" b="1" dirty="0" smtClean="0">
                <a:solidFill>
                  <a:srgbClr val="0070C0"/>
                </a:solidFill>
              </a:rPr>
              <a:t>, </a:t>
            </a:r>
            <a:r>
              <a:rPr lang="en-US" b="1" dirty="0" err="1" smtClean="0">
                <a:solidFill>
                  <a:srgbClr val="0070C0"/>
                </a:solidFill>
              </a:rPr>
              <a:t>Lakatos</a:t>
            </a:r>
            <a:r>
              <a:rPr lang="en-US" b="1" dirty="0" smtClean="0">
                <a:solidFill>
                  <a:srgbClr val="0070C0"/>
                </a:solidFill>
              </a:rPr>
              <a:t> thinks that there are scientific revolutions, </a:t>
            </a:r>
            <a:r>
              <a:rPr lang="en-US" b="1" dirty="0" smtClean="0">
                <a:solidFill>
                  <a:srgbClr val="7030A0"/>
                </a:solidFill>
              </a:rPr>
              <a:t>but</a:t>
            </a:r>
            <a:r>
              <a:rPr lang="en-US" b="1" dirty="0" smtClean="0">
                <a:solidFill>
                  <a:srgbClr val="0070C0"/>
                </a:solidFill>
              </a:rPr>
              <a:t>, according to </a:t>
            </a:r>
            <a:r>
              <a:rPr lang="en-US" b="1" dirty="0" err="1" smtClean="0">
                <a:solidFill>
                  <a:srgbClr val="0070C0"/>
                </a:solidFill>
              </a:rPr>
              <a:t>Lakatos</a:t>
            </a:r>
            <a:r>
              <a:rPr lang="en-US" b="1" dirty="0" smtClean="0">
                <a:solidFill>
                  <a:srgbClr val="0070C0"/>
                </a:solidFill>
              </a:rPr>
              <a:t>, Kuhn’s idea that the switch from a paradigm to another is irrational is wrong</a:t>
            </a:r>
          </a:p>
          <a:p>
            <a:endParaRPr lang="en-US" b="1" dirty="0">
              <a:solidFill>
                <a:srgbClr val="0070C0"/>
              </a:solidFill>
            </a:endParaRPr>
          </a:p>
          <a:p>
            <a:r>
              <a:rPr lang="en-US" b="1" dirty="0" smtClean="0">
                <a:solidFill>
                  <a:srgbClr val="7030A0"/>
                </a:solidFill>
              </a:rPr>
              <a:t>For </a:t>
            </a:r>
            <a:r>
              <a:rPr lang="en-US" b="1" dirty="0" err="1" smtClean="0">
                <a:solidFill>
                  <a:srgbClr val="7030A0"/>
                </a:solidFill>
              </a:rPr>
              <a:t>Lakatos</a:t>
            </a:r>
            <a:r>
              <a:rPr lang="en-US" b="1" dirty="0" smtClean="0">
                <a:solidFill>
                  <a:srgbClr val="7030A0"/>
                </a:solidFill>
              </a:rPr>
              <a:t>, a scientific revolution is a rational process</a:t>
            </a:r>
          </a:p>
          <a:p>
            <a:endParaRPr lang="en-US" dirty="0"/>
          </a:p>
          <a:p>
            <a:r>
              <a:rPr lang="en-US" dirty="0" smtClean="0"/>
              <a:t>This is because </a:t>
            </a:r>
            <a:r>
              <a:rPr lang="en-US" dirty="0" err="1" smtClean="0"/>
              <a:t>Lakatos</a:t>
            </a:r>
            <a:r>
              <a:rPr lang="en-US" dirty="0" smtClean="0"/>
              <a:t> </a:t>
            </a:r>
            <a:r>
              <a:rPr lang="en-US" dirty="0"/>
              <a:t>makes an important distinction between</a:t>
            </a:r>
            <a:r>
              <a:rPr lang="en-US" b="1" dirty="0">
                <a:solidFill>
                  <a:srgbClr val="FF0000"/>
                </a:solidFill>
              </a:rPr>
              <a:t> progressive research programs </a:t>
            </a:r>
            <a:r>
              <a:rPr lang="en-US" dirty="0"/>
              <a:t>and </a:t>
            </a:r>
            <a:r>
              <a:rPr lang="en-US" b="1" dirty="0">
                <a:solidFill>
                  <a:srgbClr val="FF0000"/>
                </a:solidFill>
              </a:rPr>
              <a:t>degenerating research </a:t>
            </a:r>
            <a:r>
              <a:rPr lang="en-US" b="1" dirty="0" smtClean="0">
                <a:solidFill>
                  <a:srgbClr val="FF0000"/>
                </a:solidFill>
              </a:rPr>
              <a:t>programs</a:t>
            </a:r>
          </a:p>
          <a:p>
            <a:endParaRPr lang="en-US" dirty="0"/>
          </a:p>
          <a:p>
            <a:r>
              <a:rPr lang="en-US" b="1" dirty="0">
                <a:solidFill>
                  <a:srgbClr val="00B050"/>
                </a:solidFill>
              </a:rPr>
              <a:t>A </a:t>
            </a:r>
            <a:r>
              <a:rPr lang="en-US" b="1" dirty="0" smtClean="0">
                <a:solidFill>
                  <a:srgbClr val="00B050"/>
                </a:solidFill>
              </a:rPr>
              <a:t>progressive </a:t>
            </a:r>
            <a:r>
              <a:rPr lang="en-US" b="1" dirty="0">
                <a:solidFill>
                  <a:srgbClr val="00B050"/>
                </a:solidFill>
              </a:rPr>
              <a:t>research program </a:t>
            </a:r>
            <a:r>
              <a:rPr lang="en-US" b="1" dirty="0" smtClean="0">
                <a:solidFill>
                  <a:srgbClr val="00B050"/>
                </a:solidFill>
              </a:rPr>
              <a:t>offers a clear guidance and </a:t>
            </a:r>
            <a:r>
              <a:rPr lang="en-US" b="1" dirty="0" smtClean="0">
                <a:solidFill>
                  <a:srgbClr val="FF0000"/>
                </a:solidFill>
              </a:rPr>
              <a:t>leads </a:t>
            </a:r>
            <a:r>
              <a:rPr lang="en-US" b="1" dirty="0">
                <a:solidFill>
                  <a:srgbClr val="FF0000"/>
                </a:solidFill>
              </a:rPr>
              <a:t>to novel predictions </a:t>
            </a:r>
            <a:r>
              <a:rPr lang="en-US" b="1" dirty="0">
                <a:solidFill>
                  <a:srgbClr val="00B050"/>
                </a:solidFill>
              </a:rPr>
              <a:t>that are confirmed, while a degenerating program </a:t>
            </a:r>
            <a:r>
              <a:rPr lang="en-US" b="1" dirty="0" smtClean="0">
                <a:solidFill>
                  <a:srgbClr val="00B050"/>
                </a:solidFill>
              </a:rPr>
              <a:t>lost its power of guidance and/or </a:t>
            </a:r>
            <a:r>
              <a:rPr lang="en-US" b="1" dirty="0">
                <a:solidFill>
                  <a:srgbClr val="00B050"/>
                </a:solidFill>
              </a:rPr>
              <a:t>fails to lead to confirmed novel </a:t>
            </a:r>
            <a:r>
              <a:rPr lang="en-US" b="1" dirty="0" smtClean="0">
                <a:solidFill>
                  <a:srgbClr val="00B050"/>
                </a:solidFill>
              </a:rPr>
              <a:t>predictions</a:t>
            </a:r>
            <a:endParaRPr lang="en-US" b="1" dirty="0">
              <a:solidFill>
                <a:srgbClr val="00B050"/>
              </a:solidFill>
            </a:endParaRPr>
          </a:p>
          <a:p>
            <a:endParaRPr lang="en-US" dirty="0"/>
          </a:p>
          <a:p>
            <a:r>
              <a:rPr lang="en-US" b="1" dirty="0">
                <a:solidFill>
                  <a:schemeClr val="accent6">
                    <a:lumMod val="50000"/>
                  </a:schemeClr>
                </a:solidFill>
              </a:rPr>
              <a:t>The replacement of a degenerating program by a progressive one constitutes </a:t>
            </a:r>
            <a:r>
              <a:rPr lang="en-US" b="1" dirty="0" err="1">
                <a:solidFill>
                  <a:schemeClr val="accent6">
                    <a:lumMod val="50000"/>
                  </a:schemeClr>
                </a:solidFill>
              </a:rPr>
              <a:t>Lakatos's</a:t>
            </a:r>
            <a:r>
              <a:rPr lang="en-US" b="1" dirty="0">
                <a:solidFill>
                  <a:schemeClr val="accent6">
                    <a:lumMod val="50000"/>
                  </a:schemeClr>
                </a:solidFill>
              </a:rPr>
              <a:t> version of a scientific </a:t>
            </a:r>
            <a:r>
              <a:rPr lang="en-US" b="1" dirty="0" smtClean="0">
                <a:solidFill>
                  <a:schemeClr val="accent6">
                    <a:lumMod val="50000"/>
                  </a:schemeClr>
                </a:solidFill>
              </a:rPr>
              <a:t>revolution</a:t>
            </a:r>
            <a:endParaRPr lang="en-US" b="1" dirty="0">
              <a:solidFill>
                <a:schemeClr val="accent6">
                  <a:lumMod val="50000"/>
                </a:schemeClr>
              </a:solidFill>
            </a:endParaRPr>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15</a:t>
            </a:fld>
            <a:endParaRPr lang="en-US"/>
          </a:p>
        </p:txBody>
      </p:sp>
    </p:spTree>
    <p:extLst>
      <p:ext uri="{BB962C8B-B14F-4D97-AF65-F5344CB8AC3E}">
        <p14:creationId xmlns:p14="http://schemas.microsoft.com/office/powerpoint/2010/main" xmlns="" val="422197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58018"/>
          </a:xfrm>
        </p:spPr>
        <p:txBody>
          <a:bodyPr/>
          <a:lstStyle/>
          <a:p>
            <a:endParaRPr lang="en-US" dirty="0"/>
          </a:p>
        </p:txBody>
      </p:sp>
      <p:sp>
        <p:nvSpPr>
          <p:cNvPr id="3" name="Espace réservé du contenu 2"/>
          <p:cNvSpPr>
            <a:spLocks noGrp="1"/>
          </p:cNvSpPr>
          <p:nvPr>
            <p:ph idx="1"/>
          </p:nvPr>
        </p:nvSpPr>
        <p:spPr>
          <a:xfrm>
            <a:off x="457200" y="332656"/>
            <a:ext cx="7620000" cy="6068144"/>
          </a:xfrm>
        </p:spPr>
        <p:txBody>
          <a:bodyPr/>
          <a:lstStyle/>
          <a:p>
            <a:r>
              <a:rPr lang="en-US" sz="3200" dirty="0"/>
              <a:t>We need to </a:t>
            </a:r>
            <a:r>
              <a:rPr lang="en-US" sz="3200" dirty="0" smtClean="0"/>
              <a:t>clarify better two aspects of </a:t>
            </a:r>
            <a:r>
              <a:rPr lang="en-US" sz="3200" dirty="0" err="1"/>
              <a:t>Lakatos's</a:t>
            </a:r>
            <a:r>
              <a:rPr lang="en-US" sz="3200" dirty="0"/>
              <a:t> </a:t>
            </a:r>
            <a:r>
              <a:rPr lang="en-US" sz="3200" dirty="0" smtClean="0"/>
              <a:t>theory:</a:t>
            </a:r>
          </a:p>
          <a:p>
            <a:endParaRPr lang="en-US" sz="3200" dirty="0"/>
          </a:p>
          <a:p>
            <a:r>
              <a:rPr lang="en-US" sz="3200" dirty="0"/>
              <a:t>(I) </a:t>
            </a:r>
            <a:r>
              <a:rPr lang="en-US" sz="3200" dirty="0" smtClean="0"/>
              <a:t>working </a:t>
            </a:r>
            <a:r>
              <a:rPr lang="en-US" sz="3200" dirty="0"/>
              <a:t>within a </a:t>
            </a:r>
            <a:r>
              <a:rPr lang="en-US" sz="3200" dirty="0" smtClean="0"/>
              <a:t>program</a:t>
            </a:r>
          </a:p>
          <a:p>
            <a:endParaRPr lang="en-US" sz="3200" dirty="0"/>
          </a:p>
          <a:p>
            <a:r>
              <a:rPr lang="en-US" sz="3200" dirty="0"/>
              <a:t>(</a:t>
            </a:r>
            <a:r>
              <a:rPr lang="en-US" sz="3200" dirty="0" smtClean="0"/>
              <a:t>ii) and the </a:t>
            </a:r>
            <a:r>
              <a:rPr lang="en-US" sz="3200" dirty="0"/>
              <a:t>clash between one research program and </a:t>
            </a:r>
            <a:r>
              <a:rPr lang="en-US" sz="3200" dirty="0" smtClean="0"/>
              <a:t>another (= scientific revolutions)</a:t>
            </a:r>
          </a:p>
          <a:p>
            <a:endParaRPr lang="en-US" dirty="0"/>
          </a:p>
          <a:p>
            <a:endParaRPr lang="en-US" dirty="0"/>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16</a:t>
            </a:fld>
            <a:endParaRPr lang="en-US"/>
          </a:p>
        </p:txBody>
      </p:sp>
    </p:spTree>
    <p:extLst>
      <p:ext uri="{BB962C8B-B14F-4D97-AF65-F5344CB8AC3E}">
        <p14:creationId xmlns:p14="http://schemas.microsoft.com/office/powerpoint/2010/main" xmlns="" val="1301733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130026"/>
          </a:xfrm>
        </p:spPr>
        <p:txBody>
          <a:bodyPr/>
          <a:lstStyle/>
          <a:p>
            <a:endParaRPr lang="en-US" dirty="0"/>
          </a:p>
        </p:txBody>
      </p:sp>
      <p:sp>
        <p:nvSpPr>
          <p:cNvPr id="3" name="Espace réservé du contenu 2"/>
          <p:cNvSpPr>
            <a:spLocks noGrp="1"/>
          </p:cNvSpPr>
          <p:nvPr>
            <p:ph idx="1"/>
          </p:nvPr>
        </p:nvSpPr>
        <p:spPr>
          <a:xfrm>
            <a:off x="457200" y="476672"/>
            <a:ext cx="7620000" cy="5924128"/>
          </a:xfrm>
        </p:spPr>
        <p:txBody>
          <a:bodyPr/>
          <a:lstStyle/>
          <a:p>
            <a:r>
              <a:rPr lang="en-US" sz="3200" dirty="0" smtClean="0"/>
              <a:t>Working </a:t>
            </a:r>
            <a:r>
              <a:rPr lang="en-US" sz="3200" dirty="0"/>
              <a:t>within a </a:t>
            </a:r>
            <a:r>
              <a:rPr lang="en-US" sz="3200" dirty="0" smtClean="0"/>
              <a:t>research </a:t>
            </a:r>
            <a:r>
              <a:rPr lang="en-US" sz="3200" dirty="0"/>
              <a:t>program means the expansion and modification of its protective belt </a:t>
            </a:r>
            <a:endParaRPr lang="en-US" sz="3200" dirty="0" smtClean="0"/>
          </a:p>
          <a:p>
            <a:endParaRPr lang="en-US" sz="3200" dirty="0"/>
          </a:p>
          <a:p>
            <a:r>
              <a:rPr lang="en-US" sz="3200" dirty="0"/>
              <a:t>This is done by the </a:t>
            </a:r>
            <a:r>
              <a:rPr lang="en-US" sz="3200" dirty="0" smtClean="0"/>
              <a:t>addition </a:t>
            </a:r>
            <a:r>
              <a:rPr lang="en-US" sz="3200" dirty="0"/>
              <a:t>of hypotheses/ the development and improving of existing </a:t>
            </a:r>
            <a:r>
              <a:rPr lang="en-US" sz="3200" dirty="0" smtClean="0"/>
              <a:t>hypothesis</a:t>
            </a:r>
          </a:p>
          <a:p>
            <a:endParaRPr lang="en-US" sz="3200" dirty="0"/>
          </a:p>
          <a:p>
            <a:r>
              <a:rPr lang="en-US" sz="3200" b="1" dirty="0">
                <a:solidFill>
                  <a:srgbClr val="FF0000"/>
                </a:solidFill>
              </a:rPr>
              <a:t>IMPORTANT: New hypothesis must not be ad hoc</a:t>
            </a:r>
          </a:p>
          <a:p>
            <a:endParaRPr lang="en-US" dirty="0" smtClean="0"/>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17</a:t>
            </a:fld>
            <a:endParaRPr lang="en-US"/>
          </a:p>
        </p:txBody>
      </p:sp>
    </p:spTree>
    <p:extLst>
      <p:ext uri="{BB962C8B-B14F-4D97-AF65-F5344CB8AC3E}">
        <p14:creationId xmlns:p14="http://schemas.microsoft.com/office/powerpoint/2010/main" xmlns="" val="1066483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58018"/>
          </a:xfrm>
        </p:spPr>
        <p:txBody>
          <a:bodyPr/>
          <a:lstStyle/>
          <a:p>
            <a:endParaRPr lang="en-US" dirty="0"/>
          </a:p>
        </p:txBody>
      </p:sp>
      <p:sp>
        <p:nvSpPr>
          <p:cNvPr id="3" name="Espace réservé du contenu 2"/>
          <p:cNvSpPr>
            <a:spLocks noGrp="1"/>
          </p:cNvSpPr>
          <p:nvPr>
            <p:ph idx="1"/>
          </p:nvPr>
        </p:nvSpPr>
        <p:spPr>
          <a:xfrm>
            <a:off x="457200" y="387927"/>
            <a:ext cx="7620000" cy="6012873"/>
          </a:xfrm>
        </p:spPr>
        <p:txBody>
          <a:bodyPr>
            <a:normAutofit fontScale="92500"/>
          </a:bodyPr>
          <a:lstStyle/>
          <a:p>
            <a:r>
              <a:rPr lang="en-US" b="1" dirty="0" smtClean="0">
                <a:solidFill>
                  <a:srgbClr val="00B050"/>
                </a:solidFill>
              </a:rPr>
              <a:t>New Testable auxiliary hypothesis</a:t>
            </a:r>
          </a:p>
          <a:p>
            <a:endParaRPr lang="en-US" dirty="0"/>
          </a:p>
          <a:p>
            <a:r>
              <a:rPr lang="en-US" dirty="0"/>
              <a:t>Newton's law of universal gravitation states that a particle attracts every other particle in the universe using a force that is directly proportional to the product of their masses and inversely proportional to the square of the distance between </a:t>
            </a:r>
            <a:r>
              <a:rPr lang="en-US" dirty="0" smtClean="0"/>
              <a:t>them </a:t>
            </a:r>
            <a:r>
              <a:rPr lang="en-US" dirty="0" smtClean="0">
                <a:solidFill>
                  <a:srgbClr val="00B0F0"/>
                </a:solidFill>
              </a:rPr>
              <a:t>(this law is part of the hard core of Newton’s research program)</a:t>
            </a:r>
          </a:p>
          <a:p>
            <a:endParaRPr lang="en-US" dirty="0"/>
          </a:p>
          <a:p>
            <a:r>
              <a:rPr lang="en-US" dirty="0"/>
              <a:t>The orbit of the Planet Uranus not consistent with Newton theory</a:t>
            </a:r>
            <a:endParaRPr lang="en-US" dirty="0" smtClean="0"/>
          </a:p>
          <a:p>
            <a:endParaRPr lang="en-US" dirty="0"/>
          </a:p>
          <a:p>
            <a:r>
              <a:rPr lang="en-US" dirty="0" smtClean="0"/>
              <a:t>Urban Le </a:t>
            </a:r>
            <a:r>
              <a:rPr lang="en-US" dirty="0" err="1" smtClean="0"/>
              <a:t>Verrier</a:t>
            </a:r>
            <a:r>
              <a:rPr lang="en-US" dirty="0" smtClean="0"/>
              <a:t> changed the protective belt of the theory</a:t>
            </a:r>
          </a:p>
          <a:p>
            <a:endParaRPr lang="en-US" dirty="0"/>
          </a:p>
          <a:p>
            <a:r>
              <a:rPr lang="en-US" dirty="0" smtClean="0">
                <a:solidFill>
                  <a:srgbClr val="FF0000"/>
                </a:solidFill>
              </a:rPr>
              <a:t>New hypothesis</a:t>
            </a:r>
            <a:r>
              <a:rPr lang="en-US" dirty="0" smtClean="0"/>
              <a:t>: </a:t>
            </a:r>
            <a:r>
              <a:rPr lang="en-US" dirty="0"/>
              <a:t>t</a:t>
            </a:r>
            <a:r>
              <a:rPr lang="en-US" dirty="0" smtClean="0"/>
              <a:t>here </a:t>
            </a:r>
            <a:r>
              <a:rPr lang="en-US" dirty="0"/>
              <a:t>must be another planet near Uranus which influence its </a:t>
            </a:r>
            <a:r>
              <a:rPr lang="en-US" dirty="0" smtClean="0"/>
              <a:t>orbit</a:t>
            </a:r>
          </a:p>
          <a:p>
            <a:endParaRPr lang="en-US" dirty="0"/>
          </a:p>
          <a:p>
            <a:r>
              <a:rPr lang="en-US" dirty="0" smtClean="0"/>
              <a:t>In </a:t>
            </a:r>
            <a:r>
              <a:rPr lang="en-US" dirty="0"/>
              <a:t>1848 this planet was </a:t>
            </a:r>
            <a:r>
              <a:rPr lang="en-US" dirty="0" smtClean="0"/>
              <a:t>observed: Neptune</a:t>
            </a:r>
          </a:p>
          <a:p>
            <a:endParaRPr lang="en-US" dirty="0"/>
          </a:p>
          <a:p>
            <a:endParaRPr lang="en-US" dirty="0"/>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18</a:t>
            </a:fld>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72200" y="5266556"/>
            <a:ext cx="1591444" cy="159144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25373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58018"/>
          </a:xfrm>
        </p:spPr>
        <p:txBody>
          <a:bodyPr/>
          <a:lstStyle/>
          <a:p>
            <a:endParaRPr lang="en-US" dirty="0"/>
          </a:p>
        </p:txBody>
      </p:sp>
      <p:sp>
        <p:nvSpPr>
          <p:cNvPr id="3" name="Espace réservé du contenu 2"/>
          <p:cNvSpPr>
            <a:spLocks noGrp="1"/>
          </p:cNvSpPr>
          <p:nvPr>
            <p:ph idx="1"/>
          </p:nvPr>
        </p:nvSpPr>
        <p:spPr>
          <a:xfrm>
            <a:off x="249382" y="152400"/>
            <a:ext cx="7827818" cy="6588968"/>
          </a:xfrm>
        </p:spPr>
        <p:txBody>
          <a:bodyPr>
            <a:normAutofit lnSpcReduction="10000"/>
          </a:bodyPr>
          <a:lstStyle/>
          <a:p>
            <a:r>
              <a:rPr lang="en-US" b="1" dirty="0" err="1">
                <a:solidFill>
                  <a:srgbClr val="00B050"/>
                </a:solidFill>
              </a:rPr>
              <a:t>Lakatos's</a:t>
            </a:r>
            <a:r>
              <a:rPr lang="en-US" b="1" dirty="0">
                <a:solidFill>
                  <a:srgbClr val="00B050"/>
                </a:solidFill>
              </a:rPr>
              <a:t> version of a </a:t>
            </a:r>
            <a:r>
              <a:rPr lang="en-US" b="1" dirty="0" err="1">
                <a:solidFill>
                  <a:srgbClr val="00B050"/>
                </a:solidFill>
              </a:rPr>
              <a:t>Kuhnian</a:t>
            </a:r>
            <a:r>
              <a:rPr lang="en-US" b="1" dirty="0">
                <a:solidFill>
                  <a:srgbClr val="00B050"/>
                </a:solidFill>
              </a:rPr>
              <a:t> revolution </a:t>
            </a:r>
            <a:r>
              <a:rPr lang="en-US" b="1" dirty="0" smtClean="0">
                <a:solidFill>
                  <a:srgbClr val="00B050"/>
                </a:solidFill>
              </a:rPr>
              <a:t>is not committed to relativism</a:t>
            </a:r>
          </a:p>
          <a:p>
            <a:endParaRPr lang="en-US" dirty="0"/>
          </a:p>
          <a:p>
            <a:r>
              <a:rPr lang="en-US" dirty="0"/>
              <a:t>For Kuhn, a paradigm is regarded as scientific valid only because the scientific community regards it like </a:t>
            </a:r>
            <a:r>
              <a:rPr lang="en-US" dirty="0" smtClean="0"/>
              <a:t>that (no objective reasons)</a:t>
            </a:r>
          </a:p>
          <a:p>
            <a:endParaRPr lang="en-US" dirty="0"/>
          </a:p>
          <a:p>
            <a:r>
              <a:rPr lang="en-US" dirty="0" err="1"/>
              <a:t>Lakatos</a:t>
            </a:r>
            <a:r>
              <a:rPr lang="en-US" dirty="0"/>
              <a:t> does not like the relativist implications of Kuhn's theory</a:t>
            </a:r>
            <a:r>
              <a:rPr lang="en-US" dirty="0" smtClean="0"/>
              <a:t>.</a:t>
            </a:r>
          </a:p>
          <a:p>
            <a:endParaRPr lang="en-US" dirty="0"/>
          </a:p>
          <a:p>
            <a:r>
              <a:rPr lang="en-US" dirty="0"/>
              <a:t>For </a:t>
            </a:r>
            <a:r>
              <a:rPr lang="en-US" dirty="0" err="1"/>
              <a:t>Lakatos</a:t>
            </a:r>
            <a:r>
              <a:rPr lang="en-US" dirty="0"/>
              <a:t>, the change of paradigm/research program is related to his conception of progressing and degenerating research </a:t>
            </a:r>
            <a:r>
              <a:rPr lang="en-US" dirty="0" smtClean="0"/>
              <a:t>programs</a:t>
            </a:r>
          </a:p>
          <a:p>
            <a:endParaRPr lang="en-US" dirty="0"/>
          </a:p>
          <a:p>
            <a:r>
              <a:rPr lang="en-US" b="1" dirty="0">
                <a:solidFill>
                  <a:srgbClr val="0070C0"/>
                </a:solidFill>
              </a:rPr>
              <a:t>Progress involves the replacement of a degenerating program with a progressive one </a:t>
            </a:r>
            <a:endParaRPr lang="en-US" b="1" dirty="0" smtClean="0">
              <a:solidFill>
                <a:srgbClr val="0070C0"/>
              </a:solidFill>
            </a:endParaRPr>
          </a:p>
          <a:p>
            <a:pPr marL="114300" indent="0">
              <a:buNone/>
            </a:pPr>
            <a:endParaRPr lang="en-US" dirty="0"/>
          </a:p>
          <a:p>
            <a:r>
              <a:rPr lang="en-US" b="1" dirty="0">
                <a:solidFill>
                  <a:srgbClr val="FF0000"/>
                </a:solidFill>
              </a:rPr>
              <a:t>A progressive program is an improvement on a degenerating one in the sense that it is a more efficient predictor of </a:t>
            </a:r>
            <a:r>
              <a:rPr lang="en-US" b="1" dirty="0" smtClean="0">
                <a:solidFill>
                  <a:srgbClr val="FF0000"/>
                </a:solidFill>
              </a:rPr>
              <a:t>new </a:t>
            </a:r>
            <a:r>
              <a:rPr lang="en-US" b="1" dirty="0">
                <a:solidFill>
                  <a:srgbClr val="FF0000"/>
                </a:solidFill>
              </a:rPr>
              <a:t>phenomena</a:t>
            </a:r>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19</a:t>
            </a:fld>
            <a:endParaRPr lang="en-US"/>
          </a:p>
        </p:txBody>
      </p:sp>
    </p:spTree>
    <p:extLst>
      <p:ext uri="{BB962C8B-B14F-4D97-AF65-F5344CB8AC3E}">
        <p14:creationId xmlns:p14="http://schemas.microsoft.com/office/powerpoint/2010/main" xmlns="" val="314267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0836" y="274638"/>
            <a:ext cx="8205580" cy="418058"/>
          </a:xfrm>
        </p:spPr>
        <p:txBody>
          <a:bodyPr/>
          <a:lstStyle/>
          <a:p>
            <a:r>
              <a:rPr lang="en-US" dirty="0">
                <a:solidFill>
                  <a:srgbClr val="FF0000"/>
                </a:solidFill>
              </a:rPr>
              <a:t>Chapter 9</a:t>
            </a:r>
            <a:r>
              <a:rPr lang="en-US" dirty="0" smtClean="0">
                <a:solidFill>
                  <a:srgbClr val="FF0000"/>
                </a:solidFill>
              </a:rPr>
              <a:t>: </a:t>
            </a:r>
            <a:r>
              <a:rPr lang="en-US" dirty="0" err="1" smtClean="0">
                <a:solidFill>
                  <a:srgbClr val="FF0000"/>
                </a:solidFill>
              </a:rPr>
              <a:t>Imre</a:t>
            </a:r>
            <a:r>
              <a:rPr lang="en-US" dirty="0" smtClean="0">
                <a:solidFill>
                  <a:srgbClr val="FF0000"/>
                </a:solidFill>
              </a:rPr>
              <a:t> </a:t>
            </a:r>
            <a:r>
              <a:rPr lang="en-US" dirty="0" err="1" smtClean="0">
                <a:solidFill>
                  <a:srgbClr val="FF0000"/>
                </a:solidFill>
              </a:rPr>
              <a:t>Lakatos</a:t>
            </a:r>
            <a:r>
              <a:rPr lang="en-US" dirty="0" smtClean="0">
                <a:solidFill>
                  <a:srgbClr val="FF0000"/>
                </a:solidFill>
              </a:rPr>
              <a:t> </a:t>
            </a:r>
            <a:r>
              <a:rPr lang="en-US" sz="3200" dirty="0" smtClean="0">
                <a:solidFill>
                  <a:srgbClr val="FF0000"/>
                </a:solidFill>
              </a:rPr>
              <a:t>(1922-1974)</a:t>
            </a:r>
            <a:endParaRPr lang="en-US" sz="3200" dirty="0">
              <a:solidFill>
                <a:srgbClr val="FF0000"/>
              </a:solidFill>
            </a:endParaRPr>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2</a:t>
            </a:fld>
            <a:endParaRPr lang="en-US"/>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95736" y="949798"/>
            <a:ext cx="3960440" cy="58326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868182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58018"/>
          </a:xfrm>
        </p:spPr>
        <p:txBody>
          <a:bodyPr/>
          <a:lstStyle/>
          <a:p>
            <a:endParaRPr lang="en-US" dirty="0"/>
          </a:p>
        </p:txBody>
      </p:sp>
      <p:sp>
        <p:nvSpPr>
          <p:cNvPr id="3" name="Espace réservé du contenu 2"/>
          <p:cNvSpPr>
            <a:spLocks noGrp="1"/>
          </p:cNvSpPr>
          <p:nvPr>
            <p:ph idx="1"/>
          </p:nvPr>
        </p:nvSpPr>
        <p:spPr>
          <a:xfrm>
            <a:off x="457200" y="374073"/>
            <a:ext cx="7620000" cy="6295287"/>
          </a:xfrm>
        </p:spPr>
        <p:txBody>
          <a:bodyPr/>
          <a:lstStyle/>
          <a:p>
            <a:r>
              <a:rPr lang="en-US" b="1" dirty="0">
                <a:solidFill>
                  <a:srgbClr val="7030A0"/>
                </a:solidFill>
              </a:rPr>
              <a:t>The </a:t>
            </a:r>
            <a:r>
              <a:rPr lang="en-US" b="1" dirty="0" smtClean="0">
                <a:solidFill>
                  <a:srgbClr val="7030A0"/>
                </a:solidFill>
              </a:rPr>
              <a:t>key concept here is the notion </a:t>
            </a:r>
            <a:r>
              <a:rPr lang="en-US" b="1" dirty="0">
                <a:solidFill>
                  <a:srgbClr val="7030A0"/>
                </a:solidFill>
              </a:rPr>
              <a:t>of a novel </a:t>
            </a:r>
            <a:r>
              <a:rPr lang="en-US" b="1" dirty="0" smtClean="0">
                <a:solidFill>
                  <a:srgbClr val="7030A0"/>
                </a:solidFill>
              </a:rPr>
              <a:t>(</a:t>
            </a:r>
            <a:r>
              <a:rPr lang="en-US" b="1" dirty="0">
                <a:solidFill>
                  <a:srgbClr val="7030A0"/>
                </a:solidFill>
              </a:rPr>
              <a:t>=</a:t>
            </a:r>
            <a:r>
              <a:rPr lang="en-US" b="1" dirty="0" smtClean="0">
                <a:solidFill>
                  <a:srgbClr val="7030A0"/>
                </a:solidFill>
              </a:rPr>
              <a:t> </a:t>
            </a:r>
            <a:r>
              <a:rPr lang="en-US" b="1" dirty="0">
                <a:solidFill>
                  <a:srgbClr val="7030A0"/>
                </a:solidFill>
              </a:rPr>
              <a:t>new) </a:t>
            </a:r>
            <a:r>
              <a:rPr lang="en-US" b="1" dirty="0" smtClean="0">
                <a:solidFill>
                  <a:srgbClr val="7030A0"/>
                </a:solidFill>
              </a:rPr>
              <a:t>prediction</a:t>
            </a:r>
          </a:p>
          <a:p>
            <a:endParaRPr lang="en-US" dirty="0"/>
          </a:p>
          <a:p>
            <a:r>
              <a:rPr lang="en-US" dirty="0"/>
              <a:t>A program is superior to another insofar as it is a more successful predictor of </a:t>
            </a:r>
            <a:r>
              <a:rPr lang="en-US" dirty="0" smtClean="0"/>
              <a:t>novel phenomena</a:t>
            </a:r>
            <a:endParaRPr lang="en-US" dirty="0"/>
          </a:p>
          <a:p>
            <a:endParaRPr lang="en-US" dirty="0" smtClean="0"/>
          </a:p>
          <a:p>
            <a:r>
              <a:rPr lang="en-US" dirty="0" err="1" smtClean="0"/>
              <a:t>Lakatos</a:t>
            </a:r>
            <a:r>
              <a:rPr lang="en-US" dirty="0" smtClean="0"/>
              <a:t> uses the term novel prediction in </a:t>
            </a:r>
            <a:r>
              <a:rPr lang="en-US" dirty="0"/>
              <a:t>P</a:t>
            </a:r>
            <a:r>
              <a:rPr lang="en-US" dirty="0" smtClean="0"/>
              <a:t>opper’s sense</a:t>
            </a:r>
          </a:p>
          <a:p>
            <a:endParaRPr lang="en-US" dirty="0"/>
          </a:p>
          <a:p>
            <a:r>
              <a:rPr lang="en-US" b="1" dirty="0">
                <a:solidFill>
                  <a:srgbClr val="FF0000"/>
                </a:solidFill>
              </a:rPr>
              <a:t>For </a:t>
            </a:r>
            <a:r>
              <a:rPr lang="en-US" b="1" dirty="0" smtClean="0">
                <a:solidFill>
                  <a:srgbClr val="FF0000"/>
                </a:solidFill>
              </a:rPr>
              <a:t>Popper </a:t>
            </a:r>
            <a:r>
              <a:rPr lang="en-US" b="1" dirty="0">
                <a:solidFill>
                  <a:srgbClr val="FF0000"/>
                </a:solidFill>
              </a:rPr>
              <a:t>a prediction is novel to the extent that it does not figure in, or perhaps clashes with, the knowledge that is familiar and generally </a:t>
            </a:r>
            <a:r>
              <a:rPr lang="en-US" b="1" dirty="0" smtClean="0">
                <a:solidFill>
                  <a:srgbClr val="FF0000"/>
                </a:solidFill>
              </a:rPr>
              <a:t>accepted </a:t>
            </a:r>
            <a:r>
              <a:rPr lang="en-US" dirty="0" smtClean="0">
                <a:solidFill>
                  <a:srgbClr val="00B0F0"/>
                </a:solidFill>
              </a:rPr>
              <a:t>(e.g</a:t>
            </a:r>
            <a:r>
              <a:rPr lang="en-US" dirty="0">
                <a:solidFill>
                  <a:srgbClr val="00B0F0"/>
                </a:solidFill>
              </a:rPr>
              <a:t>. Le </a:t>
            </a:r>
            <a:r>
              <a:rPr lang="en-US" dirty="0" err="1" smtClean="0">
                <a:solidFill>
                  <a:srgbClr val="00B0F0"/>
                </a:solidFill>
              </a:rPr>
              <a:t>Verrier</a:t>
            </a:r>
            <a:r>
              <a:rPr lang="en-US" dirty="0" smtClean="0">
                <a:solidFill>
                  <a:srgbClr val="00B0F0"/>
                </a:solidFill>
              </a:rPr>
              <a:t>/Neptune)</a:t>
            </a:r>
          </a:p>
          <a:p>
            <a:endParaRPr lang="en-US" dirty="0"/>
          </a:p>
          <a:p>
            <a:r>
              <a:rPr lang="en-US" dirty="0" smtClean="0"/>
              <a:t>For </a:t>
            </a:r>
            <a:r>
              <a:rPr lang="en-US" dirty="0"/>
              <a:t>Popper, testing a theory by way of its novel predictions is a severe test because the prediction </a:t>
            </a:r>
            <a:r>
              <a:rPr lang="en-US" dirty="0" smtClean="0"/>
              <a:t>clashes </a:t>
            </a:r>
            <a:r>
              <a:rPr lang="en-US" dirty="0"/>
              <a:t>with widespread expectations. </a:t>
            </a:r>
            <a:endParaRPr lang="en-US" dirty="0" smtClean="0"/>
          </a:p>
          <a:p>
            <a:endParaRPr lang="en-US" dirty="0"/>
          </a:p>
          <a:p>
            <a:endParaRPr lang="en-US" dirty="0"/>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20</a:t>
            </a:fld>
            <a:endParaRPr lang="en-US"/>
          </a:p>
        </p:txBody>
      </p:sp>
    </p:spTree>
    <p:extLst>
      <p:ext uri="{BB962C8B-B14F-4D97-AF65-F5344CB8AC3E}">
        <p14:creationId xmlns:p14="http://schemas.microsoft.com/office/powerpoint/2010/main" xmlns="" val="3816022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58018"/>
          </a:xfrm>
        </p:spPr>
        <p:txBody>
          <a:bodyPr/>
          <a:lstStyle/>
          <a:p>
            <a:endParaRPr lang="en-US" dirty="0"/>
          </a:p>
        </p:txBody>
      </p:sp>
      <p:sp>
        <p:nvSpPr>
          <p:cNvPr id="3" name="Espace réservé du contenu 2"/>
          <p:cNvSpPr>
            <a:spLocks noGrp="1"/>
          </p:cNvSpPr>
          <p:nvPr>
            <p:ph idx="1"/>
          </p:nvPr>
        </p:nvSpPr>
        <p:spPr>
          <a:xfrm>
            <a:off x="457200" y="404664"/>
            <a:ext cx="7620000" cy="6336704"/>
          </a:xfrm>
        </p:spPr>
        <p:txBody>
          <a:bodyPr/>
          <a:lstStyle/>
          <a:p>
            <a:r>
              <a:rPr lang="en-US" b="1" dirty="0" err="1">
                <a:solidFill>
                  <a:srgbClr val="FF0000"/>
                </a:solidFill>
              </a:rPr>
              <a:t>Lakatos</a:t>
            </a:r>
            <a:r>
              <a:rPr lang="en-US" b="1" dirty="0">
                <a:solidFill>
                  <a:srgbClr val="FF0000"/>
                </a:solidFill>
              </a:rPr>
              <a:t> shared Kuhn's concern with the history of </a:t>
            </a:r>
            <a:r>
              <a:rPr lang="en-US" b="1" dirty="0" smtClean="0">
                <a:solidFill>
                  <a:srgbClr val="FF0000"/>
                </a:solidFill>
              </a:rPr>
              <a:t>science</a:t>
            </a:r>
          </a:p>
          <a:p>
            <a:endParaRPr lang="en-US" dirty="0"/>
          </a:p>
          <a:p>
            <a:r>
              <a:rPr lang="en-US" dirty="0"/>
              <a:t>He believed it to be desirable that any theory of science be able to make sense of the history of </a:t>
            </a:r>
            <a:r>
              <a:rPr lang="en-US" dirty="0" smtClean="0"/>
              <a:t>science</a:t>
            </a:r>
          </a:p>
          <a:p>
            <a:r>
              <a:rPr lang="en-US" dirty="0" smtClean="0"/>
              <a:t> </a:t>
            </a:r>
            <a:endParaRPr lang="en-US" dirty="0"/>
          </a:p>
          <a:p>
            <a:r>
              <a:rPr lang="en-US" dirty="0"/>
              <a:t>P</a:t>
            </a:r>
            <a:r>
              <a:rPr lang="en-US" dirty="0" smtClean="0"/>
              <a:t>hilosophy </a:t>
            </a:r>
            <a:r>
              <a:rPr lang="en-US" dirty="0"/>
              <a:t>of science is to be tested against the history of </a:t>
            </a:r>
            <a:r>
              <a:rPr lang="en-US" dirty="0" smtClean="0"/>
              <a:t>science</a:t>
            </a:r>
          </a:p>
          <a:p>
            <a:endParaRPr lang="en-US" dirty="0"/>
          </a:p>
          <a:p>
            <a:r>
              <a:rPr lang="en-US" b="1" dirty="0" smtClean="0">
                <a:solidFill>
                  <a:srgbClr val="FF0000"/>
                </a:solidFill>
              </a:rPr>
              <a:t>However, </a:t>
            </a:r>
            <a:r>
              <a:rPr lang="en-US" b="1" dirty="0" err="1" smtClean="0">
                <a:solidFill>
                  <a:srgbClr val="FF0000"/>
                </a:solidFill>
              </a:rPr>
              <a:t>Lakatos</a:t>
            </a:r>
            <a:r>
              <a:rPr lang="en-US" b="1" dirty="0" smtClean="0">
                <a:solidFill>
                  <a:srgbClr val="FF0000"/>
                </a:solidFill>
              </a:rPr>
              <a:t> partly criticized Kuhn</a:t>
            </a:r>
            <a:r>
              <a:rPr lang="en-US" dirty="0" smtClean="0"/>
              <a:t>: Kuhn was partly wrong </a:t>
            </a:r>
            <a:r>
              <a:rPr lang="en-US" dirty="0"/>
              <a:t>b</a:t>
            </a:r>
            <a:r>
              <a:rPr lang="en-US" dirty="0" smtClean="0"/>
              <a:t>ecause he was only descriptive in the sense that he provided a historical analysis, but he did not really provide a theory of science </a:t>
            </a:r>
            <a:r>
              <a:rPr lang="en-US" dirty="0" smtClean="0">
                <a:solidFill>
                  <a:srgbClr val="00B050"/>
                </a:solidFill>
              </a:rPr>
              <a:t>(for Kuhn, science is simply the opinion of the majority)</a:t>
            </a:r>
          </a:p>
          <a:p>
            <a:endParaRPr lang="en-US" dirty="0"/>
          </a:p>
          <a:p>
            <a:r>
              <a:rPr lang="en-US" dirty="0" smtClean="0"/>
              <a:t>For </a:t>
            </a:r>
            <a:r>
              <a:rPr lang="en-US" b="1" dirty="0" err="1" smtClean="0">
                <a:solidFill>
                  <a:srgbClr val="7030A0"/>
                </a:solidFill>
              </a:rPr>
              <a:t>Lakatos</a:t>
            </a:r>
            <a:r>
              <a:rPr lang="en-US" dirty="0" smtClean="0"/>
              <a:t>, to </a:t>
            </a:r>
            <a:r>
              <a:rPr lang="en-US" dirty="0"/>
              <a:t>understand the progressiveness of a research </a:t>
            </a:r>
            <a:r>
              <a:rPr lang="en-US" dirty="0" smtClean="0"/>
              <a:t>program and scientific revolutions </a:t>
            </a:r>
            <a:r>
              <a:rPr lang="en-US" dirty="0"/>
              <a:t>we must have some </a:t>
            </a:r>
            <a:r>
              <a:rPr lang="en-US" dirty="0" smtClean="0"/>
              <a:t>notion </a:t>
            </a:r>
            <a:r>
              <a:rPr lang="en-US" dirty="0"/>
              <a:t>of what science </a:t>
            </a:r>
            <a:r>
              <a:rPr lang="en-US" dirty="0" smtClean="0"/>
              <a:t>is (</a:t>
            </a:r>
            <a:r>
              <a:rPr lang="en-US" b="1" dirty="0" smtClean="0">
                <a:solidFill>
                  <a:srgbClr val="7030A0"/>
                </a:solidFill>
              </a:rPr>
              <a:t>Kuhn</a:t>
            </a:r>
            <a:r>
              <a:rPr lang="en-US" dirty="0" smtClean="0"/>
              <a:t> did not provide it)</a:t>
            </a:r>
          </a:p>
          <a:p>
            <a:endParaRPr lang="en-US" dirty="0"/>
          </a:p>
          <a:p>
            <a:endParaRPr lang="en-US" dirty="0" smtClean="0"/>
          </a:p>
          <a:p>
            <a:endParaRPr lang="en-US" dirty="0"/>
          </a:p>
          <a:p>
            <a:endParaRPr lang="en-US" dirty="0" smtClean="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21</a:t>
            </a:fld>
            <a:endParaRPr lang="en-US"/>
          </a:p>
        </p:txBody>
      </p:sp>
    </p:spTree>
    <p:extLst>
      <p:ext uri="{BB962C8B-B14F-4D97-AF65-F5344CB8AC3E}">
        <p14:creationId xmlns:p14="http://schemas.microsoft.com/office/powerpoint/2010/main" xmlns="" val="3813686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130026"/>
          </a:xfrm>
        </p:spPr>
        <p:txBody>
          <a:bodyPr/>
          <a:lstStyle/>
          <a:p>
            <a:endParaRPr lang="en-US" dirty="0"/>
          </a:p>
        </p:txBody>
      </p:sp>
      <p:sp>
        <p:nvSpPr>
          <p:cNvPr id="3" name="Espace réservé du contenu 2"/>
          <p:cNvSpPr>
            <a:spLocks noGrp="1"/>
          </p:cNvSpPr>
          <p:nvPr>
            <p:ph idx="1"/>
          </p:nvPr>
        </p:nvSpPr>
        <p:spPr>
          <a:xfrm>
            <a:off x="457200" y="476672"/>
            <a:ext cx="7620000" cy="6264696"/>
          </a:xfrm>
        </p:spPr>
        <p:txBody>
          <a:bodyPr>
            <a:normAutofit/>
          </a:bodyPr>
          <a:lstStyle/>
          <a:p>
            <a:r>
              <a:rPr lang="en-US" b="1" dirty="0">
                <a:solidFill>
                  <a:srgbClr val="FF0000"/>
                </a:solidFill>
              </a:rPr>
              <a:t>Observational facts cannot be the criterion to understand the progress of </a:t>
            </a:r>
            <a:r>
              <a:rPr lang="en-US" b="1" dirty="0" smtClean="0">
                <a:solidFill>
                  <a:srgbClr val="FF0000"/>
                </a:solidFill>
              </a:rPr>
              <a:t>science </a:t>
            </a:r>
            <a:r>
              <a:rPr lang="en-US" dirty="0" smtClean="0"/>
              <a:t>(e.g. in his </a:t>
            </a:r>
            <a:r>
              <a:rPr lang="en-US" dirty="0"/>
              <a:t>astronomy Galileo transformed what were considered to be the observable </a:t>
            </a:r>
            <a:r>
              <a:rPr lang="en-US" dirty="0" smtClean="0"/>
              <a:t>facts: </a:t>
            </a:r>
            <a:r>
              <a:rPr lang="en-US" dirty="0" smtClean="0">
                <a:solidFill>
                  <a:srgbClr val="0070C0"/>
                </a:solidFill>
              </a:rPr>
              <a:t>Galilean relativity/ size of </a:t>
            </a:r>
            <a:r>
              <a:rPr lang="en-US" dirty="0">
                <a:solidFill>
                  <a:srgbClr val="0070C0"/>
                </a:solidFill>
              </a:rPr>
              <a:t>V</a:t>
            </a:r>
            <a:r>
              <a:rPr lang="en-US" dirty="0" smtClean="0">
                <a:solidFill>
                  <a:srgbClr val="0070C0"/>
                </a:solidFill>
              </a:rPr>
              <a:t>enus</a:t>
            </a:r>
            <a:r>
              <a:rPr lang="en-US" dirty="0" smtClean="0"/>
              <a:t>)</a:t>
            </a:r>
          </a:p>
          <a:p>
            <a:endParaRPr lang="en-US" dirty="0"/>
          </a:p>
          <a:p>
            <a:r>
              <a:rPr lang="en-US" dirty="0" smtClean="0"/>
              <a:t>The </a:t>
            </a:r>
            <a:r>
              <a:rPr lang="en-US" dirty="0"/>
              <a:t>history of science poses a problem for those philosophies </a:t>
            </a:r>
            <a:r>
              <a:rPr lang="en-US" dirty="0" smtClean="0"/>
              <a:t>(e.g. POSITIVISM) </a:t>
            </a:r>
            <a:r>
              <a:rPr lang="en-US" dirty="0"/>
              <a:t>that portray scientific progress based on accumulation </a:t>
            </a:r>
            <a:r>
              <a:rPr lang="en-US" dirty="0" smtClean="0"/>
              <a:t>of </a:t>
            </a:r>
            <a:r>
              <a:rPr lang="en-US" dirty="0"/>
              <a:t>observational </a:t>
            </a:r>
            <a:r>
              <a:rPr lang="en-US" dirty="0" smtClean="0"/>
              <a:t>facts</a:t>
            </a:r>
          </a:p>
          <a:p>
            <a:endParaRPr lang="en-US" dirty="0"/>
          </a:p>
          <a:p>
            <a:r>
              <a:rPr lang="en-US" b="1" dirty="0" err="1" smtClean="0">
                <a:solidFill>
                  <a:srgbClr val="00B050"/>
                </a:solidFill>
              </a:rPr>
              <a:t>Lakatos</a:t>
            </a:r>
            <a:r>
              <a:rPr lang="en-US" b="1" dirty="0" smtClean="0">
                <a:solidFill>
                  <a:srgbClr val="00B050"/>
                </a:solidFill>
              </a:rPr>
              <a:t> </a:t>
            </a:r>
            <a:r>
              <a:rPr lang="en-US" b="1" dirty="0">
                <a:solidFill>
                  <a:srgbClr val="00B050"/>
                </a:solidFill>
              </a:rPr>
              <a:t>criticizes non only </a:t>
            </a:r>
            <a:r>
              <a:rPr lang="en-US" b="1" dirty="0" smtClean="0">
                <a:solidFill>
                  <a:srgbClr val="00B050"/>
                </a:solidFill>
              </a:rPr>
              <a:t>positivists, </a:t>
            </a:r>
            <a:r>
              <a:rPr lang="en-US" b="1" dirty="0">
                <a:solidFill>
                  <a:srgbClr val="00B050"/>
                </a:solidFill>
              </a:rPr>
              <a:t>but </a:t>
            </a:r>
            <a:r>
              <a:rPr lang="en-US" b="1" dirty="0" smtClean="0">
                <a:solidFill>
                  <a:srgbClr val="00B050"/>
                </a:solidFill>
              </a:rPr>
              <a:t>also naïve </a:t>
            </a:r>
            <a:r>
              <a:rPr lang="en-US" b="1" dirty="0" err="1" smtClean="0">
                <a:solidFill>
                  <a:srgbClr val="00B050"/>
                </a:solidFill>
              </a:rPr>
              <a:t>falsificationists</a:t>
            </a:r>
            <a:r>
              <a:rPr lang="en-US" b="1" dirty="0" smtClean="0">
                <a:solidFill>
                  <a:srgbClr val="00B050"/>
                </a:solidFill>
              </a:rPr>
              <a:t> </a:t>
            </a:r>
            <a:r>
              <a:rPr lang="en-US" dirty="0" smtClean="0"/>
              <a:t>because for him both </a:t>
            </a:r>
            <a:r>
              <a:rPr lang="en-US" dirty="0"/>
              <a:t>fail to make sense of classic episodes in the progress of science</a:t>
            </a:r>
          </a:p>
          <a:p>
            <a:endParaRPr lang="en-US" dirty="0" smtClean="0"/>
          </a:p>
          <a:p>
            <a:r>
              <a:rPr lang="en-US" b="1" dirty="0" smtClean="0">
                <a:solidFill>
                  <a:srgbClr val="7030A0"/>
                </a:solidFill>
              </a:rPr>
              <a:t>The scientific </a:t>
            </a:r>
            <a:r>
              <a:rPr lang="en-US" b="1" dirty="0">
                <a:solidFill>
                  <a:srgbClr val="7030A0"/>
                </a:solidFill>
              </a:rPr>
              <a:t>value of a theory </a:t>
            </a:r>
            <a:r>
              <a:rPr lang="en-US" b="1" dirty="0" smtClean="0">
                <a:solidFill>
                  <a:srgbClr val="7030A0"/>
                </a:solidFill>
              </a:rPr>
              <a:t>depends </a:t>
            </a:r>
            <a:r>
              <a:rPr lang="en-US" b="1" dirty="0">
                <a:solidFill>
                  <a:srgbClr val="7030A0"/>
                </a:solidFill>
              </a:rPr>
              <a:t>on </a:t>
            </a:r>
            <a:r>
              <a:rPr lang="en-US" b="1" dirty="0" smtClean="0">
                <a:solidFill>
                  <a:srgbClr val="7030A0"/>
                </a:solidFill>
              </a:rPr>
              <a:t>the fact that it has an unfalsifiable hardcore and a (falsifiable) </a:t>
            </a:r>
            <a:r>
              <a:rPr lang="en-US" b="1" dirty="0">
                <a:solidFill>
                  <a:srgbClr val="7030A0"/>
                </a:solidFill>
              </a:rPr>
              <a:t>protective </a:t>
            </a:r>
            <a:r>
              <a:rPr lang="en-US" b="1" dirty="0" smtClean="0">
                <a:solidFill>
                  <a:srgbClr val="7030A0"/>
                </a:solidFill>
              </a:rPr>
              <a:t>belt and that the theory leads to confirmed novel predictions</a:t>
            </a:r>
          </a:p>
          <a:p>
            <a:endParaRPr lang="en-US" dirty="0"/>
          </a:p>
          <a:p>
            <a:endParaRPr lang="en-US" dirty="0" smtClean="0"/>
          </a:p>
          <a:p>
            <a:endParaRPr lang="en-US" dirty="0"/>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22</a:t>
            </a:fld>
            <a:endParaRPr lang="en-US"/>
          </a:p>
        </p:txBody>
      </p:sp>
    </p:spTree>
    <p:extLst>
      <p:ext uri="{BB962C8B-B14F-4D97-AF65-F5344CB8AC3E}">
        <p14:creationId xmlns:p14="http://schemas.microsoft.com/office/powerpoint/2010/main" xmlns="" val="3640009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58018"/>
          </a:xfrm>
        </p:spPr>
        <p:txBody>
          <a:bodyPr/>
          <a:lstStyle/>
          <a:p>
            <a:endParaRPr lang="en-US" dirty="0"/>
          </a:p>
        </p:txBody>
      </p:sp>
      <p:sp>
        <p:nvSpPr>
          <p:cNvPr id="3" name="Espace réservé du contenu 2"/>
          <p:cNvSpPr>
            <a:spLocks noGrp="1"/>
          </p:cNvSpPr>
          <p:nvPr>
            <p:ph idx="1"/>
          </p:nvPr>
        </p:nvSpPr>
        <p:spPr>
          <a:xfrm>
            <a:off x="251520" y="332656"/>
            <a:ext cx="7825680" cy="6408712"/>
          </a:xfrm>
        </p:spPr>
        <p:txBody>
          <a:bodyPr>
            <a:normAutofit fontScale="92500" lnSpcReduction="20000"/>
          </a:bodyPr>
          <a:lstStyle/>
          <a:p>
            <a:r>
              <a:rPr lang="en-US" dirty="0" err="1"/>
              <a:t>Lakatos's</a:t>
            </a:r>
            <a:r>
              <a:rPr lang="en-US" dirty="0"/>
              <a:t> methodology was not intended by </a:t>
            </a:r>
            <a:r>
              <a:rPr lang="en-US" dirty="0" err="1"/>
              <a:t>Lakatos</a:t>
            </a:r>
            <a:r>
              <a:rPr lang="en-US" dirty="0"/>
              <a:t> as a source of </a:t>
            </a:r>
            <a:r>
              <a:rPr lang="en-US" dirty="0" smtClean="0"/>
              <a:t>advice </a:t>
            </a:r>
            <a:r>
              <a:rPr lang="en-US" dirty="0"/>
              <a:t>for </a:t>
            </a:r>
            <a:r>
              <a:rPr lang="en-US" dirty="0" smtClean="0"/>
              <a:t>scientists (</a:t>
            </a:r>
            <a:r>
              <a:rPr lang="en-US" b="1" dirty="0" smtClean="0">
                <a:solidFill>
                  <a:srgbClr val="FF0000"/>
                </a:solidFill>
              </a:rPr>
              <a:t>it is a description of the way scientists work</a:t>
            </a:r>
            <a:r>
              <a:rPr lang="en-US" dirty="0" smtClean="0"/>
              <a:t>)</a:t>
            </a:r>
          </a:p>
          <a:p>
            <a:endParaRPr lang="en-US" dirty="0"/>
          </a:p>
          <a:p>
            <a:r>
              <a:rPr lang="en-US" dirty="0" smtClean="0"/>
              <a:t>Because of the </a:t>
            </a:r>
            <a:r>
              <a:rPr lang="en-US" dirty="0" err="1" smtClean="0"/>
              <a:t>Duhem</a:t>
            </a:r>
            <a:r>
              <a:rPr lang="en-US" dirty="0" smtClean="0"/>
              <a:t>/Quine problem, scientists  do not reject theories immediately in </a:t>
            </a:r>
            <a:r>
              <a:rPr lang="en-US" dirty="0"/>
              <a:t>the face of apparent </a:t>
            </a:r>
            <a:r>
              <a:rPr lang="en-US" dirty="0" smtClean="0"/>
              <a:t>falsifications</a:t>
            </a:r>
          </a:p>
          <a:p>
            <a:endParaRPr lang="en-US" dirty="0"/>
          </a:p>
          <a:p>
            <a:r>
              <a:rPr lang="en-US" b="1" dirty="0" smtClean="0">
                <a:solidFill>
                  <a:srgbClr val="00B050"/>
                </a:solidFill>
              </a:rPr>
              <a:t>Scientists’ work can be described in terms of research programs</a:t>
            </a:r>
            <a:r>
              <a:rPr lang="en-US" dirty="0" smtClean="0"/>
              <a:t>: research </a:t>
            </a:r>
            <a:r>
              <a:rPr lang="en-US" dirty="0"/>
              <a:t>programs are given time to develop and may come to progress after a degenerating period, or degenerate after early </a:t>
            </a:r>
            <a:r>
              <a:rPr lang="en-US" dirty="0" smtClean="0"/>
              <a:t>successes</a:t>
            </a:r>
          </a:p>
          <a:p>
            <a:endParaRPr lang="en-US" dirty="0"/>
          </a:p>
          <a:p>
            <a:pPr algn="just"/>
            <a:r>
              <a:rPr lang="en-US" b="1" dirty="0">
                <a:solidFill>
                  <a:srgbClr val="0070C0"/>
                </a:solidFill>
              </a:rPr>
              <a:t>It is only in the </a:t>
            </a:r>
            <a:r>
              <a:rPr lang="en-US" b="1" dirty="0">
                <a:solidFill>
                  <a:srgbClr val="FF0000"/>
                </a:solidFill>
              </a:rPr>
              <a:t>long term </a:t>
            </a:r>
            <a:r>
              <a:rPr lang="en-US" b="1" dirty="0">
                <a:solidFill>
                  <a:srgbClr val="0070C0"/>
                </a:solidFill>
              </a:rPr>
              <a:t>(that is, from a historical perspective) that </a:t>
            </a:r>
            <a:r>
              <a:rPr lang="en-US" b="1" dirty="0" err="1">
                <a:solidFill>
                  <a:srgbClr val="0070C0"/>
                </a:solidFill>
              </a:rPr>
              <a:t>Lakatos's</a:t>
            </a:r>
            <a:r>
              <a:rPr lang="en-US" b="1" dirty="0">
                <a:solidFill>
                  <a:srgbClr val="0070C0"/>
                </a:solidFill>
              </a:rPr>
              <a:t> methodology can be used to meaningfully compare research </a:t>
            </a:r>
            <a:r>
              <a:rPr lang="en-US" b="1" dirty="0" smtClean="0">
                <a:solidFill>
                  <a:srgbClr val="0070C0"/>
                </a:solidFill>
              </a:rPr>
              <a:t>programs </a:t>
            </a:r>
          </a:p>
          <a:p>
            <a:endParaRPr lang="en-US" dirty="0"/>
          </a:p>
          <a:p>
            <a:r>
              <a:rPr lang="en-US" b="1" dirty="0">
                <a:solidFill>
                  <a:srgbClr val="0070C0"/>
                </a:solidFill>
              </a:rPr>
              <a:t>"There is no instant rationality in science" </a:t>
            </a:r>
            <a:r>
              <a:rPr lang="en-US" dirty="0" smtClean="0"/>
              <a:t>(</a:t>
            </a:r>
            <a:r>
              <a:rPr lang="en-US" dirty="0"/>
              <a:t>that </a:t>
            </a:r>
            <a:r>
              <a:rPr lang="en-US" dirty="0" smtClean="0"/>
              <a:t>slogan </a:t>
            </a:r>
            <a:r>
              <a:rPr lang="en-US" dirty="0"/>
              <a:t>captures the sense in which </a:t>
            </a:r>
            <a:r>
              <a:rPr lang="en-US" dirty="0" err="1" smtClean="0"/>
              <a:t>Lakatos</a:t>
            </a:r>
            <a:r>
              <a:rPr lang="en-US" dirty="0" smtClean="0"/>
              <a:t> </a:t>
            </a:r>
            <a:r>
              <a:rPr lang="en-US" dirty="0"/>
              <a:t>considered positivism and </a:t>
            </a:r>
            <a:r>
              <a:rPr lang="en-US" dirty="0" smtClean="0"/>
              <a:t>naïve </a:t>
            </a:r>
            <a:r>
              <a:rPr lang="en-US" dirty="0" err="1" smtClean="0"/>
              <a:t>falsificationism</a:t>
            </a:r>
            <a:r>
              <a:rPr lang="en-US" dirty="0" smtClean="0"/>
              <a:t> wrong)</a:t>
            </a:r>
          </a:p>
          <a:p>
            <a:endParaRPr lang="en-US" dirty="0"/>
          </a:p>
          <a:p>
            <a:r>
              <a:rPr lang="en-US" b="1" dirty="0" smtClean="0">
                <a:solidFill>
                  <a:srgbClr val="FF0000"/>
                </a:solidFill>
              </a:rPr>
              <a:t>E.g. </a:t>
            </a:r>
            <a:r>
              <a:rPr lang="en-US" dirty="0" smtClean="0"/>
              <a:t>the Copernican theory degenerated for about a century after its early success before that Galileo and Kepler brought it to life again</a:t>
            </a:r>
            <a:endParaRPr lang="en-US" dirty="0"/>
          </a:p>
          <a:p>
            <a:endParaRPr lang="en-US" dirty="0"/>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23</a:t>
            </a:fld>
            <a:endParaRPr lang="en-US"/>
          </a:p>
        </p:txBody>
      </p:sp>
      <p:sp>
        <p:nvSpPr>
          <p:cNvPr id="5" name="Down Arrow 4"/>
          <p:cNvSpPr/>
          <p:nvPr/>
        </p:nvSpPr>
        <p:spPr>
          <a:xfrm>
            <a:off x="3923928" y="3933056"/>
            <a:ext cx="4846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557868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130026"/>
          </a:xfrm>
        </p:spPr>
        <p:txBody>
          <a:bodyPr/>
          <a:lstStyle/>
          <a:p>
            <a:endParaRPr lang="en-US" dirty="0"/>
          </a:p>
        </p:txBody>
      </p:sp>
      <p:sp>
        <p:nvSpPr>
          <p:cNvPr id="3" name="Espace réservé du contenu 2"/>
          <p:cNvSpPr>
            <a:spLocks noGrp="1"/>
          </p:cNvSpPr>
          <p:nvPr>
            <p:ph idx="1"/>
          </p:nvPr>
        </p:nvSpPr>
        <p:spPr>
          <a:xfrm>
            <a:off x="457200" y="476672"/>
            <a:ext cx="7620000" cy="6192688"/>
          </a:xfrm>
        </p:spPr>
        <p:txBody>
          <a:bodyPr>
            <a:normAutofit fontScale="92500" lnSpcReduction="20000"/>
          </a:bodyPr>
          <a:lstStyle/>
          <a:p>
            <a:r>
              <a:rPr lang="en-US" sz="2600" b="1" dirty="0" smtClean="0">
                <a:solidFill>
                  <a:srgbClr val="FF0000"/>
                </a:solidFill>
              </a:rPr>
              <a:t>Chalmers’ criticism against </a:t>
            </a:r>
            <a:r>
              <a:rPr lang="en-US" sz="2600" b="1" dirty="0" err="1" smtClean="0">
                <a:solidFill>
                  <a:srgbClr val="FF0000"/>
                </a:solidFill>
              </a:rPr>
              <a:t>Lakatos</a:t>
            </a:r>
            <a:endParaRPr lang="en-US" sz="2600" b="1" dirty="0" smtClean="0">
              <a:solidFill>
                <a:srgbClr val="FF0000"/>
              </a:solidFill>
            </a:endParaRPr>
          </a:p>
          <a:p>
            <a:endParaRPr lang="en-US" dirty="0"/>
          </a:p>
          <a:p>
            <a:r>
              <a:rPr lang="en-US" dirty="0" err="1" smtClean="0"/>
              <a:t>Lakatos</a:t>
            </a:r>
            <a:r>
              <a:rPr lang="en-US" dirty="0" smtClean="0"/>
              <a:t> </a:t>
            </a:r>
            <a:r>
              <a:rPr lang="en-US" dirty="0"/>
              <a:t>regarded it as appropriate to test methodologies against the history of science. </a:t>
            </a:r>
            <a:endParaRPr lang="en-US" dirty="0" smtClean="0"/>
          </a:p>
          <a:p>
            <a:endParaRPr lang="en-US" dirty="0"/>
          </a:p>
          <a:p>
            <a:r>
              <a:rPr lang="en-US" dirty="0"/>
              <a:t>But is his methodology descriptively </a:t>
            </a:r>
            <a:r>
              <a:rPr lang="en-US" dirty="0" smtClean="0"/>
              <a:t>adequate from </a:t>
            </a:r>
            <a:r>
              <a:rPr lang="en-US" dirty="0"/>
              <a:t>a historical </a:t>
            </a:r>
            <a:r>
              <a:rPr lang="en-US" dirty="0" smtClean="0"/>
              <a:t>standpoint?</a:t>
            </a:r>
          </a:p>
          <a:p>
            <a:endParaRPr lang="en-US" dirty="0"/>
          </a:p>
          <a:p>
            <a:r>
              <a:rPr lang="en-US" dirty="0" smtClean="0"/>
              <a:t>Maybe not:</a:t>
            </a:r>
            <a:r>
              <a:rPr lang="en-US" dirty="0"/>
              <a:t> a</a:t>
            </a:r>
            <a:r>
              <a:rPr lang="en-US" dirty="0" smtClean="0"/>
              <a:t>re </a:t>
            </a:r>
            <a:r>
              <a:rPr lang="en-US" dirty="0"/>
              <a:t>there such things as "hard cores" of research programs in the history of science</a:t>
            </a:r>
            <a:r>
              <a:rPr lang="en-US" dirty="0" smtClean="0"/>
              <a:t>?</a:t>
            </a:r>
          </a:p>
          <a:p>
            <a:endParaRPr lang="en-US" dirty="0"/>
          </a:p>
          <a:p>
            <a:r>
              <a:rPr lang="en-US" dirty="0"/>
              <a:t>There is </a:t>
            </a:r>
            <a:r>
              <a:rPr lang="en-US" dirty="0" smtClean="0"/>
              <a:t>counter evidence</a:t>
            </a:r>
          </a:p>
          <a:p>
            <a:pPr marL="114300" indent="0">
              <a:buNone/>
            </a:pPr>
            <a:r>
              <a:rPr lang="en-US" dirty="0" smtClean="0"/>
              <a:t> </a:t>
            </a:r>
            <a:endParaRPr lang="en-US" dirty="0"/>
          </a:p>
          <a:p>
            <a:r>
              <a:rPr lang="en-US" b="1" dirty="0" smtClean="0">
                <a:solidFill>
                  <a:srgbClr val="00B050"/>
                </a:solidFill>
              </a:rPr>
              <a:t>Because </a:t>
            </a:r>
            <a:r>
              <a:rPr lang="en-US" b="1" dirty="0">
                <a:solidFill>
                  <a:srgbClr val="00B050"/>
                </a:solidFill>
              </a:rPr>
              <a:t>scientists do on occasions attempt to solve problems by adjusting the fundamentals of the theories or programs in which they </a:t>
            </a:r>
            <a:r>
              <a:rPr lang="en-US" b="1" dirty="0" smtClean="0">
                <a:solidFill>
                  <a:srgbClr val="00B050"/>
                </a:solidFill>
              </a:rPr>
              <a:t>work</a:t>
            </a:r>
          </a:p>
          <a:p>
            <a:endParaRPr lang="en-US" b="1" dirty="0">
              <a:solidFill>
                <a:srgbClr val="00B050"/>
              </a:solidFill>
            </a:endParaRPr>
          </a:p>
          <a:p>
            <a:r>
              <a:rPr lang="en-US" b="1" dirty="0" smtClean="0">
                <a:solidFill>
                  <a:srgbClr val="FF0000"/>
                </a:solidFill>
              </a:rPr>
              <a:t>E.g</a:t>
            </a:r>
            <a:r>
              <a:rPr lang="en-US" dirty="0" smtClean="0"/>
              <a:t>. Copernicus moved the position of the Sun (a little to the side of the center of the universe) / of the Moon (it orbits the Earth rather than the Sun) / of other planets)</a:t>
            </a:r>
            <a:endParaRPr lang="en-US" dirty="0"/>
          </a:p>
          <a:p>
            <a:endParaRPr lang="en-US" dirty="0"/>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24</a:t>
            </a:fld>
            <a:endParaRPr lang="en-US"/>
          </a:p>
        </p:txBody>
      </p:sp>
    </p:spTree>
    <p:extLst>
      <p:ext uri="{BB962C8B-B14F-4D97-AF65-F5344CB8AC3E}">
        <p14:creationId xmlns:p14="http://schemas.microsoft.com/office/powerpoint/2010/main" xmlns="" val="1762314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58018"/>
          </a:xfrm>
        </p:spPr>
        <p:txBody>
          <a:bodyPr/>
          <a:lstStyle/>
          <a:p>
            <a:endParaRPr lang="en-US" dirty="0"/>
          </a:p>
        </p:txBody>
      </p:sp>
      <p:sp>
        <p:nvSpPr>
          <p:cNvPr id="3" name="Espace réservé du contenu 2"/>
          <p:cNvSpPr>
            <a:spLocks noGrp="1"/>
          </p:cNvSpPr>
          <p:nvPr>
            <p:ph idx="1"/>
          </p:nvPr>
        </p:nvSpPr>
        <p:spPr>
          <a:xfrm>
            <a:off x="457200" y="260648"/>
            <a:ext cx="7620000" cy="6444952"/>
          </a:xfrm>
        </p:spPr>
        <p:txBody>
          <a:bodyPr>
            <a:normAutofit/>
          </a:bodyPr>
          <a:lstStyle/>
          <a:p>
            <a:r>
              <a:rPr lang="en-US" dirty="0"/>
              <a:t>A deeper problem concerns the </a:t>
            </a:r>
            <a:r>
              <a:rPr lang="en-US" dirty="0" smtClean="0"/>
              <a:t>fact that, according </a:t>
            </a:r>
            <a:r>
              <a:rPr lang="en-US" dirty="0"/>
              <a:t>to </a:t>
            </a:r>
            <a:r>
              <a:rPr lang="en-US" dirty="0" err="1" smtClean="0"/>
              <a:t>Lakatos</a:t>
            </a:r>
            <a:r>
              <a:rPr lang="en-US" dirty="0" smtClean="0"/>
              <a:t>, scientists </a:t>
            </a:r>
            <a:r>
              <a:rPr lang="en-US" dirty="0"/>
              <a:t>work in a coordinated way within a framework </a:t>
            </a:r>
            <a:r>
              <a:rPr lang="en-US" dirty="0" smtClean="0"/>
              <a:t>and that the </a:t>
            </a:r>
            <a:r>
              <a:rPr lang="en-US" dirty="0"/>
              <a:t>hardcore of that framework is </a:t>
            </a:r>
            <a:r>
              <a:rPr lang="en-US" dirty="0" smtClean="0"/>
              <a:t>rendered </a:t>
            </a:r>
            <a:r>
              <a:rPr lang="en-US" dirty="0"/>
              <a:t>unfalsifiable </a:t>
            </a:r>
            <a:r>
              <a:rPr lang="en-US" dirty="0" smtClean="0"/>
              <a:t>by a </a:t>
            </a:r>
            <a:r>
              <a:rPr lang="en-US" dirty="0"/>
              <a:t>methodological </a:t>
            </a:r>
            <a:r>
              <a:rPr lang="en-US" dirty="0" smtClean="0"/>
              <a:t>decision</a:t>
            </a:r>
          </a:p>
          <a:p>
            <a:endParaRPr lang="en-US" dirty="0"/>
          </a:p>
          <a:p>
            <a:r>
              <a:rPr lang="en-US" b="1" dirty="0">
                <a:solidFill>
                  <a:srgbClr val="00B050"/>
                </a:solidFill>
              </a:rPr>
              <a:t>Are this kind of </a:t>
            </a:r>
            <a:r>
              <a:rPr lang="en-US" b="1" dirty="0" smtClean="0">
                <a:solidFill>
                  <a:srgbClr val="00B050"/>
                </a:solidFill>
              </a:rPr>
              <a:t>methodological decisions </a:t>
            </a:r>
            <a:r>
              <a:rPr lang="en-US" b="1" dirty="0">
                <a:solidFill>
                  <a:srgbClr val="00B050"/>
                </a:solidFill>
              </a:rPr>
              <a:t>a historical reality or not</a:t>
            </a:r>
            <a:r>
              <a:rPr lang="en-US" b="1" dirty="0" smtClean="0">
                <a:solidFill>
                  <a:srgbClr val="00B050"/>
                </a:solidFill>
              </a:rPr>
              <a:t>?</a:t>
            </a:r>
          </a:p>
          <a:p>
            <a:endParaRPr lang="en-US" dirty="0"/>
          </a:p>
          <a:p>
            <a:r>
              <a:rPr lang="en-US" b="1" dirty="0" err="1">
                <a:solidFill>
                  <a:srgbClr val="7030A0"/>
                </a:solidFill>
              </a:rPr>
              <a:t>Lakatos</a:t>
            </a:r>
            <a:r>
              <a:rPr lang="en-US" b="1" dirty="0">
                <a:solidFill>
                  <a:srgbClr val="7030A0"/>
                </a:solidFill>
              </a:rPr>
              <a:t> does not really give any historical evidence </a:t>
            </a:r>
            <a:r>
              <a:rPr lang="en-US" b="1" dirty="0" smtClean="0">
                <a:solidFill>
                  <a:srgbClr val="7030A0"/>
                </a:solidFill>
              </a:rPr>
              <a:t>that </a:t>
            </a:r>
            <a:r>
              <a:rPr lang="en-US" b="1" dirty="0">
                <a:solidFill>
                  <a:srgbClr val="7030A0"/>
                </a:solidFill>
              </a:rPr>
              <a:t>proves </a:t>
            </a:r>
            <a:r>
              <a:rPr lang="en-US" b="1" dirty="0" smtClean="0">
                <a:solidFill>
                  <a:srgbClr val="7030A0"/>
                </a:solidFill>
              </a:rPr>
              <a:t>that they are a historical reality  (and it </a:t>
            </a:r>
            <a:r>
              <a:rPr lang="en-US" b="1" dirty="0">
                <a:solidFill>
                  <a:srgbClr val="7030A0"/>
                </a:solidFill>
              </a:rPr>
              <a:t>does not seem easy to find that </a:t>
            </a:r>
            <a:r>
              <a:rPr lang="en-US" b="1" dirty="0" smtClean="0">
                <a:solidFill>
                  <a:srgbClr val="7030A0"/>
                </a:solidFill>
              </a:rPr>
              <a:t>evidence)</a:t>
            </a:r>
            <a:endParaRPr lang="en-US" b="1" dirty="0">
              <a:solidFill>
                <a:srgbClr val="7030A0"/>
              </a:solidFill>
            </a:endParaRPr>
          </a:p>
          <a:p>
            <a:endParaRPr lang="en-US" dirty="0"/>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25</a:t>
            </a:fld>
            <a:endParaRPr lang="en-US"/>
          </a:p>
        </p:txBody>
      </p:sp>
    </p:spTree>
    <p:extLst>
      <p:ext uri="{BB962C8B-B14F-4D97-AF65-F5344CB8AC3E}">
        <p14:creationId xmlns:p14="http://schemas.microsoft.com/office/powerpoint/2010/main" xmlns="" val="1174284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45719"/>
          </a:xfrm>
        </p:spPr>
        <p:txBody>
          <a:bodyPr/>
          <a:lstStyle/>
          <a:p>
            <a:endParaRPr lang="en-US" dirty="0"/>
          </a:p>
        </p:txBody>
      </p:sp>
      <p:sp>
        <p:nvSpPr>
          <p:cNvPr id="3" name="Espace réservé du contenu 2"/>
          <p:cNvSpPr>
            <a:spLocks noGrp="1"/>
          </p:cNvSpPr>
          <p:nvPr>
            <p:ph idx="1"/>
          </p:nvPr>
        </p:nvSpPr>
        <p:spPr>
          <a:xfrm>
            <a:off x="457200" y="304799"/>
            <a:ext cx="7620000" cy="6386945"/>
          </a:xfrm>
        </p:spPr>
        <p:txBody>
          <a:bodyPr>
            <a:normAutofit fontScale="85000" lnSpcReduction="20000"/>
          </a:bodyPr>
          <a:lstStyle/>
          <a:p>
            <a:r>
              <a:rPr lang="en-US" dirty="0" smtClean="0"/>
              <a:t>This is an important point </a:t>
            </a:r>
          </a:p>
          <a:p>
            <a:endParaRPr lang="en-US" dirty="0"/>
          </a:p>
          <a:p>
            <a:r>
              <a:rPr lang="en-US" b="1" dirty="0">
                <a:solidFill>
                  <a:srgbClr val="7030A0"/>
                </a:solidFill>
              </a:rPr>
              <a:t>M</a:t>
            </a:r>
            <a:r>
              <a:rPr lang="en-US" b="1" dirty="0" smtClean="0">
                <a:solidFill>
                  <a:srgbClr val="7030A0"/>
                </a:solidFill>
              </a:rPr>
              <a:t>ethodological </a:t>
            </a:r>
            <a:r>
              <a:rPr lang="en-US" b="1" dirty="0">
                <a:solidFill>
                  <a:srgbClr val="7030A0"/>
                </a:solidFill>
              </a:rPr>
              <a:t>decisions are the reason why there is a difference between </a:t>
            </a:r>
            <a:r>
              <a:rPr lang="en-US" b="1" dirty="0" err="1" smtClean="0">
                <a:solidFill>
                  <a:srgbClr val="7030A0"/>
                </a:solidFill>
              </a:rPr>
              <a:t>Lakatos</a:t>
            </a:r>
            <a:r>
              <a:rPr lang="en-US" b="1" dirty="0" smtClean="0">
                <a:solidFill>
                  <a:srgbClr val="7030A0"/>
                </a:solidFill>
              </a:rPr>
              <a:t>’ position </a:t>
            </a:r>
            <a:r>
              <a:rPr lang="en-US" b="1" dirty="0">
                <a:solidFill>
                  <a:srgbClr val="7030A0"/>
                </a:solidFill>
              </a:rPr>
              <a:t>and that of Kuhn</a:t>
            </a:r>
            <a:r>
              <a:rPr lang="en-US" dirty="0" smtClean="0"/>
              <a:t>.</a:t>
            </a:r>
          </a:p>
          <a:p>
            <a:endParaRPr lang="en-US" dirty="0"/>
          </a:p>
          <a:p>
            <a:r>
              <a:rPr lang="en-US" dirty="0"/>
              <a:t>Both </a:t>
            </a:r>
            <a:r>
              <a:rPr lang="en-US" b="1" dirty="0">
                <a:solidFill>
                  <a:schemeClr val="accent1">
                    <a:lumMod val="50000"/>
                  </a:schemeClr>
                </a:solidFill>
              </a:rPr>
              <a:t>Kuhn and </a:t>
            </a:r>
            <a:r>
              <a:rPr lang="en-US" b="1" dirty="0" err="1">
                <a:solidFill>
                  <a:schemeClr val="accent1">
                    <a:lumMod val="50000"/>
                  </a:schemeClr>
                </a:solidFill>
              </a:rPr>
              <a:t>Lakatos</a:t>
            </a:r>
            <a:r>
              <a:rPr lang="en-US" b="1" dirty="0">
                <a:solidFill>
                  <a:schemeClr val="accent1">
                    <a:lumMod val="50000"/>
                  </a:schemeClr>
                </a:solidFill>
              </a:rPr>
              <a:t> </a:t>
            </a:r>
            <a:r>
              <a:rPr lang="en-US" dirty="0"/>
              <a:t>agree that scientists work in a coordinated way within a </a:t>
            </a:r>
            <a:r>
              <a:rPr lang="en-US" dirty="0" smtClean="0"/>
              <a:t>framework</a:t>
            </a:r>
          </a:p>
          <a:p>
            <a:endParaRPr lang="en-US" dirty="0"/>
          </a:p>
          <a:p>
            <a:r>
              <a:rPr lang="en-US" b="1" dirty="0" smtClean="0">
                <a:solidFill>
                  <a:srgbClr val="FF0000"/>
                </a:solidFill>
              </a:rPr>
              <a:t>Why do scientists </a:t>
            </a:r>
            <a:r>
              <a:rPr lang="en-US" b="1" dirty="0">
                <a:solidFill>
                  <a:srgbClr val="FF0000"/>
                </a:solidFill>
              </a:rPr>
              <a:t>agree on the </a:t>
            </a:r>
            <a:r>
              <a:rPr lang="en-US" b="1" dirty="0" smtClean="0">
                <a:solidFill>
                  <a:srgbClr val="FF0000"/>
                </a:solidFill>
              </a:rPr>
              <a:t>framework?</a:t>
            </a:r>
          </a:p>
          <a:p>
            <a:endParaRPr lang="en-US" dirty="0"/>
          </a:p>
          <a:p>
            <a:r>
              <a:rPr lang="en-US" dirty="0"/>
              <a:t>For </a:t>
            </a:r>
            <a:r>
              <a:rPr lang="en-US" b="1" dirty="0">
                <a:solidFill>
                  <a:srgbClr val="0070C0"/>
                </a:solidFill>
              </a:rPr>
              <a:t>Kuhn</a:t>
            </a:r>
            <a:r>
              <a:rPr lang="en-US" dirty="0"/>
              <a:t>, in one of his moods at least, this can be revealed by </a:t>
            </a:r>
            <a:r>
              <a:rPr lang="en-US" b="1" dirty="0">
                <a:solidFill>
                  <a:srgbClr val="00B050"/>
                </a:solidFill>
              </a:rPr>
              <a:t>sociological </a:t>
            </a:r>
            <a:r>
              <a:rPr lang="en-US" b="1" dirty="0" smtClean="0">
                <a:solidFill>
                  <a:srgbClr val="00B050"/>
                </a:solidFill>
              </a:rPr>
              <a:t>analysis </a:t>
            </a:r>
            <a:r>
              <a:rPr lang="en-US" dirty="0" smtClean="0"/>
              <a:t>in the sense of holistic sociology and sociological determinism (there is no rational reason: the socio-cultural environment determines the beliefs of the single)</a:t>
            </a:r>
          </a:p>
          <a:p>
            <a:endParaRPr lang="en-US" dirty="0"/>
          </a:p>
          <a:p>
            <a:r>
              <a:rPr lang="en-US" dirty="0"/>
              <a:t>For </a:t>
            </a:r>
            <a:r>
              <a:rPr lang="en-US" b="1" dirty="0" err="1" smtClean="0">
                <a:solidFill>
                  <a:srgbClr val="0070C0"/>
                </a:solidFill>
              </a:rPr>
              <a:t>Lakatos</a:t>
            </a:r>
            <a:r>
              <a:rPr lang="en-US" dirty="0" smtClean="0"/>
              <a:t>, </a:t>
            </a:r>
            <a:r>
              <a:rPr lang="en-US" b="1" dirty="0" smtClean="0">
                <a:solidFill>
                  <a:schemeClr val="accent1">
                    <a:lumMod val="50000"/>
                  </a:schemeClr>
                </a:solidFill>
              </a:rPr>
              <a:t>Kuhn’s view </a:t>
            </a:r>
            <a:r>
              <a:rPr lang="en-US" dirty="0"/>
              <a:t>leads to an unacceptable </a:t>
            </a:r>
            <a:r>
              <a:rPr lang="en-US" dirty="0" smtClean="0"/>
              <a:t>relativism (reason plays no role in </a:t>
            </a:r>
            <a:r>
              <a:rPr lang="en-US" dirty="0" err="1" smtClean="0"/>
              <a:t>sceince</a:t>
            </a:r>
            <a:r>
              <a:rPr lang="en-US" dirty="0" smtClean="0"/>
              <a:t> and truth cannot be regarded as rational and objective)</a:t>
            </a:r>
          </a:p>
          <a:p>
            <a:endParaRPr lang="en-US" dirty="0"/>
          </a:p>
          <a:p>
            <a:r>
              <a:rPr lang="en-US" b="1" dirty="0" err="1" smtClean="0">
                <a:solidFill>
                  <a:srgbClr val="FF0000"/>
                </a:solidFill>
              </a:rPr>
              <a:t>Lakatos</a:t>
            </a:r>
            <a:r>
              <a:rPr lang="en-US" b="1" dirty="0" smtClean="0">
                <a:solidFill>
                  <a:srgbClr val="FF0000"/>
                </a:solidFill>
              </a:rPr>
              <a:t> thinks that coordination depends on the fact that there is a rational agreement between scientists</a:t>
            </a:r>
            <a:r>
              <a:rPr lang="en-US" dirty="0" smtClean="0"/>
              <a:t>: </a:t>
            </a:r>
            <a:r>
              <a:rPr lang="en-US" b="1" dirty="0" smtClean="0">
                <a:solidFill>
                  <a:srgbClr val="00B050"/>
                </a:solidFill>
              </a:rPr>
              <a:t>the </a:t>
            </a:r>
            <a:r>
              <a:rPr lang="en-US" b="1" dirty="0">
                <a:solidFill>
                  <a:srgbClr val="00B050"/>
                </a:solidFill>
              </a:rPr>
              <a:t>cohesion is brought about by </a:t>
            </a:r>
            <a:r>
              <a:rPr lang="en-US" b="1" dirty="0">
                <a:solidFill>
                  <a:schemeClr val="accent1">
                    <a:lumMod val="50000"/>
                  </a:schemeClr>
                </a:solidFill>
              </a:rPr>
              <a:t>methodological decisions that are </a:t>
            </a:r>
            <a:r>
              <a:rPr lang="en-US" b="1" dirty="0" smtClean="0">
                <a:solidFill>
                  <a:schemeClr val="accent1">
                    <a:lumMod val="50000"/>
                  </a:schemeClr>
                </a:solidFill>
              </a:rPr>
              <a:t>rational</a:t>
            </a:r>
            <a:r>
              <a:rPr lang="en-US" b="1" dirty="0" smtClean="0">
                <a:solidFill>
                  <a:srgbClr val="00B050"/>
                </a:solidFill>
              </a:rPr>
              <a:t>, </a:t>
            </a:r>
            <a:r>
              <a:rPr lang="en-US" b="1" dirty="0" smtClean="0">
                <a:solidFill>
                  <a:srgbClr val="FF0000"/>
                </a:solidFill>
              </a:rPr>
              <a:t>but </a:t>
            </a:r>
            <a:r>
              <a:rPr lang="en-US" b="1" dirty="0">
                <a:solidFill>
                  <a:srgbClr val="FF0000"/>
                </a:solidFill>
              </a:rPr>
              <a:t>he does </a:t>
            </a:r>
            <a:r>
              <a:rPr lang="en-US" b="1" dirty="0" smtClean="0">
                <a:solidFill>
                  <a:srgbClr val="FF0000"/>
                </a:solidFill>
              </a:rPr>
              <a:t>nor really prove </a:t>
            </a:r>
            <a:r>
              <a:rPr lang="en-US" b="1" dirty="0">
                <a:solidFill>
                  <a:srgbClr val="FF0000"/>
                </a:solidFill>
              </a:rPr>
              <a:t>the historical reality of these </a:t>
            </a:r>
            <a:r>
              <a:rPr lang="en-US" b="1" dirty="0" smtClean="0">
                <a:solidFill>
                  <a:srgbClr val="FF0000"/>
                </a:solidFill>
              </a:rPr>
              <a:t>decisions</a:t>
            </a:r>
            <a:endParaRPr lang="en-US" b="1" dirty="0">
              <a:solidFill>
                <a:srgbClr val="FF0000"/>
              </a:solidFill>
            </a:endParaRPr>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26</a:t>
            </a:fld>
            <a:endParaRPr lang="en-US"/>
          </a:p>
        </p:txBody>
      </p:sp>
    </p:spTree>
    <p:extLst>
      <p:ext uri="{BB962C8B-B14F-4D97-AF65-F5344CB8AC3E}">
        <p14:creationId xmlns:p14="http://schemas.microsoft.com/office/powerpoint/2010/main" xmlns="" val="1204318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130026"/>
          </a:xfrm>
        </p:spPr>
        <p:txBody>
          <a:bodyPr/>
          <a:lstStyle/>
          <a:p>
            <a:endParaRPr lang="en-US" dirty="0"/>
          </a:p>
        </p:txBody>
      </p:sp>
      <p:sp>
        <p:nvSpPr>
          <p:cNvPr id="3" name="Espace réservé du contenu 2"/>
          <p:cNvSpPr>
            <a:spLocks noGrp="1"/>
          </p:cNvSpPr>
          <p:nvPr>
            <p:ph idx="1"/>
          </p:nvPr>
        </p:nvSpPr>
        <p:spPr>
          <a:xfrm>
            <a:off x="332509" y="0"/>
            <a:ext cx="8055915" cy="6830291"/>
          </a:xfrm>
        </p:spPr>
        <p:txBody>
          <a:bodyPr>
            <a:normAutofit/>
          </a:bodyPr>
          <a:lstStyle/>
          <a:p>
            <a:r>
              <a:rPr lang="en-US" b="1" dirty="0">
                <a:solidFill>
                  <a:srgbClr val="0070C0"/>
                </a:solidFill>
              </a:rPr>
              <a:t>Another </a:t>
            </a:r>
            <a:r>
              <a:rPr lang="en-US" b="1" dirty="0" smtClean="0">
                <a:solidFill>
                  <a:srgbClr val="0070C0"/>
                </a:solidFill>
              </a:rPr>
              <a:t>fundamental problem</a:t>
            </a:r>
          </a:p>
          <a:p>
            <a:pPr marL="114300" indent="0">
              <a:buNone/>
            </a:pPr>
            <a:endParaRPr lang="en-US" dirty="0" smtClean="0"/>
          </a:p>
          <a:p>
            <a:r>
              <a:rPr lang="en-US" dirty="0" err="1" smtClean="0"/>
              <a:t>Lakatos’s</a:t>
            </a:r>
            <a:r>
              <a:rPr lang="en-US" dirty="0" smtClean="0"/>
              <a:t> methodology </a:t>
            </a:r>
            <a:r>
              <a:rPr lang="en-US" dirty="0"/>
              <a:t>was intended to give </a:t>
            </a:r>
            <a:r>
              <a:rPr lang="en-US" dirty="0" smtClean="0"/>
              <a:t>an </a:t>
            </a:r>
            <a:r>
              <a:rPr lang="en-US" dirty="0"/>
              <a:t>answer to </a:t>
            </a:r>
            <a:r>
              <a:rPr lang="en-US" dirty="0" smtClean="0"/>
              <a:t>the </a:t>
            </a:r>
            <a:r>
              <a:rPr lang="en-US" dirty="0"/>
              <a:t>following question</a:t>
            </a:r>
            <a:r>
              <a:rPr lang="en-US" dirty="0" smtClean="0"/>
              <a:t>: </a:t>
            </a:r>
            <a:r>
              <a:rPr lang="en-US" b="1" dirty="0" smtClean="0">
                <a:solidFill>
                  <a:srgbClr val="00B0F0"/>
                </a:solidFill>
              </a:rPr>
              <a:t>what </a:t>
            </a:r>
            <a:r>
              <a:rPr lang="en-US" b="1" dirty="0">
                <a:solidFill>
                  <a:srgbClr val="00B0F0"/>
                </a:solidFill>
              </a:rPr>
              <a:t>is characteristic of scientific knowledge?</a:t>
            </a:r>
          </a:p>
          <a:p>
            <a:pPr marL="114300" indent="0">
              <a:buNone/>
            </a:pPr>
            <a:r>
              <a:rPr lang="en-US" dirty="0" smtClean="0"/>
              <a:t> </a:t>
            </a:r>
            <a:endParaRPr lang="en-US" dirty="0"/>
          </a:p>
          <a:p>
            <a:r>
              <a:rPr lang="en-US" dirty="0" err="1" smtClean="0"/>
              <a:t>Lakatos</a:t>
            </a:r>
            <a:r>
              <a:rPr lang="en-US" dirty="0" smtClean="0"/>
              <a:t> argued that this </a:t>
            </a:r>
            <a:r>
              <a:rPr lang="en-US" dirty="0"/>
              <a:t>problem is "closely linked with the problem of the rationality of </a:t>
            </a:r>
            <a:r>
              <a:rPr lang="en-US" dirty="0" smtClean="0"/>
              <a:t>science“ because, for him, a scientific theory can be regarded as scientific because of rational reasons </a:t>
            </a:r>
          </a:p>
          <a:p>
            <a:endParaRPr lang="en-US" dirty="0"/>
          </a:p>
          <a:p>
            <a:r>
              <a:rPr lang="en-US" b="1" dirty="0" smtClean="0">
                <a:solidFill>
                  <a:srgbClr val="FF0000"/>
                </a:solidFill>
              </a:rPr>
              <a:t>However, </a:t>
            </a:r>
            <a:r>
              <a:rPr lang="en-US" b="1" dirty="0" err="1" smtClean="0">
                <a:solidFill>
                  <a:srgbClr val="FF0000"/>
                </a:solidFill>
              </a:rPr>
              <a:t>Lakatos</a:t>
            </a:r>
            <a:r>
              <a:rPr lang="en-US" b="1" dirty="0" smtClean="0">
                <a:solidFill>
                  <a:srgbClr val="FF0000"/>
                </a:solidFill>
              </a:rPr>
              <a:t> </a:t>
            </a:r>
            <a:r>
              <a:rPr lang="en-US" b="1" dirty="0">
                <a:solidFill>
                  <a:srgbClr val="FF0000"/>
                </a:solidFill>
              </a:rPr>
              <a:t>did not give rules for the elimination of whole research programs </a:t>
            </a:r>
            <a:r>
              <a:rPr lang="en-US" b="1" dirty="0" smtClean="0">
                <a:solidFill>
                  <a:srgbClr val="FF0000"/>
                </a:solidFill>
              </a:rPr>
              <a:t>because, for him, </a:t>
            </a:r>
            <a:r>
              <a:rPr lang="en-US" b="1" dirty="0">
                <a:solidFill>
                  <a:srgbClr val="FF0000"/>
                </a:solidFill>
              </a:rPr>
              <a:t>it is rational to stick to a degenerating </a:t>
            </a:r>
            <a:r>
              <a:rPr lang="en-US" b="1" dirty="0" smtClean="0">
                <a:solidFill>
                  <a:srgbClr val="FF0000"/>
                </a:solidFill>
              </a:rPr>
              <a:t>program (it is rational to wait in the hope that…)</a:t>
            </a:r>
          </a:p>
          <a:p>
            <a:endParaRPr lang="en-US" b="1" dirty="0" smtClean="0">
              <a:solidFill>
                <a:srgbClr val="FF0000"/>
              </a:solidFill>
            </a:endParaRPr>
          </a:p>
          <a:p>
            <a:r>
              <a:rPr lang="en-US" dirty="0" smtClean="0"/>
              <a:t>E.g. It took a century </a:t>
            </a:r>
            <a:r>
              <a:rPr lang="en-US" smtClean="0"/>
              <a:t>to prove </a:t>
            </a:r>
            <a:r>
              <a:rPr lang="en-US" dirty="0" smtClean="0"/>
              <a:t>that </a:t>
            </a:r>
            <a:r>
              <a:rPr lang="en-US" dirty="0" err="1" smtClean="0"/>
              <a:t>Copernicanism</a:t>
            </a:r>
            <a:r>
              <a:rPr lang="en-US" dirty="0" smtClean="0"/>
              <a:t> was correct</a:t>
            </a:r>
            <a:endParaRPr lang="en-US" dirty="0"/>
          </a:p>
          <a:p>
            <a:endParaRPr lang="en-US" dirty="0"/>
          </a:p>
          <a:p>
            <a:r>
              <a:rPr lang="en-US" b="1" dirty="0" smtClean="0">
                <a:solidFill>
                  <a:schemeClr val="accent1">
                    <a:lumMod val="50000"/>
                  </a:schemeClr>
                </a:solidFill>
              </a:rPr>
              <a:t>Since there </a:t>
            </a:r>
            <a:r>
              <a:rPr lang="en-US" b="1" dirty="0">
                <a:solidFill>
                  <a:schemeClr val="accent1">
                    <a:lumMod val="50000"/>
                  </a:schemeClr>
                </a:solidFill>
              </a:rPr>
              <a:t>is no "instant </a:t>
            </a:r>
            <a:r>
              <a:rPr lang="en-US" b="1" dirty="0" smtClean="0">
                <a:solidFill>
                  <a:schemeClr val="accent1">
                    <a:lumMod val="50000"/>
                  </a:schemeClr>
                </a:solidFill>
              </a:rPr>
              <a:t>rationality“, it seems problematic to understand when we have to reject a research program</a:t>
            </a:r>
            <a:endParaRPr lang="en-US" b="1" dirty="0">
              <a:solidFill>
                <a:schemeClr val="accent1">
                  <a:lumMod val="50000"/>
                </a:schemeClr>
              </a:solidFill>
            </a:endParaRPr>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27</a:t>
            </a:fld>
            <a:endParaRPr lang="en-US"/>
          </a:p>
        </p:txBody>
      </p:sp>
    </p:spTree>
    <p:extLst>
      <p:ext uri="{BB962C8B-B14F-4D97-AF65-F5344CB8AC3E}">
        <p14:creationId xmlns:p14="http://schemas.microsoft.com/office/powerpoint/2010/main" xmlns="" val="1827548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58018"/>
          </a:xfrm>
        </p:spPr>
        <p:txBody>
          <a:bodyPr/>
          <a:lstStyle/>
          <a:p>
            <a:endParaRPr lang="en-US" dirty="0"/>
          </a:p>
        </p:txBody>
      </p:sp>
      <p:sp>
        <p:nvSpPr>
          <p:cNvPr id="3" name="Espace réservé du contenu 2"/>
          <p:cNvSpPr>
            <a:spLocks noGrp="1"/>
          </p:cNvSpPr>
          <p:nvPr>
            <p:ph idx="1"/>
          </p:nvPr>
        </p:nvSpPr>
        <p:spPr>
          <a:xfrm>
            <a:off x="457200" y="332656"/>
            <a:ext cx="7620000" cy="6408712"/>
          </a:xfrm>
        </p:spPr>
        <p:txBody>
          <a:bodyPr>
            <a:normAutofit fontScale="92500" lnSpcReduction="10000"/>
          </a:bodyPr>
          <a:lstStyle/>
          <a:p>
            <a:r>
              <a:rPr lang="en-US" dirty="0"/>
              <a:t>Another problem with </a:t>
            </a:r>
            <a:r>
              <a:rPr lang="en-US" dirty="0" err="1"/>
              <a:t>Lakatos's</a:t>
            </a:r>
            <a:r>
              <a:rPr lang="en-US" dirty="0"/>
              <a:t> methodology stems from the fact that it is based only on the study of the history of physics </a:t>
            </a:r>
          </a:p>
          <a:p>
            <a:endParaRPr lang="en-US" dirty="0"/>
          </a:p>
          <a:p>
            <a:r>
              <a:rPr lang="en-US" dirty="0" err="1" smtClean="0"/>
              <a:t>Lakatos</a:t>
            </a:r>
            <a:r>
              <a:rPr lang="en-US" dirty="0" smtClean="0"/>
              <a:t> used his methodology </a:t>
            </a:r>
            <a:r>
              <a:rPr lang="en-US" dirty="0"/>
              <a:t>to judge other areas, such as </a:t>
            </a:r>
            <a:r>
              <a:rPr lang="en-US" dirty="0" smtClean="0"/>
              <a:t>Marxism and Psychoanalysis (he </a:t>
            </a:r>
            <a:r>
              <a:rPr lang="en-US" dirty="0"/>
              <a:t>assumed without </a:t>
            </a:r>
            <a:r>
              <a:rPr lang="en-US" dirty="0" smtClean="0"/>
              <a:t>argument </a:t>
            </a:r>
            <a:r>
              <a:rPr lang="en-US" dirty="0"/>
              <a:t>that all areas of study, if they are to be regarded as "scientific", must share the basic characteristics of </a:t>
            </a:r>
            <a:r>
              <a:rPr lang="en-US" dirty="0" smtClean="0"/>
              <a:t>physics) </a:t>
            </a:r>
          </a:p>
          <a:p>
            <a:endParaRPr lang="en-US" dirty="0"/>
          </a:p>
          <a:p>
            <a:r>
              <a:rPr lang="en-US" dirty="0"/>
              <a:t>Paul </a:t>
            </a:r>
            <a:r>
              <a:rPr lang="en-US" dirty="0" err="1" smtClean="0"/>
              <a:t>Feyerabend</a:t>
            </a:r>
            <a:r>
              <a:rPr lang="en-US" dirty="0" smtClean="0"/>
              <a:t> </a:t>
            </a:r>
            <a:r>
              <a:rPr lang="en-US" dirty="0"/>
              <a:t>has criticized </a:t>
            </a:r>
            <a:r>
              <a:rPr lang="en-US" dirty="0" err="1"/>
              <a:t>Lakatos</a:t>
            </a:r>
            <a:r>
              <a:rPr lang="en-US" dirty="0"/>
              <a:t> </a:t>
            </a:r>
            <a:r>
              <a:rPr lang="en-US" dirty="0" smtClean="0"/>
              <a:t>on this point</a:t>
            </a:r>
          </a:p>
          <a:p>
            <a:endParaRPr lang="en-US" dirty="0"/>
          </a:p>
          <a:p>
            <a:r>
              <a:rPr lang="en-US" dirty="0"/>
              <a:t>Physics is largely based on </a:t>
            </a:r>
            <a:r>
              <a:rPr lang="en-US" dirty="0" smtClean="0"/>
              <a:t>experiments</a:t>
            </a:r>
          </a:p>
          <a:p>
            <a:endParaRPr lang="en-US" dirty="0"/>
          </a:p>
          <a:p>
            <a:r>
              <a:rPr lang="en-US" dirty="0"/>
              <a:t>Social sciences are </a:t>
            </a:r>
            <a:r>
              <a:rPr lang="en-US" dirty="0" smtClean="0"/>
              <a:t>not based on experiments (e.g</a:t>
            </a:r>
            <a:r>
              <a:rPr lang="en-US" dirty="0"/>
              <a:t>. an economic phenomenon such as recession cannot be studied artificially isolating the effects of a specific </a:t>
            </a:r>
            <a:r>
              <a:rPr lang="en-US" dirty="0" smtClean="0"/>
              <a:t>factor – let’s say </a:t>
            </a:r>
            <a:r>
              <a:rPr lang="en-US" dirty="0"/>
              <a:t>a specific political </a:t>
            </a:r>
            <a:r>
              <a:rPr lang="en-US" dirty="0" smtClean="0"/>
              <a:t>decision – </a:t>
            </a:r>
            <a:r>
              <a:rPr lang="en-US" dirty="0"/>
              <a:t>on </a:t>
            </a:r>
            <a:r>
              <a:rPr lang="en-US" dirty="0" smtClean="0"/>
              <a:t>recession)</a:t>
            </a:r>
          </a:p>
          <a:p>
            <a:endParaRPr lang="en-US" dirty="0"/>
          </a:p>
          <a:p>
            <a:r>
              <a:rPr lang="en-US" dirty="0"/>
              <a:t>Social phenomena are more </a:t>
            </a:r>
            <a:r>
              <a:rPr lang="en-US" dirty="0" smtClean="0"/>
              <a:t>complex than physical phenomena studied in a lab (also living systems…)</a:t>
            </a:r>
            <a:endParaRPr lang="en-US" dirty="0"/>
          </a:p>
          <a:p>
            <a:endParaRPr lang="en-US" dirty="0" smtClean="0"/>
          </a:p>
          <a:p>
            <a:endParaRPr lang="en-US" dirty="0"/>
          </a:p>
          <a:p>
            <a:endParaRPr lang="en-US" dirty="0"/>
          </a:p>
          <a:p>
            <a:endParaRPr lang="en-US" dirty="0"/>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28</a:t>
            </a:fld>
            <a:endParaRPr lang="en-US"/>
          </a:p>
        </p:txBody>
      </p:sp>
    </p:spTree>
    <p:extLst>
      <p:ext uri="{BB962C8B-B14F-4D97-AF65-F5344CB8AC3E}">
        <p14:creationId xmlns:p14="http://schemas.microsoft.com/office/powerpoint/2010/main" xmlns="" val="3343727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58018"/>
          </a:xfrm>
        </p:spPr>
        <p:txBody>
          <a:bodyPr/>
          <a:lstStyle/>
          <a:p>
            <a:endParaRPr lang="en-US" dirty="0"/>
          </a:p>
        </p:txBody>
      </p:sp>
      <p:sp>
        <p:nvSpPr>
          <p:cNvPr id="3" name="Espace réservé du contenu 2"/>
          <p:cNvSpPr>
            <a:spLocks noGrp="1"/>
          </p:cNvSpPr>
          <p:nvPr>
            <p:ph idx="1"/>
          </p:nvPr>
        </p:nvSpPr>
        <p:spPr>
          <a:xfrm>
            <a:off x="457200" y="260648"/>
            <a:ext cx="7620000" cy="6480720"/>
          </a:xfrm>
        </p:spPr>
        <p:txBody>
          <a:bodyPr/>
          <a:lstStyle/>
          <a:p>
            <a:r>
              <a:rPr lang="en-US" dirty="0"/>
              <a:t>Moreover, social theory can influence social </a:t>
            </a:r>
            <a:r>
              <a:rPr lang="en-US" dirty="0" smtClean="0"/>
              <a:t>systems</a:t>
            </a:r>
          </a:p>
          <a:p>
            <a:endParaRPr lang="it-IT" dirty="0"/>
          </a:p>
          <a:p>
            <a:r>
              <a:rPr lang="en-US" dirty="0"/>
              <a:t>For example, economic theories can affect the way in which individuals </a:t>
            </a:r>
            <a:r>
              <a:rPr lang="en-US" dirty="0" smtClean="0"/>
              <a:t>behave (</a:t>
            </a:r>
            <a:r>
              <a:rPr lang="en-US" dirty="0"/>
              <a:t>e.g. </a:t>
            </a:r>
            <a:r>
              <a:rPr lang="en-US" dirty="0" smtClean="0"/>
              <a:t>if theorists say that there </a:t>
            </a:r>
            <a:r>
              <a:rPr lang="en-US" dirty="0"/>
              <a:t>will be recession, people do not try to enlarge their business</a:t>
            </a:r>
            <a:r>
              <a:rPr lang="en-US" dirty="0" smtClean="0"/>
              <a:t>)</a:t>
            </a:r>
          </a:p>
          <a:p>
            <a:endParaRPr lang="it-IT" dirty="0"/>
          </a:p>
          <a:p>
            <a:r>
              <a:rPr lang="en-US" dirty="0"/>
              <a:t>This is a complication that does not apply in the physical </a:t>
            </a:r>
            <a:r>
              <a:rPr lang="en-US" dirty="0" smtClean="0"/>
              <a:t>sciences </a:t>
            </a:r>
          </a:p>
          <a:p>
            <a:endParaRPr lang="it-IT" dirty="0"/>
          </a:p>
          <a:p>
            <a:r>
              <a:rPr lang="en-US" dirty="0"/>
              <a:t>The planets do not change their motions in the light of our theories about those </a:t>
            </a:r>
            <a:r>
              <a:rPr lang="en-US" dirty="0" smtClean="0"/>
              <a:t>motions </a:t>
            </a:r>
          </a:p>
          <a:p>
            <a:endParaRPr lang="it-IT" dirty="0"/>
          </a:p>
          <a:p>
            <a:r>
              <a:rPr lang="en-US" b="1" dirty="0" err="1">
                <a:solidFill>
                  <a:srgbClr val="FF0000"/>
                </a:solidFill>
              </a:rPr>
              <a:t>Lakatos</a:t>
            </a:r>
            <a:r>
              <a:rPr lang="en-US" b="1" dirty="0">
                <a:solidFill>
                  <a:srgbClr val="FF0000"/>
                </a:solidFill>
              </a:rPr>
              <a:t> presupposes, without argument, that all scientific knowledge should in some fundamental sense be like the physics of the last three hundred </a:t>
            </a:r>
            <a:r>
              <a:rPr lang="en-US" b="1" dirty="0" smtClean="0">
                <a:solidFill>
                  <a:srgbClr val="FF0000"/>
                </a:solidFill>
              </a:rPr>
              <a:t>years</a:t>
            </a:r>
            <a:endParaRPr lang="it-IT" dirty="0">
              <a:solidFill>
                <a:srgbClr val="FF0000"/>
              </a:solidFill>
            </a:endParaRPr>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29</a:t>
            </a:fld>
            <a:endParaRPr lang="en-US"/>
          </a:p>
        </p:txBody>
      </p:sp>
    </p:spTree>
    <p:extLst>
      <p:ext uri="{BB962C8B-B14F-4D97-AF65-F5344CB8AC3E}">
        <p14:creationId xmlns:p14="http://schemas.microsoft.com/office/powerpoint/2010/main" xmlns="" val="1522151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p:txBody>
          <a:bodyPr/>
          <a:lstStyle/>
          <a:p>
            <a:r>
              <a:rPr lang="en-US" sz="3200" dirty="0" err="1" smtClean="0"/>
              <a:t>Imre</a:t>
            </a:r>
            <a:r>
              <a:rPr lang="en-US" sz="3200" dirty="0" smtClean="0"/>
              <a:t> </a:t>
            </a:r>
            <a:r>
              <a:rPr lang="en-US" sz="3200" dirty="0" err="1" smtClean="0"/>
              <a:t>Lakatos</a:t>
            </a:r>
            <a:r>
              <a:rPr lang="en-US" sz="3200" dirty="0"/>
              <a:t> </a:t>
            </a:r>
            <a:r>
              <a:rPr lang="en-US" sz="3200" dirty="0" smtClean="0"/>
              <a:t>(1970) "Falsification </a:t>
            </a:r>
            <a:r>
              <a:rPr lang="en-US" sz="3200" dirty="0"/>
              <a:t>and the Methodology of Scientific </a:t>
            </a:r>
            <a:r>
              <a:rPr lang="en-US" sz="3200" dirty="0" smtClean="0"/>
              <a:t>Research </a:t>
            </a:r>
            <a:r>
              <a:rPr lang="en-US" sz="3200" dirty="0" err="1" smtClean="0"/>
              <a:t>Programmes</a:t>
            </a:r>
            <a:r>
              <a:rPr lang="en-US" sz="3200" dirty="0" smtClean="0"/>
              <a:t>”</a:t>
            </a:r>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3</a:t>
            </a:fld>
            <a:endParaRPr lang="en-US"/>
          </a:p>
        </p:txBody>
      </p:sp>
    </p:spTree>
    <p:extLst>
      <p:ext uri="{BB962C8B-B14F-4D97-AF65-F5344CB8AC3E}">
        <p14:creationId xmlns:p14="http://schemas.microsoft.com/office/powerpoint/2010/main" xmlns="" val="669196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58018"/>
          </a:xfrm>
        </p:spPr>
        <p:txBody>
          <a:bodyPr/>
          <a:lstStyle/>
          <a:p>
            <a:endParaRPr lang="en-US" dirty="0"/>
          </a:p>
        </p:txBody>
      </p:sp>
      <p:sp>
        <p:nvSpPr>
          <p:cNvPr id="3" name="Espace réservé du contenu 2"/>
          <p:cNvSpPr>
            <a:spLocks noGrp="1"/>
          </p:cNvSpPr>
          <p:nvPr>
            <p:ph idx="1"/>
          </p:nvPr>
        </p:nvSpPr>
        <p:spPr>
          <a:xfrm>
            <a:off x="323528" y="0"/>
            <a:ext cx="7848872" cy="6858000"/>
          </a:xfrm>
        </p:spPr>
        <p:txBody>
          <a:bodyPr>
            <a:normAutofit fontScale="77500" lnSpcReduction="20000"/>
          </a:bodyPr>
          <a:lstStyle/>
          <a:p>
            <a:r>
              <a:rPr lang="en-US" dirty="0" err="1" smtClean="0"/>
              <a:t>Lakatos</a:t>
            </a:r>
            <a:r>
              <a:rPr lang="en-US" dirty="0" smtClean="0"/>
              <a:t> develops a more refined and complex version of </a:t>
            </a:r>
            <a:r>
              <a:rPr lang="en-US" dirty="0" err="1" smtClean="0"/>
              <a:t>falfificationism</a:t>
            </a:r>
            <a:endParaRPr lang="en-US" dirty="0" smtClean="0"/>
          </a:p>
          <a:p>
            <a:endParaRPr lang="en-US" dirty="0"/>
          </a:p>
          <a:p>
            <a:r>
              <a:rPr lang="en-US" dirty="0" smtClean="0"/>
              <a:t>He criticizes Popper’s </a:t>
            </a:r>
            <a:r>
              <a:rPr lang="en-US" dirty="0" err="1" smtClean="0"/>
              <a:t>falsificationism</a:t>
            </a:r>
            <a:r>
              <a:rPr lang="en-US" dirty="0" smtClean="0"/>
              <a:t> because he argues that Popper neglected the Duhem/Quine problem</a:t>
            </a:r>
          </a:p>
          <a:p>
            <a:endParaRPr lang="en-US" dirty="0"/>
          </a:p>
          <a:p>
            <a:r>
              <a:rPr lang="en-US" dirty="0" smtClean="0"/>
              <a:t>Duhem/Quine Problem: </a:t>
            </a:r>
            <a:r>
              <a:rPr lang="en-US" dirty="0"/>
              <a:t>t</a:t>
            </a:r>
            <a:r>
              <a:rPr lang="en-US" dirty="0" smtClean="0"/>
              <a:t>he </a:t>
            </a:r>
            <a:r>
              <a:rPr lang="en-US" dirty="0"/>
              <a:t>falsification can depend not on the falsity of the theory </a:t>
            </a:r>
            <a:r>
              <a:rPr lang="en-US" dirty="0" smtClean="0"/>
              <a:t>under </a:t>
            </a:r>
            <a:r>
              <a:rPr lang="en-US" dirty="0"/>
              <a:t>test, but on the falsity of the auxiliary </a:t>
            </a:r>
            <a:r>
              <a:rPr lang="en-US" dirty="0" smtClean="0"/>
              <a:t>hypotheses (</a:t>
            </a:r>
            <a:r>
              <a:rPr lang="en-US" dirty="0" smtClean="0">
                <a:solidFill>
                  <a:srgbClr val="FF0000"/>
                </a:solidFill>
              </a:rPr>
              <a:t>e.g. </a:t>
            </a:r>
            <a:r>
              <a:rPr lang="en-US" dirty="0" smtClean="0"/>
              <a:t>microscope broken)</a:t>
            </a:r>
            <a:endParaRPr lang="en-US" dirty="0"/>
          </a:p>
          <a:p>
            <a:pPr marL="114300" indent="0">
              <a:buNone/>
            </a:pPr>
            <a:endParaRPr lang="en-US" dirty="0"/>
          </a:p>
          <a:p>
            <a:r>
              <a:rPr lang="en-US" dirty="0" err="1" smtClean="0"/>
              <a:t>Lakatos</a:t>
            </a:r>
            <a:r>
              <a:rPr lang="en-US" dirty="0" smtClean="0"/>
              <a:t>: If we </a:t>
            </a:r>
            <a:r>
              <a:rPr lang="en-US" dirty="0"/>
              <a:t>immediately </a:t>
            </a:r>
            <a:r>
              <a:rPr lang="en-US" dirty="0" smtClean="0"/>
              <a:t>reject a theory because it is falsified, we risk “to kill” unfairly a good theory</a:t>
            </a:r>
          </a:p>
          <a:p>
            <a:pPr marL="114300" indent="0">
              <a:buNone/>
            </a:pPr>
            <a:endParaRPr lang="en-US" dirty="0"/>
          </a:p>
          <a:p>
            <a:r>
              <a:rPr lang="en-US" dirty="0" smtClean="0"/>
              <a:t>According to </a:t>
            </a:r>
            <a:r>
              <a:rPr lang="en-US" dirty="0" err="1"/>
              <a:t>L</a:t>
            </a:r>
            <a:r>
              <a:rPr lang="en-US" dirty="0" err="1" smtClean="0"/>
              <a:t>akatos</a:t>
            </a:r>
            <a:r>
              <a:rPr lang="en-US" dirty="0" smtClean="0"/>
              <a:t>, naïve </a:t>
            </a:r>
            <a:r>
              <a:rPr lang="en-US" dirty="0" err="1" smtClean="0"/>
              <a:t>falsificationism</a:t>
            </a:r>
            <a:r>
              <a:rPr lang="en-US" dirty="0"/>
              <a:t> </a:t>
            </a:r>
            <a:r>
              <a:rPr lang="en-US" dirty="0" smtClean="0"/>
              <a:t>is an obstacle to the progress of science: we need a </a:t>
            </a:r>
            <a:r>
              <a:rPr lang="en-US" b="1" dirty="0" smtClean="0">
                <a:solidFill>
                  <a:srgbClr val="00B0F0"/>
                </a:solidFill>
              </a:rPr>
              <a:t>“sophisticated </a:t>
            </a:r>
            <a:r>
              <a:rPr lang="en-US" b="1" dirty="0" err="1" smtClean="0">
                <a:solidFill>
                  <a:srgbClr val="00B0F0"/>
                </a:solidFill>
              </a:rPr>
              <a:t>falsificationsm</a:t>
            </a:r>
            <a:r>
              <a:rPr lang="en-US" b="1" dirty="0" smtClean="0">
                <a:solidFill>
                  <a:srgbClr val="00B0F0"/>
                </a:solidFill>
              </a:rPr>
              <a:t>”. </a:t>
            </a:r>
          </a:p>
          <a:p>
            <a:endParaRPr lang="en-US" dirty="0"/>
          </a:p>
          <a:p>
            <a:r>
              <a:rPr lang="en-US" dirty="0" smtClean="0">
                <a:solidFill>
                  <a:srgbClr val="00B050"/>
                </a:solidFill>
              </a:rPr>
              <a:t>To develop a sophisticate </a:t>
            </a:r>
            <a:r>
              <a:rPr lang="en-US" dirty="0" err="1" smtClean="0">
                <a:solidFill>
                  <a:srgbClr val="00B050"/>
                </a:solidFill>
              </a:rPr>
              <a:t>falsificationsism</a:t>
            </a:r>
            <a:r>
              <a:rPr lang="en-US" dirty="0" smtClean="0">
                <a:solidFill>
                  <a:srgbClr val="00B050"/>
                </a:solidFill>
              </a:rPr>
              <a:t>, </a:t>
            </a:r>
            <a:r>
              <a:rPr lang="en-US" dirty="0" err="1" smtClean="0">
                <a:solidFill>
                  <a:srgbClr val="00B050"/>
                </a:solidFill>
              </a:rPr>
              <a:t>Lakatos</a:t>
            </a:r>
            <a:r>
              <a:rPr lang="en-US" dirty="0" smtClean="0">
                <a:solidFill>
                  <a:srgbClr val="00B050"/>
                </a:solidFill>
              </a:rPr>
              <a:t> tried to merge Popper’s and Kuhn’s standpoints:  scientists must be regarded as </a:t>
            </a:r>
            <a:r>
              <a:rPr lang="en-US" dirty="0" err="1" smtClean="0">
                <a:solidFill>
                  <a:srgbClr val="00B050"/>
                </a:solidFill>
              </a:rPr>
              <a:t>fallibilist</a:t>
            </a:r>
            <a:r>
              <a:rPr lang="en-US" dirty="0" smtClean="0">
                <a:solidFill>
                  <a:srgbClr val="00B050"/>
                </a:solidFill>
              </a:rPr>
              <a:t>, but also as a bit dogmatic in Kuhn’s sense</a:t>
            </a:r>
          </a:p>
          <a:p>
            <a:endParaRPr lang="en-US" dirty="0"/>
          </a:p>
          <a:p>
            <a:r>
              <a:rPr lang="en-US" b="1" dirty="0" smtClean="0">
                <a:solidFill>
                  <a:srgbClr val="FF0000"/>
                </a:solidFill>
              </a:rPr>
              <a:t>For </a:t>
            </a:r>
            <a:r>
              <a:rPr lang="en-US" b="1" dirty="0" err="1" smtClean="0">
                <a:solidFill>
                  <a:srgbClr val="FF0000"/>
                </a:solidFill>
              </a:rPr>
              <a:t>Lakatos</a:t>
            </a:r>
            <a:r>
              <a:rPr lang="en-US" b="1" dirty="0" smtClean="0">
                <a:solidFill>
                  <a:srgbClr val="FF0000"/>
                </a:solidFill>
              </a:rPr>
              <a:t>, Kuhn is right: scientists work within a frame (what Kuhn calls paradigm) and do not reject this frame because of apparent falsifications (they tend to be dogmatic)</a:t>
            </a:r>
          </a:p>
          <a:p>
            <a:endParaRPr lang="en-US" dirty="0" smtClean="0"/>
          </a:p>
          <a:p>
            <a:r>
              <a:rPr lang="en-US" dirty="0" smtClean="0"/>
              <a:t>While </a:t>
            </a:r>
            <a:r>
              <a:rPr lang="en-US" dirty="0" err="1" smtClean="0"/>
              <a:t>Lakatos</a:t>
            </a:r>
            <a:r>
              <a:rPr lang="en-US" dirty="0" smtClean="0"/>
              <a:t> agrees with Kuhn about this point, he disagrees with Kuhn about two other points, i.e. : (</a:t>
            </a:r>
            <a:r>
              <a:rPr lang="en-US" dirty="0" err="1" smtClean="0"/>
              <a:t>i</a:t>
            </a:r>
            <a:r>
              <a:rPr lang="en-US" dirty="0" smtClean="0"/>
              <a:t>) Kuhn relativism: and (ii) Kuhn’s view that the switch from a paradigm to another is irrational </a:t>
            </a:r>
            <a:r>
              <a:rPr lang="en-US" b="1" dirty="0" smtClean="0">
                <a:solidFill>
                  <a:srgbClr val="FF0000"/>
                </a:solidFill>
              </a:rPr>
              <a:t>(regarding this two points his view is similar to Popper’s)</a:t>
            </a:r>
            <a:endParaRPr lang="en-US" b="1" dirty="0">
              <a:solidFill>
                <a:srgbClr val="FF0000"/>
              </a:solidFill>
            </a:endParaRPr>
          </a:p>
          <a:p>
            <a:r>
              <a:rPr lang="en-US" dirty="0" smtClean="0"/>
              <a:t> </a:t>
            </a:r>
          </a:p>
          <a:p>
            <a:endParaRPr lang="en-US" dirty="0"/>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4</a:t>
            </a:fld>
            <a:endParaRPr lang="en-US"/>
          </a:p>
        </p:txBody>
      </p:sp>
    </p:spTree>
    <p:extLst>
      <p:ext uri="{BB962C8B-B14F-4D97-AF65-F5344CB8AC3E}">
        <p14:creationId xmlns:p14="http://schemas.microsoft.com/office/powerpoint/2010/main" xmlns="" val="1465522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130026"/>
          </a:xfrm>
        </p:spPr>
        <p:txBody>
          <a:bodyPr/>
          <a:lstStyle/>
          <a:p>
            <a:endParaRPr lang="en-US" dirty="0"/>
          </a:p>
        </p:txBody>
      </p:sp>
      <p:sp>
        <p:nvSpPr>
          <p:cNvPr id="3" name="Espace réservé du contenu 2"/>
          <p:cNvSpPr>
            <a:spLocks noGrp="1"/>
          </p:cNvSpPr>
          <p:nvPr>
            <p:ph idx="1"/>
          </p:nvPr>
        </p:nvSpPr>
        <p:spPr>
          <a:xfrm>
            <a:off x="457200" y="540327"/>
            <a:ext cx="7620000" cy="6129033"/>
          </a:xfrm>
        </p:spPr>
        <p:txBody>
          <a:bodyPr>
            <a:normAutofit lnSpcReduction="10000"/>
          </a:bodyPr>
          <a:lstStyle/>
          <a:p>
            <a:r>
              <a:rPr lang="en-US" dirty="0" smtClean="0"/>
              <a:t>Scientists work within a frame (</a:t>
            </a:r>
            <a:r>
              <a:rPr lang="en-US" b="1" dirty="0" smtClean="0">
                <a:solidFill>
                  <a:srgbClr val="0070C0"/>
                </a:solidFill>
              </a:rPr>
              <a:t>research program</a:t>
            </a:r>
            <a:r>
              <a:rPr lang="en-US" dirty="0" smtClean="0"/>
              <a:t>), but they do not </a:t>
            </a:r>
            <a:r>
              <a:rPr lang="en-US" dirty="0"/>
              <a:t>assume </a:t>
            </a:r>
            <a:r>
              <a:rPr lang="en-US" dirty="0" smtClean="0"/>
              <a:t>that </a:t>
            </a:r>
            <a:r>
              <a:rPr lang="en-US" dirty="0"/>
              <a:t>all parts of </a:t>
            </a:r>
            <a:r>
              <a:rPr lang="en-US" dirty="0" smtClean="0"/>
              <a:t>this frame are equally important</a:t>
            </a:r>
          </a:p>
          <a:p>
            <a:endParaRPr lang="en-US" dirty="0"/>
          </a:p>
          <a:p>
            <a:r>
              <a:rPr lang="en-US" dirty="0" smtClean="0"/>
              <a:t>Within a frame, there are important theories + less important theories (auxiliary hypotheses) </a:t>
            </a:r>
            <a:endParaRPr lang="en-US" dirty="0"/>
          </a:p>
          <a:p>
            <a:endParaRPr lang="en-US" dirty="0" smtClean="0"/>
          </a:p>
          <a:p>
            <a:r>
              <a:rPr lang="en-US" dirty="0"/>
              <a:t>Some laws or principles are more basic than </a:t>
            </a:r>
            <a:r>
              <a:rPr lang="en-US" dirty="0" smtClean="0"/>
              <a:t>others (they are fundamental)</a:t>
            </a:r>
            <a:endParaRPr lang="en-US" dirty="0"/>
          </a:p>
          <a:p>
            <a:endParaRPr lang="en-US" dirty="0" smtClean="0"/>
          </a:p>
          <a:p>
            <a:r>
              <a:rPr lang="en-US" b="1" dirty="0" smtClean="0">
                <a:solidFill>
                  <a:srgbClr val="FF0000"/>
                </a:solidFill>
              </a:rPr>
              <a:t>Scientists assume that those fundamental parts </a:t>
            </a:r>
            <a:r>
              <a:rPr lang="en-US" b="1" dirty="0">
                <a:solidFill>
                  <a:srgbClr val="FF0000"/>
                </a:solidFill>
              </a:rPr>
              <a:t>have to be protected from falsification</a:t>
            </a:r>
          </a:p>
          <a:p>
            <a:endParaRPr lang="en-US" dirty="0" smtClean="0"/>
          </a:p>
          <a:p>
            <a:r>
              <a:rPr lang="en-US" b="1" dirty="0">
                <a:solidFill>
                  <a:srgbClr val="FF0000"/>
                </a:solidFill>
              </a:rPr>
              <a:t>T</a:t>
            </a:r>
            <a:r>
              <a:rPr lang="en-US" b="1" dirty="0" smtClean="0">
                <a:solidFill>
                  <a:srgbClr val="FF0000"/>
                </a:solidFill>
              </a:rPr>
              <a:t>hey </a:t>
            </a:r>
            <a:r>
              <a:rPr lang="en-US" b="1" dirty="0">
                <a:solidFill>
                  <a:srgbClr val="FF0000"/>
                </a:solidFill>
              </a:rPr>
              <a:t>are not to be blamed </a:t>
            </a:r>
            <a:r>
              <a:rPr lang="en-US" b="1" dirty="0" smtClean="0">
                <a:solidFill>
                  <a:srgbClr val="FF0000"/>
                </a:solidFill>
              </a:rPr>
              <a:t>in case of empirical falsification</a:t>
            </a:r>
          </a:p>
          <a:p>
            <a:endParaRPr lang="en-US" dirty="0"/>
          </a:p>
          <a:p>
            <a:r>
              <a:rPr lang="en-US" b="1" dirty="0" smtClean="0">
                <a:solidFill>
                  <a:srgbClr val="FF0000"/>
                </a:solidFill>
              </a:rPr>
              <a:t>Auxiliary hypotheses (i.e. the less important theories) have to be blamed </a:t>
            </a:r>
            <a:r>
              <a:rPr lang="en-US" dirty="0" smtClean="0"/>
              <a:t>(</a:t>
            </a:r>
            <a:r>
              <a:rPr lang="en-US" dirty="0" smtClean="0">
                <a:solidFill>
                  <a:srgbClr val="FF0000"/>
                </a:solidFill>
              </a:rPr>
              <a:t>e.g. </a:t>
            </a:r>
            <a:r>
              <a:rPr lang="en-US" dirty="0" smtClean="0"/>
              <a:t>size of Venus)</a:t>
            </a:r>
            <a:endParaRPr lang="en-US" b="1" dirty="0">
              <a:solidFill>
                <a:srgbClr val="FF0000"/>
              </a:solidFill>
            </a:endParaRPr>
          </a:p>
          <a:p>
            <a:endParaRPr lang="en-US" dirty="0"/>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5</a:t>
            </a:fld>
            <a:endParaRPr lang="en-US"/>
          </a:p>
        </p:txBody>
      </p:sp>
      <p:sp>
        <p:nvSpPr>
          <p:cNvPr id="5" name="Down Arrow 4"/>
          <p:cNvSpPr/>
          <p:nvPr/>
        </p:nvSpPr>
        <p:spPr>
          <a:xfrm>
            <a:off x="4067944" y="4581128"/>
            <a:ext cx="403974"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537093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130026"/>
          </a:xfrm>
        </p:spPr>
        <p:txBody>
          <a:bodyPr/>
          <a:lstStyle/>
          <a:p>
            <a:endParaRPr lang="en-US" dirty="0"/>
          </a:p>
        </p:txBody>
      </p:sp>
      <p:sp>
        <p:nvSpPr>
          <p:cNvPr id="3" name="Espace réservé du contenu 2"/>
          <p:cNvSpPr>
            <a:spLocks noGrp="1"/>
          </p:cNvSpPr>
          <p:nvPr>
            <p:ph idx="1"/>
          </p:nvPr>
        </p:nvSpPr>
        <p:spPr>
          <a:xfrm>
            <a:off x="457200" y="476672"/>
            <a:ext cx="7620000" cy="6264696"/>
          </a:xfrm>
        </p:spPr>
        <p:txBody>
          <a:bodyPr>
            <a:normAutofit/>
          </a:bodyPr>
          <a:lstStyle/>
          <a:p>
            <a:r>
              <a:rPr lang="en-US" dirty="0" smtClean="0"/>
              <a:t>Scientific research can </a:t>
            </a:r>
            <a:r>
              <a:rPr lang="en-US" dirty="0"/>
              <a:t>then be seen as the </a:t>
            </a:r>
            <a:r>
              <a:rPr lang="en-US" dirty="0" smtClean="0"/>
              <a:t>development </a:t>
            </a:r>
            <a:r>
              <a:rPr lang="en-US" dirty="0"/>
              <a:t>of the implications of </a:t>
            </a:r>
            <a:r>
              <a:rPr lang="en-US" dirty="0" smtClean="0"/>
              <a:t>the </a:t>
            </a:r>
            <a:r>
              <a:rPr lang="en-US" dirty="0"/>
              <a:t>fundamental </a:t>
            </a:r>
            <a:r>
              <a:rPr lang="en-US" dirty="0" smtClean="0"/>
              <a:t>theories of a research program (which are protected from falsification)</a:t>
            </a:r>
          </a:p>
          <a:p>
            <a:endParaRPr lang="en-US" dirty="0"/>
          </a:p>
          <a:p>
            <a:r>
              <a:rPr lang="en-US" b="1" dirty="0">
                <a:solidFill>
                  <a:srgbClr val="00B050"/>
                </a:solidFill>
              </a:rPr>
              <a:t>Scientists can seek to solve </a:t>
            </a:r>
            <a:r>
              <a:rPr lang="en-US" b="1" dirty="0" smtClean="0">
                <a:solidFill>
                  <a:srgbClr val="00B050"/>
                </a:solidFill>
              </a:rPr>
              <a:t>problems (apparent falsifications) </a:t>
            </a:r>
            <a:r>
              <a:rPr lang="en-US" b="1" dirty="0">
                <a:solidFill>
                  <a:srgbClr val="00B050"/>
                </a:solidFill>
              </a:rPr>
              <a:t>by modifying the </a:t>
            </a:r>
            <a:r>
              <a:rPr lang="en-US" b="1" dirty="0" smtClean="0">
                <a:solidFill>
                  <a:srgbClr val="00B050"/>
                </a:solidFill>
              </a:rPr>
              <a:t>less important theories of a research program</a:t>
            </a:r>
          </a:p>
          <a:p>
            <a:endParaRPr lang="en-US" dirty="0"/>
          </a:p>
          <a:p>
            <a:r>
              <a:rPr lang="en-US" dirty="0"/>
              <a:t>Insofar as their efforts are successful they will be contributing to the development of the same research </a:t>
            </a:r>
            <a:r>
              <a:rPr lang="en-US" dirty="0" smtClean="0"/>
              <a:t>program</a:t>
            </a:r>
          </a:p>
          <a:p>
            <a:endParaRPr lang="en-US" dirty="0"/>
          </a:p>
          <a:p>
            <a:r>
              <a:rPr lang="en-US" dirty="0" err="1"/>
              <a:t>Lakatos</a:t>
            </a:r>
            <a:r>
              <a:rPr lang="en-US" dirty="0"/>
              <a:t> referred to the fundamental principles as the </a:t>
            </a:r>
            <a:r>
              <a:rPr lang="en-US" b="1" dirty="0">
                <a:solidFill>
                  <a:srgbClr val="0070C0"/>
                </a:solidFill>
              </a:rPr>
              <a:t>hard core </a:t>
            </a:r>
            <a:r>
              <a:rPr lang="en-US" dirty="0"/>
              <a:t>of a research </a:t>
            </a:r>
            <a:r>
              <a:rPr lang="en-US" dirty="0" smtClean="0"/>
              <a:t>program</a:t>
            </a:r>
          </a:p>
          <a:p>
            <a:endParaRPr lang="en-US" dirty="0"/>
          </a:p>
          <a:p>
            <a:r>
              <a:rPr lang="en-US" dirty="0"/>
              <a:t>The hard core </a:t>
            </a:r>
            <a:r>
              <a:rPr lang="en-US" dirty="0" smtClean="0"/>
              <a:t>is </a:t>
            </a:r>
            <a:r>
              <a:rPr lang="en-US" dirty="0"/>
              <a:t>the defining characteristic of a </a:t>
            </a:r>
            <a:r>
              <a:rPr lang="en-US" dirty="0" smtClean="0"/>
              <a:t>research program</a:t>
            </a:r>
            <a:r>
              <a:rPr lang="en-US" dirty="0"/>
              <a:t> </a:t>
            </a:r>
            <a:r>
              <a:rPr lang="en-US" dirty="0" smtClean="0"/>
              <a:t>and takes </a:t>
            </a:r>
            <a:r>
              <a:rPr lang="en-US" dirty="0"/>
              <a:t>the form of some very general </a:t>
            </a:r>
            <a:r>
              <a:rPr lang="en-US" dirty="0" smtClean="0"/>
              <a:t>theories</a:t>
            </a:r>
          </a:p>
          <a:p>
            <a:endParaRPr lang="en-US" dirty="0"/>
          </a:p>
          <a:p>
            <a:endParaRPr lang="en-US" dirty="0"/>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6</a:t>
            </a:fld>
            <a:endParaRPr lang="en-US"/>
          </a:p>
        </p:txBody>
      </p:sp>
    </p:spTree>
    <p:extLst>
      <p:ext uri="{BB962C8B-B14F-4D97-AF65-F5344CB8AC3E}">
        <p14:creationId xmlns:p14="http://schemas.microsoft.com/office/powerpoint/2010/main" xmlns="" val="1811021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130026"/>
          </a:xfrm>
        </p:spPr>
        <p:txBody>
          <a:bodyPr/>
          <a:lstStyle/>
          <a:p>
            <a:endParaRPr lang="en-US" dirty="0"/>
          </a:p>
        </p:txBody>
      </p:sp>
      <p:sp>
        <p:nvSpPr>
          <p:cNvPr id="3" name="Espace réservé du contenu 2"/>
          <p:cNvSpPr>
            <a:spLocks noGrp="1"/>
          </p:cNvSpPr>
          <p:nvPr>
            <p:ph idx="1"/>
          </p:nvPr>
        </p:nvSpPr>
        <p:spPr>
          <a:xfrm>
            <a:off x="457200" y="116632"/>
            <a:ext cx="7620000" cy="6741368"/>
          </a:xfrm>
        </p:spPr>
        <p:txBody>
          <a:bodyPr>
            <a:normAutofit fontScale="92500" lnSpcReduction="10000"/>
          </a:bodyPr>
          <a:lstStyle/>
          <a:p>
            <a:r>
              <a:rPr lang="en-US" dirty="0" smtClean="0">
                <a:solidFill>
                  <a:srgbClr val="FF0000"/>
                </a:solidFill>
              </a:rPr>
              <a:t>Examples</a:t>
            </a:r>
          </a:p>
          <a:p>
            <a:endParaRPr lang="en-US" dirty="0" smtClean="0"/>
          </a:p>
          <a:p>
            <a:r>
              <a:rPr lang="en-US" dirty="0" smtClean="0"/>
              <a:t>The </a:t>
            </a:r>
            <a:r>
              <a:rPr lang="en-US" dirty="0" smtClean="0">
                <a:solidFill>
                  <a:srgbClr val="0070C0"/>
                </a:solidFill>
              </a:rPr>
              <a:t>Copernican </a:t>
            </a:r>
            <a:r>
              <a:rPr lang="en-US" dirty="0">
                <a:solidFill>
                  <a:srgbClr val="0070C0"/>
                </a:solidFill>
              </a:rPr>
              <a:t>theory </a:t>
            </a:r>
            <a:r>
              <a:rPr lang="en-US" dirty="0"/>
              <a:t>is a research </a:t>
            </a:r>
            <a:r>
              <a:rPr lang="en-US" dirty="0" smtClean="0"/>
              <a:t>program</a:t>
            </a:r>
          </a:p>
          <a:p>
            <a:endParaRPr lang="en-US" dirty="0"/>
          </a:p>
          <a:p>
            <a:r>
              <a:rPr lang="en-US" dirty="0"/>
              <a:t>The hard core </a:t>
            </a:r>
            <a:r>
              <a:rPr lang="en-US" dirty="0" smtClean="0"/>
              <a:t>of the </a:t>
            </a:r>
            <a:r>
              <a:rPr lang="en-US" dirty="0"/>
              <a:t>Copernican program in astronomy was the assumption that the earth and the planets orbit a stationary sun and that the earth spins on its axis once a </a:t>
            </a:r>
            <a:r>
              <a:rPr lang="en-US" dirty="0" smtClean="0"/>
              <a:t>day</a:t>
            </a:r>
          </a:p>
          <a:p>
            <a:endParaRPr lang="en-US" dirty="0"/>
          </a:p>
          <a:p>
            <a:r>
              <a:rPr lang="en-US" dirty="0">
                <a:solidFill>
                  <a:srgbClr val="0070C0"/>
                </a:solidFill>
              </a:rPr>
              <a:t>Newton physics </a:t>
            </a:r>
            <a:r>
              <a:rPr lang="en-US" dirty="0"/>
              <a:t>is </a:t>
            </a:r>
            <a:r>
              <a:rPr lang="en-US" dirty="0" smtClean="0"/>
              <a:t>a </a:t>
            </a:r>
            <a:r>
              <a:rPr lang="en-US" dirty="0"/>
              <a:t>research </a:t>
            </a:r>
            <a:r>
              <a:rPr lang="en-US" dirty="0" smtClean="0"/>
              <a:t>program</a:t>
            </a:r>
          </a:p>
          <a:p>
            <a:endParaRPr lang="en-US" dirty="0"/>
          </a:p>
          <a:p>
            <a:r>
              <a:rPr lang="en-US" dirty="0"/>
              <a:t>The hard core of Newtonian physics is comprised of Newton's three laws of motion plus his law of gravitational </a:t>
            </a:r>
            <a:r>
              <a:rPr lang="en-US" dirty="0" smtClean="0"/>
              <a:t>attraction</a:t>
            </a:r>
          </a:p>
          <a:p>
            <a:endParaRPr lang="en-US" dirty="0"/>
          </a:p>
          <a:p>
            <a:r>
              <a:rPr lang="en-US" dirty="0">
                <a:solidFill>
                  <a:srgbClr val="0070C0"/>
                </a:solidFill>
              </a:rPr>
              <a:t>Marxism</a:t>
            </a:r>
            <a:r>
              <a:rPr lang="en-US" dirty="0"/>
              <a:t> is </a:t>
            </a:r>
            <a:r>
              <a:rPr lang="en-US" dirty="0" smtClean="0"/>
              <a:t>a </a:t>
            </a:r>
            <a:r>
              <a:rPr lang="en-US" dirty="0"/>
              <a:t>research </a:t>
            </a:r>
            <a:r>
              <a:rPr lang="en-US" dirty="0" smtClean="0"/>
              <a:t>program</a:t>
            </a:r>
          </a:p>
          <a:p>
            <a:endParaRPr lang="en-US" dirty="0"/>
          </a:p>
          <a:p>
            <a:r>
              <a:rPr lang="en-US" dirty="0"/>
              <a:t>The hard core of Marx's historical materialism would be something like the assumption that major social change is to be explained in terms of class struggle, the nature of the classes and the details of the struggle being determined, in the last instance, by the economic base.</a:t>
            </a:r>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7</a:t>
            </a:fld>
            <a:endParaRPr lang="en-US"/>
          </a:p>
        </p:txBody>
      </p:sp>
    </p:spTree>
    <p:extLst>
      <p:ext uri="{BB962C8B-B14F-4D97-AF65-F5344CB8AC3E}">
        <p14:creationId xmlns:p14="http://schemas.microsoft.com/office/powerpoint/2010/main" xmlns="" val="3770550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113289"/>
          </a:xfrm>
        </p:spPr>
        <p:txBody>
          <a:bodyPr/>
          <a:lstStyle/>
          <a:p>
            <a:endParaRPr lang="en-US" dirty="0"/>
          </a:p>
        </p:txBody>
      </p:sp>
      <p:sp>
        <p:nvSpPr>
          <p:cNvPr id="3" name="Espace réservé du contenu 2"/>
          <p:cNvSpPr>
            <a:spLocks noGrp="1"/>
          </p:cNvSpPr>
          <p:nvPr>
            <p:ph idx="1"/>
          </p:nvPr>
        </p:nvSpPr>
        <p:spPr>
          <a:xfrm>
            <a:off x="457200" y="471055"/>
            <a:ext cx="7620000" cy="6386945"/>
          </a:xfrm>
        </p:spPr>
        <p:txBody>
          <a:bodyPr>
            <a:normAutofit fontScale="92500"/>
          </a:bodyPr>
          <a:lstStyle/>
          <a:p>
            <a:r>
              <a:rPr lang="en-US" dirty="0"/>
              <a:t>The </a:t>
            </a:r>
            <a:r>
              <a:rPr lang="en-US" dirty="0" smtClean="0"/>
              <a:t>hardcore of a research program (the most important theories) are augmented </a:t>
            </a:r>
            <a:r>
              <a:rPr lang="en-US" dirty="0"/>
              <a:t>by </a:t>
            </a:r>
            <a:r>
              <a:rPr lang="en-US" dirty="0" smtClean="0"/>
              <a:t>auxiliary hypothesis (less important theories)</a:t>
            </a:r>
          </a:p>
          <a:p>
            <a:endParaRPr lang="en-US" dirty="0"/>
          </a:p>
          <a:p>
            <a:r>
              <a:rPr lang="en-US" b="1" dirty="0" smtClean="0">
                <a:solidFill>
                  <a:srgbClr val="FF0000"/>
                </a:solidFill>
              </a:rPr>
              <a:t>Adding auxiliary hypotheses to the hard core is necessary to </a:t>
            </a:r>
            <a:r>
              <a:rPr lang="en-US" b="1" dirty="0">
                <a:solidFill>
                  <a:srgbClr val="FF0000"/>
                </a:solidFill>
              </a:rPr>
              <a:t>develop </a:t>
            </a:r>
            <a:r>
              <a:rPr lang="en-US" b="1" dirty="0" smtClean="0">
                <a:solidFill>
                  <a:srgbClr val="FF0000"/>
                </a:solidFill>
              </a:rPr>
              <a:t>testable predictions</a:t>
            </a:r>
          </a:p>
          <a:p>
            <a:endParaRPr lang="en-US" dirty="0"/>
          </a:p>
          <a:p>
            <a:r>
              <a:rPr lang="en-US" dirty="0" smtClean="0"/>
              <a:t>Ex. Copernican theory</a:t>
            </a:r>
          </a:p>
          <a:p>
            <a:endParaRPr lang="en-US" dirty="0"/>
          </a:p>
          <a:p>
            <a:r>
              <a:rPr lang="en-US" dirty="0"/>
              <a:t>I</a:t>
            </a:r>
            <a:r>
              <a:rPr lang="en-US" dirty="0" smtClean="0"/>
              <a:t>nitially that research </a:t>
            </a:r>
            <a:r>
              <a:rPr lang="en-US" dirty="0"/>
              <a:t>program also involved the </a:t>
            </a:r>
            <a:r>
              <a:rPr lang="en-US" dirty="0" smtClean="0"/>
              <a:t>assumption (auxiliary hypothesis) </a:t>
            </a:r>
            <a:r>
              <a:rPr lang="en-US" dirty="0"/>
              <a:t>that the naked eye </a:t>
            </a:r>
            <a:r>
              <a:rPr lang="en-US" dirty="0" smtClean="0"/>
              <a:t>provides accurate </a:t>
            </a:r>
            <a:r>
              <a:rPr lang="en-US" dirty="0"/>
              <a:t>information concerning the </a:t>
            </a:r>
            <a:r>
              <a:rPr lang="en-US" dirty="0" smtClean="0"/>
              <a:t>position and size </a:t>
            </a:r>
            <a:r>
              <a:rPr lang="en-US" dirty="0"/>
              <a:t>of stars and </a:t>
            </a:r>
            <a:r>
              <a:rPr lang="en-US" dirty="0" smtClean="0"/>
              <a:t>planets</a:t>
            </a:r>
          </a:p>
          <a:p>
            <a:endParaRPr lang="en-US" dirty="0"/>
          </a:p>
          <a:p>
            <a:r>
              <a:rPr lang="en-US" b="1" dirty="0">
                <a:solidFill>
                  <a:srgbClr val="FF0000"/>
                </a:solidFill>
              </a:rPr>
              <a:t>When Copernicus has been criticized  </a:t>
            </a:r>
            <a:r>
              <a:rPr lang="en-US" b="1" dirty="0" smtClean="0">
                <a:solidFill>
                  <a:srgbClr val="FF0000"/>
                </a:solidFill>
              </a:rPr>
              <a:t>on the grounds that the </a:t>
            </a:r>
            <a:r>
              <a:rPr lang="en-US" b="1" dirty="0">
                <a:solidFill>
                  <a:srgbClr val="FF0000"/>
                </a:solidFill>
              </a:rPr>
              <a:t>size of Venus did not </a:t>
            </a:r>
            <a:r>
              <a:rPr lang="en-US" b="1" dirty="0" smtClean="0">
                <a:solidFill>
                  <a:srgbClr val="FF0000"/>
                </a:solidFill>
              </a:rPr>
              <a:t>change during the year, the research </a:t>
            </a:r>
            <a:r>
              <a:rPr lang="en-US" b="1" dirty="0">
                <a:solidFill>
                  <a:srgbClr val="FF0000"/>
                </a:solidFill>
              </a:rPr>
              <a:t>program has not </a:t>
            </a:r>
            <a:r>
              <a:rPr lang="en-US" b="1" dirty="0" smtClean="0">
                <a:solidFill>
                  <a:srgbClr val="FF0000"/>
                </a:solidFill>
              </a:rPr>
              <a:t>regarded as falsified and rejected</a:t>
            </a:r>
          </a:p>
          <a:p>
            <a:endParaRPr lang="en-US" dirty="0"/>
          </a:p>
          <a:p>
            <a:r>
              <a:rPr lang="en-US" dirty="0"/>
              <a:t>Inconsistencies between a research program and observation are to be attributed to the </a:t>
            </a:r>
            <a:r>
              <a:rPr lang="en-US" dirty="0" smtClean="0"/>
              <a:t>auxiliary hypotheses rather </a:t>
            </a:r>
            <a:r>
              <a:rPr lang="en-US" dirty="0"/>
              <a:t>than the hard </a:t>
            </a:r>
            <a:r>
              <a:rPr lang="en-US" dirty="0" smtClean="0"/>
              <a:t>core</a:t>
            </a:r>
            <a:endParaRPr lang="en-US" dirty="0"/>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8</a:t>
            </a:fld>
            <a:endParaRPr lang="en-US"/>
          </a:p>
        </p:txBody>
      </p:sp>
    </p:spTree>
    <p:extLst>
      <p:ext uri="{BB962C8B-B14F-4D97-AF65-F5344CB8AC3E}">
        <p14:creationId xmlns:p14="http://schemas.microsoft.com/office/powerpoint/2010/main" xmlns="" val="2635343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620000" cy="130026"/>
          </a:xfrm>
        </p:spPr>
        <p:txBody>
          <a:bodyPr/>
          <a:lstStyle/>
          <a:p>
            <a:endParaRPr lang="en-US" dirty="0"/>
          </a:p>
        </p:txBody>
      </p:sp>
      <p:sp>
        <p:nvSpPr>
          <p:cNvPr id="3" name="Espace réservé du contenu 2"/>
          <p:cNvSpPr>
            <a:spLocks noGrp="1"/>
          </p:cNvSpPr>
          <p:nvPr>
            <p:ph idx="1"/>
          </p:nvPr>
        </p:nvSpPr>
        <p:spPr>
          <a:xfrm>
            <a:off x="457200" y="476672"/>
            <a:ext cx="7620000" cy="6264696"/>
          </a:xfrm>
        </p:spPr>
        <p:txBody>
          <a:bodyPr>
            <a:normAutofit/>
          </a:bodyPr>
          <a:lstStyle/>
          <a:p>
            <a:r>
              <a:rPr lang="en-US" dirty="0" err="1"/>
              <a:t>Lakatos</a:t>
            </a:r>
            <a:r>
              <a:rPr lang="en-US" dirty="0"/>
              <a:t> call the sum of the </a:t>
            </a:r>
            <a:r>
              <a:rPr lang="en-US" dirty="0" smtClean="0"/>
              <a:t>auxiliary </a:t>
            </a:r>
            <a:r>
              <a:rPr lang="en-US" dirty="0"/>
              <a:t>hypotheses supplementing the hard core as the </a:t>
            </a:r>
            <a:r>
              <a:rPr lang="en-US" b="1" dirty="0">
                <a:solidFill>
                  <a:srgbClr val="FF0000"/>
                </a:solidFill>
              </a:rPr>
              <a:t>protective </a:t>
            </a:r>
            <a:r>
              <a:rPr lang="en-US" b="1" dirty="0" smtClean="0">
                <a:solidFill>
                  <a:srgbClr val="FF0000"/>
                </a:solidFill>
              </a:rPr>
              <a:t>belt</a:t>
            </a:r>
          </a:p>
          <a:p>
            <a:endParaRPr lang="en-US" dirty="0"/>
          </a:p>
          <a:p>
            <a:r>
              <a:rPr lang="en-US" dirty="0"/>
              <a:t>This belt has the role of protecting the hard core from </a:t>
            </a:r>
            <a:r>
              <a:rPr lang="en-US" dirty="0" smtClean="0"/>
              <a:t>falsification</a:t>
            </a:r>
          </a:p>
          <a:p>
            <a:endParaRPr lang="en-US" dirty="0"/>
          </a:p>
          <a:p>
            <a:r>
              <a:rPr lang="en-US" dirty="0"/>
              <a:t>According to </a:t>
            </a:r>
            <a:r>
              <a:rPr lang="en-US" dirty="0" err="1"/>
              <a:t>Lakatos</a:t>
            </a:r>
            <a:r>
              <a:rPr lang="en-US" dirty="0"/>
              <a:t> the hard core is </a:t>
            </a:r>
            <a:r>
              <a:rPr lang="en-US" dirty="0" smtClean="0"/>
              <a:t>regarded as </a:t>
            </a:r>
            <a:r>
              <a:rPr lang="en-US" dirty="0"/>
              <a:t>unfalsifiable by "</a:t>
            </a:r>
            <a:r>
              <a:rPr lang="en-US" b="1" dirty="0">
                <a:solidFill>
                  <a:srgbClr val="0070C0"/>
                </a:solidFill>
              </a:rPr>
              <a:t>the</a:t>
            </a:r>
            <a:r>
              <a:rPr lang="en-US" dirty="0">
                <a:solidFill>
                  <a:srgbClr val="0070C0"/>
                </a:solidFill>
              </a:rPr>
              <a:t> </a:t>
            </a:r>
            <a:r>
              <a:rPr lang="en-US" b="1" dirty="0">
                <a:solidFill>
                  <a:srgbClr val="0070C0"/>
                </a:solidFill>
              </a:rPr>
              <a:t>methodological</a:t>
            </a:r>
            <a:r>
              <a:rPr lang="en-US" dirty="0">
                <a:solidFill>
                  <a:srgbClr val="0070C0"/>
                </a:solidFill>
              </a:rPr>
              <a:t> </a:t>
            </a:r>
            <a:r>
              <a:rPr lang="en-US" b="1" dirty="0">
                <a:solidFill>
                  <a:srgbClr val="0070C0"/>
                </a:solidFill>
              </a:rPr>
              <a:t>decisions of its </a:t>
            </a:r>
            <a:r>
              <a:rPr lang="en-US" b="1" dirty="0" smtClean="0">
                <a:solidFill>
                  <a:srgbClr val="0070C0"/>
                </a:solidFill>
              </a:rPr>
              <a:t>protagonists</a:t>
            </a:r>
            <a:r>
              <a:rPr lang="en-US" dirty="0" smtClean="0">
                <a:solidFill>
                  <a:srgbClr val="0070C0"/>
                </a:solidFill>
              </a:rPr>
              <a:t>”</a:t>
            </a:r>
          </a:p>
          <a:p>
            <a:endParaRPr lang="en-US" dirty="0"/>
          </a:p>
          <a:p>
            <a:r>
              <a:rPr lang="en-US" dirty="0"/>
              <a:t>By contrast, assumptions in the protective belt are to be modified </a:t>
            </a:r>
            <a:r>
              <a:rPr lang="en-US" dirty="0" smtClean="0"/>
              <a:t>(in </a:t>
            </a:r>
            <a:r>
              <a:rPr lang="en-US" dirty="0"/>
              <a:t>an attempt to improve the match between the predictions of the program and the results of observation and </a:t>
            </a:r>
            <a:r>
              <a:rPr lang="en-US" dirty="0" smtClean="0"/>
              <a:t>experiment)</a:t>
            </a:r>
          </a:p>
          <a:p>
            <a:pPr marL="114300" indent="0">
              <a:buNone/>
            </a:pPr>
            <a:endParaRPr lang="en-US" dirty="0"/>
          </a:p>
          <a:p>
            <a:r>
              <a:rPr lang="en-US" b="1" dirty="0" smtClean="0">
                <a:solidFill>
                  <a:srgbClr val="FF0000"/>
                </a:solidFill>
              </a:rPr>
              <a:t>E.g. </a:t>
            </a:r>
            <a:r>
              <a:rPr lang="en-US" dirty="0"/>
              <a:t>the protective belt within the Copernican program was modified by substituting telescopic data for naked-eye data.</a:t>
            </a:r>
          </a:p>
          <a:p>
            <a:endParaRPr lang="en-US" dirty="0"/>
          </a:p>
        </p:txBody>
      </p:sp>
      <p:sp>
        <p:nvSpPr>
          <p:cNvPr id="4" name="Espace réservé du numéro de diapositive 3"/>
          <p:cNvSpPr>
            <a:spLocks noGrp="1"/>
          </p:cNvSpPr>
          <p:nvPr>
            <p:ph type="sldNum" sz="quarter" idx="12"/>
          </p:nvPr>
        </p:nvSpPr>
        <p:spPr/>
        <p:txBody>
          <a:bodyPr/>
          <a:lstStyle/>
          <a:p>
            <a:fld id="{2BC275B7-C2A8-4E59-B07A-74BB340F1AD2}" type="slidenum">
              <a:rPr lang="en-US" smtClean="0"/>
              <a:pPr/>
              <a:t>9</a:t>
            </a:fld>
            <a:endParaRPr lang="en-US"/>
          </a:p>
        </p:txBody>
      </p:sp>
    </p:spTree>
    <p:extLst>
      <p:ext uri="{BB962C8B-B14F-4D97-AF65-F5344CB8AC3E}">
        <p14:creationId xmlns:p14="http://schemas.microsoft.com/office/powerpoint/2010/main" xmlns="" val="2492686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tiguïté">
  <a:themeElements>
    <a:clrScheme name="Personnalisé 5">
      <a:dk1>
        <a:sysClr val="windowText" lastClr="000000"/>
      </a:dk1>
      <a:lt1>
        <a:srgbClr val="FFFFFF"/>
      </a:lt1>
      <a:dk2>
        <a:srgbClr val="F2F2F2"/>
      </a:dk2>
      <a:lt2>
        <a:srgbClr val="A5A5A5"/>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tiguïté">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7120</TotalTime>
  <Words>3110</Words>
  <Application>Microsoft Office PowerPoint</Application>
  <PresentationFormat>全屏显示(4:3)</PresentationFormat>
  <Paragraphs>317</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Contiguïté</vt:lpstr>
      <vt:lpstr>Philosophy of Science</vt:lpstr>
      <vt:lpstr>Chapter 9: Imre Lakatos (1922-1974)</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Philosophy of Science</dc:title>
  <dc:creator>Francesco</dc:creator>
  <cp:lastModifiedBy>Administrator</cp:lastModifiedBy>
  <cp:revision>248</cp:revision>
  <dcterms:created xsi:type="dcterms:W3CDTF">2016-09-06T10:02:48Z</dcterms:created>
  <dcterms:modified xsi:type="dcterms:W3CDTF">2018-12-05T08:40:29Z</dcterms:modified>
</cp:coreProperties>
</file>