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40FE2-C047-41A4-834C-1C678F906CDA}" type="datetimeFigureOut">
              <a:rPr lang="en-US" smtClean="0"/>
              <a:t>12/12/2016</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5808A-DB6C-4C87-87FC-08851C3D1C82}" type="slidenum">
              <a:rPr lang="en-US" smtClean="0"/>
              <a:t>‹N°›</a:t>
            </a:fld>
            <a:endParaRPr lang="en-US"/>
          </a:p>
        </p:txBody>
      </p:sp>
    </p:spTree>
    <p:extLst>
      <p:ext uri="{BB962C8B-B14F-4D97-AF65-F5344CB8AC3E}">
        <p14:creationId xmlns:p14="http://schemas.microsoft.com/office/powerpoint/2010/main" val="259808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0E55808A-DB6C-4C87-87FC-08851C3D1C82}" type="slidenum">
              <a:rPr lang="en-US" smtClean="0"/>
              <a:t>2</a:t>
            </a:fld>
            <a:endParaRPr lang="en-US"/>
          </a:p>
        </p:txBody>
      </p:sp>
    </p:spTree>
    <p:extLst>
      <p:ext uri="{BB962C8B-B14F-4D97-AF65-F5344CB8AC3E}">
        <p14:creationId xmlns:p14="http://schemas.microsoft.com/office/powerpoint/2010/main" val="21009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618F992-8FB9-4B29-A3D2-FC2D5D4DC5CC}"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B451568-276E-4019-AA9C-869C4C9D33EB}"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127BA74-9FEF-4673-ACCE-87F11B4017F4}"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7AC86CE-9298-4F57-9CA9-3D3348ACBB70}"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D7A53B1-7458-459A-BAC5-F53C602D9060}"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C1DA4A3-3F9C-4FE6-9699-546DD7D48FE3}" type="datetime1">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275B7-C2A8-4E59-B07A-74BB340F1AD2}"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6FC66EC3-B7A5-4919-B624-3F1A6347181D}" type="datetime1">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275B7-C2A8-4E59-B07A-74BB340F1AD2}"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5D5DF77-385A-473D-9306-ECAC90E2708B}" type="datetime1">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C275B7-C2A8-4E59-B07A-74BB340F1AD2}"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79A4-3AD6-4952-899F-A75F0EBE1203}" type="datetime1">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275B7-C2A8-4E59-B07A-74BB340F1AD2}"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smtClean="0"/>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63D6642-69A1-416D-80AD-2E2610F310E1}" type="datetime1">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275B7-C2A8-4E59-B07A-74BB340F1AD2}" type="slidenum">
              <a:rPr lang="en-US" smtClean="0"/>
              <a:t>‹N°›</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D7A0C602-4917-4DF4-880E-932AD07B26CA}" type="datetime1">
              <a:rPr lang="en-US" smtClean="0"/>
              <a:t>12/12/2016</a:t>
            </a:fld>
            <a:endParaRPr lang="en-US"/>
          </a:p>
        </p:txBody>
      </p:sp>
      <p:sp>
        <p:nvSpPr>
          <p:cNvPr id="9" name="Slide Number Placeholder 8"/>
          <p:cNvSpPr>
            <a:spLocks noGrp="1"/>
          </p:cNvSpPr>
          <p:nvPr>
            <p:ph type="sldNum" sz="quarter" idx="11"/>
          </p:nvPr>
        </p:nvSpPr>
        <p:spPr/>
        <p:txBody>
          <a:bodyPr/>
          <a:lstStyle/>
          <a:p>
            <a:fld id="{2BC275B7-C2A8-4E59-B07A-74BB340F1AD2}" type="slidenum">
              <a:rPr lang="en-US" smtClean="0"/>
              <a:t>‹N°›</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BC275B7-C2A8-4E59-B07A-74BB340F1AD2}" type="slidenum">
              <a:rPr lang="en-US" smtClean="0"/>
              <a:t>‹N°›</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C0C39A0-EF1C-414B-AAED-F8EB88CB9188}" type="datetime1">
              <a:rPr lang="en-US" smtClean="0"/>
              <a:t>12/12/2016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di.iori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312985"/>
            <a:ext cx="7543800" cy="2188024"/>
          </a:xfrm>
        </p:spPr>
        <p:txBody>
          <a:bodyPr/>
          <a:lstStyle/>
          <a:p>
            <a:r>
              <a:rPr lang="en-US" dirty="0" smtClean="0">
                <a:solidFill>
                  <a:srgbClr val="002060"/>
                </a:solidFill>
              </a:rPr>
              <a:t>Philosophy of Science</a:t>
            </a:r>
            <a:endParaRPr lang="en-US" dirty="0">
              <a:solidFill>
                <a:srgbClr val="002060"/>
              </a:solidFill>
            </a:endParaRPr>
          </a:p>
        </p:txBody>
      </p:sp>
      <p:sp>
        <p:nvSpPr>
          <p:cNvPr id="3" name="Sous-titre 2"/>
          <p:cNvSpPr>
            <a:spLocks noGrp="1"/>
          </p:cNvSpPr>
          <p:nvPr>
            <p:ph type="subTitle" idx="1"/>
          </p:nvPr>
        </p:nvSpPr>
        <p:spPr>
          <a:xfrm>
            <a:off x="685800" y="4221088"/>
            <a:ext cx="6461760" cy="1804574"/>
          </a:xfrm>
        </p:spPr>
        <p:txBody>
          <a:bodyPr>
            <a:normAutofit/>
          </a:bodyPr>
          <a:lstStyle/>
          <a:p>
            <a:r>
              <a:rPr lang="en-US" sz="2800" dirty="0" smtClean="0">
                <a:solidFill>
                  <a:srgbClr val="FF0000"/>
                </a:solidFill>
              </a:rPr>
              <a:t>Francesco Di </a:t>
            </a:r>
            <a:r>
              <a:rPr lang="en-US" sz="2800" dirty="0" err="1" smtClean="0">
                <a:solidFill>
                  <a:srgbClr val="FF0000"/>
                </a:solidFill>
              </a:rPr>
              <a:t>Iorio</a:t>
            </a:r>
            <a:endParaRPr lang="en-US" sz="2800" dirty="0">
              <a:solidFill>
                <a:srgbClr val="FF0000"/>
              </a:solidFill>
            </a:endParaRPr>
          </a:p>
          <a:p>
            <a:r>
              <a:rPr lang="en-US" sz="2800" dirty="0" smtClean="0">
                <a:solidFill>
                  <a:srgbClr val="0070C0"/>
                </a:solidFill>
                <a:hlinkClick r:id="rId2"/>
              </a:rPr>
              <a:t>francedi.iorio@gmail.com</a:t>
            </a:r>
            <a:endParaRPr lang="en-US" sz="2800" dirty="0" smtClean="0">
              <a:solidFill>
                <a:srgbClr val="0070C0"/>
              </a:solidFill>
            </a:endParaRPr>
          </a:p>
          <a:p>
            <a:r>
              <a:rPr lang="en-US" sz="2800" dirty="0" smtClean="0">
                <a:solidFill>
                  <a:srgbClr val="0070C0"/>
                </a:solidFill>
              </a:rPr>
              <a:t>185 5166 1135</a:t>
            </a:r>
          </a:p>
          <a:p>
            <a:endParaRPr lang="en-US" dirty="0">
              <a:solidFill>
                <a:srgbClr val="0070C0"/>
              </a:solidFill>
            </a:endParaRPr>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1</a:t>
            </a:fld>
            <a:endParaRPr lang="en-US"/>
          </a:p>
        </p:txBody>
      </p:sp>
    </p:spTree>
    <p:extLst>
      <p:ext uri="{BB962C8B-B14F-4D97-AF65-F5344CB8AC3E}">
        <p14:creationId xmlns:p14="http://schemas.microsoft.com/office/powerpoint/2010/main" val="1700155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116632"/>
            <a:ext cx="7620000" cy="6624736"/>
          </a:xfrm>
        </p:spPr>
        <p:txBody>
          <a:bodyPr/>
          <a:lstStyle/>
          <a:p>
            <a:r>
              <a:rPr lang="en-US" dirty="0"/>
              <a:t>Given the failure of attempts to capture the special features of scientific knowledge that render it superior to other forms,  </a:t>
            </a:r>
            <a:r>
              <a:rPr lang="en-US" dirty="0" err="1"/>
              <a:t>Feyerabend</a:t>
            </a:r>
            <a:r>
              <a:rPr lang="en-US" dirty="0"/>
              <a:t> drew the conclusion that the high status attributed to science in our society, and the superiority it is presumed to have over such things as black magic and voodoo, are not justified</a:t>
            </a:r>
            <a:r>
              <a:rPr lang="en-US" dirty="0" smtClean="0"/>
              <a:t>.</a:t>
            </a:r>
          </a:p>
          <a:p>
            <a:endParaRPr lang="en-US" dirty="0"/>
          </a:p>
          <a:p>
            <a:r>
              <a:rPr lang="en-US" dirty="0"/>
              <a:t>According to </a:t>
            </a:r>
            <a:r>
              <a:rPr lang="en-US" dirty="0" err="1"/>
              <a:t>Feyerabend</a:t>
            </a:r>
            <a:r>
              <a:rPr lang="en-US" dirty="0"/>
              <a:t>, the high regard for science is a dangerous dogma, playing a repressive role similar to that which he portrays Christianity as having played in the seventeenth century, having in mind such things as Galileo's struggles with the Church.</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10</a:t>
            </a:fld>
            <a:endParaRPr lang="en-US"/>
          </a:p>
        </p:txBody>
      </p:sp>
    </p:spTree>
    <p:extLst>
      <p:ext uri="{BB962C8B-B14F-4D97-AF65-F5344CB8AC3E}">
        <p14:creationId xmlns:p14="http://schemas.microsoft.com/office/powerpoint/2010/main" val="358176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V="1">
            <a:off x="457200" y="228919"/>
            <a:ext cx="7620000" cy="45719"/>
          </a:xfrm>
        </p:spPr>
        <p:txBody>
          <a:bodyPr/>
          <a:lstStyle/>
          <a:p>
            <a:endParaRPr lang="en-US" dirty="0"/>
          </a:p>
        </p:txBody>
      </p:sp>
      <p:sp>
        <p:nvSpPr>
          <p:cNvPr id="3" name="Espace réservé du contenu 2"/>
          <p:cNvSpPr>
            <a:spLocks noGrp="1"/>
          </p:cNvSpPr>
          <p:nvPr>
            <p:ph idx="1"/>
          </p:nvPr>
        </p:nvSpPr>
        <p:spPr>
          <a:xfrm>
            <a:off x="457200" y="260648"/>
            <a:ext cx="7620000" cy="6140152"/>
          </a:xfrm>
        </p:spPr>
        <p:txBody>
          <a:bodyPr>
            <a:normAutofit fontScale="92500"/>
          </a:bodyPr>
          <a:lstStyle/>
          <a:p>
            <a:r>
              <a:rPr lang="en-US" dirty="0" err="1"/>
              <a:t>Feyerabend's</a:t>
            </a:r>
            <a:r>
              <a:rPr lang="en-US" dirty="0"/>
              <a:t> theory of science places a high value on individual </a:t>
            </a:r>
            <a:r>
              <a:rPr lang="en-US" dirty="0" smtClean="0"/>
              <a:t>freedom (it is related to an ethical and political standpoint)</a:t>
            </a:r>
          </a:p>
          <a:p>
            <a:endParaRPr lang="en-US" dirty="0"/>
          </a:p>
          <a:p>
            <a:r>
              <a:rPr lang="en-US" dirty="0" err="1"/>
              <a:t>Feyerabend</a:t>
            </a:r>
            <a:r>
              <a:rPr lang="en-US" dirty="0"/>
              <a:t> defends what he calls the "humanitarian attitude</a:t>
            </a:r>
            <a:r>
              <a:rPr lang="en-US" dirty="0" smtClean="0"/>
              <a:t>".</a:t>
            </a:r>
          </a:p>
          <a:p>
            <a:endParaRPr lang="en-US" dirty="0"/>
          </a:p>
          <a:p>
            <a:r>
              <a:rPr lang="en-US" dirty="0"/>
              <a:t>According to that attitude, individual humans should be free and possess liberty in something like the sense the nineteenth-century philosopher John Stuart Mill defended in his essay "On Liberty</a:t>
            </a:r>
            <a:r>
              <a:rPr lang="en-US" dirty="0" smtClean="0"/>
              <a:t>".</a:t>
            </a:r>
          </a:p>
          <a:p>
            <a:endParaRPr lang="en-US" dirty="0"/>
          </a:p>
          <a:p>
            <a:r>
              <a:rPr lang="en-US" dirty="0" smtClean="0"/>
              <a:t>"the </a:t>
            </a:r>
            <a:r>
              <a:rPr lang="en-US" dirty="0"/>
              <a:t>cultivation of </a:t>
            </a:r>
            <a:r>
              <a:rPr lang="en-US" dirty="0" smtClean="0"/>
              <a:t>individuality…alone </a:t>
            </a:r>
            <a:r>
              <a:rPr lang="en-US" dirty="0"/>
              <a:t>produces, or can produce, well-developed human beings". </a:t>
            </a:r>
            <a:endParaRPr lang="en-US" dirty="0" smtClean="0"/>
          </a:p>
          <a:p>
            <a:endParaRPr lang="en-US" dirty="0"/>
          </a:p>
          <a:p>
            <a:r>
              <a:rPr lang="en-US" dirty="0"/>
              <a:t>From this humanitarian point of view, </a:t>
            </a:r>
            <a:r>
              <a:rPr lang="en-US" dirty="0" err="1"/>
              <a:t>Feyerabend</a:t>
            </a:r>
            <a:r>
              <a:rPr lang="en-US" dirty="0"/>
              <a:t> supports his anarchistic account of science on the grounds that it increases the freedom of scientists by removing them from methodological constraints and, more generally, leaves individuals the freedom to choose between science and other forms of knowledge.</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11</a:t>
            </a:fld>
            <a:endParaRPr lang="en-US"/>
          </a:p>
        </p:txBody>
      </p:sp>
    </p:spTree>
    <p:extLst>
      <p:ext uri="{BB962C8B-B14F-4D97-AF65-F5344CB8AC3E}">
        <p14:creationId xmlns:p14="http://schemas.microsoft.com/office/powerpoint/2010/main" val="12576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7871"/>
          </a:xfrm>
        </p:spPr>
        <p:txBody>
          <a:bodyPr/>
          <a:lstStyle/>
          <a:p>
            <a:endParaRPr lang="en-US" dirty="0"/>
          </a:p>
        </p:txBody>
      </p:sp>
      <p:sp>
        <p:nvSpPr>
          <p:cNvPr id="3" name="Espace réservé du contenu 2"/>
          <p:cNvSpPr>
            <a:spLocks noGrp="1"/>
          </p:cNvSpPr>
          <p:nvPr>
            <p:ph idx="1"/>
          </p:nvPr>
        </p:nvSpPr>
        <p:spPr>
          <a:xfrm>
            <a:off x="457200" y="124691"/>
            <a:ext cx="7620000" cy="6636327"/>
          </a:xfrm>
        </p:spPr>
        <p:txBody>
          <a:bodyPr>
            <a:normAutofit fontScale="77500" lnSpcReduction="20000"/>
          </a:bodyPr>
          <a:lstStyle/>
          <a:p>
            <a:r>
              <a:rPr lang="en-US" dirty="0"/>
              <a:t>From </a:t>
            </a:r>
            <a:r>
              <a:rPr lang="en-US" dirty="0" err="1"/>
              <a:t>Feyerabend's</a:t>
            </a:r>
            <a:r>
              <a:rPr lang="en-US" dirty="0"/>
              <a:t> point of view, the </a:t>
            </a:r>
            <a:r>
              <a:rPr lang="en-US" dirty="0" err="1"/>
              <a:t>institutionalisation</a:t>
            </a:r>
            <a:r>
              <a:rPr lang="en-US" dirty="0"/>
              <a:t> of science in our society is inconsistent with the humanitarian </a:t>
            </a:r>
            <a:r>
              <a:rPr lang="en-US" dirty="0" smtClean="0"/>
              <a:t>attitude</a:t>
            </a:r>
            <a:endParaRPr lang="en-US" dirty="0"/>
          </a:p>
          <a:p>
            <a:endParaRPr lang="en-US" dirty="0"/>
          </a:p>
          <a:p>
            <a:r>
              <a:rPr lang="en-US" dirty="0"/>
              <a:t>In schools, for example, science is taught as a matter of </a:t>
            </a:r>
            <a:r>
              <a:rPr lang="en-US" dirty="0" smtClean="0"/>
              <a:t>course</a:t>
            </a:r>
          </a:p>
          <a:p>
            <a:pPr marL="114300" indent="0">
              <a:buNone/>
            </a:pPr>
            <a:r>
              <a:rPr lang="en-US" dirty="0" smtClean="0"/>
              <a:t> </a:t>
            </a:r>
            <a:endParaRPr lang="en-US" dirty="0"/>
          </a:p>
          <a:p>
            <a:r>
              <a:rPr lang="en-US" dirty="0"/>
              <a:t>"Thus, while an American can now choose the religion he likes, he is still not permitted to demand that his children learn magic rather than science at school. There is a separation between state and Church, there is no separation between state and </a:t>
            </a:r>
            <a:r>
              <a:rPr lang="en-US" dirty="0" smtClean="0"/>
              <a:t>science“</a:t>
            </a:r>
          </a:p>
          <a:p>
            <a:endParaRPr lang="en-US" dirty="0"/>
          </a:p>
          <a:p>
            <a:r>
              <a:rPr lang="en-US" dirty="0"/>
              <a:t>What we need to do in the light of this, wrote </a:t>
            </a:r>
            <a:r>
              <a:rPr lang="en-US" dirty="0" err="1"/>
              <a:t>Feyerabend</a:t>
            </a:r>
            <a:r>
              <a:rPr lang="en-US" dirty="0"/>
              <a:t> is to "free society from the strangling hold of an ideologically petrified science just as our ancestors freed us from the </a:t>
            </a:r>
            <a:r>
              <a:rPr lang="en-US" dirty="0" err="1"/>
              <a:t>strangiiIing</a:t>
            </a:r>
            <a:r>
              <a:rPr lang="en-US" dirty="0"/>
              <a:t> hold of the One True Religion</a:t>
            </a:r>
            <a:r>
              <a:rPr lang="en-US" dirty="0" smtClean="0"/>
              <a:t>!“</a:t>
            </a:r>
          </a:p>
          <a:p>
            <a:endParaRPr lang="en-US" dirty="0"/>
          </a:p>
          <a:p>
            <a:r>
              <a:rPr lang="en-US" dirty="0"/>
              <a:t>In </a:t>
            </a:r>
            <a:r>
              <a:rPr lang="en-US" dirty="0" err="1"/>
              <a:t>Fayerabend’s</a:t>
            </a:r>
            <a:r>
              <a:rPr lang="en-US" dirty="0"/>
              <a:t> image of a free society, science will not be given preference over other forms of knowledge or over other </a:t>
            </a:r>
            <a:r>
              <a:rPr lang="en-US" dirty="0" smtClean="0"/>
              <a:t>traditions</a:t>
            </a:r>
          </a:p>
          <a:p>
            <a:endParaRPr lang="en-US" dirty="0"/>
          </a:p>
          <a:p>
            <a:r>
              <a:rPr lang="en-US" dirty="0"/>
              <a:t>A mature citizen in a free society is "a person who has learned to make up his mind and who has then decided in </a:t>
            </a:r>
            <a:r>
              <a:rPr lang="en-US" dirty="0" err="1"/>
              <a:t>favour</a:t>
            </a:r>
            <a:r>
              <a:rPr lang="en-US" dirty="0"/>
              <a:t> of what he thinks suits him </a:t>
            </a:r>
            <a:r>
              <a:rPr lang="en-US" dirty="0" smtClean="0"/>
              <a:t>best“</a:t>
            </a:r>
          </a:p>
          <a:p>
            <a:endParaRPr lang="en-US" dirty="0"/>
          </a:p>
          <a:p>
            <a:r>
              <a:rPr lang="en-US" dirty="0"/>
              <a:t>Science will be studied as a historical phenomenon "together with other fairy tales such as the myths of 'primitive' societies" so that each individual "has the information needed for arriving at a free </a:t>
            </a:r>
            <a:r>
              <a:rPr lang="en-US" dirty="0" smtClean="0"/>
              <a:t>decision“</a:t>
            </a:r>
          </a:p>
          <a:p>
            <a:endParaRPr lang="en-US" dirty="0"/>
          </a:p>
          <a:p>
            <a:r>
              <a:rPr lang="en-US" dirty="0"/>
              <a:t>In </a:t>
            </a:r>
            <a:r>
              <a:rPr lang="en-US" dirty="0" err="1"/>
              <a:t>Feyerabend's</a:t>
            </a:r>
            <a:r>
              <a:rPr lang="en-US" dirty="0"/>
              <a:t> ideal society the state is ideologically neutral between ideologies to ensure that individuals maintain freedom of choice and do not have an ideology imposed on them against their will.</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12</a:t>
            </a:fld>
            <a:endParaRPr lang="en-US"/>
          </a:p>
        </p:txBody>
      </p:sp>
    </p:spTree>
    <p:extLst>
      <p:ext uri="{BB962C8B-B14F-4D97-AF65-F5344CB8AC3E}">
        <p14:creationId xmlns:p14="http://schemas.microsoft.com/office/powerpoint/2010/main" val="1285688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V="1">
            <a:off x="457200" y="228919"/>
            <a:ext cx="7620000" cy="45719"/>
          </a:xfrm>
        </p:spPr>
        <p:txBody>
          <a:bodyPr/>
          <a:lstStyle/>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13</a:t>
            </a:fld>
            <a:endParaRPr lang="en-US"/>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2253" y="526473"/>
            <a:ext cx="8238802" cy="590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36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274638"/>
            <a:ext cx="8460431" cy="930707"/>
          </a:xfrm>
        </p:spPr>
        <p:txBody>
          <a:bodyPr/>
          <a:lstStyle/>
          <a:p>
            <a:r>
              <a:rPr lang="en-US" dirty="0">
                <a:solidFill>
                  <a:srgbClr val="FF0000"/>
                </a:solidFill>
              </a:rPr>
              <a:t>Paul Karl </a:t>
            </a:r>
            <a:r>
              <a:rPr lang="en-US" dirty="0" err="1" smtClean="0">
                <a:solidFill>
                  <a:srgbClr val="FF0000"/>
                </a:solidFill>
              </a:rPr>
              <a:t>Feyerabend</a:t>
            </a:r>
            <a:r>
              <a:rPr lang="en-US" dirty="0" smtClean="0">
                <a:solidFill>
                  <a:srgbClr val="FF0000"/>
                </a:solidFill>
              </a:rPr>
              <a:t> (1924-1994)</a:t>
            </a:r>
            <a:endParaRPr lang="en-US" dirty="0">
              <a:solidFill>
                <a:srgbClr val="FF0000"/>
              </a:solidFill>
            </a:endParaRPr>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2</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91680" y="1378151"/>
            <a:ext cx="5256584" cy="535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709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83127"/>
            <a:ext cx="7620000" cy="6553200"/>
          </a:xfrm>
        </p:spPr>
        <p:txBody>
          <a:bodyPr>
            <a:normAutofit lnSpcReduction="10000"/>
          </a:bodyPr>
          <a:lstStyle/>
          <a:p>
            <a:r>
              <a:rPr lang="en-US" sz="2800" dirty="0"/>
              <a:t>Paul </a:t>
            </a:r>
            <a:r>
              <a:rPr lang="en-US" sz="2800" dirty="0" smtClean="0"/>
              <a:t>K. </a:t>
            </a:r>
            <a:r>
              <a:rPr lang="en-US" sz="2800" dirty="0" err="1" smtClean="0"/>
              <a:t>Feyerabend</a:t>
            </a:r>
            <a:r>
              <a:rPr lang="en-US" sz="2800" dirty="0"/>
              <a:t>,</a:t>
            </a:r>
            <a:r>
              <a:rPr lang="en-US" sz="2800" dirty="0" smtClean="0"/>
              <a:t> </a:t>
            </a:r>
            <a:r>
              <a:rPr lang="en-US" sz="2800" i="1" dirty="0">
                <a:solidFill>
                  <a:srgbClr val="0070C0"/>
                </a:solidFill>
              </a:rPr>
              <a:t>Against Method: Outline of an Anarchistic Theory of K</a:t>
            </a:r>
            <a:r>
              <a:rPr lang="en-US" sz="2800" i="1" dirty="0" smtClean="0">
                <a:solidFill>
                  <a:srgbClr val="0070C0"/>
                </a:solidFill>
              </a:rPr>
              <a:t>nowledge </a:t>
            </a:r>
            <a:r>
              <a:rPr lang="en-US" sz="2800" dirty="0" smtClean="0"/>
              <a:t>(1975)</a:t>
            </a:r>
          </a:p>
          <a:p>
            <a:endParaRPr lang="en-US" sz="2800" dirty="0"/>
          </a:p>
          <a:p>
            <a:r>
              <a:rPr lang="en-US" sz="2800" dirty="0"/>
              <a:t>In this book </a:t>
            </a:r>
            <a:r>
              <a:rPr lang="en-US" sz="2800" dirty="0" err="1" smtClean="0"/>
              <a:t>Feyerabend</a:t>
            </a:r>
            <a:r>
              <a:rPr lang="en-US" sz="2800" dirty="0" smtClean="0"/>
              <a:t> </a:t>
            </a:r>
            <a:r>
              <a:rPr lang="en-US" sz="2800" dirty="0"/>
              <a:t>challenged all of the attempts to give an account of scientific method that would serve to capture its special status by arguing that there is no such method and, indeed, that science does not possess features that render it necessarily superior to other forms of knowledge</a:t>
            </a:r>
            <a:r>
              <a:rPr lang="en-US" sz="2800" dirty="0" smtClean="0"/>
              <a:t>.</a:t>
            </a:r>
          </a:p>
          <a:p>
            <a:endParaRPr lang="en-US" sz="2800" dirty="0"/>
          </a:p>
          <a:p>
            <a:r>
              <a:rPr lang="en-US" sz="2800" dirty="0"/>
              <a:t>The only principle of scientific method it is the principle "anything </a:t>
            </a:r>
            <a:r>
              <a:rPr lang="en-US" sz="2800" dirty="0" smtClean="0"/>
              <a:t>goes“ (</a:t>
            </a:r>
            <a:r>
              <a:rPr lang="en-US" sz="2800" dirty="0" err="1" smtClean="0"/>
              <a:t>Feyerabend</a:t>
            </a:r>
            <a:r>
              <a:rPr lang="en-US" sz="2800" dirty="0" smtClean="0"/>
              <a:t> </a:t>
            </a:r>
            <a:r>
              <a:rPr lang="en-US" sz="2800" dirty="0"/>
              <a:t>developed an extremely anarchistic account of </a:t>
            </a:r>
            <a:r>
              <a:rPr lang="en-US" sz="2800" dirty="0" smtClean="0"/>
              <a:t>science)</a:t>
            </a:r>
            <a:endParaRPr lang="en-US" sz="2800" dirty="0"/>
          </a:p>
          <a:p>
            <a:endParaRPr lang="en-US" sz="2800"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3</a:t>
            </a:fld>
            <a:endParaRPr lang="en-US"/>
          </a:p>
        </p:txBody>
      </p:sp>
    </p:spTree>
    <p:extLst>
      <p:ext uri="{BB962C8B-B14F-4D97-AF65-F5344CB8AC3E}">
        <p14:creationId xmlns:p14="http://schemas.microsoft.com/office/powerpoint/2010/main" val="97648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332656"/>
            <a:ext cx="7620000" cy="6408712"/>
          </a:xfrm>
        </p:spPr>
        <p:txBody>
          <a:bodyPr/>
          <a:lstStyle/>
          <a:p>
            <a:r>
              <a:rPr lang="en-US" dirty="0" err="1"/>
              <a:t>Feyerabend</a:t>
            </a:r>
            <a:r>
              <a:rPr lang="en-US" dirty="0"/>
              <a:t> strongly criticizes the idea of progress in </a:t>
            </a:r>
            <a:r>
              <a:rPr lang="en-US" dirty="0" smtClean="0"/>
              <a:t>science (he </a:t>
            </a:r>
            <a:r>
              <a:rPr lang="en-US" dirty="0"/>
              <a:t>is a radical </a:t>
            </a:r>
            <a:r>
              <a:rPr lang="en-US" dirty="0" smtClean="0"/>
              <a:t>relativist)</a:t>
            </a:r>
          </a:p>
          <a:p>
            <a:endParaRPr lang="en-US" dirty="0"/>
          </a:p>
          <a:p>
            <a:r>
              <a:rPr lang="en-US" dirty="0"/>
              <a:t>He tried to undermine </a:t>
            </a:r>
            <a:r>
              <a:rPr lang="en-US" dirty="0" err="1"/>
              <a:t>characterisations</a:t>
            </a:r>
            <a:r>
              <a:rPr lang="en-US" dirty="0"/>
              <a:t> of method and progress in science offered by philosophers </a:t>
            </a:r>
            <a:r>
              <a:rPr lang="en-US" dirty="0" smtClean="0"/>
              <a:t> by </a:t>
            </a:r>
            <a:r>
              <a:rPr lang="en-US" dirty="0"/>
              <a:t>considering the history of science and showing </a:t>
            </a:r>
            <a:r>
              <a:rPr lang="en-US" dirty="0" smtClean="0"/>
              <a:t>that the </a:t>
            </a:r>
            <a:r>
              <a:rPr lang="en-US" dirty="0"/>
              <a:t>history of science does not confirm their theories </a:t>
            </a:r>
            <a:endParaRPr lang="en-US" dirty="0" smtClean="0"/>
          </a:p>
          <a:p>
            <a:endParaRPr lang="en-US" dirty="0"/>
          </a:p>
          <a:p>
            <a:r>
              <a:rPr lang="en-US" dirty="0"/>
              <a:t>The most famous example appealed to by </a:t>
            </a:r>
            <a:r>
              <a:rPr lang="en-US" dirty="0" err="1"/>
              <a:t>Feyerabend</a:t>
            </a:r>
            <a:r>
              <a:rPr lang="en-US" dirty="0"/>
              <a:t> involves the advances in physics and astronomy made by Galileo</a:t>
            </a:r>
            <a:r>
              <a:rPr lang="en-US" dirty="0" smtClean="0"/>
              <a:t>.</a:t>
            </a:r>
          </a:p>
          <a:p>
            <a:endParaRPr lang="en-US" dirty="0"/>
          </a:p>
          <a:p>
            <a:r>
              <a:rPr lang="en-US" dirty="0" err="1"/>
              <a:t>Feyerabend's</a:t>
            </a:r>
            <a:r>
              <a:rPr lang="en-US" dirty="0"/>
              <a:t> point is that no account of method and progress in science can make sense of Galileo's innovations</a:t>
            </a:r>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4</a:t>
            </a:fld>
            <a:endParaRPr lang="en-US"/>
          </a:p>
        </p:txBody>
      </p:sp>
    </p:spTree>
    <p:extLst>
      <p:ext uri="{BB962C8B-B14F-4D97-AF65-F5344CB8AC3E}">
        <p14:creationId xmlns:p14="http://schemas.microsoft.com/office/powerpoint/2010/main" val="286447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260648"/>
            <a:ext cx="7620000" cy="6140152"/>
          </a:xfrm>
        </p:spPr>
        <p:txBody>
          <a:bodyPr/>
          <a:lstStyle/>
          <a:p>
            <a:r>
              <a:rPr lang="en-US" dirty="0"/>
              <a:t>According to the </a:t>
            </a:r>
            <a:r>
              <a:rPr lang="en-US" dirty="0" err="1"/>
              <a:t>the</a:t>
            </a:r>
            <a:r>
              <a:rPr lang="en-US" dirty="0"/>
              <a:t> positivist or </a:t>
            </a:r>
            <a:r>
              <a:rPr lang="en-US" dirty="0" err="1"/>
              <a:t>inductivist</a:t>
            </a:r>
            <a:r>
              <a:rPr lang="en-US" dirty="0"/>
              <a:t> view Galileo's innovations depends on the fact that he took the observable facts seriously and built his theories to fit them</a:t>
            </a:r>
            <a:r>
              <a:rPr lang="en-US" dirty="0" smtClean="0"/>
              <a:t>.</a:t>
            </a:r>
          </a:p>
          <a:p>
            <a:endParaRPr lang="en-US" dirty="0"/>
          </a:p>
          <a:p>
            <a:r>
              <a:rPr lang="en-US" dirty="0"/>
              <a:t>The following passage from Galileo's Dialogue Concerning the Two Chief World Systems (1967), cited by </a:t>
            </a:r>
            <a:r>
              <a:rPr lang="en-US" dirty="0" err="1"/>
              <a:t>Feyerabend</a:t>
            </a:r>
            <a:r>
              <a:rPr lang="en-US" dirty="0"/>
              <a:t> (1975, pp. 100-101), indicates that Galileo thought otherwise</a:t>
            </a:r>
            <a:r>
              <a:rPr lang="en-US" dirty="0" smtClean="0"/>
              <a:t>.</a:t>
            </a:r>
          </a:p>
          <a:p>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5</a:t>
            </a:fld>
            <a:endParaRPr lang="en-US"/>
          </a:p>
        </p:txBody>
      </p:sp>
    </p:spTree>
    <p:extLst>
      <p:ext uri="{BB962C8B-B14F-4D97-AF65-F5344CB8AC3E}">
        <p14:creationId xmlns:p14="http://schemas.microsoft.com/office/powerpoint/2010/main" val="149767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6</a:t>
            </a:fld>
            <a:endParaRPr 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88694" y="260648"/>
            <a:ext cx="8142816" cy="625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86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V="1">
            <a:off x="457200" y="228919"/>
            <a:ext cx="7620000" cy="45719"/>
          </a:xfrm>
        </p:spPr>
        <p:txBody>
          <a:bodyPr/>
          <a:lstStyle/>
          <a:p>
            <a:endParaRPr lang="en-US" dirty="0"/>
          </a:p>
        </p:txBody>
      </p:sp>
      <p:sp>
        <p:nvSpPr>
          <p:cNvPr id="3" name="Espace réservé du contenu 2"/>
          <p:cNvSpPr>
            <a:spLocks noGrp="1"/>
          </p:cNvSpPr>
          <p:nvPr>
            <p:ph idx="1"/>
          </p:nvPr>
        </p:nvSpPr>
        <p:spPr>
          <a:xfrm>
            <a:off x="457200" y="260648"/>
            <a:ext cx="7620000" cy="6480720"/>
          </a:xfrm>
        </p:spPr>
        <p:txBody>
          <a:bodyPr>
            <a:normAutofit lnSpcReduction="10000"/>
          </a:bodyPr>
          <a:lstStyle/>
          <a:p>
            <a:r>
              <a:rPr lang="en-US" dirty="0"/>
              <a:t>Far from accepting the facts considered to be borne out by the senses by his contemporaries, it was necessary for Galileo to conquer sense by reason and even to replace the senses by "a superior and better sense" namely the telescope</a:t>
            </a:r>
            <a:r>
              <a:rPr lang="en-US" dirty="0" smtClean="0"/>
              <a:t>.</a:t>
            </a:r>
          </a:p>
          <a:p>
            <a:endParaRPr lang="en-US" dirty="0"/>
          </a:p>
          <a:p>
            <a:r>
              <a:rPr lang="en-US" dirty="0"/>
              <a:t>Two famous examples that show that Galileo needed to "conquer" the evidence of the senses </a:t>
            </a:r>
            <a:r>
              <a:rPr lang="en-US" dirty="0" smtClean="0"/>
              <a:t>are:</a:t>
            </a:r>
          </a:p>
          <a:p>
            <a:endParaRPr lang="en-US" dirty="0"/>
          </a:p>
          <a:p>
            <a:r>
              <a:rPr lang="en-US" dirty="0" smtClean="0"/>
              <a:t>1.</a:t>
            </a:r>
            <a:r>
              <a:rPr lang="en-US" dirty="0"/>
              <a:t>	his rejection of the claim that the earth is stationary </a:t>
            </a:r>
          </a:p>
          <a:p>
            <a:endParaRPr lang="en-US" dirty="0"/>
          </a:p>
          <a:p>
            <a:r>
              <a:rPr lang="en-US" dirty="0" smtClean="0"/>
              <a:t>2.</a:t>
            </a:r>
            <a:r>
              <a:rPr lang="en-US" dirty="0"/>
              <a:t>	</a:t>
            </a:r>
            <a:r>
              <a:rPr lang="en-US" dirty="0" smtClean="0"/>
              <a:t>his </a:t>
            </a:r>
            <a:r>
              <a:rPr lang="en-US" dirty="0"/>
              <a:t>rejection of the claim that the apparent sizes of Venus and Mars do not change appreciably during the course of the year</a:t>
            </a:r>
            <a:r>
              <a:rPr lang="en-US" dirty="0" smtClean="0"/>
              <a:t>.</a:t>
            </a:r>
          </a:p>
          <a:p>
            <a:endParaRPr lang="en-US" dirty="0"/>
          </a:p>
          <a:p>
            <a:r>
              <a:rPr lang="en-US" dirty="0" smtClean="0"/>
              <a:t>If, </a:t>
            </a:r>
            <a:r>
              <a:rPr lang="en-US" dirty="0"/>
              <a:t>as </a:t>
            </a:r>
            <a:r>
              <a:rPr lang="en-US" dirty="0" smtClean="0"/>
              <a:t>showed by Galileo’s work, </a:t>
            </a:r>
            <a:r>
              <a:rPr lang="en-US" dirty="0"/>
              <a:t>experience is not really the basis of science because data are theory-laden, standard positivist, </a:t>
            </a:r>
            <a:r>
              <a:rPr lang="en-US" dirty="0" err="1"/>
              <a:t>inductivist</a:t>
            </a:r>
            <a:r>
              <a:rPr lang="en-US" dirty="0"/>
              <a:t> and </a:t>
            </a:r>
            <a:r>
              <a:rPr lang="en-US" dirty="0" err="1"/>
              <a:t>falsificationist</a:t>
            </a:r>
            <a:r>
              <a:rPr lang="en-US" dirty="0"/>
              <a:t> accounts of science have serious problems accommodating it.</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7</a:t>
            </a:fld>
            <a:endParaRPr lang="en-US"/>
          </a:p>
        </p:txBody>
      </p:sp>
    </p:spTree>
    <p:extLst>
      <p:ext uri="{BB962C8B-B14F-4D97-AF65-F5344CB8AC3E}">
        <p14:creationId xmlns:p14="http://schemas.microsoft.com/office/powerpoint/2010/main" val="3749307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188640"/>
            <a:ext cx="7620000" cy="6212160"/>
          </a:xfrm>
        </p:spPr>
        <p:txBody>
          <a:bodyPr/>
          <a:lstStyle/>
          <a:p>
            <a:r>
              <a:rPr lang="en-US" dirty="0"/>
              <a:t>Galileo’s methodology can be accommodated into </a:t>
            </a:r>
            <a:r>
              <a:rPr lang="en-US" dirty="0" err="1"/>
              <a:t>Lakatos's</a:t>
            </a:r>
            <a:r>
              <a:rPr lang="en-US" dirty="0"/>
              <a:t> methodology, according to </a:t>
            </a:r>
            <a:r>
              <a:rPr lang="en-US" dirty="0" err="1"/>
              <a:t>Feyerabend</a:t>
            </a:r>
            <a:r>
              <a:rPr lang="en-US" dirty="0"/>
              <a:t>, but only because that methodology is so lax that it can accommodate almost anything. </a:t>
            </a:r>
            <a:endParaRPr lang="en-US" dirty="0" smtClean="0"/>
          </a:p>
          <a:p>
            <a:endParaRPr lang="en-US" dirty="0"/>
          </a:p>
          <a:p>
            <a:r>
              <a:rPr lang="en-US" dirty="0" err="1"/>
              <a:t>Lakatos</a:t>
            </a:r>
            <a:r>
              <a:rPr lang="en-US" dirty="0"/>
              <a:t> does not provide a clear criterion to make the difference between scientific and non-scientific methodology (everything seems to be ok for him) </a:t>
            </a:r>
            <a:endParaRPr lang="en-US" dirty="0" smtClean="0"/>
          </a:p>
          <a:p>
            <a:endParaRPr lang="en-US" dirty="0"/>
          </a:p>
          <a:p>
            <a:r>
              <a:rPr lang="en-US" dirty="0" err="1" smtClean="0"/>
              <a:t>Feyerabend</a:t>
            </a:r>
            <a:r>
              <a:rPr lang="en-US" dirty="0" smtClean="0"/>
              <a:t> </a:t>
            </a:r>
            <a:r>
              <a:rPr lang="en-US" dirty="0"/>
              <a:t>teased </a:t>
            </a:r>
            <a:r>
              <a:rPr lang="en-US" dirty="0" err="1"/>
              <a:t>Lakatos</a:t>
            </a:r>
            <a:r>
              <a:rPr lang="en-US" dirty="0"/>
              <a:t> by welcoming him as a "fellow anarchist", albeit one "</a:t>
            </a:r>
            <a:r>
              <a:rPr lang="en-US" dirty="0" err="1"/>
              <a:t>indisguise</a:t>
            </a:r>
            <a:r>
              <a:rPr lang="en-US" dirty="0"/>
              <a:t>", playfully dedicating Against Method to </a:t>
            </a:r>
            <a:r>
              <a:rPr lang="en-US" dirty="0" err="1"/>
              <a:t>Lakatos</a:t>
            </a:r>
            <a:r>
              <a:rPr lang="en-US" dirty="0"/>
              <a:t> "friend, and fellow anarchist".</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8</a:t>
            </a:fld>
            <a:endParaRPr lang="en-US"/>
          </a:p>
        </p:txBody>
      </p:sp>
    </p:spTree>
    <p:extLst>
      <p:ext uri="{BB962C8B-B14F-4D97-AF65-F5344CB8AC3E}">
        <p14:creationId xmlns:p14="http://schemas.microsoft.com/office/powerpoint/2010/main" val="100740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332656"/>
            <a:ext cx="7620000" cy="6408712"/>
          </a:xfrm>
        </p:spPr>
        <p:txBody>
          <a:bodyPr>
            <a:normAutofit fontScale="92500" lnSpcReduction="20000"/>
          </a:bodyPr>
          <a:lstStyle/>
          <a:p>
            <a:r>
              <a:rPr lang="en-US" dirty="0" err="1"/>
              <a:t>Feyerabend</a:t>
            </a:r>
            <a:r>
              <a:rPr lang="en-US" dirty="0"/>
              <a:t> agrees with Kuhn about the incommensurability </a:t>
            </a:r>
            <a:r>
              <a:rPr lang="en-US" dirty="0" smtClean="0"/>
              <a:t>thesis</a:t>
            </a:r>
          </a:p>
          <a:p>
            <a:endParaRPr lang="en-US" dirty="0"/>
          </a:p>
          <a:p>
            <a:r>
              <a:rPr lang="en-US" dirty="0"/>
              <a:t>For Kuhn, paradigms as mutually exclusive ways of seeing the </a:t>
            </a:r>
            <a:r>
              <a:rPr lang="en-US" dirty="0" smtClean="0"/>
              <a:t>world</a:t>
            </a:r>
          </a:p>
          <a:p>
            <a:pPr marL="114300" indent="0">
              <a:buNone/>
            </a:pPr>
            <a:r>
              <a:rPr lang="en-US" dirty="0" smtClean="0"/>
              <a:t> </a:t>
            </a:r>
            <a:endParaRPr lang="en-US" dirty="0"/>
          </a:p>
          <a:p>
            <a:r>
              <a:rPr lang="en-US" dirty="0"/>
              <a:t>The two philosophers both independently coined the word "incommensurable" to describe the relationship between two theories or paradigms that cannot be logically compared for lack of theory-neutral facts to exploit in the </a:t>
            </a:r>
            <a:r>
              <a:rPr lang="en-US" dirty="0" smtClean="0"/>
              <a:t>comparison</a:t>
            </a:r>
            <a:endParaRPr lang="en-US" dirty="0"/>
          </a:p>
          <a:p>
            <a:endParaRPr lang="en-US" dirty="0"/>
          </a:p>
          <a:p>
            <a:r>
              <a:rPr lang="en-US" dirty="0"/>
              <a:t>Kuhn avoided </a:t>
            </a:r>
            <a:r>
              <a:rPr lang="en-US" dirty="0" err="1"/>
              <a:t>Feyerabend's</a:t>
            </a:r>
            <a:r>
              <a:rPr lang="en-US" dirty="0"/>
              <a:t> anarchistic conclusions essentially by appealing to social consensus to restore law and </a:t>
            </a:r>
            <a:r>
              <a:rPr lang="en-US" dirty="0" smtClean="0"/>
              <a:t>order</a:t>
            </a:r>
          </a:p>
          <a:p>
            <a:pPr marL="114300" indent="0">
              <a:buNone/>
            </a:pPr>
            <a:r>
              <a:rPr lang="en-US" dirty="0" smtClean="0"/>
              <a:t> </a:t>
            </a:r>
            <a:endParaRPr lang="en-US" dirty="0"/>
          </a:p>
          <a:p>
            <a:r>
              <a:rPr lang="en-US" dirty="0" err="1"/>
              <a:t>Feyerabend</a:t>
            </a:r>
            <a:r>
              <a:rPr lang="en-US" dirty="0"/>
              <a:t> rejected Kuhn's appeal to the social consensus of the scientific community for two reasons (which are interconnected</a:t>
            </a:r>
            <a:r>
              <a:rPr lang="en-US" dirty="0" smtClean="0"/>
              <a:t>):</a:t>
            </a:r>
          </a:p>
          <a:p>
            <a:endParaRPr lang="en-US" dirty="0"/>
          </a:p>
          <a:p>
            <a:r>
              <a:rPr lang="en-US" dirty="0"/>
              <a:t>1.	Kuhn did not distinguish between legitimate and illegitimate ways (e.g. by killing all opponents) of achieving consensus </a:t>
            </a:r>
          </a:p>
          <a:p>
            <a:endParaRPr lang="en-US" dirty="0"/>
          </a:p>
          <a:p>
            <a:r>
              <a:rPr lang="en-US" dirty="0"/>
              <a:t>2.	he did not think the appeal to consensus was capable of distinguishing between science and other activities such as theology and </a:t>
            </a:r>
            <a:r>
              <a:rPr lang="en-US" dirty="0" err="1"/>
              <a:t>organised</a:t>
            </a:r>
            <a:r>
              <a:rPr lang="en-US" dirty="0"/>
              <a:t> crime.</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t>9</a:t>
            </a:fld>
            <a:endParaRPr lang="en-US"/>
          </a:p>
        </p:txBody>
      </p:sp>
    </p:spTree>
    <p:extLst>
      <p:ext uri="{BB962C8B-B14F-4D97-AF65-F5344CB8AC3E}">
        <p14:creationId xmlns:p14="http://schemas.microsoft.com/office/powerpoint/2010/main" val="602265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Personnalisé 5">
      <a:dk1>
        <a:sysClr val="windowText" lastClr="000000"/>
      </a:dk1>
      <a:lt1>
        <a:srgbClr val="FFFFFF"/>
      </a:lt1>
      <a:dk2>
        <a:srgbClr val="F2F2F2"/>
      </a:dk2>
      <a:lt2>
        <a:srgbClr val="A5A5A5"/>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6415</TotalTime>
  <Words>999</Words>
  <Application>Microsoft Office PowerPoint</Application>
  <PresentationFormat>Affichage à l'écran (4:3)</PresentationFormat>
  <Paragraphs>89</Paragraphs>
  <Slides>13</Slides>
  <Notes>1</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Contiguïté</vt:lpstr>
      <vt:lpstr>Philosophy of Science</vt:lpstr>
      <vt:lpstr>Paul Karl Feyerabend (1924-1994)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Philosophy of Science</dc:title>
  <dc:creator>Francesco</dc:creator>
  <cp:lastModifiedBy>Francesco</cp:lastModifiedBy>
  <cp:revision>187</cp:revision>
  <dcterms:created xsi:type="dcterms:W3CDTF">2016-09-06T10:02:48Z</dcterms:created>
  <dcterms:modified xsi:type="dcterms:W3CDTF">2016-12-12T10:41:01Z</dcterms:modified>
</cp:coreProperties>
</file>