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62" r:id="rId4"/>
    <p:sldId id="270" r:id="rId5"/>
    <p:sldId id="271" r:id="rId6"/>
    <p:sldId id="272" r:id="rId7"/>
    <p:sldId id="264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0FE2-C047-41A4-834C-1C678F906CDA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808A-DB6C-4C87-87FC-08851C3D1C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992-8FB9-4B29-A3D2-FC2D5D4DC5CC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1568-276E-4019-AA9C-869C4C9D33EB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74-9FEF-4673-ACCE-87F11B4017F4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132-D3CD-4FE5-90F1-848A724FAABE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4E7-A5DC-48F7-80C3-087709081D97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60AF-D3D6-42DF-9DEE-EF00BAB27B6A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5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D580-815F-4099-BB32-AE585B326C6C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A44-45D9-4B86-B6D8-BDB6878DA3B7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9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6CB-C7DF-4571-87B8-019784B22043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C8C5-9F7F-41F3-8CEB-E832BE36CB6E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7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A61D-0769-4D0F-B29E-316725D3C935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86CE-9298-4F57-9CA9-3D3348ACBB70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B22D-9986-4810-9113-DF280EFA1E5E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0733-28FE-46CF-B906-5E46AECACE1B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F2B-A96D-4104-A6B2-B72A024ADBE2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53B1-7458-459A-BAC5-F53C602D9060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A4A3-3F9C-4FE6-9699-546DD7D48FE3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6EC3-B7A5-4919-B624-3F1A6347181D}" type="datetime1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F77-385A-473D-9306-ECAC90E2708B}" type="datetime1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79A4-3AD6-4952-899F-A75F0EBE1203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6642-69A1-416D-80AD-2E2610F310E1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C602-4917-4DF4-880E-932AD07B26CA}" type="datetime1">
              <a:rPr lang="en-US" smtClean="0"/>
              <a:t>9/19/2016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0C39A0-EF1C-414B-AAED-F8EB88CB9188}" type="datetime1">
              <a:rPr lang="en-US" smtClean="0"/>
              <a:t>9/19/2016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A62532-7C78-4F53-B36F-E8E2DA227907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di.iori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12985"/>
            <a:ext cx="7543800" cy="2188024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Philosophy of Science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6461760" cy="18045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Francesco Di </a:t>
            </a:r>
            <a:r>
              <a:rPr lang="en-US" sz="2800" dirty="0" err="1" smtClean="0">
                <a:solidFill>
                  <a:srgbClr val="FF0000"/>
                </a:solidFill>
              </a:rPr>
              <a:t>Iorio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  <a:hlinkClick r:id="rId2"/>
              </a:rPr>
              <a:t>francedi.iorio@gmail.com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185 5166 1135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219256" cy="57606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important to stress that: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the idea that perception is interpretation does not mean that </a:t>
            </a:r>
            <a:r>
              <a:rPr lang="en-US" dirty="0" smtClean="0"/>
              <a:t>the </a:t>
            </a:r>
            <a:r>
              <a:rPr lang="en-US" dirty="0"/>
              <a:t>structure of the world out there </a:t>
            </a:r>
            <a:r>
              <a:rPr lang="en-US" dirty="0" smtClean="0"/>
              <a:t>has </a:t>
            </a:r>
            <a:r>
              <a:rPr lang="en-US" dirty="0"/>
              <a:t>nothing to do with what we </a:t>
            </a:r>
            <a:r>
              <a:rPr lang="en-US" dirty="0" smtClean="0"/>
              <a:t>see (realism vs idealism)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very important part of the cause of what we </a:t>
            </a:r>
            <a:r>
              <a:rPr lang="en-US" dirty="0" smtClean="0"/>
              <a:t>perceive is our </a:t>
            </a:r>
            <a:r>
              <a:rPr lang="en-US" dirty="0"/>
              <a:t>biological and cultural </a:t>
            </a:r>
            <a:r>
              <a:rPr lang="en-US" dirty="0" smtClean="0"/>
              <a:t>background (e.g. perception is selective: ultrasound)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(ii) </a:t>
            </a:r>
            <a:r>
              <a:rPr lang="en-US" dirty="0" smtClean="0"/>
              <a:t>it cannot be denied that, very </a:t>
            </a:r>
            <a:r>
              <a:rPr lang="en-US" dirty="0"/>
              <a:t>often, what we see remains fairly </a:t>
            </a:r>
            <a:r>
              <a:rPr lang="en-US" dirty="0" smtClean="0"/>
              <a:t>stable (very often everybody perceive things in the same way)</a:t>
            </a:r>
          </a:p>
          <a:p>
            <a:endParaRPr lang="en-US" dirty="0"/>
          </a:p>
          <a:p>
            <a:r>
              <a:rPr lang="en-US" dirty="0"/>
              <a:t>The dependence of what we see on our memory is not so sensitive as to make communication, and science, </a:t>
            </a:r>
            <a:r>
              <a:rPr lang="en-US" dirty="0" smtClean="0"/>
              <a:t>impossible (we share a common background)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9627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“there is a microscope on the table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a field trip into a forest </a:t>
            </a:r>
            <a:r>
              <a:rPr lang="en-US" dirty="0" smtClean="0"/>
              <a:t>with an experienced botanist</a:t>
            </a:r>
          </a:p>
          <a:p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the crystal structure of diamond has inversion symmetry"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"in a crystal of zinc </a:t>
            </a:r>
            <a:r>
              <a:rPr lang="en-US" dirty="0" err="1"/>
              <a:t>sulphide</a:t>
            </a:r>
            <a:r>
              <a:rPr lang="en-US" dirty="0"/>
              <a:t> there are four molecules per unit cell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r>
              <a:rPr lang="en-US" dirty="0" smtClean="0"/>
              <a:t>Scientific facts are selectively built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facts are built conceptually, there are expectations linked to </a:t>
            </a:r>
            <a:r>
              <a:rPr lang="en-US" dirty="0" smtClean="0"/>
              <a:t>facts</a:t>
            </a:r>
          </a:p>
          <a:p>
            <a:endParaRPr lang="en-US" dirty="0"/>
          </a:p>
          <a:p>
            <a:r>
              <a:rPr lang="en-US" dirty="0" smtClean="0"/>
              <a:t>Because </a:t>
            </a:r>
            <a:r>
              <a:rPr lang="en-US" dirty="0"/>
              <a:t>our minds are full of patterns that are partly innate and partly acquired, they are also full of </a:t>
            </a:r>
            <a:r>
              <a:rPr lang="en-US" dirty="0" smtClean="0"/>
              <a:t>expectations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Perceiving means attaching a meaning to things – and when we attach a meaning to things we also develop expectations</a:t>
            </a:r>
          </a:p>
          <a:p>
            <a:endParaRPr lang="en-US" dirty="0"/>
          </a:p>
          <a:p>
            <a:r>
              <a:rPr lang="en-US" dirty="0"/>
              <a:t>For example, if we see a cobra</a:t>
            </a:r>
            <a:r>
              <a:rPr lang="en-US" dirty="0" smtClean="0"/>
              <a:t>,</a:t>
            </a:r>
            <a:r>
              <a:rPr lang="en-US" dirty="0"/>
              <a:t>	</a:t>
            </a:r>
            <a:r>
              <a:rPr lang="en-US" dirty="0" smtClean="0"/>
              <a:t>we </a:t>
            </a:r>
            <a:r>
              <a:rPr lang="en-US"/>
              <a:t>instinctively </a:t>
            </a:r>
            <a:r>
              <a:rPr lang="en-US" smtClean="0"/>
              <a:t>retreat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r>
              <a:rPr lang="en-US" dirty="0" smtClean="0"/>
              <a:t>Positivists: </a:t>
            </a:r>
            <a:r>
              <a:rPr lang="en-US" dirty="0"/>
              <a:t>the observational basis of science allow us to establish certain </a:t>
            </a:r>
            <a:r>
              <a:rPr lang="en-US" dirty="0" smtClean="0"/>
              <a:t>truths</a:t>
            </a:r>
          </a:p>
          <a:p>
            <a:endParaRPr lang="en-US" dirty="0"/>
          </a:p>
          <a:p>
            <a:r>
              <a:rPr lang="en-US" dirty="0" smtClean="0"/>
              <a:t>This view is problematic: one of the reasons for this is that knowledge is interpretation (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>facts </a:t>
            </a:r>
            <a:r>
              <a:rPr lang="en-US" dirty="0">
                <a:solidFill>
                  <a:srgbClr val="FF0000"/>
                </a:solidFill>
              </a:rPr>
              <a:t>can be interpreted </a:t>
            </a:r>
            <a:r>
              <a:rPr lang="en-US" dirty="0" smtClean="0">
                <a:solidFill>
                  <a:srgbClr val="FF0000"/>
                </a:solidFill>
              </a:rPr>
              <a:t>in different ways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a priori knowledge that provides the categories we use to do our observations is wrong, the meaning we attach to the observation is similarly </a:t>
            </a:r>
            <a:r>
              <a:rPr lang="en-US" dirty="0" smtClean="0"/>
              <a:t>wrong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Galileo’s ship experiment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002264"/>
            <a:ext cx="5868070" cy="537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32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54717"/>
            <a:ext cx="7941789" cy="58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2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78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Three </a:t>
            </a:r>
            <a:r>
              <a:rPr lang="en-US" sz="3000" dirty="0"/>
              <a:t>famous </a:t>
            </a:r>
            <a:r>
              <a:rPr lang="en-US" sz="3000" dirty="0" smtClean="0"/>
              <a:t>schools:</a:t>
            </a:r>
          </a:p>
          <a:p>
            <a:endParaRPr lang="en-US" sz="3000" dirty="0"/>
          </a:p>
          <a:p>
            <a:r>
              <a:rPr lang="en-US" sz="3000" dirty="0"/>
              <a:t>The empiricists </a:t>
            </a:r>
            <a:r>
              <a:rPr lang="en-US" sz="3000" dirty="0" smtClean="0"/>
              <a:t>(John </a:t>
            </a:r>
            <a:r>
              <a:rPr lang="en-US" sz="3000" dirty="0"/>
              <a:t>Locke, George Berkeley and David </a:t>
            </a:r>
            <a:r>
              <a:rPr lang="en-US" sz="3000" dirty="0" smtClean="0"/>
              <a:t>Hume)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/>
              <a:t>T</a:t>
            </a:r>
            <a:r>
              <a:rPr lang="en-US" sz="3000" dirty="0" smtClean="0"/>
              <a:t>he positivists (</a:t>
            </a:r>
            <a:r>
              <a:rPr lang="en-US" sz="3000" dirty="0" err="1"/>
              <a:t>A</a:t>
            </a:r>
            <a:r>
              <a:rPr lang="en-US" sz="3000" dirty="0" err="1" smtClean="0"/>
              <a:t>uguste</a:t>
            </a:r>
            <a:r>
              <a:rPr lang="en-US" sz="3000" dirty="0" smtClean="0"/>
              <a:t> Comte and his followers)</a:t>
            </a:r>
          </a:p>
          <a:p>
            <a:endParaRPr lang="en-US" sz="3000" dirty="0"/>
          </a:p>
          <a:p>
            <a:r>
              <a:rPr lang="en-US" sz="3000" dirty="0" smtClean="0"/>
              <a:t>Neo-Positivism or Logical Positivism </a:t>
            </a:r>
            <a:r>
              <a:rPr lang="en-US" sz="3000" dirty="0"/>
              <a:t>(Vienna Circle:  Moritz </a:t>
            </a:r>
            <a:r>
              <a:rPr lang="en-US" sz="3000" dirty="0" err="1" smtClean="0"/>
              <a:t>Schlick</a:t>
            </a:r>
            <a:r>
              <a:rPr lang="en-US" sz="3000" dirty="0" smtClean="0"/>
              <a:t>, Rudolf </a:t>
            </a:r>
            <a:r>
              <a:rPr lang="en-US" sz="3000" dirty="0" err="1" smtClean="0"/>
              <a:t>Carnap</a:t>
            </a:r>
            <a:r>
              <a:rPr lang="en-US" sz="3000" dirty="0" smtClean="0"/>
              <a:t>, Otto </a:t>
            </a:r>
            <a:r>
              <a:rPr lang="en-US" sz="3000" dirty="0" err="1" smtClean="0"/>
              <a:t>Neurath</a:t>
            </a:r>
            <a:r>
              <a:rPr lang="en-US" sz="3000" dirty="0" smtClean="0"/>
              <a:t>…)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0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r>
              <a:rPr lang="en-US" sz="2800" dirty="0"/>
              <a:t>According </a:t>
            </a:r>
            <a:r>
              <a:rPr lang="en-US" sz="2800" dirty="0" smtClean="0"/>
              <a:t>to the </a:t>
            </a:r>
            <a:r>
              <a:rPr lang="en-US" sz="2800" dirty="0"/>
              <a:t>view supported by empiricist and </a:t>
            </a:r>
            <a:r>
              <a:rPr lang="en-US" sz="2800" dirty="0" smtClean="0"/>
              <a:t>positivists the </a:t>
            </a:r>
            <a:r>
              <a:rPr lang="en-US" sz="2800" dirty="0"/>
              <a:t>facts on </a:t>
            </a:r>
            <a:r>
              <a:rPr lang="en-US" sz="2800" dirty="0" smtClean="0"/>
              <a:t>of science (which are statements that describe the reality) </a:t>
            </a:r>
            <a:r>
              <a:rPr lang="en-US" sz="2800" dirty="0"/>
              <a:t>have three features: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(a) Facts are directly given to careful, unprejudiced observers via the </a:t>
            </a:r>
            <a:r>
              <a:rPr lang="en-US" sz="2800" dirty="0" smtClean="0"/>
              <a:t>senses</a:t>
            </a:r>
          </a:p>
          <a:p>
            <a:endParaRPr lang="en-US" sz="2800" dirty="0"/>
          </a:p>
          <a:p>
            <a:r>
              <a:rPr lang="en-US" sz="2800" dirty="0"/>
              <a:t>(b) Facts are prior to and independent of </a:t>
            </a:r>
            <a:r>
              <a:rPr lang="en-US" sz="2800" dirty="0" smtClean="0"/>
              <a:t>theory</a:t>
            </a:r>
          </a:p>
          <a:p>
            <a:endParaRPr lang="en-US" sz="2800" dirty="0"/>
          </a:p>
          <a:p>
            <a:r>
              <a:rPr lang="en-US" sz="2800" dirty="0"/>
              <a:t>(c) facts constitute a firm- and </a:t>
            </a:r>
            <a:r>
              <a:rPr lang="en-US" sz="2800" dirty="0" smtClean="0"/>
              <a:t>reliable-foundation </a:t>
            </a:r>
            <a:r>
              <a:rPr lang="en-US" sz="2800" dirty="0"/>
              <a:t>for scientific knowledge.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80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/>
          <a:lstStyle/>
          <a:p>
            <a:r>
              <a:rPr lang="en-US" dirty="0"/>
              <a:t>Let’s focus for convenience only on the sense of sight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Two points are strongly suggested by the empiricist account of observation through the sense of </a:t>
            </a:r>
            <a:r>
              <a:rPr lang="en-US" dirty="0" smtClean="0"/>
              <a:t>sight: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human </a:t>
            </a:r>
            <a:r>
              <a:rPr lang="en-US" dirty="0"/>
              <a:t>observer has more or less direct access to knowledge of some facts about the world </a:t>
            </a:r>
            <a:r>
              <a:rPr lang="en-US" dirty="0" smtClean="0"/>
              <a:t>(which means that perception is </a:t>
            </a:r>
            <a:r>
              <a:rPr lang="en-US" dirty="0"/>
              <a:t>a perfect copy of the world 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(ii) two </a:t>
            </a:r>
            <a:r>
              <a:rPr lang="en-US" dirty="0"/>
              <a:t>observers viewing the same object or scene from the same place will "see" the same </a:t>
            </a:r>
            <a:r>
              <a:rPr lang="en-US" dirty="0" smtClean="0"/>
              <a:t>thing (there is no subjective interpretation)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0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r>
              <a:rPr lang="en-US" sz="2800" dirty="0" smtClean="0"/>
              <a:t>There </a:t>
            </a:r>
            <a:r>
              <a:rPr lang="en-US" sz="2800" dirty="0"/>
              <a:t>is plenty of evidence to indicate that </a:t>
            </a:r>
            <a:r>
              <a:rPr lang="en-US" sz="2800" dirty="0" smtClean="0"/>
              <a:t>the empiricist view on facts is mistaken</a:t>
            </a:r>
          </a:p>
          <a:p>
            <a:endParaRPr lang="en-US" sz="2800" dirty="0"/>
          </a:p>
          <a:p>
            <a:r>
              <a:rPr lang="en-US" sz="2800" dirty="0" smtClean="0"/>
              <a:t>Observation is partly a mental construct</a:t>
            </a:r>
          </a:p>
          <a:p>
            <a:endParaRPr lang="en-US" sz="2800" dirty="0"/>
          </a:p>
          <a:p>
            <a:r>
              <a:rPr lang="en-US" sz="2800" dirty="0" smtClean="0"/>
              <a:t>Observation is </a:t>
            </a:r>
            <a:r>
              <a:rPr lang="en-US" sz="2800" dirty="0"/>
              <a:t>"</a:t>
            </a:r>
            <a:r>
              <a:rPr lang="en-US" sz="2800" dirty="0" smtClean="0"/>
              <a:t>theory‐laden“ </a:t>
            </a:r>
            <a:r>
              <a:rPr lang="en-US" sz="2800" dirty="0"/>
              <a:t>b</a:t>
            </a:r>
            <a:r>
              <a:rPr lang="en-US" sz="2800" dirty="0" smtClean="0"/>
              <a:t>ecause our mind is full of “theories”: we use a cultural and biological memory to interpret the world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00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example might be </a:t>
            </a:r>
            <a:r>
              <a:rPr lang="en-US" dirty="0">
                <a:solidFill>
                  <a:srgbClr val="00B050"/>
                </a:solidFill>
              </a:rPr>
              <a:t>"that tree is green and brown"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observation does not reflect the world as it is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It does not reflect objective properties of the </a:t>
            </a:r>
            <a:r>
              <a:rPr lang="en-US" dirty="0" smtClean="0"/>
              <a:t>three because </a:t>
            </a:r>
            <a:r>
              <a:rPr lang="en-US" dirty="0"/>
              <a:t>the way we perceive colors is linked to the biological </a:t>
            </a:r>
            <a:r>
              <a:rPr lang="en-US" dirty="0" smtClean="0"/>
              <a:t>history </a:t>
            </a:r>
            <a:r>
              <a:rPr lang="en-US" dirty="0"/>
              <a:t>of our </a:t>
            </a:r>
            <a:r>
              <a:rPr lang="en-US" dirty="0" smtClean="0"/>
              <a:t>species </a:t>
            </a:r>
          </a:p>
          <a:p>
            <a:endParaRPr lang="en-US" dirty="0"/>
          </a:p>
          <a:p>
            <a:r>
              <a:rPr lang="en-US" dirty="0"/>
              <a:t>Flies see colors in </a:t>
            </a:r>
            <a:r>
              <a:rPr lang="en-US" dirty="0" smtClean="0"/>
              <a:t>a different </a:t>
            </a:r>
            <a:r>
              <a:rPr lang="en-US" dirty="0"/>
              <a:t>way than we </a:t>
            </a:r>
            <a:r>
              <a:rPr lang="en-US" dirty="0" smtClean="0"/>
              <a:t>do</a:t>
            </a:r>
          </a:p>
          <a:p>
            <a:endParaRPr lang="en-US" dirty="0"/>
          </a:p>
          <a:p>
            <a:r>
              <a:rPr lang="en-US" dirty="0" smtClean="0"/>
              <a:t>Colors are literally “built” by our mind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5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“Pelican/antelope" drawing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78453"/>
            <a:ext cx="5976663" cy="510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Staircase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1" y="1600200"/>
            <a:ext cx="759793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33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327"/>
          </a:xfrm>
        </p:spPr>
        <p:txBody>
          <a:bodyPr>
            <a:normAutofit fontScale="90000"/>
          </a:bodyPr>
          <a:lstStyle/>
          <a:p>
            <a:r>
              <a:rPr lang="en-US" smtClean="0"/>
              <a:t>Michael Polanyi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82" y="981075"/>
            <a:ext cx="7135036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22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tiguïté">
  <a:themeElements>
    <a:clrScheme name="Personnalisé 5">
      <a:dk1>
        <a:sysClr val="windowText" lastClr="000000"/>
      </a:dk1>
      <a:lt1>
        <a:srgbClr val="FFFFFF"/>
      </a:lt1>
      <a:dk2>
        <a:srgbClr val="F2F2F2"/>
      </a:dk2>
      <a:lt2>
        <a:srgbClr val="A5A5A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1417</TotalTime>
  <Words>648</Words>
  <Application>Microsoft Office PowerPoint</Application>
  <PresentationFormat>Affichage à l'écran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Contiguïté</vt:lpstr>
      <vt:lpstr>Clarté</vt:lpstr>
      <vt:lpstr>Philosophy of Science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“Pelican/antelope" drawing</vt:lpstr>
      <vt:lpstr>Staircase</vt:lpstr>
      <vt:lpstr>Michael Polanyi</vt:lpstr>
      <vt:lpstr>Présentation PowerPoint</vt:lpstr>
      <vt:lpstr>Examples</vt:lpstr>
      <vt:lpstr>Présentation PowerPoint</vt:lpstr>
      <vt:lpstr>Présentation PowerPoint</vt:lpstr>
      <vt:lpstr>Galileo’s ship experiment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Science</dc:title>
  <dc:creator>Francesco</dc:creator>
  <cp:lastModifiedBy>Francesco</cp:lastModifiedBy>
  <cp:revision>37</cp:revision>
  <dcterms:created xsi:type="dcterms:W3CDTF">2016-09-06T10:02:48Z</dcterms:created>
  <dcterms:modified xsi:type="dcterms:W3CDTF">2016-09-19T05:02:38Z</dcterms:modified>
</cp:coreProperties>
</file>