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7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10/7/2016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10/7/2016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Objective, but fallible facts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basis </a:t>
            </a:r>
            <a:r>
              <a:rPr lang="en-US" dirty="0"/>
              <a:t>for scientific knowledge </a:t>
            </a:r>
            <a:r>
              <a:rPr lang="en-US" dirty="0" smtClean="0"/>
              <a:t>is both objective and fallible</a:t>
            </a:r>
          </a:p>
          <a:p>
            <a:endParaRPr lang="en-US" dirty="0"/>
          </a:p>
          <a:p>
            <a:r>
              <a:rPr lang="en-US" dirty="0" smtClean="0"/>
              <a:t>It is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  <a:r>
              <a:rPr lang="en-US" dirty="0"/>
              <a:t> insofar as </a:t>
            </a:r>
            <a:r>
              <a:rPr lang="en-US" dirty="0" smtClean="0"/>
              <a:t>it can be </a:t>
            </a:r>
            <a:r>
              <a:rPr lang="en-US" dirty="0"/>
              <a:t>publicly tested by straightforward procedures, and </a:t>
            </a:r>
            <a:r>
              <a:rPr lang="en-US" dirty="0" smtClean="0"/>
              <a:t>it is </a:t>
            </a:r>
            <a:r>
              <a:rPr lang="en-US" dirty="0">
                <a:solidFill>
                  <a:srgbClr val="FF0000"/>
                </a:solidFill>
              </a:rPr>
              <a:t>fallible</a:t>
            </a:r>
            <a:r>
              <a:rPr lang="en-US" dirty="0"/>
              <a:t> insofar as </a:t>
            </a:r>
            <a:r>
              <a:rPr lang="en-US" dirty="0" smtClean="0"/>
              <a:t>it </a:t>
            </a:r>
            <a:r>
              <a:rPr lang="en-US" dirty="0"/>
              <a:t>may be undermined by new </a:t>
            </a:r>
            <a:r>
              <a:rPr lang="en-US" dirty="0" smtClean="0"/>
              <a:t>kinds of </a:t>
            </a:r>
            <a:r>
              <a:rPr lang="en-US" dirty="0"/>
              <a:t>tests </a:t>
            </a:r>
            <a:r>
              <a:rPr lang="en-US" dirty="0" smtClean="0"/>
              <a:t>(made </a:t>
            </a:r>
            <a:r>
              <a:rPr lang="en-US" dirty="0"/>
              <a:t>possible by advances in science and </a:t>
            </a:r>
            <a:r>
              <a:rPr lang="en-US" dirty="0" smtClean="0"/>
              <a:t>technology)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fact can be regarded as objective truth if everybody can test its validity empirically and if </a:t>
            </a:r>
            <a:r>
              <a:rPr lang="en-US" dirty="0" smtClean="0"/>
              <a:t>tests done in the past confirmed </a:t>
            </a:r>
            <a:r>
              <a:rPr lang="en-US" dirty="0"/>
              <a:t>that the fact is true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“Every </a:t>
            </a:r>
            <a:r>
              <a:rPr lang="en-US" dirty="0"/>
              <a:t>creature is bound to decay and die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statement has </a:t>
            </a:r>
            <a:r>
              <a:rPr lang="en-US" dirty="0"/>
              <a:t>been “refuted by the discovery that bacteria are not bound to die, since multiplication by fission is not death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The multiplication </a:t>
            </a:r>
            <a:r>
              <a:rPr lang="en-US" smtClean="0"/>
              <a:t>by fission </a:t>
            </a:r>
            <a:r>
              <a:rPr lang="en-US" dirty="0" smtClean="0"/>
              <a:t>is a </a:t>
            </a:r>
            <a:r>
              <a:rPr lang="en-US" dirty="0"/>
              <a:t>method of asexual reproduction that involves the splitting of a parent cell into two approximately equal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Facts and Experiments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needed in science is not just facts but relevant </a:t>
            </a:r>
            <a:r>
              <a:rPr lang="en-US" dirty="0" smtClean="0"/>
              <a:t>facts: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>
                <a:solidFill>
                  <a:srgbClr val="FF0000"/>
                </a:solidFill>
              </a:rPr>
              <a:t>are infinite </a:t>
            </a:r>
            <a:r>
              <a:rPr lang="en-US" dirty="0" smtClean="0"/>
              <a:t>(</a:t>
            </a: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facts are relevant and which are not relevant to a science depends on the current state of development of that </a:t>
            </a:r>
            <a:r>
              <a:rPr lang="en-US" dirty="0" smtClean="0"/>
              <a:t>science)</a:t>
            </a:r>
          </a:p>
          <a:p>
            <a:endParaRPr lang="en-US" dirty="0"/>
          </a:p>
          <a:p>
            <a:r>
              <a:rPr lang="en-US" dirty="0" smtClean="0"/>
              <a:t>Facts </a:t>
            </a:r>
            <a:r>
              <a:rPr lang="en-US" dirty="0"/>
              <a:t>that constitute the basis for science come often in the form of experimental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 experiment presupposes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: there are many variables; scientists </a:t>
            </a:r>
            <a:r>
              <a:rPr lang="en-US" dirty="0"/>
              <a:t>need to try to isolate the effects of </a:t>
            </a:r>
            <a:r>
              <a:rPr lang="en-US"/>
              <a:t>a</a:t>
            </a:r>
            <a:r>
              <a:rPr lang="en-US" smtClean="0"/>
              <a:t> specific variable </a:t>
            </a:r>
            <a:r>
              <a:rPr lang="en-US" dirty="0" smtClean="0"/>
              <a:t>to see if that variable is the </a:t>
            </a:r>
            <a:r>
              <a:rPr lang="en-US" dirty="0"/>
              <a:t>cause of the </a:t>
            </a:r>
            <a:r>
              <a:rPr lang="en-US" dirty="0" smtClean="0"/>
              <a:t>phenomenon </a:t>
            </a:r>
            <a:r>
              <a:rPr lang="en-US" dirty="0"/>
              <a:t>under </a:t>
            </a:r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relevance of </a:t>
            </a:r>
            <a:r>
              <a:rPr lang="en-US" dirty="0"/>
              <a:t>experimental results </a:t>
            </a:r>
            <a:r>
              <a:rPr lang="en-US" dirty="0" smtClean="0"/>
              <a:t>depends </a:t>
            </a:r>
            <a:r>
              <a:rPr lang="en-US" dirty="0"/>
              <a:t>on the theoretical </a:t>
            </a:r>
            <a:r>
              <a:rPr lang="en-US" dirty="0" smtClean="0"/>
              <a:t>context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smtClean="0"/>
              <a:t>measurement of </a:t>
            </a:r>
            <a:r>
              <a:rPr lang="en-US" dirty="0"/>
              <a:t>the molecular weights of chemical elements and </a:t>
            </a:r>
            <a:r>
              <a:rPr lang="en-US" dirty="0" smtClean="0"/>
              <a:t>compounds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fact that experiments are correctly </a:t>
            </a:r>
            <a:r>
              <a:rPr lang="en-US" dirty="0" smtClean="0"/>
              <a:t>performed it </a:t>
            </a:r>
            <a:r>
              <a:rPr lang="en-US" dirty="0"/>
              <a:t>is a necessary but not sufficient condition for the acceptability of experimental results as valid scientific </a:t>
            </a:r>
            <a:r>
              <a:rPr lang="en-US" dirty="0" smtClean="0"/>
              <a:t>contributions</a:t>
            </a:r>
          </a:p>
          <a:p>
            <a:endParaRPr lang="en-US" dirty="0"/>
          </a:p>
          <a:p>
            <a:r>
              <a:rPr lang="en-US" dirty="0"/>
              <a:t>Experimental results can be rejected as inadequate not only because it can be understood that the experiment was not adequately </a:t>
            </a:r>
            <a:r>
              <a:rPr lang="en-US" dirty="0" smtClean="0"/>
              <a:t>performed</a:t>
            </a:r>
            <a:r>
              <a:rPr lang="en-US" dirty="0"/>
              <a:t>, but also because the </a:t>
            </a:r>
            <a:r>
              <a:rPr lang="en-US" dirty="0" smtClean="0"/>
              <a:t>experiment can </a:t>
            </a:r>
            <a:r>
              <a:rPr lang="en-US" dirty="0"/>
              <a:t>be understood as incapable of solving the problem in hand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circularity problem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19"/>
            <a:ext cx="8229600" cy="5880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validity of the theory is showed by experiments and the validity of the experiments depends on the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science settle a dispute between the proponents of opposing theories by using experimental results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X defends her theory because of the experimental result </a:t>
            </a:r>
            <a:r>
              <a:rPr lang="en-US" i="1" dirty="0" smtClean="0"/>
              <a:t>z</a:t>
            </a:r>
            <a:r>
              <a:rPr lang="en-US" dirty="0" smtClean="0"/>
              <a:t>, Y defends her theory because of the experimental result </a:t>
            </a:r>
            <a:r>
              <a:rPr lang="en-US" i="1" dirty="0" smtClean="0"/>
              <a:t>w</a:t>
            </a:r>
            <a:r>
              <a:rPr lang="en-US" dirty="0" smtClean="0"/>
              <a:t>, who is right? </a:t>
            </a:r>
          </a:p>
          <a:p>
            <a:endParaRPr lang="en-US" dirty="0"/>
          </a:p>
          <a:p>
            <a:r>
              <a:rPr lang="en-US" dirty="0" smtClean="0"/>
              <a:t>According to Chalmers</a:t>
            </a:r>
            <a:r>
              <a:rPr lang="en-US" dirty="0"/>
              <a:t>,</a:t>
            </a:r>
            <a:r>
              <a:rPr lang="en-US" dirty="0" smtClean="0"/>
              <a:t> this is not a problem because of two reasons: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all experiments presuppose the validity of the theory they test plus the truth of other theories : since </a:t>
            </a:r>
            <a:r>
              <a:rPr lang="en-US" dirty="0"/>
              <a:t>the presupposed theories are not identical to the theory under test</a:t>
            </a:r>
            <a:r>
              <a:rPr lang="en-US" dirty="0" smtClean="0"/>
              <a:t>, </a:t>
            </a:r>
            <a:r>
              <a:rPr lang="en-US" dirty="0"/>
              <a:t>there is no </a:t>
            </a:r>
            <a:r>
              <a:rPr lang="en-US" dirty="0" smtClean="0"/>
              <a:t>circularity (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can criticize the validity of the tested </a:t>
            </a:r>
            <a:r>
              <a:rPr lang="en-US" dirty="0" smtClean="0">
                <a:solidFill>
                  <a:srgbClr val="FF0000"/>
                </a:solidFill>
              </a:rPr>
              <a:t>theory independently of the experiment, i.e. </a:t>
            </a:r>
            <a:r>
              <a:rPr lang="en-US" dirty="0">
                <a:solidFill>
                  <a:srgbClr val="FF0000"/>
                </a:solidFill>
              </a:rPr>
              <a:t>by criticizing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others </a:t>
            </a:r>
            <a:r>
              <a:rPr lang="en-US" dirty="0" smtClean="0">
                <a:solidFill>
                  <a:srgbClr val="FF0000"/>
                </a:solidFill>
              </a:rPr>
              <a:t>theories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the results </a:t>
            </a:r>
            <a:r>
              <a:rPr lang="en-US" dirty="0"/>
              <a:t>of an experiment are largely determined by the world and not by the theories </a:t>
            </a:r>
            <a:r>
              <a:rPr lang="en-US" dirty="0" smtClean="0"/>
              <a:t>(experimental </a:t>
            </a:r>
            <a:r>
              <a:rPr lang="en-US" dirty="0" err="1" smtClean="0"/>
              <a:t>tesult</a:t>
            </a:r>
            <a:r>
              <a:rPr lang="en-US" smtClean="0"/>
              <a:t> </a:t>
            </a:r>
            <a:r>
              <a:rPr lang="en-US" dirty="0"/>
              <a:t>does not depend solely on our theoretical </a:t>
            </a:r>
            <a:r>
              <a:rPr lang="en-US" dirty="0" smtClean="0"/>
              <a:t>assumptions)</a:t>
            </a:r>
          </a:p>
          <a:p>
            <a:endParaRPr lang="en-US" dirty="0" smtClean="0"/>
          </a:p>
          <a:p>
            <a:r>
              <a:rPr lang="en-US" dirty="0"/>
              <a:t>We cannot make the outcomes conform to our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history of science gives us many examples of cases where the experiments helped us to understand </a:t>
            </a:r>
            <a:r>
              <a:rPr lang="en-US" dirty="0" smtClean="0"/>
              <a:t>things better (e.g. vaccines)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r>
              <a:rPr lang="en-US" sz="2800" dirty="0"/>
              <a:t>According </a:t>
            </a:r>
            <a:r>
              <a:rPr lang="en-US" sz="2800" dirty="0" smtClean="0"/>
              <a:t>to the positivist view, </a:t>
            </a:r>
            <a:r>
              <a:rPr lang="en-US" sz="2800" dirty="0"/>
              <a:t>f</a:t>
            </a:r>
            <a:r>
              <a:rPr lang="en-US" sz="2800" dirty="0" smtClean="0"/>
              <a:t>acts </a:t>
            </a:r>
            <a:r>
              <a:rPr lang="en-US" sz="2800" dirty="0"/>
              <a:t>constitute a </a:t>
            </a:r>
            <a:r>
              <a:rPr lang="en-US" sz="2800" dirty="0" smtClean="0"/>
              <a:t>secure foundation </a:t>
            </a:r>
            <a:r>
              <a:rPr lang="en-US" sz="2800" dirty="0"/>
              <a:t>for scientific </a:t>
            </a:r>
            <a:r>
              <a:rPr lang="en-US" sz="2800" dirty="0" smtClean="0"/>
              <a:t>knowledge</a:t>
            </a:r>
          </a:p>
          <a:p>
            <a:endParaRPr lang="en-US" sz="2800" dirty="0"/>
          </a:p>
          <a:p>
            <a:r>
              <a:rPr lang="en-US" sz="2800" dirty="0" smtClean="0"/>
              <a:t>This means that a tested law </a:t>
            </a:r>
            <a:r>
              <a:rPr lang="en-US" sz="2800" dirty="0"/>
              <a:t>c</a:t>
            </a:r>
            <a:r>
              <a:rPr lang="en-US" sz="2800" dirty="0" smtClean="0"/>
              <a:t>an be considered to be certain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positivist view </a:t>
            </a:r>
            <a:r>
              <a:rPr lang="en-US" sz="2800" dirty="0"/>
              <a:t>is </a:t>
            </a:r>
            <a:r>
              <a:rPr lang="en-US" sz="2800" dirty="0" smtClean="0"/>
              <a:t>wrong: we can </a:t>
            </a:r>
            <a:r>
              <a:rPr lang="en-US" sz="2800" dirty="0"/>
              <a:t>observe many facts that confirm a</a:t>
            </a:r>
            <a:r>
              <a:rPr lang="en-US" sz="2800" dirty="0" smtClean="0"/>
              <a:t> </a:t>
            </a:r>
            <a:r>
              <a:rPr lang="en-US" sz="2800" dirty="0"/>
              <a:t>theory, but it is not sure that the theory is </a:t>
            </a:r>
            <a:r>
              <a:rPr lang="en-US" sz="2800" dirty="0" smtClean="0"/>
              <a:t>correct</a:t>
            </a:r>
          </a:p>
          <a:p>
            <a:endParaRPr lang="en-US" sz="2800" dirty="0"/>
          </a:p>
          <a:p>
            <a:r>
              <a:rPr lang="en-US" sz="2800" dirty="0" smtClean="0"/>
              <a:t>Science is fallible (e.g. ebony)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of the reasons why science is fallible is that knowledge is interpretation (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>
                <a:solidFill>
                  <a:srgbClr val="FF0000"/>
                </a:solidFill>
              </a:rPr>
              <a:t>can be interpreted </a:t>
            </a:r>
            <a:r>
              <a:rPr lang="en-US" dirty="0" smtClean="0">
                <a:solidFill>
                  <a:srgbClr val="FF0000"/>
                </a:solidFill>
              </a:rPr>
              <a:t>in different ways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fact that knowledge is interpretation in the light of an a priori knowledge has an important consequence: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the a priori knowledge </a:t>
            </a:r>
            <a:r>
              <a:rPr lang="en-US" dirty="0" smtClean="0">
                <a:solidFill>
                  <a:srgbClr val="0070C0"/>
                </a:solidFill>
              </a:rPr>
              <a:t>is </a:t>
            </a:r>
            <a:r>
              <a:rPr lang="en-US" dirty="0">
                <a:solidFill>
                  <a:srgbClr val="0070C0"/>
                </a:solidFill>
              </a:rPr>
              <a:t>wrong, the meaning we attach to the </a:t>
            </a:r>
            <a:r>
              <a:rPr lang="en-US" dirty="0" smtClean="0">
                <a:solidFill>
                  <a:srgbClr val="0070C0"/>
                </a:solidFill>
              </a:rPr>
              <a:t>observed facts </a:t>
            </a:r>
            <a:r>
              <a:rPr lang="en-US" dirty="0">
                <a:solidFill>
                  <a:srgbClr val="0070C0"/>
                </a:solidFill>
              </a:rPr>
              <a:t>is similarly </a:t>
            </a:r>
            <a:r>
              <a:rPr lang="en-US" dirty="0" smtClean="0">
                <a:solidFill>
                  <a:srgbClr val="0070C0"/>
                </a:solidFill>
              </a:rPr>
              <a:t>wrong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E.g.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Galileo’s ship experiment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002264"/>
            <a:ext cx="5868070" cy="53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3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4717"/>
            <a:ext cx="7941789" cy="58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2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>
            <a:normAutofit/>
          </a:bodyPr>
          <a:lstStyle/>
          <a:p>
            <a:r>
              <a:rPr lang="en-US" dirty="0" smtClean="0"/>
              <a:t>Chapter 2 is about a problem related to the criticism of empiricism and positivism</a:t>
            </a:r>
          </a:p>
          <a:p>
            <a:endParaRPr lang="en-US" dirty="0" smtClean="0"/>
          </a:p>
          <a:p>
            <a:r>
              <a:rPr lang="en-US" dirty="0" smtClean="0"/>
              <a:t>If perception is subjective interpretation because it is influenced by the individual background (e.g. cultural factors, personal history), how can we understand if a fact is objectively valid?</a:t>
            </a:r>
          </a:p>
          <a:p>
            <a:endParaRPr lang="en-US" dirty="0"/>
          </a:p>
          <a:p>
            <a:r>
              <a:rPr lang="en-US" dirty="0" smtClean="0"/>
              <a:t>In other words, if people interpret reality in different ways, how </a:t>
            </a:r>
            <a:r>
              <a:rPr lang="en-US" dirty="0"/>
              <a:t>can we find an agreement about what must be regarded as objective </a:t>
            </a:r>
            <a:r>
              <a:rPr lang="en-US" dirty="0" smtClean="0"/>
              <a:t>truth? </a:t>
            </a: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can we make a difference between subjective opinions and scientific truth?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Moon illusion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4607"/>
            <a:ext cx="3456385" cy="510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1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" y="700458"/>
            <a:ext cx="8478461" cy="592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69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Galilean moons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8821"/>
            <a:ext cx="3181758" cy="224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542024"/>
            <a:ext cx="5470660" cy="41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76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3305</TotalTime>
  <Words>773</Words>
  <Application>Microsoft Office PowerPoint</Application>
  <PresentationFormat>Affichage à l'écran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Contiguïté</vt:lpstr>
      <vt:lpstr>Clarté</vt:lpstr>
      <vt:lpstr>Philosophy of Science</vt:lpstr>
      <vt:lpstr>Présentation PowerPoint</vt:lpstr>
      <vt:lpstr>Présentation PowerPoint</vt:lpstr>
      <vt:lpstr>Galileo’s ship experiment</vt:lpstr>
      <vt:lpstr>Présentation PowerPoint</vt:lpstr>
      <vt:lpstr>Chapter 2</vt:lpstr>
      <vt:lpstr>Moon illusion</vt:lpstr>
      <vt:lpstr>Présentation PowerPoint</vt:lpstr>
      <vt:lpstr>The Galilean moons </vt:lpstr>
      <vt:lpstr>Objective, but fallible facts</vt:lpstr>
      <vt:lpstr>E.g.</vt:lpstr>
      <vt:lpstr>Chapter 3: Facts and Experiments</vt:lpstr>
      <vt:lpstr>Présentation PowerPoint</vt:lpstr>
      <vt:lpstr>The circularity problem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75</cp:revision>
  <dcterms:created xsi:type="dcterms:W3CDTF">2016-09-06T10:02:48Z</dcterms:created>
  <dcterms:modified xsi:type="dcterms:W3CDTF">2016-10-07T09:05:52Z</dcterms:modified>
</cp:coreProperties>
</file>