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7"/>
  </p:notesMasterIdLst>
  <p:sldIdLst>
    <p:sldId id="256" r:id="rId3"/>
    <p:sldId id="290" r:id="rId4"/>
    <p:sldId id="294" r:id="rId5"/>
    <p:sldId id="300" r:id="rId6"/>
    <p:sldId id="301" r:id="rId7"/>
    <p:sldId id="302" r:id="rId8"/>
    <p:sldId id="304" r:id="rId9"/>
    <p:sldId id="306" r:id="rId10"/>
    <p:sldId id="308" r:id="rId11"/>
    <p:sldId id="311" r:id="rId12"/>
    <p:sldId id="313" r:id="rId13"/>
    <p:sldId id="315" r:id="rId14"/>
    <p:sldId id="317" r:id="rId15"/>
    <p:sldId id="319" r:id="rId16"/>
    <p:sldId id="321" r:id="rId17"/>
    <p:sldId id="323" r:id="rId18"/>
    <p:sldId id="326" r:id="rId19"/>
    <p:sldId id="325" r:id="rId20"/>
    <p:sldId id="327" r:id="rId21"/>
    <p:sldId id="328" r:id="rId22"/>
    <p:sldId id="329" r:id="rId23"/>
    <p:sldId id="330" r:id="rId24"/>
    <p:sldId id="331" r:id="rId25"/>
    <p:sldId id="332" r:id="rId2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40FE2-C047-41A4-834C-1C678F906CDA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5808A-DB6C-4C87-87FC-08851C3D1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85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BF97F-337E-4F17-9E6F-3A47A3AFE541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237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F992-8FB9-4B29-A3D2-FC2D5D4DC5CC}" type="datetime1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1568-276E-4019-AA9C-869C4C9D33EB}" type="datetime1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BA74-9FEF-4673-ACCE-87F11B4017F4}" type="datetime1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5132-D3CD-4FE5-90F1-848A724FAABE}" type="datetime1">
              <a:rPr lang="en-US" smtClean="0"/>
              <a:pPr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77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34E7-A5DC-48F7-80C3-087709081D97}" type="datetime1">
              <a:rPr lang="en-US" smtClean="0"/>
              <a:pPr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24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60AF-D3D6-42DF-9DEE-EF00BAB27B6A}" type="datetime1">
              <a:rPr lang="en-US" smtClean="0"/>
              <a:pPr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857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D580-815F-4099-BB32-AE585B326C6C}" type="datetime1">
              <a:rPr lang="en-US" smtClean="0"/>
              <a:pPr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6A44-45D9-4B86-B6D8-BDB6878DA3B7}" type="datetime1">
              <a:rPr lang="en-US" smtClean="0"/>
              <a:pPr/>
              <a:t>11/21/2017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895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A6CB-C7DF-4571-87B8-019784B22043}" type="datetime1">
              <a:rPr lang="en-US" smtClean="0"/>
              <a:pPr/>
              <a:t>11/21/2017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37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C8C5-9F7F-41F3-8CEB-E832BE36CB6E}" type="datetime1">
              <a:rPr lang="en-US" smtClean="0"/>
              <a:pPr/>
              <a:t>11/21/2017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777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A61D-0769-4D0F-B29E-316725D3C935}" type="datetime1">
              <a:rPr lang="en-US" smtClean="0"/>
              <a:pPr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36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C86CE-9298-4F57-9CA9-3D3348ACBB70}" type="datetime1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AB22D-9986-4810-9113-DF280EFA1E5E}" type="datetime1">
              <a:rPr lang="en-US" smtClean="0"/>
              <a:pPr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976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0733-28FE-46CF-B906-5E46AECACE1B}" type="datetime1">
              <a:rPr lang="en-US" smtClean="0"/>
              <a:pPr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77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3F2B-A96D-4104-A6B2-B72A024ADBE2}" type="datetime1">
              <a:rPr lang="en-US" smtClean="0"/>
              <a:pPr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68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53B1-7458-459A-BAC5-F53C602D9060}" type="datetime1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A4A3-3F9C-4FE6-9699-546DD7D48FE3}" type="datetime1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6EC3-B7A5-4919-B624-3F1A6347181D}" type="datetime1">
              <a:rPr lang="en-US" smtClean="0"/>
              <a:t>11/21/2017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5DF77-385A-473D-9306-ECAC90E2708B}" type="datetime1">
              <a:rPr lang="en-US" smtClean="0"/>
              <a:t>11/21/2017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79A4-3AD6-4952-899F-A75F0EBE1203}" type="datetime1">
              <a:rPr lang="en-US" smtClean="0"/>
              <a:t>11/21/2017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6642-69A1-416D-80AD-2E2610F310E1}" type="datetime1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C602-4917-4DF4-880E-932AD07B26CA}" type="datetime1">
              <a:rPr lang="en-US" smtClean="0"/>
              <a:t>11/21/2017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BC275B7-C2A8-4E59-B07A-74BB340F1AD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C0C39A0-EF1C-414B-AAED-F8EB88CB9188}" type="datetime1">
              <a:rPr lang="en-US" smtClean="0"/>
              <a:t>11/21/2017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7A62532-7C78-4F53-B36F-E8E2DA227907}" type="datetime1">
              <a:rPr lang="en-US" smtClean="0"/>
              <a:pPr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DFB5398-2EF6-4C4A-8CAC-86610E3A3E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2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edi.iori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312985"/>
            <a:ext cx="7543800" cy="2188024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Philosophy of Science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4221088"/>
            <a:ext cx="6461760" cy="1804574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Francesco Di </a:t>
            </a:r>
            <a:r>
              <a:rPr lang="en-US" sz="2800" dirty="0" err="1" smtClean="0">
                <a:solidFill>
                  <a:srgbClr val="FF0000"/>
                </a:solidFill>
              </a:rPr>
              <a:t>Iorio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  <a:hlinkClick r:id="rId2"/>
              </a:rPr>
              <a:t>francedi.iorio@gmail.com</a:t>
            </a:r>
            <a:endParaRPr lang="en-US" sz="2800" dirty="0" smtClean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185 5166 1135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55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473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Examples of theories confirmed by many observations that have been falsified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6828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“All swans </a:t>
            </a:r>
            <a:r>
              <a:rPr lang="en-US" dirty="0">
                <a:solidFill>
                  <a:srgbClr val="0070C0"/>
                </a:solidFill>
              </a:rPr>
              <a:t>are </a:t>
            </a:r>
            <a:r>
              <a:rPr lang="en-US" dirty="0" smtClean="0">
                <a:solidFill>
                  <a:srgbClr val="0070C0"/>
                </a:solidFill>
              </a:rPr>
              <a:t>white”</a:t>
            </a:r>
            <a:r>
              <a:rPr lang="en-US" dirty="0" smtClean="0"/>
              <a:t>         This statement was refuted when </a:t>
            </a:r>
            <a:r>
              <a:rPr lang="en-US" dirty="0"/>
              <a:t>B</a:t>
            </a:r>
            <a:r>
              <a:rPr lang="en-US" dirty="0" smtClean="0"/>
              <a:t>ritish discovered black swans in Australia 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907" y="2826326"/>
            <a:ext cx="5883257" cy="3915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lèche droite 4"/>
          <p:cNvSpPr/>
          <p:nvPr/>
        </p:nvSpPr>
        <p:spPr>
          <a:xfrm>
            <a:off x="3563780" y="1916832"/>
            <a:ext cx="69037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81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21602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581891"/>
            <a:ext cx="8229600" cy="5895109"/>
          </a:xfrm>
        </p:spPr>
        <p:txBody>
          <a:bodyPr/>
          <a:lstStyle/>
          <a:p>
            <a:pPr lvl="0">
              <a:buClr>
                <a:srgbClr val="93A299"/>
              </a:buClr>
            </a:pPr>
            <a:r>
              <a:rPr lang="en-US" dirty="0">
                <a:solidFill>
                  <a:srgbClr val="0070C0"/>
                </a:solidFill>
              </a:rPr>
              <a:t>“The sun will rise and set once in every 24 h”</a:t>
            </a:r>
            <a:r>
              <a:rPr lang="en-US" dirty="0">
                <a:solidFill>
                  <a:srgbClr val="292934"/>
                </a:solidFill>
              </a:rPr>
              <a:t>         This statement was refuted when the Greek </a:t>
            </a:r>
            <a:r>
              <a:rPr lang="en-US" dirty="0" err="1" smtClean="0">
                <a:solidFill>
                  <a:srgbClr val="292934"/>
                </a:solidFill>
              </a:rPr>
              <a:t>Pytheas</a:t>
            </a:r>
            <a:r>
              <a:rPr lang="en-US" dirty="0" smtClean="0">
                <a:solidFill>
                  <a:srgbClr val="292934"/>
                </a:solidFill>
              </a:rPr>
              <a:t> (350 BC – 285 BC) </a:t>
            </a:r>
            <a:r>
              <a:rPr lang="en-US" dirty="0">
                <a:solidFill>
                  <a:srgbClr val="292934"/>
                </a:solidFill>
              </a:rPr>
              <a:t>explored Northern Europe and discovered ‘the midnight </a:t>
            </a:r>
            <a:r>
              <a:rPr lang="en-US" dirty="0" smtClean="0">
                <a:solidFill>
                  <a:srgbClr val="292934"/>
                </a:solidFill>
              </a:rPr>
              <a:t>sun </a:t>
            </a:r>
          </a:p>
          <a:p>
            <a:pPr lvl="0">
              <a:buClr>
                <a:srgbClr val="93A299"/>
              </a:buClr>
            </a:pPr>
            <a:endParaRPr lang="en-US" dirty="0">
              <a:solidFill>
                <a:srgbClr val="292934"/>
              </a:solidFill>
            </a:endParaRPr>
          </a:p>
          <a:p>
            <a:pPr lvl="0">
              <a:buClr>
                <a:srgbClr val="93A299"/>
              </a:buClr>
            </a:pPr>
            <a:endParaRPr lang="en-US" dirty="0" smtClean="0">
              <a:solidFill>
                <a:srgbClr val="292934"/>
              </a:solidFill>
            </a:endParaRPr>
          </a:p>
          <a:p>
            <a:pPr lvl="0">
              <a:buClr>
                <a:srgbClr val="93A299"/>
              </a:buClr>
            </a:pPr>
            <a:endParaRPr lang="en-US" dirty="0">
              <a:solidFill>
                <a:srgbClr val="292934"/>
              </a:solidFill>
            </a:endParaRPr>
          </a:p>
          <a:p>
            <a:pPr lvl="0">
              <a:buClr>
                <a:srgbClr val="93A299"/>
              </a:buClr>
            </a:pPr>
            <a:endParaRPr lang="en-US" dirty="0">
              <a:solidFill>
                <a:srgbClr val="292934"/>
              </a:solidFill>
            </a:endParaRP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7" y="651710"/>
            <a:ext cx="719137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462" y="2161309"/>
            <a:ext cx="4390012" cy="466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47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390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40288"/>
          </a:xfrm>
        </p:spPr>
        <p:txBody>
          <a:bodyPr>
            <a:normAutofit/>
          </a:bodyPr>
          <a:lstStyle/>
          <a:p>
            <a:r>
              <a:rPr lang="en-US" dirty="0" smtClean="0"/>
              <a:t>(</a:t>
            </a:r>
            <a:r>
              <a:rPr lang="en-US" dirty="0"/>
              <a:t>ii) </a:t>
            </a:r>
            <a:r>
              <a:rPr lang="en-US" dirty="0" smtClean="0"/>
              <a:t>The second reason why Popper criticizes </a:t>
            </a:r>
            <a:r>
              <a:rPr lang="en-US" dirty="0" err="1" smtClean="0"/>
              <a:t>inductivism</a:t>
            </a:r>
            <a:r>
              <a:rPr lang="en-US" dirty="0" smtClean="0"/>
              <a:t> is that he disagrees with the idea </a:t>
            </a:r>
            <a:r>
              <a:rPr lang="en-US" dirty="0"/>
              <a:t>that </a:t>
            </a:r>
            <a:r>
              <a:rPr lang="en-US" dirty="0" smtClean="0"/>
              <a:t>science starts from observations made by an </a:t>
            </a:r>
            <a:r>
              <a:rPr lang="en-US" dirty="0"/>
              <a:t>empty mind </a:t>
            </a:r>
            <a:r>
              <a:rPr lang="en-US" dirty="0" smtClean="0"/>
              <a:t>(a “blank </a:t>
            </a:r>
            <a:r>
              <a:rPr lang="en-US" dirty="0"/>
              <a:t>slate</a:t>
            </a:r>
            <a:r>
              <a:rPr lang="en-US" dirty="0" smtClean="0"/>
              <a:t>")</a:t>
            </a:r>
          </a:p>
          <a:p>
            <a:endParaRPr lang="en-US" dirty="0"/>
          </a:p>
          <a:p>
            <a:r>
              <a:rPr lang="en-US" dirty="0" err="1"/>
              <a:t>Inductivism</a:t>
            </a:r>
            <a:r>
              <a:rPr lang="en-US" dirty="0"/>
              <a:t> assumes that since mind is </a:t>
            </a:r>
            <a:r>
              <a:rPr lang="en-US" dirty="0" smtClean="0"/>
              <a:t>empty, observation </a:t>
            </a:r>
            <a:r>
              <a:rPr lang="en-US" dirty="0"/>
              <a:t>is </a:t>
            </a:r>
            <a:r>
              <a:rPr lang="en-US" dirty="0" smtClean="0">
                <a:solidFill>
                  <a:srgbClr val="FF0000"/>
                </a:solidFill>
              </a:rPr>
              <a:t>pure and direct 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0070C0"/>
                </a:solidFill>
              </a:rPr>
              <a:t>POPPER: </a:t>
            </a:r>
            <a:r>
              <a:rPr lang="en-US" dirty="0" smtClean="0">
                <a:solidFill>
                  <a:srgbClr val="FF0000"/>
                </a:solidFill>
              </a:rPr>
              <a:t>Observations are mental </a:t>
            </a:r>
            <a:r>
              <a:rPr lang="en-US" dirty="0">
                <a:solidFill>
                  <a:srgbClr val="FF0000"/>
                </a:solidFill>
              </a:rPr>
              <a:t>interpretations developed in the light of our biological and cultural </a:t>
            </a:r>
            <a:r>
              <a:rPr lang="en-US" dirty="0" smtClean="0">
                <a:solidFill>
                  <a:srgbClr val="FF0000"/>
                </a:solidFill>
              </a:rPr>
              <a:t>background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3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02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Popper’s theory of the scientific method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Science </a:t>
            </a:r>
            <a:r>
              <a:rPr lang="en-US" dirty="0"/>
              <a:t>does not </a:t>
            </a:r>
            <a:r>
              <a:rPr lang="en-US" dirty="0" smtClean="0"/>
              <a:t>begin with “pure” </a:t>
            </a:r>
            <a:r>
              <a:rPr lang="en-US" dirty="0"/>
              <a:t>observation, but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rgbClr val="0070C0"/>
                </a:solidFill>
              </a:rPr>
              <a:t>PROBLEMS</a:t>
            </a:r>
          </a:p>
          <a:p>
            <a:endParaRPr lang="en-US" dirty="0"/>
          </a:p>
          <a:p>
            <a:r>
              <a:rPr lang="en-US" dirty="0" smtClean="0"/>
              <a:t>Our </a:t>
            </a:r>
            <a:r>
              <a:rPr lang="en-US" dirty="0"/>
              <a:t>mind is a store of biological and cultural </a:t>
            </a:r>
            <a:r>
              <a:rPr lang="en-US" dirty="0" smtClean="0"/>
              <a:t>memories (it is full of commonsense theories) and, as a consequence, it is </a:t>
            </a:r>
            <a:r>
              <a:rPr lang="en-US" dirty="0"/>
              <a:t>full of </a:t>
            </a:r>
            <a:r>
              <a:rPr lang="en-US" dirty="0" smtClean="0"/>
              <a:t>expectations</a:t>
            </a:r>
          </a:p>
          <a:p>
            <a:endParaRPr lang="en-US" dirty="0"/>
          </a:p>
          <a:p>
            <a:r>
              <a:rPr lang="en-US" dirty="0" smtClean="0"/>
              <a:t>Science </a:t>
            </a:r>
            <a:r>
              <a:rPr lang="en-US" dirty="0"/>
              <a:t>begins with </a:t>
            </a:r>
            <a:r>
              <a:rPr lang="en-US" dirty="0" smtClean="0"/>
              <a:t>problems created </a:t>
            </a:r>
            <a:r>
              <a:rPr lang="en-US" dirty="0"/>
              <a:t>by the disappointment of an </a:t>
            </a:r>
            <a:r>
              <a:rPr lang="en-US" dirty="0" smtClean="0"/>
              <a:t>expectation (anomalies) </a:t>
            </a:r>
          </a:p>
          <a:p>
            <a:endParaRPr lang="en-US" dirty="0"/>
          </a:p>
          <a:p>
            <a:r>
              <a:rPr lang="en-US" dirty="0"/>
              <a:t>The formulation of a new theory is never the outcome of pure observations, but it is </a:t>
            </a:r>
            <a:r>
              <a:rPr lang="en-US" dirty="0" smtClean="0"/>
              <a:t>an </a:t>
            </a:r>
            <a:r>
              <a:rPr lang="en-US" dirty="0"/>
              <a:t>attempt to solve a certain </a:t>
            </a:r>
            <a:r>
              <a:rPr lang="en-US" dirty="0" smtClean="0"/>
              <a:t>problem, i.e. to </a:t>
            </a:r>
            <a:r>
              <a:rPr lang="en-US" dirty="0"/>
              <a:t>solve a </a:t>
            </a:r>
            <a:r>
              <a:rPr lang="en-US" dirty="0" smtClean="0"/>
              <a:t>mystery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E.g. </a:t>
            </a:r>
            <a:r>
              <a:rPr lang="en-US" dirty="0" smtClean="0"/>
              <a:t>The first time Europeans saw that ebony does not float on water they were surprised because one of their commonsense expectations were disappointed             </a:t>
            </a:r>
            <a:r>
              <a:rPr lang="en-US" dirty="0" smtClean="0">
                <a:solidFill>
                  <a:srgbClr val="0070C0"/>
                </a:solidFill>
              </a:rPr>
              <a:t>Why ebony does not float?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lèche droite 4"/>
          <p:cNvSpPr/>
          <p:nvPr/>
        </p:nvSpPr>
        <p:spPr>
          <a:xfrm>
            <a:off x="2915816" y="5777556"/>
            <a:ext cx="64807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0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728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836711"/>
            <a:ext cx="8435280" cy="5882743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Problems</a:t>
            </a:r>
          </a:p>
          <a:p>
            <a:pPr algn="ctr"/>
            <a:endParaRPr lang="en-US" dirty="0"/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dirty="0" smtClean="0">
                <a:solidFill>
                  <a:srgbClr val="FF0000"/>
                </a:solidFill>
              </a:rPr>
              <a:t>heories</a:t>
            </a:r>
            <a:r>
              <a:rPr lang="en-US" dirty="0" smtClean="0"/>
              <a:t> (proposed solutions)</a:t>
            </a:r>
          </a:p>
          <a:p>
            <a:pPr algn="ctr"/>
            <a:endParaRPr lang="en-US" dirty="0"/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Criticism</a:t>
            </a:r>
            <a:r>
              <a:rPr lang="en-US" dirty="0" smtClean="0"/>
              <a:t> (empirical control)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……………………………………………………………….</a:t>
            </a:r>
          </a:p>
          <a:p>
            <a:r>
              <a:rPr lang="en-US" dirty="0" smtClean="0"/>
              <a:t>Science presupposes “</a:t>
            </a:r>
            <a:r>
              <a:rPr lang="en-US" dirty="0" smtClean="0">
                <a:solidFill>
                  <a:srgbClr val="0070C0"/>
                </a:solidFill>
              </a:rPr>
              <a:t>imagination</a:t>
            </a:r>
            <a:r>
              <a:rPr lang="en-US" dirty="0" smtClean="0"/>
              <a:t>” (theories must be invented: they are creative attempts to solve problems)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70C0"/>
                </a:solidFill>
              </a:rPr>
              <a:t>Observation</a:t>
            </a:r>
            <a:r>
              <a:rPr lang="en-US" dirty="0" smtClean="0"/>
              <a:t> </a:t>
            </a:r>
            <a:r>
              <a:rPr lang="en-US" dirty="0">
                <a:solidFill>
                  <a:srgbClr val="0070C0"/>
                </a:solidFill>
              </a:rPr>
              <a:t>presuppose a problem and the invention of a </a:t>
            </a:r>
            <a:r>
              <a:rPr lang="en-US" dirty="0" smtClean="0">
                <a:solidFill>
                  <a:srgbClr val="0070C0"/>
                </a:solidFill>
              </a:rPr>
              <a:t>theory </a:t>
            </a:r>
            <a:r>
              <a:rPr lang="en-US" dirty="0" smtClean="0"/>
              <a:t>that solve the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/>
              <a:t>problem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/>
              <a:t>(observation is </a:t>
            </a:r>
            <a:r>
              <a:rPr lang="en-US" dirty="0"/>
              <a:t>used to check the validity of </a:t>
            </a:r>
            <a:r>
              <a:rPr lang="en-US" dirty="0" smtClean="0"/>
              <a:t>the proposed theories)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lèche vers le bas 4"/>
          <p:cNvSpPr/>
          <p:nvPr/>
        </p:nvSpPr>
        <p:spPr>
          <a:xfrm>
            <a:off x="4475017" y="1268760"/>
            <a:ext cx="110837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017" y="2022020"/>
            <a:ext cx="124694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onnecteur droit avec flèche 6"/>
          <p:cNvCxnSpPr/>
          <p:nvPr/>
        </p:nvCxnSpPr>
        <p:spPr>
          <a:xfrm>
            <a:off x="4544291" y="2867891"/>
            <a:ext cx="914400" cy="1137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V="1">
            <a:off x="5724128" y="2996952"/>
            <a:ext cx="1584176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H="1" flipV="1">
            <a:off x="7164288" y="1757964"/>
            <a:ext cx="144016" cy="892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H="1" flipV="1">
            <a:off x="5458691" y="1052736"/>
            <a:ext cx="1561581" cy="460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8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of Demarcation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problem of demarcation is the problem of distinguishing between </a:t>
            </a:r>
            <a:r>
              <a:rPr lang="en-US" dirty="0" smtClean="0"/>
              <a:t>scientific theories </a:t>
            </a:r>
            <a:r>
              <a:rPr lang="en-US" dirty="0"/>
              <a:t>and ‘</a:t>
            </a:r>
            <a:r>
              <a:rPr lang="en-US" dirty="0" smtClean="0"/>
              <a:t>non-scientific theories’</a:t>
            </a:r>
          </a:p>
          <a:p>
            <a:endParaRPr lang="en-US" dirty="0"/>
          </a:p>
          <a:p>
            <a:r>
              <a:rPr lang="en-US" dirty="0" smtClean="0"/>
              <a:t>How can we understand if a new medical treatment is scientific or not?</a:t>
            </a:r>
          </a:p>
          <a:p>
            <a:endParaRPr lang="en-US" dirty="0"/>
          </a:p>
          <a:p>
            <a:r>
              <a:rPr lang="en-US" dirty="0" err="1" smtClean="0"/>
              <a:t>Inductivists</a:t>
            </a:r>
            <a:r>
              <a:rPr lang="en-US" dirty="0" smtClean="0"/>
              <a:t> would argue that a treatment is scientific </a:t>
            </a:r>
            <a:r>
              <a:rPr lang="en-US" dirty="0" smtClean="0">
                <a:solidFill>
                  <a:srgbClr val="0070C0"/>
                </a:solidFill>
              </a:rPr>
              <a:t>if it can be verified by </a:t>
            </a:r>
            <a:r>
              <a:rPr lang="en-US" dirty="0">
                <a:solidFill>
                  <a:srgbClr val="0070C0"/>
                </a:solidFill>
              </a:rPr>
              <a:t>empirical </a:t>
            </a:r>
            <a:r>
              <a:rPr lang="en-US" dirty="0" smtClean="0">
                <a:solidFill>
                  <a:srgbClr val="0070C0"/>
                </a:solidFill>
              </a:rPr>
              <a:t>testing</a:t>
            </a:r>
            <a:r>
              <a:rPr lang="en-US" dirty="0" smtClean="0"/>
              <a:t>, but, if induction is </a:t>
            </a:r>
            <a:r>
              <a:rPr lang="en-US" dirty="0"/>
              <a:t>logically </a:t>
            </a:r>
            <a:r>
              <a:rPr lang="en-US" dirty="0" smtClean="0"/>
              <a:t>impossible, no theory can be verified </a:t>
            </a:r>
            <a:r>
              <a:rPr lang="en-US" dirty="0"/>
              <a:t>by empirical </a:t>
            </a:r>
            <a:r>
              <a:rPr lang="en-US" dirty="0" smtClean="0"/>
              <a:t>observation </a:t>
            </a:r>
          </a:p>
          <a:p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o number of observations of white swans can demonstrate that all swans are white </a:t>
            </a:r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lèche vers le bas 4"/>
          <p:cNvSpPr/>
          <p:nvPr/>
        </p:nvSpPr>
        <p:spPr>
          <a:xfrm>
            <a:off x="4084983" y="5104335"/>
            <a:ext cx="242316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533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71229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POPPER</a:t>
            </a:r>
            <a:r>
              <a:rPr lang="en-US" dirty="0" smtClean="0"/>
              <a:t>: </a:t>
            </a:r>
            <a:r>
              <a:rPr lang="en-US" dirty="0"/>
              <a:t>to solve the problem of demarcation induction must be repudiated and </a:t>
            </a:r>
            <a:r>
              <a:rPr lang="en-US" dirty="0">
                <a:solidFill>
                  <a:srgbClr val="FF0000"/>
                </a:solidFill>
              </a:rPr>
              <a:t>falsifiability</a:t>
            </a:r>
            <a:r>
              <a:rPr lang="en-US" dirty="0"/>
              <a:t> must be substituted in its </a:t>
            </a:r>
            <a:r>
              <a:rPr lang="en-US" dirty="0" smtClean="0"/>
              <a:t>place</a:t>
            </a:r>
          </a:p>
          <a:p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is impossible </a:t>
            </a:r>
            <a:r>
              <a:rPr lang="en-US" dirty="0" smtClean="0"/>
              <a:t>to </a:t>
            </a:r>
            <a:r>
              <a:rPr lang="en-US" dirty="0"/>
              <a:t>verify a theory </a:t>
            </a:r>
            <a:r>
              <a:rPr lang="en-US" dirty="0" smtClean="0"/>
              <a:t>by observation, </a:t>
            </a:r>
            <a:r>
              <a:rPr lang="en-US" dirty="0"/>
              <a:t>so it is impossible to argue that a theory is scientific because it is verified by </a:t>
            </a:r>
            <a:r>
              <a:rPr lang="en-US" dirty="0" smtClean="0"/>
              <a:t>testing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However</a:t>
            </a:r>
            <a:r>
              <a:rPr lang="en-US" dirty="0">
                <a:solidFill>
                  <a:srgbClr val="0070C0"/>
                </a:solidFill>
              </a:rPr>
              <a:t>, it is possible to try to refute </a:t>
            </a:r>
            <a:r>
              <a:rPr lang="en-US" dirty="0" smtClean="0">
                <a:solidFill>
                  <a:srgbClr val="0070C0"/>
                </a:solidFill>
              </a:rPr>
              <a:t>a theory (observation can show that a theory is false)</a:t>
            </a:r>
          </a:p>
          <a:p>
            <a:endParaRPr lang="en-US" dirty="0"/>
          </a:p>
          <a:p>
            <a:r>
              <a:rPr lang="en-US" dirty="0"/>
              <a:t>If I observe millions of white swans I cannot conclude that all swans are </a:t>
            </a:r>
            <a:r>
              <a:rPr lang="en-US" dirty="0" smtClean="0"/>
              <a:t>white, </a:t>
            </a:r>
            <a:r>
              <a:rPr lang="en-US" dirty="0"/>
              <a:t>but if I observe one black </a:t>
            </a:r>
            <a:r>
              <a:rPr lang="en-US" dirty="0" smtClean="0"/>
              <a:t>swan </a:t>
            </a:r>
            <a:r>
              <a:rPr lang="en-US" dirty="0"/>
              <a:t>I can conclude that it is false that all swans are </a:t>
            </a:r>
            <a:r>
              <a:rPr lang="en-US" dirty="0" smtClean="0"/>
              <a:t>white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cientific </a:t>
            </a:r>
            <a:r>
              <a:rPr lang="en-US" dirty="0"/>
              <a:t>theories are scientific not because they can be verified, but because they are </a:t>
            </a:r>
            <a:r>
              <a:rPr lang="en-US" dirty="0" smtClean="0">
                <a:solidFill>
                  <a:srgbClr val="FF0000"/>
                </a:solidFill>
              </a:rPr>
              <a:t>falsifiable</a:t>
            </a:r>
          </a:p>
          <a:p>
            <a:endParaRPr lang="en-US" dirty="0"/>
          </a:p>
          <a:p>
            <a:r>
              <a:rPr lang="en-US" dirty="0"/>
              <a:t>The statement </a:t>
            </a:r>
            <a:r>
              <a:rPr lang="en-US" dirty="0">
                <a:solidFill>
                  <a:srgbClr val="00B050"/>
                </a:solidFill>
              </a:rPr>
              <a:t>“Under standard conditions, water boils at 212 degrees Fahrenheit (100c)"</a:t>
            </a:r>
            <a:r>
              <a:rPr lang="en-US" dirty="0"/>
              <a:t> is scientific not because it can been proved by observation and it has been confirmed by millions of observations, but because it can be falsified and it has never been falsified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02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784304"/>
          </a:xfrm>
        </p:spPr>
        <p:txBody>
          <a:bodyPr>
            <a:normAutofit fontScale="92500"/>
          </a:bodyPr>
          <a:lstStyle/>
          <a:p>
            <a:r>
              <a:rPr lang="en-US" dirty="0"/>
              <a:t>Since the empirical truth of a theory cannot be proven by observation, </a:t>
            </a:r>
            <a:r>
              <a:rPr lang="en-US" dirty="0" smtClean="0"/>
              <a:t>knowledge is fallible: all theories </a:t>
            </a:r>
            <a:r>
              <a:rPr lang="en-US" dirty="0"/>
              <a:t>are hypothesis </a:t>
            </a:r>
            <a:r>
              <a:rPr lang="en-US" dirty="0" smtClean="0"/>
              <a:t>and they </a:t>
            </a:r>
            <a:r>
              <a:rPr lang="en-US" dirty="0"/>
              <a:t>cannot be regarded as </a:t>
            </a:r>
            <a:r>
              <a:rPr lang="en-US" dirty="0" smtClean="0"/>
              <a:t>dogmas</a:t>
            </a:r>
          </a:p>
          <a:p>
            <a:endParaRPr lang="en-US" dirty="0"/>
          </a:p>
          <a:p>
            <a:r>
              <a:rPr lang="en-US" dirty="0" err="1" smtClean="0"/>
              <a:t>Fallibilism</a:t>
            </a:r>
            <a:r>
              <a:rPr lang="en-US" smtClean="0"/>
              <a:t> </a:t>
            </a:r>
            <a:r>
              <a:rPr lang="en-US" dirty="0" smtClean="0"/>
              <a:t>has an important consequence: if </a:t>
            </a:r>
            <a:r>
              <a:rPr lang="en-US" dirty="0"/>
              <a:t>we want to increase and improve our knowledge, </a:t>
            </a:r>
            <a:r>
              <a:rPr lang="en-US" dirty="0" smtClean="0"/>
              <a:t>the only thing we can do is trying </a:t>
            </a:r>
            <a:r>
              <a:rPr lang="en-US" dirty="0"/>
              <a:t>to criticize and falsify our </a:t>
            </a:r>
            <a:r>
              <a:rPr lang="en-US" dirty="0" smtClean="0"/>
              <a:t>theories</a:t>
            </a:r>
          </a:p>
          <a:p>
            <a:endParaRPr lang="en-US" dirty="0"/>
          </a:p>
          <a:p>
            <a:r>
              <a:rPr lang="en-US" dirty="0" smtClean="0"/>
              <a:t>First </a:t>
            </a:r>
            <a:r>
              <a:rPr lang="en-US" dirty="0"/>
              <a:t>we find a weakness of a theory, first the scientific community is obliged </a:t>
            </a:r>
            <a:r>
              <a:rPr lang="en-US" dirty="0" smtClean="0"/>
              <a:t>find </a:t>
            </a:r>
            <a:r>
              <a:rPr lang="en-US" dirty="0"/>
              <a:t>a better </a:t>
            </a:r>
            <a:r>
              <a:rPr lang="en-US" dirty="0" smtClean="0"/>
              <a:t>theory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Mistakes are not </a:t>
            </a:r>
            <a:r>
              <a:rPr lang="en-US" dirty="0">
                <a:solidFill>
                  <a:srgbClr val="FF0000"/>
                </a:solidFill>
              </a:rPr>
              <a:t>shameful </a:t>
            </a:r>
            <a:r>
              <a:rPr lang="en-US" dirty="0" smtClean="0">
                <a:solidFill>
                  <a:srgbClr val="FF0000"/>
                </a:solidFill>
              </a:rPr>
              <a:t>and bad, but </a:t>
            </a:r>
            <a:r>
              <a:rPr lang="en-US" dirty="0">
                <a:solidFill>
                  <a:srgbClr val="FF0000"/>
                </a:solidFill>
              </a:rPr>
              <a:t>learning </a:t>
            </a:r>
            <a:r>
              <a:rPr lang="en-US" dirty="0" smtClean="0">
                <a:solidFill>
                  <a:srgbClr val="FF0000"/>
                </a:solidFill>
              </a:rPr>
              <a:t>opportunities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progress of </a:t>
            </a:r>
            <a:r>
              <a:rPr lang="en-US" dirty="0" smtClean="0"/>
              <a:t>science is </a:t>
            </a:r>
            <a:r>
              <a:rPr lang="en-US" dirty="0"/>
              <a:t>based on the attempt to falsify our knowledge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05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It never rains on </a:t>
            </a:r>
            <a:r>
              <a:rPr lang="en-US" dirty="0" smtClean="0"/>
              <a:t>Wednesdays</a:t>
            </a:r>
          </a:p>
          <a:p>
            <a:endParaRPr lang="en-US" dirty="0"/>
          </a:p>
          <a:p>
            <a:r>
              <a:rPr lang="en-US" dirty="0"/>
              <a:t>2. All substances expand when </a:t>
            </a:r>
            <a:r>
              <a:rPr lang="en-US" dirty="0" smtClean="0"/>
              <a:t>heated</a:t>
            </a:r>
          </a:p>
          <a:p>
            <a:endParaRPr lang="en-US" dirty="0" smtClean="0"/>
          </a:p>
          <a:p>
            <a:r>
              <a:rPr lang="en-US" dirty="0" smtClean="0"/>
              <a:t>3. Heavy </a:t>
            </a:r>
            <a:r>
              <a:rPr lang="en-US" dirty="0"/>
              <a:t>objects such as a brick when released near the </a:t>
            </a:r>
            <a:r>
              <a:rPr lang="en-US" dirty="0" smtClean="0"/>
              <a:t>surface of </a:t>
            </a:r>
            <a:r>
              <a:rPr lang="en-US" dirty="0"/>
              <a:t>the earth fall straight downwards </a:t>
            </a:r>
            <a:r>
              <a:rPr lang="en-US" dirty="0" smtClean="0"/>
              <a:t>if not impeded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59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/>
              <a:t>Either it is raining or it is not </a:t>
            </a:r>
            <a:r>
              <a:rPr lang="en-US" dirty="0" smtClean="0"/>
              <a:t>raining</a:t>
            </a:r>
          </a:p>
          <a:p>
            <a:endParaRPr lang="en-US" dirty="0"/>
          </a:p>
          <a:p>
            <a:r>
              <a:rPr lang="en-US" dirty="0" smtClean="0"/>
              <a:t>2. All </a:t>
            </a:r>
            <a:r>
              <a:rPr lang="en-US" dirty="0"/>
              <a:t>points on </a:t>
            </a:r>
            <a:r>
              <a:rPr lang="en-US" dirty="0" smtClean="0"/>
              <a:t>a </a:t>
            </a:r>
            <a:r>
              <a:rPr lang="en-US" dirty="0"/>
              <a:t>circle are equidistant from </a:t>
            </a:r>
            <a:r>
              <a:rPr lang="en-US" dirty="0" smtClean="0"/>
              <a:t>the Centre</a:t>
            </a:r>
          </a:p>
          <a:p>
            <a:endParaRPr lang="en-US" dirty="0"/>
          </a:p>
          <a:p>
            <a:r>
              <a:rPr lang="en-US" dirty="0" smtClean="0"/>
              <a:t>3. All </a:t>
            </a:r>
            <a:r>
              <a:rPr lang="en-US" dirty="0"/>
              <a:t>bachelors an unmarried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/>
              <a:t>Luck is possible in sporting </a:t>
            </a:r>
            <a:r>
              <a:rPr lang="en-US" dirty="0" smtClean="0"/>
              <a:t>speculation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79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circularity problem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validity of the theory is showed by experiments and the validity of the experiments depends on the theory</a:t>
            </a:r>
          </a:p>
          <a:p>
            <a:endParaRPr lang="en-US" dirty="0"/>
          </a:p>
          <a:p>
            <a:r>
              <a:rPr lang="en-US" dirty="0"/>
              <a:t>How can science settle a dispute between the proponents of opposing theories by using experimental results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/>
              <a:t>According to Chalmers, there is no circularity problem </a:t>
            </a:r>
            <a:r>
              <a:rPr lang="en-US" dirty="0" smtClean="0"/>
              <a:t>because: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) </a:t>
            </a:r>
            <a:r>
              <a:rPr lang="en-US" dirty="0"/>
              <a:t>all experiments presuppose the validity of the theory they test plus the truth of other theories </a:t>
            </a:r>
            <a:r>
              <a:rPr lang="en-US" dirty="0" smtClean="0"/>
              <a:t>: we </a:t>
            </a:r>
            <a:r>
              <a:rPr lang="en-US" dirty="0"/>
              <a:t>can criticize the validity of the tested theory independently of the experiment, i.e. by criticizing the others theories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b="1" dirty="0">
                <a:solidFill>
                  <a:srgbClr val="FF0000"/>
                </a:solidFill>
              </a:rPr>
              <a:t>(ii) </a:t>
            </a:r>
            <a:r>
              <a:rPr lang="en-US" dirty="0"/>
              <a:t>the results of an experiment are largely determined by the world and not by the theories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25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Freud’s Psychoanalysis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Freud, within every human personality there is a unconscious dimension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is composed of instinctual impulses and the defense mechanisms repressing them </a:t>
            </a:r>
            <a:r>
              <a:rPr lang="en-US" dirty="0" smtClean="0"/>
              <a:t>– defense </a:t>
            </a:r>
            <a:r>
              <a:rPr lang="en-US" dirty="0"/>
              <a:t>mechanisms linked to the internalization of the prohibitive ethical rules of </a:t>
            </a:r>
            <a:r>
              <a:rPr lang="en-US" dirty="0" smtClean="0"/>
              <a:t>civilization</a:t>
            </a:r>
          </a:p>
          <a:p>
            <a:endParaRPr lang="en-US" dirty="0"/>
          </a:p>
          <a:p>
            <a:r>
              <a:rPr lang="en-US" dirty="0" smtClean="0"/>
              <a:t>According </a:t>
            </a:r>
            <a:r>
              <a:rPr lang="en-US" dirty="0"/>
              <a:t>to Freud, what happens within that </a:t>
            </a:r>
            <a:r>
              <a:rPr lang="en-US" dirty="0" smtClean="0"/>
              <a:t>unconscious </a:t>
            </a:r>
            <a:r>
              <a:rPr lang="en-US" dirty="0"/>
              <a:t>dimension is the key to understanding the real cause of actions in daily life.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49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Freud’s theory cannot be falsified because it can never be </a:t>
            </a:r>
            <a:r>
              <a:rPr lang="en-US" dirty="0"/>
              <a:t>wrong </a:t>
            </a:r>
            <a:r>
              <a:rPr lang="en-US" dirty="0" smtClean="0"/>
              <a:t>(it </a:t>
            </a:r>
            <a:r>
              <a:rPr lang="en-US" dirty="0"/>
              <a:t>could rule out </a:t>
            </a:r>
            <a:r>
              <a:rPr lang="en-US" dirty="0" smtClean="0"/>
              <a:t>nothing).</a:t>
            </a:r>
          </a:p>
          <a:p>
            <a:endParaRPr lang="en-US" dirty="0"/>
          </a:p>
          <a:p>
            <a:r>
              <a:rPr lang="en-US" dirty="0" smtClean="0"/>
              <a:t>It is consistent with every kind of action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man who pushes a child into the water with the intention of drowning </a:t>
            </a:r>
            <a:r>
              <a:rPr lang="en-US" dirty="0" smtClean="0"/>
              <a:t>it (=repression= the defense mechanisms do not work well); a </a:t>
            </a:r>
            <a:r>
              <a:rPr lang="en-US" dirty="0"/>
              <a:t>man who sacrifices his life in an attempt to save a</a:t>
            </a:r>
            <a:r>
              <a:rPr lang="en-US" dirty="0" smtClean="0"/>
              <a:t> </a:t>
            </a:r>
            <a:r>
              <a:rPr lang="en-US" dirty="0"/>
              <a:t>child who is </a:t>
            </a:r>
            <a:r>
              <a:rPr lang="en-US" dirty="0" smtClean="0"/>
              <a:t>drawing (=sublimation=the defense mechanisms work well)</a:t>
            </a:r>
          </a:p>
          <a:p>
            <a:endParaRPr lang="en-US" dirty="0"/>
          </a:p>
          <a:p>
            <a:r>
              <a:rPr lang="en-US" dirty="0"/>
              <a:t>Freud’s theory gives the appearance of being a powerful theory </a:t>
            </a:r>
            <a:r>
              <a:rPr lang="en-US" dirty="0" smtClean="0"/>
              <a:t>because it </a:t>
            </a:r>
            <a:r>
              <a:rPr lang="en-US" dirty="0"/>
              <a:t>is always confirmed by </a:t>
            </a:r>
            <a:r>
              <a:rPr lang="en-US" dirty="0" smtClean="0"/>
              <a:t>facts, but it is actually a weak theory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6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mtClean="0"/>
              <a:t>Degrees </a:t>
            </a:r>
            <a:r>
              <a:rPr lang="en-US" dirty="0"/>
              <a:t>of falsifiability</a:t>
            </a:r>
          </a:p>
          <a:p>
            <a:endParaRPr lang="en-US" dirty="0" smtClean="0"/>
          </a:p>
          <a:p>
            <a:r>
              <a:rPr lang="en-US" dirty="0" smtClean="0"/>
              <a:t>(a) Mars </a:t>
            </a:r>
            <a:r>
              <a:rPr lang="en-US" dirty="0"/>
              <a:t>moves in an ellipse around the </a:t>
            </a:r>
            <a:r>
              <a:rPr lang="en-US" dirty="0" smtClean="0"/>
              <a:t>sun</a:t>
            </a:r>
          </a:p>
          <a:p>
            <a:endParaRPr lang="en-US" dirty="0"/>
          </a:p>
          <a:p>
            <a:r>
              <a:rPr lang="en-US" dirty="0"/>
              <a:t>(b) All planets move in ellipses around their sun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77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3716" y="1597496"/>
            <a:ext cx="8722465" cy="4876800"/>
          </a:xfrm>
        </p:spPr>
        <p:txBody>
          <a:bodyPr/>
          <a:lstStyle/>
          <a:p>
            <a:r>
              <a:rPr lang="en-US" dirty="0"/>
              <a:t>Scientists have to rule </a:t>
            </a:r>
            <a:r>
              <a:rPr lang="en-US"/>
              <a:t>out </a:t>
            </a:r>
            <a:r>
              <a:rPr lang="en-US" smtClean="0"/>
              <a:t>ad </a:t>
            </a:r>
            <a:r>
              <a:rPr lang="en-US" dirty="0"/>
              <a:t>hoc modifications in their </a:t>
            </a:r>
            <a:r>
              <a:rPr lang="en-US" dirty="0" smtClean="0"/>
              <a:t>theories</a:t>
            </a:r>
          </a:p>
          <a:p>
            <a:endParaRPr lang="en-US" dirty="0"/>
          </a:p>
          <a:p>
            <a:r>
              <a:rPr lang="en-US" dirty="0"/>
              <a:t>Ad hoc modifications are not </a:t>
            </a:r>
            <a:r>
              <a:rPr lang="en-US" dirty="0" smtClean="0"/>
              <a:t>testable </a:t>
            </a:r>
            <a:r>
              <a:rPr lang="en-US" dirty="0"/>
              <a:t>hypothesis added to a theory to save it from </a:t>
            </a:r>
            <a:r>
              <a:rPr lang="en-US" dirty="0" smtClean="0"/>
              <a:t>falsification</a:t>
            </a:r>
          </a:p>
          <a:p>
            <a:endParaRPr lang="en-US" dirty="0"/>
          </a:p>
          <a:p>
            <a:r>
              <a:rPr lang="en-US" dirty="0" smtClean="0"/>
              <a:t>E.g. Galileo and the lunar craters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363100"/>
            <a:ext cx="3319977" cy="3319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4475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5932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6828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POPPER: there is a difference between “</a:t>
            </a:r>
            <a:r>
              <a:rPr lang="en-US" b="1" dirty="0" smtClean="0">
                <a:solidFill>
                  <a:srgbClr val="FF0000"/>
                </a:solidFill>
              </a:rPr>
              <a:t>logical falsification</a:t>
            </a:r>
            <a:r>
              <a:rPr lang="en-US" dirty="0" smtClean="0"/>
              <a:t>” and “</a:t>
            </a:r>
            <a:r>
              <a:rPr lang="en-US" b="1" dirty="0" smtClean="0">
                <a:solidFill>
                  <a:srgbClr val="FF0000"/>
                </a:solidFill>
              </a:rPr>
              <a:t>methodological falsification</a:t>
            </a:r>
            <a:r>
              <a:rPr lang="en-US" dirty="0" smtClean="0"/>
              <a:t>” </a:t>
            </a:r>
          </a:p>
          <a:p>
            <a:endParaRPr lang="en-US" dirty="0"/>
          </a:p>
          <a:p>
            <a:r>
              <a:rPr lang="en-US" dirty="0"/>
              <a:t>This means that a fact which is contrary to a theory does not allow us to reject the theory </a:t>
            </a:r>
            <a:r>
              <a:rPr lang="en-US" dirty="0" smtClean="0"/>
              <a:t>immediately</a:t>
            </a:r>
          </a:p>
          <a:p>
            <a:endParaRPr lang="en-US" dirty="0"/>
          </a:p>
          <a:p>
            <a:r>
              <a:rPr lang="en-US" dirty="0" smtClean="0"/>
              <a:t>This is because when </a:t>
            </a:r>
            <a:r>
              <a:rPr lang="en-US" dirty="0"/>
              <a:t>we test a </a:t>
            </a:r>
            <a:r>
              <a:rPr lang="en-US" dirty="0" smtClean="0"/>
              <a:t>theory </a:t>
            </a:r>
            <a:r>
              <a:rPr lang="en-US" dirty="0"/>
              <a:t>by searching for a counter-example, we rely on the acceptance of “a considerable amount of common background knowledge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/>
              <a:t>Consequently, sometimes the falsification can depend not on the falsity of the statement we test, but on the fact that a part of the background knowledge we use is </a:t>
            </a:r>
            <a:r>
              <a:rPr lang="en-US" dirty="0" smtClean="0"/>
              <a:t>false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While </a:t>
            </a:r>
            <a:r>
              <a:rPr lang="en-US" b="1" dirty="0">
                <a:solidFill>
                  <a:srgbClr val="FF0000"/>
                </a:solidFill>
              </a:rPr>
              <a:t>falsification is always certain from a logical point of view, </a:t>
            </a:r>
            <a:r>
              <a:rPr lang="en-US" b="1" dirty="0" smtClean="0">
                <a:solidFill>
                  <a:srgbClr val="FF0000"/>
                </a:solidFill>
              </a:rPr>
              <a:t> it </a:t>
            </a:r>
            <a:r>
              <a:rPr lang="en-US" b="1" dirty="0">
                <a:solidFill>
                  <a:srgbClr val="FF0000"/>
                </a:solidFill>
              </a:rPr>
              <a:t>is not absolutely certain from a methodological one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23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7288"/>
          </a:xfrm>
        </p:spPr>
        <p:txBody>
          <a:bodyPr>
            <a:normAutofit fontScale="90000"/>
          </a:bodyPr>
          <a:lstStyle/>
          <a:p>
            <a:endParaRPr lang="en-US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566888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INDUCTION</a:t>
            </a:r>
            <a:r>
              <a:rPr lang="en-US" dirty="0" smtClean="0"/>
              <a:t>:  theory </a:t>
            </a:r>
            <a:r>
              <a:rPr lang="en-US" dirty="0"/>
              <a:t>can be logically derived from the </a:t>
            </a:r>
            <a:r>
              <a:rPr lang="en-US" dirty="0" smtClean="0"/>
              <a:t>facts</a:t>
            </a:r>
          </a:p>
          <a:p>
            <a:endParaRPr lang="en-US" dirty="0"/>
          </a:p>
          <a:p>
            <a:r>
              <a:rPr lang="en-US" dirty="0" smtClean="0"/>
              <a:t>I observe many times that when a metal is heated it expands and I finds out a general law</a:t>
            </a:r>
          </a:p>
          <a:p>
            <a:endParaRPr lang="en-US" dirty="0"/>
          </a:p>
          <a:p>
            <a:pPr lvl="0">
              <a:buClr>
                <a:srgbClr val="93A299"/>
              </a:buClr>
            </a:pPr>
            <a:r>
              <a:rPr lang="en-US" dirty="0">
                <a:solidFill>
                  <a:srgbClr val="292934"/>
                </a:solidFill>
              </a:rPr>
              <a:t>1. Metal X1 expanded when heated on occasion t1.</a:t>
            </a:r>
          </a:p>
          <a:p>
            <a:pPr lvl="0">
              <a:buClr>
                <a:srgbClr val="93A299"/>
              </a:buClr>
            </a:pPr>
            <a:r>
              <a:rPr lang="en-US" dirty="0">
                <a:solidFill>
                  <a:srgbClr val="292934"/>
                </a:solidFill>
              </a:rPr>
              <a:t>2. Metal X2 expanded when heated on occasion t2</a:t>
            </a:r>
          </a:p>
          <a:p>
            <a:pPr lvl="0">
              <a:buClr>
                <a:srgbClr val="93A299"/>
              </a:buClr>
            </a:pPr>
            <a:r>
              <a:rPr lang="en-US" dirty="0">
                <a:solidFill>
                  <a:srgbClr val="292934"/>
                </a:solidFill>
              </a:rPr>
              <a:t>n. Metal </a:t>
            </a:r>
            <a:r>
              <a:rPr lang="en-US" dirty="0" err="1">
                <a:solidFill>
                  <a:srgbClr val="292934"/>
                </a:solidFill>
              </a:rPr>
              <a:t>Xn</a:t>
            </a:r>
            <a:r>
              <a:rPr lang="en-US" dirty="0">
                <a:solidFill>
                  <a:srgbClr val="292934"/>
                </a:solidFill>
              </a:rPr>
              <a:t> expanded when heated on occasion t3.</a:t>
            </a:r>
          </a:p>
          <a:p>
            <a:pPr lvl="0">
              <a:buClr>
                <a:srgbClr val="93A299"/>
              </a:buClr>
            </a:pPr>
            <a:endParaRPr lang="en-US" dirty="0">
              <a:solidFill>
                <a:srgbClr val="292934"/>
              </a:solidFill>
            </a:endParaRPr>
          </a:p>
          <a:p>
            <a:pPr lvl="0">
              <a:buClr>
                <a:srgbClr val="93A299"/>
              </a:buClr>
            </a:pPr>
            <a:r>
              <a:rPr lang="en-US" dirty="0">
                <a:solidFill>
                  <a:srgbClr val="292934"/>
                </a:solidFill>
              </a:rPr>
              <a:t>Conclusion</a:t>
            </a:r>
          </a:p>
          <a:p>
            <a:pPr lvl="0">
              <a:buClr>
                <a:srgbClr val="93A299"/>
              </a:buClr>
            </a:pPr>
            <a:r>
              <a:rPr lang="en-US" dirty="0">
                <a:solidFill>
                  <a:srgbClr val="292934"/>
                </a:solidFill>
              </a:rPr>
              <a:t>All metals expand when heated.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12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Scientific laws go beyond the finite amount of observable evidence that is available to support </a:t>
            </a:r>
            <a:r>
              <a:rPr lang="en-US" dirty="0" smtClean="0"/>
              <a:t>them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They </a:t>
            </a:r>
            <a:r>
              <a:rPr lang="en-US" dirty="0">
                <a:solidFill>
                  <a:srgbClr val="0070C0"/>
                </a:solidFill>
              </a:rPr>
              <a:t>can never be proven in the sense of being logically deduced from that </a:t>
            </a:r>
            <a:r>
              <a:rPr lang="en-US" dirty="0" smtClean="0">
                <a:solidFill>
                  <a:srgbClr val="0070C0"/>
                </a:solidFill>
              </a:rPr>
              <a:t>evidence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Because of strictly logical reasons, scientific laws are uncertain </a:t>
            </a:r>
            <a:endParaRPr lang="en-US" b="1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lèche vers le bas 4"/>
          <p:cNvSpPr/>
          <p:nvPr/>
        </p:nvSpPr>
        <p:spPr>
          <a:xfrm>
            <a:off x="4409977" y="2492896"/>
            <a:ext cx="484632" cy="7574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9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probabilistic version of induction:</a:t>
            </a:r>
          </a:p>
          <a:p>
            <a:endParaRPr lang="en-US" dirty="0"/>
          </a:p>
          <a:p>
            <a:r>
              <a:rPr lang="en-US" dirty="0" smtClean="0"/>
              <a:t>We observed many times (e.g. 7 millions times) that if a metal is heated it expands, then it is probably true that every time a metal is heated it expands</a:t>
            </a:r>
          </a:p>
          <a:p>
            <a:endParaRPr lang="en-US" dirty="0"/>
          </a:p>
          <a:p>
            <a:r>
              <a:rPr lang="en-US" dirty="0" smtClean="0"/>
              <a:t>This variant </a:t>
            </a:r>
            <a:r>
              <a:rPr lang="en-US" dirty="0"/>
              <a:t>of </a:t>
            </a:r>
            <a:r>
              <a:rPr lang="en-US" dirty="0" smtClean="0"/>
              <a:t>induction may </a:t>
            </a:r>
            <a:r>
              <a:rPr lang="en-US" dirty="0"/>
              <a:t>seem </a:t>
            </a:r>
            <a:r>
              <a:rPr lang="en-US" dirty="0" smtClean="0"/>
              <a:t>intuitively plausible but it is, for logical-mathematical reasons, wrong</a:t>
            </a:r>
          </a:p>
          <a:p>
            <a:endParaRPr lang="en-US" dirty="0"/>
          </a:p>
          <a:p>
            <a:r>
              <a:rPr lang="en-US" dirty="0"/>
              <a:t>the probability of any general law is </a:t>
            </a:r>
            <a:r>
              <a:rPr lang="en-US" dirty="0" smtClean="0"/>
              <a:t>always zero</a:t>
            </a:r>
          </a:p>
          <a:p>
            <a:endParaRPr lang="en-US" dirty="0"/>
          </a:p>
          <a:p>
            <a:r>
              <a:rPr lang="en-US" dirty="0" smtClean="0"/>
              <a:t>7 </a:t>
            </a:r>
            <a:r>
              <a:rPr lang="en-US" dirty="0" err="1" smtClean="0"/>
              <a:t>milions</a:t>
            </a:r>
            <a:r>
              <a:rPr lang="en-US" dirty="0" smtClean="0"/>
              <a:t>/ ∞ = 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75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Karl R. Popper (1902-1994)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18" y="1452641"/>
            <a:ext cx="4094406" cy="525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0655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Austro-Hungarian Empire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18" y="1427018"/>
            <a:ext cx="7144454" cy="5381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75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Popper vs the Neo-positivists </a:t>
            </a:r>
            <a:endParaRPr lang="en-US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dirty="0" smtClean="0">
                <a:solidFill>
                  <a:srgbClr val="0070C0"/>
                </a:solidFill>
              </a:rPr>
              <a:t>Neo-positivists</a:t>
            </a:r>
            <a:r>
              <a:rPr lang="en-US" dirty="0" smtClean="0"/>
              <a:t> = Individuals are born with an empty mind (i.e. “blank </a:t>
            </a:r>
            <a:r>
              <a:rPr lang="en-US" dirty="0"/>
              <a:t>slate</a:t>
            </a:r>
            <a:r>
              <a:rPr lang="en-US" dirty="0" smtClean="0"/>
              <a:t>") </a:t>
            </a:r>
            <a:r>
              <a:rPr lang="en-US" dirty="0"/>
              <a:t>and learn theories </a:t>
            </a:r>
            <a:r>
              <a:rPr lang="en-US" dirty="0" smtClean="0"/>
              <a:t>through observation </a:t>
            </a:r>
          </a:p>
          <a:p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cience starts from observation      recurrent patterns are detected        the knowledge of laws is inductively acquired 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E.g. </a:t>
            </a:r>
            <a:r>
              <a:rPr lang="en-US" dirty="0" smtClean="0"/>
              <a:t>I </a:t>
            </a:r>
            <a:r>
              <a:rPr lang="en-US" dirty="0"/>
              <a:t>observe </a:t>
            </a:r>
            <a:r>
              <a:rPr lang="en-US" dirty="0" smtClean="0"/>
              <a:t>1000 swans; I </a:t>
            </a:r>
            <a:r>
              <a:rPr lang="en-US" dirty="0"/>
              <a:t>saw that they are all white and I learn a new theory: </a:t>
            </a:r>
            <a:r>
              <a:rPr lang="en-US" dirty="0" smtClean="0">
                <a:solidFill>
                  <a:srgbClr val="FF0000"/>
                </a:solidFill>
              </a:rPr>
              <a:t>“all </a:t>
            </a:r>
            <a:r>
              <a:rPr lang="en-US" dirty="0">
                <a:solidFill>
                  <a:srgbClr val="FF0000"/>
                </a:solidFill>
              </a:rPr>
              <a:t>swans are </a:t>
            </a:r>
            <a:r>
              <a:rPr lang="en-US" dirty="0" smtClean="0">
                <a:solidFill>
                  <a:srgbClr val="FF0000"/>
                </a:solidFill>
              </a:rPr>
              <a:t>white” </a:t>
            </a:r>
          </a:p>
          <a:p>
            <a:endParaRPr lang="en-US" dirty="0"/>
          </a:p>
          <a:p>
            <a:r>
              <a:rPr lang="en-US" dirty="0" smtClean="0"/>
              <a:t>This theory can be regarded as </a:t>
            </a:r>
            <a:r>
              <a:rPr lang="en-US" dirty="0" smtClean="0">
                <a:solidFill>
                  <a:srgbClr val="FF0000"/>
                </a:solidFill>
              </a:rPr>
              <a:t>scientifically correct and certain </a:t>
            </a:r>
            <a:r>
              <a:rPr lang="en-US" dirty="0" smtClean="0"/>
              <a:t>because it is confirmed by many observations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Flèche droite 6"/>
          <p:cNvSpPr/>
          <p:nvPr/>
        </p:nvSpPr>
        <p:spPr>
          <a:xfrm>
            <a:off x="4725590" y="3341681"/>
            <a:ext cx="257589" cy="1274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491" y="3593960"/>
            <a:ext cx="384175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lèche vers le bas 7"/>
          <p:cNvSpPr/>
          <p:nvPr/>
        </p:nvSpPr>
        <p:spPr>
          <a:xfrm>
            <a:off x="4189228" y="2677386"/>
            <a:ext cx="369821" cy="381001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64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63352"/>
          </a:xfrm>
        </p:spPr>
        <p:txBody>
          <a:bodyPr>
            <a:normAutofit fontScale="90000"/>
          </a:bodyPr>
          <a:lstStyle/>
          <a:p>
            <a:r>
              <a:rPr lang="en-US" dirty="0"/>
              <a:t>Popper: Science does not use </a:t>
            </a:r>
            <a:r>
              <a:rPr lang="en-US" dirty="0" smtClean="0"/>
              <a:t>induction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Popper criticizes induction because of two reasons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0070C0"/>
                </a:solidFill>
              </a:rPr>
              <a:t>(</a:t>
            </a:r>
            <a:r>
              <a:rPr lang="en-US" b="1" dirty="0" err="1" smtClean="0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) </a:t>
            </a:r>
            <a:r>
              <a:rPr lang="en-US" dirty="0" smtClean="0"/>
              <a:t>a logical one: no </a:t>
            </a:r>
            <a:r>
              <a:rPr lang="en-US" dirty="0"/>
              <a:t>number of positive empirical tests can confirm a </a:t>
            </a:r>
            <a:r>
              <a:rPr lang="en-US" dirty="0" smtClean="0"/>
              <a:t>theory</a:t>
            </a:r>
          </a:p>
          <a:p>
            <a:endParaRPr lang="en-US" dirty="0"/>
          </a:p>
          <a:p>
            <a:r>
              <a:rPr lang="en-US" dirty="0"/>
              <a:t>If I examine 1 million swans and find all of them to be white, this does not ensure that </a:t>
            </a:r>
            <a:r>
              <a:rPr lang="en-US" dirty="0">
                <a:solidFill>
                  <a:srgbClr val="FF0000"/>
                </a:solidFill>
              </a:rPr>
              <a:t>ALL</a:t>
            </a:r>
            <a:r>
              <a:rPr lang="en-US" dirty="0"/>
              <a:t> swans are </a:t>
            </a:r>
            <a:r>
              <a:rPr lang="en-US" dirty="0" smtClean="0"/>
              <a:t>white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40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ontiguïté">
  <a:themeElements>
    <a:clrScheme name="Personnalisé 5">
      <a:dk1>
        <a:sysClr val="windowText" lastClr="000000"/>
      </a:dk1>
      <a:lt1>
        <a:srgbClr val="FFFFFF"/>
      </a:lt1>
      <a:dk2>
        <a:srgbClr val="F2F2F2"/>
      </a:dk2>
      <a:lt2>
        <a:srgbClr val="A5A5A5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4800</TotalTime>
  <Words>1541</Words>
  <Application>Microsoft Office PowerPoint</Application>
  <PresentationFormat>On-screen Show (4:3)</PresentationFormat>
  <Paragraphs>204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</vt:lpstr>
      <vt:lpstr>Contiguïté</vt:lpstr>
      <vt:lpstr>Clarté</vt:lpstr>
      <vt:lpstr>Philosophy of Science</vt:lpstr>
      <vt:lpstr>The circularity problem</vt:lpstr>
      <vt:lpstr>PowerPoint Presentation</vt:lpstr>
      <vt:lpstr>PowerPoint Presentation</vt:lpstr>
      <vt:lpstr>PowerPoint Presentation</vt:lpstr>
      <vt:lpstr>Karl R. Popper (1902-1994)</vt:lpstr>
      <vt:lpstr>Austro-Hungarian Empire</vt:lpstr>
      <vt:lpstr>Popper vs the Neo-positivists </vt:lpstr>
      <vt:lpstr>Popper: Science does not use induction</vt:lpstr>
      <vt:lpstr> Examples of theories confirmed by many observations that have been falsified</vt:lpstr>
      <vt:lpstr>PowerPoint Presentation</vt:lpstr>
      <vt:lpstr>PowerPoint Presentation</vt:lpstr>
      <vt:lpstr>Popper’s theory of the scientific method</vt:lpstr>
      <vt:lpstr>PowerPoint Presentation</vt:lpstr>
      <vt:lpstr>The Problem of Demarcation</vt:lpstr>
      <vt:lpstr>PowerPoint Presentation</vt:lpstr>
      <vt:lpstr>PowerPoint Presentation</vt:lpstr>
      <vt:lpstr>Examples:</vt:lpstr>
      <vt:lpstr>PowerPoint Presentation</vt:lpstr>
      <vt:lpstr>Freud’s Psychoanalysis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Philosophy of Science</dc:title>
  <dc:creator>Francesco</dc:creator>
  <cp:lastModifiedBy>Francesco Di Iorio</cp:lastModifiedBy>
  <cp:revision>129</cp:revision>
  <dcterms:created xsi:type="dcterms:W3CDTF">2016-09-06T10:02:48Z</dcterms:created>
  <dcterms:modified xsi:type="dcterms:W3CDTF">2017-11-21T01:36:53Z</dcterms:modified>
</cp:coreProperties>
</file>