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331" r:id="rId4"/>
    <p:sldId id="332" r:id="rId5"/>
    <p:sldId id="333" r:id="rId6"/>
    <p:sldId id="334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40FE2-C047-41A4-834C-1C678F906CD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5808A-DB6C-4C87-87FC-08851C3D1C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F992-8FB9-4B29-A3D2-FC2D5D4DC5CC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1568-276E-4019-AA9C-869C4C9D33EB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74-9FEF-4673-ACCE-87F11B4017F4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5132-D3CD-4FE5-90F1-848A724FAABE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4E7-A5DC-48F7-80C3-087709081D97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2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60AF-D3D6-42DF-9DEE-EF00BAB27B6A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57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D580-815F-4099-BB32-AE585B326C6C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6A44-45D9-4B86-B6D8-BDB6878DA3B7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95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A6CB-C7DF-4571-87B8-019784B22043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37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C8C5-9F7F-41F3-8CEB-E832BE36CB6E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77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A61D-0769-4D0F-B29E-316725D3C935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6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86CE-9298-4F57-9CA9-3D3348ACBB70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B22D-9986-4810-9113-DF280EFA1E5E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97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0733-28FE-46CF-B906-5E46AECACE1B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7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3F2B-A96D-4104-A6B2-B72A024ADBE2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6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53B1-7458-459A-BAC5-F53C602D9060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A4A3-3F9C-4FE6-9699-546DD7D48FE3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6EC3-B7A5-4919-B624-3F1A6347181D}" type="datetime1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DF77-385A-473D-9306-ECAC90E2708B}" type="datetime1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79A4-3AD6-4952-899F-A75F0EBE1203}" type="datetime1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6642-69A1-416D-80AD-2E2610F310E1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C602-4917-4DF4-880E-932AD07B26CA}" type="datetime1">
              <a:rPr lang="en-US" smtClean="0"/>
              <a:t>10/31/2016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BC275B7-C2A8-4E59-B07A-74BB340F1AD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C0C39A0-EF1C-414B-AAED-F8EB88CB9188}" type="datetime1">
              <a:rPr lang="en-US" smtClean="0"/>
              <a:t>10/31/2016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A62532-7C78-4F53-B36F-E8E2DA227907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DFB5398-2EF6-4C4A-8CAC-86610E3A3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di.iori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12985"/>
            <a:ext cx="7543800" cy="2188024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Philosophy of Science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221088"/>
            <a:ext cx="6461760" cy="180457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Francesco Di </a:t>
            </a:r>
            <a:r>
              <a:rPr lang="en-US" sz="2800" dirty="0" err="1" smtClean="0">
                <a:solidFill>
                  <a:srgbClr val="FF0000"/>
                </a:solidFill>
              </a:rPr>
              <a:t>Iorio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  <a:hlinkClick r:id="rId2"/>
              </a:rPr>
              <a:t>francedi.iorio@gmail.com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185 5166 1135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75B7-C2A8-4E59-B07A-74BB340F1A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5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existence of </a:t>
            </a:r>
            <a:r>
              <a:rPr lang="en-US" dirty="0" smtClean="0"/>
              <a:t>a (dominant) </a:t>
            </a:r>
            <a:r>
              <a:rPr lang="en-US" dirty="0"/>
              <a:t>paradigm capable of supporting a normal science tradition is the characteristic that distinguishes science from non-science, according to </a:t>
            </a:r>
            <a:r>
              <a:rPr lang="en-US" dirty="0" smtClean="0"/>
              <a:t>Kuhn</a:t>
            </a:r>
          </a:p>
          <a:p>
            <a:endParaRPr lang="en-US" dirty="0"/>
          </a:p>
          <a:p>
            <a:r>
              <a:rPr lang="en-US" dirty="0" smtClean="0"/>
              <a:t>Sociology </a:t>
            </a:r>
            <a:r>
              <a:rPr lang="en-US" dirty="0"/>
              <a:t>lacks a paradigm and consequently cannot be regarded as </a:t>
            </a:r>
            <a:r>
              <a:rPr lang="en-US" dirty="0" smtClean="0"/>
              <a:t>science</a:t>
            </a:r>
          </a:p>
          <a:p>
            <a:endParaRPr lang="en-US" dirty="0"/>
          </a:p>
          <a:p>
            <a:r>
              <a:rPr lang="en-US" dirty="0"/>
              <a:t>Kuhn portrays normal science as a puzzle-solving activity governed by the rules of a paradigm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7318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68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Normal scientists must presuppose that a paradigm provides the means for the solution of the puzzles posed within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 failure to solve a puzzle is seen as a failure of the scientist rather than as an inadequacy of the </a:t>
            </a:r>
            <a:r>
              <a:rPr lang="en-US" dirty="0" smtClean="0">
                <a:solidFill>
                  <a:srgbClr val="FF0000"/>
                </a:solidFill>
              </a:rPr>
              <a:t>paradigm</a:t>
            </a:r>
          </a:p>
          <a:p>
            <a:endParaRPr lang="en-US" dirty="0"/>
          </a:p>
          <a:p>
            <a:r>
              <a:rPr lang="en-US" dirty="0"/>
              <a:t>Puzzles that resist solution are seen as </a:t>
            </a:r>
            <a:r>
              <a:rPr lang="en-US" b="1" dirty="0">
                <a:solidFill>
                  <a:srgbClr val="0070C0"/>
                </a:solidFill>
              </a:rPr>
              <a:t>anomalies</a:t>
            </a:r>
            <a:r>
              <a:rPr lang="en-US" dirty="0"/>
              <a:t> rather than as falsifications of a </a:t>
            </a:r>
            <a:r>
              <a:rPr lang="en-US" dirty="0" smtClean="0"/>
              <a:t>paradigm</a:t>
            </a:r>
          </a:p>
          <a:p>
            <a:endParaRPr lang="en-US" dirty="0"/>
          </a:p>
          <a:p>
            <a:r>
              <a:rPr lang="en-US" dirty="0"/>
              <a:t>Kuhn recognizes that all paradigms will contain some anomalies (for example the Copernican theory and the apparent size of Venus) and rejects all brands of </a:t>
            </a:r>
            <a:r>
              <a:rPr lang="en-US" dirty="0" err="1"/>
              <a:t>falsificationism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3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929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According to Kuhn, an analysis of the characteristics of a crisis period in science demands the competence of the </a:t>
            </a:r>
            <a:r>
              <a:rPr lang="en-US" b="1" dirty="0">
                <a:solidFill>
                  <a:srgbClr val="FF0000"/>
                </a:solidFill>
              </a:rPr>
              <a:t>psychologist</a:t>
            </a:r>
            <a:r>
              <a:rPr lang="en-US" dirty="0"/>
              <a:t> as much as that of the </a:t>
            </a:r>
            <a:r>
              <a:rPr lang="en-US" dirty="0" smtClean="0"/>
              <a:t>historian</a:t>
            </a:r>
          </a:p>
          <a:p>
            <a:endParaRPr lang="en-US" dirty="0"/>
          </a:p>
          <a:p>
            <a:r>
              <a:rPr lang="en-US" dirty="0"/>
              <a:t>When anomalies come to be seen as posing serious problems for a paradigm, a period of </a:t>
            </a:r>
            <a:r>
              <a:rPr lang="en-US" b="1" dirty="0">
                <a:solidFill>
                  <a:srgbClr val="FF0000"/>
                </a:solidFill>
              </a:rPr>
              <a:t>"pronounced professional insecurity"</a:t>
            </a:r>
            <a:r>
              <a:rPr lang="en-US" dirty="0"/>
              <a:t> sets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proponents lose their confidence in the paradigm, the time is ripe for </a:t>
            </a:r>
            <a:r>
              <a:rPr lang="en-US" dirty="0" smtClean="0"/>
              <a:t>revolution</a:t>
            </a:r>
          </a:p>
          <a:p>
            <a:endParaRPr lang="en-US" dirty="0"/>
          </a:p>
          <a:p>
            <a:r>
              <a:rPr lang="en-US" dirty="0"/>
              <a:t>The seriousness of a crisis deepens when a rival paradigm makes its </a:t>
            </a:r>
            <a:r>
              <a:rPr lang="en-US" dirty="0" smtClean="0"/>
              <a:t>appearance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Kuhn: </a:t>
            </a:r>
            <a:r>
              <a:rPr lang="en-US" dirty="0"/>
              <a:t>"the new paradigm, or a sufficient hint to permit later articulation, emerges all at once, sometimes in the middle of the night, in the mind of a man deeply immersed in crisis".</a:t>
            </a:r>
          </a:p>
          <a:p>
            <a:r>
              <a:rPr lang="en-US" dirty="0"/>
              <a:t>The new paradigm will be very different from and incompatible with the old one. 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005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402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new paradigm will be very different from and incompatible with the old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Each paradigm will regard the world as being made up of different kinds of </a:t>
            </a:r>
            <a:r>
              <a:rPr lang="en-US" dirty="0" smtClean="0"/>
              <a:t>things (e.g. Aristotelian universe/later theories of </a:t>
            </a:r>
            <a:r>
              <a:rPr lang="en-US" dirty="0"/>
              <a:t>the universe</a:t>
            </a:r>
            <a:r>
              <a:rPr lang="en-US" dirty="0" smtClean="0"/>
              <a:t>, </a:t>
            </a:r>
            <a:r>
              <a:rPr lang="en-US" dirty="0"/>
              <a:t>phlogiston </a:t>
            </a:r>
            <a:r>
              <a:rPr lang="en-US" dirty="0" smtClean="0"/>
              <a:t>theory/Lavoisier chemistry)</a:t>
            </a:r>
          </a:p>
          <a:p>
            <a:endParaRPr lang="en-US" dirty="0"/>
          </a:p>
          <a:p>
            <a:r>
              <a:rPr lang="en-US" dirty="0"/>
              <a:t>Rival paradigms will regard different kinds of questions as legitimate or </a:t>
            </a:r>
            <a:r>
              <a:rPr lang="en-US" dirty="0" smtClean="0"/>
              <a:t>meaningful (questions </a:t>
            </a:r>
            <a:r>
              <a:rPr lang="en-US" dirty="0"/>
              <a:t>about the weight of phlogiston were important for phlogiston theorists and vacuous for </a:t>
            </a:r>
            <a:r>
              <a:rPr lang="en-US" dirty="0" smtClean="0"/>
              <a:t>Lavoisier)</a:t>
            </a:r>
          </a:p>
          <a:p>
            <a:endParaRPr lang="en-US" dirty="0"/>
          </a:p>
          <a:p>
            <a:r>
              <a:rPr lang="en-US" dirty="0"/>
              <a:t>As well as posing different kinds of questions, paradigms will involve different and incompatible </a:t>
            </a:r>
            <a:r>
              <a:rPr lang="en-US" dirty="0" smtClean="0"/>
              <a:t>standards (uncaused </a:t>
            </a:r>
            <a:r>
              <a:rPr lang="en-US" dirty="0"/>
              <a:t>motion was nonsense for Aristotle and axiomatic for </a:t>
            </a:r>
            <a:r>
              <a:rPr lang="en-US" dirty="0" smtClean="0"/>
              <a:t>Newton)</a:t>
            </a:r>
          </a:p>
          <a:p>
            <a:endParaRPr lang="en-US" dirty="0" smtClean="0"/>
          </a:p>
          <a:p>
            <a:r>
              <a:rPr lang="en-US" dirty="0" smtClean="0"/>
              <a:t>Proponents </a:t>
            </a:r>
            <a:r>
              <a:rPr lang="en-US" dirty="0"/>
              <a:t>of rival paradigms are "living in different worlds</a:t>
            </a:r>
            <a:r>
              <a:rPr lang="en-US" dirty="0" smtClean="0"/>
              <a:t>"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2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adoption on the part of individual scientists of a new incompatible paradigm is likened by Kuhn to </a:t>
            </a:r>
            <a:r>
              <a:rPr lang="en-US" dirty="0" smtClean="0"/>
              <a:t>a </a:t>
            </a:r>
            <a:r>
              <a:rPr lang="en-US" dirty="0"/>
              <a:t>"religious </a:t>
            </a:r>
            <a:r>
              <a:rPr lang="en-US" dirty="0" smtClean="0"/>
              <a:t>conversion“</a:t>
            </a:r>
          </a:p>
          <a:p>
            <a:endParaRPr lang="en-US" dirty="0"/>
          </a:p>
          <a:p>
            <a:r>
              <a:rPr lang="en-US" dirty="0"/>
              <a:t>There will be no purely logical argument that demonstrates the superiority of one paradigm over another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4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3716" y="1597496"/>
            <a:ext cx="8722465" cy="4876800"/>
          </a:xfrm>
        </p:spPr>
        <p:txBody>
          <a:bodyPr/>
          <a:lstStyle/>
          <a:p>
            <a:r>
              <a:rPr lang="en-US" dirty="0"/>
              <a:t>Scientists have to rule out had hoc modifications in their </a:t>
            </a:r>
            <a:r>
              <a:rPr lang="en-US" dirty="0" smtClean="0"/>
              <a:t>theories</a:t>
            </a:r>
          </a:p>
          <a:p>
            <a:endParaRPr lang="en-US" dirty="0"/>
          </a:p>
          <a:p>
            <a:r>
              <a:rPr lang="en-US" dirty="0"/>
              <a:t>Ad hoc modifications are not </a:t>
            </a:r>
            <a:r>
              <a:rPr lang="en-US" dirty="0" smtClean="0"/>
              <a:t>testable </a:t>
            </a:r>
            <a:r>
              <a:rPr lang="en-US" dirty="0"/>
              <a:t>hypothesis added to a theory to save it from </a:t>
            </a:r>
            <a:r>
              <a:rPr lang="en-US" dirty="0" smtClean="0"/>
              <a:t>falsification</a:t>
            </a:r>
          </a:p>
          <a:p>
            <a:endParaRPr lang="en-US" dirty="0"/>
          </a:p>
          <a:p>
            <a:r>
              <a:rPr lang="en-US" dirty="0" smtClean="0"/>
              <a:t>E.g. Galileo and the lunar craters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63100"/>
            <a:ext cx="3319977" cy="331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47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932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682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POPPER: there is a difference between “</a:t>
            </a:r>
            <a:r>
              <a:rPr lang="en-US" b="1" dirty="0" smtClean="0">
                <a:solidFill>
                  <a:srgbClr val="FF0000"/>
                </a:solidFill>
              </a:rPr>
              <a:t>logical falsification</a:t>
            </a:r>
            <a:r>
              <a:rPr lang="en-US" dirty="0" smtClean="0"/>
              <a:t>” and “</a:t>
            </a:r>
            <a:r>
              <a:rPr lang="en-US" b="1" dirty="0" smtClean="0">
                <a:solidFill>
                  <a:srgbClr val="FF0000"/>
                </a:solidFill>
              </a:rPr>
              <a:t>methodological falsification</a:t>
            </a:r>
            <a:r>
              <a:rPr lang="en-US" dirty="0" smtClean="0"/>
              <a:t>” </a:t>
            </a:r>
          </a:p>
          <a:p>
            <a:endParaRPr lang="en-US" dirty="0"/>
          </a:p>
          <a:p>
            <a:r>
              <a:rPr lang="en-US" dirty="0"/>
              <a:t>This means that a fact which is contrary to a theory does not allow us to reject the theory </a:t>
            </a:r>
            <a:r>
              <a:rPr lang="en-US" dirty="0" smtClean="0"/>
              <a:t>immediately</a:t>
            </a:r>
          </a:p>
          <a:p>
            <a:endParaRPr lang="en-US" dirty="0"/>
          </a:p>
          <a:p>
            <a:r>
              <a:rPr lang="en-US" dirty="0" smtClean="0"/>
              <a:t>This is because when </a:t>
            </a:r>
            <a:r>
              <a:rPr lang="en-US" dirty="0"/>
              <a:t>we test a </a:t>
            </a:r>
            <a:r>
              <a:rPr lang="en-US" dirty="0" smtClean="0"/>
              <a:t>theory </a:t>
            </a:r>
            <a:r>
              <a:rPr lang="en-US" dirty="0"/>
              <a:t>by searching for a counter-example, we rely on the acceptance of “a considerable amount of common background knowledge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/>
              <a:t>Consequently, sometimes the falsification can depend not on the falsity of the statement we test, but on the fact that a part of the background knowledge we use is </a:t>
            </a:r>
            <a:r>
              <a:rPr lang="en-US" dirty="0" smtClean="0"/>
              <a:t>false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While </a:t>
            </a:r>
            <a:r>
              <a:rPr lang="en-US" b="1" dirty="0">
                <a:solidFill>
                  <a:srgbClr val="FF0000"/>
                </a:solidFill>
              </a:rPr>
              <a:t>falsification is always certain from a logical point of view, </a:t>
            </a:r>
            <a:r>
              <a:rPr lang="en-US" b="1" dirty="0" smtClean="0">
                <a:solidFill>
                  <a:srgbClr val="FF0000"/>
                </a:solidFill>
              </a:rPr>
              <a:t> it </a:t>
            </a:r>
            <a:r>
              <a:rPr lang="en-US" b="1" dirty="0">
                <a:solidFill>
                  <a:srgbClr val="FF0000"/>
                </a:solidFill>
              </a:rPr>
              <a:t>is not absolutely certain from a methodological one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Duhem</a:t>
            </a:r>
            <a:r>
              <a:rPr lang="en-US" dirty="0"/>
              <a:t>/Quine </a:t>
            </a:r>
            <a:r>
              <a:rPr lang="en-US" dirty="0" smtClean="0"/>
              <a:t>thesis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theory cannot be </a:t>
            </a:r>
            <a:r>
              <a:rPr lang="en-US" dirty="0" smtClean="0"/>
              <a:t>conclusively falsified</a:t>
            </a:r>
            <a:r>
              <a:rPr lang="en-US" dirty="0"/>
              <a:t>, because the possibility cannot be ruled out that </a:t>
            </a:r>
            <a:r>
              <a:rPr lang="en-US" dirty="0" smtClean="0"/>
              <a:t>some part of the </a:t>
            </a:r>
            <a:r>
              <a:rPr lang="en-US" dirty="0"/>
              <a:t>complex test </a:t>
            </a:r>
            <a:r>
              <a:rPr lang="en-US" dirty="0" smtClean="0"/>
              <a:t>situation (protocols, auxiliary assumptions), </a:t>
            </a:r>
            <a:r>
              <a:rPr lang="en-US" dirty="0"/>
              <a:t>other than the theory </a:t>
            </a:r>
            <a:r>
              <a:rPr lang="en-US" dirty="0" smtClean="0"/>
              <a:t>under test</a:t>
            </a:r>
            <a:r>
              <a:rPr lang="en-US" dirty="0"/>
              <a:t>, is responsible for an erroneous </a:t>
            </a:r>
            <a:r>
              <a:rPr lang="en-US" dirty="0" smtClean="0"/>
              <a:t>prediction</a:t>
            </a:r>
          </a:p>
          <a:p>
            <a:endParaRPr lang="en-US" dirty="0"/>
          </a:p>
          <a:p>
            <a:r>
              <a:rPr lang="en-US" dirty="0"/>
              <a:t>Pierre </a:t>
            </a:r>
            <a:r>
              <a:rPr lang="en-US" dirty="0" err="1"/>
              <a:t>Duhem</a:t>
            </a:r>
            <a:r>
              <a:rPr lang="en-US" dirty="0"/>
              <a:t> (1861-1916)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William V.O. </a:t>
            </a:r>
            <a:r>
              <a:rPr lang="en-US"/>
              <a:t>Quine (1908-2000)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9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Karl Popper: “In</a:t>
            </a:r>
            <a:r>
              <a:rPr lang="en-US" dirty="0" smtClean="0"/>
              <a:t> </a:t>
            </a:r>
            <a:r>
              <a:rPr lang="en-US" dirty="0"/>
              <a:t>point of fact, no conclusive disproof of a theory can ever be </a:t>
            </a:r>
            <a:r>
              <a:rPr lang="en-US" dirty="0" smtClean="0"/>
              <a:t>produced”</a:t>
            </a:r>
          </a:p>
          <a:p>
            <a:endParaRPr lang="en-US" dirty="0"/>
          </a:p>
          <a:p>
            <a:r>
              <a:rPr lang="en-US" dirty="0" smtClean="0"/>
              <a:t>This for </a:t>
            </a:r>
            <a:r>
              <a:rPr lang="en-US" dirty="0"/>
              <a:t>various reasons, including the </a:t>
            </a:r>
            <a:r>
              <a:rPr lang="en-US" dirty="0" err="1"/>
              <a:t>Duhem</a:t>
            </a:r>
            <a:r>
              <a:rPr lang="en-US" dirty="0"/>
              <a:t> </a:t>
            </a:r>
            <a:r>
              <a:rPr lang="en-US" dirty="0" smtClean="0"/>
              <a:t>problem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760640"/>
          </a:xfrm>
        </p:spPr>
        <p:txBody>
          <a:bodyPr>
            <a:normAutofit fontScale="92500"/>
          </a:bodyPr>
          <a:lstStyle/>
          <a:p>
            <a:r>
              <a:rPr lang="en-US" dirty="0"/>
              <a:t>“I believe that science is essentially critical... </a:t>
            </a:r>
            <a:r>
              <a:rPr lang="en-US" dirty="0" smtClean="0"/>
              <a:t>But I </a:t>
            </a:r>
            <a:r>
              <a:rPr lang="en-US" dirty="0"/>
              <a:t>have always stressed the need for some dogmatism: the dogmatic scientist has an important role to play. If we give into criticism too easily, we shall never find out where the real power of our theories </a:t>
            </a:r>
            <a:r>
              <a:rPr lang="en-US" dirty="0" smtClean="0"/>
              <a:t>lies” (Popper</a:t>
            </a:r>
            <a:r>
              <a:rPr lang="en-US" dirty="0"/>
              <a:t>, K. R. 1970. ‘Normal Science and its Dangers’, in </a:t>
            </a:r>
            <a:r>
              <a:rPr lang="en-US" dirty="0" err="1"/>
              <a:t>Lakatos</a:t>
            </a:r>
            <a:r>
              <a:rPr lang="en-US" dirty="0"/>
              <a:t> &amp; Musgrave </a:t>
            </a:r>
            <a:r>
              <a:rPr lang="en-US" dirty="0" smtClean="0"/>
              <a:t>1970, pp</a:t>
            </a:r>
            <a:r>
              <a:rPr lang="en-US" dirty="0"/>
              <a:t>. </a:t>
            </a:r>
            <a:r>
              <a:rPr lang="en-US" dirty="0" smtClean="0"/>
              <a:t>55).</a:t>
            </a:r>
          </a:p>
          <a:p>
            <a:endParaRPr lang="en-US" dirty="0"/>
          </a:p>
          <a:p>
            <a:r>
              <a:rPr lang="en-US" dirty="0" smtClean="0"/>
              <a:t>According to Chalmers, Popper’s defense of dogmatism is inconsistent with his </a:t>
            </a:r>
            <a:r>
              <a:rPr lang="en-US" dirty="0" err="1" smtClean="0"/>
              <a:t>fallibilism</a:t>
            </a:r>
            <a:r>
              <a:rPr lang="en-US" dirty="0" smtClean="0"/>
              <a:t>. However, Chalmers’ view can be criticized because by </a:t>
            </a:r>
            <a:r>
              <a:rPr lang="en-US" dirty="0"/>
              <a:t>“dogmatism</a:t>
            </a:r>
            <a:r>
              <a:rPr lang="en-US" dirty="0" smtClean="0"/>
              <a:t>” </a:t>
            </a:r>
            <a:r>
              <a:rPr lang="en-US" dirty="0"/>
              <a:t>Popper does not </a:t>
            </a:r>
            <a:r>
              <a:rPr lang="en-US" dirty="0" smtClean="0"/>
              <a:t>seem to mean that there is a kind of </a:t>
            </a:r>
            <a:r>
              <a:rPr lang="en-US" dirty="0"/>
              <a:t>knowledge that is </a:t>
            </a:r>
            <a:r>
              <a:rPr lang="en-US" dirty="0" smtClean="0"/>
              <a:t>absolutely true and unfalsifiable. Rather, Popper stresses that we need some dogmatism because all knowledge is fallible, including falsifications. Popper supports ultimately anti-dogmatism. The statement above is consistent with his </a:t>
            </a:r>
            <a:r>
              <a:rPr lang="en-US" dirty="0" err="1" smtClean="0"/>
              <a:t>fallibilsim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74073"/>
            <a:ext cx="8229600" cy="4626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Thomas </a:t>
            </a:r>
            <a:r>
              <a:rPr lang="en-US" dirty="0" err="1" smtClean="0"/>
              <a:t>Khun</a:t>
            </a:r>
            <a:r>
              <a:rPr lang="en-US" dirty="0" smtClean="0"/>
              <a:t> (1922-1996)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87577"/>
            <a:ext cx="4627960" cy="596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85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2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key feature of </a:t>
            </a:r>
            <a:r>
              <a:rPr lang="en-US" dirty="0" smtClean="0"/>
              <a:t>Kuhn’s </a:t>
            </a:r>
            <a:r>
              <a:rPr lang="en-US" dirty="0"/>
              <a:t>theory is the emphasis placed on the revolutionary character of scientific </a:t>
            </a:r>
            <a:r>
              <a:rPr lang="en-US" dirty="0" smtClean="0"/>
              <a:t>progress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history of science is characterized by </a:t>
            </a:r>
            <a:r>
              <a:rPr lang="en-US" dirty="0" smtClean="0">
                <a:solidFill>
                  <a:srgbClr val="FF0000"/>
                </a:solidFill>
              </a:rPr>
              <a:t>revolutions</a:t>
            </a:r>
          </a:p>
          <a:p>
            <a:endParaRPr lang="en-US" dirty="0"/>
          </a:p>
          <a:p>
            <a:r>
              <a:rPr lang="en-US" dirty="0"/>
              <a:t>A revolution involves the abandonment of one theoretical structure (conceptual framework) and its replacement by another, incompatible </a:t>
            </a:r>
            <a:r>
              <a:rPr lang="en-US" dirty="0" smtClean="0"/>
              <a:t>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Another important feature of science is its sociological </a:t>
            </a:r>
            <a:r>
              <a:rPr lang="en-US" dirty="0" smtClean="0"/>
              <a:t>dimension</a:t>
            </a:r>
          </a:p>
          <a:p>
            <a:endParaRPr lang="en-US" dirty="0"/>
          </a:p>
          <a:p>
            <a:r>
              <a:rPr lang="en-US" dirty="0"/>
              <a:t>An important role is played by the sociological characteristics of scientific communities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2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Kuhn's picture of the way a science progresses can be </a:t>
            </a:r>
            <a:r>
              <a:rPr lang="en-US" dirty="0" err="1"/>
              <a:t>summarised</a:t>
            </a:r>
            <a:r>
              <a:rPr lang="en-US" dirty="0"/>
              <a:t> by the following scheme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Pre-science </a:t>
            </a:r>
          </a:p>
          <a:p>
            <a:r>
              <a:rPr lang="en-US" dirty="0"/>
              <a:t>N</a:t>
            </a:r>
            <a:r>
              <a:rPr lang="en-US" dirty="0" smtClean="0"/>
              <a:t>ormal </a:t>
            </a:r>
            <a:r>
              <a:rPr lang="en-US" dirty="0"/>
              <a:t>science </a:t>
            </a:r>
            <a:r>
              <a:rPr lang="en-US" dirty="0" smtClean="0"/>
              <a:t>(a single paradigm becomes dominant)</a:t>
            </a:r>
          </a:p>
          <a:p>
            <a:r>
              <a:rPr lang="en-US" dirty="0"/>
              <a:t>C</a:t>
            </a:r>
            <a:r>
              <a:rPr lang="en-US" dirty="0" smtClean="0"/>
              <a:t>risis </a:t>
            </a:r>
          </a:p>
          <a:p>
            <a:r>
              <a:rPr lang="en-US" dirty="0"/>
              <a:t>R</a:t>
            </a:r>
            <a:r>
              <a:rPr lang="en-US" dirty="0" smtClean="0"/>
              <a:t>evolution </a:t>
            </a:r>
          </a:p>
          <a:p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normal </a:t>
            </a:r>
            <a:r>
              <a:rPr lang="en-US" dirty="0" smtClean="0"/>
              <a:t>science</a:t>
            </a:r>
          </a:p>
          <a:p>
            <a:r>
              <a:rPr lang="en-US" dirty="0"/>
              <a:t>N</a:t>
            </a:r>
            <a:r>
              <a:rPr lang="en-US" dirty="0" smtClean="0"/>
              <a:t>ew crisis</a:t>
            </a:r>
          </a:p>
          <a:p>
            <a:endParaRPr lang="en-US" dirty="0"/>
          </a:p>
          <a:p>
            <a:r>
              <a:rPr lang="en-US" dirty="0" smtClean="0"/>
              <a:t>Paradigms: Newtonian </a:t>
            </a:r>
            <a:r>
              <a:rPr lang="en-US" dirty="0"/>
              <a:t>mechanics, wave optics, analytical </a:t>
            </a:r>
            <a:r>
              <a:rPr lang="en-US" dirty="0" smtClean="0"/>
              <a:t>chemistry…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5398-2EF6-4C4A-8CAC-86610E3A3E8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98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tiguïté">
  <a:themeElements>
    <a:clrScheme name="Personnalisé 5">
      <a:dk1>
        <a:sysClr val="windowText" lastClr="000000"/>
      </a:dk1>
      <a:lt1>
        <a:srgbClr val="FFFFFF"/>
      </a:lt1>
      <a:dk2>
        <a:srgbClr val="F2F2F2"/>
      </a:dk2>
      <a:lt2>
        <a:srgbClr val="A5A5A5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5215</TotalTime>
  <Words>959</Words>
  <Application>Microsoft Office PowerPoint</Application>
  <PresentationFormat>Affichage à l'écran (4:3)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Contiguïté</vt:lpstr>
      <vt:lpstr>Clarté</vt:lpstr>
      <vt:lpstr>Philosophy of Science</vt:lpstr>
      <vt:lpstr>Présentation PowerPoint</vt:lpstr>
      <vt:lpstr>Présentation PowerPoint</vt:lpstr>
      <vt:lpstr>Duhem/Quine thesis</vt:lpstr>
      <vt:lpstr>Présentation PowerPoint</vt:lpstr>
      <vt:lpstr>Présentation PowerPoint</vt:lpstr>
      <vt:lpstr>Thomas Khun (1922-1996)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 of Science</dc:title>
  <dc:creator>Francesco</dc:creator>
  <cp:lastModifiedBy>Francesco</cp:lastModifiedBy>
  <cp:revision>145</cp:revision>
  <dcterms:created xsi:type="dcterms:W3CDTF">2016-09-06T10:02:48Z</dcterms:created>
  <dcterms:modified xsi:type="dcterms:W3CDTF">2016-10-31T12:16:58Z</dcterms:modified>
</cp:coreProperties>
</file>