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11/21/2016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11/21/2016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4073"/>
            <a:ext cx="8229600" cy="462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Thomas </a:t>
            </a:r>
            <a:r>
              <a:rPr lang="en-US" dirty="0" err="1" smtClean="0"/>
              <a:t>Khun</a:t>
            </a:r>
            <a:r>
              <a:rPr lang="en-US" dirty="0" smtClean="0"/>
              <a:t> (1922-1996)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7577"/>
            <a:ext cx="4627960" cy="59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key feature of </a:t>
            </a:r>
            <a:r>
              <a:rPr lang="en-US" dirty="0" smtClean="0"/>
              <a:t>Kuhn’s </a:t>
            </a:r>
            <a:r>
              <a:rPr lang="en-US" dirty="0"/>
              <a:t>theory is the emphasis placed on the revolutionary character of scientific </a:t>
            </a:r>
            <a:r>
              <a:rPr lang="en-US" dirty="0" smtClean="0"/>
              <a:t>progress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history of science is characterized by </a:t>
            </a:r>
            <a:r>
              <a:rPr lang="en-US" dirty="0" smtClean="0">
                <a:solidFill>
                  <a:srgbClr val="FF0000"/>
                </a:solidFill>
              </a:rPr>
              <a:t>revolutions</a:t>
            </a:r>
          </a:p>
          <a:p>
            <a:endParaRPr lang="en-US" dirty="0"/>
          </a:p>
          <a:p>
            <a:r>
              <a:rPr lang="en-US" dirty="0"/>
              <a:t>A revolution involves the abandonment of one theoretical structure (conceptual framework) and its replacement by another, incompatible </a:t>
            </a:r>
            <a:r>
              <a:rPr lang="en-US" dirty="0" smtClean="0"/>
              <a:t>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important feature of science is its sociological </a:t>
            </a:r>
            <a:r>
              <a:rPr lang="en-US" dirty="0" smtClean="0"/>
              <a:t>dimension</a:t>
            </a:r>
          </a:p>
          <a:p>
            <a:endParaRPr lang="en-US" dirty="0"/>
          </a:p>
          <a:p>
            <a:r>
              <a:rPr lang="en-US" dirty="0"/>
              <a:t>An important role is played by the sociological characteristics of scientific communities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Kuhn's picture of the way a science progresses can be </a:t>
            </a:r>
            <a:r>
              <a:rPr lang="en-US" dirty="0" err="1"/>
              <a:t>summarised</a:t>
            </a:r>
            <a:r>
              <a:rPr lang="en-US" dirty="0"/>
              <a:t> by the following scheme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Pre-science </a:t>
            </a:r>
          </a:p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science </a:t>
            </a:r>
            <a:r>
              <a:rPr lang="en-US" dirty="0" smtClean="0"/>
              <a:t>(a single paradigm becomes dominant)</a:t>
            </a:r>
          </a:p>
          <a:p>
            <a:r>
              <a:rPr lang="en-US" dirty="0"/>
              <a:t>C</a:t>
            </a:r>
            <a:r>
              <a:rPr lang="en-US" dirty="0" smtClean="0"/>
              <a:t>risis </a:t>
            </a:r>
          </a:p>
          <a:p>
            <a:r>
              <a:rPr lang="en-US" dirty="0"/>
              <a:t>R</a:t>
            </a:r>
            <a:r>
              <a:rPr lang="en-US" dirty="0" smtClean="0"/>
              <a:t>evolution 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normal </a:t>
            </a:r>
            <a:r>
              <a:rPr lang="en-US" dirty="0" smtClean="0"/>
              <a:t>science</a:t>
            </a:r>
          </a:p>
          <a:p>
            <a:r>
              <a:rPr lang="en-US" dirty="0"/>
              <a:t>N</a:t>
            </a:r>
            <a:r>
              <a:rPr lang="en-US" dirty="0" smtClean="0"/>
              <a:t>ew crisis</a:t>
            </a:r>
          </a:p>
          <a:p>
            <a:endParaRPr lang="en-US" dirty="0"/>
          </a:p>
          <a:p>
            <a:r>
              <a:rPr lang="en-US" dirty="0" smtClean="0"/>
              <a:t>Paradigms: Newtonian </a:t>
            </a:r>
            <a:r>
              <a:rPr lang="en-US" dirty="0"/>
              <a:t>mechanics, wave optics, analytical </a:t>
            </a:r>
            <a:r>
              <a:rPr lang="en-US" dirty="0" smtClean="0"/>
              <a:t>chemistry…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existence of </a:t>
            </a:r>
            <a:r>
              <a:rPr lang="en-US" dirty="0" smtClean="0"/>
              <a:t>a (dominant) </a:t>
            </a:r>
            <a:r>
              <a:rPr lang="en-US" dirty="0"/>
              <a:t>paradigm capable of supporting a normal science tradition is the characteristic that distinguishes science from non-science, according to </a:t>
            </a:r>
            <a:r>
              <a:rPr lang="en-US" dirty="0" smtClean="0"/>
              <a:t>Kuhn</a:t>
            </a:r>
          </a:p>
          <a:p>
            <a:endParaRPr lang="en-US" dirty="0"/>
          </a:p>
          <a:p>
            <a:r>
              <a:rPr lang="en-US" dirty="0" smtClean="0"/>
              <a:t>Sociology </a:t>
            </a:r>
            <a:r>
              <a:rPr lang="en-US" dirty="0"/>
              <a:t>lacks a paradigm and consequently cannot be regarded as </a:t>
            </a:r>
            <a:r>
              <a:rPr lang="en-US" dirty="0" smtClean="0"/>
              <a:t>science</a:t>
            </a:r>
          </a:p>
          <a:p>
            <a:endParaRPr lang="en-US" dirty="0"/>
          </a:p>
          <a:p>
            <a:r>
              <a:rPr lang="en-US" dirty="0"/>
              <a:t>Kuhn portrays normal science as a puzzle-solving activity governed by the rules of a paradigm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731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scientists must presuppose that a paradigm provides the means for the solution of the puzzles posed within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failure to solve a puzzle is seen as a failure of the scientist rather than as an inadequacy of the </a:t>
            </a:r>
            <a:r>
              <a:rPr lang="en-US" dirty="0" smtClean="0">
                <a:solidFill>
                  <a:srgbClr val="FF0000"/>
                </a:solidFill>
              </a:rPr>
              <a:t>paradigm</a:t>
            </a:r>
          </a:p>
          <a:p>
            <a:endParaRPr lang="en-US" dirty="0"/>
          </a:p>
          <a:p>
            <a:r>
              <a:rPr lang="en-US" dirty="0"/>
              <a:t>Puzzles that resist solution are seen as </a:t>
            </a:r>
            <a:r>
              <a:rPr lang="en-US" b="1" dirty="0">
                <a:solidFill>
                  <a:srgbClr val="0070C0"/>
                </a:solidFill>
              </a:rPr>
              <a:t>anomalies</a:t>
            </a:r>
            <a:r>
              <a:rPr lang="en-US" dirty="0"/>
              <a:t> rather than as falsifications of a </a:t>
            </a:r>
            <a:r>
              <a:rPr lang="en-US" dirty="0" smtClean="0"/>
              <a:t>paradigm</a:t>
            </a:r>
          </a:p>
          <a:p>
            <a:endParaRPr lang="en-US" dirty="0"/>
          </a:p>
          <a:p>
            <a:r>
              <a:rPr lang="en-US" dirty="0"/>
              <a:t>Kuhn recognizes that all paradigms will contain some anomalies (for example the Copernican theory and the apparent size of Venus) and rejects all brands of </a:t>
            </a:r>
            <a:r>
              <a:rPr lang="en-US" dirty="0" err="1"/>
              <a:t>falsificationism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According to Kuhn, an analysis of the characteristics of a crisis period in science demands the competence of the </a:t>
            </a:r>
            <a:r>
              <a:rPr lang="en-US" b="1" dirty="0">
                <a:solidFill>
                  <a:srgbClr val="FF0000"/>
                </a:solidFill>
              </a:rPr>
              <a:t>psychologist</a:t>
            </a:r>
            <a:r>
              <a:rPr lang="en-US" dirty="0"/>
              <a:t> as much as that of the </a:t>
            </a:r>
            <a:r>
              <a:rPr lang="en-US" dirty="0" smtClean="0"/>
              <a:t>historian</a:t>
            </a:r>
          </a:p>
          <a:p>
            <a:endParaRPr lang="en-US" dirty="0"/>
          </a:p>
          <a:p>
            <a:r>
              <a:rPr lang="en-US" dirty="0"/>
              <a:t>When anomalies come to be seen as posing serious problems for a paradigm, a period of </a:t>
            </a:r>
            <a:r>
              <a:rPr lang="en-US" b="1" dirty="0">
                <a:solidFill>
                  <a:srgbClr val="FF0000"/>
                </a:solidFill>
              </a:rPr>
              <a:t>"pronounced professional insecurity"</a:t>
            </a:r>
            <a:r>
              <a:rPr lang="en-US" dirty="0"/>
              <a:t> sets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proponents lose their confidence in the paradigm, the time is ripe for </a:t>
            </a:r>
            <a:r>
              <a:rPr lang="en-US" dirty="0" smtClean="0"/>
              <a:t>revolution</a:t>
            </a:r>
          </a:p>
          <a:p>
            <a:endParaRPr lang="en-US" dirty="0"/>
          </a:p>
          <a:p>
            <a:r>
              <a:rPr lang="en-US" dirty="0"/>
              <a:t>The seriousness of a crisis deepens when a rival paradigm makes its </a:t>
            </a:r>
            <a:r>
              <a:rPr lang="en-US" dirty="0" smtClean="0"/>
              <a:t>appearance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Kuhn: </a:t>
            </a:r>
            <a:r>
              <a:rPr lang="en-US" dirty="0"/>
              <a:t>"the new paradigm, or a sufficient hint to permit later articulation, emerges all at once, sometimes in the middle of the night, in the mind of a man deeply immersed in crisis".</a:t>
            </a:r>
          </a:p>
          <a:p>
            <a:r>
              <a:rPr lang="en-US" dirty="0"/>
              <a:t>The new paradigm will be very different from and incompatible with the old one.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00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new paradigm will be very different from and incompatible with the old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Each paradigm will regard the world as being made up of different kinds of </a:t>
            </a:r>
            <a:r>
              <a:rPr lang="en-US" dirty="0" smtClean="0"/>
              <a:t>things (e.g. Aristotelian universe/later theories of </a:t>
            </a:r>
            <a:r>
              <a:rPr lang="en-US" dirty="0"/>
              <a:t>the universe</a:t>
            </a:r>
            <a:r>
              <a:rPr lang="en-US" dirty="0" smtClean="0"/>
              <a:t>, </a:t>
            </a:r>
            <a:r>
              <a:rPr lang="en-US" dirty="0"/>
              <a:t>phlogiston </a:t>
            </a:r>
            <a:r>
              <a:rPr lang="en-US" dirty="0" smtClean="0"/>
              <a:t>theory/Lavoisier chemistry)</a:t>
            </a:r>
          </a:p>
          <a:p>
            <a:endParaRPr lang="en-US" dirty="0"/>
          </a:p>
          <a:p>
            <a:r>
              <a:rPr lang="en-US" dirty="0"/>
              <a:t>Rival paradigms will regard different kinds of questions as legitimate or </a:t>
            </a:r>
            <a:r>
              <a:rPr lang="en-US" dirty="0" smtClean="0"/>
              <a:t>meaningful (questions </a:t>
            </a:r>
            <a:r>
              <a:rPr lang="en-US" dirty="0"/>
              <a:t>about the weight of phlogiston were important for phlogiston theorists and vacuous for </a:t>
            </a:r>
            <a:r>
              <a:rPr lang="en-US" dirty="0" smtClean="0"/>
              <a:t>Lavoisier)</a:t>
            </a:r>
          </a:p>
          <a:p>
            <a:endParaRPr lang="en-US" dirty="0"/>
          </a:p>
          <a:p>
            <a:r>
              <a:rPr lang="en-US" dirty="0"/>
              <a:t>As well as posing different kinds of questions, paradigms will involve different and incompatible </a:t>
            </a:r>
            <a:r>
              <a:rPr lang="en-US" dirty="0" smtClean="0"/>
              <a:t>standards (uncaused </a:t>
            </a:r>
            <a:r>
              <a:rPr lang="en-US" dirty="0"/>
              <a:t>motion was nonsense for Aristotle and axiomatic for </a:t>
            </a:r>
            <a:r>
              <a:rPr lang="en-US" dirty="0" smtClean="0"/>
              <a:t>Newton)</a:t>
            </a:r>
          </a:p>
          <a:p>
            <a:endParaRPr lang="en-US" dirty="0" smtClean="0"/>
          </a:p>
          <a:p>
            <a:r>
              <a:rPr lang="en-US" dirty="0" smtClean="0"/>
              <a:t>Proponents </a:t>
            </a:r>
            <a:r>
              <a:rPr lang="en-US" dirty="0"/>
              <a:t>of rival paradigms are "living in different worlds</a:t>
            </a:r>
            <a:r>
              <a:rPr lang="en-US" dirty="0" smtClean="0"/>
              <a:t>"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adoption on the part of individual scientists of a new incompatible paradigm is likened by Kuhn to </a:t>
            </a:r>
            <a:r>
              <a:rPr lang="en-US" dirty="0" smtClean="0"/>
              <a:t>a </a:t>
            </a:r>
            <a:r>
              <a:rPr lang="en-US" dirty="0"/>
              <a:t>"religious </a:t>
            </a:r>
            <a:r>
              <a:rPr lang="en-US" dirty="0" smtClean="0"/>
              <a:t>conversion“</a:t>
            </a:r>
          </a:p>
          <a:p>
            <a:endParaRPr lang="en-US" dirty="0"/>
          </a:p>
          <a:p>
            <a:r>
              <a:rPr lang="en-US" dirty="0"/>
              <a:t>There will be no purely logical argument that demonstrates the superiority of one paradigm over another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Relativism (no </a:t>
            </a:r>
            <a:r>
              <a:rPr lang="en-US" smtClean="0"/>
              <a:t>objective truth)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5780</TotalTime>
  <Words>567</Words>
  <Application>Microsoft Office PowerPoint</Application>
  <PresentationFormat>Affichage à l'écran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Contiguïté</vt:lpstr>
      <vt:lpstr>Clarté</vt:lpstr>
      <vt:lpstr>Philosophy of Science</vt:lpstr>
      <vt:lpstr>Thomas Khun (1922-1996)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149</cp:revision>
  <dcterms:created xsi:type="dcterms:W3CDTF">2016-09-06T10:02:48Z</dcterms:created>
  <dcterms:modified xsi:type="dcterms:W3CDTF">2016-11-21T14:55:56Z</dcterms:modified>
</cp:coreProperties>
</file>