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40FE2-C047-41A4-834C-1C678F906CDA}" type="datetimeFigureOut">
              <a:rPr lang="en-US" smtClean="0"/>
              <a:pPr/>
              <a:t>11/28/2018</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5808A-DB6C-4C87-87FC-08851C3D1C82}" type="slidenum">
              <a:rPr lang="en-US" smtClean="0"/>
              <a:pPr/>
              <a:t>‹#›</a:t>
            </a:fld>
            <a:endParaRPr lang="en-US"/>
          </a:p>
        </p:txBody>
      </p:sp>
    </p:spTree>
    <p:extLst>
      <p:ext uri="{BB962C8B-B14F-4D97-AF65-F5344CB8AC3E}">
        <p14:creationId xmlns:p14="http://schemas.microsoft.com/office/powerpoint/2010/main" xmlns="" val="259808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618F992-8FB9-4B29-A3D2-FC2D5D4DC5CC}" type="datetime1">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B451568-276E-4019-AA9C-869C4C9D33EB}" type="datetime1">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127BA74-9FEF-4673-ACCE-87F11B4017F4}" type="datetime1">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7AC86CE-9298-4F57-9CA9-3D3348ACBB70}" type="datetime1">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D7A53B1-7458-459A-BAC5-F53C602D9060}" type="datetime1">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C1DA4A3-3F9C-4FE6-9699-546DD7D48FE3}" type="datetime1">
              <a:rPr lang="en-US" smtClean="0"/>
              <a:pPr/>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6FC66EC3-B7A5-4919-B624-3F1A6347181D}" type="datetime1">
              <a:rPr lang="en-US" smtClean="0"/>
              <a:pPr/>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5D5DF77-385A-473D-9306-ECAC90E2708B}" type="datetime1">
              <a:rPr lang="en-US" smtClean="0"/>
              <a:pPr/>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79A4-3AD6-4952-899F-A75F0EBE1203}" type="datetime1">
              <a:rPr lang="en-US" smtClean="0"/>
              <a:pPr/>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smtClean="0"/>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63D6642-69A1-416D-80AD-2E2610F310E1}" type="datetime1">
              <a:rPr lang="en-US" smtClean="0"/>
              <a:pPr/>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275B7-C2A8-4E59-B07A-74BB340F1AD2}"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D7A0C602-4917-4DF4-880E-932AD07B26CA}" type="datetime1">
              <a:rPr lang="en-US" smtClean="0"/>
              <a:pPr/>
              <a:t>11/28/2018</a:t>
            </a:fld>
            <a:endParaRPr lang="en-US"/>
          </a:p>
        </p:txBody>
      </p:sp>
      <p:sp>
        <p:nvSpPr>
          <p:cNvPr id="9" name="Slide Number Placeholder 8"/>
          <p:cNvSpPr>
            <a:spLocks noGrp="1"/>
          </p:cNvSpPr>
          <p:nvPr>
            <p:ph type="sldNum" sz="quarter" idx="11"/>
          </p:nvPr>
        </p:nvSpPr>
        <p:spPr/>
        <p:txBody>
          <a:bodyPr/>
          <a:lstStyle/>
          <a:p>
            <a:fld id="{2BC275B7-C2A8-4E59-B07A-74BB340F1AD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BC275B7-C2A8-4E59-B07A-74BB340F1AD2}"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C0C39A0-EF1C-414B-AAED-F8EB88CB9188}" type="datetime1">
              <a:rPr lang="en-US" smtClean="0"/>
              <a:pPr/>
              <a:t>11/28/2018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di.iori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312985"/>
            <a:ext cx="7543800" cy="2188024"/>
          </a:xfrm>
        </p:spPr>
        <p:txBody>
          <a:bodyPr/>
          <a:lstStyle/>
          <a:p>
            <a:r>
              <a:rPr lang="en-US" dirty="0" smtClean="0">
                <a:solidFill>
                  <a:srgbClr val="002060"/>
                </a:solidFill>
              </a:rPr>
              <a:t>Philosophy of Science</a:t>
            </a:r>
            <a:endParaRPr lang="en-US" dirty="0">
              <a:solidFill>
                <a:srgbClr val="002060"/>
              </a:solidFill>
            </a:endParaRPr>
          </a:p>
        </p:txBody>
      </p:sp>
      <p:sp>
        <p:nvSpPr>
          <p:cNvPr id="3" name="Sous-titre 2"/>
          <p:cNvSpPr>
            <a:spLocks noGrp="1"/>
          </p:cNvSpPr>
          <p:nvPr>
            <p:ph type="subTitle" idx="1"/>
          </p:nvPr>
        </p:nvSpPr>
        <p:spPr>
          <a:xfrm>
            <a:off x="685800" y="4221088"/>
            <a:ext cx="6461760" cy="1804574"/>
          </a:xfrm>
        </p:spPr>
        <p:txBody>
          <a:bodyPr>
            <a:normAutofit/>
          </a:bodyPr>
          <a:lstStyle/>
          <a:p>
            <a:r>
              <a:rPr lang="en-US" sz="2800" dirty="0" smtClean="0">
                <a:solidFill>
                  <a:srgbClr val="FF0000"/>
                </a:solidFill>
              </a:rPr>
              <a:t>Francesco Di </a:t>
            </a:r>
            <a:r>
              <a:rPr lang="en-US" sz="2800" dirty="0" err="1" smtClean="0">
                <a:solidFill>
                  <a:srgbClr val="FF0000"/>
                </a:solidFill>
              </a:rPr>
              <a:t>Iorio</a:t>
            </a:r>
            <a:endParaRPr lang="en-US" sz="2800" dirty="0">
              <a:solidFill>
                <a:srgbClr val="FF0000"/>
              </a:solidFill>
            </a:endParaRPr>
          </a:p>
          <a:p>
            <a:r>
              <a:rPr lang="en-US" sz="2800" dirty="0" smtClean="0">
                <a:solidFill>
                  <a:srgbClr val="0070C0"/>
                </a:solidFill>
                <a:hlinkClick r:id="rId2"/>
              </a:rPr>
              <a:t>francedi.iorio@gmail.com</a:t>
            </a:r>
            <a:endParaRPr lang="en-US" sz="2800" dirty="0" smtClean="0">
              <a:solidFill>
                <a:srgbClr val="0070C0"/>
              </a:solidFill>
            </a:endParaRPr>
          </a:p>
          <a:p>
            <a:r>
              <a:rPr lang="en-US" sz="2800" dirty="0" smtClean="0">
                <a:solidFill>
                  <a:srgbClr val="0070C0"/>
                </a:solidFill>
              </a:rPr>
              <a:t>185 5166 1135</a:t>
            </a:r>
          </a:p>
          <a:p>
            <a:endParaRPr lang="en-US" dirty="0">
              <a:solidFill>
                <a:srgbClr val="0070C0"/>
              </a:solidFill>
            </a:endParaRPr>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a:t>
            </a:fld>
            <a:endParaRPr lang="en-US"/>
          </a:p>
        </p:txBody>
      </p:sp>
    </p:spTree>
    <p:extLst>
      <p:ext uri="{BB962C8B-B14F-4D97-AF65-F5344CB8AC3E}">
        <p14:creationId xmlns:p14="http://schemas.microsoft.com/office/powerpoint/2010/main" xmlns="" val="1700155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7871"/>
          </a:xfrm>
        </p:spPr>
        <p:txBody>
          <a:bodyPr/>
          <a:lstStyle/>
          <a:p>
            <a:endParaRPr lang="en-US" dirty="0">
              <a:solidFill>
                <a:srgbClr val="FF0000"/>
              </a:solidFill>
            </a:endParaRPr>
          </a:p>
        </p:txBody>
      </p:sp>
      <p:sp>
        <p:nvSpPr>
          <p:cNvPr id="3" name="Espace réservé du contenu 2"/>
          <p:cNvSpPr>
            <a:spLocks noGrp="1"/>
          </p:cNvSpPr>
          <p:nvPr>
            <p:ph idx="1"/>
          </p:nvPr>
        </p:nvSpPr>
        <p:spPr>
          <a:xfrm>
            <a:off x="467544" y="404664"/>
            <a:ext cx="7620000" cy="6264696"/>
          </a:xfrm>
        </p:spPr>
        <p:txBody>
          <a:bodyPr>
            <a:normAutofit lnSpcReduction="10000"/>
          </a:bodyPr>
          <a:lstStyle/>
          <a:p>
            <a:r>
              <a:rPr lang="en-US" dirty="0" smtClean="0"/>
              <a:t>Samir </a:t>
            </a:r>
            <a:r>
              <a:rPr lang="en-US" dirty="0" err="1" smtClean="0"/>
              <a:t>Okasha</a:t>
            </a:r>
            <a:r>
              <a:rPr lang="en-US" dirty="0" smtClean="0"/>
              <a:t>, Philosophy </a:t>
            </a:r>
            <a:r>
              <a:rPr lang="en-US" dirty="0"/>
              <a:t>of Science: </a:t>
            </a:r>
            <a:r>
              <a:rPr lang="en-US" dirty="0" smtClean="0"/>
              <a:t>A Very </a:t>
            </a:r>
            <a:r>
              <a:rPr lang="en-US" dirty="0"/>
              <a:t>Short </a:t>
            </a:r>
            <a:r>
              <a:rPr lang="en-US" dirty="0" smtClean="0"/>
              <a:t>Introduction, Oxford</a:t>
            </a:r>
          </a:p>
          <a:p>
            <a:endParaRPr lang="en-US" dirty="0"/>
          </a:p>
          <a:p>
            <a:r>
              <a:rPr lang="en-US" dirty="0"/>
              <a:t>"Suppose, for example, that a Ptolemaic and a Copernican astronomer are engaged in a debate about whose theory is superior. In order for them to debate meaningfully, there needs to be some astronomical data they can agree on. But why should this be a problem? Surely they can agree about the relative position of the earth and the moon on successive nights, for example, or the time at which the sun rises? Obviously, if the Copernican insists on describing the data in a way that presumes the truth of the heliocentric theory, the Ptolemaist will object. But there is no reason why the Copernican should do that. Statements such as ‘on May 14th the sun rose at 7.10 a.m.’ can be agreed on by a scientist whether they believe the geocentric or the heliocentric theory. Such statements may not be totally theory-neutral, but they are sufficiently free of theoretical contamination to be acceptable to proponents of both paradigms, which is what matters</a:t>
            </a:r>
            <a:r>
              <a:rPr lang="en-US" dirty="0" smtClean="0"/>
              <a:t>."</a:t>
            </a:r>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10</a:t>
            </a:fld>
            <a:endParaRPr lang="en-US"/>
          </a:p>
        </p:txBody>
      </p:sp>
    </p:spTree>
    <p:extLst>
      <p:ext uri="{BB962C8B-B14F-4D97-AF65-F5344CB8AC3E}">
        <p14:creationId xmlns:p14="http://schemas.microsoft.com/office/powerpoint/2010/main" xmlns="" val="57449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6192688"/>
          </a:xfrm>
        </p:spPr>
        <p:txBody>
          <a:bodyPr>
            <a:normAutofit fontScale="92500"/>
          </a:bodyPr>
          <a:lstStyle/>
          <a:p>
            <a:r>
              <a:rPr lang="en-US" dirty="0"/>
              <a:t>"It is even less obvious that the theory-</a:t>
            </a:r>
            <a:r>
              <a:rPr lang="en-US" dirty="0" err="1"/>
              <a:t>ladenness</a:t>
            </a:r>
            <a:r>
              <a:rPr lang="en-US" dirty="0"/>
              <a:t> of data forces us to abandon the concept of objective truth. Many philosophers would accept that theory-</a:t>
            </a:r>
            <a:r>
              <a:rPr lang="en-US" dirty="0" err="1"/>
              <a:t>ladenness</a:t>
            </a:r>
            <a:r>
              <a:rPr lang="en-US" dirty="0"/>
              <a:t> makes it hard to see how knowledge of objective truth is possible, but that is not to say that the very concept is incoherent. Part of the problem is that, like many people who are suspicious of the concept of objective truth, Kuhn failed to articulate a viable alternative. The radical view that truth is paradigm-relative is ultimately hard to make sense of. For like all such relativist doctrines, it faces a critical problem. Consider the question: </a:t>
            </a:r>
            <a:r>
              <a:rPr lang="en-US" dirty="0">
                <a:solidFill>
                  <a:srgbClr val="FF0000"/>
                </a:solidFill>
              </a:rPr>
              <a:t>is the claim that truth is paradigm-relative itself objectively true or not? </a:t>
            </a:r>
            <a:r>
              <a:rPr lang="en-US" dirty="0"/>
              <a:t>If the proponent of relativism answers ‘yes’, then they have admitted that the concept of objective truth does make sense and have thus contradicted themselves. If they answer ‘no’, then they have no grounds on which to argue with someone who disagrees and says that, in their opinion, truth is not paradigm-relative... Kuhn certainly raised some telling objections to the traditional view that the history of science is simply a linear progression to the truth, but the relativist alternative he offered in its place is far from unproblematic." </a:t>
            </a:r>
            <a:r>
              <a:rPr lang="en-US" dirty="0" smtClean="0"/>
              <a:t>(Samir </a:t>
            </a:r>
            <a:r>
              <a:rPr lang="en-US" dirty="0" err="1" smtClean="0"/>
              <a:t>Okasha</a:t>
            </a:r>
            <a:r>
              <a:rPr lang="en-US" dirty="0" smtClean="0"/>
              <a:t>)</a:t>
            </a:r>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11</a:t>
            </a:fld>
            <a:endParaRPr lang="en-US"/>
          </a:p>
        </p:txBody>
      </p:sp>
    </p:spTree>
    <p:extLst>
      <p:ext uri="{BB962C8B-B14F-4D97-AF65-F5344CB8AC3E}">
        <p14:creationId xmlns:p14="http://schemas.microsoft.com/office/powerpoint/2010/main" xmlns="" val="358755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836" y="274638"/>
            <a:ext cx="8205580" cy="418058"/>
          </a:xfrm>
        </p:spPr>
        <p:txBody>
          <a:bodyPr/>
          <a:lstStyle/>
          <a:p>
            <a:r>
              <a:rPr lang="en-US" dirty="0">
                <a:solidFill>
                  <a:srgbClr val="FF0000"/>
                </a:solidFill>
              </a:rPr>
              <a:t>Chapter 9</a:t>
            </a:r>
            <a:r>
              <a:rPr lang="en-US" dirty="0" smtClean="0">
                <a:solidFill>
                  <a:srgbClr val="FF0000"/>
                </a:solidFill>
              </a:rPr>
              <a:t>: </a:t>
            </a:r>
            <a:r>
              <a:rPr lang="en-US" dirty="0" err="1" smtClean="0">
                <a:solidFill>
                  <a:srgbClr val="FF0000"/>
                </a:solidFill>
              </a:rPr>
              <a:t>Imre</a:t>
            </a:r>
            <a:r>
              <a:rPr lang="en-US" dirty="0" smtClean="0">
                <a:solidFill>
                  <a:srgbClr val="FF0000"/>
                </a:solidFill>
              </a:rPr>
              <a:t> </a:t>
            </a:r>
            <a:r>
              <a:rPr lang="en-US" dirty="0" err="1" smtClean="0">
                <a:solidFill>
                  <a:srgbClr val="FF0000"/>
                </a:solidFill>
              </a:rPr>
              <a:t>Lakatos</a:t>
            </a:r>
            <a:r>
              <a:rPr lang="en-US" dirty="0" smtClean="0">
                <a:solidFill>
                  <a:srgbClr val="FF0000"/>
                </a:solidFill>
              </a:rPr>
              <a:t> </a:t>
            </a:r>
            <a:r>
              <a:rPr lang="en-US" sz="3200" dirty="0" smtClean="0">
                <a:solidFill>
                  <a:srgbClr val="FF0000"/>
                </a:solidFill>
              </a:rPr>
              <a:t>(1922-1974)</a:t>
            </a:r>
            <a:endParaRPr lang="en-US" sz="3200" dirty="0">
              <a:solidFill>
                <a:srgbClr val="FF0000"/>
              </a:solidFill>
            </a:endParaRPr>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12</a:t>
            </a:fld>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736" y="949798"/>
            <a:ext cx="3960440" cy="58326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6818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r>
              <a:rPr lang="en-US" sz="3200" dirty="0" err="1" smtClean="0"/>
              <a:t>Imre</a:t>
            </a:r>
            <a:r>
              <a:rPr lang="en-US" sz="3200" dirty="0" smtClean="0"/>
              <a:t> </a:t>
            </a:r>
            <a:r>
              <a:rPr lang="en-US" sz="3200" dirty="0" err="1" smtClean="0"/>
              <a:t>Lakatos</a:t>
            </a:r>
            <a:r>
              <a:rPr lang="en-US" sz="3200" dirty="0"/>
              <a:t> </a:t>
            </a:r>
            <a:r>
              <a:rPr lang="en-US" sz="3200" dirty="0" smtClean="0"/>
              <a:t>(1970) "Falsification </a:t>
            </a:r>
            <a:r>
              <a:rPr lang="en-US" sz="3200" dirty="0"/>
              <a:t>and the Methodology of Scientific </a:t>
            </a:r>
            <a:r>
              <a:rPr lang="en-US" sz="3200" dirty="0" smtClean="0"/>
              <a:t>Research </a:t>
            </a:r>
            <a:r>
              <a:rPr lang="en-US" sz="3200" dirty="0" err="1" smtClean="0"/>
              <a:t>Programmes</a:t>
            </a:r>
            <a:r>
              <a:rPr lang="en-US" sz="3200" dirty="0" smtClean="0"/>
              <a:t>”</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13</a:t>
            </a:fld>
            <a:endParaRPr lang="en-US"/>
          </a:p>
        </p:txBody>
      </p:sp>
    </p:spTree>
    <p:extLst>
      <p:ext uri="{BB962C8B-B14F-4D97-AF65-F5344CB8AC3E}">
        <p14:creationId xmlns:p14="http://schemas.microsoft.com/office/powerpoint/2010/main" xmlns="" val="66919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332656"/>
            <a:ext cx="7620000" cy="6336704"/>
          </a:xfrm>
        </p:spPr>
        <p:txBody>
          <a:bodyPr>
            <a:normAutofit/>
          </a:bodyPr>
          <a:lstStyle/>
          <a:p>
            <a:r>
              <a:rPr lang="en-US" dirty="0" err="1" smtClean="0"/>
              <a:t>Lakatos</a:t>
            </a:r>
            <a:r>
              <a:rPr lang="en-US" dirty="0" smtClean="0"/>
              <a:t> develops a more refined and complex version of </a:t>
            </a:r>
            <a:r>
              <a:rPr lang="en-US" dirty="0" err="1" smtClean="0"/>
              <a:t>falfificationism</a:t>
            </a:r>
            <a:endParaRPr lang="en-US" dirty="0" smtClean="0"/>
          </a:p>
          <a:p>
            <a:endParaRPr lang="en-US" dirty="0"/>
          </a:p>
          <a:p>
            <a:r>
              <a:rPr lang="en-US" dirty="0" smtClean="0"/>
              <a:t>Naïve </a:t>
            </a:r>
            <a:r>
              <a:rPr lang="en-US" dirty="0" err="1" smtClean="0"/>
              <a:t>falsificationism</a:t>
            </a:r>
            <a:r>
              <a:rPr lang="en-US" dirty="0" smtClean="0"/>
              <a:t> is wrong (</a:t>
            </a:r>
            <a:r>
              <a:rPr lang="en-US" dirty="0" err="1" smtClean="0"/>
              <a:t>Duhem</a:t>
            </a:r>
            <a:r>
              <a:rPr lang="en-US" dirty="0" smtClean="0"/>
              <a:t>/Quine problem)</a:t>
            </a:r>
          </a:p>
          <a:p>
            <a:endParaRPr lang="en-US" dirty="0"/>
          </a:p>
          <a:p>
            <a:r>
              <a:rPr lang="en-US" dirty="0"/>
              <a:t>The falsification can depend not on the falsity of the theory </a:t>
            </a:r>
            <a:r>
              <a:rPr lang="en-US" dirty="0" smtClean="0"/>
              <a:t>under </a:t>
            </a:r>
            <a:r>
              <a:rPr lang="en-US" dirty="0"/>
              <a:t>test, but on the falsity of the auxiliary hypotheses</a:t>
            </a:r>
          </a:p>
          <a:p>
            <a:pPr marL="114300" indent="0">
              <a:buNone/>
            </a:pPr>
            <a:endParaRPr lang="en-US" dirty="0"/>
          </a:p>
          <a:p>
            <a:r>
              <a:rPr lang="en-US" dirty="0"/>
              <a:t>If </a:t>
            </a:r>
            <a:r>
              <a:rPr lang="en-US" dirty="0" smtClean="0"/>
              <a:t>we </a:t>
            </a:r>
            <a:r>
              <a:rPr lang="en-US" dirty="0"/>
              <a:t>immediately </a:t>
            </a:r>
            <a:r>
              <a:rPr lang="en-US" dirty="0" smtClean="0"/>
              <a:t>reject a theory because it is falsified, we risk “to kill” unfairly a good theory</a:t>
            </a:r>
          </a:p>
          <a:p>
            <a:pPr marL="114300" indent="0">
              <a:buNone/>
            </a:pPr>
            <a:endParaRPr lang="en-US" dirty="0"/>
          </a:p>
          <a:p>
            <a:r>
              <a:rPr lang="en-US" dirty="0"/>
              <a:t>N</a:t>
            </a:r>
            <a:r>
              <a:rPr lang="en-US" dirty="0" smtClean="0"/>
              <a:t>aïve </a:t>
            </a:r>
            <a:r>
              <a:rPr lang="en-US" dirty="0" err="1" smtClean="0"/>
              <a:t>falsificationism</a:t>
            </a:r>
            <a:r>
              <a:rPr lang="en-US" dirty="0"/>
              <a:t> </a:t>
            </a:r>
            <a:r>
              <a:rPr lang="en-US" dirty="0" smtClean="0"/>
              <a:t>is an obstacle to the progress of science</a:t>
            </a:r>
          </a:p>
          <a:p>
            <a:endParaRPr lang="en-US" dirty="0"/>
          </a:p>
          <a:p>
            <a:r>
              <a:rPr lang="en-US" dirty="0"/>
              <a:t>W</a:t>
            </a:r>
            <a:r>
              <a:rPr lang="en-US" dirty="0" smtClean="0"/>
              <a:t>e need to be a bit dogmatic</a:t>
            </a:r>
          </a:p>
          <a:p>
            <a:endParaRPr lang="en-US" dirty="0"/>
          </a:p>
          <a:p>
            <a:r>
              <a:rPr lang="en-US" dirty="0" smtClean="0"/>
              <a:t> </a:t>
            </a:r>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14</a:t>
            </a:fld>
            <a:endParaRPr lang="en-US"/>
          </a:p>
        </p:txBody>
      </p:sp>
    </p:spTree>
    <p:extLst>
      <p:ext uri="{BB962C8B-B14F-4D97-AF65-F5344CB8AC3E}">
        <p14:creationId xmlns:p14="http://schemas.microsoft.com/office/powerpoint/2010/main" xmlns="" val="146552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540327"/>
            <a:ext cx="7620000" cy="6129033"/>
          </a:xfrm>
        </p:spPr>
        <p:txBody>
          <a:bodyPr/>
          <a:lstStyle/>
          <a:p>
            <a:r>
              <a:rPr lang="en-US" dirty="0" smtClean="0"/>
              <a:t>If </a:t>
            </a:r>
            <a:r>
              <a:rPr lang="en-US" dirty="0"/>
              <a:t>we want the progress of </a:t>
            </a:r>
            <a:r>
              <a:rPr lang="en-US" dirty="0" smtClean="0"/>
              <a:t>science, we </a:t>
            </a:r>
            <a:r>
              <a:rPr lang="en-US" dirty="0"/>
              <a:t>have to assume that not all parts of a science are on a </a:t>
            </a:r>
            <a:r>
              <a:rPr lang="en-US" dirty="0" smtClean="0"/>
              <a:t>par</a:t>
            </a:r>
          </a:p>
          <a:p>
            <a:endParaRPr lang="en-US" dirty="0"/>
          </a:p>
          <a:p>
            <a:r>
              <a:rPr lang="en-US" dirty="0" smtClean="0"/>
              <a:t>There are important theories + auxiliary hypotheses </a:t>
            </a:r>
            <a:endParaRPr lang="en-US" dirty="0"/>
          </a:p>
          <a:p>
            <a:endParaRPr lang="en-US" dirty="0" smtClean="0"/>
          </a:p>
          <a:p>
            <a:r>
              <a:rPr lang="en-US" dirty="0"/>
              <a:t>Some laws or principles are more basic than others/ are fundamental</a:t>
            </a:r>
          </a:p>
          <a:p>
            <a:endParaRPr lang="en-US" dirty="0" smtClean="0"/>
          </a:p>
          <a:p>
            <a:r>
              <a:rPr lang="en-US" dirty="0" smtClean="0"/>
              <a:t>Those fundamental parts </a:t>
            </a:r>
            <a:r>
              <a:rPr lang="en-US" dirty="0"/>
              <a:t>have to be protected from falsification</a:t>
            </a:r>
          </a:p>
          <a:p>
            <a:endParaRPr lang="en-US" dirty="0" smtClean="0"/>
          </a:p>
          <a:p>
            <a:r>
              <a:rPr lang="en-US" dirty="0"/>
              <a:t>T</a:t>
            </a:r>
            <a:r>
              <a:rPr lang="en-US" dirty="0" smtClean="0"/>
              <a:t>hey </a:t>
            </a:r>
            <a:r>
              <a:rPr lang="en-US" dirty="0"/>
              <a:t>are not to be blamed for any apparent </a:t>
            </a:r>
            <a:r>
              <a:rPr lang="en-US" dirty="0" smtClean="0"/>
              <a:t>failure</a:t>
            </a:r>
          </a:p>
          <a:p>
            <a:endParaRPr lang="en-US" dirty="0"/>
          </a:p>
          <a:p>
            <a:r>
              <a:rPr lang="en-US" dirty="0" smtClean="0"/>
              <a:t>Auxiliary hypotheses have to be blamed</a:t>
            </a:r>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15</a:t>
            </a:fld>
            <a:endParaRPr lang="en-US"/>
          </a:p>
        </p:txBody>
      </p:sp>
    </p:spTree>
    <p:extLst>
      <p:ext uri="{BB962C8B-B14F-4D97-AF65-F5344CB8AC3E}">
        <p14:creationId xmlns:p14="http://schemas.microsoft.com/office/powerpoint/2010/main" xmlns="" val="53709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6264696"/>
          </a:xfrm>
        </p:spPr>
        <p:txBody>
          <a:bodyPr>
            <a:normAutofit lnSpcReduction="10000"/>
          </a:bodyPr>
          <a:lstStyle/>
          <a:p>
            <a:r>
              <a:rPr lang="en-US" dirty="0"/>
              <a:t>A science can then be seen as the programmatic development of the implications of the fundamental </a:t>
            </a:r>
            <a:r>
              <a:rPr lang="en-US" dirty="0" smtClean="0"/>
              <a:t>principles</a:t>
            </a:r>
          </a:p>
          <a:p>
            <a:endParaRPr lang="en-US" dirty="0"/>
          </a:p>
          <a:p>
            <a:r>
              <a:rPr lang="en-US" dirty="0"/>
              <a:t>Scientists can seek to solve problems by modifying the more peripheral assumptions as they see </a:t>
            </a:r>
            <a:r>
              <a:rPr lang="en-US" dirty="0" smtClean="0"/>
              <a:t>fit</a:t>
            </a:r>
          </a:p>
          <a:p>
            <a:endParaRPr lang="en-US" dirty="0"/>
          </a:p>
          <a:p>
            <a:r>
              <a:rPr lang="en-US" dirty="0"/>
              <a:t>Insofar as their efforts are successful they will be contributing to the development of the same research </a:t>
            </a:r>
            <a:r>
              <a:rPr lang="en-US" dirty="0" smtClean="0"/>
              <a:t>program</a:t>
            </a:r>
          </a:p>
          <a:p>
            <a:endParaRPr lang="en-US" dirty="0"/>
          </a:p>
          <a:p>
            <a:r>
              <a:rPr lang="en-US" dirty="0" err="1"/>
              <a:t>Lakatos</a:t>
            </a:r>
            <a:r>
              <a:rPr lang="en-US" dirty="0"/>
              <a:t> referred to the fundamental principles as the hard core of a research </a:t>
            </a:r>
            <a:r>
              <a:rPr lang="en-US" dirty="0" smtClean="0"/>
              <a:t>program</a:t>
            </a:r>
          </a:p>
          <a:p>
            <a:endParaRPr lang="en-US" dirty="0"/>
          </a:p>
          <a:p>
            <a:r>
              <a:rPr lang="en-US" dirty="0"/>
              <a:t>The hard core is, more than anything else, the defining characteristic of a </a:t>
            </a:r>
            <a:r>
              <a:rPr lang="en-US" dirty="0" smtClean="0"/>
              <a:t>program</a:t>
            </a:r>
          </a:p>
          <a:p>
            <a:endParaRPr lang="en-US" dirty="0"/>
          </a:p>
          <a:p>
            <a:r>
              <a:rPr lang="en-US" dirty="0"/>
              <a:t>It takes the form of some very general hypotheses that form the basis from which the program is to develop.</a:t>
            </a:r>
          </a:p>
          <a:p>
            <a:endParaRPr lang="en-US" dirty="0" smtClean="0"/>
          </a:p>
          <a:p>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16</a:t>
            </a:fld>
            <a:endParaRPr lang="en-US"/>
          </a:p>
        </p:txBody>
      </p:sp>
    </p:spTree>
    <p:extLst>
      <p:ext uri="{BB962C8B-B14F-4D97-AF65-F5344CB8AC3E}">
        <p14:creationId xmlns:p14="http://schemas.microsoft.com/office/powerpoint/2010/main" xmlns="" val="181102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116632"/>
            <a:ext cx="7620000" cy="6741368"/>
          </a:xfrm>
        </p:spPr>
        <p:txBody>
          <a:bodyPr>
            <a:normAutofit fontScale="92500" lnSpcReduction="10000"/>
          </a:bodyPr>
          <a:lstStyle/>
          <a:p>
            <a:r>
              <a:rPr lang="en-US" dirty="0" smtClean="0">
                <a:solidFill>
                  <a:srgbClr val="FF0000"/>
                </a:solidFill>
              </a:rPr>
              <a:t>Examples</a:t>
            </a:r>
          </a:p>
          <a:p>
            <a:endParaRPr lang="en-US" dirty="0" smtClean="0"/>
          </a:p>
          <a:p>
            <a:r>
              <a:rPr lang="en-US" dirty="0" smtClean="0"/>
              <a:t>The Copernican </a:t>
            </a:r>
            <a:r>
              <a:rPr lang="en-US" dirty="0"/>
              <a:t>theory is a research </a:t>
            </a:r>
            <a:r>
              <a:rPr lang="en-US" dirty="0" smtClean="0"/>
              <a:t>program</a:t>
            </a:r>
          </a:p>
          <a:p>
            <a:endParaRPr lang="en-US" dirty="0"/>
          </a:p>
          <a:p>
            <a:r>
              <a:rPr lang="en-US" dirty="0"/>
              <a:t>The hard core </a:t>
            </a:r>
            <a:r>
              <a:rPr lang="en-US" dirty="0" err="1"/>
              <a:t>ofthe</a:t>
            </a:r>
            <a:r>
              <a:rPr lang="en-US" dirty="0"/>
              <a:t> Copernican program in astronomy was the assumption that the earth and the planets orbit a stationary sun and that the earth spins on its axis once a </a:t>
            </a:r>
            <a:r>
              <a:rPr lang="en-US" dirty="0" smtClean="0"/>
              <a:t>day</a:t>
            </a:r>
          </a:p>
          <a:p>
            <a:endParaRPr lang="en-US" dirty="0"/>
          </a:p>
          <a:p>
            <a:r>
              <a:rPr lang="en-US" dirty="0"/>
              <a:t>Newton physics is </a:t>
            </a:r>
            <a:r>
              <a:rPr lang="en-US" dirty="0" smtClean="0"/>
              <a:t>a </a:t>
            </a:r>
            <a:r>
              <a:rPr lang="en-US" dirty="0"/>
              <a:t>research </a:t>
            </a:r>
            <a:r>
              <a:rPr lang="en-US" dirty="0" smtClean="0"/>
              <a:t>program</a:t>
            </a:r>
          </a:p>
          <a:p>
            <a:endParaRPr lang="en-US" dirty="0"/>
          </a:p>
          <a:p>
            <a:r>
              <a:rPr lang="en-US" dirty="0"/>
              <a:t>The hard core of Newtonian physics is comprised of Newton's three laws of motion plus his law of gravitational </a:t>
            </a:r>
            <a:r>
              <a:rPr lang="en-US" dirty="0" smtClean="0"/>
              <a:t>attraction</a:t>
            </a:r>
          </a:p>
          <a:p>
            <a:endParaRPr lang="en-US" dirty="0"/>
          </a:p>
          <a:p>
            <a:r>
              <a:rPr lang="en-US" dirty="0"/>
              <a:t>Marxism is </a:t>
            </a:r>
            <a:r>
              <a:rPr lang="en-US" dirty="0" smtClean="0"/>
              <a:t>a </a:t>
            </a:r>
            <a:r>
              <a:rPr lang="en-US" dirty="0"/>
              <a:t>research </a:t>
            </a:r>
            <a:r>
              <a:rPr lang="en-US" dirty="0" smtClean="0"/>
              <a:t>program</a:t>
            </a:r>
          </a:p>
          <a:p>
            <a:endParaRPr lang="en-US" dirty="0"/>
          </a:p>
          <a:p>
            <a:r>
              <a:rPr lang="en-US" dirty="0"/>
              <a:t>The hard core of Marx's historical materialism would be something like the assumption that major social change is to be explained in terms of class struggle, the nature of the classes and the details of the struggle being determined, in the last instance, by the economic base.</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17</a:t>
            </a:fld>
            <a:endParaRPr lang="en-US"/>
          </a:p>
        </p:txBody>
      </p:sp>
    </p:spTree>
    <p:extLst>
      <p:ext uri="{BB962C8B-B14F-4D97-AF65-F5344CB8AC3E}">
        <p14:creationId xmlns:p14="http://schemas.microsoft.com/office/powerpoint/2010/main" xmlns="" val="377055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13289"/>
          </a:xfrm>
        </p:spPr>
        <p:txBody>
          <a:bodyPr/>
          <a:lstStyle/>
          <a:p>
            <a:endParaRPr lang="en-US" dirty="0"/>
          </a:p>
        </p:txBody>
      </p:sp>
      <p:sp>
        <p:nvSpPr>
          <p:cNvPr id="3" name="Espace réservé du contenu 2"/>
          <p:cNvSpPr>
            <a:spLocks noGrp="1"/>
          </p:cNvSpPr>
          <p:nvPr>
            <p:ph idx="1"/>
          </p:nvPr>
        </p:nvSpPr>
        <p:spPr>
          <a:xfrm>
            <a:off x="457200" y="471055"/>
            <a:ext cx="7620000" cy="6386945"/>
          </a:xfrm>
        </p:spPr>
        <p:txBody>
          <a:bodyPr>
            <a:normAutofit lnSpcReduction="10000"/>
          </a:bodyPr>
          <a:lstStyle/>
          <a:p>
            <a:r>
              <a:rPr lang="en-US" dirty="0"/>
              <a:t>The fundamentals of a program need to be augmented by a range of supplementary </a:t>
            </a:r>
            <a:r>
              <a:rPr lang="en-US" dirty="0" smtClean="0"/>
              <a:t>assumptions</a:t>
            </a:r>
          </a:p>
          <a:p>
            <a:endParaRPr lang="en-US" dirty="0"/>
          </a:p>
          <a:p>
            <a:r>
              <a:rPr lang="en-US" dirty="0"/>
              <a:t>This is necessary to develop definite and testable </a:t>
            </a:r>
            <a:r>
              <a:rPr lang="en-US" dirty="0" smtClean="0"/>
              <a:t>predictions</a:t>
            </a:r>
          </a:p>
          <a:p>
            <a:endParaRPr lang="en-US" dirty="0"/>
          </a:p>
          <a:p>
            <a:r>
              <a:rPr lang="en-US" dirty="0" smtClean="0"/>
              <a:t>Ex. Copernican theory</a:t>
            </a:r>
          </a:p>
          <a:p>
            <a:endParaRPr lang="en-US" dirty="0"/>
          </a:p>
          <a:p>
            <a:r>
              <a:rPr lang="en-US" dirty="0"/>
              <a:t>I</a:t>
            </a:r>
            <a:r>
              <a:rPr lang="en-US" dirty="0" smtClean="0"/>
              <a:t>nitially that research </a:t>
            </a:r>
            <a:r>
              <a:rPr lang="en-US" dirty="0"/>
              <a:t>program also involved the assumption that the naked eye serves to reveal accurate information concerning the </a:t>
            </a:r>
            <a:r>
              <a:rPr lang="en-US" dirty="0" smtClean="0"/>
              <a:t>position and size </a:t>
            </a:r>
            <a:r>
              <a:rPr lang="en-US" dirty="0"/>
              <a:t>of stars and </a:t>
            </a:r>
            <a:r>
              <a:rPr lang="en-US" dirty="0" smtClean="0"/>
              <a:t>planets</a:t>
            </a:r>
          </a:p>
          <a:p>
            <a:endParaRPr lang="en-US" dirty="0"/>
          </a:p>
          <a:p>
            <a:r>
              <a:rPr lang="en-US" dirty="0"/>
              <a:t>When Copernicus has been criticized  </a:t>
            </a:r>
            <a:r>
              <a:rPr lang="en-US" dirty="0" smtClean="0"/>
              <a:t>on the grounds that the </a:t>
            </a:r>
            <a:r>
              <a:rPr lang="en-US" dirty="0"/>
              <a:t>size of Venus did not </a:t>
            </a:r>
            <a:r>
              <a:rPr lang="en-US" dirty="0" smtClean="0"/>
              <a:t>change during the year, the research </a:t>
            </a:r>
            <a:r>
              <a:rPr lang="en-US" dirty="0"/>
              <a:t>program has not </a:t>
            </a:r>
            <a:r>
              <a:rPr lang="en-US" dirty="0" smtClean="0"/>
              <a:t>regarded as falsified and rejected</a:t>
            </a:r>
          </a:p>
          <a:p>
            <a:endParaRPr lang="en-US" dirty="0"/>
          </a:p>
          <a:p>
            <a:r>
              <a:rPr lang="en-US" dirty="0"/>
              <a:t>Inconsistencies between a research program and observation are to be attributed to the supplementary assumptions rather than the hard </a:t>
            </a:r>
            <a:r>
              <a:rPr lang="en-US" dirty="0" smtClean="0"/>
              <a:t>core</a:t>
            </a:r>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18</a:t>
            </a:fld>
            <a:endParaRPr lang="en-US"/>
          </a:p>
        </p:txBody>
      </p:sp>
    </p:spTree>
    <p:extLst>
      <p:ext uri="{BB962C8B-B14F-4D97-AF65-F5344CB8AC3E}">
        <p14:creationId xmlns:p14="http://schemas.microsoft.com/office/powerpoint/2010/main" xmlns="" val="263534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6264696"/>
          </a:xfrm>
        </p:spPr>
        <p:txBody>
          <a:bodyPr>
            <a:normAutofit/>
          </a:bodyPr>
          <a:lstStyle/>
          <a:p>
            <a:r>
              <a:rPr lang="en-US" dirty="0" err="1"/>
              <a:t>Lakatos</a:t>
            </a:r>
            <a:r>
              <a:rPr lang="en-US" dirty="0"/>
              <a:t> call the sum of the additional hypotheses supplementing the hard core as the </a:t>
            </a:r>
            <a:r>
              <a:rPr lang="en-US" b="1" dirty="0">
                <a:solidFill>
                  <a:srgbClr val="FF0000"/>
                </a:solidFill>
              </a:rPr>
              <a:t>protective </a:t>
            </a:r>
            <a:r>
              <a:rPr lang="en-US" b="1" dirty="0" smtClean="0">
                <a:solidFill>
                  <a:srgbClr val="FF0000"/>
                </a:solidFill>
              </a:rPr>
              <a:t>belt</a:t>
            </a:r>
          </a:p>
          <a:p>
            <a:endParaRPr lang="en-US" dirty="0"/>
          </a:p>
          <a:p>
            <a:r>
              <a:rPr lang="en-US" dirty="0"/>
              <a:t>This belt has the role of protecting the hard core from </a:t>
            </a:r>
            <a:r>
              <a:rPr lang="en-US" dirty="0" smtClean="0"/>
              <a:t>falsification</a:t>
            </a:r>
          </a:p>
          <a:p>
            <a:endParaRPr lang="en-US" dirty="0"/>
          </a:p>
          <a:p>
            <a:r>
              <a:rPr lang="en-US" dirty="0"/>
              <a:t>According to </a:t>
            </a:r>
            <a:r>
              <a:rPr lang="en-US" dirty="0" err="1"/>
              <a:t>Lakatos</a:t>
            </a:r>
            <a:r>
              <a:rPr lang="en-US" dirty="0"/>
              <a:t> the hard core is rendered unfalsifiable by "the methodological decisions of its </a:t>
            </a:r>
            <a:r>
              <a:rPr lang="en-US" dirty="0" smtClean="0"/>
              <a:t>protagonists“</a:t>
            </a:r>
          </a:p>
          <a:p>
            <a:endParaRPr lang="en-US" dirty="0"/>
          </a:p>
          <a:p>
            <a:r>
              <a:rPr lang="en-US" dirty="0"/>
              <a:t>By contrast, assumptions in the protective belt are to be modified </a:t>
            </a:r>
            <a:r>
              <a:rPr lang="en-US" dirty="0" smtClean="0"/>
              <a:t>(in </a:t>
            </a:r>
            <a:r>
              <a:rPr lang="en-US" dirty="0"/>
              <a:t>an attempt to improve the match between the predictions of the program and the results of observation and </a:t>
            </a:r>
            <a:r>
              <a:rPr lang="en-US" dirty="0" smtClean="0"/>
              <a:t>experiment)</a:t>
            </a:r>
          </a:p>
          <a:p>
            <a:pPr marL="114300" indent="0">
              <a:buNone/>
            </a:pPr>
            <a:endParaRPr lang="en-US" dirty="0"/>
          </a:p>
          <a:p>
            <a:r>
              <a:rPr lang="en-US" b="1" dirty="0" smtClean="0">
                <a:solidFill>
                  <a:srgbClr val="FF0000"/>
                </a:solidFill>
              </a:rPr>
              <a:t>E.g. </a:t>
            </a:r>
            <a:r>
              <a:rPr lang="en-US" dirty="0"/>
              <a:t>the protective belt within the Copernican program was modified by substituting telescopic data for naked-eye data.</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19</a:t>
            </a:fld>
            <a:endParaRPr lang="en-US"/>
          </a:p>
        </p:txBody>
      </p:sp>
    </p:spTree>
    <p:extLst>
      <p:ext uri="{BB962C8B-B14F-4D97-AF65-F5344CB8AC3E}">
        <p14:creationId xmlns:p14="http://schemas.microsoft.com/office/powerpoint/2010/main" xmlns="" val="24926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138138"/>
          </a:xfrm>
        </p:spPr>
        <p:txBody>
          <a:bodyPr/>
          <a:lstStyle/>
          <a:p>
            <a:r>
              <a:rPr lang="en-US" dirty="0">
                <a:solidFill>
                  <a:srgbClr val="FF0000"/>
                </a:solidFill>
              </a:rPr>
              <a:t>Incommensurability</a:t>
            </a:r>
          </a:p>
        </p:txBody>
      </p:sp>
      <p:sp>
        <p:nvSpPr>
          <p:cNvPr id="3" name="Espace réservé du contenu 2"/>
          <p:cNvSpPr>
            <a:spLocks noGrp="1"/>
          </p:cNvSpPr>
          <p:nvPr>
            <p:ph idx="1"/>
          </p:nvPr>
        </p:nvSpPr>
        <p:spPr/>
        <p:txBody>
          <a:bodyPr/>
          <a:lstStyle/>
          <a:p>
            <a:r>
              <a:rPr lang="en-US" dirty="0"/>
              <a:t>Incommensurability is the idea that two </a:t>
            </a:r>
            <a:r>
              <a:rPr lang="en-US"/>
              <a:t>paradigms </a:t>
            </a:r>
            <a:r>
              <a:rPr lang="en-US" smtClean="0"/>
              <a:t>can be </a:t>
            </a:r>
            <a:r>
              <a:rPr lang="en-US" dirty="0"/>
              <a:t>so different as to render impossible any straightforward comparison of them with each </a:t>
            </a:r>
            <a:r>
              <a:rPr lang="en-US" dirty="0" smtClean="0"/>
              <a:t>other</a:t>
            </a:r>
          </a:p>
          <a:p>
            <a:endParaRPr lang="en-US" dirty="0"/>
          </a:p>
          <a:p>
            <a:r>
              <a:rPr lang="en-US" dirty="0"/>
              <a:t>There is no common language in which both can be translated </a:t>
            </a:r>
            <a:endParaRPr lang="en-US" dirty="0" smtClean="0"/>
          </a:p>
          <a:p>
            <a:r>
              <a:rPr lang="en-US" dirty="0" smtClean="0"/>
              <a:t> </a:t>
            </a:r>
            <a:endParaRPr lang="en-US" dirty="0"/>
          </a:p>
          <a:p>
            <a:r>
              <a:rPr lang="en-US" dirty="0" smtClean="0"/>
              <a:t>As a consequence, it </a:t>
            </a:r>
            <a:r>
              <a:rPr lang="en-US" dirty="0"/>
              <a:t>is impossible to say that </a:t>
            </a:r>
            <a:r>
              <a:rPr lang="en-US" dirty="0" smtClean="0"/>
              <a:t>a paradigm </a:t>
            </a:r>
            <a:r>
              <a:rPr lang="en-US" dirty="0"/>
              <a:t>is better than </a:t>
            </a:r>
            <a:r>
              <a:rPr lang="en-US" dirty="0" smtClean="0"/>
              <a:t>another</a:t>
            </a:r>
          </a:p>
          <a:p>
            <a:endParaRPr lang="en-US" dirty="0"/>
          </a:p>
          <a:p>
            <a:r>
              <a:rPr lang="en-US" dirty="0"/>
              <a:t>Later paradigms are not better than earlier, just </a:t>
            </a:r>
            <a:r>
              <a:rPr lang="en-US" dirty="0" smtClean="0"/>
              <a:t>different</a:t>
            </a:r>
          </a:p>
          <a:p>
            <a:endParaRPr lang="en-US" dirty="0"/>
          </a:p>
          <a:p>
            <a:r>
              <a:rPr lang="en-US" dirty="0" smtClean="0"/>
              <a:t>Truth is relative to a paradigm</a:t>
            </a:r>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a:t>
            </a:fld>
            <a:endParaRPr lang="en-US"/>
          </a:p>
        </p:txBody>
      </p:sp>
    </p:spTree>
    <p:extLst>
      <p:ext uri="{BB962C8B-B14F-4D97-AF65-F5344CB8AC3E}">
        <p14:creationId xmlns:p14="http://schemas.microsoft.com/office/powerpoint/2010/main" xmlns="" val="1663641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548680"/>
            <a:ext cx="7620000" cy="6192688"/>
          </a:xfrm>
        </p:spPr>
        <p:txBody>
          <a:bodyPr>
            <a:normAutofit fontScale="92500" lnSpcReduction="10000"/>
          </a:bodyPr>
          <a:lstStyle/>
          <a:p>
            <a:r>
              <a:rPr lang="en-US" dirty="0" smtClean="0"/>
              <a:t>The research </a:t>
            </a:r>
            <a:r>
              <a:rPr lang="en-US" dirty="0"/>
              <a:t>programs are based on two different kinds of methodological </a:t>
            </a:r>
            <a:r>
              <a:rPr lang="en-US" dirty="0" smtClean="0"/>
              <a:t>rules that </a:t>
            </a:r>
            <a:r>
              <a:rPr lang="en-US" dirty="0"/>
              <a:t>scientists must follow if they want the progress of science </a:t>
            </a:r>
            <a:endParaRPr lang="en-US" dirty="0" smtClean="0"/>
          </a:p>
          <a:p>
            <a:endParaRPr lang="en-US" dirty="0"/>
          </a:p>
          <a:p>
            <a:r>
              <a:rPr lang="en-US" dirty="0"/>
              <a:t>He calls these rules "</a:t>
            </a:r>
            <a:r>
              <a:rPr lang="en-US" dirty="0" smtClean="0"/>
              <a:t>heuristic“  (they aid </a:t>
            </a:r>
            <a:r>
              <a:rPr lang="en-US" dirty="0"/>
              <a:t>discovery and </a:t>
            </a:r>
            <a:r>
              <a:rPr lang="en-US" dirty="0" smtClean="0"/>
              <a:t>invention)</a:t>
            </a:r>
          </a:p>
          <a:p>
            <a:r>
              <a:rPr lang="en-US" dirty="0" smtClean="0"/>
              <a:t> </a:t>
            </a:r>
            <a:endParaRPr lang="en-US" dirty="0"/>
          </a:p>
          <a:p>
            <a:r>
              <a:rPr lang="en-US" dirty="0" err="1"/>
              <a:t>Lakatos</a:t>
            </a:r>
            <a:r>
              <a:rPr lang="en-US" dirty="0"/>
              <a:t> makes a distinction between </a:t>
            </a:r>
            <a:r>
              <a:rPr lang="en-US" b="1" dirty="0">
                <a:solidFill>
                  <a:srgbClr val="FF0000"/>
                </a:solidFill>
              </a:rPr>
              <a:t>negative heuristic </a:t>
            </a:r>
            <a:r>
              <a:rPr lang="en-US" dirty="0"/>
              <a:t>and a </a:t>
            </a:r>
            <a:r>
              <a:rPr lang="en-US" b="1" dirty="0">
                <a:solidFill>
                  <a:srgbClr val="FF0000"/>
                </a:solidFill>
              </a:rPr>
              <a:t>positive </a:t>
            </a:r>
            <a:r>
              <a:rPr lang="en-US" b="1" dirty="0" smtClean="0">
                <a:solidFill>
                  <a:srgbClr val="FF0000"/>
                </a:solidFill>
              </a:rPr>
              <a:t>heuristic </a:t>
            </a:r>
          </a:p>
          <a:p>
            <a:endParaRPr lang="en-US" dirty="0"/>
          </a:p>
          <a:p>
            <a:r>
              <a:rPr lang="en-US" dirty="0"/>
              <a:t>The negative heuristic specifies what the scientist is advised not to </a:t>
            </a:r>
            <a:r>
              <a:rPr lang="en-US" dirty="0" smtClean="0"/>
              <a:t>do</a:t>
            </a:r>
          </a:p>
          <a:p>
            <a:r>
              <a:rPr lang="en-US" dirty="0" smtClean="0"/>
              <a:t> </a:t>
            </a:r>
            <a:endParaRPr lang="en-US" dirty="0"/>
          </a:p>
          <a:p>
            <a:r>
              <a:rPr lang="en-US" dirty="0" smtClean="0"/>
              <a:t>E.g. scientists </a:t>
            </a:r>
            <a:r>
              <a:rPr lang="en-US" dirty="0"/>
              <a:t>are advised not to </a:t>
            </a:r>
            <a:r>
              <a:rPr lang="en-US" dirty="0" smtClean="0"/>
              <a:t>tinker </a:t>
            </a:r>
            <a:r>
              <a:rPr lang="en-US" dirty="0"/>
              <a:t>with the hard core of the program in which they </a:t>
            </a:r>
            <a:r>
              <a:rPr lang="en-US" dirty="0" smtClean="0"/>
              <a:t>work</a:t>
            </a:r>
          </a:p>
          <a:p>
            <a:endParaRPr lang="en-US" dirty="0"/>
          </a:p>
          <a:p>
            <a:r>
              <a:rPr lang="en-US" dirty="0"/>
              <a:t>If a scientist does </a:t>
            </a:r>
            <a:r>
              <a:rPr lang="en-US" dirty="0" smtClean="0"/>
              <a:t>modify </a:t>
            </a:r>
            <a:r>
              <a:rPr lang="en-US" dirty="0"/>
              <a:t>the hard core then he or she </a:t>
            </a:r>
            <a:r>
              <a:rPr lang="en-US" dirty="0" smtClean="0"/>
              <a:t>has </a:t>
            </a:r>
            <a:r>
              <a:rPr lang="en-US" dirty="0"/>
              <a:t>opted out of the program </a:t>
            </a:r>
            <a:r>
              <a:rPr lang="en-US" dirty="0" smtClean="0"/>
              <a:t>(</a:t>
            </a:r>
            <a:r>
              <a:rPr lang="en-US" dirty="0" err="1" smtClean="0"/>
              <a:t>Tycho</a:t>
            </a:r>
            <a:r>
              <a:rPr lang="en-US" dirty="0" smtClean="0"/>
              <a:t> Brahe, a </a:t>
            </a:r>
            <a:r>
              <a:rPr lang="en-US" dirty="0"/>
              <a:t>Danish </a:t>
            </a:r>
            <a:r>
              <a:rPr lang="en-US" dirty="0" smtClean="0"/>
              <a:t>astronomer, </a:t>
            </a:r>
            <a:r>
              <a:rPr lang="en-US" dirty="0"/>
              <a:t>opted out of the Copernican program when he suggested that only the planets, but not the earth, orbit the sun and that the sun orbits the </a:t>
            </a:r>
            <a:r>
              <a:rPr lang="en-US" dirty="0" smtClean="0"/>
              <a:t>earth)</a:t>
            </a:r>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20</a:t>
            </a:fld>
            <a:endParaRPr lang="en-US"/>
          </a:p>
        </p:txBody>
      </p:sp>
    </p:spTree>
    <p:extLst>
      <p:ext uri="{BB962C8B-B14F-4D97-AF65-F5344CB8AC3E}">
        <p14:creationId xmlns:p14="http://schemas.microsoft.com/office/powerpoint/2010/main" xmlns="" val="39278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251520" y="332656"/>
            <a:ext cx="7825680" cy="6525344"/>
          </a:xfrm>
        </p:spPr>
        <p:txBody>
          <a:bodyPr>
            <a:normAutofit fontScale="85000" lnSpcReduction="20000"/>
          </a:bodyPr>
          <a:lstStyle/>
          <a:p>
            <a:r>
              <a:rPr lang="en-US" dirty="0"/>
              <a:t>The positive heuristic of a program specifies what scientists should do (rather than what they should not do within a program</a:t>
            </a:r>
            <a:r>
              <a:rPr lang="en-US" dirty="0" smtClean="0"/>
              <a:t>)</a:t>
            </a:r>
          </a:p>
          <a:p>
            <a:endParaRPr lang="en-US" dirty="0"/>
          </a:p>
          <a:p>
            <a:r>
              <a:rPr lang="en-US" dirty="0"/>
              <a:t>It is more difficult to characterize than the negative </a:t>
            </a:r>
            <a:r>
              <a:rPr lang="en-US" dirty="0" smtClean="0"/>
              <a:t>heuristic</a:t>
            </a:r>
          </a:p>
          <a:p>
            <a:r>
              <a:rPr lang="en-US" dirty="0" smtClean="0"/>
              <a:t> </a:t>
            </a:r>
            <a:endParaRPr lang="en-US" dirty="0"/>
          </a:p>
          <a:p>
            <a:r>
              <a:rPr lang="en-US" dirty="0"/>
              <a:t>The positive heuristic gives guidance on how the hard core is to be supplemented and how the resulting protective belt is to be modified in order for a program to </a:t>
            </a:r>
            <a:r>
              <a:rPr lang="en-US" dirty="0" smtClean="0"/>
              <a:t>produce </a:t>
            </a:r>
            <a:r>
              <a:rPr lang="en-US" dirty="0"/>
              <a:t>explanations and predictions of observable </a:t>
            </a:r>
            <a:r>
              <a:rPr lang="en-US" dirty="0" smtClean="0"/>
              <a:t>phenomena</a:t>
            </a:r>
          </a:p>
          <a:p>
            <a:r>
              <a:rPr lang="en-US" dirty="0" smtClean="0"/>
              <a:t> </a:t>
            </a:r>
            <a:endParaRPr lang="en-US" dirty="0"/>
          </a:p>
          <a:p>
            <a:r>
              <a:rPr lang="en-US" dirty="0"/>
              <a:t>In </a:t>
            </a:r>
            <a:r>
              <a:rPr lang="en-US" dirty="0" err="1"/>
              <a:t>Lakatos's</a:t>
            </a:r>
            <a:r>
              <a:rPr lang="en-US" dirty="0"/>
              <a:t> own words "the positive heuristic consists of a partially articulated set of suggestions or hints on how to change, develop, the 'refutable variants' of the research program, how to </a:t>
            </a:r>
            <a:r>
              <a:rPr lang="en-US" dirty="0" smtClean="0"/>
              <a:t>modify; </a:t>
            </a:r>
            <a:r>
              <a:rPr lang="en-US" dirty="0"/>
              <a:t>sophisticate, the 'refutable' protective </a:t>
            </a:r>
            <a:r>
              <a:rPr lang="en-US" dirty="0" smtClean="0"/>
              <a:t>belt“</a:t>
            </a:r>
          </a:p>
          <a:p>
            <a:r>
              <a:rPr lang="en-US" dirty="0" smtClean="0"/>
              <a:t> </a:t>
            </a:r>
            <a:endParaRPr lang="en-US" dirty="0"/>
          </a:p>
          <a:p>
            <a:r>
              <a:rPr lang="en-US" dirty="0"/>
              <a:t>E.g. develop adequate experimental and mathematical techniques</a:t>
            </a:r>
            <a:r>
              <a:rPr lang="en-US" dirty="0" smtClean="0"/>
              <a:t>!</a:t>
            </a:r>
          </a:p>
          <a:p>
            <a:endParaRPr lang="en-US" dirty="0"/>
          </a:p>
          <a:p>
            <a:r>
              <a:rPr lang="en-US" dirty="0" smtClean="0"/>
              <a:t>From </a:t>
            </a:r>
            <a:r>
              <a:rPr lang="en-US" dirty="0"/>
              <a:t>the very inception of the Copernican program it was clear that mathematical techniques for describing the orbit of </a:t>
            </a:r>
            <a:r>
              <a:rPr lang="en-US" dirty="0" smtClean="0"/>
              <a:t>planets </a:t>
            </a:r>
            <a:r>
              <a:rPr lang="en-US" dirty="0"/>
              <a:t>and starts were useful and necessary </a:t>
            </a:r>
            <a:endParaRPr lang="en-US" dirty="0" smtClean="0"/>
          </a:p>
          <a:p>
            <a:endParaRPr lang="en-US" dirty="0"/>
          </a:p>
          <a:p>
            <a:r>
              <a:rPr lang="en-US" dirty="0" smtClean="0"/>
              <a:t>Another </a:t>
            </a:r>
            <a:r>
              <a:rPr lang="en-US" dirty="0"/>
              <a:t>example of positive heuristic is the idea that one should start with simple problems and then, once solved them, one should proceed to more complicated problems</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21</a:t>
            </a:fld>
            <a:endParaRPr lang="en-US"/>
          </a:p>
        </p:txBody>
      </p:sp>
    </p:spTree>
    <p:extLst>
      <p:ext uri="{BB962C8B-B14F-4D97-AF65-F5344CB8AC3E}">
        <p14:creationId xmlns:p14="http://schemas.microsoft.com/office/powerpoint/2010/main" xmlns="" val="1815354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260648"/>
            <a:ext cx="7620000" cy="6597352"/>
          </a:xfrm>
        </p:spPr>
        <p:txBody>
          <a:bodyPr>
            <a:normAutofit fontScale="92500" lnSpcReduction="10000"/>
          </a:bodyPr>
          <a:lstStyle/>
          <a:p>
            <a:r>
              <a:rPr lang="en-US" dirty="0"/>
              <a:t>Early work in a research program is portrayed as taking place in spite of apparent falsifications by </a:t>
            </a:r>
            <a:r>
              <a:rPr lang="en-US" dirty="0" smtClean="0"/>
              <a:t>observation</a:t>
            </a:r>
          </a:p>
          <a:p>
            <a:endParaRPr lang="en-US" dirty="0"/>
          </a:p>
          <a:p>
            <a:r>
              <a:rPr lang="en-US" dirty="0"/>
              <a:t>A research program must be given a chance to realize its full </a:t>
            </a:r>
            <a:r>
              <a:rPr lang="en-US" dirty="0" smtClean="0"/>
              <a:t>potential</a:t>
            </a:r>
          </a:p>
          <a:p>
            <a:endParaRPr lang="en-US" dirty="0"/>
          </a:p>
          <a:p>
            <a:r>
              <a:rPr lang="en-US" dirty="0"/>
              <a:t>A suitable sophisticated and adequate protective belt must be </a:t>
            </a:r>
            <a:r>
              <a:rPr lang="en-US" dirty="0" smtClean="0"/>
              <a:t>constructed</a:t>
            </a:r>
          </a:p>
          <a:p>
            <a:endParaRPr lang="en-US" dirty="0"/>
          </a:p>
          <a:p>
            <a:r>
              <a:rPr lang="en-US" dirty="0"/>
              <a:t>When a program has been developed to the stage where it is appropriate to subject it to experimental tests, it is confirmations rather than falsifications that are of paramount significance, according to </a:t>
            </a:r>
            <a:r>
              <a:rPr lang="en-US" dirty="0" err="1" smtClean="0"/>
              <a:t>Lakatos</a:t>
            </a:r>
            <a:endParaRPr lang="en-US" dirty="0" smtClean="0"/>
          </a:p>
          <a:p>
            <a:r>
              <a:rPr lang="en-US" dirty="0" smtClean="0"/>
              <a:t> </a:t>
            </a:r>
            <a:endParaRPr lang="en-US" dirty="0"/>
          </a:p>
          <a:p>
            <a:r>
              <a:rPr lang="en-US" dirty="0"/>
              <a:t>The worth of a research program is indicated by the extent to which it leads to novel predictions that are </a:t>
            </a:r>
            <a:r>
              <a:rPr lang="en-US" dirty="0" smtClean="0"/>
              <a:t>confirmed</a:t>
            </a:r>
          </a:p>
          <a:p>
            <a:endParaRPr lang="en-US" dirty="0"/>
          </a:p>
          <a:p>
            <a:r>
              <a:rPr lang="en-US" dirty="0" smtClean="0"/>
              <a:t>E.g</a:t>
            </a:r>
            <a:r>
              <a:rPr lang="en-US" dirty="0"/>
              <a:t>. The Newtonian program experienced dramatic </a:t>
            </a:r>
            <a:r>
              <a:rPr lang="en-US" dirty="0" smtClean="0"/>
              <a:t>confirmations (e.g. </a:t>
            </a:r>
            <a:r>
              <a:rPr lang="en-US" dirty="0"/>
              <a:t>Halley); </a:t>
            </a:r>
            <a:r>
              <a:rPr lang="en-US" dirty="0" smtClean="0"/>
              <a:t>failed </a:t>
            </a:r>
            <a:r>
              <a:rPr lang="en-US" dirty="0"/>
              <a:t>predictions, such as Newton's early calculations of the moon's orbit, are simply indications that more work needs to be done on supplementing or modifying the protective belt</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22</a:t>
            </a:fld>
            <a:endParaRPr lang="en-US"/>
          </a:p>
        </p:txBody>
      </p:sp>
    </p:spTree>
    <p:extLst>
      <p:ext uri="{BB962C8B-B14F-4D97-AF65-F5344CB8AC3E}">
        <p14:creationId xmlns:p14="http://schemas.microsoft.com/office/powerpoint/2010/main" xmlns="" val="223179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260648"/>
            <a:ext cx="7620000" cy="6480720"/>
          </a:xfrm>
        </p:spPr>
        <p:txBody>
          <a:bodyPr>
            <a:normAutofit lnSpcReduction="10000"/>
          </a:bodyPr>
          <a:lstStyle/>
          <a:p>
            <a:r>
              <a:rPr lang="en-US" dirty="0" smtClean="0"/>
              <a:t>The merit of a research program depends on two things:</a:t>
            </a:r>
          </a:p>
          <a:p>
            <a:endParaRPr lang="en-US" dirty="0"/>
          </a:p>
          <a:p>
            <a:r>
              <a:rPr lang="en-US" dirty="0" smtClean="0"/>
              <a:t>The </a:t>
            </a:r>
            <a:r>
              <a:rPr lang="en-US" dirty="0"/>
              <a:t>main indication of the merit of a research program is the extent to which it leads to novel predictions that are </a:t>
            </a:r>
            <a:r>
              <a:rPr lang="en-US" dirty="0" smtClean="0"/>
              <a:t>confirmed</a:t>
            </a:r>
          </a:p>
          <a:p>
            <a:pPr marL="114300" indent="0">
              <a:buNone/>
            </a:pPr>
            <a:r>
              <a:rPr lang="en-US" dirty="0" smtClean="0"/>
              <a:t> </a:t>
            </a:r>
            <a:endParaRPr lang="en-US" dirty="0"/>
          </a:p>
          <a:p>
            <a:r>
              <a:rPr lang="en-US" dirty="0"/>
              <a:t>A second indication, implicit in our discussion above, is that a research program should indeed offer a program of </a:t>
            </a:r>
            <a:r>
              <a:rPr lang="en-US" dirty="0" smtClean="0"/>
              <a:t>research</a:t>
            </a:r>
          </a:p>
          <a:p>
            <a:pPr marL="114300" indent="0">
              <a:buNone/>
            </a:pPr>
            <a:r>
              <a:rPr lang="en-US" dirty="0" smtClean="0"/>
              <a:t> </a:t>
            </a:r>
            <a:endParaRPr lang="en-US" dirty="0"/>
          </a:p>
          <a:p>
            <a:r>
              <a:rPr lang="en-US" dirty="0"/>
              <a:t>This means that the positive heuristic should be sufficiently coherent to be able to guide future research by mapping out a </a:t>
            </a:r>
            <a:r>
              <a:rPr lang="en-US" dirty="0" smtClean="0"/>
              <a:t>program</a:t>
            </a:r>
          </a:p>
          <a:p>
            <a:pPr marL="114300" indent="0">
              <a:buNone/>
            </a:pPr>
            <a:r>
              <a:rPr lang="en-US" dirty="0" smtClean="0"/>
              <a:t> </a:t>
            </a:r>
            <a:endParaRPr lang="en-US" dirty="0"/>
          </a:p>
          <a:p>
            <a:r>
              <a:rPr lang="en-US" dirty="0" err="1"/>
              <a:t>Lakatos</a:t>
            </a:r>
            <a:r>
              <a:rPr lang="en-US" dirty="0"/>
              <a:t> suggested Marxism and Freudian psychology as programs that lived up (</a:t>
            </a:r>
            <a:r>
              <a:rPr lang="en-US" dirty="0" err="1"/>
              <a:t>essere</a:t>
            </a:r>
            <a:r>
              <a:rPr lang="en-US" dirty="0"/>
              <a:t> </a:t>
            </a:r>
            <a:r>
              <a:rPr lang="en-US" dirty="0" err="1"/>
              <a:t>all’altezza</a:t>
            </a:r>
            <a:r>
              <a:rPr lang="en-US" dirty="0"/>
              <a:t>) to the second indicator of merit but not to the </a:t>
            </a:r>
            <a:r>
              <a:rPr lang="en-US" dirty="0" smtClean="0"/>
              <a:t>first, and </a:t>
            </a:r>
            <a:r>
              <a:rPr lang="en-US" dirty="0"/>
              <a:t>contemporary sociology as one that lives up to the first to some extent but not the second (although he did not back up these remarks with any detail).</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23</a:t>
            </a:fld>
            <a:endParaRPr lang="en-US"/>
          </a:p>
        </p:txBody>
      </p:sp>
    </p:spTree>
    <p:extLst>
      <p:ext uri="{BB962C8B-B14F-4D97-AF65-F5344CB8AC3E}">
        <p14:creationId xmlns:p14="http://schemas.microsoft.com/office/powerpoint/2010/main" xmlns="" val="302297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5924128"/>
          </a:xfrm>
        </p:spPr>
        <p:txBody>
          <a:bodyPr/>
          <a:lstStyle/>
          <a:p>
            <a:r>
              <a:rPr lang="en-US" dirty="0" err="1"/>
              <a:t>Lakatos</a:t>
            </a:r>
            <a:r>
              <a:rPr lang="en-US" dirty="0"/>
              <a:t> makes an important distinction between progressive research programs and degenerating research </a:t>
            </a:r>
            <a:r>
              <a:rPr lang="en-US" dirty="0" smtClean="0"/>
              <a:t>programs</a:t>
            </a:r>
          </a:p>
          <a:p>
            <a:endParaRPr lang="en-US" dirty="0"/>
          </a:p>
          <a:p>
            <a:r>
              <a:rPr lang="en-US" dirty="0"/>
              <a:t>A </a:t>
            </a:r>
            <a:r>
              <a:rPr lang="en-US" dirty="0" smtClean="0"/>
              <a:t>progressive </a:t>
            </a:r>
            <a:r>
              <a:rPr lang="en-US" dirty="0"/>
              <a:t>research program will be one that retains its coherence and at least intermittently leads to novel predictions that are confirmed, while a degenerating program will be one that loses its coherence and/or fails to lead to confirmed novel </a:t>
            </a:r>
            <a:r>
              <a:rPr lang="en-US" dirty="0" smtClean="0"/>
              <a:t>predictions</a:t>
            </a:r>
            <a:endParaRPr lang="en-US" dirty="0"/>
          </a:p>
          <a:p>
            <a:endParaRPr lang="en-US" dirty="0"/>
          </a:p>
          <a:p>
            <a:r>
              <a:rPr lang="en-US" dirty="0"/>
              <a:t>The replacement of a degenerating program by a progressive one constitutes </a:t>
            </a:r>
            <a:r>
              <a:rPr lang="en-US" dirty="0" err="1"/>
              <a:t>Lakatos's</a:t>
            </a:r>
            <a:r>
              <a:rPr lang="en-US" dirty="0"/>
              <a:t> version of a scientific revolution.</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24</a:t>
            </a:fld>
            <a:endParaRPr lang="en-US"/>
          </a:p>
        </p:txBody>
      </p:sp>
    </p:spTree>
    <p:extLst>
      <p:ext uri="{BB962C8B-B14F-4D97-AF65-F5344CB8AC3E}">
        <p14:creationId xmlns:p14="http://schemas.microsoft.com/office/powerpoint/2010/main" xmlns="" val="42219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202034"/>
          </a:xfrm>
        </p:spPr>
        <p:txBody>
          <a:bodyPr/>
          <a:lstStyle/>
          <a:p>
            <a:endParaRPr lang="en-US" dirty="0"/>
          </a:p>
        </p:txBody>
      </p:sp>
      <p:sp>
        <p:nvSpPr>
          <p:cNvPr id="3" name="Espace réservé du contenu 2"/>
          <p:cNvSpPr>
            <a:spLocks noGrp="1"/>
          </p:cNvSpPr>
          <p:nvPr>
            <p:ph idx="1"/>
          </p:nvPr>
        </p:nvSpPr>
        <p:spPr>
          <a:xfrm>
            <a:off x="457200" y="568036"/>
            <a:ext cx="7620000" cy="6101324"/>
          </a:xfrm>
        </p:spPr>
        <p:txBody>
          <a:bodyPr>
            <a:normAutofit fontScale="92500" lnSpcReduction="10000"/>
          </a:bodyPr>
          <a:lstStyle/>
          <a:p>
            <a:r>
              <a:rPr lang="en-US" dirty="0" smtClean="0"/>
              <a:t>Popper: objective </a:t>
            </a:r>
            <a:r>
              <a:rPr lang="en-US" dirty="0"/>
              <a:t>truth is possible, sociological relativism is </a:t>
            </a:r>
            <a:r>
              <a:rPr lang="en-US" dirty="0" smtClean="0"/>
              <a:t>mistaken</a:t>
            </a:r>
          </a:p>
          <a:p>
            <a:endParaRPr lang="en-US" dirty="0"/>
          </a:p>
          <a:p>
            <a:r>
              <a:rPr lang="en-US" dirty="0"/>
              <a:t>Science is a learning process based on trial and error ; we learn from our mistakes; the progress of science and technology shows that scientific theories are not mere opinions, but objective </a:t>
            </a:r>
            <a:r>
              <a:rPr lang="en-US" dirty="0" smtClean="0"/>
              <a:t>truth</a:t>
            </a:r>
          </a:p>
          <a:p>
            <a:endParaRPr lang="en-US" dirty="0"/>
          </a:p>
          <a:p>
            <a:r>
              <a:rPr lang="en-US" dirty="0"/>
              <a:t>“…I want to say a few words against the widespread doctrine of sociological relativism, often unconsciously held, especially by sociologists who study the ways of scientists and who think that they thereby study science and scientific knowledge. Many of these sociologists do not believe in objective truth, but think of truth as a sociological concept. Even a former scientist such as the late Michael Polanyi thought that truth was what the experts believe to be true – or, at least, the great majority of the experts. But in all sciences, the experts are sometimes mistaken. Whenever there is a breakthrough, a really important new discovery, this means that the experts have been proved wrong, and that the facts, the objective facts, were different from what the experts expected them to be. (Admittedly, a breakthrough is not a frequent event.)" </a:t>
            </a:r>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3</a:t>
            </a:fld>
            <a:endParaRPr lang="en-US"/>
          </a:p>
        </p:txBody>
      </p:sp>
    </p:spTree>
    <p:extLst>
      <p:ext uri="{BB962C8B-B14F-4D97-AF65-F5344CB8AC3E}">
        <p14:creationId xmlns:p14="http://schemas.microsoft.com/office/powerpoint/2010/main" xmlns="" val="1866671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5924128"/>
          </a:xfrm>
        </p:spPr>
        <p:txBody>
          <a:bodyPr/>
          <a:lstStyle/>
          <a:p>
            <a:r>
              <a:rPr lang="en-US" dirty="0"/>
              <a:t>"Some sociologists fail to understand that this objectivity is a possibility towards which science (and therefore scientists) should aim. Yet science has aimed at truth for at least 2,500 years.“</a:t>
            </a:r>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4</a:t>
            </a:fld>
            <a:endParaRPr lang="en-US"/>
          </a:p>
        </p:txBody>
      </p:sp>
    </p:spTree>
    <p:extLst>
      <p:ext uri="{BB962C8B-B14F-4D97-AF65-F5344CB8AC3E}">
        <p14:creationId xmlns:p14="http://schemas.microsoft.com/office/powerpoint/2010/main" xmlns="" val="339298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Chalmers: Kuhn is ambivalent about objectivity</a:t>
            </a:r>
            <a:endParaRPr lang="en-US" dirty="0">
              <a:solidFill>
                <a:srgbClr val="FF0000"/>
              </a:solidFill>
            </a:endParaRPr>
          </a:p>
        </p:txBody>
      </p:sp>
      <p:sp>
        <p:nvSpPr>
          <p:cNvPr id="3" name="Espace réservé du contenu 2"/>
          <p:cNvSpPr>
            <a:spLocks noGrp="1"/>
          </p:cNvSpPr>
          <p:nvPr>
            <p:ph idx="1"/>
          </p:nvPr>
        </p:nvSpPr>
        <p:spPr/>
        <p:txBody>
          <a:bodyPr/>
          <a:lstStyle/>
          <a:p>
            <a:r>
              <a:rPr lang="en-US" dirty="0"/>
              <a:t>After the publication of The Structure of Scientific Revolutions Kuhn was charged with having developed a relativist concept of the progress of science </a:t>
            </a:r>
            <a:endParaRPr lang="en-US" dirty="0" smtClean="0"/>
          </a:p>
          <a:p>
            <a:endParaRPr lang="en-US" dirty="0"/>
          </a:p>
          <a:p>
            <a:r>
              <a:rPr lang="en-US" dirty="0" smtClean="0"/>
              <a:t>It has been argued that he proposes </a:t>
            </a:r>
            <a:r>
              <a:rPr lang="en-US" dirty="0"/>
              <a:t>an account of progress according to which the question of whether a paradigm is better or not than one that it challenges does not have an objective answer, but depends on the values of the individual, group or culture that makes the </a:t>
            </a:r>
            <a:r>
              <a:rPr lang="en-US" dirty="0" smtClean="0"/>
              <a:t>judgment</a:t>
            </a:r>
          </a:p>
          <a:p>
            <a:endParaRPr lang="en-US" dirty="0"/>
          </a:p>
          <a:p>
            <a:r>
              <a:rPr lang="en-US" dirty="0"/>
              <a:t>Kuhn clearly was not comfortable with that charge and, in the PostScript that he added to the second edition of his book he attempted to distance himself from relativism.</a:t>
            </a:r>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5</a:t>
            </a:fld>
            <a:endParaRPr lang="en-US"/>
          </a:p>
        </p:txBody>
      </p:sp>
    </p:spTree>
    <p:extLst>
      <p:ext uri="{BB962C8B-B14F-4D97-AF65-F5344CB8AC3E}">
        <p14:creationId xmlns:p14="http://schemas.microsoft.com/office/powerpoint/2010/main" xmlns="" val="33311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620688"/>
            <a:ext cx="7620000" cy="5780112"/>
          </a:xfrm>
        </p:spPr>
        <p:txBody>
          <a:bodyPr>
            <a:normAutofit fontScale="92500" lnSpcReduction="20000"/>
          </a:bodyPr>
          <a:lstStyle/>
          <a:p>
            <a:r>
              <a:rPr lang="en-US" dirty="0" smtClean="0"/>
              <a:t>Kuhn </a:t>
            </a:r>
            <a:r>
              <a:rPr lang="en-US" dirty="0"/>
              <a:t>wrote (1970a, p. 206), "later scientific theories are better than earlier ones for solving puzzles in the often quite different environments to which they are applied. That is not a relativist's position, and it displays the sense in which I am a convinced believer in scientific </a:t>
            </a:r>
            <a:r>
              <a:rPr lang="en-US" dirty="0" smtClean="0"/>
              <a:t>progress“</a:t>
            </a:r>
          </a:p>
          <a:p>
            <a:endParaRPr lang="en-US" dirty="0"/>
          </a:p>
          <a:p>
            <a:r>
              <a:rPr lang="en-US" dirty="0" smtClean="0"/>
              <a:t>Chalmers: this is inconsistent with Kuhn’s philosophy of science because of 3 reasons</a:t>
            </a:r>
          </a:p>
          <a:p>
            <a:endParaRPr lang="en-US" dirty="0"/>
          </a:p>
          <a:p>
            <a:r>
              <a:rPr lang="en-US" dirty="0" smtClean="0"/>
              <a:t>1. For Kuhn </a:t>
            </a:r>
            <a:r>
              <a:rPr lang="en-US" dirty="0"/>
              <a:t>what </a:t>
            </a:r>
            <a:r>
              <a:rPr lang="en-US" dirty="0" smtClean="0"/>
              <a:t>counts </a:t>
            </a:r>
            <a:r>
              <a:rPr lang="en-US" dirty="0"/>
              <a:t>as a puzzle and a solution is </a:t>
            </a:r>
            <a:r>
              <a:rPr lang="en-US" dirty="0" smtClean="0"/>
              <a:t>paradigm-dependent</a:t>
            </a:r>
          </a:p>
          <a:p>
            <a:endParaRPr lang="en-US" dirty="0"/>
          </a:p>
          <a:p>
            <a:r>
              <a:rPr lang="en-US" dirty="0"/>
              <a:t>2. </a:t>
            </a:r>
            <a:r>
              <a:rPr lang="en-US" dirty="0" smtClean="0"/>
              <a:t>Kuhn elsewhere </a:t>
            </a:r>
            <a:r>
              <a:rPr lang="en-US" dirty="0"/>
              <a:t>offers different criteria such as </a:t>
            </a:r>
            <a:r>
              <a:rPr lang="en-US" dirty="0" smtClean="0"/>
              <a:t>'simplicity</a:t>
            </a:r>
          </a:p>
          <a:p>
            <a:endParaRPr lang="en-US" dirty="0"/>
          </a:p>
          <a:p>
            <a:r>
              <a:rPr lang="en-US" dirty="0" smtClean="0"/>
              <a:t>3. Even </a:t>
            </a:r>
            <a:r>
              <a:rPr lang="en-US" dirty="0"/>
              <a:t>more problematic is the clash between the last part of that sentence (the non-relativist claim about progress) and the numerous passages in Kuhn's book that look as an explicit advocacy of the relativist position, and even as a denial that there </a:t>
            </a:r>
            <a:r>
              <a:rPr lang="en-US" dirty="0" smtClean="0"/>
              <a:t>is </a:t>
            </a:r>
            <a:r>
              <a:rPr lang="en-US" dirty="0"/>
              <a:t>a rational criterion of scientific progress at </a:t>
            </a:r>
            <a:r>
              <a:rPr lang="en-US" dirty="0" smtClean="0"/>
              <a:t>all (e.g. scientific revolution are gestalt switches or religious conversions)</a:t>
            </a:r>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6</a:t>
            </a:fld>
            <a:endParaRPr lang="en-US"/>
          </a:p>
        </p:txBody>
      </p:sp>
    </p:spTree>
    <p:extLst>
      <p:ext uri="{BB962C8B-B14F-4D97-AF65-F5344CB8AC3E}">
        <p14:creationId xmlns:p14="http://schemas.microsoft.com/office/powerpoint/2010/main" xmlns="" val="67389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99435"/>
          </a:xfrm>
        </p:spPr>
        <p:txBody>
          <a:bodyPr/>
          <a:lstStyle/>
          <a:p>
            <a:endParaRPr lang="en-US" dirty="0"/>
          </a:p>
        </p:txBody>
      </p:sp>
      <p:sp>
        <p:nvSpPr>
          <p:cNvPr id="3" name="Espace réservé du contenu 2"/>
          <p:cNvSpPr>
            <a:spLocks noGrp="1"/>
          </p:cNvSpPr>
          <p:nvPr>
            <p:ph idx="1"/>
          </p:nvPr>
        </p:nvSpPr>
        <p:spPr>
          <a:xfrm>
            <a:off x="457200" y="476672"/>
            <a:ext cx="7620000" cy="5924128"/>
          </a:xfrm>
        </p:spPr>
        <p:txBody>
          <a:bodyPr>
            <a:normAutofit fontScale="92500"/>
          </a:bodyPr>
          <a:lstStyle/>
          <a:p>
            <a:r>
              <a:rPr lang="en-US" dirty="0" smtClean="0"/>
              <a:t>Chalmers</a:t>
            </a:r>
            <a:r>
              <a:rPr lang="en-US" dirty="0"/>
              <a:t>: </a:t>
            </a:r>
            <a:r>
              <a:rPr lang="en-US" dirty="0" smtClean="0"/>
              <a:t>it </a:t>
            </a:r>
            <a:r>
              <a:rPr lang="en-US" dirty="0"/>
              <a:t>is possible to distinguish between subjective and objective </a:t>
            </a:r>
            <a:r>
              <a:rPr lang="en-US" dirty="0" smtClean="0"/>
              <a:t>knowledge</a:t>
            </a:r>
          </a:p>
          <a:p>
            <a:endParaRPr lang="en-US" dirty="0"/>
          </a:p>
          <a:p>
            <a:r>
              <a:rPr lang="en-US" dirty="0"/>
              <a:t>Science is publicly testable </a:t>
            </a:r>
            <a:r>
              <a:rPr lang="en-US" dirty="0" smtClean="0"/>
              <a:t>(scientific theories can be falsified)</a:t>
            </a:r>
          </a:p>
          <a:p>
            <a:endParaRPr lang="en-US" dirty="0"/>
          </a:p>
          <a:p>
            <a:r>
              <a:rPr lang="en-US" dirty="0" smtClean="0"/>
              <a:t>“I </a:t>
            </a:r>
            <a:r>
              <a:rPr lang="en-US" dirty="0"/>
              <a:t>have illustrated a sense in which knowledge can be construed as objective by talking of the objective properties of statements, especially statements of theoretical and observational claims. But it is not only such statements that are objective. Experimental set-ups and procedures, methodological rules and mathematical systems are objective too, in the sense that they are distinct from the kinds of things that reside in individual minds. They can be confronted and can be exploited, modified and criticized by individuals. An individual scientist will be confronted by an objective situation - a set of theories, experimental results, instruments and techniques, modes of argument and the like - and it is these that the scientist must use in order to attempt to modify and improve the </a:t>
            </a:r>
            <a:r>
              <a:rPr lang="en-US" dirty="0" smtClean="0"/>
              <a:t>situation”</a:t>
            </a:r>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7</a:t>
            </a:fld>
            <a:endParaRPr lang="en-US"/>
          </a:p>
        </p:txBody>
      </p:sp>
    </p:spTree>
    <p:extLst>
      <p:ext uri="{BB962C8B-B14F-4D97-AF65-F5344CB8AC3E}">
        <p14:creationId xmlns:p14="http://schemas.microsoft.com/office/powerpoint/2010/main" xmlns="" val="3670151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5924128"/>
          </a:xfrm>
        </p:spPr>
        <p:txBody>
          <a:bodyPr>
            <a:normAutofit lnSpcReduction="10000"/>
          </a:bodyPr>
          <a:lstStyle/>
          <a:p>
            <a:r>
              <a:rPr lang="en-US" dirty="0"/>
              <a:t>“However, there is this other mode of talking at work in Kuhn's book which is situated on the subjective side of my dichotomy. This includes his talk of </a:t>
            </a:r>
            <a:r>
              <a:rPr lang="en-US" b="1" dirty="0">
                <a:solidFill>
                  <a:srgbClr val="FF0000"/>
                </a:solidFill>
              </a:rPr>
              <a:t>gestalt switches and the like</a:t>
            </a:r>
            <a:r>
              <a:rPr lang="en-US" dirty="0"/>
              <a:t>. Talking of the switch from one paradigm to another in terms of gestalt switches, as Kuhn does, creates the impression </a:t>
            </a:r>
            <a:r>
              <a:rPr lang="en-US" b="1" dirty="0">
                <a:solidFill>
                  <a:srgbClr val="FF0000"/>
                </a:solidFill>
              </a:rPr>
              <a:t>that the viewpoints on either side of the switch cannot be compared</a:t>
            </a:r>
            <a:r>
              <a:rPr lang="en-US" dirty="0"/>
              <a:t>. The change from one paradigm to another is identified with the change that takes place within a scientist's mind or brain when he or she changes allegiance from one to the other</a:t>
            </a:r>
            <a:r>
              <a:rPr lang="en-US" dirty="0" smtClean="0"/>
              <a:t>.... </a:t>
            </a:r>
            <a:r>
              <a:rPr lang="en-US" dirty="0"/>
              <a:t>If our concern is the nature of science and the sense in which science can be said to progress, as Kuhn's seems to be, </a:t>
            </a:r>
            <a:r>
              <a:rPr lang="en-US" b="1" dirty="0">
                <a:solidFill>
                  <a:srgbClr val="FF0000"/>
                </a:solidFill>
              </a:rPr>
              <a:t>then my suggestion is that all the talk of gestalt switches and religious conversions be removed from Kuhn's account and that we stick to an objective </a:t>
            </a:r>
            <a:r>
              <a:rPr lang="en-US" b="1" dirty="0" err="1">
                <a:solidFill>
                  <a:srgbClr val="FF0000"/>
                </a:solidFill>
              </a:rPr>
              <a:t>characterisation</a:t>
            </a:r>
            <a:r>
              <a:rPr lang="en-US" b="1" dirty="0">
                <a:solidFill>
                  <a:srgbClr val="FF0000"/>
                </a:solidFill>
              </a:rPr>
              <a:t> of paradigms and the relationship between them</a:t>
            </a:r>
            <a:r>
              <a:rPr lang="en-US" dirty="0"/>
              <a:t>. Much of the time Kuhn does precisely this, and his historical studies are a mine of important material for helping to elucidate the nature of science.</a:t>
            </a:r>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8</a:t>
            </a:fld>
            <a:endParaRPr lang="en-US"/>
          </a:p>
        </p:txBody>
      </p:sp>
    </p:spTree>
    <p:extLst>
      <p:ext uri="{BB962C8B-B14F-4D97-AF65-F5344CB8AC3E}">
        <p14:creationId xmlns:p14="http://schemas.microsoft.com/office/powerpoint/2010/main" xmlns="" val="55259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404664"/>
            <a:ext cx="7620000" cy="5996136"/>
          </a:xfrm>
        </p:spPr>
        <p:txBody>
          <a:bodyPr>
            <a:normAutofit fontScale="92500" lnSpcReduction="10000"/>
          </a:bodyPr>
          <a:lstStyle/>
          <a:p>
            <a:r>
              <a:rPr lang="en-US" dirty="0" smtClean="0"/>
              <a:t>Chalmers: the </a:t>
            </a:r>
            <a:r>
              <a:rPr lang="en-US" dirty="0"/>
              <a:t>psychological reasons that lead a scientist to choose a paradigm are not that </a:t>
            </a:r>
            <a:r>
              <a:rPr lang="en-US" dirty="0" smtClean="0"/>
              <a:t>important</a:t>
            </a:r>
          </a:p>
          <a:p>
            <a:endParaRPr lang="en-US" dirty="0"/>
          </a:p>
          <a:p>
            <a:r>
              <a:rPr lang="en-US" dirty="0"/>
              <a:t>This issue is totally different from the problem of the objective </a:t>
            </a:r>
            <a:r>
              <a:rPr lang="en-US" dirty="0" smtClean="0"/>
              <a:t>truth</a:t>
            </a:r>
          </a:p>
          <a:p>
            <a:endParaRPr lang="en-US" dirty="0"/>
          </a:p>
          <a:p>
            <a:r>
              <a:rPr lang="en-US" dirty="0"/>
              <a:t>Once a paradigm has been </a:t>
            </a:r>
            <a:r>
              <a:rPr lang="en-US" dirty="0" smtClean="0"/>
              <a:t>chosen </a:t>
            </a:r>
            <a:r>
              <a:rPr lang="en-US" dirty="0"/>
              <a:t>we can check </a:t>
            </a:r>
            <a:r>
              <a:rPr lang="en-US" dirty="0" smtClean="0"/>
              <a:t>its </a:t>
            </a:r>
            <a:r>
              <a:rPr lang="en-US" dirty="0"/>
              <a:t>objective and empirical </a:t>
            </a:r>
            <a:r>
              <a:rPr lang="en-US" dirty="0" smtClean="0"/>
              <a:t>validity</a:t>
            </a:r>
          </a:p>
          <a:p>
            <a:endParaRPr lang="en-US" dirty="0"/>
          </a:p>
          <a:p>
            <a:r>
              <a:rPr lang="en-US" dirty="0"/>
              <a:t>“The way in which one historically existing paradigm might be said to be better than the rival that it replaces is distinct from the question of the ways in which, or the reasons why, individual scientists change their allegiance from one to the other, or come to be working in one or the other. The fact that individual scientists in their scientific work make judgments and choices for a variety of reasons, often influenced by subjective factors, is one thing. The relationship between one paradigm and another, perceivable most clearly with the benefit of </a:t>
            </a:r>
            <a:r>
              <a:rPr lang="en-US" dirty="0" smtClean="0"/>
              <a:t>hindsight, </a:t>
            </a:r>
            <a:r>
              <a:rPr lang="en-US" dirty="0"/>
              <a:t>is another. If some distinctive sense in which science progresses is to be identified, it is the latter kind of consideration that will yield the answer”</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9</a:t>
            </a:fld>
            <a:endParaRPr lang="en-US"/>
          </a:p>
        </p:txBody>
      </p:sp>
    </p:spTree>
    <p:extLst>
      <p:ext uri="{BB962C8B-B14F-4D97-AF65-F5344CB8AC3E}">
        <p14:creationId xmlns:p14="http://schemas.microsoft.com/office/powerpoint/2010/main" xmlns="" val="3721172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Personnalisé 5">
      <a:dk1>
        <a:sysClr val="windowText" lastClr="000000"/>
      </a:dk1>
      <a:lt1>
        <a:srgbClr val="FFFFFF"/>
      </a:lt1>
      <a:dk2>
        <a:srgbClr val="F2F2F2"/>
      </a:dk2>
      <a:lt2>
        <a:srgbClr val="A5A5A5"/>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6225</TotalTime>
  <Words>2842</Words>
  <Application>Microsoft Office PowerPoint</Application>
  <PresentationFormat>全屏显示(4:3)</PresentationFormat>
  <Paragraphs>197</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Contiguïté</vt:lpstr>
      <vt:lpstr>Philosophy of Science</vt:lpstr>
      <vt:lpstr>Incommensurability</vt:lpstr>
      <vt:lpstr>幻灯片 3</vt:lpstr>
      <vt:lpstr>幻灯片 4</vt:lpstr>
      <vt:lpstr>Chalmers: Kuhn is ambivalent about objectivity</vt:lpstr>
      <vt:lpstr>幻灯片 6</vt:lpstr>
      <vt:lpstr>幻灯片 7</vt:lpstr>
      <vt:lpstr>幻灯片 8</vt:lpstr>
      <vt:lpstr>幻灯片 9</vt:lpstr>
      <vt:lpstr>幻灯片 10</vt:lpstr>
      <vt:lpstr>幻灯片 11</vt:lpstr>
      <vt:lpstr>Chapter 9: Imre Lakatos (1922-1974)</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Philosophy of Science</dc:title>
  <dc:creator>Francesco</dc:creator>
  <cp:lastModifiedBy>Administrator</cp:lastModifiedBy>
  <cp:revision>178</cp:revision>
  <dcterms:created xsi:type="dcterms:W3CDTF">2016-09-06T10:02:48Z</dcterms:created>
  <dcterms:modified xsi:type="dcterms:W3CDTF">2018-11-28T06:32:50Z</dcterms:modified>
</cp:coreProperties>
</file>