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76" r:id="rId8"/>
    <p:sldId id="277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8" r:id="rId21"/>
    <p:sldId id="279" r:id="rId22"/>
    <p:sldId id="280" r:id="rId23"/>
    <p:sldId id="281" r:id="rId24"/>
    <p:sldId id="282" r:id="rId25"/>
    <p:sldId id="283" r:id="rId26"/>
    <p:sldId id="287" r:id="rId27"/>
    <p:sldId id="288" r:id="rId28"/>
    <p:sldId id="289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291" r:id="rId42"/>
    <p:sldId id="275" r:id="rId43"/>
    <p:sldId id="285" r:id="rId44"/>
    <p:sldId id="284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187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555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705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654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744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01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030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42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979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399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694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918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di.iori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>
                <a:solidFill>
                  <a:srgbClr val="002060"/>
                </a:solidFill>
                <a:latin typeface="Cambria"/>
              </a:rPr>
              <a:t>Philosophy of the Social Sciences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dirty="0" smtClean="0"/>
          </a:p>
          <a:p>
            <a:endParaRPr lang="en-US" sz="2800" b="1" dirty="0"/>
          </a:p>
          <a:p>
            <a:r>
              <a:rPr lang="en-US" sz="8400" dirty="0">
                <a:solidFill>
                  <a:srgbClr val="FF0000"/>
                </a:solidFill>
              </a:rPr>
              <a:t>Francesco Di </a:t>
            </a:r>
            <a:r>
              <a:rPr lang="en-US" sz="8400" dirty="0" err="1">
                <a:solidFill>
                  <a:srgbClr val="FF0000"/>
                </a:solidFill>
              </a:rPr>
              <a:t>Iorio</a:t>
            </a:r>
            <a:endParaRPr lang="en-US" sz="8400" dirty="0">
              <a:solidFill>
                <a:srgbClr val="FF0000"/>
              </a:solidFill>
            </a:endParaRPr>
          </a:p>
          <a:p>
            <a:r>
              <a:rPr lang="en-US" sz="8400" dirty="0">
                <a:solidFill>
                  <a:srgbClr val="0070C0"/>
                </a:solidFill>
                <a:hlinkClick r:id="rId2"/>
              </a:rPr>
              <a:t>francedi.iorio@gmail.com</a:t>
            </a:r>
            <a:endParaRPr lang="en-US" sz="8400" dirty="0">
              <a:solidFill>
                <a:srgbClr val="0070C0"/>
              </a:solidFill>
            </a:endParaRPr>
          </a:p>
          <a:p>
            <a:r>
              <a:rPr lang="en-US" sz="8400" dirty="0">
                <a:solidFill>
                  <a:srgbClr val="0070C0"/>
                </a:solidFill>
              </a:rPr>
              <a:t>185 2665 0134</a:t>
            </a:r>
          </a:p>
          <a:p>
            <a:endParaRPr lang="en-US" sz="2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191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0844"/>
            <a:ext cx="10515600" cy="62208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Simmel associated the </a:t>
            </a:r>
            <a:r>
              <a:rPr lang="en-US" dirty="0" err="1"/>
              <a:t>explanandum</a:t>
            </a:r>
            <a:r>
              <a:rPr lang="en-US" dirty="0"/>
              <a:t> (the highest division of </a:t>
            </a:r>
            <a:r>
              <a:rPr lang="en-US" dirty="0" err="1"/>
              <a:t>labour</a:t>
            </a:r>
            <a:r>
              <a:rPr lang="en-US" dirty="0"/>
              <a:t> </a:t>
            </a:r>
            <a:r>
              <a:rPr lang="en-US" dirty="0" smtClean="0"/>
              <a:t>recorded in </a:t>
            </a:r>
            <a:r>
              <a:rPr lang="en-US" dirty="0"/>
              <a:t>cities compared to the countryside) to the initial condition C1</a:t>
            </a:r>
            <a:r>
              <a:rPr lang="en-US" dirty="0" smtClean="0"/>
              <a:t>: “</a:t>
            </a:r>
            <a:r>
              <a:rPr lang="en-US" dirty="0"/>
              <a:t>the competition amongst individuals” occurring in </a:t>
            </a:r>
            <a:r>
              <a:rPr lang="en-US" dirty="0" smtClean="0"/>
              <a:t>cities</a:t>
            </a:r>
          </a:p>
          <a:p>
            <a:endParaRPr lang="en-US" dirty="0"/>
          </a:p>
          <a:p>
            <a:r>
              <a:rPr lang="en-US" dirty="0" smtClean="0"/>
              <a:t>To do this he uses (implicitly) a law: “Every time that there is a high </a:t>
            </a:r>
            <a:r>
              <a:rPr lang="en-US" dirty="0"/>
              <a:t>concentration </a:t>
            </a:r>
            <a:r>
              <a:rPr lang="en-US" dirty="0" smtClean="0"/>
              <a:t>of individuals, there is usually a high </a:t>
            </a:r>
            <a:r>
              <a:rPr lang="en-US" dirty="0" err="1"/>
              <a:t>specialisation</a:t>
            </a:r>
            <a:r>
              <a:rPr lang="en-US" dirty="0"/>
              <a:t> of their functions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/>
              <a:t>Simmel </a:t>
            </a:r>
            <a:r>
              <a:rPr lang="en-US" dirty="0" smtClean="0"/>
              <a:t>explains this phenomenon in great detail by using other laws: 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  <a:r>
              <a:rPr lang="en-US" dirty="0" smtClean="0"/>
              <a:t>“Every time you have a social environment </a:t>
            </a:r>
            <a:r>
              <a:rPr lang="en-US" dirty="0"/>
              <a:t>where survival does not depends exclusively on </a:t>
            </a:r>
            <a:r>
              <a:rPr lang="en-US" dirty="0" smtClean="0"/>
              <a:t>nature there </a:t>
            </a:r>
            <a:r>
              <a:rPr lang="en-US" dirty="0"/>
              <a:t>is an inter-individual competition for profit”; </a:t>
            </a:r>
            <a:r>
              <a:rPr lang="en-US" b="1" dirty="0" smtClean="0">
                <a:solidFill>
                  <a:srgbClr val="FF0000"/>
                </a:solidFill>
              </a:rPr>
              <a:t>(ii) </a:t>
            </a:r>
            <a:r>
              <a:rPr lang="en-US" dirty="0" smtClean="0"/>
              <a:t>“If an individual </a:t>
            </a:r>
            <a:r>
              <a:rPr lang="en-US" dirty="0"/>
              <a:t>is </a:t>
            </a:r>
            <a:r>
              <a:rPr lang="en-US" dirty="0" smtClean="0"/>
              <a:t>high </a:t>
            </a:r>
            <a:r>
              <a:rPr lang="en-US" dirty="0" err="1" smtClean="0"/>
              <a:t>specialised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a specific production, it is more </a:t>
            </a:r>
            <a:r>
              <a:rPr lang="en-US" dirty="0"/>
              <a:t>likely </a:t>
            </a:r>
            <a:r>
              <a:rPr lang="en-US" dirty="0" smtClean="0"/>
              <a:t>that his/her </a:t>
            </a:r>
            <a:r>
              <a:rPr lang="en-US" dirty="0"/>
              <a:t>product will meet with the preferences of the consumers</a:t>
            </a:r>
            <a:r>
              <a:rPr lang="en-US" dirty="0" smtClean="0"/>
              <a:t>”; 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iii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/>
              <a:t>“if </a:t>
            </a:r>
            <a:r>
              <a:rPr lang="en-US" dirty="0" smtClean="0"/>
              <a:t>you want to sell new products, you need </a:t>
            </a:r>
            <a:r>
              <a:rPr lang="en-US" dirty="0"/>
              <a:t>to </a:t>
            </a:r>
            <a:r>
              <a:rPr lang="en-US" dirty="0" smtClean="0"/>
              <a:t>discover new needs”.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650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2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346"/>
            <a:ext cx="10515600" cy="623454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Economics</a:t>
            </a:r>
          </a:p>
          <a:p>
            <a:endParaRPr lang="en-US" dirty="0"/>
          </a:p>
          <a:p>
            <a:r>
              <a:rPr lang="en-US" dirty="0"/>
              <a:t>— The law of supply and demand: “When demand is greater than supply of a </a:t>
            </a:r>
            <a:r>
              <a:rPr lang="en-US" dirty="0" smtClean="0"/>
              <a:t>commodity, </a:t>
            </a:r>
            <a:r>
              <a:rPr lang="en-US" dirty="0"/>
              <a:t>price of the particular commodity goes </a:t>
            </a:r>
            <a:r>
              <a:rPr lang="en-US" dirty="0" smtClean="0"/>
              <a:t>higher”</a:t>
            </a:r>
          </a:p>
          <a:p>
            <a:endParaRPr lang="en-US" dirty="0"/>
          </a:p>
          <a:p>
            <a:r>
              <a:rPr lang="en-US" dirty="0"/>
              <a:t>— The law on the division of </a:t>
            </a:r>
            <a:r>
              <a:rPr lang="en-US" dirty="0" err="1"/>
              <a:t>labour</a:t>
            </a:r>
            <a:r>
              <a:rPr lang="en-US" dirty="0"/>
              <a:t> by A. Smith: “The larger </a:t>
            </a:r>
            <a:r>
              <a:rPr lang="en-US" dirty="0" smtClean="0"/>
              <a:t>the market</a:t>
            </a:r>
            <a:r>
              <a:rPr lang="en-US" dirty="0"/>
              <a:t>, the more advanced is the division of </a:t>
            </a:r>
            <a:r>
              <a:rPr lang="en-US" dirty="0" err="1"/>
              <a:t>labour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xmlns="" val="106705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16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0292"/>
            <a:ext cx="10515600" cy="613294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Sociology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/>
              <a:t>strict law of the oligarchy </a:t>
            </a:r>
            <a:r>
              <a:rPr lang="en-US" dirty="0"/>
              <a:t>by R. </a:t>
            </a:r>
            <a:r>
              <a:rPr lang="en-US" dirty="0" err="1"/>
              <a:t>Michels</a:t>
            </a:r>
            <a:r>
              <a:rPr lang="en-US" dirty="0"/>
              <a:t>: “The </a:t>
            </a:r>
            <a:r>
              <a:rPr lang="en-US" dirty="0" smtClean="0"/>
              <a:t>organization definitely </a:t>
            </a:r>
            <a:r>
              <a:rPr lang="en-US" dirty="0"/>
              <a:t>splits every party into a minority which rules and </a:t>
            </a:r>
            <a:r>
              <a:rPr lang="en-US" dirty="0" smtClean="0"/>
              <a:t>a majority </a:t>
            </a:r>
            <a:r>
              <a:rPr lang="en-US" dirty="0"/>
              <a:t>by which it is ruled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78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3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46"/>
            <a:ext cx="10515600" cy="671945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Historiography</a:t>
            </a:r>
          </a:p>
          <a:p>
            <a:endParaRPr lang="en-US" dirty="0"/>
          </a:p>
          <a:p>
            <a:r>
              <a:rPr lang="en-US" dirty="0"/>
              <a:t>H</a:t>
            </a:r>
            <a:r>
              <a:rPr lang="en-US" dirty="0" smtClean="0"/>
              <a:t>istoriography takes the </a:t>
            </a:r>
            <a:r>
              <a:rPr lang="en-US" dirty="0" err="1"/>
              <a:t>nomological</a:t>
            </a:r>
            <a:r>
              <a:rPr lang="en-US" dirty="0"/>
              <a:t> </a:t>
            </a:r>
            <a:r>
              <a:rPr lang="en-US" dirty="0" smtClean="0"/>
              <a:t>knowledge either from other sciences or from </a:t>
            </a:r>
            <a:r>
              <a:rPr lang="en-US" dirty="0"/>
              <a:t>common sense.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Here </a:t>
            </a:r>
            <a:r>
              <a:rPr lang="en-US" dirty="0"/>
              <a:t>are some of the laws that </a:t>
            </a:r>
            <a:r>
              <a:rPr lang="en-US" dirty="0" smtClean="0"/>
              <a:t>are implicitly </a:t>
            </a:r>
            <a:r>
              <a:rPr lang="en-US" dirty="0"/>
              <a:t>or explicitly used by some well-known </a:t>
            </a:r>
            <a:r>
              <a:rPr lang="en-US" dirty="0" smtClean="0"/>
              <a:t>historians:</a:t>
            </a:r>
          </a:p>
          <a:p>
            <a:endParaRPr lang="en-US" dirty="0"/>
          </a:p>
          <a:p>
            <a:r>
              <a:rPr lang="en-US" dirty="0" smtClean="0"/>
              <a:t>“</a:t>
            </a:r>
            <a:r>
              <a:rPr lang="en-US" dirty="0"/>
              <a:t>The more a population is divided by internal struggles the easier </a:t>
            </a:r>
            <a:r>
              <a:rPr lang="en-US" dirty="0" smtClean="0"/>
              <a:t>is the </a:t>
            </a:r>
            <a:r>
              <a:rPr lang="en-US" dirty="0"/>
              <a:t>conquest of its territory” (Thucydides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/>
              <a:t>“Everybody is more determined at the beginning [of a war]</a:t>
            </a:r>
          </a:p>
          <a:p>
            <a:r>
              <a:rPr lang="en-US" dirty="0"/>
              <a:t>(Thucydides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/>
              <a:t>“Whoever does not own anything will surely envy the well-off</a:t>
            </a:r>
            <a:r>
              <a:rPr lang="en-US" dirty="0" smtClean="0"/>
              <a:t>” (</a:t>
            </a:r>
            <a:r>
              <a:rPr lang="en-US" dirty="0"/>
              <a:t>Sallust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/>
              <a:t>“Whoever kills a well-loved ruler will have to face the reaction of </a:t>
            </a:r>
            <a:r>
              <a:rPr lang="en-US" dirty="0" smtClean="0"/>
              <a:t>the people” </a:t>
            </a:r>
            <a:r>
              <a:rPr lang="en-US" dirty="0"/>
              <a:t>(</a:t>
            </a:r>
            <a:r>
              <a:rPr lang="en-US" dirty="0" err="1"/>
              <a:t>Guicciardini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/>
              <a:t>“Men working in conditions of deprivation are less productive”</a:t>
            </a:r>
          </a:p>
          <a:p>
            <a:r>
              <a:rPr lang="en-US" dirty="0"/>
              <a:t>(Bloch).</a:t>
            </a:r>
          </a:p>
        </p:txBody>
      </p:sp>
    </p:spTree>
    <p:extLst>
      <p:ext uri="{BB962C8B-B14F-4D97-AF65-F5344CB8AC3E}">
        <p14:creationId xmlns:p14="http://schemas.microsoft.com/office/powerpoint/2010/main" xmlns="" val="175777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On the </a:t>
            </a:r>
            <a:r>
              <a:rPr lang="en-US" dirty="0">
                <a:solidFill>
                  <a:srgbClr val="FF0000"/>
                </a:solidFill>
              </a:rPr>
              <a:t>Laws </a:t>
            </a:r>
            <a:r>
              <a:rPr lang="en-US" dirty="0" smtClean="0">
                <a:solidFill>
                  <a:srgbClr val="FF0000"/>
                </a:solidFill>
              </a:rPr>
              <a:t>of Social </a:t>
            </a:r>
            <a:r>
              <a:rPr lang="en-US" dirty="0">
                <a:solidFill>
                  <a:srgbClr val="FF0000"/>
                </a:solidFill>
              </a:rPr>
              <a:t>Sciences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) </a:t>
            </a:r>
            <a:r>
              <a:rPr lang="en-US" i="1" dirty="0" smtClean="0">
                <a:solidFill>
                  <a:srgbClr val="0070C0"/>
                </a:solidFill>
              </a:rPr>
              <a:t>The laws </a:t>
            </a:r>
            <a:r>
              <a:rPr lang="en-US" i="1" dirty="0">
                <a:solidFill>
                  <a:srgbClr val="0070C0"/>
                </a:solidFill>
              </a:rPr>
              <a:t>employed in social sciences </a:t>
            </a:r>
            <a:r>
              <a:rPr lang="en-US" i="1" dirty="0" smtClean="0">
                <a:solidFill>
                  <a:srgbClr val="0070C0"/>
                </a:solidFill>
              </a:rPr>
              <a:t>refer to actions and </a:t>
            </a:r>
            <a:r>
              <a:rPr lang="en-US" i="1" dirty="0">
                <a:solidFill>
                  <a:srgbClr val="0070C0"/>
                </a:solidFill>
              </a:rPr>
              <a:t>the consequences of </a:t>
            </a:r>
            <a:r>
              <a:rPr lang="en-US" i="1" dirty="0" smtClean="0">
                <a:solidFill>
                  <a:srgbClr val="0070C0"/>
                </a:solidFill>
              </a:rPr>
              <a:t>actions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Sometimes</a:t>
            </a:r>
            <a:r>
              <a:rPr lang="en-US" dirty="0" smtClean="0"/>
              <a:t> there </a:t>
            </a:r>
            <a:r>
              <a:rPr lang="en-US" dirty="0"/>
              <a:t>is direct </a:t>
            </a:r>
            <a:r>
              <a:rPr lang="en-US" dirty="0" smtClean="0"/>
              <a:t>reference to </a:t>
            </a:r>
            <a:r>
              <a:rPr lang="en-US" dirty="0"/>
              <a:t>individual </a:t>
            </a:r>
            <a:r>
              <a:rPr lang="en-US" dirty="0" smtClean="0"/>
              <a:t>action </a:t>
            </a:r>
            <a:r>
              <a:rPr lang="en-US" dirty="0"/>
              <a:t>(“men working in a condition of </a:t>
            </a:r>
            <a:r>
              <a:rPr lang="en-US" dirty="0" smtClean="0"/>
              <a:t>deprivation are </a:t>
            </a:r>
            <a:r>
              <a:rPr lang="en-US" dirty="0"/>
              <a:t>less productive</a:t>
            </a:r>
            <a:r>
              <a:rPr lang="en-US" dirty="0" smtClean="0"/>
              <a:t>”); </a:t>
            </a:r>
            <a:r>
              <a:rPr lang="en-US" dirty="0" smtClean="0">
                <a:solidFill>
                  <a:srgbClr val="00B050"/>
                </a:solidFill>
              </a:rPr>
              <a:t>sometimes</a:t>
            </a:r>
            <a:r>
              <a:rPr lang="en-US" dirty="0" smtClean="0"/>
              <a:t> the reference to individuals and their actions </a:t>
            </a:r>
            <a:r>
              <a:rPr lang="en-US" dirty="0"/>
              <a:t>is </a:t>
            </a:r>
            <a:r>
              <a:rPr lang="en-US" dirty="0" smtClean="0"/>
              <a:t>slightly indirect: collective </a:t>
            </a:r>
            <a:r>
              <a:rPr lang="en-US" dirty="0"/>
              <a:t>nouns are used </a:t>
            </a:r>
            <a:r>
              <a:rPr lang="en-US" dirty="0" smtClean="0"/>
              <a:t>(“</a:t>
            </a:r>
            <a:r>
              <a:rPr lang="en-US" dirty="0"/>
              <a:t>A population living in corruption will live in freedom for a </a:t>
            </a:r>
            <a:r>
              <a:rPr lang="en-US" dirty="0" smtClean="0"/>
              <a:t>short time”); </a:t>
            </a:r>
            <a:r>
              <a:rPr lang="en-US" dirty="0" smtClean="0">
                <a:solidFill>
                  <a:srgbClr val="00B050"/>
                </a:solidFill>
              </a:rPr>
              <a:t>sometimes</a:t>
            </a:r>
            <a:r>
              <a:rPr lang="en-US" dirty="0" smtClean="0"/>
              <a:t>, </a:t>
            </a:r>
            <a:r>
              <a:rPr lang="en-US" dirty="0"/>
              <a:t>the </a:t>
            </a:r>
            <a:r>
              <a:rPr lang="en-US" dirty="0" smtClean="0"/>
              <a:t>reference to individuals and their actions is very indirect (</a:t>
            </a:r>
            <a:r>
              <a:rPr lang="en-US" dirty="0"/>
              <a:t>It </a:t>
            </a:r>
            <a:r>
              <a:rPr lang="en-US" dirty="0" smtClean="0"/>
              <a:t>is not </a:t>
            </a:r>
            <a:r>
              <a:rPr lang="en-US" dirty="0"/>
              <a:t>difficult to keep power as long as you stick to the means used </a:t>
            </a:r>
            <a:r>
              <a:rPr lang="en-US" dirty="0" smtClean="0"/>
              <a:t>to acquire </a:t>
            </a:r>
            <a:r>
              <a:rPr lang="en-US" dirty="0"/>
              <a:t>it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9436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16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0292"/>
            <a:ext cx="10515600" cy="607752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ii) </a:t>
            </a:r>
            <a:r>
              <a:rPr lang="en-US" i="1" dirty="0">
                <a:solidFill>
                  <a:srgbClr val="0070C0"/>
                </a:solidFill>
              </a:rPr>
              <a:t>The </a:t>
            </a:r>
            <a:r>
              <a:rPr lang="en-US" i="1" dirty="0" smtClean="0">
                <a:solidFill>
                  <a:srgbClr val="0070C0"/>
                </a:solidFill>
              </a:rPr>
              <a:t>Laws employed in the social sciences are probabilistic (they describe trends)</a:t>
            </a:r>
          </a:p>
          <a:p>
            <a:endParaRPr lang="en-US" i="1" dirty="0">
              <a:solidFill>
                <a:srgbClr val="0070C0"/>
              </a:solidFill>
            </a:endParaRPr>
          </a:p>
          <a:p>
            <a:r>
              <a:rPr lang="en-US" dirty="0"/>
              <a:t>T</a:t>
            </a:r>
            <a:r>
              <a:rPr lang="en-US" dirty="0" smtClean="0"/>
              <a:t>he laws used in the social sciences are probabilistic: they are different from the deterministic laws that are </a:t>
            </a:r>
            <a:r>
              <a:rPr lang="en-US" dirty="0"/>
              <a:t>universally </a:t>
            </a:r>
            <a:r>
              <a:rPr lang="en-US" dirty="0" smtClean="0"/>
              <a:t>valid and not </a:t>
            </a:r>
            <a:r>
              <a:rPr lang="en-US" dirty="0"/>
              <a:t>falsified </a:t>
            </a:r>
            <a:r>
              <a:rPr lang="en-US" dirty="0" smtClean="0"/>
              <a:t>(like the law </a:t>
            </a:r>
            <a:r>
              <a:rPr lang="en-US" dirty="0"/>
              <a:t>on the thermal expansion of </a:t>
            </a:r>
            <a:r>
              <a:rPr lang="en-US" dirty="0" smtClean="0"/>
              <a:t>metals)</a:t>
            </a:r>
          </a:p>
          <a:p>
            <a:endParaRPr lang="en-US" dirty="0"/>
          </a:p>
          <a:p>
            <a:r>
              <a:rPr lang="en-US" dirty="0" smtClean="0"/>
              <a:t>According </a:t>
            </a:r>
            <a:r>
              <a:rPr lang="en-US" dirty="0"/>
              <a:t>to </a:t>
            </a:r>
            <a:r>
              <a:rPr lang="en-US" dirty="0" smtClean="0"/>
              <a:t>Max Weber</a:t>
            </a:r>
            <a:r>
              <a:rPr lang="en-US" dirty="0"/>
              <a:t>, </a:t>
            </a:r>
            <a:r>
              <a:rPr lang="en-US" dirty="0" smtClean="0"/>
              <a:t>the laws </a:t>
            </a:r>
            <a:r>
              <a:rPr lang="en-US" dirty="0"/>
              <a:t>of social sciences </a:t>
            </a:r>
            <a:r>
              <a:rPr lang="en-US" dirty="0" smtClean="0"/>
              <a:t>are largely “experience </a:t>
            </a:r>
            <a:r>
              <a:rPr lang="en-US" dirty="0"/>
              <a:t>rules</a:t>
            </a:r>
            <a:r>
              <a:rPr lang="en-US" dirty="0" smtClean="0"/>
              <a:t>” taken from the common sense (these laws allow us to make human </a:t>
            </a:r>
            <a:r>
              <a:rPr lang="en-US" dirty="0"/>
              <a:t>action “</a:t>
            </a:r>
            <a:r>
              <a:rPr lang="en-US" dirty="0" smtClean="0"/>
              <a:t>intelligible”: they allow us to understand its reasons (reasons are causes) and its effects.</a:t>
            </a:r>
          </a:p>
          <a:p>
            <a:endParaRPr lang="en-US" dirty="0"/>
          </a:p>
          <a:p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lack </a:t>
            </a:r>
            <a:r>
              <a:rPr lang="en-US" dirty="0"/>
              <a:t>of universal </a:t>
            </a:r>
            <a:r>
              <a:rPr lang="en-US" dirty="0" smtClean="0"/>
              <a:t>laws in </a:t>
            </a:r>
            <a:r>
              <a:rPr lang="en-US" dirty="0"/>
              <a:t>social </a:t>
            </a:r>
            <a:r>
              <a:rPr lang="en-US" dirty="0" smtClean="0"/>
              <a:t>sciences </a:t>
            </a:r>
            <a:r>
              <a:rPr lang="en-US" dirty="0"/>
              <a:t>cannot be </a:t>
            </a:r>
            <a:r>
              <a:rPr lang="en-US" dirty="0" smtClean="0"/>
              <a:t>regarded </a:t>
            </a:r>
            <a:r>
              <a:rPr lang="en-US" dirty="0"/>
              <a:t>as </a:t>
            </a:r>
            <a:r>
              <a:rPr lang="en-US" dirty="0" smtClean="0"/>
              <a:t>the proof that these sciences are different from natural sciences because </a:t>
            </a:r>
            <a:r>
              <a:rPr lang="en-US" dirty="0" smtClean="0">
                <a:solidFill>
                  <a:srgbClr val="FF0000"/>
                </a:solidFill>
              </a:rPr>
              <a:t>even </a:t>
            </a:r>
            <a:r>
              <a:rPr lang="en-US" dirty="0">
                <a:solidFill>
                  <a:srgbClr val="FF0000"/>
                </a:solidFill>
              </a:rPr>
              <a:t>natural </a:t>
            </a:r>
            <a:r>
              <a:rPr lang="en-US" dirty="0" smtClean="0">
                <a:solidFill>
                  <a:srgbClr val="FF0000"/>
                </a:solidFill>
              </a:rPr>
              <a:t>sciences make </a:t>
            </a:r>
            <a:r>
              <a:rPr lang="en-US" dirty="0">
                <a:solidFill>
                  <a:srgbClr val="FF0000"/>
                </a:solidFill>
              </a:rPr>
              <a:t>use of statistical </a:t>
            </a:r>
            <a:r>
              <a:rPr lang="en-US" dirty="0" smtClean="0">
                <a:solidFill>
                  <a:srgbClr val="FF0000"/>
                </a:solidFill>
              </a:rPr>
              <a:t>laws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e.g. </a:t>
            </a:r>
            <a:r>
              <a:rPr lang="en-US" dirty="0" smtClean="0"/>
              <a:t>quantum physics, meteorology, medicine)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513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Social Sciences are based on Common Sense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163128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laws employed </a:t>
            </a:r>
            <a:r>
              <a:rPr lang="en-US" dirty="0"/>
              <a:t>by </a:t>
            </a:r>
            <a:r>
              <a:rPr lang="en-US" dirty="0" smtClean="0"/>
              <a:t>social sciences, which </a:t>
            </a:r>
            <a:r>
              <a:rPr lang="en-US" dirty="0"/>
              <a:t>always refer to individual </a:t>
            </a:r>
            <a:r>
              <a:rPr lang="en-US" dirty="0" smtClean="0"/>
              <a:t>action,  </a:t>
            </a:r>
            <a:r>
              <a:rPr lang="en-US" dirty="0"/>
              <a:t>are </a:t>
            </a:r>
            <a:r>
              <a:rPr lang="en-US" dirty="0" smtClean="0"/>
              <a:t>commonsense laws (“ </a:t>
            </a:r>
            <a:r>
              <a:rPr lang="en-US" dirty="0"/>
              <a:t>rules of experience</a:t>
            </a:r>
            <a:r>
              <a:rPr lang="en-US" dirty="0" smtClean="0"/>
              <a:t>”) that explain </a:t>
            </a:r>
            <a:r>
              <a:rPr lang="en-US" dirty="0"/>
              <a:t>us what </a:t>
            </a:r>
            <a:r>
              <a:rPr lang="en-US" dirty="0" smtClean="0"/>
              <a:t>individuals tend </a:t>
            </a:r>
            <a:r>
              <a:rPr lang="en-US" dirty="0"/>
              <a:t>to do when they face certain </a:t>
            </a:r>
            <a:r>
              <a:rPr lang="en-US" dirty="0" smtClean="0"/>
              <a:t>typical situations.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truth of common experience”—as John </a:t>
            </a:r>
            <a:r>
              <a:rPr lang="en-US" dirty="0" smtClean="0"/>
              <a:t>Stuart Mill wrote—represents </a:t>
            </a:r>
            <a:r>
              <a:rPr lang="en-US" dirty="0"/>
              <a:t>a “practical knowledge of humanity</a:t>
            </a:r>
            <a:r>
              <a:rPr lang="en-US" dirty="0" smtClean="0"/>
              <a:t>”, made </a:t>
            </a:r>
            <a:r>
              <a:rPr lang="en-US" dirty="0"/>
              <a:t>up of “statements” “collected a </a:t>
            </a:r>
            <a:r>
              <a:rPr lang="en-US" dirty="0" smtClean="0"/>
              <a:t>posteriori </a:t>
            </a:r>
            <a:r>
              <a:rPr lang="en-US" dirty="0"/>
              <a:t>from the </a:t>
            </a:r>
            <a:r>
              <a:rPr lang="en-US" dirty="0" smtClean="0"/>
              <a:t>observations of </a:t>
            </a:r>
            <a:r>
              <a:rPr lang="en-US" dirty="0"/>
              <a:t>the facts of life</a:t>
            </a:r>
            <a:r>
              <a:rPr lang="en-US" dirty="0" smtClean="0"/>
              <a:t>”. These rules “represent </a:t>
            </a:r>
            <a:r>
              <a:rPr lang="en-US" dirty="0">
                <a:solidFill>
                  <a:srgbClr val="0070C0"/>
                </a:solidFill>
              </a:rPr>
              <a:t>common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wisdom</a:t>
            </a:r>
            <a:r>
              <a:rPr lang="en-US" dirty="0"/>
              <a:t> in everyday life”.</a:t>
            </a:r>
          </a:p>
        </p:txBody>
      </p:sp>
    </p:spTree>
    <p:extLst>
      <p:ext uri="{BB962C8B-B14F-4D97-AF65-F5344CB8AC3E}">
        <p14:creationId xmlns:p14="http://schemas.microsoft.com/office/powerpoint/2010/main" xmlns="" val="38796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2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346"/>
            <a:ext cx="10515600" cy="62160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Although </a:t>
            </a:r>
            <a:r>
              <a:rPr lang="en-US" dirty="0">
                <a:solidFill>
                  <a:srgbClr val="00B050"/>
                </a:solidFill>
              </a:rPr>
              <a:t>they are based on </a:t>
            </a:r>
            <a:r>
              <a:rPr lang="en-US" dirty="0" smtClean="0">
                <a:solidFill>
                  <a:srgbClr val="00B050"/>
                </a:solidFill>
              </a:rPr>
              <a:t>common sense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smtClean="0">
                <a:solidFill>
                  <a:srgbClr val="00B050"/>
                </a:solidFill>
              </a:rPr>
              <a:t>these </a:t>
            </a:r>
            <a:r>
              <a:rPr lang="en-US" dirty="0">
                <a:solidFill>
                  <a:srgbClr val="00B050"/>
                </a:solidFill>
              </a:rPr>
              <a:t>“laws” </a:t>
            </a:r>
            <a:r>
              <a:rPr lang="en-US" dirty="0" smtClean="0">
                <a:solidFill>
                  <a:srgbClr val="00B050"/>
                </a:solidFill>
              </a:rPr>
              <a:t>are not arbitrary</a:t>
            </a:r>
          </a:p>
          <a:p>
            <a:endParaRPr lang="en-US" dirty="0"/>
          </a:p>
          <a:p>
            <a:r>
              <a:rPr lang="en-US" dirty="0" smtClean="0"/>
              <a:t>They </a:t>
            </a:r>
            <a:r>
              <a:rPr lang="en-US" dirty="0"/>
              <a:t>are the outcome of a </a:t>
            </a:r>
            <a:r>
              <a:rPr lang="en-US" dirty="0" smtClean="0"/>
              <a:t>long learning process (trial </a:t>
            </a:r>
            <a:r>
              <a:rPr lang="en-US" dirty="0"/>
              <a:t>and error </a:t>
            </a:r>
            <a:r>
              <a:rPr lang="en-US" dirty="0" smtClean="0"/>
              <a:t>that produced our common sense and involved </a:t>
            </a:r>
            <a:r>
              <a:rPr lang="en-US" dirty="0"/>
              <a:t>an </a:t>
            </a:r>
            <a:r>
              <a:rPr lang="en-US" dirty="0" smtClean="0"/>
              <a:t>incredibly large </a:t>
            </a:r>
            <a:r>
              <a:rPr lang="en-US" dirty="0"/>
              <a:t>number of individuals and a great amount of knowledge (cultural evolution)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>
                <a:solidFill>
                  <a:srgbClr val="0070C0"/>
                </a:solidFill>
              </a:rPr>
              <a:t>These laws are based on empirical evidence</a:t>
            </a:r>
          </a:p>
          <a:p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or instance</a:t>
            </a:r>
            <a:r>
              <a:rPr lang="en-US" dirty="0"/>
              <a:t>, </a:t>
            </a:r>
            <a:r>
              <a:rPr lang="en-US" dirty="0" smtClean="0"/>
              <a:t>the law used by </a:t>
            </a:r>
            <a:r>
              <a:rPr lang="en-US" dirty="0" err="1" smtClean="0"/>
              <a:t>Salvemini</a:t>
            </a:r>
            <a:r>
              <a:rPr lang="en-US" dirty="0" smtClean="0"/>
              <a:t> </a:t>
            </a:r>
            <a:r>
              <a:rPr lang="en-US" dirty="0"/>
              <a:t>(“whoever has important privileges tends to defend </a:t>
            </a:r>
            <a:r>
              <a:rPr lang="en-US" dirty="0" smtClean="0"/>
              <a:t>them with </a:t>
            </a:r>
            <a:r>
              <a:rPr lang="en-US" dirty="0"/>
              <a:t>all his strength</a:t>
            </a:r>
            <a:r>
              <a:rPr lang="en-US" dirty="0" smtClean="0"/>
              <a:t>”) is a law which is reliable because of historical evidence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721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4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4874"/>
            <a:ext cx="10515600" cy="5752089"/>
          </a:xfrm>
        </p:spPr>
        <p:txBody>
          <a:bodyPr/>
          <a:lstStyle/>
          <a:p>
            <a:r>
              <a:rPr lang="en-US" dirty="0" smtClean="0"/>
              <a:t>The explanation </a:t>
            </a:r>
            <a:r>
              <a:rPr lang="en-US" dirty="0"/>
              <a:t>in social </a:t>
            </a:r>
            <a:r>
              <a:rPr lang="en-US" dirty="0" smtClean="0"/>
              <a:t>sciences would </a:t>
            </a:r>
            <a:r>
              <a:rPr lang="en-US" dirty="0"/>
              <a:t>simply be impossible without </a:t>
            </a:r>
            <a:r>
              <a:rPr lang="en-US" dirty="0" smtClean="0"/>
              <a:t>using commonsense knowledge</a:t>
            </a:r>
            <a:r>
              <a:rPr lang="en-US" dirty="0"/>
              <a:t> </a:t>
            </a:r>
            <a:r>
              <a:rPr lang="en-US" dirty="0" smtClean="0"/>
              <a:t>(commonsense laws have been tested empirically many times and experience shows that they describe correct trends)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is an entire school of </a:t>
            </a:r>
            <a:r>
              <a:rPr lang="en-US" dirty="0" smtClean="0"/>
              <a:t>thought holding </a:t>
            </a:r>
            <a:r>
              <a:rPr lang="en-US" dirty="0"/>
              <a:t>that “science as a whole is </a:t>
            </a:r>
            <a:r>
              <a:rPr lang="en-US" dirty="0" smtClean="0"/>
              <a:t>nothing else </a:t>
            </a:r>
            <a:r>
              <a:rPr lang="en-US" dirty="0"/>
              <a:t>than a refining of daily thought</a:t>
            </a:r>
            <a:r>
              <a:rPr lang="en-US" dirty="0" smtClean="0"/>
              <a:t>” i.e. of common sense </a:t>
            </a:r>
            <a:r>
              <a:rPr lang="en-US" dirty="0"/>
              <a:t>(</a:t>
            </a:r>
            <a:r>
              <a:rPr lang="en-US" dirty="0" smtClean="0"/>
              <a:t>Einstein), </a:t>
            </a:r>
            <a:r>
              <a:rPr lang="en-US" dirty="0"/>
              <a:t>and that </a:t>
            </a:r>
            <a:r>
              <a:rPr lang="en-US" dirty="0" smtClean="0"/>
              <a:t>scientific knowledge </a:t>
            </a:r>
            <a:r>
              <a:rPr lang="en-US" dirty="0"/>
              <a:t>advances thanks to the combination of “common </a:t>
            </a:r>
            <a:r>
              <a:rPr lang="en-US" dirty="0" smtClean="0"/>
              <a:t>sense” and </a:t>
            </a:r>
            <a:r>
              <a:rPr lang="en-US" dirty="0"/>
              <a:t>“critical attitude” (Popper).</a:t>
            </a:r>
          </a:p>
        </p:txBody>
      </p:sp>
    </p:spTree>
    <p:extLst>
      <p:ext uri="{BB962C8B-B14F-4D97-AF65-F5344CB8AC3E}">
        <p14:creationId xmlns:p14="http://schemas.microsoft.com/office/powerpoint/2010/main" xmlns="" val="109506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“Deductively Incomplete” Explanations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4"/>
            <a:ext cx="10515600" cy="534785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explanations based on probabilistic laws are incompatible with two principles of the Popper – Hempel model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The </a:t>
            </a:r>
            <a:r>
              <a:rPr lang="en-US" dirty="0"/>
              <a:t>explanations </a:t>
            </a:r>
            <a:r>
              <a:rPr lang="en-US" dirty="0" smtClean="0"/>
              <a:t>lack “</a:t>
            </a:r>
            <a:r>
              <a:rPr lang="en-US" dirty="0"/>
              <a:t>general” </a:t>
            </a:r>
            <a:r>
              <a:rPr lang="en-US" dirty="0" smtClean="0"/>
              <a:t>or </a:t>
            </a:r>
            <a:r>
              <a:rPr lang="en-US" dirty="0"/>
              <a:t>“universal” </a:t>
            </a:r>
            <a:r>
              <a:rPr lang="en-US" dirty="0" smtClean="0"/>
              <a:t>laws.</a:t>
            </a:r>
          </a:p>
          <a:p>
            <a:endParaRPr lang="en-US" dirty="0"/>
          </a:p>
          <a:p>
            <a:r>
              <a:rPr lang="en-US" dirty="0" smtClean="0"/>
              <a:t>(ii) There is no </a:t>
            </a:r>
            <a:r>
              <a:rPr lang="en-US" dirty="0"/>
              <a:t>logical </a:t>
            </a:r>
            <a:r>
              <a:rPr lang="en-US" dirty="0" smtClean="0"/>
              <a:t>inference (=necessary deduction) </a:t>
            </a:r>
            <a:r>
              <a:rPr lang="en-US" dirty="0"/>
              <a:t>of </a:t>
            </a:r>
            <a:r>
              <a:rPr lang="en-US" dirty="0" smtClean="0"/>
              <a:t>the </a:t>
            </a:r>
            <a:r>
              <a:rPr lang="en-US" i="1" dirty="0" err="1" smtClean="0"/>
              <a:t>explanandum</a:t>
            </a:r>
            <a:r>
              <a:rPr lang="en-US" dirty="0" smtClean="0"/>
              <a:t> </a:t>
            </a:r>
            <a:r>
              <a:rPr lang="en-US" dirty="0"/>
              <a:t>from the </a:t>
            </a:r>
            <a:r>
              <a:rPr lang="en-US" i="1" dirty="0" err="1" smtClean="0"/>
              <a:t>explanans</a:t>
            </a:r>
            <a:r>
              <a:rPr lang="en-US" smtClean="0"/>
              <a:t> </a:t>
            </a:r>
            <a:r>
              <a:rPr lang="en-US" smtClean="0"/>
              <a:t>(probabilistic </a:t>
            </a:r>
            <a:r>
              <a:rPr lang="en-US" dirty="0" smtClean="0"/>
              <a:t>laws </a:t>
            </a:r>
            <a:r>
              <a:rPr lang="en-US" dirty="0" smtClean="0"/>
              <a:t>cannot </a:t>
            </a:r>
            <a:r>
              <a:rPr lang="en-US" dirty="0"/>
              <a:t>exclude conflicting facts, and </a:t>
            </a:r>
            <a:r>
              <a:rPr lang="en-US" dirty="0" smtClean="0"/>
              <a:t>therefore the </a:t>
            </a:r>
            <a:r>
              <a:rPr lang="en-US" dirty="0"/>
              <a:t>truth of the premises </a:t>
            </a:r>
            <a:r>
              <a:rPr lang="en-US" dirty="0" smtClean="0"/>
              <a:t>is </a:t>
            </a:r>
            <a:r>
              <a:rPr lang="en-US" dirty="0"/>
              <a:t>compatible with the </a:t>
            </a:r>
            <a:r>
              <a:rPr lang="en-US" dirty="0" smtClean="0"/>
              <a:t>falsity of </a:t>
            </a:r>
            <a:r>
              <a:rPr lang="en-US" dirty="0"/>
              <a:t>the </a:t>
            </a:r>
            <a:r>
              <a:rPr lang="en-US" dirty="0" smtClean="0"/>
              <a:t>conclusions).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68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Chapter 2: What is a scientific explanation?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295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Science tries to solve problems (mysteries) giving explanations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The deductive-</a:t>
            </a:r>
            <a:r>
              <a:rPr lang="en-US" dirty="0" err="1" smtClean="0">
                <a:solidFill>
                  <a:srgbClr val="FF0000"/>
                </a:solidFill>
              </a:rPr>
              <a:t>nomological</a:t>
            </a:r>
            <a:r>
              <a:rPr lang="en-US" dirty="0" smtClean="0">
                <a:solidFill>
                  <a:srgbClr val="FF0000"/>
                </a:solidFill>
              </a:rPr>
              <a:t> model</a:t>
            </a:r>
            <a:r>
              <a:rPr lang="en-US" dirty="0" smtClean="0"/>
              <a:t>, also known as the Popper–Hempel model, is a model that describes the logical structure of a scientific explanation </a:t>
            </a:r>
            <a:r>
              <a:rPr lang="en-US" dirty="0" smtClean="0">
                <a:solidFill>
                  <a:srgbClr val="00B0F0"/>
                </a:solidFill>
              </a:rPr>
              <a:t>(both in natural sciences and social sciences)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00B050"/>
                </a:solidFill>
              </a:rPr>
              <a:t>According to this model, explaining a phenomenon means using laws that allow us to find its causes </a:t>
            </a:r>
            <a:r>
              <a:rPr lang="en-US" dirty="0" smtClean="0"/>
              <a:t>(laws are logically necessary</a:t>
            </a:r>
            <a:r>
              <a:rPr lang="en-US" dirty="0"/>
              <a:t> </a:t>
            </a:r>
            <a:r>
              <a:rPr lang="en-US" dirty="0" smtClean="0"/>
              <a:t>because it would otherwise be impossible to select, among the infinite facts of the world, those that are the causes of the phenomenon we want to explain)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E.g. </a:t>
            </a:r>
            <a:r>
              <a:rPr lang="en-US" dirty="0" smtClean="0"/>
              <a:t>Why did this bar of copper expand?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681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XkwjffKcqgxySTIX-Regular"/>
              </a:rPr>
              <a:t>When it is impossible to use </a:t>
            </a:r>
            <a:r>
              <a:rPr lang="en-US" dirty="0" smtClean="0">
                <a:solidFill>
                  <a:srgbClr val="FF0000"/>
                </a:solidFill>
                <a:latin typeface="XkwjffKcqgxySTIX-Regular"/>
              </a:rPr>
              <a:t>deterministic laws</a:t>
            </a:r>
            <a:r>
              <a:rPr lang="en-US" dirty="0">
                <a:solidFill>
                  <a:srgbClr val="FF0000"/>
                </a:solidFill>
                <a:latin typeface="XkwjffKcqgxySTIX-Regular"/>
              </a:rPr>
              <a:t>, the phenomenon we want to explain can be compatible with different </a:t>
            </a:r>
            <a:r>
              <a:rPr lang="en-US" dirty="0" smtClean="0">
                <a:solidFill>
                  <a:srgbClr val="FF0000"/>
                </a:solidFill>
                <a:latin typeface="XkwjffKcqgxySTIX-Regular"/>
              </a:rPr>
              <a:t>causes</a:t>
            </a:r>
            <a:r>
              <a:rPr lang="en-US" dirty="0" smtClean="0">
                <a:latin typeface="XkwjffKcqgxySTIX-Regular"/>
              </a:rPr>
              <a:t>.</a:t>
            </a:r>
          </a:p>
          <a:p>
            <a:endParaRPr lang="en-US" dirty="0">
              <a:latin typeface="XkwjffKcqgxySTIX-Regular"/>
            </a:endParaRPr>
          </a:p>
          <a:p>
            <a:r>
              <a:rPr lang="en-US" dirty="0" smtClean="0">
                <a:latin typeface="XkwjffKcqgxySTIX-Regular"/>
              </a:rPr>
              <a:t>Consider</a:t>
            </a:r>
            <a:r>
              <a:rPr lang="en-US" dirty="0">
                <a:latin typeface="XkwjffKcqgxySTIX-Regular"/>
              </a:rPr>
              <a:t>, for example, the explanation given by Thucydides for why Pericles </a:t>
            </a:r>
            <a:r>
              <a:rPr lang="en-US" dirty="0" smtClean="0">
                <a:latin typeface="XkwjffKcqgxySTIX-Regular"/>
              </a:rPr>
              <a:t>was re-elected </a:t>
            </a:r>
            <a:r>
              <a:rPr lang="en-US" dirty="0">
                <a:latin typeface="XkwjffKcqgxySTIX-Regular"/>
              </a:rPr>
              <a:t>despite the war against the Persians going badly. This fact is </a:t>
            </a:r>
            <a:r>
              <a:rPr lang="en-US" dirty="0" smtClean="0">
                <a:latin typeface="XkwjffKcqgxySTIX-Regular"/>
              </a:rPr>
              <a:t>compatible with </a:t>
            </a:r>
            <a:r>
              <a:rPr lang="en-US" dirty="0">
                <a:latin typeface="XkwjffKcqgxySTIX-Regular"/>
              </a:rPr>
              <a:t>different </a:t>
            </a:r>
            <a:r>
              <a:rPr lang="en-US" dirty="0" err="1">
                <a:latin typeface="XkwjffKcqgxySTIX-Regular"/>
              </a:rPr>
              <a:t>tendential</a:t>
            </a:r>
            <a:r>
              <a:rPr lang="en-US" dirty="0">
                <a:latin typeface="XkwjffKcqgxySTIX-Regular"/>
              </a:rPr>
              <a:t> laws. Athenians could be obliged to re-elect him by the </a:t>
            </a:r>
            <a:r>
              <a:rPr lang="en-US" dirty="0" smtClean="0">
                <a:latin typeface="XkwjffKcqgxySTIX-Regular"/>
              </a:rPr>
              <a:t>use of </a:t>
            </a:r>
            <a:r>
              <a:rPr lang="en-US" dirty="0">
                <a:latin typeface="XkwjffKcqgxySTIX-Regular"/>
              </a:rPr>
              <a:t>force, or they could be deceived.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293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Thucydides rules out these hypotheses </a:t>
            </a:r>
            <a:r>
              <a:rPr lang="en-US" dirty="0" smtClean="0"/>
              <a:t>by analyzing </a:t>
            </a:r>
            <a:r>
              <a:rPr lang="en-US" dirty="0"/>
              <a:t>carefully, as would a detective, the initial conditions. He showed </a:t>
            </a:r>
            <a:r>
              <a:rPr lang="en-US" dirty="0" smtClean="0"/>
              <a:t>that Pericles </a:t>
            </a:r>
            <a:r>
              <a:rPr lang="en-US" dirty="0"/>
              <a:t>was admired by the Athenians and was able to convince them that it </a:t>
            </a:r>
            <a:r>
              <a:rPr lang="en-US" dirty="0" smtClean="0"/>
              <a:t>was right </a:t>
            </a:r>
            <a:r>
              <a:rPr lang="en-US" dirty="0"/>
              <a:t>to re-elect </a:t>
            </a:r>
            <a:r>
              <a:rPr lang="en-US" dirty="0" smtClean="0"/>
              <a:t>him </a:t>
            </a:r>
            <a:r>
              <a:rPr lang="en-US" dirty="0" smtClean="0">
                <a:solidFill>
                  <a:srgbClr val="FF0000"/>
                </a:solidFill>
              </a:rPr>
              <a:t>(situational analysis)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POPPER: Situational </a:t>
            </a:r>
            <a:r>
              <a:rPr lang="en-US" dirty="0">
                <a:solidFill>
                  <a:srgbClr val="FF0000"/>
                </a:solidFill>
              </a:rPr>
              <a:t>analysis is a process by which a social scientist tries to reconstruct the problem situation confronting an agent in order to understand that agent's </a:t>
            </a:r>
            <a:r>
              <a:rPr lang="en-US" dirty="0" smtClean="0">
                <a:solidFill>
                  <a:srgbClr val="FF0000"/>
                </a:solidFill>
              </a:rPr>
              <a:t>choice (rational evaluation)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7741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The Empirical control in the Social Sciences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According to </a:t>
            </a:r>
            <a:r>
              <a:rPr lang="en-US" dirty="0" smtClean="0"/>
              <a:t>Popper, </a:t>
            </a:r>
            <a:r>
              <a:rPr lang="en-US" dirty="0"/>
              <a:t>when commonsense knowledge has </a:t>
            </a:r>
            <a:r>
              <a:rPr lang="en-US" dirty="0" smtClean="0"/>
              <a:t>an empirical </a:t>
            </a:r>
            <a:r>
              <a:rPr lang="en-US" dirty="0"/>
              <a:t>nature it is in a sense “</a:t>
            </a:r>
            <a:r>
              <a:rPr lang="en-US" dirty="0" smtClean="0"/>
              <a:t>unproblematic”, i.e. self-evident </a:t>
            </a:r>
            <a:r>
              <a:rPr lang="en-US" dirty="0"/>
              <a:t>and </a:t>
            </a:r>
            <a:r>
              <a:rPr lang="en-US" dirty="0" smtClean="0"/>
              <a:t>reliable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Therefore</a:t>
            </a:r>
            <a:r>
              <a:rPr lang="en-US" dirty="0"/>
              <a:t>, it is unnecessary or useless to carry </a:t>
            </a:r>
            <a:r>
              <a:rPr lang="en-US" dirty="0" smtClean="0"/>
              <a:t>out observation </a:t>
            </a:r>
            <a:r>
              <a:rPr lang="en-US" dirty="0"/>
              <a:t>to test it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For Popper, </a:t>
            </a:r>
            <a:r>
              <a:rPr lang="en-US" dirty="0"/>
              <a:t>the </a:t>
            </a:r>
            <a:r>
              <a:rPr lang="en-US" dirty="0" smtClean="0"/>
              <a:t>reliability of </a:t>
            </a:r>
            <a:r>
              <a:rPr lang="en-US" dirty="0"/>
              <a:t>this knowledge depends on the fact that it has been largely corroborated by </a:t>
            </a:r>
            <a:r>
              <a:rPr lang="en-US" dirty="0" smtClean="0"/>
              <a:t>a process </a:t>
            </a:r>
            <a:r>
              <a:rPr lang="en-US" dirty="0"/>
              <a:t>of trial and error in the course of cultural evolution.</a:t>
            </a:r>
          </a:p>
        </p:txBody>
      </p:sp>
    </p:spTree>
    <p:extLst>
      <p:ext uri="{BB962C8B-B14F-4D97-AF65-F5344CB8AC3E}">
        <p14:creationId xmlns:p14="http://schemas.microsoft.com/office/powerpoint/2010/main" xmlns="" val="2243672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440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5018"/>
            <a:ext cx="10515600" cy="551194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“There </a:t>
            </a:r>
            <a:r>
              <a:rPr lang="en-US" dirty="0"/>
              <a:t>is a difference between an experienced and an inexperienced business man, </a:t>
            </a:r>
            <a:r>
              <a:rPr lang="en-US" dirty="0" smtClean="0"/>
              <a:t>or organizer</a:t>
            </a:r>
            <a:r>
              <a:rPr lang="en-US" dirty="0"/>
              <a:t>, or politician, or general. It is a difference in their social experience; and </a:t>
            </a:r>
            <a:r>
              <a:rPr lang="en-US" dirty="0" smtClean="0"/>
              <a:t>in experience </a:t>
            </a:r>
            <a:r>
              <a:rPr lang="en-US" dirty="0"/>
              <a:t>gained not merely through observation, or by reflecting upon what they </a:t>
            </a:r>
            <a:r>
              <a:rPr lang="en-US" dirty="0" smtClean="0"/>
              <a:t>have observed</a:t>
            </a:r>
            <a:r>
              <a:rPr lang="en-US" dirty="0"/>
              <a:t>, but by efforts to achieve some practical </a:t>
            </a:r>
            <a:r>
              <a:rPr lang="en-US" dirty="0" smtClean="0"/>
              <a:t>aim” (Popper).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In a sense, experiments are </a:t>
            </a:r>
            <a:r>
              <a:rPr lang="en-US" dirty="0" smtClean="0">
                <a:solidFill>
                  <a:srgbClr val="FF0000"/>
                </a:solidFill>
              </a:rPr>
              <a:t>thus </a:t>
            </a:r>
            <a:r>
              <a:rPr lang="en-US" dirty="0">
                <a:solidFill>
                  <a:srgbClr val="FF0000"/>
                </a:solidFill>
              </a:rPr>
              <a:t>possible in social science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“A </a:t>
            </a:r>
            <a:r>
              <a:rPr lang="en-US" dirty="0"/>
              <a:t>grocer who opens a new shop is conducting a social experiment; and even a man </a:t>
            </a:r>
            <a:r>
              <a:rPr lang="en-US" dirty="0" smtClean="0"/>
              <a:t>who joins </a:t>
            </a:r>
            <a:r>
              <a:rPr lang="en-US" dirty="0"/>
              <a:t>a queue before a theatre gains experimental technological knowledge which he </a:t>
            </a:r>
            <a:r>
              <a:rPr lang="en-US" dirty="0" smtClean="0"/>
              <a:t>may utilize </a:t>
            </a:r>
            <a:r>
              <a:rPr lang="en-US" dirty="0"/>
              <a:t>by having his seat reserved next time, which gain in a social experiment. And </a:t>
            </a:r>
            <a:r>
              <a:rPr lang="en-US" dirty="0" smtClean="0"/>
              <a:t>we should </a:t>
            </a:r>
            <a:r>
              <a:rPr lang="en-US" dirty="0"/>
              <a:t>not forget that only practical experiments have taught buyers and sellers on </a:t>
            </a:r>
            <a:r>
              <a:rPr lang="en-US" dirty="0" smtClean="0"/>
              <a:t>the markets </a:t>
            </a:r>
            <a:r>
              <a:rPr lang="en-US" dirty="0"/>
              <a:t>the lesson that prices are liable to be lowered by every increase of supply, </a:t>
            </a:r>
            <a:r>
              <a:rPr lang="en-US" dirty="0" smtClean="0"/>
              <a:t>and raised </a:t>
            </a:r>
            <a:r>
              <a:rPr lang="en-US" dirty="0"/>
              <a:t>by every increase of </a:t>
            </a:r>
            <a:r>
              <a:rPr lang="en-US" dirty="0" smtClean="0"/>
              <a:t>demand” </a:t>
            </a:r>
            <a:r>
              <a:rPr lang="en-US" dirty="0"/>
              <a:t>(</a:t>
            </a:r>
            <a:r>
              <a:rPr lang="en-US" dirty="0" smtClean="0"/>
              <a:t>Popper).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3924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45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4182"/>
            <a:ext cx="10515600" cy="56227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Examples of</a:t>
            </a:r>
            <a:r>
              <a:rPr lang="en-US" dirty="0"/>
              <a:t>:</a:t>
            </a:r>
          </a:p>
          <a:p>
            <a:endParaRPr lang="en-US" dirty="0" smtClean="0"/>
          </a:p>
          <a:p>
            <a:r>
              <a:rPr lang="en-US" dirty="0" smtClean="0"/>
              <a:t>“experiments </a:t>
            </a:r>
            <a:r>
              <a:rPr lang="en-US" dirty="0"/>
              <a:t>on a somewhat larger scale would be the decision of a monopolist to </a:t>
            </a:r>
            <a:r>
              <a:rPr lang="en-US" dirty="0" smtClean="0"/>
              <a:t>change the </a:t>
            </a:r>
            <a:r>
              <a:rPr lang="en-US" dirty="0"/>
              <a:t>price of his product; the introduction, whether by a private or a public </a:t>
            </a:r>
            <a:r>
              <a:rPr lang="en-US" dirty="0" smtClean="0"/>
              <a:t>insurance company</a:t>
            </a:r>
            <a:r>
              <a:rPr lang="en-US" dirty="0"/>
              <a:t>, of a new type of health or employment insurance; or the introduction of a </a:t>
            </a:r>
            <a:r>
              <a:rPr lang="en-US" dirty="0" smtClean="0"/>
              <a:t>new sales </a:t>
            </a:r>
            <a:r>
              <a:rPr lang="en-US" dirty="0"/>
              <a:t>tax, or of a policy to combat trade cycles. All these experiments are carried out </a:t>
            </a:r>
            <a:r>
              <a:rPr lang="en-US" dirty="0" smtClean="0"/>
              <a:t>with practical </a:t>
            </a:r>
            <a:r>
              <a:rPr lang="en-US" dirty="0"/>
              <a:t>rather than scientific aims in view. Moreover, experiments have been carried </a:t>
            </a:r>
            <a:r>
              <a:rPr lang="en-US" dirty="0" smtClean="0"/>
              <a:t>out by </a:t>
            </a:r>
            <a:r>
              <a:rPr lang="en-US" dirty="0"/>
              <a:t>some large firms with the deliberate aim of increasing their knowledge of the market (</a:t>
            </a:r>
            <a:r>
              <a:rPr lang="en-US" dirty="0" smtClean="0"/>
              <a:t>in order </a:t>
            </a:r>
            <a:r>
              <a:rPr lang="en-US" dirty="0"/>
              <a:t>to increase profits at a larger stage, of course) rather than with the aim of </a:t>
            </a:r>
            <a:r>
              <a:rPr lang="en-US" dirty="0" smtClean="0"/>
              <a:t>increasing their </a:t>
            </a:r>
            <a:r>
              <a:rPr lang="en-US" dirty="0"/>
              <a:t>profits </a:t>
            </a:r>
            <a:r>
              <a:rPr lang="en-US" dirty="0" smtClean="0"/>
              <a:t>immediately” </a:t>
            </a:r>
            <a:r>
              <a:rPr lang="en-US" b="1" dirty="0" smtClean="0"/>
              <a:t>(Popper).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422349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45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7309"/>
            <a:ext cx="10515600" cy="5539654"/>
          </a:xfrm>
        </p:spPr>
        <p:txBody>
          <a:bodyPr>
            <a:normAutofit fontScale="92500"/>
          </a:bodyPr>
          <a:lstStyle/>
          <a:p>
            <a:r>
              <a:rPr lang="en-US" dirty="0"/>
              <a:t>To explain social phenomena we use a great deal of commonsense knowledge </a:t>
            </a:r>
            <a:r>
              <a:rPr lang="en-US" dirty="0" smtClean="0"/>
              <a:t>that has </a:t>
            </a:r>
            <a:r>
              <a:rPr lang="en-US" dirty="0"/>
              <a:t>been accumulated over time by trial and error. In a sense the human </a:t>
            </a:r>
            <a:r>
              <a:rPr lang="en-US" dirty="0" smtClean="0"/>
              <a:t>sciences have </a:t>
            </a:r>
            <a:r>
              <a:rPr lang="en-US" dirty="0"/>
              <a:t>advanced by similar practical methods “by which our technological </a:t>
            </a:r>
            <a:r>
              <a:rPr lang="en-US" dirty="0" smtClean="0"/>
              <a:t>knowledge in </a:t>
            </a:r>
            <a:r>
              <a:rPr lang="en-US" dirty="0"/>
              <a:t>matters such as the building of ships or the art of navigation was </a:t>
            </a:r>
            <a:r>
              <a:rPr lang="en-US" dirty="0" smtClean="0"/>
              <a:t>first acquired</a:t>
            </a:r>
            <a:r>
              <a:rPr lang="en-US" dirty="0"/>
              <a:t>” </a:t>
            </a:r>
            <a:r>
              <a:rPr lang="en-US" dirty="0" smtClean="0"/>
              <a:t>(Popper). </a:t>
            </a:r>
          </a:p>
          <a:p>
            <a:r>
              <a:rPr lang="en-US" dirty="0" smtClean="0"/>
              <a:t>According </a:t>
            </a:r>
            <a:r>
              <a:rPr lang="en-US" dirty="0"/>
              <a:t>to Popper: </a:t>
            </a:r>
            <a:r>
              <a:rPr lang="en-US" dirty="0" smtClean="0">
                <a:solidFill>
                  <a:srgbClr val="FF0000"/>
                </a:solidFill>
              </a:rPr>
              <a:t>“there </a:t>
            </a:r>
            <a:r>
              <a:rPr lang="en-US" dirty="0">
                <a:solidFill>
                  <a:srgbClr val="FF0000"/>
                </a:solidFill>
              </a:rPr>
              <a:t>is no clearly marked division between the pre-scientific and the scientific </a:t>
            </a:r>
            <a:r>
              <a:rPr lang="en-US" dirty="0" smtClean="0">
                <a:solidFill>
                  <a:srgbClr val="FF0000"/>
                </a:solidFill>
              </a:rPr>
              <a:t>experimental approaches</a:t>
            </a:r>
            <a:r>
              <a:rPr lang="en-US" dirty="0">
                <a:solidFill>
                  <a:srgbClr val="FF0000"/>
                </a:solidFill>
              </a:rPr>
              <a:t>, even though the more and more conscious application of scientific, that is </a:t>
            </a:r>
            <a:r>
              <a:rPr lang="en-US" dirty="0" smtClean="0">
                <a:solidFill>
                  <a:srgbClr val="FF0000"/>
                </a:solidFill>
              </a:rPr>
              <a:t>to say</a:t>
            </a:r>
            <a:r>
              <a:rPr lang="en-US" dirty="0">
                <a:solidFill>
                  <a:srgbClr val="FF0000"/>
                </a:solidFill>
              </a:rPr>
              <a:t>, of critical methods, is of great importance. Both approaches may be described, </a:t>
            </a:r>
            <a:r>
              <a:rPr lang="en-US" dirty="0" smtClean="0">
                <a:solidFill>
                  <a:srgbClr val="FF0000"/>
                </a:solidFill>
              </a:rPr>
              <a:t>fundamentally, as </a:t>
            </a:r>
            <a:r>
              <a:rPr lang="en-US" dirty="0">
                <a:solidFill>
                  <a:srgbClr val="FF0000"/>
                </a:solidFill>
              </a:rPr>
              <a:t>utilizing the method of trial and error. We try; that is, we do not </a:t>
            </a:r>
            <a:r>
              <a:rPr lang="en-US" dirty="0" smtClean="0">
                <a:solidFill>
                  <a:srgbClr val="FF0000"/>
                </a:solidFill>
              </a:rPr>
              <a:t>merely register </a:t>
            </a:r>
            <a:r>
              <a:rPr lang="en-US" dirty="0">
                <a:solidFill>
                  <a:srgbClr val="FF0000"/>
                </a:solidFill>
              </a:rPr>
              <a:t>an observation, but make active attempts to solve some more or less practical </a:t>
            </a:r>
            <a:r>
              <a:rPr lang="en-US" dirty="0" smtClean="0">
                <a:solidFill>
                  <a:srgbClr val="FF0000"/>
                </a:solidFill>
              </a:rPr>
              <a:t>and definite </a:t>
            </a:r>
            <a:r>
              <a:rPr lang="en-US" dirty="0">
                <a:solidFill>
                  <a:srgbClr val="FF0000"/>
                </a:solidFill>
              </a:rPr>
              <a:t>problems. And we make progress if, and only if, we are prepared to learn from </a:t>
            </a:r>
            <a:r>
              <a:rPr lang="en-US" dirty="0" smtClean="0">
                <a:solidFill>
                  <a:srgbClr val="FF0000"/>
                </a:solidFill>
              </a:rPr>
              <a:t>our mistakes</a:t>
            </a:r>
            <a:r>
              <a:rPr lang="en-US" dirty="0">
                <a:solidFill>
                  <a:srgbClr val="FF0000"/>
                </a:solidFill>
              </a:rPr>
              <a:t>: to recognize our errors and to utilize them </a:t>
            </a:r>
            <a:r>
              <a:rPr lang="en-US" dirty="0" smtClean="0">
                <a:solidFill>
                  <a:srgbClr val="FF0000"/>
                </a:solidFill>
              </a:rPr>
              <a:t>critically”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247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“If </a:t>
            </a:r>
            <a:r>
              <a:rPr lang="en-US" dirty="0"/>
              <a:t>a businessman does not strictly obey the orders of the public as they are conveyed to </a:t>
            </a:r>
            <a:r>
              <a:rPr lang="en-US" dirty="0" smtClean="0"/>
              <a:t>him by </a:t>
            </a:r>
            <a:r>
              <a:rPr lang="en-US" dirty="0"/>
              <a:t>the structure of market prices, he suffers losses, he goes bankrupt, and is thus </a:t>
            </a:r>
            <a:r>
              <a:rPr lang="en-US" dirty="0" smtClean="0"/>
              <a:t>removed from </a:t>
            </a:r>
            <a:r>
              <a:rPr lang="en-US" dirty="0"/>
              <a:t>his eminent position at the </a:t>
            </a:r>
            <a:r>
              <a:rPr lang="en-US" dirty="0" smtClean="0"/>
              <a:t>helm” (Mises)</a:t>
            </a:r>
          </a:p>
          <a:p>
            <a:endParaRPr lang="en-US" dirty="0"/>
          </a:p>
          <a:p>
            <a:r>
              <a:rPr lang="en-US" dirty="0"/>
              <a:t>Even if this law is falsifiable because contradictory observations are </a:t>
            </a:r>
            <a:r>
              <a:rPr lang="en-US" dirty="0" smtClean="0"/>
              <a:t>logically possible</a:t>
            </a:r>
            <a:r>
              <a:rPr lang="en-US" dirty="0"/>
              <a:t>, it would seem ridiculous to test it empirically. Its truth appears to </a:t>
            </a:r>
            <a:r>
              <a:rPr lang="en-US" dirty="0" smtClean="0"/>
              <a:t>be self-evident</a:t>
            </a:r>
            <a:r>
              <a:rPr lang="en-US" dirty="0"/>
              <a:t>. This is not because its nature is fundamentally different from that </a:t>
            </a:r>
            <a:r>
              <a:rPr lang="en-US" dirty="0" smtClean="0"/>
              <a:t>of the </a:t>
            </a:r>
            <a:r>
              <a:rPr lang="en-US" dirty="0"/>
              <a:t>laws of the natural sciences, but because this law is part of common sense </a:t>
            </a:r>
            <a:r>
              <a:rPr lang="en-US" dirty="0" smtClean="0"/>
              <a:t>and because </a:t>
            </a:r>
            <a:r>
              <a:rPr lang="en-US" dirty="0"/>
              <a:t>common sense is composed of knowledge that is well corroborated by </a:t>
            </a:r>
            <a:r>
              <a:rPr lang="en-US" dirty="0" smtClean="0"/>
              <a:t>past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2215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</a:t>
            </a:r>
            <a:r>
              <a:rPr lang="en-US" dirty="0"/>
              <a:t>also that many laws dealing with natural phenomena are part </a:t>
            </a:r>
            <a:r>
              <a:rPr lang="en-US" dirty="0" smtClean="0"/>
              <a:t>of common </a:t>
            </a:r>
            <a:r>
              <a:rPr lang="en-US" dirty="0"/>
              <a:t>sense and appear to us as self-evident – such as, for example, the </a:t>
            </a:r>
            <a:r>
              <a:rPr lang="en-US" dirty="0" smtClean="0"/>
              <a:t>law stating </a:t>
            </a:r>
            <a:r>
              <a:rPr lang="en-US" dirty="0"/>
              <a:t>that when wood comes into contact with fire it burns</a:t>
            </a:r>
          </a:p>
        </p:txBody>
      </p:sp>
    </p:spTree>
    <p:extLst>
      <p:ext uri="{BB962C8B-B14F-4D97-AF65-F5344CB8AC3E}">
        <p14:creationId xmlns:p14="http://schemas.microsoft.com/office/powerpoint/2010/main" xmlns="" val="2007489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2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8836"/>
            <a:ext cx="10515600" cy="55581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agreement with Hempel, Popper argued that the social sciences often use </a:t>
            </a:r>
            <a:r>
              <a:rPr lang="en-US" dirty="0" err="1" smtClean="0"/>
              <a:t>tendential</a:t>
            </a:r>
            <a:r>
              <a:rPr lang="en-US" dirty="0" smtClean="0"/>
              <a:t> or </a:t>
            </a:r>
            <a:r>
              <a:rPr lang="en-US" dirty="0"/>
              <a:t>probabilistic </a:t>
            </a:r>
            <a:r>
              <a:rPr lang="en-US" dirty="0" smtClean="0"/>
              <a:t>laws. This </a:t>
            </a:r>
            <a:r>
              <a:rPr lang="en-US" dirty="0"/>
              <a:t>is because of the indeterminism of human </a:t>
            </a:r>
            <a:r>
              <a:rPr lang="en-US" dirty="0" smtClean="0"/>
              <a:t>action.</a:t>
            </a:r>
          </a:p>
          <a:p>
            <a:endParaRPr lang="en-US" dirty="0"/>
          </a:p>
          <a:p>
            <a:r>
              <a:rPr lang="en-US" dirty="0" smtClean="0"/>
              <a:t>Consider this example</a:t>
            </a:r>
            <a:r>
              <a:rPr lang="en-US" dirty="0"/>
              <a:t>: “John was beaten by Carl because John insulted Carl</a:t>
            </a:r>
            <a:r>
              <a:rPr lang="en-US" dirty="0" smtClean="0"/>
              <a:t>”.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validity of </a:t>
            </a:r>
            <a:r>
              <a:rPr lang="en-US" dirty="0" smtClean="0"/>
              <a:t>the commonsense </a:t>
            </a:r>
            <a:r>
              <a:rPr lang="en-US" dirty="0"/>
              <a:t>covering law on which this explanation is based is not absolute, </a:t>
            </a:r>
            <a:r>
              <a:rPr lang="en-US" dirty="0" smtClean="0"/>
              <a:t>but only </a:t>
            </a:r>
            <a:r>
              <a:rPr lang="en-US" dirty="0" err="1"/>
              <a:t>tendential</a:t>
            </a:r>
            <a:r>
              <a:rPr lang="en-US" dirty="0"/>
              <a:t>. Sometimes people who are insulted do not beat the person </a:t>
            </a:r>
            <a:r>
              <a:rPr lang="en-US" dirty="0" smtClean="0"/>
              <a:t>that insults </a:t>
            </a:r>
            <a:r>
              <a:rPr lang="en-US" dirty="0"/>
              <a:t>them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The commonsense laws use in social sciences are empirically correct in the sense that the describe tendencies that are empirically tested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7488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63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8073"/>
            <a:ext cx="10515600" cy="5548890"/>
          </a:xfrm>
        </p:spPr>
        <p:txBody>
          <a:bodyPr/>
          <a:lstStyle/>
          <a:p>
            <a:r>
              <a:rPr lang="en-US" dirty="0"/>
              <a:t>Popper and Hempel share that the explanation of the action, </a:t>
            </a:r>
            <a:r>
              <a:rPr lang="en-US" dirty="0" smtClean="0"/>
              <a:t>i.e. the </a:t>
            </a:r>
            <a:r>
              <a:rPr lang="en-US" dirty="0"/>
              <a:t>reconstruction of the reasons of the individual, is based on a logic of </a:t>
            </a:r>
            <a:r>
              <a:rPr lang="en-US" dirty="0" smtClean="0"/>
              <a:t>explanation similar </a:t>
            </a:r>
            <a:r>
              <a:rPr lang="en-US" dirty="0"/>
              <a:t>to that of applied </a:t>
            </a:r>
            <a:r>
              <a:rPr lang="en-US" dirty="0" smtClean="0"/>
              <a:t>physics</a:t>
            </a:r>
          </a:p>
          <a:p>
            <a:endParaRPr lang="en-US" dirty="0"/>
          </a:p>
          <a:p>
            <a:r>
              <a:rPr lang="en-US" dirty="0" smtClean="0"/>
              <a:t>According </a:t>
            </a:r>
            <a:r>
              <a:rPr lang="en-US" dirty="0"/>
              <a:t>to Popper, understanding an action is a scientific </a:t>
            </a:r>
            <a:r>
              <a:rPr lang="en-US" dirty="0" smtClean="0"/>
              <a:t>explanation in </a:t>
            </a:r>
            <a:r>
              <a:rPr lang="en-US" dirty="0"/>
              <a:t>the sense of what he calls the historical </a:t>
            </a:r>
            <a:r>
              <a:rPr lang="en-US" dirty="0" smtClean="0"/>
              <a:t>sciences</a:t>
            </a:r>
          </a:p>
          <a:p>
            <a:endParaRPr lang="en-US" dirty="0"/>
          </a:p>
          <a:p>
            <a:r>
              <a:rPr lang="en-US" dirty="0"/>
              <a:t>Popper considered </a:t>
            </a:r>
            <a:r>
              <a:rPr lang="en-US" dirty="0" smtClean="0"/>
              <a:t>historical sciences, </a:t>
            </a:r>
            <a:r>
              <a:rPr lang="en-US" dirty="0"/>
              <a:t>which </a:t>
            </a:r>
            <a:r>
              <a:rPr lang="en-US" dirty="0" smtClean="0"/>
              <a:t>study </a:t>
            </a:r>
            <a:r>
              <a:rPr lang="en-US" dirty="0"/>
              <a:t>the events of the past, not </a:t>
            </a:r>
            <a:r>
              <a:rPr lang="en-US" dirty="0" smtClean="0"/>
              <a:t>as sciences </a:t>
            </a:r>
            <a:r>
              <a:rPr lang="en-US" dirty="0"/>
              <a:t>bound to invent and test laws, but as </a:t>
            </a:r>
            <a:r>
              <a:rPr lang="en-US" dirty="0" smtClean="0"/>
              <a:t>sciences </a:t>
            </a:r>
            <a:r>
              <a:rPr lang="en-US" dirty="0"/>
              <a:t>that only </a:t>
            </a:r>
            <a:r>
              <a:rPr lang="en-US" dirty="0" smtClean="0"/>
              <a:t>use </a:t>
            </a:r>
            <a:r>
              <a:rPr lang="en-US" dirty="0"/>
              <a:t>laws (taken in particular from common sense, but also from all other sciences). </a:t>
            </a:r>
          </a:p>
        </p:txBody>
      </p:sp>
    </p:spTree>
    <p:extLst>
      <p:ext uri="{BB962C8B-B14F-4D97-AF65-F5344CB8AC3E}">
        <p14:creationId xmlns:p14="http://schemas.microsoft.com/office/powerpoint/2010/main" xmlns="" val="139848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287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8000"/>
            <a:ext cx="10515600" cy="5668963"/>
          </a:xfrm>
        </p:spPr>
        <p:txBody>
          <a:bodyPr>
            <a:normAutofit/>
          </a:bodyPr>
          <a:lstStyle/>
          <a:p>
            <a:r>
              <a:rPr lang="en-US" dirty="0" smtClean="0"/>
              <a:t>A physicist can explain the snapping of a piece of thread in the following way: it snapped because it was loaded with a weigh of 1 kg while it had a resistance to traction equal to ½ kg. 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he breaking of the thread is traced back to certain </a:t>
            </a:r>
            <a:r>
              <a:rPr lang="en-US" dirty="0" smtClean="0">
                <a:solidFill>
                  <a:srgbClr val="FF0000"/>
                </a:solidFill>
              </a:rPr>
              <a:t>causes</a:t>
            </a:r>
            <a:r>
              <a:rPr lang="en-US" dirty="0" smtClean="0"/>
              <a:t> described by singular assertions (</a:t>
            </a:r>
            <a:r>
              <a:rPr lang="en-US" dirty="0" smtClean="0">
                <a:solidFill>
                  <a:srgbClr val="FF0000"/>
                </a:solidFill>
              </a:rPr>
              <a:t>C1</a:t>
            </a:r>
            <a:r>
              <a:rPr lang="en-US" dirty="0" smtClean="0"/>
              <a:t>: “the breaking load of this thread is ½ kg”; </a:t>
            </a:r>
            <a:r>
              <a:rPr lang="en-US" dirty="0" smtClean="0">
                <a:solidFill>
                  <a:srgbClr val="FF0000"/>
                </a:solidFill>
              </a:rPr>
              <a:t>C2</a:t>
            </a:r>
            <a:r>
              <a:rPr lang="en-US" dirty="0" smtClean="0"/>
              <a:t>: the thread was loaded with a weigh of 1 kg”), according to a </a:t>
            </a:r>
            <a:r>
              <a:rPr lang="en-US" dirty="0" smtClean="0">
                <a:solidFill>
                  <a:srgbClr val="00B050"/>
                </a:solidFill>
              </a:rPr>
              <a:t>law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L1</a:t>
            </a:r>
            <a:r>
              <a:rPr lang="en-US" dirty="0" smtClean="0"/>
              <a:t>) described by an universal statement (“a thread breaks every time it is loaded with a weight which is greater than the weight defining the resistance to traction of that thread”).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14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4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5709"/>
            <a:ext cx="10515600" cy="564125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The historical sciences do not pay strong attention to laws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“a </a:t>
            </a:r>
            <a:r>
              <a:rPr lang="en-US" dirty="0"/>
              <a:t>singular event is the cause of another singular event – which is its effect – only relative </a:t>
            </a:r>
            <a:r>
              <a:rPr lang="en-US" dirty="0" smtClean="0"/>
              <a:t>to some </a:t>
            </a:r>
            <a:r>
              <a:rPr lang="en-US" dirty="0"/>
              <a:t>universal laws. But these laws may be so trivial, so much part of our </a:t>
            </a:r>
            <a:r>
              <a:rPr lang="en-US" dirty="0" smtClean="0"/>
              <a:t>common knowledge</a:t>
            </a:r>
            <a:r>
              <a:rPr lang="en-US" dirty="0"/>
              <a:t>, that we need not mention them and rarely notice them. If we say that the </a:t>
            </a:r>
            <a:r>
              <a:rPr lang="en-US" dirty="0" smtClean="0"/>
              <a:t>cause of </a:t>
            </a:r>
            <a:r>
              <a:rPr lang="en-US" dirty="0"/>
              <a:t>the death of Giordano Bruno was being burnt at the stake, we do not need to mention </a:t>
            </a:r>
            <a:r>
              <a:rPr lang="en-US" dirty="0" smtClean="0"/>
              <a:t>the universal </a:t>
            </a:r>
            <a:r>
              <a:rPr lang="en-US" dirty="0"/>
              <a:t>law that all living things die when exposed to intense heat. But such a law </a:t>
            </a:r>
            <a:r>
              <a:rPr lang="en-US" dirty="0" smtClean="0"/>
              <a:t>was tacitly </a:t>
            </a:r>
            <a:r>
              <a:rPr lang="en-US" dirty="0"/>
              <a:t>assumed in our causal </a:t>
            </a:r>
            <a:r>
              <a:rPr lang="en-US" dirty="0" smtClean="0"/>
              <a:t>explanation” </a:t>
            </a:r>
            <a:r>
              <a:rPr lang="en-US" dirty="0"/>
              <a:t>(</a:t>
            </a:r>
            <a:r>
              <a:rPr lang="en-US" dirty="0" smtClean="0"/>
              <a:t>Popper)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6368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According to Popper, the interpretative method, i.e. the </a:t>
            </a:r>
            <a:r>
              <a:rPr lang="en-US" dirty="0" err="1"/>
              <a:t>Verstehen</a:t>
            </a:r>
            <a:r>
              <a:rPr lang="en-US" dirty="0"/>
              <a:t> approach, is </a:t>
            </a:r>
            <a:r>
              <a:rPr lang="en-US" dirty="0" smtClean="0"/>
              <a:t>seen as </a:t>
            </a:r>
            <a:r>
              <a:rPr lang="en-US" dirty="0"/>
              <a:t>being inconsistent with that of the natural sciences, for two reasons: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  <a:r>
              <a:rPr lang="en-US" dirty="0" smtClean="0">
                <a:solidFill>
                  <a:srgbClr val="0070C0"/>
                </a:solidFill>
              </a:rPr>
              <a:t>social sciences </a:t>
            </a:r>
            <a:r>
              <a:rPr lang="en-US" dirty="0">
                <a:solidFill>
                  <a:srgbClr val="0070C0"/>
                </a:solidFill>
              </a:rPr>
              <a:t>use commonsense laws that generally go unnoticed</a:t>
            </a:r>
            <a:r>
              <a:rPr lang="en-US" dirty="0"/>
              <a:t>; </a:t>
            </a:r>
            <a:r>
              <a:rPr lang="en-US" b="1" dirty="0">
                <a:solidFill>
                  <a:srgbClr val="FF0000"/>
                </a:solidFill>
              </a:rPr>
              <a:t>(ii) </a:t>
            </a:r>
            <a:r>
              <a:rPr lang="en-US" dirty="0">
                <a:solidFill>
                  <a:srgbClr val="0070C0"/>
                </a:solidFill>
              </a:rPr>
              <a:t>the natural </a:t>
            </a:r>
            <a:r>
              <a:rPr lang="en-US" dirty="0" smtClean="0">
                <a:solidFill>
                  <a:srgbClr val="0070C0"/>
                </a:solidFill>
              </a:rPr>
              <a:t>sciences are </a:t>
            </a:r>
            <a:r>
              <a:rPr lang="en-US" dirty="0">
                <a:solidFill>
                  <a:srgbClr val="0070C0"/>
                </a:solidFill>
              </a:rPr>
              <a:t>incorrectly regarded as being purely theoretical </a:t>
            </a:r>
            <a:r>
              <a:rPr lang="en-US" dirty="0" smtClean="0">
                <a:solidFill>
                  <a:srgbClr val="0070C0"/>
                </a:solidFill>
              </a:rPr>
              <a:t>sciences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distinction between </a:t>
            </a:r>
            <a:r>
              <a:rPr lang="en-US" dirty="0"/>
              <a:t>pure physics and applied physics shows that the natural sciences are </a:t>
            </a:r>
            <a:r>
              <a:rPr lang="en-US" dirty="0" smtClean="0"/>
              <a:t>not purely </a:t>
            </a:r>
            <a:r>
              <a:rPr lang="en-US" dirty="0"/>
              <a:t>theoretical sciences. They are not necessarily aimed at discovering </a:t>
            </a:r>
            <a:r>
              <a:rPr lang="en-US" dirty="0" smtClean="0"/>
              <a:t>and testing </a:t>
            </a:r>
            <a:r>
              <a:rPr lang="en-US" dirty="0"/>
              <a:t>laws.</a:t>
            </a:r>
          </a:p>
        </p:txBody>
      </p:sp>
    </p:spTree>
    <p:extLst>
      <p:ext uri="{BB962C8B-B14F-4D97-AF65-F5344CB8AC3E}">
        <p14:creationId xmlns:p14="http://schemas.microsoft.com/office/powerpoint/2010/main" xmlns="" val="1564140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4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8764"/>
            <a:ext cx="10515600" cy="56781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Popper maintained that the empirical tests in history concern exclusively what </a:t>
            </a:r>
            <a:r>
              <a:rPr lang="en-US" dirty="0" smtClean="0"/>
              <a:t>he called </a:t>
            </a:r>
            <a:r>
              <a:rPr lang="en-US" dirty="0"/>
              <a:t>the reconstruction of “</a:t>
            </a:r>
            <a:r>
              <a:rPr lang="en-US" dirty="0">
                <a:solidFill>
                  <a:srgbClr val="0070C0"/>
                </a:solidFill>
              </a:rPr>
              <a:t>situational logic</a:t>
            </a:r>
            <a:r>
              <a:rPr lang="en-US" dirty="0" smtClean="0"/>
              <a:t>”, </a:t>
            </a:r>
            <a:r>
              <a:rPr lang="en-US" dirty="0"/>
              <a:t>i.e. </a:t>
            </a:r>
            <a:r>
              <a:rPr lang="en-US" dirty="0" smtClean="0"/>
              <a:t>the reconstruction </a:t>
            </a:r>
            <a:r>
              <a:rPr lang="en-US" dirty="0"/>
              <a:t>of the initial conditions of the </a:t>
            </a:r>
            <a:r>
              <a:rPr lang="en-US" dirty="0" smtClean="0"/>
              <a:t>explanation.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initial conditions </a:t>
            </a:r>
            <a:r>
              <a:rPr lang="en-US" dirty="0" smtClean="0"/>
              <a:t>are the </a:t>
            </a:r>
            <a:r>
              <a:rPr lang="en-US" dirty="0"/>
              <a:t>causes of a phenomenon – the causes we can find only on the basis of </a:t>
            </a:r>
            <a:r>
              <a:rPr lang="en-US" dirty="0" smtClean="0"/>
              <a:t>covering laws</a:t>
            </a:r>
          </a:p>
          <a:p>
            <a:endParaRPr lang="en-US" dirty="0"/>
          </a:p>
          <a:p>
            <a:r>
              <a:rPr lang="en-US" dirty="0"/>
              <a:t>Popper agreed with Hempel that the reconstruction of the initial conditions </a:t>
            </a:r>
            <a:r>
              <a:rPr lang="en-US" dirty="0" smtClean="0"/>
              <a:t>has to </a:t>
            </a:r>
            <a:r>
              <a:rPr lang="en-US" dirty="0"/>
              <a:t>be more careful in history than in applied physics, because the majority of </a:t>
            </a:r>
            <a:r>
              <a:rPr lang="en-US" dirty="0" smtClean="0"/>
              <a:t>the laws </a:t>
            </a:r>
            <a:r>
              <a:rPr lang="en-US" dirty="0"/>
              <a:t>used in social science are </a:t>
            </a:r>
            <a:r>
              <a:rPr lang="en-US" dirty="0" err="1"/>
              <a:t>tendential</a:t>
            </a:r>
            <a:r>
              <a:rPr lang="en-US" dirty="0"/>
              <a:t> or </a:t>
            </a:r>
            <a:r>
              <a:rPr lang="en-US" dirty="0" smtClean="0"/>
              <a:t>probabilistic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Regarding social sciences, most of the times the empirical test is about hypotheses about the the situation </a:t>
            </a:r>
            <a:r>
              <a:rPr lang="en-US" dirty="0">
                <a:solidFill>
                  <a:srgbClr val="FF0000"/>
                </a:solidFill>
              </a:rPr>
              <a:t>logic (see slide 19).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8774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3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7309"/>
            <a:ext cx="10515600" cy="58835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Popper also agreed with Hempel that, when we use probabilistic laws, </a:t>
            </a:r>
            <a:r>
              <a:rPr lang="en-US" b="1" dirty="0" smtClean="0">
                <a:solidFill>
                  <a:srgbClr val="0070C0"/>
                </a:solidFill>
              </a:rPr>
              <a:t>explanation is </a:t>
            </a:r>
            <a:r>
              <a:rPr lang="en-US" b="1" dirty="0">
                <a:solidFill>
                  <a:srgbClr val="0070C0"/>
                </a:solidFill>
              </a:rPr>
              <a:t>less certain </a:t>
            </a:r>
            <a:r>
              <a:rPr lang="en-US" dirty="0"/>
              <a:t>because there is not necessarily a logical deduction of </a:t>
            </a:r>
            <a:r>
              <a:rPr lang="en-US" dirty="0" smtClean="0"/>
              <a:t>the </a:t>
            </a:r>
            <a:r>
              <a:rPr lang="en-US" dirty="0" err="1" smtClean="0"/>
              <a:t>explanandum</a:t>
            </a:r>
            <a:r>
              <a:rPr lang="en-US" dirty="0" smtClean="0"/>
              <a:t> </a:t>
            </a:r>
            <a:r>
              <a:rPr lang="en-US" dirty="0"/>
              <a:t>(the phenomenon we want to explain) from the </a:t>
            </a:r>
            <a:r>
              <a:rPr lang="en-US" dirty="0" err="1"/>
              <a:t>explanans</a:t>
            </a:r>
            <a:r>
              <a:rPr lang="en-US" dirty="0"/>
              <a:t> (the set </a:t>
            </a:r>
            <a:r>
              <a:rPr lang="en-US" dirty="0" smtClean="0"/>
              <a:t>of initial </a:t>
            </a:r>
            <a:r>
              <a:rPr lang="en-US" dirty="0"/>
              <a:t>conditions and laws that underlie our explanation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both </a:t>
            </a:r>
            <a:r>
              <a:rPr lang="en-US" dirty="0" smtClean="0"/>
              <a:t>Popper and </a:t>
            </a:r>
            <a:r>
              <a:rPr lang="en-US" dirty="0"/>
              <a:t>Hempel stressed that human sciences do not have a partially different </a:t>
            </a:r>
            <a:r>
              <a:rPr lang="en-US" dirty="0" smtClean="0"/>
              <a:t>method from </a:t>
            </a:r>
            <a:r>
              <a:rPr lang="en-US" dirty="0"/>
              <a:t>that of the natural sciences. </a:t>
            </a:r>
            <a:r>
              <a:rPr lang="en-US" dirty="0">
                <a:solidFill>
                  <a:srgbClr val="FF0000"/>
                </a:solidFill>
              </a:rPr>
              <a:t>This is because </a:t>
            </a:r>
            <a:r>
              <a:rPr lang="en-US" dirty="0" err="1">
                <a:solidFill>
                  <a:srgbClr val="FF0000"/>
                </a:solidFill>
              </a:rPr>
              <a:t>tendential</a:t>
            </a:r>
            <a:r>
              <a:rPr lang="en-US" dirty="0">
                <a:solidFill>
                  <a:srgbClr val="FF0000"/>
                </a:solidFill>
              </a:rPr>
              <a:t> laws are used not </a:t>
            </a:r>
            <a:r>
              <a:rPr lang="en-US" dirty="0" smtClean="0">
                <a:solidFill>
                  <a:srgbClr val="FF0000"/>
                </a:solidFill>
              </a:rPr>
              <a:t>only in </a:t>
            </a:r>
            <a:r>
              <a:rPr lang="en-US" dirty="0">
                <a:solidFill>
                  <a:srgbClr val="FF0000"/>
                </a:solidFill>
              </a:rPr>
              <a:t>the social sciences: laws of this kind are only used more frequently in this </a:t>
            </a:r>
            <a:r>
              <a:rPr lang="en-US" dirty="0" smtClean="0">
                <a:solidFill>
                  <a:srgbClr val="FF0000"/>
                </a:solidFill>
              </a:rPr>
              <a:t>field</a:t>
            </a:r>
            <a:r>
              <a:rPr lang="en-US" dirty="0" smtClean="0"/>
              <a:t>. Probabilistic </a:t>
            </a:r>
            <a:r>
              <a:rPr lang="en-US" dirty="0"/>
              <a:t>laws are also used in the natural </a:t>
            </a:r>
            <a:r>
              <a:rPr lang="en-US" dirty="0" smtClean="0"/>
              <a:t>sciences.</a:t>
            </a:r>
          </a:p>
          <a:p>
            <a:endParaRPr lang="en-US" dirty="0" smtClean="0"/>
          </a:p>
          <a:p>
            <a:r>
              <a:rPr lang="en-US" dirty="0" smtClean="0"/>
              <a:t>Consider</a:t>
            </a:r>
            <a:r>
              <a:rPr lang="en-US" dirty="0"/>
              <a:t>, for </a:t>
            </a:r>
            <a:r>
              <a:rPr lang="en-US" dirty="0" smtClean="0"/>
              <a:t>example, clinical </a:t>
            </a:r>
            <a:r>
              <a:rPr lang="en-US" dirty="0"/>
              <a:t>medicine: certain treatments against cancer are valid only in x per cent </a:t>
            </a:r>
            <a:r>
              <a:rPr lang="en-US" dirty="0" smtClean="0"/>
              <a:t>of cases</a:t>
            </a:r>
            <a:r>
              <a:rPr lang="en-US" dirty="0"/>
              <a:t>. Examples of </a:t>
            </a:r>
            <a:r>
              <a:rPr lang="en-US" dirty="0" err="1"/>
              <a:t>tendential</a:t>
            </a:r>
            <a:r>
              <a:rPr lang="en-US" dirty="0"/>
              <a:t> laws can also be taken from meteorology, </a:t>
            </a:r>
            <a:r>
              <a:rPr lang="en-US" dirty="0" smtClean="0"/>
              <a:t>kinetic theory</a:t>
            </a:r>
            <a:r>
              <a:rPr lang="en-US" dirty="0"/>
              <a:t>, quantum physics and other natural sciences</a:t>
            </a:r>
          </a:p>
        </p:txBody>
      </p:sp>
    </p:spTree>
    <p:extLst>
      <p:ext uri="{BB962C8B-B14F-4D97-AF65-F5344CB8AC3E}">
        <p14:creationId xmlns:p14="http://schemas.microsoft.com/office/powerpoint/2010/main" xmlns="" val="1774541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837"/>
            <a:ext cx="10515600" cy="89592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</a:t>
            </a:r>
            <a:r>
              <a:rPr lang="en-US" b="1" dirty="0" err="1" smtClean="0">
                <a:solidFill>
                  <a:srgbClr val="FF0000"/>
                </a:solidFill>
              </a:rPr>
              <a:t>fallibilistic</a:t>
            </a:r>
            <a:r>
              <a:rPr lang="en-US" b="1" dirty="0" smtClean="0">
                <a:solidFill>
                  <a:srgbClr val="FF0000"/>
                </a:solidFill>
              </a:rPr>
              <a:t> principle of demarcation in the social sciences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018"/>
            <a:ext cx="10515600" cy="50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Analyzing </a:t>
            </a:r>
            <a:r>
              <a:rPr lang="en-US" dirty="0"/>
              <a:t>the method of historiography, Popper emphasized that, even </a:t>
            </a:r>
            <a:r>
              <a:rPr lang="en-US" dirty="0" smtClean="0"/>
              <a:t>though in </a:t>
            </a:r>
            <a:r>
              <a:rPr lang="en-US" dirty="0"/>
              <a:t>the field of history “situational analysis” is used and laws are not tested, </a:t>
            </a:r>
            <a:r>
              <a:rPr lang="en-US" dirty="0" smtClean="0"/>
              <a:t>the </a:t>
            </a:r>
            <a:r>
              <a:rPr lang="en-US" dirty="0" err="1" smtClean="0"/>
              <a:t>fallibilistic</a:t>
            </a:r>
            <a:r>
              <a:rPr lang="en-US" dirty="0" smtClean="0"/>
              <a:t> </a:t>
            </a:r>
            <a:r>
              <a:rPr lang="en-US" dirty="0"/>
              <a:t>principle of demarcation is no less fundamental than in the </a:t>
            </a:r>
            <a:r>
              <a:rPr lang="en-US" dirty="0" smtClean="0"/>
              <a:t>natural sciences</a:t>
            </a:r>
            <a:r>
              <a:rPr lang="en-US" dirty="0"/>
              <a:t>. According to Popper, even in this field, it allows us to distinguish </a:t>
            </a:r>
            <a:r>
              <a:rPr lang="en-US" dirty="0" smtClean="0"/>
              <a:t>between scientific </a:t>
            </a:r>
            <a:r>
              <a:rPr lang="en-US" dirty="0"/>
              <a:t>and non-scientific explanations (such as theological or ideological </a:t>
            </a:r>
            <a:r>
              <a:rPr lang="en-US" dirty="0" smtClean="0"/>
              <a:t>historical interpretations).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Popper </a:t>
            </a:r>
            <a:r>
              <a:rPr lang="en-US" b="1" dirty="0">
                <a:solidFill>
                  <a:srgbClr val="0070C0"/>
                </a:solidFill>
              </a:rPr>
              <a:t>held that a </a:t>
            </a:r>
            <a:r>
              <a:rPr lang="en-US" b="1" dirty="0" smtClean="0">
                <a:solidFill>
                  <a:srgbClr val="0070C0"/>
                </a:solidFill>
              </a:rPr>
              <a:t>historical explanation </a:t>
            </a:r>
            <a:r>
              <a:rPr lang="en-US" b="1" dirty="0">
                <a:solidFill>
                  <a:srgbClr val="0070C0"/>
                </a:solidFill>
              </a:rPr>
              <a:t>does not have to be founded on laws that are, from a logical point </a:t>
            </a:r>
            <a:r>
              <a:rPr lang="en-US" b="1" dirty="0" smtClean="0">
                <a:solidFill>
                  <a:srgbClr val="0070C0"/>
                </a:solidFill>
              </a:rPr>
              <a:t>of view</a:t>
            </a:r>
            <a:r>
              <a:rPr lang="en-US" b="1" dirty="0">
                <a:solidFill>
                  <a:srgbClr val="0070C0"/>
                </a:solidFill>
              </a:rPr>
              <a:t>, not falsifiable. Laws of this kind cannot be demonstrated to be </a:t>
            </a:r>
            <a:r>
              <a:rPr lang="en-US" b="1" dirty="0" smtClean="0">
                <a:solidFill>
                  <a:srgbClr val="0070C0"/>
                </a:solidFill>
              </a:rPr>
              <a:t>objectively valid </a:t>
            </a:r>
            <a:r>
              <a:rPr lang="en-US" b="1" dirty="0">
                <a:solidFill>
                  <a:srgbClr val="0070C0"/>
                </a:solidFill>
              </a:rPr>
              <a:t>(neither the general, nor the probabilistic validity of these laws can </a:t>
            </a:r>
            <a:r>
              <a:rPr lang="en-US" b="1" dirty="0" smtClean="0">
                <a:solidFill>
                  <a:srgbClr val="0070C0"/>
                </a:solidFill>
              </a:rPr>
              <a:t>be demonstrated).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1978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211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8909"/>
            <a:ext cx="10515600" cy="54380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 us consider the case of </a:t>
            </a:r>
            <a:r>
              <a:rPr lang="en-US" dirty="0">
                <a:solidFill>
                  <a:srgbClr val="0070C0"/>
                </a:solidFill>
              </a:rPr>
              <a:t>Augustine of Hippo’s </a:t>
            </a:r>
            <a:r>
              <a:rPr lang="en-US" dirty="0"/>
              <a:t>theory that kings are kings because God’s power makes them so, and because all historical events </a:t>
            </a:r>
            <a:r>
              <a:rPr lang="en-US" dirty="0" smtClean="0"/>
              <a:t>are the </a:t>
            </a:r>
            <a:r>
              <a:rPr lang="en-US" dirty="0"/>
              <a:t>outcome of divine providence. This theory is based on the following </a:t>
            </a:r>
            <a:r>
              <a:rPr lang="en-US" dirty="0" smtClean="0"/>
              <a:t>covering law</a:t>
            </a:r>
            <a:r>
              <a:rPr lang="en-US" dirty="0"/>
              <a:t>: “Every historical fact is the product of God’s will</a:t>
            </a:r>
            <a:r>
              <a:rPr lang="en-US" dirty="0" smtClean="0"/>
              <a:t>.”</a:t>
            </a:r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assertion is </a:t>
            </a:r>
            <a:r>
              <a:rPr lang="en-US" dirty="0" smtClean="0"/>
              <a:t>not falsifiable </a:t>
            </a:r>
            <a:r>
              <a:rPr lang="en-US" dirty="0"/>
              <a:t>because, from a logical point of view, it is impossible to deduce from </a:t>
            </a:r>
            <a:r>
              <a:rPr lang="en-US" dirty="0" smtClean="0"/>
              <a:t>it contradictory </a:t>
            </a:r>
            <a:r>
              <a:rPr lang="en-US" dirty="0"/>
              <a:t>observations. According to Popper, the non-falsifiability of the </a:t>
            </a:r>
            <a:r>
              <a:rPr lang="en-US" dirty="0" smtClean="0"/>
              <a:t>covering law </a:t>
            </a:r>
            <a:r>
              <a:rPr lang="en-US" dirty="0"/>
              <a:t>implies that the abovementioned theory is a theological and not a </a:t>
            </a:r>
            <a:r>
              <a:rPr lang="en-US" dirty="0" smtClean="0"/>
              <a:t>scientific explanation.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The </a:t>
            </a:r>
            <a:r>
              <a:rPr lang="en-US" b="1" dirty="0" err="1">
                <a:solidFill>
                  <a:srgbClr val="FF0000"/>
                </a:solidFill>
              </a:rPr>
              <a:t>Popperian</a:t>
            </a:r>
            <a:r>
              <a:rPr lang="en-US" b="1" dirty="0">
                <a:solidFill>
                  <a:srgbClr val="FF0000"/>
                </a:solidFill>
              </a:rPr>
              <a:t> principle of demarcation also allows us </a:t>
            </a:r>
            <a:r>
              <a:rPr lang="en-US" b="1" dirty="0" smtClean="0">
                <a:solidFill>
                  <a:srgbClr val="FF0000"/>
                </a:solidFill>
              </a:rPr>
              <a:t>to distinguish </a:t>
            </a:r>
            <a:r>
              <a:rPr lang="en-US" b="1" dirty="0">
                <a:solidFill>
                  <a:srgbClr val="FF0000"/>
                </a:solidFill>
              </a:rPr>
              <a:t>between science and ideology in the field of </a:t>
            </a:r>
            <a:r>
              <a:rPr lang="en-US" b="1" dirty="0" smtClean="0">
                <a:solidFill>
                  <a:srgbClr val="FF0000"/>
                </a:solidFill>
              </a:rPr>
              <a:t>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03971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287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falsification of laws in social sciences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7455"/>
            <a:ext cx="10515600" cy="5299508"/>
          </a:xfrm>
        </p:spPr>
        <p:txBody>
          <a:bodyPr/>
          <a:lstStyle/>
          <a:p>
            <a:r>
              <a:rPr lang="en-US" dirty="0"/>
              <a:t>Popper </a:t>
            </a:r>
            <a:r>
              <a:rPr lang="en-US" dirty="0" smtClean="0"/>
              <a:t>argues that </a:t>
            </a:r>
            <a:r>
              <a:rPr lang="en-US" dirty="0"/>
              <a:t>experience can force us to change an empirical theory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Sometimes social scientists invent new laws and test them empirically. Sometimes social scientists use empirical evidence to falsify some laws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E.g</a:t>
            </a:r>
            <a:r>
              <a:rPr lang="en-US" b="1" dirty="0">
                <a:solidFill>
                  <a:srgbClr val="FF0000"/>
                </a:solidFill>
              </a:rPr>
              <a:t>. </a:t>
            </a:r>
            <a:r>
              <a:rPr lang="en-US" dirty="0" smtClean="0"/>
              <a:t>The laws that value </a:t>
            </a:r>
            <a:r>
              <a:rPr lang="en-US" dirty="0"/>
              <a:t>depends on a good’s </a:t>
            </a:r>
            <a:r>
              <a:rPr lang="en-US" dirty="0" smtClean="0"/>
              <a:t>utility (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b="1" dirty="0" smtClean="0">
                <a:solidFill>
                  <a:srgbClr val="FF0000"/>
                </a:solidFill>
              </a:rPr>
              <a:t>aw of marginal utility</a:t>
            </a:r>
            <a:r>
              <a:rPr lang="en-US" dirty="0" smtClean="0"/>
              <a:t>)  </a:t>
            </a:r>
            <a:r>
              <a:rPr lang="en-US" dirty="0"/>
              <a:t>VS </a:t>
            </a:r>
            <a:r>
              <a:rPr lang="en-US" dirty="0" smtClean="0"/>
              <a:t>the </a:t>
            </a:r>
            <a:r>
              <a:rPr lang="en-US" dirty="0"/>
              <a:t>labor theory of </a:t>
            </a:r>
            <a:r>
              <a:rPr lang="en-US" dirty="0" smtClean="0"/>
              <a:t>value (that </a:t>
            </a:r>
            <a:r>
              <a:rPr lang="en-US" dirty="0"/>
              <a:t>argues that the economic value of a good or service is determined by the total amount of socially necessary labor required to produce </a:t>
            </a:r>
            <a:r>
              <a:rPr lang="en-US" dirty="0" smtClean="0"/>
              <a:t>it)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7376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127"/>
            <a:ext cx="10515600" cy="5994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 example of a contrast between a theory and its observable consequences </a:t>
            </a:r>
            <a:r>
              <a:rPr lang="en-US" dirty="0" smtClean="0"/>
              <a:t>is given </a:t>
            </a:r>
            <a:r>
              <a:rPr lang="en-US" dirty="0"/>
              <a:t>by </a:t>
            </a:r>
            <a:r>
              <a:rPr lang="en-US" b="1" dirty="0">
                <a:solidFill>
                  <a:srgbClr val="FF0000"/>
                </a:solidFill>
              </a:rPr>
              <a:t>Carl </a:t>
            </a:r>
            <a:r>
              <a:rPr lang="en-US" b="1" dirty="0" err="1">
                <a:solidFill>
                  <a:srgbClr val="FF0000"/>
                </a:solidFill>
              </a:rPr>
              <a:t>Menger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in his Principles of </a:t>
            </a:r>
            <a:r>
              <a:rPr lang="en-US" dirty="0" smtClean="0"/>
              <a:t>Economics.</a:t>
            </a:r>
          </a:p>
          <a:p>
            <a:endParaRPr lang="en-US" dirty="0"/>
          </a:p>
          <a:p>
            <a:r>
              <a:rPr lang="en-US" dirty="0" smtClean="0"/>
              <a:t>Criticizing </a:t>
            </a:r>
            <a:r>
              <a:rPr lang="en-US" dirty="0"/>
              <a:t>the </a:t>
            </a:r>
            <a:r>
              <a:rPr lang="en-US" dirty="0" smtClean="0"/>
              <a:t>labor theory </a:t>
            </a:r>
            <a:r>
              <a:rPr lang="en-US" dirty="0"/>
              <a:t>of value, </a:t>
            </a:r>
            <a:r>
              <a:rPr lang="en-US" dirty="0" err="1"/>
              <a:t>Menger</a:t>
            </a:r>
            <a:r>
              <a:rPr lang="en-US" dirty="0"/>
              <a:t> showed an empirical fact that is in contradiction with </a:t>
            </a:r>
            <a:r>
              <a:rPr lang="en-US" dirty="0" smtClean="0"/>
              <a:t>a consequence </a:t>
            </a:r>
            <a:r>
              <a:rPr lang="en-US" dirty="0"/>
              <a:t>of this theory, namely the idea that value is unconnected to utility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“When, in 1862, the American Civil War dried up Europe’s most important </a:t>
            </a:r>
            <a:r>
              <a:rPr lang="en-US" dirty="0" smtClean="0"/>
              <a:t>source of </a:t>
            </a:r>
            <a:r>
              <a:rPr lang="en-US" dirty="0"/>
              <a:t>cotton, thousands of other goods that were complementary to cotton lost </a:t>
            </a:r>
            <a:r>
              <a:rPr lang="en-US" dirty="0" smtClean="0"/>
              <a:t>their goods-character</a:t>
            </a:r>
            <a:r>
              <a:rPr lang="en-US" dirty="0"/>
              <a:t>” (</a:t>
            </a:r>
            <a:r>
              <a:rPr lang="en-US" dirty="0" err="1"/>
              <a:t>Menger</a:t>
            </a:r>
            <a:r>
              <a:rPr lang="en-US" dirty="0"/>
              <a:t> 2004, p. 62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fact cannot be understood in the </a:t>
            </a:r>
            <a:r>
              <a:rPr lang="en-US" dirty="0" smtClean="0"/>
              <a:t>light of </a:t>
            </a:r>
            <a:r>
              <a:rPr lang="en-US" dirty="0"/>
              <a:t>the labor theory of value. It can be explained only on the basis of a theory </a:t>
            </a:r>
            <a:r>
              <a:rPr lang="en-US" dirty="0" smtClean="0"/>
              <a:t>which claims </a:t>
            </a:r>
            <a:r>
              <a:rPr lang="en-US" dirty="0"/>
              <a:t>that value depends on a good’s utility: the other goods that were </a:t>
            </a:r>
            <a:r>
              <a:rPr lang="en-US" dirty="0" smtClean="0"/>
              <a:t>complementary to </a:t>
            </a:r>
            <a:r>
              <a:rPr lang="en-US" dirty="0"/>
              <a:t>cotton lost their goods-character because they lost their </a:t>
            </a:r>
            <a:r>
              <a:rPr lang="en-US" dirty="0" smtClean="0"/>
              <a:t>utility.</a:t>
            </a:r>
          </a:p>
          <a:p>
            <a:endParaRPr lang="en-US" dirty="0"/>
          </a:p>
          <a:p>
            <a:r>
              <a:rPr lang="en-US" dirty="0" err="1" smtClean="0"/>
              <a:t>Menger</a:t>
            </a:r>
            <a:r>
              <a:rPr lang="en-US" dirty="0" smtClean="0"/>
              <a:t> showed </a:t>
            </a:r>
            <a:r>
              <a:rPr lang="en-US" dirty="0"/>
              <a:t>empirically here the fallacy of the labor theory of value and the validity </a:t>
            </a:r>
            <a:r>
              <a:rPr lang="en-US" dirty="0" smtClean="0"/>
              <a:t>of his </a:t>
            </a:r>
            <a:r>
              <a:rPr lang="en-US" dirty="0"/>
              <a:t>point of view. As is well known, he maintained that economic value and </a:t>
            </a:r>
            <a:r>
              <a:rPr lang="en-US" dirty="0" smtClean="0"/>
              <a:t>a goods-character </a:t>
            </a:r>
            <a:r>
              <a:rPr lang="en-US" dirty="0"/>
              <a:t>depend on human need.</a:t>
            </a:r>
          </a:p>
        </p:txBody>
      </p:sp>
    </p:spTree>
    <p:extLst>
      <p:ext uri="{BB962C8B-B14F-4D97-AF65-F5344CB8AC3E}">
        <p14:creationId xmlns:p14="http://schemas.microsoft.com/office/powerpoint/2010/main" xmlns="" val="56302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6134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2727"/>
            <a:ext cx="10515600" cy="5484236"/>
          </a:xfrm>
        </p:spPr>
        <p:txBody>
          <a:bodyPr>
            <a:normAutofit/>
          </a:bodyPr>
          <a:lstStyle/>
          <a:p>
            <a:r>
              <a:rPr lang="en-US" dirty="0" smtClean="0"/>
              <a:t>Raymond </a:t>
            </a:r>
            <a:r>
              <a:rPr lang="en-US" dirty="0" err="1" smtClean="0"/>
              <a:t>Boudon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1950s, Talcott Parsons elaborated the following law: </a:t>
            </a:r>
            <a:r>
              <a:rPr lang="en-US" dirty="0">
                <a:solidFill>
                  <a:srgbClr val="FF0000"/>
                </a:solidFill>
              </a:rPr>
              <a:t>“The </a:t>
            </a:r>
            <a:r>
              <a:rPr lang="en-US" dirty="0" smtClean="0">
                <a:solidFill>
                  <a:srgbClr val="FF0000"/>
                </a:solidFill>
              </a:rPr>
              <a:t>industrialization of </a:t>
            </a:r>
            <a:r>
              <a:rPr lang="en-US" dirty="0">
                <a:solidFill>
                  <a:srgbClr val="FF0000"/>
                </a:solidFill>
              </a:rPr>
              <a:t>society implies a tendency towards the </a:t>
            </a:r>
            <a:r>
              <a:rPr lang="en-US" dirty="0" err="1">
                <a:solidFill>
                  <a:srgbClr val="FF0000"/>
                </a:solidFill>
              </a:rPr>
              <a:t>nuclearization</a:t>
            </a:r>
            <a:r>
              <a:rPr lang="en-US" dirty="0">
                <a:solidFill>
                  <a:srgbClr val="FF0000"/>
                </a:solidFill>
              </a:rPr>
              <a:t> of families</a:t>
            </a:r>
            <a:r>
              <a:rPr lang="en-US" dirty="0" smtClean="0">
                <a:solidFill>
                  <a:srgbClr val="FF0000"/>
                </a:solidFill>
              </a:rPr>
              <a:t>.”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This law is </a:t>
            </a:r>
            <a:r>
              <a:rPr lang="en-US" dirty="0"/>
              <a:t>contradicted by experience: “What indicated that this is a non sequitur is </a:t>
            </a:r>
            <a:r>
              <a:rPr lang="en-US" dirty="0" smtClean="0"/>
              <a:t>simply the </a:t>
            </a:r>
            <a:r>
              <a:rPr lang="en-US" dirty="0"/>
              <a:t>fact that in certain societies, as Japan, industrialization has occurred with, </a:t>
            </a:r>
            <a:r>
              <a:rPr lang="en-US" dirty="0" smtClean="0"/>
              <a:t>rather than </a:t>
            </a:r>
            <a:r>
              <a:rPr lang="en-US" dirty="0"/>
              <a:t>against, the extended family and has tended to strengthen it, at least over a </a:t>
            </a:r>
            <a:r>
              <a:rPr lang="en-US" dirty="0" smtClean="0"/>
              <a:t>long period</a:t>
            </a:r>
            <a:r>
              <a:rPr lang="en-US" dirty="0"/>
              <a:t>” (</a:t>
            </a:r>
            <a:r>
              <a:rPr lang="en-US" dirty="0" err="1" smtClean="0"/>
              <a:t>Boudon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44321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3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the 1960s, Ragnar </a:t>
            </a:r>
            <a:r>
              <a:rPr lang="en-US" dirty="0" err="1">
                <a:solidFill>
                  <a:srgbClr val="FF0000"/>
                </a:solidFill>
              </a:rPr>
              <a:t>Nurkse’s</a:t>
            </a:r>
            <a:r>
              <a:rPr lang="en-US" dirty="0">
                <a:solidFill>
                  <a:srgbClr val="FF0000"/>
                </a:solidFill>
              </a:rPr>
              <a:t> theory of </a:t>
            </a:r>
            <a:r>
              <a:rPr lang="en-US" dirty="0" smtClean="0">
                <a:solidFill>
                  <a:srgbClr val="FF0000"/>
                </a:solidFill>
              </a:rPr>
              <a:t>the vicious </a:t>
            </a:r>
            <a:r>
              <a:rPr lang="en-US" dirty="0">
                <a:solidFill>
                  <a:srgbClr val="FF0000"/>
                </a:solidFill>
              </a:rPr>
              <a:t>circle of poverty </a:t>
            </a:r>
            <a:r>
              <a:rPr lang="en-US" dirty="0"/>
              <a:t>was very important. This theory affirms that, in the </a:t>
            </a:r>
            <a:r>
              <a:rPr lang="en-US" dirty="0" smtClean="0"/>
              <a:t>absence of </a:t>
            </a:r>
            <a:r>
              <a:rPr lang="en-US" dirty="0"/>
              <a:t>any foreign aid, a poor country is bound to remain poor, “since poverty implies </a:t>
            </a:r>
            <a:r>
              <a:rPr lang="en-US" dirty="0" smtClean="0"/>
              <a:t>a negligible </a:t>
            </a:r>
            <a:r>
              <a:rPr lang="en-US" dirty="0"/>
              <a:t>savings and investment capacity and consequently an almost </a:t>
            </a:r>
            <a:r>
              <a:rPr lang="en-US" dirty="0" smtClean="0"/>
              <a:t>total inability </a:t>
            </a:r>
            <a:r>
              <a:rPr lang="en-US" dirty="0"/>
              <a:t>to increase productivity. Since the latter cannot increase, poverty </a:t>
            </a:r>
            <a:r>
              <a:rPr lang="en-US" dirty="0" smtClean="0"/>
              <a:t>will necessarily </a:t>
            </a:r>
            <a:r>
              <a:rPr lang="en-US" dirty="0"/>
              <a:t>persist” (</a:t>
            </a:r>
            <a:r>
              <a:rPr lang="en-US" dirty="0" err="1" smtClean="0"/>
              <a:t>Boudon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this case too, it is possible to </a:t>
            </a:r>
            <a:r>
              <a:rPr lang="en-US" dirty="0" smtClean="0"/>
              <a:t>find contradictory </a:t>
            </a:r>
            <a:r>
              <a:rPr lang="en-US" dirty="0"/>
              <a:t>facts that are not compatible with the theory and that falsify it: </a:t>
            </a:r>
            <a:r>
              <a:rPr lang="en-US" dirty="0" smtClean="0"/>
              <a:t>against it</a:t>
            </a:r>
            <a:r>
              <a:rPr lang="en-US" dirty="0"/>
              <a:t>, “we can set the example of England in the eighteenth and Japan in the </a:t>
            </a:r>
            <a:r>
              <a:rPr lang="en-US" dirty="0" smtClean="0"/>
              <a:t>nineteenth century”. </a:t>
            </a:r>
            <a:r>
              <a:rPr lang="en-US" dirty="0"/>
              <a:t>If the theory were true, these two countries “</a:t>
            </a:r>
            <a:r>
              <a:rPr lang="en-US" dirty="0" smtClean="0"/>
              <a:t>would not </a:t>
            </a:r>
            <a:r>
              <a:rPr lang="en-US" dirty="0"/>
              <a:t>have undergone development, at least in the way it actually was done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205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203200"/>
            <a:ext cx="10515600" cy="16192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382" y="73890"/>
            <a:ext cx="10596418" cy="67841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deductive-</a:t>
            </a:r>
            <a:r>
              <a:rPr lang="en-US" dirty="0" err="1" smtClean="0"/>
              <a:t>nomological</a:t>
            </a:r>
            <a:r>
              <a:rPr lang="en-US" dirty="0" smtClean="0"/>
              <a:t> model states that any event (</a:t>
            </a:r>
            <a:r>
              <a:rPr lang="en-US" i="1" dirty="0" err="1" smtClean="0"/>
              <a:t>explanandum</a:t>
            </a:r>
            <a:r>
              <a:rPr lang="en-US" dirty="0" smtClean="0"/>
              <a:t>) is scientifically explained when it is deduced, from an </a:t>
            </a:r>
            <a:r>
              <a:rPr lang="en-US" i="1" dirty="0" err="1" smtClean="0"/>
              <a:t>explanans</a:t>
            </a:r>
            <a:r>
              <a:rPr lang="en-US" dirty="0" smtClean="0"/>
              <a:t>, composed of causes (singular assertions”) describing “initial conditions” (C1 … </a:t>
            </a:r>
            <a:r>
              <a:rPr lang="en-US" dirty="0" err="1" smtClean="0"/>
              <a:t>Ck</a:t>
            </a:r>
            <a:r>
              <a:rPr lang="en-US" dirty="0" smtClean="0"/>
              <a:t>), and relevant laws (universal assertions), called (L1 … Lk), establishing a connection between causes and effects, i.e. between “initial conditions” and the event (</a:t>
            </a:r>
            <a:r>
              <a:rPr lang="en-US" dirty="0" err="1" smtClean="0"/>
              <a:t>explanandum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i="1" dirty="0" err="1">
                <a:latin typeface="MinionPro-It"/>
              </a:rPr>
              <a:t>explanans</a:t>
            </a:r>
            <a:r>
              <a:rPr lang="en-US" i="1" dirty="0">
                <a:latin typeface="MinionPro-It"/>
              </a:rPr>
              <a:t> </a:t>
            </a:r>
            <a:r>
              <a:rPr lang="en-US" i="1" dirty="0" smtClean="0">
                <a:latin typeface="MinionPro-It"/>
              </a:rPr>
              <a:t>              </a:t>
            </a:r>
            <a:r>
              <a:rPr lang="en-US" dirty="0" smtClean="0">
                <a:latin typeface="MinionPro-Regular"/>
              </a:rPr>
              <a:t>C</a:t>
            </a:r>
            <a:r>
              <a:rPr lang="en-US" sz="800" b="0" i="0" u="none" strike="noStrike" baseline="0" dirty="0" smtClean="0">
                <a:latin typeface="MinionPro-Regular"/>
              </a:rPr>
              <a:t>1</a:t>
            </a:r>
            <a:r>
              <a:rPr lang="en-US" dirty="0">
                <a:latin typeface="MinionPro-Regular"/>
              </a:rPr>
              <a:t>, C</a:t>
            </a:r>
            <a:r>
              <a:rPr lang="en-US" sz="800" b="0" i="0" u="none" strike="noStrike" baseline="0" dirty="0" smtClean="0">
                <a:latin typeface="MinionPro-Regular"/>
              </a:rPr>
              <a:t>2</a:t>
            </a:r>
            <a:r>
              <a:rPr lang="en-US" dirty="0">
                <a:latin typeface="MinionPro-Regular"/>
              </a:rPr>
              <a:t>, … </a:t>
            </a:r>
            <a:r>
              <a:rPr lang="en-US" dirty="0" err="1" smtClean="0">
                <a:latin typeface="MinionPro-Regular"/>
              </a:rPr>
              <a:t>C</a:t>
            </a:r>
            <a:r>
              <a:rPr lang="en-US" sz="800" b="0" i="0" u="none" strike="noStrike" baseline="0" dirty="0" err="1" smtClean="0">
                <a:latin typeface="MinionPro-Regular"/>
              </a:rPr>
              <a:t>k</a:t>
            </a:r>
            <a:r>
              <a:rPr lang="en-US" sz="800" b="0" i="0" u="none" strike="noStrike" baseline="0" dirty="0" smtClean="0">
                <a:latin typeface="MinionPro-Regular"/>
              </a:rPr>
              <a:t>                                                                      </a:t>
            </a:r>
          </a:p>
          <a:p>
            <a:pPr marL="0" indent="0">
              <a:buNone/>
            </a:pPr>
            <a:r>
              <a:rPr lang="en-US" dirty="0" smtClean="0">
                <a:latin typeface="MinionPro-Regular"/>
              </a:rPr>
              <a:t>                          L</a:t>
            </a:r>
            <a:r>
              <a:rPr lang="en-US" sz="800" b="0" i="0" u="none" strike="noStrike" baseline="0" dirty="0" smtClean="0">
                <a:latin typeface="MinionPro-Regular"/>
              </a:rPr>
              <a:t>1</a:t>
            </a:r>
            <a:r>
              <a:rPr lang="en-US" dirty="0">
                <a:latin typeface="MinionPro-Regular"/>
              </a:rPr>
              <a:t>, L</a:t>
            </a:r>
            <a:r>
              <a:rPr lang="en-US" sz="800" b="0" i="0" u="none" strike="noStrike" baseline="0" dirty="0" smtClean="0">
                <a:latin typeface="MinionPro-Regular"/>
              </a:rPr>
              <a:t>2</a:t>
            </a:r>
            <a:r>
              <a:rPr lang="en-US" dirty="0">
                <a:latin typeface="MinionPro-Regular"/>
              </a:rPr>
              <a:t>, … L</a:t>
            </a:r>
            <a:r>
              <a:rPr lang="en-US" sz="800" b="0" i="0" u="none" strike="noStrike" baseline="0" dirty="0" smtClean="0">
                <a:latin typeface="MinionPro-Regular"/>
              </a:rPr>
              <a:t>k</a:t>
            </a:r>
          </a:p>
          <a:p>
            <a:pPr marL="0" indent="0">
              <a:buNone/>
            </a:pPr>
            <a:r>
              <a:rPr lang="en-US" i="1" dirty="0" smtClean="0">
                <a:latin typeface="MinionPro-It"/>
              </a:rPr>
              <a:t>                          __________</a:t>
            </a:r>
          </a:p>
          <a:p>
            <a:pPr marL="0" indent="0">
              <a:buNone/>
            </a:pPr>
            <a:r>
              <a:rPr lang="en-US" i="1" dirty="0">
                <a:latin typeface="MinionPro-It"/>
              </a:rPr>
              <a:t> </a:t>
            </a:r>
            <a:r>
              <a:rPr lang="en-US" i="1" dirty="0" smtClean="0">
                <a:latin typeface="MinionPro-It"/>
              </a:rPr>
              <a:t> </a:t>
            </a:r>
            <a:r>
              <a:rPr lang="en-US" i="1" dirty="0" err="1" smtClean="0">
                <a:latin typeface="MinionPro-It"/>
              </a:rPr>
              <a:t>explanandum</a:t>
            </a:r>
            <a:r>
              <a:rPr lang="en-US" i="1" dirty="0" smtClean="0">
                <a:latin typeface="MinionPro-It"/>
              </a:rPr>
              <a:t>             </a:t>
            </a:r>
            <a:r>
              <a:rPr lang="en-US" dirty="0" smtClean="0">
                <a:latin typeface="MinionPro-Regular"/>
              </a:rPr>
              <a:t>E</a:t>
            </a:r>
          </a:p>
          <a:p>
            <a:pPr marL="0" indent="0">
              <a:buNone/>
            </a:pPr>
            <a:endParaRPr lang="en-US" dirty="0">
              <a:latin typeface="MinionPro-Regular"/>
            </a:endParaRPr>
          </a:p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i="1" dirty="0" err="1" smtClean="0"/>
              <a:t>explanandum</a:t>
            </a:r>
            <a:r>
              <a:rPr lang="en-US" dirty="0" smtClean="0"/>
              <a:t> (a Latin term) is a sentence describing a phenomenon that is to be explained, and the </a:t>
            </a:r>
            <a:r>
              <a:rPr lang="en-US" i="1" dirty="0" err="1" smtClean="0"/>
              <a:t>explanans</a:t>
            </a:r>
            <a:r>
              <a:rPr lang="en-US" dirty="0" smtClean="0"/>
              <a:t> is the sentences adduced as explanations of that phenomenon.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example, one person may consider an </a:t>
            </a:r>
            <a:r>
              <a:rPr lang="en-US" dirty="0" err="1" smtClean="0"/>
              <a:t>explanandum</a:t>
            </a:r>
            <a:r>
              <a:rPr lang="en-US" dirty="0" smtClean="0"/>
              <a:t> by asking "Why is there smoke?", and another may provide an </a:t>
            </a:r>
            <a:r>
              <a:rPr lang="en-US" dirty="0" err="1" smtClean="0"/>
              <a:t>explanans</a:t>
            </a:r>
            <a:r>
              <a:rPr lang="en-US" dirty="0" smtClean="0"/>
              <a:t> by responding "Because there is a fire“ (implicit law). In this example, "smoke" is the </a:t>
            </a:r>
            <a:r>
              <a:rPr lang="en-US" dirty="0" err="1" smtClean="0"/>
              <a:t>explanandum</a:t>
            </a:r>
            <a:r>
              <a:rPr lang="en-US" dirty="0" smtClean="0"/>
              <a:t>, and "fire“ is part of the </a:t>
            </a:r>
            <a:r>
              <a:rPr lang="en-US" dirty="0" err="1" smtClean="0"/>
              <a:t>explanans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Explanation sketches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83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16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5018"/>
            <a:ext cx="10515600" cy="585585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Popper </a:t>
            </a:r>
            <a:r>
              <a:rPr lang="en-US" b="1" dirty="0" smtClean="0">
                <a:solidFill>
                  <a:srgbClr val="0070C0"/>
                </a:solidFill>
              </a:rPr>
              <a:t>argues that </a:t>
            </a:r>
            <a:r>
              <a:rPr lang="en-US" b="1" dirty="0">
                <a:solidFill>
                  <a:srgbClr val="0070C0"/>
                </a:solidFill>
              </a:rPr>
              <a:t>the control </a:t>
            </a:r>
            <a:r>
              <a:rPr lang="en-US" b="1" dirty="0" smtClean="0">
                <a:solidFill>
                  <a:srgbClr val="0070C0"/>
                </a:solidFill>
              </a:rPr>
              <a:t>of general </a:t>
            </a:r>
            <a:r>
              <a:rPr lang="en-US" b="1" dirty="0">
                <a:solidFill>
                  <a:srgbClr val="0070C0"/>
                </a:solidFill>
              </a:rPr>
              <a:t>laws by experience </a:t>
            </a:r>
            <a:r>
              <a:rPr lang="en-US" b="1" dirty="0" smtClean="0">
                <a:solidFill>
                  <a:srgbClr val="0070C0"/>
                </a:solidFill>
              </a:rPr>
              <a:t>is less </a:t>
            </a:r>
            <a:r>
              <a:rPr lang="en-US" b="1" dirty="0">
                <a:solidFill>
                  <a:srgbClr val="0070C0"/>
                </a:solidFill>
              </a:rPr>
              <a:t>important in the </a:t>
            </a:r>
            <a:r>
              <a:rPr lang="en-US" b="1" dirty="0" smtClean="0">
                <a:solidFill>
                  <a:srgbClr val="0070C0"/>
                </a:solidFill>
              </a:rPr>
              <a:t>social sciences </a:t>
            </a:r>
            <a:r>
              <a:rPr lang="en-US" b="1" dirty="0">
                <a:solidFill>
                  <a:srgbClr val="0070C0"/>
                </a:solidFill>
              </a:rPr>
              <a:t>than in the natural </a:t>
            </a:r>
            <a:r>
              <a:rPr lang="en-US" b="1" dirty="0" smtClean="0">
                <a:solidFill>
                  <a:srgbClr val="0070C0"/>
                </a:solidFill>
              </a:rPr>
              <a:t>sciences.</a:t>
            </a:r>
          </a:p>
          <a:p>
            <a:endParaRPr lang="en-US" dirty="0"/>
          </a:p>
          <a:p>
            <a:r>
              <a:rPr lang="en-US" dirty="0" smtClean="0"/>
              <a:t>Popper </a:t>
            </a:r>
            <a:r>
              <a:rPr lang="en-US" dirty="0"/>
              <a:t>maintains this for the following reasons</a:t>
            </a:r>
            <a:r>
              <a:rPr lang="en-US" dirty="0" smtClean="0"/>
              <a:t>: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the social sciences cannot conduct experiments and make precise forecasts</a:t>
            </a:r>
            <a:r>
              <a:rPr lang="en-US" dirty="0" smtClean="0"/>
              <a:t>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ii) </a:t>
            </a:r>
            <a:r>
              <a:rPr lang="en-US" dirty="0"/>
              <a:t>they use many commonsense laws that are in a sense unproblematic </a:t>
            </a:r>
            <a:r>
              <a:rPr lang="en-US" dirty="0" smtClean="0"/>
              <a:t>because they </a:t>
            </a:r>
            <a:r>
              <a:rPr lang="en-US" dirty="0"/>
              <a:t>are well corroborated by past experience;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iii) </a:t>
            </a:r>
            <a:r>
              <a:rPr lang="en-US" dirty="0"/>
              <a:t>moreover, the social sciences </a:t>
            </a:r>
            <a:r>
              <a:rPr lang="en-US" dirty="0" smtClean="0"/>
              <a:t>use many </a:t>
            </a:r>
            <a:r>
              <a:rPr lang="en-US" dirty="0"/>
              <a:t>laws that are only </a:t>
            </a:r>
            <a:r>
              <a:rPr lang="en-US" dirty="0" err="1"/>
              <a:t>tendential</a:t>
            </a:r>
            <a:r>
              <a:rPr lang="en-US" dirty="0"/>
              <a:t>, which means they have already been falsified</a:t>
            </a:r>
            <a:r>
              <a:rPr lang="en-US" dirty="0" smtClean="0"/>
              <a:t>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iv) </a:t>
            </a:r>
            <a:r>
              <a:rPr lang="en-US" dirty="0"/>
              <a:t>social sciences place, consequently, more importance on the empirical </a:t>
            </a:r>
            <a:r>
              <a:rPr lang="en-US" dirty="0" smtClean="0"/>
              <a:t>control of </a:t>
            </a:r>
            <a:r>
              <a:rPr lang="en-US" dirty="0"/>
              <a:t>initial conditions, namely to situational analysis;</a:t>
            </a:r>
          </a:p>
        </p:txBody>
      </p:sp>
    </p:spTree>
    <p:extLst>
      <p:ext uri="{BB962C8B-B14F-4D97-AF65-F5344CB8AC3E}">
        <p14:creationId xmlns:p14="http://schemas.microsoft.com/office/powerpoint/2010/main" xmlns="" val="99453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 problem of prediction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The </a:t>
            </a:r>
            <a:r>
              <a:rPr lang="en-US" b="1" dirty="0" err="1" smtClean="0">
                <a:solidFill>
                  <a:srgbClr val="0070C0"/>
                </a:solidFill>
              </a:rPr>
              <a:t>nondetermnistic</a:t>
            </a:r>
            <a:r>
              <a:rPr lang="en-US" b="1" dirty="0" smtClean="0">
                <a:solidFill>
                  <a:srgbClr val="0070C0"/>
                </a:solidFill>
              </a:rPr>
              <a:t> nature of the laws used in social sciences explains why predictions are problematic in this field</a:t>
            </a:r>
          </a:p>
          <a:p>
            <a:endParaRPr lang="en-US" dirty="0"/>
          </a:p>
          <a:p>
            <a:r>
              <a:rPr lang="en-US" dirty="0"/>
              <a:t>While an astronomer is </a:t>
            </a:r>
            <a:r>
              <a:rPr lang="en-US" dirty="0" smtClean="0"/>
              <a:t>able to </a:t>
            </a:r>
            <a:r>
              <a:rPr lang="en-US" dirty="0"/>
              <a:t>predict an eclipse in advance and with great accuracy, no </a:t>
            </a:r>
            <a:r>
              <a:rPr lang="en-US" dirty="0" smtClean="0"/>
              <a:t>political scientist </a:t>
            </a:r>
            <a:r>
              <a:rPr lang="en-US" dirty="0"/>
              <a:t>or sociologist can foresee, with a similar degree of </a:t>
            </a:r>
            <a:r>
              <a:rPr lang="en-US" dirty="0" smtClean="0"/>
              <a:t>reliability, whether </a:t>
            </a:r>
            <a:r>
              <a:rPr lang="en-US" dirty="0"/>
              <a:t>or not a political measure will be approved by Parliament </a:t>
            </a:r>
            <a:r>
              <a:rPr lang="en-US" dirty="0" smtClean="0"/>
              <a:t>the following </a:t>
            </a:r>
            <a:r>
              <a:rPr lang="en-US" dirty="0"/>
              <a:t>day or the outcome of an </a:t>
            </a:r>
            <a:r>
              <a:rPr lang="en-US" dirty="0" smtClean="0"/>
              <a:t>election.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difficulty in </a:t>
            </a:r>
            <a:r>
              <a:rPr lang="en-US" dirty="0" smtClean="0"/>
              <a:t>formulating predictions </a:t>
            </a:r>
            <a:r>
              <a:rPr lang="en-US" dirty="0"/>
              <a:t>with a certain degree of </a:t>
            </a:r>
            <a:r>
              <a:rPr lang="en-US" dirty="0" smtClean="0"/>
              <a:t>accuracy has often been </a:t>
            </a:r>
            <a:r>
              <a:rPr lang="en-US" dirty="0"/>
              <a:t>regarded as the </a:t>
            </a:r>
            <a:r>
              <a:rPr lang="en-US" dirty="0" smtClean="0"/>
              <a:t>proof that social sciences are less scientific than </a:t>
            </a:r>
            <a:r>
              <a:rPr lang="en-US" dirty="0"/>
              <a:t>natural sciences </a:t>
            </a:r>
            <a:r>
              <a:rPr lang="en-US" dirty="0" smtClean="0"/>
              <a:t>(however, the problem of prediction in </a:t>
            </a:r>
            <a:r>
              <a:rPr lang="en-US" dirty="0"/>
              <a:t>social </a:t>
            </a:r>
            <a:r>
              <a:rPr lang="en-US" dirty="0" smtClean="0"/>
              <a:t>sciences must not be regarded as the proof that there is no </a:t>
            </a:r>
            <a:r>
              <a:rPr lang="en-US" dirty="0"/>
              <a:t>unified </a:t>
            </a:r>
            <a:r>
              <a:rPr lang="en-US" dirty="0" smtClean="0"/>
              <a:t>method: as stated earlier, even natural sciences use probabilistic laws)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17355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45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2582"/>
            <a:ext cx="10515600" cy="6253018"/>
          </a:xfrm>
        </p:spPr>
        <p:txBody>
          <a:bodyPr>
            <a:normAutofit/>
          </a:bodyPr>
          <a:lstStyle/>
          <a:p>
            <a:r>
              <a:rPr lang="en-US" dirty="0"/>
              <a:t>Even more than </a:t>
            </a:r>
            <a:r>
              <a:rPr lang="en-US" dirty="0" smtClean="0"/>
              <a:t>the nature of the </a:t>
            </a:r>
            <a:r>
              <a:rPr lang="en-US" dirty="0"/>
              <a:t>laws </a:t>
            </a:r>
            <a:r>
              <a:rPr lang="en-US" dirty="0" smtClean="0"/>
              <a:t>, </a:t>
            </a:r>
            <a:r>
              <a:rPr lang="en-US" dirty="0"/>
              <a:t>it </a:t>
            </a:r>
            <a:r>
              <a:rPr lang="en-US" dirty="0">
                <a:solidFill>
                  <a:srgbClr val="FF0000"/>
                </a:solidFill>
              </a:rPr>
              <a:t>is the nature of the </a:t>
            </a:r>
            <a:r>
              <a:rPr lang="en-US" dirty="0" smtClean="0">
                <a:solidFill>
                  <a:srgbClr val="FF0000"/>
                </a:solidFill>
              </a:rPr>
              <a:t>causes which create predictions problems in the social sciences</a:t>
            </a:r>
          </a:p>
          <a:p>
            <a:endParaRPr lang="en-US" dirty="0"/>
          </a:p>
          <a:p>
            <a:r>
              <a:rPr lang="en-US" dirty="0"/>
              <a:t>The causes behind social events are the reasons and knowledge of individuals (what push them to act)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he prediction problems in the social sciences largely depend on the fact the </a:t>
            </a:r>
            <a:r>
              <a:rPr lang="en-US" dirty="0"/>
              <a:t>causes behind social </a:t>
            </a:r>
            <a:r>
              <a:rPr lang="en-US" dirty="0" smtClean="0"/>
              <a:t>events (initial </a:t>
            </a:r>
            <a:r>
              <a:rPr lang="en-US" dirty="0"/>
              <a:t>conditions) change in a continuous and unpredictable </a:t>
            </a:r>
            <a:r>
              <a:rPr lang="en-US" dirty="0" smtClean="0"/>
              <a:t>way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50142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16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6238873"/>
          </a:xfrm>
        </p:spPr>
        <p:txBody>
          <a:bodyPr/>
          <a:lstStyle/>
          <a:p>
            <a:r>
              <a:rPr lang="en-US" dirty="0" smtClean="0"/>
              <a:t>Precise prediction requires the application of </a:t>
            </a:r>
            <a:r>
              <a:rPr lang="en-US" dirty="0" err="1" smtClean="0"/>
              <a:t>of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err="1"/>
              <a:t>caeteris</a:t>
            </a:r>
            <a:r>
              <a:rPr lang="en-US" dirty="0"/>
              <a:t> paribus clause (Latin phrase meaning "other things equal“)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using ceteris paribus, one assumes that all other variables except those under immediate consideration are held </a:t>
            </a:r>
            <a:r>
              <a:rPr lang="en-US" dirty="0" smtClean="0"/>
              <a:t>constant</a:t>
            </a:r>
          </a:p>
          <a:p>
            <a:endParaRPr lang="en-US" dirty="0"/>
          </a:p>
          <a:p>
            <a:r>
              <a:rPr lang="en-US" dirty="0" smtClean="0"/>
              <a:t>Ex. </a:t>
            </a:r>
            <a:r>
              <a:rPr lang="en-US" dirty="0">
                <a:solidFill>
                  <a:srgbClr val="FF0000"/>
                </a:solidFill>
              </a:rPr>
              <a:t>Poor contact: </a:t>
            </a:r>
            <a:r>
              <a:rPr lang="en-US" dirty="0" smtClean="0"/>
              <a:t>the electrical connection is bad/ the electrical cable does not work very well (sometimes current is not flowing) </a:t>
            </a:r>
          </a:p>
          <a:p>
            <a:endParaRPr lang="en-US" dirty="0"/>
          </a:p>
          <a:p>
            <a:r>
              <a:rPr lang="en-US" dirty="0" smtClean="0"/>
              <a:t>Regarding social sciences (and complex phenomena more generally) the application of this clause is problematic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8696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problem is created by the emergence of unintentional consequences of action that cannot be foreseen (e.g. Columbus)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Social systems are </a:t>
            </a:r>
            <a:r>
              <a:rPr lang="en-US" dirty="0" smtClean="0">
                <a:solidFill>
                  <a:srgbClr val="FF0000"/>
                </a:solidFill>
              </a:rPr>
              <a:t>non-deterministic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(predictions are problematic).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436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deductive-</a:t>
            </a:r>
            <a:r>
              <a:rPr lang="en-US" dirty="0" err="1" smtClean="0"/>
              <a:t>nomological</a:t>
            </a:r>
            <a:r>
              <a:rPr lang="en-US" dirty="0" smtClean="0"/>
              <a:t> model can helps us to understand that 3 different kinds of science are possible: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0070C0"/>
                </a:solidFill>
              </a:rPr>
              <a:t>(</a:t>
            </a:r>
            <a:r>
              <a:rPr lang="en-US" b="1" dirty="0" err="1" smtClean="0">
                <a:solidFill>
                  <a:srgbClr val="0070C0"/>
                </a:solidFill>
              </a:rPr>
              <a:t>i</a:t>
            </a:r>
            <a:r>
              <a:rPr lang="en-US" b="1" dirty="0" smtClean="0">
                <a:solidFill>
                  <a:srgbClr val="0070C0"/>
                </a:solidFill>
              </a:rPr>
              <a:t>) </a:t>
            </a:r>
            <a:r>
              <a:rPr lang="en-US" dirty="0" smtClean="0">
                <a:solidFill>
                  <a:srgbClr val="FF0000"/>
                </a:solidFill>
              </a:rPr>
              <a:t>Pure science or theoretical science </a:t>
            </a:r>
            <a:r>
              <a:rPr lang="en-US" dirty="0" smtClean="0"/>
              <a:t>= when scientists look for laws (to solve a mystery). Once acknowledged, the laws can be used to explain or foresee;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b="1" dirty="0" smtClean="0">
                <a:solidFill>
                  <a:srgbClr val="0070C0"/>
                </a:solidFill>
              </a:rPr>
              <a:t>ii</a:t>
            </a:r>
            <a:r>
              <a:rPr lang="en-US" dirty="0" smtClean="0">
                <a:solidFill>
                  <a:srgbClr val="0070C0"/>
                </a:solidFill>
              </a:rPr>
              <a:t>) </a:t>
            </a:r>
            <a:r>
              <a:rPr lang="en-US" dirty="0" smtClean="0">
                <a:solidFill>
                  <a:srgbClr val="FF0000"/>
                </a:solidFill>
              </a:rPr>
              <a:t>historical science </a:t>
            </a:r>
            <a:r>
              <a:rPr lang="en-US" dirty="0" smtClean="0"/>
              <a:t>= when scientists use known laws to account for a past event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0070C0"/>
                </a:solidFill>
              </a:rPr>
              <a:t>(iii) </a:t>
            </a:r>
            <a:r>
              <a:rPr lang="en-US" dirty="0" smtClean="0">
                <a:solidFill>
                  <a:srgbClr val="FF0000"/>
                </a:solidFill>
              </a:rPr>
              <a:t>technological </a:t>
            </a:r>
            <a:r>
              <a:rPr lang="en-US">
                <a:solidFill>
                  <a:srgbClr val="FF0000"/>
                </a:solidFill>
              </a:rPr>
              <a:t>science </a:t>
            </a:r>
            <a:r>
              <a:rPr lang="en-US" smtClean="0"/>
              <a:t>=</a:t>
            </a:r>
            <a:r>
              <a:rPr lang="en-US" i="1" smtClean="0"/>
              <a:t> </a:t>
            </a:r>
            <a:r>
              <a:rPr lang="en-US" dirty="0" smtClean="0"/>
              <a:t>when the scientists use the laws to predict phenomena (eclipse)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573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Chapter 3: The explanation in the social sciences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21854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Do the social sciences use the deductive </a:t>
            </a:r>
            <a:r>
              <a:rPr lang="en-US" dirty="0" err="1" smtClean="0"/>
              <a:t>nomological</a:t>
            </a:r>
            <a:r>
              <a:rPr lang="en-US" dirty="0" smtClean="0"/>
              <a:t>-model?</a:t>
            </a:r>
          </a:p>
          <a:p>
            <a:endParaRPr lang="en-US" dirty="0"/>
          </a:p>
          <a:p>
            <a:r>
              <a:rPr lang="en-US" dirty="0" smtClean="0"/>
              <a:t>Yes!</a:t>
            </a:r>
          </a:p>
          <a:p>
            <a:endParaRPr lang="en-US" dirty="0"/>
          </a:p>
          <a:p>
            <a:r>
              <a:rPr lang="en-US" dirty="0" smtClean="0"/>
              <a:t>Very often social sciences uses the laws in an implicit manner (because of this it can seem that social sciences develop explanations without using laws)</a:t>
            </a:r>
          </a:p>
          <a:p>
            <a:endParaRPr lang="en-US" dirty="0"/>
          </a:p>
          <a:p>
            <a:r>
              <a:rPr lang="en-US" dirty="0" smtClean="0"/>
              <a:t>Let’s consider some examples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40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1676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History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8218"/>
            <a:ext cx="10515600" cy="5308745"/>
          </a:xfrm>
        </p:spPr>
        <p:txBody>
          <a:bodyPr>
            <a:normAutofit/>
          </a:bodyPr>
          <a:lstStyle/>
          <a:p>
            <a:r>
              <a:rPr lang="en-US" dirty="0"/>
              <a:t>The following example, taken from Benedetto Croce’s </a:t>
            </a:r>
            <a:r>
              <a:rPr lang="en-US" i="1" dirty="0"/>
              <a:t>A History of Italy</a:t>
            </a:r>
            <a:r>
              <a:rPr lang="en-US" dirty="0"/>
              <a:t>, shows the role of commonsense </a:t>
            </a:r>
            <a:r>
              <a:rPr lang="en-US" dirty="0" smtClean="0"/>
              <a:t>laws </a:t>
            </a:r>
            <a:r>
              <a:rPr lang="en-US" dirty="0"/>
              <a:t>in explanation. Croce explains here why many Italian voters did not renew their electoral support for the Italian Republican Party in the 1880s: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Republicans included in their election manifestos – see, for instance, their 1882 manifesto – universal suffrage, an all-volunteer army, the abolition of the Law of Papal Guarantees, confiscation of ecclesiastical property, regional autonomies, convocation of the Constitutional Assembly and other things that they should have known – and surely many of them knew – were impossible. As a consequence, the Republican Party became increasingly small </a:t>
            </a:r>
          </a:p>
        </p:txBody>
      </p:sp>
    </p:spTree>
    <p:extLst>
      <p:ext uri="{BB962C8B-B14F-4D97-AF65-F5344CB8AC3E}">
        <p14:creationId xmlns:p14="http://schemas.microsoft.com/office/powerpoint/2010/main" xmlns="" val="142584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Considering the electoral behavior of Italian voters (which is, in this case, the </a:t>
            </a:r>
            <a:r>
              <a:rPr lang="en-US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explanandum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Croce provides a causal explanation for the party’s lack of support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bylisting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collection of initial conditions –i.e. causes –on the basis of a simple commonsense rule which is implicit in his analysis: “voters tends not to support political parties that have an election manifesto which looks completely unworkable”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132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9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1818"/>
            <a:ext cx="10515600" cy="624378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 smtClean="0">
                <a:solidFill>
                  <a:srgbClr val="FF0000"/>
                </a:solidFill>
              </a:rPr>
              <a:t>ociology </a:t>
            </a:r>
          </a:p>
          <a:p>
            <a:endParaRPr lang="en-US" dirty="0" smtClean="0"/>
          </a:p>
          <a:p>
            <a:r>
              <a:rPr lang="en-US" dirty="0"/>
              <a:t>Georg </a:t>
            </a:r>
            <a:r>
              <a:rPr lang="en-US" dirty="0" smtClean="0"/>
              <a:t>Simmel (German sociologist): </a:t>
            </a:r>
            <a:r>
              <a:rPr lang="en-US" b="1" dirty="0" smtClean="0">
                <a:solidFill>
                  <a:srgbClr val="0070C0"/>
                </a:solidFill>
              </a:rPr>
              <a:t>why are cities </a:t>
            </a:r>
            <a:r>
              <a:rPr lang="en-US" b="1" dirty="0">
                <a:solidFill>
                  <a:srgbClr val="0070C0"/>
                </a:solidFill>
              </a:rPr>
              <a:t>“the </a:t>
            </a:r>
            <a:r>
              <a:rPr lang="en-US" b="1" dirty="0" smtClean="0">
                <a:solidFill>
                  <a:srgbClr val="0070C0"/>
                </a:solidFill>
              </a:rPr>
              <a:t>place with </a:t>
            </a:r>
            <a:r>
              <a:rPr lang="en-US" b="1" dirty="0">
                <a:solidFill>
                  <a:srgbClr val="0070C0"/>
                </a:solidFill>
              </a:rPr>
              <a:t>the most significant division of </a:t>
            </a:r>
            <a:r>
              <a:rPr lang="en-US" b="1" dirty="0" err="1">
                <a:solidFill>
                  <a:srgbClr val="0070C0"/>
                </a:solidFill>
              </a:rPr>
              <a:t>labour</a:t>
            </a:r>
            <a:r>
              <a:rPr lang="en-US" b="1" dirty="0" smtClean="0">
                <a:solidFill>
                  <a:srgbClr val="0070C0"/>
                </a:solidFill>
              </a:rPr>
              <a:t>” (=separation of the tasks)?</a:t>
            </a:r>
          </a:p>
          <a:p>
            <a:endParaRPr lang="en-US" dirty="0"/>
          </a:p>
          <a:p>
            <a:r>
              <a:rPr lang="en-US" dirty="0" smtClean="0"/>
              <a:t>“As </a:t>
            </a:r>
            <a:r>
              <a:rPr lang="en-US" dirty="0"/>
              <a:t>the city expands, it offers all those contexts which determine </a:t>
            </a:r>
            <a:r>
              <a:rPr lang="en-US" dirty="0" smtClean="0"/>
              <a:t>the division </a:t>
            </a:r>
            <a:r>
              <a:rPr lang="en-US" dirty="0"/>
              <a:t>of </a:t>
            </a:r>
            <a:r>
              <a:rPr lang="en-US" dirty="0" err="1"/>
              <a:t>labour</a:t>
            </a:r>
            <a:r>
              <a:rPr lang="en-US" dirty="0"/>
              <a:t>. Because of its </a:t>
            </a:r>
            <a:r>
              <a:rPr lang="en-US" dirty="0" smtClean="0"/>
              <a:t>big </a:t>
            </a:r>
            <a:r>
              <a:rPr lang="en-US" dirty="0">
                <a:solidFill>
                  <a:srgbClr val="00B050"/>
                </a:solidFill>
              </a:rPr>
              <a:t>size</a:t>
            </a:r>
            <a:r>
              <a:rPr lang="en-US" dirty="0"/>
              <a:t> it can absorb a variety </a:t>
            </a:r>
            <a:r>
              <a:rPr lang="en-US" dirty="0" smtClean="0"/>
              <a:t>of very </a:t>
            </a:r>
            <a:r>
              <a:rPr lang="en-US" dirty="0"/>
              <a:t>different services. At the same time, the </a:t>
            </a:r>
            <a:r>
              <a:rPr lang="en-US" dirty="0">
                <a:solidFill>
                  <a:srgbClr val="00B050"/>
                </a:solidFill>
              </a:rPr>
              <a:t>concentration</a:t>
            </a:r>
            <a:r>
              <a:rPr lang="en-US" dirty="0"/>
              <a:t> of </a:t>
            </a:r>
            <a:r>
              <a:rPr lang="en-US" dirty="0" smtClean="0"/>
              <a:t>individuals and </a:t>
            </a:r>
            <a:r>
              <a:rPr lang="en-US" dirty="0"/>
              <a:t>their </a:t>
            </a:r>
            <a:r>
              <a:rPr lang="en-US" dirty="0">
                <a:solidFill>
                  <a:srgbClr val="00B050"/>
                </a:solidFill>
              </a:rPr>
              <a:t>fight to look for clients </a:t>
            </a:r>
            <a:r>
              <a:rPr lang="en-US" dirty="0"/>
              <a:t>forces the individual to </a:t>
            </a:r>
            <a:r>
              <a:rPr lang="en-US" dirty="0" smtClean="0"/>
              <a:t>specialize in </a:t>
            </a:r>
            <a:r>
              <a:rPr lang="en-US" dirty="0"/>
              <a:t>a certain function for which it is difficult for him to be </a:t>
            </a:r>
            <a:r>
              <a:rPr lang="en-US" dirty="0" smtClean="0"/>
              <a:t>replaced by </a:t>
            </a:r>
            <a:r>
              <a:rPr lang="en-US" dirty="0"/>
              <a:t>someone else. It is clear that life in the city has transformed </a:t>
            </a:r>
            <a:r>
              <a:rPr lang="en-US" dirty="0" smtClean="0"/>
              <a:t>the struggle </a:t>
            </a:r>
            <a:r>
              <a:rPr lang="en-US" dirty="0"/>
              <a:t>with nature for subsistence into an intra-human struggle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00B050"/>
                </a:solidFill>
              </a:rPr>
              <a:t>profit</a:t>
            </a:r>
            <a:r>
              <a:rPr lang="en-US" dirty="0"/>
              <a:t>, which is no longer guaranteed by nature, but by other </a:t>
            </a:r>
            <a:r>
              <a:rPr lang="en-US" dirty="0" smtClean="0"/>
              <a:t>humans. Since </a:t>
            </a:r>
            <a:r>
              <a:rPr lang="en-US" dirty="0" err="1"/>
              <a:t>specialisation</a:t>
            </a:r>
            <a:r>
              <a:rPr lang="en-US" dirty="0"/>
              <a:t> is not only the outcome of the competition to </a:t>
            </a:r>
            <a:r>
              <a:rPr lang="en-US" dirty="0" smtClean="0"/>
              <a:t>earn as </a:t>
            </a:r>
            <a:r>
              <a:rPr lang="en-US" dirty="0"/>
              <a:t>much as possible, but it also stems from the less evident fact </a:t>
            </a:r>
            <a:r>
              <a:rPr lang="en-US" dirty="0" smtClean="0"/>
              <a:t>that </a:t>
            </a:r>
            <a:r>
              <a:rPr lang="en-US" dirty="0" smtClean="0">
                <a:solidFill>
                  <a:srgbClr val="00B050"/>
                </a:solidFill>
              </a:rPr>
              <a:t>the </a:t>
            </a:r>
            <a:r>
              <a:rPr lang="en-US" dirty="0">
                <a:solidFill>
                  <a:srgbClr val="00B050"/>
                </a:solidFill>
              </a:rPr>
              <a:t>seller has to keep trying to develop new and diversified needs </a:t>
            </a:r>
            <a:r>
              <a:rPr lang="en-US" dirty="0" smtClean="0">
                <a:solidFill>
                  <a:srgbClr val="00B050"/>
                </a:solidFill>
              </a:rPr>
              <a:t>for the </a:t>
            </a:r>
            <a:r>
              <a:rPr lang="en-US" dirty="0">
                <a:solidFill>
                  <a:srgbClr val="00B050"/>
                </a:solidFill>
              </a:rPr>
              <a:t>client</a:t>
            </a:r>
            <a:r>
              <a:rPr lang="en-US" dirty="0"/>
              <a:t>. In order to find a source of income that has not yet </a:t>
            </a:r>
            <a:r>
              <a:rPr lang="en-US" dirty="0" smtClean="0"/>
              <a:t>been exhausted </a:t>
            </a:r>
            <a:r>
              <a:rPr lang="en-US" dirty="0"/>
              <a:t>and to identify a function that cannot easily be replaced, </a:t>
            </a:r>
            <a:r>
              <a:rPr lang="en-US" dirty="0" smtClean="0"/>
              <a:t>it is </a:t>
            </a:r>
            <a:r>
              <a:rPr lang="en-US" dirty="0"/>
              <a:t>necessary to </a:t>
            </a:r>
            <a:r>
              <a:rPr lang="en-US" dirty="0" err="1"/>
              <a:t>specialise</a:t>
            </a:r>
            <a:r>
              <a:rPr lang="en-US" dirty="0"/>
              <a:t> the services one is able to offer. This </a:t>
            </a:r>
            <a:r>
              <a:rPr lang="en-US" dirty="0" smtClean="0"/>
              <a:t>process promotes </a:t>
            </a:r>
            <a:r>
              <a:rPr lang="en-US" dirty="0"/>
              <a:t>the differentiation, the refinement and the </a:t>
            </a:r>
            <a:r>
              <a:rPr lang="en-US" dirty="0">
                <a:solidFill>
                  <a:srgbClr val="00B050"/>
                </a:solidFill>
              </a:rPr>
              <a:t>enrichment </a:t>
            </a:r>
            <a:r>
              <a:rPr lang="en-US" dirty="0" smtClean="0">
                <a:solidFill>
                  <a:srgbClr val="00B050"/>
                </a:solidFill>
              </a:rPr>
              <a:t>of the </a:t>
            </a:r>
            <a:r>
              <a:rPr lang="en-US" dirty="0">
                <a:solidFill>
                  <a:srgbClr val="00B050"/>
                </a:solidFill>
              </a:rPr>
              <a:t>clients’ needs </a:t>
            </a:r>
            <a:r>
              <a:rPr lang="en-US" dirty="0"/>
              <a:t>and must obviously lead to growing personal </a:t>
            </a:r>
            <a:r>
              <a:rPr lang="en-US" dirty="0" smtClean="0"/>
              <a:t>differences with </a:t>
            </a:r>
            <a:r>
              <a:rPr lang="en-US" dirty="0"/>
              <a:t>the latter” -- “The Metropolis and Mental Life” (1899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339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4634</Words>
  <Application>Microsoft Office PowerPoint</Application>
  <PresentationFormat>自定义</PresentationFormat>
  <Paragraphs>235</Paragraphs>
  <Slides>44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Office Theme</vt:lpstr>
      <vt:lpstr>Philosophy of the Social Sciences</vt:lpstr>
      <vt:lpstr>Chapter 2: What is a scientific explanation?</vt:lpstr>
      <vt:lpstr>幻灯片 3</vt:lpstr>
      <vt:lpstr>幻灯片 4</vt:lpstr>
      <vt:lpstr>幻灯片 5</vt:lpstr>
      <vt:lpstr>Chapter 3: The explanation in the social sciences</vt:lpstr>
      <vt:lpstr>History</vt:lpstr>
      <vt:lpstr>幻灯片 8</vt:lpstr>
      <vt:lpstr>幻灯片 9</vt:lpstr>
      <vt:lpstr>幻灯片 10</vt:lpstr>
      <vt:lpstr>幻灯片 11</vt:lpstr>
      <vt:lpstr>幻灯片 12</vt:lpstr>
      <vt:lpstr>幻灯片 13</vt:lpstr>
      <vt:lpstr>On the Laws of Social Sciences</vt:lpstr>
      <vt:lpstr>幻灯片 15</vt:lpstr>
      <vt:lpstr>Social Sciences are based on Common Sense</vt:lpstr>
      <vt:lpstr>幻灯片 17</vt:lpstr>
      <vt:lpstr>幻灯片 18</vt:lpstr>
      <vt:lpstr>“Deductively Incomplete” Explanations</vt:lpstr>
      <vt:lpstr>幻灯片 20</vt:lpstr>
      <vt:lpstr>幻灯片 21</vt:lpstr>
      <vt:lpstr>The Empirical control in the Social Sciences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The fallibilistic principle of demarcation in the social sciences</vt:lpstr>
      <vt:lpstr>幻灯片 35</vt:lpstr>
      <vt:lpstr>The falsification of laws in social sciences</vt:lpstr>
      <vt:lpstr>幻灯片 37</vt:lpstr>
      <vt:lpstr>幻灯片 38</vt:lpstr>
      <vt:lpstr>幻灯片 39</vt:lpstr>
      <vt:lpstr>幻灯片 40</vt:lpstr>
      <vt:lpstr>The problem of prediction</vt:lpstr>
      <vt:lpstr>幻灯片 42</vt:lpstr>
      <vt:lpstr>幻灯片 43</vt:lpstr>
      <vt:lpstr>幻灯片 44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Philosophy of the Social Sciences</dc:title>
  <dc:creator>Francesco Di Iorio</dc:creator>
  <cp:lastModifiedBy>Administrator</cp:lastModifiedBy>
  <cp:revision>69</cp:revision>
  <dcterms:created xsi:type="dcterms:W3CDTF">2017-10-25T13:22:53Z</dcterms:created>
  <dcterms:modified xsi:type="dcterms:W3CDTF">2018-12-26T08:36:21Z</dcterms:modified>
</cp:coreProperties>
</file>