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4c2f33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4c2f33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b9df2b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b9df2b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b9df2b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b9df2b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4c2f33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4c2f33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4c2f33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4c2f33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4c2f33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4c2f33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b9df2b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b9df2b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b9df2b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db9df2b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048f55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048f55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b9df2b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b9df2b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9ec40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9ec40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b9df2b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b9df2b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b9df2b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b9df2b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b9df2b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b9df2b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4c2f3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4c2f3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b9df2b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db9df2b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048f55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048f55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048f55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048f55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b9df2b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b9df2b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19.jp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Tm_YNokLyevCa-CfTNjd-XbOQiaSoDNb?usp=sharing" TargetMode="External"/><Relationship Id="rId4" Type="http://schemas.openxmlformats.org/officeDocument/2006/relationships/hyperlink" Target="https://colab.research.google.com/drive/1j2l81YE2DnvQz-XFMGHRt3hP0lgmNEKk?usp=sharing" TargetMode="External"/><Relationship Id="rId5" Type="http://schemas.openxmlformats.org/officeDocument/2006/relationships/hyperlink" Target="https://colab.research.google.com/drive/1lYrM2tdQSoYO08o_UwXYdFqQTsKkr7On?usp=sharing" TargetMode="External"/><Relationship Id="rId6" Type="http://schemas.openxmlformats.org/officeDocument/2006/relationships/hyperlink" Target="https://colab.research.google.com/drive/10oAFcUpG2Pcfv3VB1uipnIlYpZoi3L7D?usp=sharing" TargetMode="External"/><Relationship Id="rId7" Type="http://schemas.openxmlformats.org/officeDocument/2006/relationships/hyperlink" Target="https://colab.research.google.com/drive/1ghkwhIrxp7uBE9w2oArOLp2JC7m4lBw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maiya/ktrain" TargetMode="External"/><Relationship Id="rId4" Type="http://schemas.openxmlformats.org/officeDocument/2006/relationships/hyperlink" Target="https://github.com/busyyang/COVID-19" TargetMode="External"/><Relationship Id="rId5" Type="http://schemas.openxmlformats.org/officeDocument/2006/relationships/hyperlink" Target="https://github.com/lindawangg/COVID-Net/blob/master/docs/COVIDx.md" TargetMode="External"/><Relationship Id="rId6" Type="http://schemas.openxmlformats.org/officeDocument/2006/relationships/hyperlink" Target="https://www.machinecurve.com/index.php/2020/02/25/training-your-neural-network-with-cyclical-learning-rates/" TargetMode="External"/><Relationship Id="rId7" Type="http://schemas.openxmlformats.org/officeDocument/2006/relationships/hyperlink" Target="https://github.com/lindawangg/COVID-Net" TargetMode="External"/><Relationship Id="rId8" Type="http://schemas.openxmlformats.org/officeDocument/2006/relationships/hyperlink" Target="https://www.machinecurve.com/index.php/2020/02/25/training-your-neural-network-with-cyclical-learning-ra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chinecurve.com/index.php/2020/02/25/training-your-neural-network-with-cyclical-learning-ra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pyimagesearch.com/2019/07/29/cyclical-learning-rates-with-keras-and-deep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5075"/>
            <a:ext cx="85206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Covid-Resnet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5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Fighting covid19 using Deep Learning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8150"/>
            <a:ext cx="4568916" cy="274135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3406850" y="3274950"/>
            <a:ext cx="442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DL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835125" y="3476025"/>
            <a:ext cx="1004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Doctors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1839825" y="2482800"/>
            <a:ext cx="100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covid-19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11400" y="3051450"/>
            <a:ext cx="3125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Nadeem Shaikh-180020099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Rishab Khantwal-180100095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68600" y="3949300"/>
            <a:ext cx="29151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Presentation video -https://drive.google.com/drive/folders/14wkuA6HDd197V8PBU9DAyFTBoimp7lh3?usp=sharing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4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CLR on our model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49450"/>
            <a:ext cx="19779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As you can see from the graph Minimas are around 0.01 so we picked LR=0.01 for stage 1 and as going further we decreased it to 10</a:t>
            </a:r>
            <a:r>
              <a:rPr baseline="30000" lang="en-GB"/>
              <a:t>-3 </a:t>
            </a:r>
            <a:r>
              <a:rPr lang="en-GB"/>
              <a:t>and then 10</a:t>
            </a:r>
            <a:r>
              <a:rPr baseline="30000" lang="en-GB"/>
              <a:t>-4 </a:t>
            </a:r>
            <a:r>
              <a:rPr lang="en-GB"/>
              <a:t>in the later stages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191213"/>
            <a:ext cx="69246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3232" r="0" t="0"/>
          <a:stretch/>
        </p:blipFill>
        <p:spPr>
          <a:xfrm>
            <a:off x="419375" y="1168900"/>
            <a:ext cx="4525525" cy="21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25" y="0"/>
            <a:ext cx="2004973" cy="174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9026" y="1747849"/>
            <a:ext cx="2004975" cy="15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026" y="3291850"/>
            <a:ext cx="2004974" cy="1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584325" y="445025"/>
            <a:ext cx="1294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Pneumonia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747925" y="2193450"/>
            <a:ext cx="12414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970675" y="4063025"/>
            <a:ext cx="7959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92825" y="16762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after stage 2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74588" l="0" r="2714" t="1853"/>
          <a:stretch/>
        </p:blipFill>
        <p:spPr>
          <a:xfrm>
            <a:off x="248300" y="883750"/>
            <a:ext cx="8895701" cy="7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525" y="1748400"/>
            <a:ext cx="36099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24275" y="1937850"/>
            <a:ext cx="37011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515 out of 517 samples of COVID-19 marked correctly by the network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F1 score of 0.9705</a:t>
            </a:r>
            <a:br>
              <a:rPr lang="en-GB"/>
            </a:br>
            <a:r>
              <a:rPr lang="en-GB"/>
              <a:t>As you can notice recall as well as precision are considerably large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92825" y="16762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after stage 3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25425" y="1961625"/>
            <a:ext cx="37011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0" y="794449"/>
            <a:ext cx="8740901" cy="8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50" y="1799074"/>
            <a:ext cx="35337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24275" y="1937850"/>
            <a:ext cx="37011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497</a:t>
            </a:r>
            <a:r>
              <a:rPr lang="en-GB"/>
              <a:t> out of 517 samples of COVID-19 marked correctly by the network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F1 score of 0.9759</a:t>
            </a:r>
            <a:br>
              <a:rPr lang="en-GB"/>
            </a:br>
            <a:r>
              <a:rPr lang="en-GB"/>
              <a:t>As you can notice recall as well as precision are considerably large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92825" y="16762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Results after stage 2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25" y="829325"/>
            <a:ext cx="8839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950" y="1827888"/>
            <a:ext cx="35242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24275" y="1937850"/>
            <a:ext cx="37011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87 </a:t>
            </a:r>
            <a:r>
              <a:rPr lang="en-GB"/>
              <a:t>out of 100 samples of COVID-19 marked correctly by the network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F1 score of 0.8967</a:t>
            </a:r>
            <a:br>
              <a:rPr lang="en-GB"/>
            </a:br>
            <a:br>
              <a:rPr lang="en-GB"/>
            </a:br>
            <a:r>
              <a:rPr lang="en-GB"/>
              <a:t>As you can notice recall as well as precision are considerably large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92825" y="16762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Results after stage 3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625425" y="1961625"/>
            <a:ext cx="37011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88" y="1878000"/>
            <a:ext cx="36099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5" y="813975"/>
            <a:ext cx="9080575" cy="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324275" y="1937850"/>
            <a:ext cx="37011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70 </a:t>
            </a:r>
            <a:r>
              <a:rPr lang="en-GB"/>
              <a:t>out of 100 samples of COVID-19 marked correctly by the network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Precision of 1 on covid-19 images Indicating all those images which are predicted covid-19 by our model are correct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F1 score of 0.85</a:t>
            </a:r>
            <a:br>
              <a:rPr lang="en-GB"/>
            </a:br>
            <a:r>
              <a:rPr lang="en-GB"/>
              <a:t>As you can notice recall as well as precision are considerably large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474850" y="1184950"/>
            <a:ext cx="5967600" cy="3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Precision of covid-19 images after stage 3 is greater than after stage 2 indicating that if we need higher Precision.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The F1 score and recall after stage 2 testing are better than after stage 3 indicating that if we need higher recall or in general better model, we should take the model after stage 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our model on custom dataset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59250" y="391650"/>
            <a:ext cx="8520600" cy="4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en-GB">
                <a:solidFill>
                  <a:srgbClr val="434343"/>
                </a:solidFill>
              </a:rPr>
              <a:t>First, run preprocessing.ipynb to convert the image dataset to NumPy arrays.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Colab file(</a:t>
            </a:r>
            <a:r>
              <a:rPr lang="en-GB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Preprocessing</a:t>
            </a:r>
            <a:r>
              <a:rPr lang="en-GB">
                <a:solidFill>
                  <a:srgbClr val="434343"/>
                </a:solidFill>
              </a:rPr>
              <a:t>_colab) </a:t>
            </a:r>
            <a:br>
              <a:rPr lang="en-GB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Now either (if you have sufficient RAM) directly run GNR-Project.ipynb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Colab file (</a:t>
            </a:r>
            <a:r>
              <a:rPr lang="en-GB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GNR_projectcolab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If you don’t have enough RAM, run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CRL.ipynb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Stage1.ipynb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Colab file (</a:t>
            </a:r>
            <a:r>
              <a:rPr lang="en-GB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STAGE1_colab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Stage2.ipynb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Colab file (</a:t>
            </a:r>
            <a:r>
              <a:rPr lang="en-GB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STAGE2_colab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Stage3.ipynb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Colab file (</a:t>
            </a:r>
            <a:r>
              <a:rPr lang="en-GB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STAGE3_colab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Data Augmentation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GB" sz="1600">
                <a:solidFill>
                  <a:schemeClr val="dk1"/>
                </a:solidFill>
              </a:rPr>
              <a:t>Medical data is very sensitive data. We did not want to use DA for Medical data. 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Cyclic learning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GB" sz="1600">
                <a:solidFill>
                  <a:schemeClr val="dk1"/>
                </a:solidFill>
              </a:rPr>
              <a:t>Marginal increase in the accuracy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Use of discriminative learning rates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GB" sz="1600">
                <a:solidFill>
                  <a:schemeClr val="dk1"/>
                </a:solidFill>
              </a:rPr>
              <a:t>Marginal increase in the accuracy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GB" sz="1600">
                <a:solidFill>
                  <a:schemeClr val="dk1"/>
                </a:solidFill>
              </a:rPr>
              <a:t>We used constant learning rates which are the average of the learning rates given in the paper.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Citations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https://github.com/amaiya/ktrain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https://github.com/busyyang/COVID-19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https://github.com/lindawangg/COVID-Net/blob/master/docs/COVIDx.md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https://www.machinecurve.com/index.php/2020/02/25/training-your-neural-network-with-cyclical-learning-rates/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https://github.com/lindawangg/COVID-Net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https://arxiv.org/abs/2003.09871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28700" y="44300"/>
            <a:ext cx="8520600" cy="49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/>
              <a:t>Timeline</a:t>
            </a:r>
            <a:endParaRPr sz="3500"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48750" y="969425"/>
            <a:ext cx="3416700" cy="356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Phase 1 (Beginning):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Paper review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Phase 2(Soul):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Model Construction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Phase 3(Final touch):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PPT+Video+</a:t>
            </a:r>
            <a:r>
              <a:rPr lang="en-GB"/>
              <a:t>Repository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807" y="0"/>
            <a:ext cx="2667186" cy="51435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208250" y="4585050"/>
            <a:ext cx="1856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https://medium.com/@dakshtrehan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Covid-net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77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work was an attempt to produce open source work in Deep Learning related to COVID-19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paper presents a dataset which was the largest open source chest X-ray image dataset. 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paper also introduces a Deep Learning model that can classify the chest x-ray images of Covid-affected, Normal, Pneumonia patients.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04250" y="4568875"/>
            <a:ext cx="4514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https://arxiv.org/abs/2003.09871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56871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COVID-RESNET </a:t>
            </a:r>
            <a:r>
              <a:rPr lang="en-GB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u="sng"/>
              <a:t>A Deep Learning Framework for Screening of COVID19 from Radiographs</a:t>
            </a:r>
            <a:r>
              <a:rPr lang="en-GB" sz="13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14775"/>
            <a:ext cx="85206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The Paper focuses on: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1) Improve the overall accuracy of the model for all the four classes with positive predictive values &gt; 90 (among all classes).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 2) Use network architecture with lower number of parameters and computational needs. An architecture that provide a balance between performance and computational complexity.				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3) Use techniques for training models which need a lower number of epochs and hence faster training.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903675" y="650425"/>
            <a:ext cx="3082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</a:t>
            </a:r>
            <a:r>
              <a:rPr lang="en-GB" sz="1100">
                <a:solidFill>
                  <a:schemeClr val="dk1"/>
                </a:solidFill>
              </a:rPr>
              <a:t>Muhammad Farooq</a:t>
            </a:r>
            <a:r>
              <a:rPr lang="en-GB" sz="700">
                <a:solidFill>
                  <a:schemeClr val="dk1"/>
                </a:solidFill>
              </a:rPr>
              <a:t>1 </a:t>
            </a:r>
            <a:r>
              <a:rPr lang="en-GB" sz="1100">
                <a:solidFill>
                  <a:schemeClr val="dk1"/>
                </a:solidFill>
              </a:rPr>
              <a:t>and Abdul Hafeez</a:t>
            </a:r>
            <a:r>
              <a:rPr lang="en-GB" sz="700">
                <a:solidFill>
                  <a:schemeClr val="dk1"/>
                </a:solidFill>
              </a:rPr>
              <a:t>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507400" y="4600725"/>
            <a:ext cx="3534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https://arxiv.org/pdf/2003.14395.pdf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</a:t>
            </a:r>
            <a:r>
              <a:rPr lang="en-GB"/>
              <a:t>Chose</a:t>
            </a:r>
            <a:r>
              <a:rPr lang="en-GB"/>
              <a:t> this paper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64401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-GB" sz="2000">
                <a:solidFill>
                  <a:schemeClr val="dk1"/>
                </a:solidFill>
              </a:rPr>
              <a:t>It proposes Modern ML techniques to improve the accuracy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-GB" sz="2000">
                <a:solidFill>
                  <a:schemeClr val="dk1"/>
                </a:solidFill>
              </a:rPr>
              <a:t>At the time of Project the Dataset size has increased a lot, it means there are now more data to train and evaluate the method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-GB" sz="2000">
                <a:solidFill>
                  <a:schemeClr val="dk1"/>
                </a:solidFill>
              </a:rPr>
              <a:t>It brings New concepts of Cyclical learning rate and Three stage training which looks promising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en-GB" sz="2000">
                <a:solidFill>
                  <a:schemeClr val="dk1"/>
                </a:solidFill>
              </a:rPr>
              <a:t>We get to train on the largest public dataset on covid-19 images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stage training in 50 epochs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729050" y="496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Stage - II: The head of the model resulting from stage-I is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further fine-tuned with images of size 224x2</a:t>
            </a:r>
            <a:r>
              <a:rPr lang="en-GB" sz="1000"/>
              <a:t>24x3 in the first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step with learning rate of 1e-4 for 3 epochs. 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Stage - III: In the last stage, the whole network is further fine tuned with input images of size 229x229x3 for 25 epochs. In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this case we use discriminative learning rates where the earliest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layer was trained with a learning rate of 1e-6 and the last layer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was trained with a learning rate of 1e-4. All the layers in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between were trained with equidistance learning rates between</a:t>
            </a:r>
            <a:endParaRPr sz="1000"/>
          </a:p>
          <a:p>
            <a:pPr indent="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these two values.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81000" y="1095375"/>
            <a:ext cx="78939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Stage - I: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input images are resized to 128x128x3 pixels and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COVID-ResNet are tuned in 2 steps.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Only the newly added head of the network is trained while preserving the ImageNet weights for the rest of the body with a learning rate of 1e-3 for 3 epochs.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The whole network is fine-tuned (both the body and the head of the model) for 5 epochs.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598675" y="10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59600" y="845350"/>
            <a:ext cx="68580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Stage - II: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The head of the model resulting from stage-I is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further fine-tuned with images of size 224x224x3 in the first step with learning rate of 1e-4 for 3 epochs.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In the second step, the whole network is further fine-tuned for 5 epochs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5713" l="0" r="0" t="0"/>
          <a:stretch/>
        </p:blipFill>
        <p:spPr>
          <a:xfrm>
            <a:off x="6023075" y="0"/>
            <a:ext cx="3120925" cy="21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476250" y="1131300"/>
            <a:ext cx="68580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Stage - III: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whole network is fine tuned with images of size 229x229x3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learning used in this stage is 1e-6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top layers are fine tuned for 25 epochs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5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yclical </a:t>
            </a:r>
            <a:r>
              <a:rPr lang="en-GB"/>
              <a:t>L</a:t>
            </a:r>
            <a:r>
              <a:rPr lang="en-GB"/>
              <a:t>earning </a:t>
            </a:r>
            <a:r>
              <a:rPr lang="en-GB"/>
              <a:t>R</a:t>
            </a:r>
            <a:r>
              <a:rPr lang="en-GB"/>
              <a:t>ate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44425"/>
            <a:ext cx="48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Problems with </a:t>
            </a:r>
            <a:r>
              <a:rPr b="1" lang="en-GB" sz="1400">
                <a:solidFill>
                  <a:schemeClr val="dk1"/>
                </a:solidFill>
              </a:rPr>
              <a:t>a monotonically decreasing learning rate:</a:t>
            </a:r>
            <a:endParaRPr b="1" sz="1400">
              <a:solidFill>
                <a:schemeClr val="dk1"/>
              </a:solidFill>
            </a:endParaRPr>
          </a:p>
          <a:p>
            <a:pPr indent="-323850" lvl="0" marL="68580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First, our model and optimizer are still sensitive to our initial choice in learning rate.</a:t>
            </a:r>
            <a:endParaRPr sz="1500">
              <a:solidFill>
                <a:schemeClr val="dk1"/>
              </a:solidFill>
            </a:endParaRPr>
          </a:p>
          <a:p>
            <a:pPr indent="-323850" lvl="0" marL="685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Second, we don’t know what the initial learning rate should be — we may need to perform 10s to 100s of experiments just to find our initial learning rate.</a:t>
            </a:r>
            <a:endParaRPr sz="1500">
              <a:solidFill>
                <a:schemeClr val="dk1"/>
              </a:solidFill>
            </a:endParaRPr>
          </a:p>
          <a:p>
            <a:pPr indent="-323850" lvl="0" marL="685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Finally, there is no guarantee that our model will descend into areas of low loss when lowering the learning rate.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250" y="1446500"/>
            <a:ext cx="3908749" cy="17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697600" y="3728950"/>
            <a:ext cx="3067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Credits: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https://www.pyimagesearch.com/2019/07/29/cyclical-learning-rates-with-keras-and-deep-learning/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808550" y="4569025"/>
            <a:ext cx="2956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https://arxiv.org/abs/1506.01186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