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0"/>
  </p:notesMasterIdLst>
  <p:handoutMasterIdLst>
    <p:handoutMasterId r:id="rId21"/>
  </p:handoutMasterIdLst>
  <p:sldIdLst>
    <p:sldId id="263" r:id="rId2"/>
    <p:sldId id="332" r:id="rId3"/>
    <p:sldId id="311" r:id="rId4"/>
    <p:sldId id="313" r:id="rId5"/>
    <p:sldId id="333" r:id="rId6"/>
    <p:sldId id="336" r:id="rId7"/>
    <p:sldId id="337" r:id="rId8"/>
    <p:sldId id="338" r:id="rId9"/>
    <p:sldId id="334" r:id="rId10"/>
    <p:sldId id="339" r:id="rId11"/>
    <p:sldId id="340" r:id="rId12"/>
    <p:sldId id="341" r:id="rId13"/>
    <p:sldId id="345" r:id="rId14"/>
    <p:sldId id="335" r:id="rId15"/>
    <p:sldId id="342" r:id="rId16"/>
    <p:sldId id="346" r:id="rId17"/>
    <p:sldId id="344" r:id="rId18"/>
    <p:sldId id="343" r:id="rId19"/>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andro" initials="L" lastIdx="2" clrIdx="0">
    <p:extLst>
      <p:ext uri="{19B8F6BF-5375-455C-9EA6-DF929625EA0E}">
        <p15:presenceInfo xmlns:p15="http://schemas.microsoft.com/office/powerpoint/2012/main" userId="Leand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0022"/>
    <a:srgbClr val="006778"/>
    <a:srgbClr val="AAC9B6"/>
    <a:srgbClr val="790022"/>
    <a:srgbClr val="000000"/>
    <a:srgbClr val="D8CCCD"/>
    <a:srgbClr val="EDE8E8"/>
    <a:srgbClr val="822433"/>
    <a:srgbClr val="78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30" autoAdjust="0"/>
    <p:restoredTop sz="78333" autoAdjust="0"/>
  </p:normalViewPr>
  <p:slideViewPr>
    <p:cSldViewPr>
      <p:cViewPr varScale="1">
        <p:scale>
          <a:sx n="72" d="100"/>
          <a:sy n="72" d="100"/>
        </p:scale>
        <p:origin x="474" y="66"/>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Project Idea: HRI in Education Domain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150"/>
        </a:p>
      </c:txPr>
    </c:title>
    <c:autoTitleDeleted val="0"/>
    <c:view3D>
      <c:rotX val="30"/>
      <c:rotY val="9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9383401844239526E-2"/>
          <c:y val="0.14131095681508243"/>
          <c:w val="0.90123319631152099"/>
          <c:h val="0.44444686655143684"/>
        </c:manualLayout>
      </c:layout>
      <c:pie3DChart>
        <c:varyColors val="1"/>
        <c:ser>
          <c:idx val="0"/>
          <c:order val="0"/>
          <c:tx>
            <c:strRef>
              <c:f>Лист1!$B$1</c:f>
              <c:strCache>
                <c:ptCount val="1"/>
                <c:pt idx="0">
                  <c:v>HRI in Education domain</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01-AECE-441B-9ED9-16EB0D5E9AE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extLst>
              <c:ext xmlns:c16="http://schemas.microsoft.com/office/drawing/2014/chart" uri="{C3380CC4-5D6E-409C-BE32-E72D297353CC}">
                <c16:uniqueId val="{00000003-AECE-441B-9ED9-16EB0D5E9AEC}"/>
              </c:ext>
            </c:extLst>
          </c:dPt>
          <c:dPt>
            <c:idx val="2"/>
            <c:bubble3D val="0"/>
            <c:spPr>
              <a:solidFill>
                <a:srgbClr val="006778"/>
              </a:solidFill>
              <a:ln>
                <a:noFill/>
              </a:ln>
              <a:effectLst/>
              <a:sp3d/>
            </c:spPr>
            <c:extLst>
              <c:ext xmlns:c16="http://schemas.microsoft.com/office/drawing/2014/chart" uri="{C3380CC4-5D6E-409C-BE32-E72D297353CC}">
                <c16:uniqueId val="{00000002-B738-417C-BC36-E1455FE52A1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ext xmlns:c16="http://schemas.microsoft.com/office/drawing/2014/chart" uri="{C3380CC4-5D6E-409C-BE32-E72D297353CC}">
                <c16:uniqueId val="{00000007-AECE-441B-9ED9-16EB0D5E9AEC}"/>
              </c:ext>
            </c:extLst>
          </c:dPt>
          <c:cat>
            <c:strRef>
              <c:f>Лист1!$A$2:$A$5</c:f>
              <c:strCache>
                <c:ptCount val="4"/>
                <c:pt idx="0">
                  <c:v>Social Robots for Education: A review</c:v>
                </c:pt>
                <c:pt idx="1">
                  <c:v>Exploring the Possibility of Using Humanoid Robots as Instructional Tools for Teaching a Second Language in Primary School</c:v>
                </c:pt>
                <c:pt idx="2">
                  <c:v>A Robot as a Teaching Assistant in an English Class</c:v>
                </c:pt>
                <c:pt idx="3">
                  <c:v>Online Robot Teaching With Natural Human–Robot Interaction</c:v>
                </c:pt>
              </c:strCache>
            </c:strRef>
          </c:cat>
          <c:val>
            <c:numRef>
              <c:f>Лист1!$B$2:$B$5</c:f>
              <c:numCache>
                <c:formatCode>General</c:formatCode>
                <c:ptCount val="4"/>
                <c:pt idx="0">
                  <c:v>0.25</c:v>
                </c:pt>
                <c:pt idx="1">
                  <c:v>0.25</c:v>
                </c:pt>
                <c:pt idx="2">
                  <c:v>0.25</c:v>
                </c:pt>
                <c:pt idx="3">
                  <c:v>0.25</c:v>
                </c:pt>
              </c:numCache>
            </c:numRef>
          </c:val>
          <c:extLst>
            <c:ext xmlns:c16="http://schemas.microsoft.com/office/drawing/2014/chart" uri="{C3380CC4-5D6E-409C-BE32-E72D297353CC}">
              <c16:uniqueId val="{00000000-B738-417C-BC36-E1455FE52A1F}"/>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150"/>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150"/>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E0A5FD-48FE-43A1-B3C6-061115B9ADA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150"/>
        </a:p>
      </dgm:t>
    </dgm:pt>
    <dgm:pt modelId="{8010BB82-3270-494D-B951-4A8C5DD0CE69}">
      <dgm:prSet phldrT="[Текст]" custT="1"/>
      <dgm:spPr>
        <a:solidFill>
          <a:srgbClr val="006778"/>
        </a:solidFill>
      </dgm:spPr>
      <dgm:t>
        <a:bodyPr/>
        <a:lstStyle/>
        <a:p>
          <a:r>
            <a:rPr lang="en-GB" sz="1600" b="1" dirty="0">
              <a:solidFill>
                <a:schemeClr val="accent1">
                  <a:lumMod val="90000"/>
                </a:schemeClr>
              </a:solidFill>
            </a:rPr>
            <a:t>Efficacy. </a:t>
          </a:r>
          <a:r>
            <a:rPr lang="en-GB" sz="1600" dirty="0"/>
            <a:t>What are the cognitive and affective outcomes when robots are used in education?</a:t>
          </a:r>
          <a:endParaRPr lang="en-150" sz="1600" dirty="0"/>
        </a:p>
      </dgm:t>
    </dgm:pt>
    <dgm:pt modelId="{242C53FD-1357-4050-AD1C-B1030874649C}" type="parTrans" cxnId="{7412E6B4-301D-4554-A60C-D1DC9F52575E}">
      <dgm:prSet/>
      <dgm:spPr/>
      <dgm:t>
        <a:bodyPr/>
        <a:lstStyle/>
        <a:p>
          <a:endParaRPr lang="en-150"/>
        </a:p>
      </dgm:t>
    </dgm:pt>
    <dgm:pt modelId="{AEF7216F-979F-4557-B1A1-CD687E588D27}" type="sibTrans" cxnId="{7412E6B4-301D-4554-A60C-D1DC9F52575E}">
      <dgm:prSet/>
      <dgm:spPr/>
      <dgm:t>
        <a:bodyPr/>
        <a:lstStyle/>
        <a:p>
          <a:endParaRPr lang="en-150"/>
        </a:p>
      </dgm:t>
    </dgm:pt>
    <dgm:pt modelId="{83C980A9-6DCC-444C-8538-142C5A080B13}">
      <dgm:prSet phldrT="[Текст]" custT="1"/>
      <dgm:spPr>
        <a:solidFill>
          <a:srgbClr val="006778"/>
        </a:solidFill>
      </dgm:spPr>
      <dgm:t>
        <a:bodyPr/>
        <a:lstStyle/>
        <a:p>
          <a:r>
            <a:rPr lang="en-GB" sz="1600" b="1" kern="1200" dirty="0">
              <a:solidFill>
                <a:srgbClr val="BBE0E3">
                  <a:lumMod val="90000"/>
                </a:srgbClr>
              </a:solidFill>
              <a:latin typeface="Arial"/>
              <a:ea typeface="ＭＳ Ｐゴシック"/>
              <a:cs typeface="+mn-cs"/>
            </a:rPr>
            <a:t>Embodiment. </a:t>
          </a:r>
          <a:r>
            <a:rPr lang="en-GB" sz="1600" kern="1200" dirty="0"/>
            <a:t>What is the impact of using a physically embodied robot when compared with alternative technologies?</a:t>
          </a:r>
          <a:endParaRPr lang="en-150" sz="1600" kern="1200" dirty="0"/>
        </a:p>
      </dgm:t>
    </dgm:pt>
    <dgm:pt modelId="{FEC19AE9-C9CC-4D1E-8136-8FA1024B0A7A}" type="parTrans" cxnId="{8B911F6B-FCC9-414E-918B-B0CA6BCB37DE}">
      <dgm:prSet/>
      <dgm:spPr/>
      <dgm:t>
        <a:bodyPr/>
        <a:lstStyle/>
        <a:p>
          <a:endParaRPr lang="en-150"/>
        </a:p>
      </dgm:t>
    </dgm:pt>
    <dgm:pt modelId="{147836E1-4AD0-4554-A0E0-1F5C8BC467EA}" type="sibTrans" cxnId="{8B911F6B-FCC9-414E-918B-B0CA6BCB37DE}">
      <dgm:prSet/>
      <dgm:spPr/>
      <dgm:t>
        <a:bodyPr/>
        <a:lstStyle/>
        <a:p>
          <a:endParaRPr lang="en-150"/>
        </a:p>
      </dgm:t>
    </dgm:pt>
    <dgm:pt modelId="{7051C00E-54D9-4EE1-B758-26F210ADBDA9}">
      <dgm:prSet phldrT="[Текст]" custT="1"/>
      <dgm:spPr>
        <a:solidFill>
          <a:srgbClr val="006778"/>
        </a:solidFill>
      </dgm:spPr>
      <dgm:t>
        <a:bodyPr/>
        <a:lstStyle/>
        <a:p>
          <a:r>
            <a:rPr lang="en-GB" sz="1600" b="1" kern="1200" dirty="0">
              <a:solidFill>
                <a:srgbClr val="BBE0E3">
                  <a:lumMod val="90000"/>
                </a:srgbClr>
              </a:solidFill>
              <a:latin typeface="Arial"/>
              <a:ea typeface="ＭＳ Ｐゴシック"/>
              <a:cs typeface="+mn-cs"/>
            </a:rPr>
            <a:t>Interaction role. </a:t>
          </a:r>
          <a:r>
            <a:rPr lang="en-GB" sz="1600" kern="1200" dirty="0"/>
            <a:t>What are the different roles the robot can take in an educational context?</a:t>
          </a:r>
          <a:endParaRPr lang="en-150" sz="1600" kern="1200" dirty="0"/>
        </a:p>
      </dgm:t>
    </dgm:pt>
    <dgm:pt modelId="{5FCE80C5-0C7F-42F5-8EE7-CDAB7C2E00D8}" type="parTrans" cxnId="{5AB6F0EF-8629-4BCF-A246-8CB43A08A765}">
      <dgm:prSet/>
      <dgm:spPr/>
      <dgm:t>
        <a:bodyPr/>
        <a:lstStyle/>
        <a:p>
          <a:endParaRPr lang="en-150"/>
        </a:p>
      </dgm:t>
    </dgm:pt>
    <dgm:pt modelId="{27CB0D74-5DD3-4FCF-A472-C7AEDE41A860}" type="sibTrans" cxnId="{5AB6F0EF-8629-4BCF-A246-8CB43A08A765}">
      <dgm:prSet/>
      <dgm:spPr/>
      <dgm:t>
        <a:bodyPr/>
        <a:lstStyle/>
        <a:p>
          <a:endParaRPr lang="en-150"/>
        </a:p>
      </dgm:t>
    </dgm:pt>
    <dgm:pt modelId="{BEB75420-FCFB-41AC-8234-DF70ACC93806}" type="pres">
      <dgm:prSet presAssocID="{92E0A5FD-48FE-43A1-B3C6-061115B9ADA3}" presName="linear" presStyleCnt="0">
        <dgm:presLayoutVars>
          <dgm:dir/>
          <dgm:animLvl val="lvl"/>
          <dgm:resizeHandles val="exact"/>
        </dgm:presLayoutVars>
      </dgm:prSet>
      <dgm:spPr/>
    </dgm:pt>
    <dgm:pt modelId="{D7BC85F5-7A2D-48A6-8A3E-85AC71FFA4DB}" type="pres">
      <dgm:prSet presAssocID="{8010BB82-3270-494D-B951-4A8C5DD0CE69}" presName="parentLin" presStyleCnt="0"/>
      <dgm:spPr/>
    </dgm:pt>
    <dgm:pt modelId="{CB5C81D4-E2C3-4CA4-9CE8-44E2E1E396AE}" type="pres">
      <dgm:prSet presAssocID="{8010BB82-3270-494D-B951-4A8C5DD0CE69}" presName="parentLeftMargin" presStyleLbl="node1" presStyleIdx="0" presStyleCnt="3"/>
      <dgm:spPr/>
    </dgm:pt>
    <dgm:pt modelId="{B5AF86D1-26D6-4DCC-A464-72C48A7A226B}" type="pres">
      <dgm:prSet presAssocID="{8010BB82-3270-494D-B951-4A8C5DD0CE69}" presName="parentText" presStyleLbl="node1" presStyleIdx="0" presStyleCnt="3" custScaleY="263829">
        <dgm:presLayoutVars>
          <dgm:chMax val="0"/>
          <dgm:bulletEnabled val="1"/>
        </dgm:presLayoutVars>
      </dgm:prSet>
      <dgm:spPr/>
    </dgm:pt>
    <dgm:pt modelId="{7806AC5A-A060-47C2-AD4B-DB2CA8D4C5EC}" type="pres">
      <dgm:prSet presAssocID="{8010BB82-3270-494D-B951-4A8C5DD0CE69}" presName="negativeSpace" presStyleCnt="0"/>
      <dgm:spPr/>
    </dgm:pt>
    <dgm:pt modelId="{6444FFCB-390D-4DBA-A55D-E0929EF2EE10}" type="pres">
      <dgm:prSet presAssocID="{8010BB82-3270-494D-B951-4A8C5DD0CE69}" presName="childText" presStyleLbl="conFgAcc1" presStyleIdx="0" presStyleCnt="3">
        <dgm:presLayoutVars>
          <dgm:bulletEnabled val="1"/>
        </dgm:presLayoutVars>
      </dgm:prSet>
      <dgm:spPr>
        <a:ln>
          <a:solidFill>
            <a:srgbClr val="006778"/>
          </a:solidFill>
        </a:ln>
      </dgm:spPr>
    </dgm:pt>
    <dgm:pt modelId="{112B20AD-48F9-457A-9CC9-D4067D9EBEC7}" type="pres">
      <dgm:prSet presAssocID="{AEF7216F-979F-4557-B1A1-CD687E588D27}" presName="spaceBetweenRectangles" presStyleCnt="0"/>
      <dgm:spPr/>
    </dgm:pt>
    <dgm:pt modelId="{FE0F1A8F-C4CD-4FD1-A524-7317A30D005D}" type="pres">
      <dgm:prSet presAssocID="{83C980A9-6DCC-444C-8538-142C5A080B13}" presName="parentLin" presStyleCnt="0"/>
      <dgm:spPr/>
    </dgm:pt>
    <dgm:pt modelId="{8DEACE54-961C-4F3B-B74C-F51F93506529}" type="pres">
      <dgm:prSet presAssocID="{83C980A9-6DCC-444C-8538-142C5A080B13}" presName="parentLeftMargin" presStyleLbl="node1" presStyleIdx="0" presStyleCnt="3"/>
      <dgm:spPr/>
    </dgm:pt>
    <dgm:pt modelId="{7E9588F5-62B3-45B7-8806-DDEFF26A8BC4}" type="pres">
      <dgm:prSet presAssocID="{83C980A9-6DCC-444C-8538-142C5A080B13}" presName="parentText" presStyleLbl="node1" presStyleIdx="1" presStyleCnt="3" custScaleY="274898">
        <dgm:presLayoutVars>
          <dgm:chMax val="0"/>
          <dgm:bulletEnabled val="1"/>
        </dgm:presLayoutVars>
      </dgm:prSet>
      <dgm:spPr/>
    </dgm:pt>
    <dgm:pt modelId="{796C40D2-344A-4D21-B645-79164616C3D1}" type="pres">
      <dgm:prSet presAssocID="{83C980A9-6DCC-444C-8538-142C5A080B13}" presName="negativeSpace" presStyleCnt="0"/>
      <dgm:spPr/>
    </dgm:pt>
    <dgm:pt modelId="{0BE8FAC7-CCEF-41CA-95F0-49EAC329FF7D}" type="pres">
      <dgm:prSet presAssocID="{83C980A9-6DCC-444C-8538-142C5A080B13}" presName="childText" presStyleLbl="conFgAcc1" presStyleIdx="1" presStyleCnt="3">
        <dgm:presLayoutVars>
          <dgm:bulletEnabled val="1"/>
        </dgm:presLayoutVars>
      </dgm:prSet>
      <dgm:spPr>
        <a:ln>
          <a:solidFill>
            <a:srgbClr val="006778"/>
          </a:solidFill>
        </a:ln>
      </dgm:spPr>
    </dgm:pt>
    <dgm:pt modelId="{4C07E536-3F3F-467E-8292-FDD0E46B7716}" type="pres">
      <dgm:prSet presAssocID="{147836E1-4AD0-4554-A0E0-1F5C8BC467EA}" presName="spaceBetweenRectangles" presStyleCnt="0"/>
      <dgm:spPr/>
    </dgm:pt>
    <dgm:pt modelId="{6F31A248-6DD1-413F-AC93-C7BEA2D56793}" type="pres">
      <dgm:prSet presAssocID="{7051C00E-54D9-4EE1-B758-26F210ADBDA9}" presName="parentLin" presStyleCnt="0"/>
      <dgm:spPr/>
    </dgm:pt>
    <dgm:pt modelId="{E2A3D482-475F-4608-84F5-EC8B4125CD1D}" type="pres">
      <dgm:prSet presAssocID="{7051C00E-54D9-4EE1-B758-26F210ADBDA9}" presName="parentLeftMargin" presStyleLbl="node1" presStyleIdx="1" presStyleCnt="3"/>
      <dgm:spPr/>
    </dgm:pt>
    <dgm:pt modelId="{BEF22333-984F-4E0C-B3BC-25D4E0252F58}" type="pres">
      <dgm:prSet presAssocID="{7051C00E-54D9-4EE1-B758-26F210ADBDA9}" presName="parentText" presStyleLbl="node1" presStyleIdx="2" presStyleCnt="3" custScaleY="256861">
        <dgm:presLayoutVars>
          <dgm:chMax val="0"/>
          <dgm:bulletEnabled val="1"/>
        </dgm:presLayoutVars>
      </dgm:prSet>
      <dgm:spPr/>
    </dgm:pt>
    <dgm:pt modelId="{F4BED5E4-B147-44E4-AFC7-DF014CFB5F36}" type="pres">
      <dgm:prSet presAssocID="{7051C00E-54D9-4EE1-B758-26F210ADBDA9}" presName="negativeSpace" presStyleCnt="0"/>
      <dgm:spPr/>
    </dgm:pt>
    <dgm:pt modelId="{53A8771A-5FF9-466C-B8DE-B8E0401D5638}" type="pres">
      <dgm:prSet presAssocID="{7051C00E-54D9-4EE1-B758-26F210ADBDA9}" presName="childText" presStyleLbl="conFgAcc1" presStyleIdx="2" presStyleCnt="3">
        <dgm:presLayoutVars>
          <dgm:bulletEnabled val="1"/>
        </dgm:presLayoutVars>
      </dgm:prSet>
      <dgm:spPr>
        <a:ln>
          <a:solidFill>
            <a:srgbClr val="006778"/>
          </a:solidFill>
        </a:ln>
      </dgm:spPr>
    </dgm:pt>
  </dgm:ptLst>
  <dgm:cxnLst>
    <dgm:cxn modelId="{2EC1C100-6127-42CC-87D3-D6A7273110F8}" type="presOf" srcId="{92E0A5FD-48FE-43A1-B3C6-061115B9ADA3}" destId="{BEB75420-FCFB-41AC-8234-DF70ACC93806}" srcOrd="0" destOrd="0" presId="urn:microsoft.com/office/officeart/2005/8/layout/list1"/>
    <dgm:cxn modelId="{6669D41F-C9DC-419D-A3C4-389ED070594F}" type="presOf" srcId="{83C980A9-6DCC-444C-8538-142C5A080B13}" destId="{7E9588F5-62B3-45B7-8806-DDEFF26A8BC4}" srcOrd="1" destOrd="0" presId="urn:microsoft.com/office/officeart/2005/8/layout/list1"/>
    <dgm:cxn modelId="{E6EDB561-4966-4748-BB7C-74E5616A5F24}" type="presOf" srcId="{7051C00E-54D9-4EE1-B758-26F210ADBDA9}" destId="{E2A3D482-475F-4608-84F5-EC8B4125CD1D}" srcOrd="0" destOrd="0" presId="urn:microsoft.com/office/officeart/2005/8/layout/list1"/>
    <dgm:cxn modelId="{8B911F6B-FCC9-414E-918B-B0CA6BCB37DE}" srcId="{92E0A5FD-48FE-43A1-B3C6-061115B9ADA3}" destId="{83C980A9-6DCC-444C-8538-142C5A080B13}" srcOrd="1" destOrd="0" parTransId="{FEC19AE9-C9CC-4D1E-8136-8FA1024B0A7A}" sibTransId="{147836E1-4AD0-4554-A0E0-1F5C8BC467EA}"/>
    <dgm:cxn modelId="{6D736158-4999-47CB-B140-3B74BA7AFC49}" type="presOf" srcId="{8010BB82-3270-494D-B951-4A8C5DD0CE69}" destId="{CB5C81D4-E2C3-4CA4-9CE8-44E2E1E396AE}" srcOrd="0" destOrd="0" presId="urn:microsoft.com/office/officeart/2005/8/layout/list1"/>
    <dgm:cxn modelId="{983737B1-0C18-4C99-A68E-E5290572B5C8}" type="presOf" srcId="{83C980A9-6DCC-444C-8538-142C5A080B13}" destId="{8DEACE54-961C-4F3B-B74C-F51F93506529}" srcOrd="0" destOrd="0" presId="urn:microsoft.com/office/officeart/2005/8/layout/list1"/>
    <dgm:cxn modelId="{7412E6B4-301D-4554-A60C-D1DC9F52575E}" srcId="{92E0A5FD-48FE-43A1-B3C6-061115B9ADA3}" destId="{8010BB82-3270-494D-B951-4A8C5DD0CE69}" srcOrd="0" destOrd="0" parTransId="{242C53FD-1357-4050-AD1C-B1030874649C}" sibTransId="{AEF7216F-979F-4557-B1A1-CD687E588D27}"/>
    <dgm:cxn modelId="{C20B5EDC-959E-4987-9BEC-F459003DAEE5}" type="presOf" srcId="{8010BB82-3270-494D-B951-4A8C5DD0CE69}" destId="{B5AF86D1-26D6-4DCC-A464-72C48A7A226B}" srcOrd="1" destOrd="0" presId="urn:microsoft.com/office/officeart/2005/8/layout/list1"/>
    <dgm:cxn modelId="{481C58E8-8C0F-4EAA-9E10-649645E221BC}" type="presOf" srcId="{7051C00E-54D9-4EE1-B758-26F210ADBDA9}" destId="{BEF22333-984F-4E0C-B3BC-25D4E0252F58}" srcOrd="1" destOrd="0" presId="urn:microsoft.com/office/officeart/2005/8/layout/list1"/>
    <dgm:cxn modelId="{5AB6F0EF-8629-4BCF-A246-8CB43A08A765}" srcId="{92E0A5FD-48FE-43A1-B3C6-061115B9ADA3}" destId="{7051C00E-54D9-4EE1-B758-26F210ADBDA9}" srcOrd="2" destOrd="0" parTransId="{5FCE80C5-0C7F-42F5-8EE7-CDAB7C2E00D8}" sibTransId="{27CB0D74-5DD3-4FCF-A472-C7AEDE41A860}"/>
    <dgm:cxn modelId="{FD3AF18C-FB81-4FC1-B91D-02F804BE017E}" type="presParOf" srcId="{BEB75420-FCFB-41AC-8234-DF70ACC93806}" destId="{D7BC85F5-7A2D-48A6-8A3E-85AC71FFA4DB}" srcOrd="0" destOrd="0" presId="urn:microsoft.com/office/officeart/2005/8/layout/list1"/>
    <dgm:cxn modelId="{BF98A6C2-5970-4B93-A6FD-DEE70BC4F073}" type="presParOf" srcId="{D7BC85F5-7A2D-48A6-8A3E-85AC71FFA4DB}" destId="{CB5C81D4-E2C3-4CA4-9CE8-44E2E1E396AE}" srcOrd="0" destOrd="0" presId="urn:microsoft.com/office/officeart/2005/8/layout/list1"/>
    <dgm:cxn modelId="{EECF9806-1D95-4351-840A-D7A355971E05}" type="presParOf" srcId="{D7BC85F5-7A2D-48A6-8A3E-85AC71FFA4DB}" destId="{B5AF86D1-26D6-4DCC-A464-72C48A7A226B}" srcOrd="1" destOrd="0" presId="urn:microsoft.com/office/officeart/2005/8/layout/list1"/>
    <dgm:cxn modelId="{91464DDB-141F-4C7A-B037-C3D339D36D69}" type="presParOf" srcId="{BEB75420-FCFB-41AC-8234-DF70ACC93806}" destId="{7806AC5A-A060-47C2-AD4B-DB2CA8D4C5EC}" srcOrd="1" destOrd="0" presId="urn:microsoft.com/office/officeart/2005/8/layout/list1"/>
    <dgm:cxn modelId="{C7220096-924F-4892-9CDF-BB24881E1295}" type="presParOf" srcId="{BEB75420-FCFB-41AC-8234-DF70ACC93806}" destId="{6444FFCB-390D-4DBA-A55D-E0929EF2EE10}" srcOrd="2" destOrd="0" presId="urn:microsoft.com/office/officeart/2005/8/layout/list1"/>
    <dgm:cxn modelId="{729BEBE2-3A0D-4523-BD61-DF62653F0C04}" type="presParOf" srcId="{BEB75420-FCFB-41AC-8234-DF70ACC93806}" destId="{112B20AD-48F9-457A-9CC9-D4067D9EBEC7}" srcOrd="3" destOrd="0" presId="urn:microsoft.com/office/officeart/2005/8/layout/list1"/>
    <dgm:cxn modelId="{477F7003-B029-4344-BEB2-F6948B810876}" type="presParOf" srcId="{BEB75420-FCFB-41AC-8234-DF70ACC93806}" destId="{FE0F1A8F-C4CD-4FD1-A524-7317A30D005D}" srcOrd="4" destOrd="0" presId="urn:microsoft.com/office/officeart/2005/8/layout/list1"/>
    <dgm:cxn modelId="{6681138A-0AFB-4A60-8E03-1F431C97CC1D}" type="presParOf" srcId="{FE0F1A8F-C4CD-4FD1-A524-7317A30D005D}" destId="{8DEACE54-961C-4F3B-B74C-F51F93506529}" srcOrd="0" destOrd="0" presId="urn:microsoft.com/office/officeart/2005/8/layout/list1"/>
    <dgm:cxn modelId="{087E7A7B-0925-4070-A642-2B664A9E3C37}" type="presParOf" srcId="{FE0F1A8F-C4CD-4FD1-A524-7317A30D005D}" destId="{7E9588F5-62B3-45B7-8806-DDEFF26A8BC4}" srcOrd="1" destOrd="0" presId="urn:microsoft.com/office/officeart/2005/8/layout/list1"/>
    <dgm:cxn modelId="{B1AF4FE8-8FF6-4C7A-B930-C863ECF2761B}" type="presParOf" srcId="{BEB75420-FCFB-41AC-8234-DF70ACC93806}" destId="{796C40D2-344A-4D21-B645-79164616C3D1}" srcOrd="5" destOrd="0" presId="urn:microsoft.com/office/officeart/2005/8/layout/list1"/>
    <dgm:cxn modelId="{D8A12F75-D828-49B6-92A5-7D23677C6364}" type="presParOf" srcId="{BEB75420-FCFB-41AC-8234-DF70ACC93806}" destId="{0BE8FAC7-CCEF-41CA-95F0-49EAC329FF7D}" srcOrd="6" destOrd="0" presId="urn:microsoft.com/office/officeart/2005/8/layout/list1"/>
    <dgm:cxn modelId="{98162DDD-024D-410F-A6B6-2E6B319B3C4B}" type="presParOf" srcId="{BEB75420-FCFB-41AC-8234-DF70ACC93806}" destId="{4C07E536-3F3F-467E-8292-FDD0E46B7716}" srcOrd="7" destOrd="0" presId="urn:microsoft.com/office/officeart/2005/8/layout/list1"/>
    <dgm:cxn modelId="{C1CE6DA9-053B-4F34-B0D3-F2FB9C9B2C4B}" type="presParOf" srcId="{BEB75420-FCFB-41AC-8234-DF70ACC93806}" destId="{6F31A248-6DD1-413F-AC93-C7BEA2D56793}" srcOrd="8" destOrd="0" presId="urn:microsoft.com/office/officeart/2005/8/layout/list1"/>
    <dgm:cxn modelId="{1EA560D2-10CF-44DC-9DCC-C74F40C0EF06}" type="presParOf" srcId="{6F31A248-6DD1-413F-AC93-C7BEA2D56793}" destId="{E2A3D482-475F-4608-84F5-EC8B4125CD1D}" srcOrd="0" destOrd="0" presId="urn:microsoft.com/office/officeart/2005/8/layout/list1"/>
    <dgm:cxn modelId="{6742F4BA-B9EE-48EA-AC19-47CE00AF941D}" type="presParOf" srcId="{6F31A248-6DD1-413F-AC93-C7BEA2D56793}" destId="{BEF22333-984F-4E0C-B3BC-25D4E0252F58}" srcOrd="1" destOrd="0" presId="urn:microsoft.com/office/officeart/2005/8/layout/list1"/>
    <dgm:cxn modelId="{244446CD-3D2D-4FE6-BF52-01F9C79CB389}" type="presParOf" srcId="{BEB75420-FCFB-41AC-8234-DF70ACC93806}" destId="{F4BED5E4-B147-44E4-AFC7-DF014CFB5F36}" srcOrd="9" destOrd="0" presId="urn:microsoft.com/office/officeart/2005/8/layout/list1"/>
    <dgm:cxn modelId="{F404A306-9EDD-4487-8A19-E939AE929CA8}" type="presParOf" srcId="{BEB75420-FCFB-41AC-8234-DF70ACC93806}" destId="{53A8771A-5FF9-466C-B8DE-B8E0401D563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1CB8BD-D65E-43D5-9C61-C1C36051C466}" type="doc">
      <dgm:prSet loTypeId="urn:microsoft.com/office/officeart/2005/8/layout/matrix3" loCatId="matrix" qsTypeId="urn:microsoft.com/office/officeart/2005/8/quickstyle/simple1" qsCatId="simple" csTypeId="urn:microsoft.com/office/officeart/2005/8/colors/accent0_3" csCatId="mainScheme" phldr="1"/>
      <dgm:spPr/>
      <dgm:t>
        <a:bodyPr/>
        <a:lstStyle/>
        <a:p>
          <a:endParaRPr lang="en-150"/>
        </a:p>
      </dgm:t>
    </dgm:pt>
    <dgm:pt modelId="{3D473970-9921-411E-832B-A1F7CA1E4DF3}">
      <dgm:prSet phldrT="[Текст]"/>
      <dgm:spPr/>
      <dgm:t>
        <a:bodyPr anchor="ctr" anchorCtr="1"/>
        <a:lstStyle/>
        <a:p>
          <a:r>
            <a:rPr lang="en-GB" dirty="0"/>
            <a:t>Almost any strategy or social behaviour of the robot aimed at increasing learning outcomes has a positive </a:t>
          </a:r>
          <a:r>
            <a:rPr lang="en-US" dirty="0"/>
            <a:t>effect</a:t>
          </a:r>
          <a:endParaRPr lang="en-150" dirty="0"/>
        </a:p>
      </dgm:t>
    </dgm:pt>
    <dgm:pt modelId="{1AB088FA-A4F1-4F23-BB0C-17A8ADC38EBE}" type="parTrans" cxnId="{5ED940D0-0665-47F3-9B52-D0ADFAA37FC6}">
      <dgm:prSet/>
      <dgm:spPr/>
      <dgm:t>
        <a:bodyPr/>
        <a:lstStyle/>
        <a:p>
          <a:endParaRPr lang="en-150"/>
        </a:p>
      </dgm:t>
    </dgm:pt>
    <dgm:pt modelId="{A61E15AF-F384-4658-8FC0-30B23BA2E2E9}" type="sibTrans" cxnId="{5ED940D0-0665-47F3-9B52-D0ADFAA37FC6}">
      <dgm:prSet/>
      <dgm:spPr/>
      <dgm:t>
        <a:bodyPr/>
        <a:lstStyle/>
        <a:p>
          <a:endParaRPr lang="en-150"/>
        </a:p>
      </dgm:t>
    </dgm:pt>
    <dgm:pt modelId="{06C562CF-94D7-48EE-B339-FF417FD9F6DD}">
      <dgm:prSet phldrT="[Текст]"/>
      <dgm:spPr/>
      <dgm:t>
        <a:bodyPr anchor="ctr" anchorCtr="1"/>
        <a:lstStyle/>
        <a:p>
          <a:r>
            <a:rPr lang="en-GB" dirty="0"/>
            <a:t>Personalization is important: adaptive delivery of learning material (as in ITS), but also </a:t>
          </a:r>
          <a:r>
            <a:rPr lang="en-US" dirty="0"/>
            <a:t>socially supportive behavior</a:t>
          </a:r>
          <a:endParaRPr lang="en-150" dirty="0"/>
        </a:p>
      </dgm:t>
    </dgm:pt>
    <dgm:pt modelId="{ADE36549-7EDE-4848-A9C6-644D1BF96BA1}" type="parTrans" cxnId="{CD86D2A9-5241-4204-8184-A8BAC0B81AA1}">
      <dgm:prSet/>
      <dgm:spPr/>
      <dgm:t>
        <a:bodyPr/>
        <a:lstStyle/>
        <a:p>
          <a:endParaRPr lang="en-150"/>
        </a:p>
      </dgm:t>
    </dgm:pt>
    <dgm:pt modelId="{A67F5A41-0BEF-4AAE-A62A-972157F69CDF}" type="sibTrans" cxnId="{CD86D2A9-5241-4204-8184-A8BAC0B81AA1}">
      <dgm:prSet/>
      <dgm:spPr/>
      <dgm:t>
        <a:bodyPr/>
        <a:lstStyle/>
        <a:p>
          <a:endParaRPr lang="en-150"/>
        </a:p>
      </dgm:t>
    </dgm:pt>
    <dgm:pt modelId="{D6986E47-926C-4D77-8DD4-A19A1B760DE6}">
      <dgm:prSet phldrT="[Текст]"/>
      <dgm:spPr/>
      <dgm:t>
        <a:bodyPr/>
        <a:lstStyle/>
        <a:p>
          <a:r>
            <a:rPr lang="en-US" dirty="0"/>
            <a:t>When to limit social behavior to allow </a:t>
          </a:r>
          <a:r>
            <a:rPr lang="en-GB" dirty="0"/>
            <a:t>students to concentrate on problem solving?</a:t>
          </a:r>
          <a:endParaRPr lang="en-150" dirty="0"/>
        </a:p>
      </dgm:t>
    </dgm:pt>
    <dgm:pt modelId="{2F5F6201-899A-4EFE-B7DA-D22DA51E740D}" type="parTrans" cxnId="{89C107F7-BCCA-44F4-8AC7-4458489F2518}">
      <dgm:prSet/>
      <dgm:spPr/>
      <dgm:t>
        <a:bodyPr/>
        <a:lstStyle/>
        <a:p>
          <a:endParaRPr lang="en-150"/>
        </a:p>
      </dgm:t>
    </dgm:pt>
    <dgm:pt modelId="{DC168370-AE1C-485B-8AA3-FA0F0586064E}" type="sibTrans" cxnId="{89C107F7-BCCA-44F4-8AC7-4458489F2518}">
      <dgm:prSet/>
      <dgm:spPr/>
      <dgm:t>
        <a:bodyPr/>
        <a:lstStyle/>
        <a:p>
          <a:endParaRPr lang="en-150"/>
        </a:p>
      </dgm:t>
    </dgm:pt>
    <dgm:pt modelId="{9FA42BAD-57C4-4255-A80D-B1FB5C09BB69}">
      <dgm:prSet phldrT="[Текст]"/>
      <dgm:spPr/>
      <dgm:t>
        <a:bodyPr/>
        <a:lstStyle/>
        <a:p>
          <a:r>
            <a:rPr lang="en-GB" dirty="0"/>
            <a:t>What if positive learning outcomes are not directly caused by the robot having a physical presence, but rather the physical presence of the robot promotes social behaviour in the learner?</a:t>
          </a:r>
          <a:endParaRPr lang="en-150" dirty="0"/>
        </a:p>
      </dgm:t>
    </dgm:pt>
    <dgm:pt modelId="{E2D1728F-28D7-4339-BFFE-1951859E5058}" type="parTrans" cxnId="{9257C807-1E5B-4228-970B-AA6ED326B79B}">
      <dgm:prSet/>
      <dgm:spPr/>
      <dgm:t>
        <a:bodyPr/>
        <a:lstStyle/>
        <a:p>
          <a:endParaRPr lang="en-150"/>
        </a:p>
      </dgm:t>
    </dgm:pt>
    <dgm:pt modelId="{D0530F78-9D56-40AA-BEB5-2451CCD359A8}" type="sibTrans" cxnId="{9257C807-1E5B-4228-970B-AA6ED326B79B}">
      <dgm:prSet/>
      <dgm:spPr/>
      <dgm:t>
        <a:bodyPr/>
        <a:lstStyle/>
        <a:p>
          <a:endParaRPr lang="en-150"/>
        </a:p>
      </dgm:t>
    </dgm:pt>
    <dgm:pt modelId="{19BA4148-3141-4620-8F59-5800B457DC5A}" type="pres">
      <dgm:prSet presAssocID="{4C1CB8BD-D65E-43D5-9C61-C1C36051C466}" presName="matrix" presStyleCnt="0">
        <dgm:presLayoutVars>
          <dgm:chMax val="1"/>
          <dgm:dir/>
          <dgm:resizeHandles val="exact"/>
        </dgm:presLayoutVars>
      </dgm:prSet>
      <dgm:spPr/>
    </dgm:pt>
    <dgm:pt modelId="{E55E487C-CB95-4AA4-A2AB-DEBB9BA9CA0D}" type="pres">
      <dgm:prSet presAssocID="{4C1CB8BD-D65E-43D5-9C61-C1C36051C466}" presName="diamond" presStyleLbl="bgShp" presStyleIdx="0" presStyleCnt="1"/>
      <dgm:spPr/>
    </dgm:pt>
    <dgm:pt modelId="{1084254A-608E-43E3-8F3D-D8A0A9522B92}" type="pres">
      <dgm:prSet presAssocID="{4C1CB8BD-D65E-43D5-9C61-C1C36051C466}" presName="quad1" presStyleLbl="node1" presStyleIdx="0" presStyleCnt="4">
        <dgm:presLayoutVars>
          <dgm:chMax val="0"/>
          <dgm:chPref val="0"/>
          <dgm:bulletEnabled val="1"/>
        </dgm:presLayoutVars>
      </dgm:prSet>
      <dgm:spPr/>
    </dgm:pt>
    <dgm:pt modelId="{5C1AFB02-C4D7-44D7-85A5-897524F6C8E3}" type="pres">
      <dgm:prSet presAssocID="{4C1CB8BD-D65E-43D5-9C61-C1C36051C466}" presName="quad2" presStyleLbl="node1" presStyleIdx="1" presStyleCnt="4">
        <dgm:presLayoutVars>
          <dgm:chMax val="0"/>
          <dgm:chPref val="0"/>
          <dgm:bulletEnabled val="1"/>
        </dgm:presLayoutVars>
      </dgm:prSet>
      <dgm:spPr/>
    </dgm:pt>
    <dgm:pt modelId="{6DF1AF8B-A014-436F-855B-A5F6DF13C429}" type="pres">
      <dgm:prSet presAssocID="{4C1CB8BD-D65E-43D5-9C61-C1C36051C466}" presName="quad3" presStyleLbl="node1" presStyleIdx="2" presStyleCnt="4">
        <dgm:presLayoutVars>
          <dgm:chMax val="0"/>
          <dgm:chPref val="0"/>
          <dgm:bulletEnabled val="1"/>
        </dgm:presLayoutVars>
      </dgm:prSet>
      <dgm:spPr/>
    </dgm:pt>
    <dgm:pt modelId="{B2125D55-B549-4E0F-AA86-9EED021DF0E8}" type="pres">
      <dgm:prSet presAssocID="{4C1CB8BD-D65E-43D5-9C61-C1C36051C466}" presName="quad4" presStyleLbl="node1" presStyleIdx="3" presStyleCnt="4">
        <dgm:presLayoutVars>
          <dgm:chMax val="0"/>
          <dgm:chPref val="0"/>
          <dgm:bulletEnabled val="1"/>
        </dgm:presLayoutVars>
      </dgm:prSet>
      <dgm:spPr/>
    </dgm:pt>
  </dgm:ptLst>
  <dgm:cxnLst>
    <dgm:cxn modelId="{9257C807-1E5B-4228-970B-AA6ED326B79B}" srcId="{4C1CB8BD-D65E-43D5-9C61-C1C36051C466}" destId="{9FA42BAD-57C4-4255-A80D-B1FB5C09BB69}" srcOrd="3" destOrd="0" parTransId="{E2D1728F-28D7-4339-BFFE-1951859E5058}" sibTransId="{D0530F78-9D56-40AA-BEB5-2451CCD359A8}"/>
    <dgm:cxn modelId="{CDC58442-DFDD-4F5F-AEF0-DCF248768884}" type="presOf" srcId="{06C562CF-94D7-48EE-B339-FF417FD9F6DD}" destId="{5C1AFB02-C4D7-44D7-85A5-897524F6C8E3}" srcOrd="0" destOrd="0" presId="urn:microsoft.com/office/officeart/2005/8/layout/matrix3"/>
    <dgm:cxn modelId="{AFB5B2A2-51F9-43D9-8E33-65F249A82E72}" type="presOf" srcId="{3D473970-9921-411E-832B-A1F7CA1E4DF3}" destId="{1084254A-608E-43E3-8F3D-D8A0A9522B92}" srcOrd="0" destOrd="0" presId="urn:microsoft.com/office/officeart/2005/8/layout/matrix3"/>
    <dgm:cxn modelId="{CD86D2A9-5241-4204-8184-A8BAC0B81AA1}" srcId="{4C1CB8BD-D65E-43D5-9C61-C1C36051C466}" destId="{06C562CF-94D7-48EE-B339-FF417FD9F6DD}" srcOrd="1" destOrd="0" parTransId="{ADE36549-7EDE-4848-A9C6-644D1BF96BA1}" sibTransId="{A67F5A41-0BEF-4AAE-A62A-972157F69CDF}"/>
    <dgm:cxn modelId="{5DD4A1B0-5619-48DE-9466-9AB58C658009}" type="presOf" srcId="{9FA42BAD-57C4-4255-A80D-B1FB5C09BB69}" destId="{B2125D55-B549-4E0F-AA86-9EED021DF0E8}" srcOrd="0" destOrd="0" presId="urn:microsoft.com/office/officeart/2005/8/layout/matrix3"/>
    <dgm:cxn modelId="{A83B4EB7-AB57-4985-852C-4FCAD29AB744}" type="presOf" srcId="{D6986E47-926C-4D77-8DD4-A19A1B760DE6}" destId="{6DF1AF8B-A014-436F-855B-A5F6DF13C429}" srcOrd="0" destOrd="0" presId="urn:microsoft.com/office/officeart/2005/8/layout/matrix3"/>
    <dgm:cxn modelId="{D9CB13CF-C6C8-4600-A6ED-0045C43D15C7}" type="presOf" srcId="{4C1CB8BD-D65E-43D5-9C61-C1C36051C466}" destId="{19BA4148-3141-4620-8F59-5800B457DC5A}" srcOrd="0" destOrd="0" presId="urn:microsoft.com/office/officeart/2005/8/layout/matrix3"/>
    <dgm:cxn modelId="{5ED940D0-0665-47F3-9B52-D0ADFAA37FC6}" srcId="{4C1CB8BD-D65E-43D5-9C61-C1C36051C466}" destId="{3D473970-9921-411E-832B-A1F7CA1E4DF3}" srcOrd="0" destOrd="0" parTransId="{1AB088FA-A4F1-4F23-BB0C-17A8ADC38EBE}" sibTransId="{A61E15AF-F384-4658-8FC0-30B23BA2E2E9}"/>
    <dgm:cxn modelId="{89C107F7-BCCA-44F4-8AC7-4458489F2518}" srcId="{4C1CB8BD-D65E-43D5-9C61-C1C36051C466}" destId="{D6986E47-926C-4D77-8DD4-A19A1B760DE6}" srcOrd="2" destOrd="0" parTransId="{2F5F6201-899A-4EFE-B7DA-D22DA51E740D}" sibTransId="{DC168370-AE1C-485B-8AA3-FA0F0586064E}"/>
    <dgm:cxn modelId="{016CECC8-BA96-4C87-8B3F-575424564593}" type="presParOf" srcId="{19BA4148-3141-4620-8F59-5800B457DC5A}" destId="{E55E487C-CB95-4AA4-A2AB-DEBB9BA9CA0D}" srcOrd="0" destOrd="0" presId="urn:microsoft.com/office/officeart/2005/8/layout/matrix3"/>
    <dgm:cxn modelId="{A111894C-7170-4850-96E3-62CBC24B22E3}" type="presParOf" srcId="{19BA4148-3141-4620-8F59-5800B457DC5A}" destId="{1084254A-608E-43E3-8F3D-D8A0A9522B92}" srcOrd="1" destOrd="0" presId="urn:microsoft.com/office/officeart/2005/8/layout/matrix3"/>
    <dgm:cxn modelId="{61D5DA1F-DF97-432A-B59E-468C3FDF9043}" type="presParOf" srcId="{19BA4148-3141-4620-8F59-5800B457DC5A}" destId="{5C1AFB02-C4D7-44D7-85A5-897524F6C8E3}" srcOrd="2" destOrd="0" presId="urn:microsoft.com/office/officeart/2005/8/layout/matrix3"/>
    <dgm:cxn modelId="{A1813024-C08F-4415-BE12-699F511E700B}" type="presParOf" srcId="{19BA4148-3141-4620-8F59-5800B457DC5A}" destId="{6DF1AF8B-A014-436F-855B-A5F6DF13C429}" srcOrd="3" destOrd="0" presId="urn:microsoft.com/office/officeart/2005/8/layout/matrix3"/>
    <dgm:cxn modelId="{30813385-8E7C-4D1E-8463-52EC8CBCF8B5}" type="presParOf" srcId="{19BA4148-3141-4620-8F59-5800B457DC5A}" destId="{B2125D55-B549-4E0F-AA86-9EED021DF0E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E0A5FD-48FE-43A1-B3C6-061115B9ADA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150"/>
        </a:p>
      </dgm:t>
    </dgm:pt>
    <dgm:pt modelId="{8010BB82-3270-494D-B951-4A8C5DD0CE69}">
      <dgm:prSet phldrT="[Текст]" custT="1"/>
      <dgm:spPr>
        <a:solidFill>
          <a:srgbClr val="006778"/>
        </a:solidFill>
      </dgm:spPr>
      <dgm:t>
        <a:bodyPr/>
        <a:lstStyle/>
        <a:p>
          <a:r>
            <a:rPr lang="en-GB" sz="1600" b="1" kern="1200" dirty="0">
              <a:solidFill>
                <a:schemeClr val="accent1">
                  <a:lumMod val="90000"/>
                </a:schemeClr>
              </a:solidFill>
            </a:rPr>
            <a:t>About the Reference Paper. </a:t>
          </a:r>
          <a:r>
            <a:rPr lang="en-US" sz="1600" kern="1200" dirty="0">
              <a:solidFill>
                <a:srgbClr val="FFFFFF"/>
              </a:solidFill>
              <a:latin typeface="Arial"/>
              <a:ea typeface="ＭＳ Ｐゴシック"/>
              <a:cs typeface="+mn-cs"/>
            </a:rPr>
            <a:t>The value of this article consists in its wide coverage of topics and an attempt to aggregate all existence knowledge about social robotics in education domain which is especially useful to create the general impression for the newcomers in the field (and to have a starting point for the project) </a:t>
          </a:r>
          <a:endParaRPr lang="en-150" sz="1600" kern="1200" dirty="0">
            <a:solidFill>
              <a:srgbClr val="FFFFFF"/>
            </a:solidFill>
            <a:latin typeface="Arial"/>
            <a:ea typeface="ＭＳ Ｐゴシック"/>
            <a:cs typeface="+mn-cs"/>
          </a:endParaRPr>
        </a:p>
      </dgm:t>
    </dgm:pt>
    <dgm:pt modelId="{242C53FD-1357-4050-AD1C-B1030874649C}" type="parTrans" cxnId="{7412E6B4-301D-4554-A60C-D1DC9F52575E}">
      <dgm:prSet/>
      <dgm:spPr/>
      <dgm:t>
        <a:bodyPr/>
        <a:lstStyle/>
        <a:p>
          <a:endParaRPr lang="en-150"/>
        </a:p>
      </dgm:t>
    </dgm:pt>
    <dgm:pt modelId="{AEF7216F-979F-4557-B1A1-CD687E588D27}" type="sibTrans" cxnId="{7412E6B4-301D-4554-A60C-D1DC9F52575E}">
      <dgm:prSet/>
      <dgm:spPr/>
      <dgm:t>
        <a:bodyPr/>
        <a:lstStyle/>
        <a:p>
          <a:endParaRPr lang="en-150"/>
        </a:p>
      </dgm:t>
    </dgm:pt>
    <dgm:pt modelId="{83C980A9-6DCC-444C-8538-142C5A080B13}">
      <dgm:prSet phldrT="[Текст]" custT="1"/>
      <dgm:spPr>
        <a:solidFill>
          <a:srgbClr val="006778"/>
        </a:solidFill>
      </dgm:spPr>
      <dgm:t>
        <a:bodyPr/>
        <a:lstStyle/>
        <a:p>
          <a:r>
            <a:rPr lang="en-GB" sz="1600" b="1" kern="1200" dirty="0">
              <a:solidFill>
                <a:srgbClr val="BBE0E3">
                  <a:lumMod val="90000"/>
                </a:srgbClr>
              </a:solidFill>
              <a:latin typeface="Arial"/>
              <a:ea typeface="ＭＳ Ｐゴシック"/>
              <a:cs typeface="+mn-cs"/>
            </a:rPr>
            <a:t>About Social Robotics for Education. </a:t>
          </a:r>
          <a:r>
            <a:rPr lang="en-GB" sz="1600" kern="1200" dirty="0"/>
            <a:t>Despite all the technical, logistical and other challenges and limitations, </a:t>
          </a:r>
          <a:r>
            <a:rPr lang="en-US" sz="1600" kern="1200" dirty="0"/>
            <a:t>inside the limited settings where social robots are currently applied, they show the results,  comparable with the ones of a human tutor and overperforming alternative learning technologies. Therefore, further exploration of the area is promising.</a:t>
          </a:r>
          <a:endParaRPr lang="en-150" sz="1600" kern="1200" dirty="0"/>
        </a:p>
      </dgm:t>
    </dgm:pt>
    <dgm:pt modelId="{FEC19AE9-C9CC-4D1E-8136-8FA1024B0A7A}" type="parTrans" cxnId="{8B911F6B-FCC9-414E-918B-B0CA6BCB37DE}">
      <dgm:prSet/>
      <dgm:spPr/>
      <dgm:t>
        <a:bodyPr/>
        <a:lstStyle/>
        <a:p>
          <a:endParaRPr lang="en-150"/>
        </a:p>
      </dgm:t>
    </dgm:pt>
    <dgm:pt modelId="{147836E1-4AD0-4554-A0E0-1F5C8BC467EA}" type="sibTrans" cxnId="{8B911F6B-FCC9-414E-918B-B0CA6BCB37DE}">
      <dgm:prSet/>
      <dgm:spPr/>
      <dgm:t>
        <a:bodyPr/>
        <a:lstStyle/>
        <a:p>
          <a:endParaRPr lang="en-150"/>
        </a:p>
      </dgm:t>
    </dgm:pt>
    <dgm:pt modelId="{BEB75420-FCFB-41AC-8234-DF70ACC93806}" type="pres">
      <dgm:prSet presAssocID="{92E0A5FD-48FE-43A1-B3C6-061115B9ADA3}" presName="linear" presStyleCnt="0">
        <dgm:presLayoutVars>
          <dgm:dir/>
          <dgm:animLvl val="lvl"/>
          <dgm:resizeHandles val="exact"/>
        </dgm:presLayoutVars>
      </dgm:prSet>
      <dgm:spPr/>
    </dgm:pt>
    <dgm:pt modelId="{D7BC85F5-7A2D-48A6-8A3E-85AC71FFA4DB}" type="pres">
      <dgm:prSet presAssocID="{8010BB82-3270-494D-B951-4A8C5DD0CE69}" presName="parentLin" presStyleCnt="0"/>
      <dgm:spPr/>
    </dgm:pt>
    <dgm:pt modelId="{CB5C81D4-E2C3-4CA4-9CE8-44E2E1E396AE}" type="pres">
      <dgm:prSet presAssocID="{8010BB82-3270-494D-B951-4A8C5DD0CE69}" presName="parentLeftMargin" presStyleLbl="node1" presStyleIdx="0" presStyleCnt="2"/>
      <dgm:spPr/>
    </dgm:pt>
    <dgm:pt modelId="{B5AF86D1-26D6-4DCC-A464-72C48A7A226B}" type="pres">
      <dgm:prSet presAssocID="{8010BB82-3270-494D-B951-4A8C5DD0CE69}" presName="parentText" presStyleLbl="node1" presStyleIdx="0" presStyleCnt="2" custScaleY="263829">
        <dgm:presLayoutVars>
          <dgm:chMax val="0"/>
          <dgm:bulletEnabled val="1"/>
        </dgm:presLayoutVars>
      </dgm:prSet>
      <dgm:spPr/>
    </dgm:pt>
    <dgm:pt modelId="{7806AC5A-A060-47C2-AD4B-DB2CA8D4C5EC}" type="pres">
      <dgm:prSet presAssocID="{8010BB82-3270-494D-B951-4A8C5DD0CE69}" presName="negativeSpace" presStyleCnt="0"/>
      <dgm:spPr/>
    </dgm:pt>
    <dgm:pt modelId="{6444FFCB-390D-4DBA-A55D-E0929EF2EE10}" type="pres">
      <dgm:prSet presAssocID="{8010BB82-3270-494D-B951-4A8C5DD0CE69}" presName="childText" presStyleLbl="conFgAcc1" presStyleIdx="0" presStyleCnt="2">
        <dgm:presLayoutVars>
          <dgm:bulletEnabled val="1"/>
        </dgm:presLayoutVars>
      </dgm:prSet>
      <dgm:spPr>
        <a:ln>
          <a:solidFill>
            <a:srgbClr val="006778"/>
          </a:solidFill>
        </a:ln>
      </dgm:spPr>
    </dgm:pt>
    <dgm:pt modelId="{112B20AD-48F9-457A-9CC9-D4067D9EBEC7}" type="pres">
      <dgm:prSet presAssocID="{AEF7216F-979F-4557-B1A1-CD687E588D27}" presName="spaceBetweenRectangles" presStyleCnt="0"/>
      <dgm:spPr/>
    </dgm:pt>
    <dgm:pt modelId="{FE0F1A8F-C4CD-4FD1-A524-7317A30D005D}" type="pres">
      <dgm:prSet presAssocID="{83C980A9-6DCC-444C-8538-142C5A080B13}" presName="parentLin" presStyleCnt="0"/>
      <dgm:spPr/>
    </dgm:pt>
    <dgm:pt modelId="{8DEACE54-961C-4F3B-B74C-F51F93506529}" type="pres">
      <dgm:prSet presAssocID="{83C980A9-6DCC-444C-8538-142C5A080B13}" presName="parentLeftMargin" presStyleLbl="node1" presStyleIdx="0" presStyleCnt="2"/>
      <dgm:spPr/>
    </dgm:pt>
    <dgm:pt modelId="{7E9588F5-62B3-45B7-8806-DDEFF26A8BC4}" type="pres">
      <dgm:prSet presAssocID="{83C980A9-6DCC-444C-8538-142C5A080B13}" presName="parentText" presStyleLbl="node1" presStyleIdx="1" presStyleCnt="2" custScaleY="274898">
        <dgm:presLayoutVars>
          <dgm:chMax val="0"/>
          <dgm:bulletEnabled val="1"/>
        </dgm:presLayoutVars>
      </dgm:prSet>
      <dgm:spPr/>
    </dgm:pt>
    <dgm:pt modelId="{796C40D2-344A-4D21-B645-79164616C3D1}" type="pres">
      <dgm:prSet presAssocID="{83C980A9-6DCC-444C-8538-142C5A080B13}" presName="negativeSpace" presStyleCnt="0"/>
      <dgm:spPr/>
    </dgm:pt>
    <dgm:pt modelId="{0BE8FAC7-CCEF-41CA-95F0-49EAC329FF7D}" type="pres">
      <dgm:prSet presAssocID="{83C980A9-6DCC-444C-8538-142C5A080B13}" presName="childText" presStyleLbl="conFgAcc1" presStyleIdx="1" presStyleCnt="2">
        <dgm:presLayoutVars>
          <dgm:bulletEnabled val="1"/>
        </dgm:presLayoutVars>
      </dgm:prSet>
      <dgm:spPr>
        <a:ln>
          <a:solidFill>
            <a:srgbClr val="006778"/>
          </a:solidFill>
        </a:ln>
      </dgm:spPr>
    </dgm:pt>
  </dgm:ptLst>
  <dgm:cxnLst>
    <dgm:cxn modelId="{2EC1C100-6127-42CC-87D3-D6A7273110F8}" type="presOf" srcId="{92E0A5FD-48FE-43A1-B3C6-061115B9ADA3}" destId="{BEB75420-FCFB-41AC-8234-DF70ACC93806}" srcOrd="0" destOrd="0" presId="urn:microsoft.com/office/officeart/2005/8/layout/list1"/>
    <dgm:cxn modelId="{6669D41F-C9DC-419D-A3C4-389ED070594F}" type="presOf" srcId="{83C980A9-6DCC-444C-8538-142C5A080B13}" destId="{7E9588F5-62B3-45B7-8806-DDEFF26A8BC4}" srcOrd="1" destOrd="0" presId="urn:microsoft.com/office/officeart/2005/8/layout/list1"/>
    <dgm:cxn modelId="{8B911F6B-FCC9-414E-918B-B0CA6BCB37DE}" srcId="{92E0A5FD-48FE-43A1-B3C6-061115B9ADA3}" destId="{83C980A9-6DCC-444C-8538-142C5A080B13}" srcOrd="1" destOrd="0" parTransId="{FEC19AE9-C9CC-4D1E-8136-8FA1024B0A7A}" sibTransId="{147836E1-4AD0-4554-A0E0-1F5C8BC467EA}"/>
    <dgm:cxn modelId="{6D736158-4999-47CB-B140-3B74BA7AFC49}" type="presOf" srcId="{8010BB82-3270-494D-B951-4A8C5DD0CE69}" destId="{CB5C81D4-E2C3-4CA4-9CE8-44E2E1E396AE}" srcOrd="0" destOrd="0" presId="urn:microsoft.com/office/officeart/2005/8/layout/list1"/>
    <dgm:cxn modelId="{983737B1-0C18-4C99-A68E-E5290572B5C8}" type="presOf" srcId="{83C980A9-6DCC-444C-8538-142C5A080B13}" destId="{8DEACE54-961C-4F3B-B74C-F51F93506529}" srcOrd="0" destOrd="0" presId="urn:microsoft.com/office/officeart/2005/8/layout/list1"/>
    <dgm:cxn modelId="{7412E6B4-301D-4554-A60C-D1DC9F52575E}" srcId="{92E0A5FD-48FE-43A1-B3C6-061115B9ADA3}" destId="{8010BB82-3270-494D-B951-4A8C5DD0CE69}" srcOrd="0" destOrd="0" parTransId="{242C53FD-1357-4050-AD1C-B1030874649C}" sibTransId="{AEF7216F-979F-4557-B1A1-CD687E588D27}"/>
    <dgm:cxn modelId="{C20B5EDC-959E-4987-9BEC-F459003DAEE5}" type="presOf" srcId="{8010BB82-3270-494D-B951-4A8C5DD0CE69}" destId="{B5AF86D1-26D6-4DCC-A464-72C48A7A226B}" srcOrd="1" destOrd="0" presId="urn:microsoft.com/office/officeart/2005/8/layout/list1"/>
    <dgm:cxn modelId="{FD3AF18C-FB81-4FC1-B91D-02F804BE017E}" type="presParOf" srcId="{BEB75420-FCFB-41AC-8234-DF70ACC93806}" destId="{D7BC85F5-7A2D-48A6-8A3E-85AC71FFA4DB}" srcOrd="0" destOrd="0" presId="urn:microsoft.com/office/officeart/2005/8/layout/list1"/>
    <dgm:cxn modelId="{BF98A6C2-5970-4B93-A6FD-DEE70BC4F073}" type="presParOf" srcId="{D7BC85F5-7A2D-48A6-8A3E-85AC71FFA4DB}" destId="{CB5C81D4-E2C3-4CA4-9CE8-44E2E1E396AE}" srcOrd="0" destOrd="0" presId="urn:microsoft.com/office/officeart/2005/8/layout/list1"/>
    <dgm:cxn modelId="{EECF9806-1D95-4351-840A-D7A355971E05}" type="presParOf" srcId="{D7BC85F5-7A2D-48A6-8A3E-85AC71FFA4DB}" destId="{B5AF86D1-26D6-4DCC-A464-72C48A7A226B}" srcOrd="1" destOrd="0" presId="urn:microsoft.com/office/officeart/2005/8/layout/list1"/>
    <dgm:cxn modelId="{91464DDB-141F-4C7A-B037-C3D339D36D69}" type="presParOf" srcId="{BEB75420-FCFB-41AC-8234-DF70ACC93806}" destId="{7806AC5A-A060-47C2-AD4B-DB2CA8D4C5EC}" srcOrd="1" destOrd="0" presId="urn:microsoft.com/office/officeart/2005/8/layout/list1"/>
    <dgm:cxn modelId="{C7220096-924F-4892-9CDF-BB24881E1295}" type="presParOf" srcId="{BEB75420-FCFB-41AC-8234-DF70ACC93806}" destId="{6444FFCB-390D-4DBA-A55D-E0929EF2EE10}" srcOrd="2" destOrd="0" presId="urn:microsoft.com/office/officeart/2005/8/layout/list1"/>
    <dgm:cxn modelId="{729BEBE2-3A0D-4523-BD61-DF62653F0C04}" type="presParOf" srcId="{BEB75420-FCFB-41AC-8234-DF70ACC93806}" destId="{112B20AD-48F9-457A-9CC9-D4067D9EBEC7}" srcOrd="3" destOrd="0" presId="urn:microsoft.com/office/officeart/2005/8/layout/list1"/>
    <dgm:cxn modelId="{477F7003-B029-4344-BEB2-F6948B810876}" type="presParOf" srcId="{BEB75420-FCFB-41AC-8234-DF70ACC93806}" destId="{FE0F1A8F-C4CD-4FD1-A524-7317A30D005D}" srcOrd="4" destOrd="0" presId="urn:microsoft.com/office/officeart/2005/8/layout/list1"/>
    <dgm:cxn modelId="{6681138A-0AFB-4A60-8E03-1F431C97CC1D}" type="presParOf" srcId="{FE0F1A8F-C4CD-4FD1-A524-7317A30D005D}" destId="{8DEACE54-961C-4F3B-B74C-F51F93506529}" srcOrd="0" destOrd="0" presId="urn:microsoft.com/office/officeart/2005/8/layout/list1"/>
    <dgm:cxn modelId="{087E7A7B-0925-4070-A642-2B664A9E3C37}" type="presParOf" srcId="{FE0F1A8F-C4CD-4FD1-A524-7317A30D005D}" destId="{7E9588F5-62B3-45B7-8806-DDEFF26A8BC4}" srcOrd="1" destOrd="0" presId="urn:microsoft.com/office/officeart/2005/8/layout/list1"/>
    <dgm:cxn modelId="{B1AF4FE8-8FF6-4C7A-B930-C863ECF2761B}" type="presParOf" srcId="{BEB75420-FCFB-41AC-8234-DF70ACC93806}" destId="{796C40D2-344A-4D21-B645-79164616C3D1}" srcOrd="5" destOrd="0" presId="urn:microsoft.com/office/officeart/2005/8/layout/list1"/>
    <dgm:cxn modelId="{D8A12F75-D828-49B6-92A5-7D23677C6364}" type="presParOf" srcId="{BEB75420-FCFB-41AC-8234-DF70ACC93806}" destId="{0BE8FAC7-CCEF-41CA-95F0-49EAC329FF7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4FFCB-390D-4DBA-A55D-E0929EF2EE10}">
      <dsp:nvSpPr>
        <dsp:cNvPr id="0" name=""/>
        <dsp:cNvSpPr/>
      </dsp:nvSpPr>
      <dsp:spPr>
        <a:xfrm>
          <a:off x="0" y="1002269"/>
          <a:ext cx="7559675" cy="352800"/>
        </a:xfrm>
        <a:prstGeom prst="rect">
          <a:avLst/>
        </a:prstGeom>
        <a:solidFill>
          <a:schemeClr val="lt1">
            <a:alpha val="90000"/>
            <a:hueOff val="0"/>
            <a:satOff val="0"/>
            <a:lumOff val="0"/>
            <a:alphaOff val="0"/>
          </a:schemeClr>
        </a:solidFill>
        <a:ln w="12700" cap="flat" cmpd="sng" algn="ctr">
          <a:solidFill>
            <a:srgbClr val="006778"/>
          </a:solidFill>
          <a:prstDash val="solid"/>
          <a:miter lim="800000"/>
        </a:ln>
        <a:effectLst/>
      </dsp:spPr>
      <dsp:style>
        <a:lnRef idx="2">
          <a:scrgbClr r="0" g="0" b="0"/>
        </a:lnRef>
        <a:fillRef idx="1">
          <a:scrgbClr r="0" g="0" b="0"/>
        </a:fillRef>
        <a:effectRef idx="0">
          <a:scrgbClr r="0" g="0" b="0"/>
        </a:effectRef>
        <a:fontRef idx="minor"/>
      </dsp:style>
    </dsp:sp>
    <dsp:sp modelId="{B5AF86D1-26D6-4DCC-A464-72C48A7A226B}">
      <dsp:nvSpPr>
        <dsp:cNvPr id="0" name=""/>
        <dsp:cNvSpPr/>
      </dsp:nvSpPr>
      <dsp:spPr>
        <a:xfrm>
          <a:off x="377614" y="118556"/>
          <a:ext cx="5286604" cy="1090352"/>
        </a:xfrm>
        <a:prstGeom prst="roundRect">
          <a:avLst/>
        </a:prstGeom>
        <a:solidFill>
          <a:srgbClr val="00677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16" tIns="0" rIns="200016" bIns="0" numCol="1" spcCol="1270" anchor="ctr" anchorCtr="0">
          <a:noAutofit/>
        </a:bodyPr>
        <a:lstStyle/>
        <a:p>
          <a:pPr marL="0" lvl="0" indent="0" algn="l" defTabSz="711200">
            <a:lnSpc>
              <a:spcPct val="90000"/>
            </a:lnSpc>
            <a:spcBef>
              <a:spcPct val="0"/>
            </a:spcBef>
            <a:spcAft>
              <a:spcPct val="35000"/>
            </a:spcAft>
            <a:buNone/>
          </a:pPr>
          <a:r>
            <a:rPr lang="en-GB" sz="1600" b="1" kern="1200" dirty="0">
              <a:solidFill>
                <a:schemeClr val="accent1">
                  <a:lumMod val="90000"/>
                </a:schemeClr>
              </a:solidFill>
            </a:rPr>
            <a:t>Efficacy. </a:t>
          </a:r>
          <a:r>
            <a:rPr lang="en-GB" sz="1600" kern="1200" dirty="0"/>
            <a:t>What are the cognitive and affective outcomes when robots are used in education?</a:t>
          </a:r>
          <a:endParaRPr lang="en-150" sz="1600" kern="1200" dirty="0"/>
        </a:p>
      </dsp:txBody>
      <dsp:txXfrm>
        <a:off x="430841" y="171783"/>
        <a:ext cx="5180150" cy="983898"/>
      </dsp:txXfrm>
    </dsp:sp>
    <dsp:sp modelId="{0BE8FAC7-CCEF-41CA-95F0-49EAC329FF7D}">
      <dsp:nvSpPr>
        <dsp:cNvPr id="0" name=""/>
        <dsp:cNvSpPr/>
      </dsp:nvSpPr>
      <dsp:spPr>
        <a:xfrm>
          <a:off x="0" y="2360127"/>
          <a:ext cx="7559675" cy="352800"/>
        </a:xfrm>
        <a:prstGeom prst="rect">
          <a:avLst/>
        </a:prstGeom>
        <a:solidFill>
          <a:schemeClr val="lt1">
            <a:alpha val="90000"/>
            <a:hueOff val="0"/>
            <a:satOff val="0"/>
            <a:lumOff val="0"/>
            <a:alphaOff val="0"/>
          </a:schemeClr>
        </a:solidFill>
        <a:ln w="12700" cap="flat" cmpd="sng" algn="ctr">
          <a:solidFill>
            <a:srgbClr val="006778"/>
          </a:solidFill>
          <a:prstDash val="solid"/>
          <a:miter lim="800000"/>
        </a:ln>
        <a:effectLst/>
      </dsp:spPr>
      <dsp:style>
        <a:lnRef idx="2">
          <a:scrgbClr r="0" g="0" b="0"/>
        </a:lnRef>
        <a:fillRef idx="1">
          <a:scrgbClr r="0" g="0" b="0"/>
        </a:fillRef>
        <a:effectRef idx="0">
          <a:scrgbClr r="0" g="0" b="0"/>
        </a:effectRef>
        <a:fontRef idx="minor"/>
      </dsp:style>
    </dsp:sp>
    <dsp:sp modelId="{7E9588F5-62B3-45B7-8806-DDEFF26A8BC4}">
      <dsp:nvSpPr>
        <dsp:cNvPr id="0" name=""/>
        <dsp:cNvSpPr/>
      </dsp:nvSpPr>
      <dsp:spPr>
        <a:xfrm>
          <a:off x="377614" y="1430669"/>
          <a:ext cx="5286604" cy="1136098"/>
        </a:xfrm>
        <a:prstGeom prst="roundRect">
          <a:avLst/>
        </a:prstGeom>
        <a:solidFill>
          <a:srgbClr val="00677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16" tIns="0" rIns="200016" bIns="0" numCol="1" spcCol="1270" anchor="ctr" anchorCtr="0">
          <a:noAutofit/>
        </a:bodyPr>
        <a:lstStyle/>
        <a:p>
          <a:pPr marL="0" lvl="0" indent="0" algn="l" defTabSz="711200">
            <a:lnSpc>
              <a:spcPct val="90000"/>
            </a:lnSpc>
            <a:spcBef>
              <a:spcPct val="0"/>
            </a:spcBef>
            <a:spcAft>
              <a:spcPct val="35000"/>
            </a:spcAft>
            <a:buNone/>
          </a:pPr>
          <a:r>
            <a:rPr lang="en-GB" sz="1600" b="1" kern="1200" dirty="0">
              <a:solidFill>
                <a:srgbClr val="BBE0E3">
                  <a:lumMod val="90000"/>
                </a:srgbClr>
              </a:solidFill>
              <a:latin typeface="Arial"/>
              <a:ea typeface="ＭＳ Ｐゴシック"/>
              <a:cs typeface="+mn-cs"/>
            </a:rPr>
            <a:t>Embodiment. </a:t>
          </a:r>
          <a:r>
            <a:rPr lang="en-GB" sz="1600" kern="1200" dirty="0"/>
            <a:t>What is the impact of using a physically embodied robot when compared with alternative technologies?</a:t>
          </a:r>
          <a:endParaRPr lang="en-150" sz="1600" kern="1200" dirty="0"/>
        </a:p>
      </dsp:txBody>
      <dsp:txXfrm>
        <a:off x="433074" y="1486129"/>
        <a:ext cx="5175684" cy="1025178"/>
      </dsp:txXfrm>
    </dsp:sp>
    <dsp:sp modelId="{53A8771A-5FF9-466C-B8DE-B8E0401D5638}">
      <dsp:nvSpPr>
        <dsp:cNvPr id="0" name=""/>
        <dsp:cNvSpPr/>
      </dsp:nvSpPr>
      <dsp:spPr>
        <a:xfrm>
          <a:off x="0" y="3643443"/>
          <a:ext cx="7559675" cy="352800"/>
        </a:xfrm>
        <a:prstGeom prst="rect">
          <a:avLst/>
        </a:prstGeom>
        <a:solidFill>
          <a:schemeClr val="lt1">
            <a:alpha val="90000"/>
            <a:hueOff val="0"/>
            <a:satOff val="0"/>
            <a:lumOff val="0"/>
            <a:alphaOff val="0"/>
          </a:schemeClr>
        </a:solidFill>
        <a:ln w="12700" cap="flat" cmpd="sng" algn="ctr">
          <a:solidFill>
            <a:srgbClr val="006778"/>
          </a:solidFill>
          <a:prstDash val="solid"/>
          <a:miter lim="800000"/>
        </a:ln>
        <a:effectLst/>
      </dsp:spPr>
      <dsp:style>
        <a:lnRef idx="2">
          <a:scrgbClr r="0" g="0" b="0"/>
        </a:lnRef>
        <a:fillRef idx="1">
          <a:scrgbClr r="0" g="0" b="0"/>
        </a:fillRef>
        <a:effectRef idx="0">
          <a:scrgbClr r="0" g="0" b="0"/>
        </a:effectRef>
        <a:fontRef idx="minor"/>
      </dsp:style>
    </dsp:sp>
    <dsp:sp modelId="{BEF22333-984F-4E0C-B3BC-25D4E0252F58}">
      <dsp:nvSpPr>
        <dsp:cNvPr id="0" name=""/>
        <dsp:cNvSpPr/>
      </dsp:nvSpPr>
      <dsp:spPr>
        <a:xfrm>
          <a:off x="377614" y="2788527"/>
          <a:ext cx="5286604" cy="1061555"/>
        </a:xfrm>
        <a:prstGeom prst="roundRect">
          <a:avLst/>
        </a:prstGeom>
        <a:solidFill>
          <a:srgbClr val="00677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16" tIns="0" rIns="200016" bIns="0" numCol="1" spcCol="1270" anchor="ctr" anchorCtr="0">
          <a:noAutofit/>
        </a:bodyPr>
        <a:lstStyle/>
        <a:p>
          <a:pPr marL="0" lvl="0" indent="0" algn="l" defTabSz="711200">
            <a:lnSpc>
              <a:spcPct val="90000"/>
            </a:lnSpc>
            <a:spcBef>
              <a:spcPct val="0"/>
            </a:spcBef>
            <a:spcAft>
              <a:spcPct val="35000"/>
            </a:spcAft>
            <a:buNone/>
          </a:pPr>
          <a:r>
            <a:rPr lang="en-GB" sz="1600" b="1" kern="1200" dirty="0">
              <a:solidFill>
                <a:srgbClr val="BBE0E3">
                  <a:lumMod val="90000"/>
                </a:srgbClr>
              </a:solidFill>
              <a:latin typeface="Arial"/>
              <a:ea typeface="ＭＳ Ｐゴシック"/>
              <a:cs typeface="+mn-cs"/>
            </a:rPr>
            <a:t>Interaction role. </a:t>
          </a:r>
          <a:r>
            <a:rPr lang="en-GB" sz="1600" kern="1200" dirty="0"/>
            <a:t>What are the different roles the robot can take in an educational context?</a:t>
          </a:r>
          <a:endParaRPr lang="en-150" sz="1600" kern="1200" dirty="0"/>
        </a:p>
      </dsp:txBody>
      <dsp:txXfrm>
        <a:off x="429435" y="2840348"/>
        <a:ext cx="5182962" cy="9579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E487C-CB95-4AA4-A2AB-DEBB9BA9CA0D}">
      <dsp:nvSpPr>
        <dsp:cNvPr id="0" name=""/>
        <dsp:cNvSpPr/>
      </dsp:nvSpPr>
      <dsp:spPr>
        <a:xfrm>
          <a:off x="1296144" y="0"/>
          <a:ext cx="5040560" cy="5040560"/>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84254A-608E-43E3-8F3D-D8A0A9522B92}">
      <dsp:nvSpPr>
        <dsp:cNvPr id="0" name=""/>
        <dsp:cNvSpPr/>
      </dsp:nvSpPr>
      <dsp:spPr>
        <a:xfrm>
          <a:off x="1774997" y="478853"/>
          <a:ext cx="1965818" cy="196581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1">
          <a:noAutofit/>
        </a:bodyPr>
        <a:lstStyle/>
        <a:p>
          <a:pPr marL="0" lvl="0" indent="0" algn="ctr" defTabSz="533400">
            <a:lnSpc>
              <a:spcPct val="90000"/>
            </a:lnSpc>
            <a:spcBef>
              <a:spcPct val="0"/>
            </a:spcBef>
            <a:spcAft>
              <a:spcPct val="35000"/>
            </a:spcAft>
            <a:buNone/>
          </a:pPr>
          <a:r>
            <a:rPr lang="en-GB" sz="1200" kern="1200" dirty="0"/>
            <a:t>Almost any strategy or social behaviour of the robot aimed at increasing learning outcomes has a positive </a:t>
          </a:r>
          <a:r>
            <a:rPr lang="en-US" sz="1200" kern="1200" dirty="0"/>
            <a:t>effect</a:t>
          </a:r>
          <a:endParaRPr lang="en-150" sz="1200" kern="1200" dirty="0"/>
        </a:p>
      </dsp:txBody>
      <dsp:txXfrm>
        <a:off x="1870960" y="574816"/>
        <a:ext cx="1773892" cy="1773892"/>
      </dsp:txXfrm>
    </dsp:sp>
    <dsp:sp modelId="{5C1AFB02-C4D7-44D7-85A5-897524F6C8E3}">
      <dsp:nvSpPr>
        <dsp:cNvPr id="0" name=""/>
        <dsp:cNvSpPr/>
      </dsp:nvSpPr>
      <dsp:spPr>
        <a:xfrm>
          <a:off x="3892032" y="478853"/>
          <a:ext cx="1965818" cy="196581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1">
          <a:noAutofit/>
        </a:bodyPr>
        <a:lstStyle/>
        <a:p>
          <a:pPr marL="0" lvl="0" indent="0" algn="ctr" defTabSz="533400">
            <a:lnSpc>
              <a:spcPct val="90000"/>
            </a:lnSpc>
            <a:spcBef>
              <a:spcPct val="0"/>
            </a:spcBef>
            <a:spcAft>
              <a:spcPct val="35000"/>
            </a:spcAft>
            <a:buNone/>
          </a:pPr>
          <a:r>
            <a:rPr lang="en-GB" sz="1200" kern="1200" dirty="0"/>
            <a:t>Personalization is important: adaptive delivery of learning material (as in ITS), but also </a:t>
          </a:r>
          <a:r>
            <a:rPr lang="en-US" sz="1200" kern="1200" dirty="0"/>
            <a:t>socially supportive behavior</a:t>
          </a:r>
          <a:endParaRPr lang="en-150" sz="1200" kern="1200" dirty="0"/>
        </a:p>
      </dsp:txBody>
      <dsp:txXfrm>
        <a:off x="3987995" y="574816"/>
        <a:ext cx="1773892" cy="1773892"/>
      </dsp:txXfrm>
    </dsp:sp>
    <dsp:sp modelId="{6DF1AF8B-A014-436F-855B-A5F6DF13C429}">
      <dsp:nvSpPr>
        <dsp:cNvPr id="0" name=""/>
        <dsp:cNvSpPr/>
      </dsp:nvSpPr>
      <dsp:spPr>
        <a:xfrm>
          <a:off x="1774997" y="2595888"/>
          <a:ext cx="1965818" cy="196581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When to limit social behavior to allow </a:t>
          </a:r>
          <a:r>
            <a:rPr lang="en-GB" sz="1200" kern="1200" dirty="0"/>
            <a:t>students to concentrate on problem solving?</a:t>
          </a:r>
          <a:endParaRPr lang="en-150" sz="1200" kern="1200" dirty="0"/>
        </a:p>
      </dsp:txBody>
      <dsp:txXfrm>
        <a:off x="1870960" y="2691851"/>
        <a:ext cx="1773892" cy="1773892"/>
      </dsp:txXfrm>
    </dsp:sp>
    <dsp:sp modelId="{B2125D55-B549-4E0F-AA86-9EED021DF0E8}">
      <dsp:nvSpPr>
        <dsp:cNvPr id="0" name=""/>
        <dsp:cNvSpPr/>
      </dsp:nvSpPr>
      <dsp:spPr>
        <a:xfrm>
          <a:off x="3892032" y="2595888"/>
          <a:ext cx="1965818" cy="196581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What if positive learning outcomes are not directly caused by the robot having a physical presence, but rather the physical presence of the robot promotes social behaviour in the learner?</a:t>
          </a:r>
          <a:endParaRPr lang="en-150" sz="1200" kern="1200" dirty="0"/>
        </a:p>
      </dsp:txBody>
      <dsp:txXfrm>
        <a:off x="3987995" y="2691851"/>
        <a:ext cx="1773892" cy="17738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4FFCB-390D-4DBA-A55D-E0929EF2EE10}">
      <dsp:nvSpPr>
        <dsp:cNvPr id="0" name=""/>
        <dsp:cNvSpPr/>
      </dsp:nvSpPr>
      <dsp:spPr>
        <a:xfrm>
          <a:off x="0" y="1407656"/>
          <a:ext cx="7559675" cy="554400"/>
        </a:xfrm>
        <a:prstGeom prst="rect">
          <a:avLst/>
        </a:prstGeom>
        <a:solidFill>
          <a:schemeClr val="lt1">
            <a:alpha val="90000"/>
            <a:hueOff val="0"/>
            <a:satOff val="0"/>
            <a:lumOff val="0"/>
            <a:alphaOff val="0"/>
          </a:schemeClr>
        </a:solidFill>
        <a:ln w="12700" cap="flat" cmpd="sng" algn="ctr">
          <a:solidFill>
            <a:srgbClr val="006778"/>
          </a:solidFill>
          <a:prstDash val="solid"/>
          <a:miter lim="800000"/>
        </a:ln>
        <a:effectLst/>
      </dsp:spPr>
      <dsp:style>
        <a:lnRef idx="2">
          <a:scrgbClr r="0" g="0" b="0"/>
        </a:lnRef>
        <a:fillRef idx="1">
          <a:scrgbClr r="0" g="0" b="0"/>
        </a:fillRef>
        <a:effectRef idx="0">
          <a:scrgbClr r="0" g="0" b="0"/>
        </a:effectRef>
        <a:fontRef idx="minor"/>
      </dsp:style>
    </dsp:sp>
    <dsp:sp modelId="{B5AF86D1-26D6-4DCC-A464-72C48A7A226B}">
      <dsp:nvSpPr>
        <dsp:cNvPr id="0" name=""/>
        <dsp:cNvSpPr/>
      </dsp:nvSpPr>
      <dsp:spPr>
        <a:xfrm>
          <a:off x="377614" y="18965"/>
          <a:ext cx="5286604" cy="1713411"/>
        </a:xfrm>
        <a:prstGeom prst="roundRect">
          <a:avLst/>
        </a:prstGeom>
        <a:solidFill>
          <a:srgbClr val="00677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16" tIns="0" rIns="200016" bIns="0" numCol="1" spcCol="1270" anchor="ctr" anchorCtr="0">
          <a:noAutofit/>
        </a:bodyPr>
        <a:lstStyle/>
        <a:p>
          <a:pPr marL="0" lvl="0" indent="0" algn="l" defTabSz="711200">
            <a:lnSpc>
              <a:spcPct val="90000"/>
            </a:lnSpc>
            <a:spcBef>
              <a:spcPct val="0"/>
            </a:spcBef>
            <a:spcAft>
              <a:spcPct val="35000"/>
            </a:spcAft>
            <a:buNone/>
          </a:pPr>
          <a:r>
            <a:rPr lang="en-GB" sz="1600" b="1" kern="1200" dirty="0">
              <a:solidFill>
                <a:schemeClr val="accent1">
                  <a:lumMod val="90000"/>
                </a:schemeClr>
              </a:solidFill>
            </a:rPr>
            <a:t>About the Reference Paper. </a:t>
          </a:r>
          <a:r>
            <a:rPr lang="en-US" sz="1600" kern="1200" dirty="0">
              <a:solidFill>
                <a:srgbClr val="FFFFFF"/>
              </a:solidFill>
              <a:latin typeface="Arial"/>
              <a:ea typeface="ＭＳ Ｐゴシック"/>
              <a:cs typeface="+mn-cs"/>
            </a:rPr>
            <a:t>The value of this article consists in its wide coverage of topics and an attempt to aggregate all existence knowledge about social robotics in education domain which is especially useful to create the general impression for the newcomers in the field (and to have a starting point for the project) </a:t>
          </a:r>
          <a:endParaRPr lang="en-150" sz="1600" kern="1200" dirty="0">
            <a:solidFill>
              <a:srgbClr val="FFFFFF"/>
            </a:solidFill>
            <a:latin typeface="Arial"/>
            <a:ea typeface="ＭＳ Ｐゴシック"/>
            <a:cs typeface="+mn-cs"/>
          </a:endParaRPr>
        </a:p>
      </dsp:txBody>
      <dsp:txXfrm>
        <a:off x="461256" y="102607"/>
        <a:ext cx="5119320" cy="1546127"/>
      </dsp:txXfrm>
    </dsp:sp>
    <dsp:sp modelId="{0BE8FAC7-CCEF-41CA-95F0-49EAC329FF7D}">
      <dsp:nvSpPr>
        <dsp:cNvPr id="0" name=""/>
        <dsp:cNvSpPr/>
      </dsp:nvSpPr>
      <dsp:spPr>
        <a:xfrm>
          <a:off x="0" y="3541434"/>
          <a:ext cx="7559675" cy="554400"/>
        </a:xfrm>
        <a:prstGeom prst="rect">
          <a:avLst/>
        </a:prstGeom>
        <a:solidFill>
          <a:schemeClr val="lt1">
            <a:alpha val="90000"/>
            <a:hueOff val="0"/>
            <a:satOff val="0"/>
            <a:lumOff val="0"/>
            <a:alphaOff val="0"/>
          </a:schemeClr>
        </a:solidFill>
        <a:ln w="12700" cap="flat" cmpd="sng" algn="ctr">
          <a:solidFill>
            <a:srgbClr val="006778"/>
          </a:solidFill>
          <a:prstDash val="solid"/>
          <a:miter lim="800000"/>
        </a:ln>
        <a:effectLst/>
      </dsp:spPr>
      <dsp:style>
        <a:lnRef idx="2">
          <a:scrgbClr r="0" g="0" b="0"/>
        </a:lnRef>
        <a:fillRef idx="1">
          <a:scrgbClr r="0" g="0" b="0"/>
        </a:fillRef>
        <a:effectRef idx="0">
          <a:scrgbClr r="0" g="0" b="0"/>
        </a:effectRef>
        <a:fontRef idx="minor"/>
      </dsp:style>
    </dsp:sp>
    <dsp:sp modelId="{7E9588F5-62B3-45B7-8806-DDEFF26A8BC4}">
      <dsp:nvSpPr>
        <dsp:cNvPr id="0" name=""/>
        <dsp:cNvSpPr/>
      </dsp:nvSpPr>
      <dsp:spPr>
        <a:xfrm>
          <a:off x="377614" y="2080856"/>
          <a:ext cx="5286604" cy="1785297"/>
        </a:xfrm>
        <a:prstGeom prst="roundRect">
          <a:avLst/>
        </a:prstGeom>
        <a:solidFill>
          <a:srgbClr val="00677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16" tIns="0" rIns="200016" bIns="0" numCol="1" spcCol="1270" anchor="ctr" anchorCtr="0">
          <a:noAutofit/>
        </a:bodyPr>
        <a:lstStyle/>
        <a:p>
          <a:pPr marL="0" lvl="0" indent="0" algn="l" defTabSz="711200">
            <a:lnSpc>
              <a:spcPct val="90000"/>
            </a:lnSpc>
            <a:spcBef>
              <a:spcPct val="0"/>
            </a:spcBef>
            <a:spcAft>
              <a:spcPct val="35000"/>
            </a:spcAft>
            <a:buNone/>
          </a:pPr>
          <a:r>
            <a:rPr lang="en-GB" sz="1600" b="1" kern="1200" dirty="0">
              <a:solidFill>
                <a:srgbClr val="BBE0E3">
                  <a:lumMod val="90000"/>
                </a:srgbClr>
              </a:solidFill>
              <a:latin typeface="Arial"/>
              <a:ea typeface="ＭＳ Ｐゴシック"/>
              <a:cs typeface="+mn-cs"/>
            </a:rPr>
            <a:t>About Social Robotics for Education. </a:t>
          </a:r>
          <a:r>
            <a:rPr lang="en-GB" sz="1600" kern="1200" dirty="0"/>
            <a:t>Despite all the technical, logistical and other challenges and limitations, </a:t>
          </a:r>
          <a:r>
            <a:rPr lang="en-US" sz="1600" kern="1200" dirty="0"/>
            <a:t>inside the limited settings where social robots are currently applied, they show the results,  comparable with the ones of a human tutor and overperforming alternative learning technologies. Therefore, further exploration of the area is promising.</a:t>
          </a:r>
          <a:endParaRPr lang="en-150" sz="1600" kern="1200" dirty="0"/>
        </a:p>
      </dsp:txBody>
      <dsp:txXfrm>
        <a:off x="464765" y="2168007"/>
        <a:ext cx="5112302" cy="161099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C469B4F-D4C0-4FF7-9F13-F7F3CC245167}"/>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a:p>
        </p:txBody>
      </p:sp>
      <p:sp>
        <p:nvSpPr>
          <p:cNvPr id="3075" name="Rectangle 3">
            <a:extLst>
              <a:ext uri="{FF2B5EF4-FFF2-40B4-BE49-F238E27FC236}">
                <a16:creationId xmlns:a16="http://schemas.microsoft.com/office/drawing/2014/main" id="{5962BDAC-059F-43D0-907F-B142F29D9588}"/>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a:p>
        </p:txBody>
      </p:sp>
      <p:sp>
        <p:nvSpPr>
          <p:cNvPr id="3076" name="Rectangle 4">
            <a:extLst>
              <a:ext uri="{FF2B5EF4-FFF2-40B4-BE49-F238E27FC236}">
                <a16:creationId xmlns:a16="http://schemas.microsoft.com/office/drawing/2014/main" id="{86667AB0-4B44-4F10-88CF-03073027DE6E}"/>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it-IT"/>
          </a:p>
        </p:txBody>
      </p:sp>
      <p:sp>
        <p:nvSpPr>
          <p:cNvPr id="3077" name="Rectangle 5">
            <a:extLst>
              <a:ext uri="{FF2B5EF4-FFF2-40B4-BE49-F238E27FC236}">
                <a16:creationId xmlns:a16="http://schemas.microsoft.com/office/drawing/2014/main" id="{ED966B4C-8409-47F5-87EE-82B55757179B}"/>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3D875BE5-45C8-4FD9-9298-3CC502567032}" type="slidenum">
              <a:rPr lang="it-IT" altLang="it-IT"/>
              <a:pPr>
                <a:defRPr/>
              </a:pPr>
              <a:t>‹#›</a:t>
            </a:fld>
            <a:endParaRPr lang="it-IT"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9T20:20:10.71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131 0,'-2'11,"0"1,-1-1,0 0,-1-1,0 1,-1-1,-8 15,-3 8,-21 30,29-50,0-1,1 1,-7 18,13-30,0 1,1-1,-1 1,1-1,0 1,-1-1,1 1,0 0,0-1,0 1,0-1,0 1,0 0,0-1,1 1,0 2,-1-4,1 1,-1 0,1-1,-1 1,1 0,0-1,-1 1,1-1,0 1,-1-1,1 1,0-1,0 0,0 1,-1-1,1 0,0 1,0-1,0 0,0 0,-1 0,2 0,3 0,0 0,0-1,0 0,-1 0,1 0,0-1,-1 1,1-1,6-4,18-13,0-1,-2-1,30-31,-32 29,-4 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21:18.654"/>
    </inkml:context>
    <inkml:brush xml:id="br0">
      <inkml:brushProperty name="width" value="0.35" units="cm"/>
      <inkml:brushProperty name="height" value="0.35" units="cm"/>
      <inkml:brushProperty name="color" value="#FFFFFF"/>
    </inkml:brush>
  </inkml:definitions>
  <inkml:trace contextRef="#ctx0" brushRef="#br0">0 1 24575,'0'6'0,"0"9"0,0 7 0,0 7 0,0 5 0,0 2 0,0 2 0,0 0 0,0 0 0,0 1 0,0-2 0,0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21:20.703"/>
    </inkml:context>
    <inkml:brush xml:id="br0">
      <inkml:brushProperty name="width" value="0.35" units="cm"/>
      <inkml:brushProperty name="height" value="0.35" units="cm"/>
      <inkml:brushProperty name="color" value="#FFFFFF"/>
    </inkml:brush>
  </inkml:definitions>
  <inkml:trace contextRef="#ctx0" brushRef="#br0">0 163 24575,'0'-6'0,"0"-9"0,0-7 0,0-7 0,0-5 0,7 4 0,7 7 0,3 19 0,-3 18 0,-3 18 0,-4 10 0,-2 11 0,-3 2 0,-2-2 0,0-3 0,-1-5 0,-6-9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21:29.309"/>
    </inkml:context>
    <inkml:brush xml:id="br0">
      <inkml:brushProperty name="width" value="0.35" units="cm"/>
      <inkml:brushProperty name="height" value="0.35" units="cm"/>
      <inkml:brushProperty name="color" value="#FFFFFF"/>
    </inkml:brush>
  </inkml:definitions>
  <inkml:trace contextRef="#ctx0" brushRef="#br0">0 0 24575,'166'81'0,"74"46"0,-212-114 0,55 20 0,-60-25 0,0 0 0,0 2 0,25 15 0,-48-25 0,1 0 0,-1 0 0,1 0 0,-1 0 0,1 1 0,-1-1 0,1 0 0,-1 0 0,1 1 0,-1-1 0,1 0 0,-1 1 0,0-1 0,1 1 0,-1-1 0,0 0 0,1 1 0,-1-1 0,0 1 0,0-1 0,1 1 0,-1-1 0,0 1 0,0-1 0,0 1 0,0-1 0,1 1 0,-1-1 0,0 1 0,0-1 0,0 1 0,0-1 0,0 1 0,0-1 0,-1 2 0,-17 7 0,-32-4 0,-267-6 0,177-1 0,2048 2 0,-1892 2 0,1 0 0,0 1 0,-1 0 0,1 1 0,-1 1 0,21 10 0,-16-7 0,0 0 0,1-2 0,26 5 0,47-3-58,153-7-1,-143-3-1189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21:31.651"/>
    </inkml:context>
    <inkml:brush xml:id="br0">
      <inkml:brushProperty name="width" value="0.35" units="cm"/>
      <inkml:brushProperty name="height" value="0.35" units="cm"/>
      <inkml:brushProperty name="color" value="#FFFFFF"/>
    </inkml:brush>
  </inkml:definitions>
  <inkml:trace contextRef="#ctx0" brushRef="#br0">0 0 24575,'1255'0'0,"-1205"2"0,79 15 0,27 1 0,-132-17 0,0 2 0,0 0 0,0 2 0,-1 0 0,42 17 0,-58-19 0,0-1 0,0 0 0,0 0 0,0 0 0,1-1 0,-1 0 0,0 0 0,0-1 0,9 0 0,-13 0 0,-1-1 0,1 0 0,0 1 0,0-1 0,0 0 0,-1 0 0,1-1 0,-1 1 0,1 0 0,-1-1 0,1 0 0,-1 1 0,0-1 0,0 0 0,0 0 0,0-1 0,0 1 0,0 0 0,0-1 0,-1 1 0,1-1 0,-1 1 0,0-1 0,0 1 0,2-6 0,4-23-1365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21:36.046"/>
    </inkml:context>
    <inkml:brush xml:id="br0">
      <inkml:brushProperty name="width" value="0.35" units="cm"/>
      <inkml:brushProperty name="height" value="0.35" units="cm"/>
      <inkml:brushProperty name="color" value="#FFFFFF"/>
    </inkml:brush>
  </inkml:definitions>
  <inkml:trace contextRef="#ctx0" brushRef="#br0">0 149 24575,'1'-3'0,"-1"1"0,1-1 0,0 0 0,0 1 0,0-1 0,0 1 0,0 0 0,0-1 0,1 1 0,-1 0 0,1 0 0,0 0 0,-1 0 0,1 0 0,0 0 0,0 0 0,0 1 0,0-1 0,1 1 0,-1-1 0,0 1 0,1 0 0,-1 0 0,1 0 0,-1 0 0,1 1 0,-1-1 0,5 0 0,13-3 0,1 0 0,33-1 0,-34 3 0,389-5 0,-78 6 0,-169-17 0,31 0 0,133-11 0,-246 23 0,87 4 0,-105 2 0,-1448 0 0,1367 2 0,0 0 0,0 2 0,0 0 0,0 1 0,-35 14 0,-13 4 0,52-19 0,1 1 0,0 0 0,0 2 0,1-1 0,0 2 0,-16 11 0,26-17 0,0 0 0,1 0 0,0 0 0,-1 1 0,1-1 0,0 1 0,0 0 0,0-1 0,1 1 0,-1 0 0,0 0 0,1 0 0,0 0 0,-2 6 0,3-6 0,0-1 0,0 1 0,1 0 0,-1-1 0,1 1 0,-1-1 0,1 1 0,0-1 0,0 1 0,0-1 0,0 0 0,0 1 0,1-1 0,-1 0 0,1 0 0,-1 0 0,1 0 0,0 0 0,0 0 0,0 0 0,4 2 0,2 2 0,0 0 0,1-1 0,0 0 0,0 0 0,1-1 0,-1-1 0,1 1 0,17 3 0,90 8 0,-52-8 0,89 8 0,271-10 0,-217-8 0,-100 3 0,167 22 0,-150-9 0,249-9 0,-197-7 0,1278 3 0,-1398 3 0,82 14 0,-93-9 0,0-2 0,0-2 0,63-3 0,-105-2 0,1 0 0,-1 1 0,0-2 0,0 1 0,1 0 0,-1-1 0,0 0 0,0 1 0,0-2 0,-1 1 0,1 0 0,3-4 0,-6 5 0,0 1 0,-1-1 0,1 1 0,-1-1 0,1 1 0,-1-1 0,0 0 0,1 1 0,-1-1 0,1 1 0,-1-1 0,0 0 0,0 0 0,1 1 0,-1-1 0,0 0 0,0 1 0,0-1 0,0 0 0,0 0 0,0 1 0,0-1 0,0 0 0,0 0 0,0 1 0,-1-1 0,1-1 0,-1 1 0,-1-1 0,1 0 0,0 1 0,-1 0 0,1-1 0,-1 1 0,0 0 0,1 0 0,-1 0 0,0 0 0,0 0 0,0 0 0,0 0 0,1 0 0,-4 0 0,-14-4 38,-1 0 0,-27-2 0,28 4-531,0 0 0,-33-10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21:37.652"/>
    </inkml:context>
    <inkml:brush xml:id="br0">
      <inkml:brushProperty name="width" value="0.35" units="cm"/>
      <inkml:brushProperty name="height" value="0.35" units="cm"/>
      <inkml:brushProperty name="color" value="#FFFFFF"/>
    </inkml:brush>
  </inkml:definitions>
  <inkml:trace contextRef="#ctx0" brushRef="#br0">0 76 24575,'160'2'0,"178"-5"0,-178-14 0,49-2 0,-168 19 0,33 0 0,103-14 0,-9-2-71,286 8-1,-271 10-1150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32:14.069"/>
    </inkml:context>
    <inkml:brush xml:id="br0">
      <inkml:brushProperty name="width" value="0.35" units="cm"/>
      <inkml:brushProperty name="height" value="0.35" units="cm"/>
      <inkml:brushProperty name="color" value="#FFFFFF"/>
    </inkml:brush>
  </inkml:definitions>
  <inkml:trace contextRef="#ctx0" brushRef="#br0">1574 0 24575,'3'2'0,"-2"0"0,1-1 0,0 1 0,0 0 0,0 0 0,-1 0 0,1 0 0,-1 0 0,0 1 0,0-1 0,0 0 0,0 0 0,0 1 0,0-1 0,0 5 0,-1-6 0,-1 1 0,0-1 0,1 1 0,-1-1 0,0 0 0,0 1 0,0-1 0,-1 0 0,1 0 0,0 1 0,0-1 0,-1 0 0,1 0 0,0 0 0,-1-1 0,1 1 0,-1 0 0,1 0 0,-1-1 0,1 1 0,-1-1 0,0 0 0,1 1 0,-1-1 0,-3 0 0,-44 8 0,0-1 0,0-4 0,-1-1 0,-68-6 0,14 1 0,-902 2 0,998 1 14,-1 0-1,0 1 0,0 0 0,0 0 1,0 1-1,0 0 0,1 0 1,-11 5-1,16-5-75,-1 0 0,1 0 0,0 0 0,1 0 1,-1 0-1,0 0 0,1 1 0,-1-1 0,1 1 0,0 0 0,-1 0 0,2 0 1,-1 0-1,0 0 0,0 0 0,1 0 0,0 1 0,0-1 0,0 1 0,0-1 1,0 1-1,1-1 0,-1 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32:15.480"/>
    </inkml:context>
    <inkml:brush xml:id="br0">
      <inkml:brushProperty name="width" value="0.35" units="cm"/>
      <inkml:brushProperty name="height" value="0.35" units="cm"/>
      <inkml:brushProperty name="color" value="#FFFFFF"/>
    </inkml:brush>
  </inkml:definitions>
  <inkml:trace contextRef="#ctx0" brushRef="#br0">0 37 24575,'0'-7'0,"6"-1"0,9 0 0,7 2 0,7 2 0,5 1 0,-4 8 0,-1 2 0,2 13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32:17.204"/>
    </inkml:context>
    <inkml:brush xml:id="br0">
      <inkml:brushProperty name="width" value="0.35" units="cm"/>
      <inkml:brushProperty name="height" value="0.35" units="cm"/>
      <inkml:brushProperty name="color" value="#FFFFFF"/>
    </inkml:brush>
  </inkml:definitions>
  <inkml:trace contextRef="#ctx0" brushRef="#br0">14 132 24575,'-1'0'0,"1"0"0,0 1 0,-1-1 0,1 0 0,-1 0 0,1 0 0,-1 0 0,1 0 0,-1 0 0,1 0 0,0-1 0,-1 1 0,1 0 0,-1 0 0,1 0 0,-1 0 0,1 0 0,0-1 0,-1 1 0,1 0 0,-1 0 0,1-1 0,0 1 0,-1 0 0,1-1 0,0 1 0,0 0 0,-1-1 0,1 1 0,0 0 0,0-1 0,-1 1 0,1-1 0,0 1 0,0-1 0,0 1 0,0 0 0,0-1 0,-1 0 0,2 0 0,-1 1 0,0-1 0,1 0 0,-1 0 0,0 1 0,1-1 0,-1 0 0,1 0 0,-1 1 0,1-1 0,-1 1 0,1-1 0,0 0 0,-1 1 0,1-1 0,0 1 0,-1 0 0,1-1 0,0 1 0,0-1 0,-1 1 0,2 0 0,25-7 0,0 2 0,0 1 0,0 1 0,0 1 0,1 2 0,30 3 0,4-2 0,-17 0 0,-1-3 0,0-1 0,60-13 0,14-5 0,0 5 0,2 5 0,189 6 0,-298 6-86,3 0-56,0-1 0,0 0 0,0-1-1,0-1 1,0 0 0,0 0 0,0-2 0,21-7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32:18.703"/>
    </inkml:context>
    <inkml:brush xml:id="br0">
      <inkml:brushProperty name="width" value="0.35" units="cm"/>
      <inkml:brushProperty name="height" value="0.35" units="cm"/>
      <inkml:brushProperty name="color" value="#FFFFFF"/>
    </inkml:brush>
  </inkml:definitions>
  <inkml:trace contextRef="#ctx0" brushRef="#br0">1 1 24575,'6'0'0,"8"0"0,9 0 0,12 0 0,13 0 0,11 0 0,8 6 0,-2 3 0,-11 5 0,-9 7 0,-6 6 0,3-1 0,1-6 0,-1-6 0,5-5 0,1-4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9T20:20:12.79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41 411,'-1'-8,"0"-1,-1 1,0 0,0 0,-5-11,-6-27,7-2,2 0,2 0,6-71,-4 116,0 1,0 0,0-1,1 1,-1 0,1-1,-1 1,1 0,0-1,0 1,0 0,0 0,0 0,1 0,2-3,-3 4,0 1,-1 0,1-1,0 1,0 0,0 0,-1 0,1 0,0-1,0 1,0 1,0-1,0 0,-1 0,1 0,0 0,0 0,0 1,0-1,-1 0,1 1,0-1,0 1,-1-1,1 1,0-1,-1 1,2 0,4 5,0 1,0-1,-1 1,0 0,0 1,-1-1,5 11,3 15,-1-1,-2 2,-1-1,-2 1,3 36,-3-21,16 65,-18-106,-1-9,3-23,-2-37,-3-42,-1 58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32:20.080"/>
    </inkml:context>
    <inkml:brush xml:id="br0">
      <inkml:brushProperty name="width" value="0.35" units="cm"/>
      <inkml:brushProperty name="height" value="0.35" units="cm"/>
      <inkml:brushProperty name="color" value="#FFFFFF"/>
    </inkml:brush>
  </inkml:definitions>
  <inkml:trace contextRef="#ctx0" brushRef="#br0">1 0 24575,'6'0'0,"15"0"0,10 0 0,25 13 0,9 4 0,-7 5 0,-13 11 0,-14 13 0,-13 5 0,-2 12 0,2-4 0,4-6 0,-2-6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32:21.396"/>
    </inkml:context>
    <inkml:brush xml:id="br0">
      <inkml:brushProperty name="width" value="0.35" units="cm"/>
      <inkml:brushProperty name="height" value="0.35" units="cm"/>
      <inkml:brushProperty name="color" value="#FFFFFF"/>
    </inkml:brush>
  </inkml:definitions>
  <inkml:trace contextRef="#ctx0" brushRef="#br0">1 1 24575,'6'0'0,"9"12"0,8 5 0,6-1 0,10-3 0,0 8 0,4 2 0,-4 2 0,-3-3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35:26.412"/>
    </inkml:context>
    <inkml:brush xml:id="br0">
      <inkml:brushProperty name="width" value="0.35" units="cm"/>
      <inkml:brushProperty name="height" value="0.35" units="cm"/>
      <inkml:brushProperty name="color" value="#FFFFFF"/>
    </inkml:brush>
  </inkml:definitions>
  <inkml:trace contextRef="#ctx0" brushRef="#br0">281 0 24575,'-6'0'0,"-15"0"0,-10 0 0,-18 0 0,-8 0 0,0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9T20:20:15.00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0 583,'0'-6,"0"-8,0-9,0-6,0-4,0-10,6-3,3 0,-1 1,-1 2,-3 2,12-4,2-1,-2 1,-3 2,-4 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20:57.584"/>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20:58.482"/>
    </inkml:context>
    <inkml:brush xml:id="br0">
      <inkml:brushProperty name="width" value="0.35" units="cm"/>
      <inkml:brushProperty name="height" value="0.35" units="cm"/>
      <inkml:brushProperty name="color" value="#FFFFFF"/>
    </inkml:brush>
  </inkml:definitions>
  <inkml:trace contextRef="#ctx0" brushRef="#br0">6 1 24575,'-6'0'0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21:02.102"/>
    </inkml:context>
    <inkml:brush xml:id="br0">
      <inkml:brushProperty name="width" value="0.35" units="cm"/>
      <inkml:brushProperty name="height" value="0.35" units="cm"/>
      <inkml:brushProperty name="color" value="#FFFFFF"/>
    </inkml:brush>
  </inkml:definitions>
  <inkml:trace contextRef="#ctx0" brushRef="#br0">1 534 24575,'0'-6'0,"0"-9"0,0-7 0,0-7 0,0-5 0,0-2 0,0-2 0,0-6 0,0-3 0,0 1 0,0 2 0,0 2 0,0 2 0,0-5 0,0-1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21:05.330"/>
    </inkml:context>
    <inkml:brush xml:id="br0">
      <inkml:brushProperty name="width" value="0.35" units="cm"/>
      <inkml:brushProperty name="height" value="0.35" units="cm"/>
      <inkml:brushProperty name="color" value="#FFFFFF"/>
    </inkml:brush>
  </inkml:definitions>
  <inkml:trace contextRef="#ctx0" brushRef="#br0">1 65 24575,'0'-7'0,"0"-7"0,0-9 0,0 6 0,0 13 0,0 13 0,0 11 0,0 8 0,0 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21:08.283"/>
    </inkml:context>
    <inkml:brush xml:id="br0">
      <inkml:brushProperty name="width" value="0.35" units="cm"/>
      <inkml:brushProperty name="height" value="0.35" units="cm"/>
      <inkml:brushProperty name="color" value="#FFFFFF"/>
    </inkml:brush>
  </inkml:definitions>
  <inkml:trace contextRef="#ctx0" brushRef="#br0">1 118 24575,'6'0'0,"9"-6"0,1-15 0,5-4 0,11 3 0,6-2 0,3 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20:21:16.741"/>
    </inkml:context>
    <inkml:brush xml:id="br0">
      <inkml:brushProperty name="width" value="0.35" units="cm"/>
      <inkml:brushProperty name="height" value="0.35" units="cm"/>
      <inkml:brushProperty name="color" value="#FFFFFF"/>
    </inkml:brush>
  </inkml:definitions>
  <inkml:trace contextRef="#ctx0" brushRef="#br0">17 1 24575,'0'6'0,"0"9"0,6 1 0,2 5 0,0 4 0,-2 5 0,-2 3 0,-1 3 0,-1 1 0,-8 0 0,-2 1 0,0 0 0,1 12 0,2 4 0,-4-7 0,-1-6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C380340-3E20-4691-B896-DAF876771460}"/>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a:p>
        </p:txBody>
      </p:sp>
      <p:sp>
        <p:nvSpPr>
          <p:cNvPr id="5123" name="Rectangle 3">
            <a:extLst>
              <a:ext uri="{FF2B5EF4-FFF2-40B4-BE49-F238E27FC236}">
                <a16:creationId xmlns:a16="http://schemas.microsoft.com/office/drawing/2014/main" id="{9B73D8CA-1C39-4D8A-A9D2-FD8C3A3D9034}"/>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a:p>
        </p:txBody>
      </p:sp>
      <p:sp>
        <p:nvSpPr>
          <p:cNvPr id="2052" name="Rectangle 4">
            <a:extLst>
              <a:ext uri="{FF2B5EF4-FFF2-40B4-BE49-F238E27FC236}">
                <a16:creationId xmlns:a16="http://schemas.microsoft.com/office/drawing/2014/main" id="{E93C5456-878B-418B-8480-1145FBD24BD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7631CCAB-08ED-41BD-A2A9-C28EA0EFBB3C}"/>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5126" name="Rectangle 6">
            <a:extLst>
              <a:ext uri="{FF2B5EF4-FFF2-40B4-BE49-F238E27FC236}">
                <a16:creationId xmlns:a16="http://schemas.microsoft.com/office/drawing/2014/main" id="{8729060C-909B-48CA-A5C2-70E66A19065C}"/>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it-IT"/>
          </a:p>
        </p:txBody>
      </p:sp>
      <p:sp>
        <p:nvSpPr>
          <p:cNvPr id="5127" name="Rectangle 7">
            <a:extLst>
              <a:ext uri="{FF2B5EF4-FFF2-40B4-BE49-F238E27FC236}">
                <a16:creationId xmlns:a16="http://schemas.microsoft.com/office/drawing/2014/main" id="{8CDC4E38-CDCB-4610-B0BD-E2F14BF57B47}"/>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34E041E1-E52E-4CF7-821E-431F1D6E0A66}"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AF69791-D3C6-4811-84A7-9584D85CB45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D8171A21-2D4E-45B8-AEE2-3D3DBC4ADB5E}" type="slidenum">
              <a:rPr lang="it-IT" altLang="it-IT" sz="1200" smtClean="0">
                <a:solidFill>
                  <a:schemeClr val="tx1"/>
                </a:solidFill>
              </a:rPr>
              <a:pPr/>
              <a:t>1</a:t>
            </a:fld>
            <a:endParaRPr lang="it-IT" altLang="it-IT" sz="1200">
              <a:solidFill>
                <a:schemeClr val="tx1"/>
              </a:solidFill>
            </a:endParaRPr>
          </a:p>
        </p:txBody>
      </p:sp>
      <p:sp>
        <p:nvSpPr>
          <p:cNvPr id="5123" name="Rectangle 2">
            <a:extLst>
              <a:ext uri="{FF2B5EF4-FFF2-40B4-BE49-F238E27FC236}">
                <a16:creationId xmlns:a16="http://schemas.microsoft.com/office/drawing/2014/main" id="{1CE8DC3F-4512-4DA5-85C1-0DFCEC448040}"/>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C0DBB1A7-82A6-439F-BEC7-07E1E27825F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3FE1F9DB-1C97-4127-BAAC-1A65D92B21CE}"/>
              </a:ext>
            </a:extLst>
          </p:cNvPr>
          <p:cNvSpPr>
            <a:spLocks noGrp="1" noChangeArrowheads="1"/>
          </p:cNvSpPr>
          <p:nvPr>
            <p:ph type="dt" sz="half" idx="10"/>
          </p:nvPr>
        </p:nvSpPr>
        <p:spPr>
          <a:ln/>
        </p:spPr>
        <p:txBody>
          <a:bodyPr/>
          <a:lstStyle>
            <a:lvl1pPr>
              <a:defRPr/>
            </a:lvl1pPr>
          </a:lstStyle>
          <a:p>
            <a:pPr>
              <a:defRPr/>
            </a:pPr>
            <a:fld id="{7AAF1DC3-C430-462A-B88E-06CDF7522926}" type="datetime1">
              <a:rPr lang="it-IT" altLang="it-IT"/>
              <a:pPr>
                <a:defRPr/>
              </a:pPr>
              <a:t>21/03/2022</a:t>
            </a:fld>
            <a:endParaRPr lang="it-IT" altLang="it-IT"/>
          </a:p>
        </p:txBody>
      </p:sp>
      <p:sp>
        <p:nvSpPr>
          <p:cNvPr id="5" name="Rectangle 5">
            <a:extLst>
              <a:ext uri="{FF2B5EF4-FFF2-40B4-BE49-F238E27FC236}">
                <a16:creationId xmlns:a16="http://schemas.microsoft.com/office/drawing/2014/main" id="{FED3C5E3-09F6-4D4B-B227-8393CBEB725D}"/>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0DA6FC97-B97C-4D20-8F3A-2952177AF360}"/>
              </a:ext>
            </a:extLst>
          </p:cNvPr>
          <p:cNvSpPr>
            <a:spLocks noGrp="1" noChangeArrowheads="1"/>
          </p:cNvSpPr>
          <p:nvPr>
            <p:ph type="sldNum" sz="quarter" idx="12"/>
          </p:nvPr>
        </p:nvSpPr>
        <p:spPr>
          <a:ln/>
        </p:spPr>
        <p:txBody>
          <a:bodyPr/>
          <a:lstStyle>
            <a:lvl1pPr>
              <a:defRPr/>
            </a:lvl1pPr>
          </a:lstStyle>
          <a:p>
            <a:pPr>
              <a:defRPr/>
            </a:pPr>
            <a:r>
              <a:rPr lang="it-IT" altLang="it-IT"/>
              <a:t>Pagina </a:t>
            </a:r>
            <a:fld id="{B4208E48-4C39-4AEA-8CE1-37260D0CD026}" type="slidenum">
              <a:rPr lang="it-IT" altLang="it-IT" smtClean="0"/>
              <a:pPr>
                <a:defRPr/>
              </a:pPr>
              <a:t>‹#›</a:t>
            </a:fld>
            <a:endParaRPr lang="it-IT" altLang="it-IT"/>
          </a:p>
        </p:txBody>
      </p:sp>
    </p:spTree>
    <p:extLst>
      <p:ext uri="{BB962C8B-B14F-4D97-AF65-F5344CB8AC3E}">
        <p14:creationId xmlns:p14="http://schemas.microsoft.com/office/powerpoint/2010/main" val="277276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6F66EA3B-274B-44C2-AFA0-27892A82F391}"/>
              </a:ext>
            </a:extLst>
          </p:cNvPr>
          <p:cNvSpPr>
            <a:spLocks noGrp="1" noChangeArrowheads="1"/>
          </p:cNvSpPr>
          <p:nvPr>
            <p:ph type="dt" sz="half" idx="10"/>
          </p:nvPr>
        </p:nvSpPr>
        <p:spPr>
          <a:ln/>
        </p:spPr>
        <p:txBody>
          <a:bodyPr/>
          <a:lstStyle>
            <a:lvl1pPr>
              <a:defRPr/>
            </a:lvl1pPr>
          </a:lstStyle>
          <a:p>
            <a:pPr>
              <a:defRPr/>
            </a:pPr>
            <a:fld id="{75FBD76E-9737-4100-A6D6-297E27ADE6E0}" type="datetime1">
              <a:rPr lang="it-IT" altLang="it-IT"/>
              <a:pPr>
                <a:defRPr/>
              </a:pPr>
              <a:t>21/03/2022</a:t>
            </a:fld>
            <a:endParaRPr lang="it-IT" altLang="it-IT"/>
          </a:p>
        </p:txBody>
      </p:sp>
      <p:sp>
        <p:nvSpPr>
          <p:cNvPr id="5" name="Rectangle 5">
            <a:extLst>
              <a:ext uri="{FF2B5EF4-FFF2-40B4-BE49-F238E27FC236}">
                <a16:creationId xmlns:a16="http://schemas.microsoft.com/office/drawing/2014/main" id="{E7FBDB20-1A50-4EC2-B8A5-9FA8D45AB425}"/>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8372607C-180B-4040-9C93-05434647FF0A}"/>
              </a:ext>
            </a:extLst>
          </p:cNvPr>
          <p:cNvSpPr>
            <a:spLocks noGrp="1" noChangeArrowheads="1"/>
          </p:cNvSpPr>
          <p:nvPr>
            <p:ph type="sldNum" sz="quarter" idx="12"/>
          </p:nvPr>
        </p:nvSpPr>
        <p:spPr>
          <a:ln/>
        </p:spPr>
        <p:txBody>
          <a:bodyPr/>
          <a:lstStyle>
            <a:lvl1pPr>
              <a:defRPr/>
            </a:lvl1pPr>
          </a:lstStyle>
          <a:p>
            <a:pPr>
              <a:defRPr/>
            </a:pPr>
            <a:r>
              <a:rPr lang="it-IT" altLang="it-IT"/>
              <a:t>Pagina </a:t>
            </a:r>
            <a:fld id="{ED91F612-1148-46B7-9736-CA97EA390249}" type="slidenum">
              <a:rPr lang="it-IT" altLang="it-IT" smtClean="0"/>
              <a:pPr>
                <a:defRPr/>
              </a:pPr>
              <a:t>‹#›</a:t>
            </a:fld>
            <a:endParaRPr lang="it-IT" altLang="it-IT"/>
          </a:p>
        </p:txBody>
      </p:sp>
    </p:spTree>
    <p:extLst>
      <p:ext uri="{BB962C8B-B14F-4D97-AF65-F5344CB8AC3E}">
        <p14:creationId xmlns:p14="http://schemas.microsoft.com/office/powerpoint/2010/main" val="159090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86563" y="409575"/>
            <a:ext cx="1889125" cy="54578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1116013" y="409575"/>
            <a:ext cx="5518150" cy="54578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44B50384-582D-4E57-A8D1-C080A18EC81C}"/>
              </a:ext>
            </a:extLst>
          </p:cNvPr>
          <p:cNvSpPr>
            <a:spLocks noGrp="1" noChangeArrowheads="1"/>
          </p:cNvSpPr>
          <p:nvPr>
            <p:ph type="dt" sz="half" idx="10"/>
          </p:nvPr>
        </p:nvSpPr>
        <p:spPr>
          <a:ln/>
        </p:spPr>
        <p:txBody>
          <a:bodyPr/>
          <a:lstStyle>
            <a:lvl1pPr>
              <a:defRPr/>
            </a:lvl1pPr>
          </a:lstStyle>
          <a:p>
            <a:pPr>
              <a:defRPr/>
            </a:pPr>
            <a:fld id="{9E8FC7EF-5E03-43BF-8BCE-C2F3569C0F4C}" type="datetime1">
              <a:rPr lang="it-IT" altLang="it-IT"/>
              <a:pPr>
                <a:defRPr/>
              </a:pPr>
              <a:t>21/03/2022</a:t>
            </a:fld>
            <a:endParaRPr lang="it-IT" altLang="it-IT"/>
          </a:p>
        </p:txBody>
      </p:sp>
      <p:sp>
        <p:nvSpPr>
          <p:cNvPr id="5" name="Rectangle 5">
            <a:extLst>
              <a:ext uri="{FF2B5EF4-FFF2-40B4-BE49-F238E27FC236}">
                <a16:creationId xmlns:a16="http://schemas.microsoft.com/office/drawing/2014/main" id="{074C0C06-2121-4CB0-80A5-F351349C0039}"/>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0B7A9384-36F0-4D88-8142-9082841556CA}"/>
              </a:ext>
            </a:extLst>
          </p:cNvPr>
          <p:cNvSpPr>
            <a:spLocks noGrp="1" noChangeArrowheads="1"/>
          </p:cNvSpPr>
          <p:nvPr>
            <p:ph type="sldNum" sz="quarter" idx="12"/>
          </p:nvPr>
        </p:nvSpPr>
        <p:spPr>
          <a:ln/>
        </p:spPr>
        <p:txBody>
          <a:bodyPr/>
          <a:lstStyle>
            <a:lvl1pPr>
              <a:defRPr/>
            </a:lvl1pPr>
          </a:lstStyle>
          <a:p>
            <a:pPr>
              <a:defRPr/>
            </a:pPr>
            <a:r>
              <a:rPr lang="it-IT" altLang="it-IT"/>
              <a:t>Pagina </a:t>
            </a:r>
            <a:fld id="{3E36EE11-39E9-4DE3-8F76-4D493DD8DF86}" type="slidenum">
              <a:rPr lang="it-IT" altLang="it-IT" smtClean="0"/>
              <a:pPr>
                <a:defRPr/>
              </a:pPr>
              <a:t>‹#›</a:t>
            </a:fld>
            <a:endParaRPr lang="it-IT" altLang="it-IT"/>
          </a:p>
        </p:txBody>
      </p:sp>
    </p:spTree>
    <p:extLst>
      <p:ext uri="{BB962C8B-B14F-4D97-AF65-F5344CB8AC3E}">
        <p14:creationId xmlns:p14="http://schemas.microsoft.com/office/powerpoint/2010/main" val="2992866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testo 2"/>
          <p:cNvSpPr>
            <a:spLocks noGrp="1"/>
          </p:cNvSpPr>
          <p:nvPr>
            <p:ph type="body" sz="half" idx="1"/>
          </p:nvPr>
        </p:nvSpPr>
        <p:spPr>
          <a:xfrm>
            <a:off x="1116013" y="1752600"/>
            <a:ext cx="3703637"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72050" y="1752600"/>
            <a:ext cx="3703638"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3739014E-6515-4FC4-BFBD-ED8C314FE3D2}"/>
              </a:ext>
            </a:extLst>
          </p:cNvPr>
          <p:cNvSpPr>
            <a:spLocks noGrp="1" noChangeArrowheads="1"/>
          </p:cNvSpPr>
          <p:nvPr>
            <p:ph type="dt" sz="half" idx="10"/>
          </p:nvPr>
        </p:nvSpPr>
        <p:spPr>
          <a:ln/>
        </p:spPr>
        <p:txBody>
          <a:bodyPr/>
          <a:lstStyle>
            <a:lvl1pPr>
              <a:defRPr/>
            </a:lvl1pPr>
          </a:lstStyle>
          <a:p>
            <a:pPr>
              <a:defRPr/>
            </a:pPr>
            <a:fld id="{80E3BDA5-EA96-4DD7-B818-5A53A87DC79A}" type="datetime1">
              <a:rPr lang="it-IT" altLang="it-IT"/>
              <a:pPr>
                <a:defRPr/>
              </a:pPr>
              <a:t>21/03/2022</a:t>
            </a:fld>
            <a:endParaRPr lang="it-IT" altLang="it-IT"/>
          </a:p>
        </p:txBody>
      </p:sp>
      <p:sp>
        <p:nvSpPr>
          <p:cNvPr id="6" name="Rectangle 5">
            <a:extLst>
              <a:ext uri="{FF2B5EF4-FFF2-40B4-BE49-F238E27FC236}">
                <a16:creationId xmlns:a16="http://schemas.microsoft.com/office/drawing/2014/main" id="{5F0115B7-DCC7-47EC-9A1D-0CB1B54296CA}"/>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7" name="Rectangle 6">
            <a:extLst>
              <a:ext uri="{FF2B5EF4-FFF2-40B4-BE49-F238E27FC236}">
                <a16:creationId xmlns:a16="http://schemas.microsoft.com/office/drawing/2014/main" id="{F95F5681-DA1A-4B42-8C75-BC3CAFC62FEB}"/>
              </a:ext>
            </a:extLst>
          </p:cNvPr>
          <p:cNvSpPr>
            <a:spLocks noGrp="1" noChangeArrowheads="1"/>
          </p:cNvSpPr>
          <p:nvPr>
            <p:ph type="sldNum" sz="quarter" idx="12"/>
          </p:nvPr>
        </p:nvSpPr>
        <p:spPr>
          <a:ln/>
        </p:spPr>
        <p:txBody>
          <a:bodyPr/>
          <a:lstStyle>
            <a:lvl1pPr>
              <a:defRPr/>
            </a:lvl1pPr>
          </a:lstStyle>
          <a:p>
            <a:pPr>
              <a:defRPr/>
            </a:pPr>
            <a:r>
              <a:rPr lang="it-IT" altLang="it-IT"/>
              <a:t>Pagina </a:t>
            </a:r>
            <a:fld id="{C1A6D5BB-37CE-493E-962D-73C05C4A0B54}" type="slidenum">
              <a:rPr lang="it-IT" altLang="it-IT" smtClean="0"/>
              <a:pPr>
                <a:defRPr/>
              </a:pPr>
              <a:t>‹#›</a:t>
            </a:fld>
            <a:endParaRPr lang="it-IT" altLang="it-IT"/>
          </a:p>
        </p:txBody>
      </p:sp>
    </p:spTree>
    <p:extLst>
      <p:ext uri="{BB962C8B-B14F-4D97-AF65-F5344CB8AC3E}">
        <p14:creationId xmlns:p14="http://schemas.microsoft.com/office/powerpoint/2010/main" val="3724259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tabella 2"/>
          <p:cNvSpPr>
            <a:spLocks noGrp="1"/>
          </p:cNvSpPr>
          <p:nvPr>
            <p:ph type="tbl" idx="1"/>
          </p:nvPr>
        </p:nvSpPr>
        <p:spPr>
          <a:xfrm>
            <a:off x="1116013" y="1752600"/>
            <a:ext cx="7559675" cy="4114800"/>
          </a:xfrm>
        </p:spPr>
        <p:txBody>
          <a:bodyPr/>
          <a:lstStyle/>
          <a:p>
            <a:pPr lvl="0"/>
            <a:endParaRPr lang="it-IT" noProof="0"/>
          </a:p>
        </p:txBody>
      </p:sp>
      <p:sp>
        <p:nvSpPr>
          <p:cNvPr id="4" name="Rectangle 4">
            <a:extLst>
              <a:ext uri="{FF2B5EF4-FFF2-40B4-BE49-F238E27FC236}">
                <a16:creationId xmlns:a16="http://schemas.microsoft.com/office/drawing/2014/main" id="{263FB2A9-2B4C-437A-B870-CB1012B1A2B8}"/>
              </a:ext>
            </a:extLst>
          </p:cNvPr>
          <p:cNvSpPr>
            <a:spLocks noGrp="1" noChangeArrowheads="1"/>
          </p:cNvSpPr>
          <p:nvPr>
            <p:ph type="dt" sz="half" idx="10"/>
          </p:nvPr>
        </p:nvSpPr>
        <p:spPr>
          <a:ln/>
        </p:spPr>
        <p:txBody>
          <a:bodyPr/>
          <a:lstStyle>
            <a:lvl1pPr>
              <a:defRPr/>
            </a:lvl1pPr>
          </a:lstStyle>
          <a:p>
            <a:pPr>
              <a:defRPr/>
            </a:pPr>
            <a:fld id="{FB025015-E5E0-4684-A4C0-0609A2E5FA5D}" type="datetime1">
              <a:rPr lang="it-IT" altLang="it-IT"/>
              <a:pPr>
                <a:defRPr/>
              </a:pPr>
              <a:t>21/03/2022</a:t>
            </a:fld>
            <a:endParaRPr lang="it-IT" altLang="it-IT"/>
          </a:p>
        </p:txBody>
      </p:sp>
      <p:sp>
        <p:nvSpPr>
          <p:cNvPr id="5" name="Rectangle 5">
            <a:extLst>
              <a:ext uri="{FF2B5EF4-FFF2-40B4-BE49-F238E27FC236}">
                <a16:creationId xmlns:a16="http://schemas.microsoft.com/office/drawing/2014/main" id="{2CB4E688-9E27-4CE2-A396-87DC04D3F783}"/>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00D607F1-C28F-49D3-958C-B8813D7DE647}"/>
              </a:ext>
            </a:extLst>
          </p:cNvPr>
          <p:cNvSpPr>
            <a:spLocks noGrp="1" noChangeArrowheads="1"/>
          </p:cNvSpPr>
          <p:nvPr>
            <p:ph type="sldNum" sz="quarter" idx="12"/>
          </p:nvPr>
        </p:nvSpPr>
        <p:spPr>
          <a:ln/>
        </p:spPr>
        <p:txBody>
          <a:bodyPr/>
          <a:lstStyle>
            <a:lvl1pPr>
              <a:defRPr/>
            </a:lvl1pPr>
          </a:lstStyle>
          <a:p>
            <a:pPr>
              <a:defRPr/>
            </a:pPr>
            <a:r>
              <a:rPr lang="it-IT" altLang="it-IT"/>
              <a:t>Pagina </a:t>
            </a:r>
            <a:fld id="{B0A2EA50-9716-439F-9FCA-A544C35679A0}" type="slidenum">
              <a:rPr lang="it-IT" altLang="it-IT" smtClean="0"/>
              <a:pPr>
                <a:defRPr/>
              </a:pPr>
              <a:t>‹#›</a:t>
            </a:fld>
            <a:endParaRPr lang="it-IT" altLang="it-IT"/>
          </a:p>
        </p:txBody>
      </p:sp>
    </p:spTree>
    <p:extLst>
      <p:ext uri="{BB962C8B-B14F-4D97-AF65-F5344CB8AC3E}">
        <p14:creationId xmlns:p14="http://schemas.microsoft.com/office/powerpoint/2010/main" val="4146294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grafico 2"/>
          <p:cNvSpPr>
            <a:spLocks noGrp="1"/>
          </p:cNvSpPr>
          <p:nvPr>
            <p:ph type="chart" idx="1"/>
          </p:nvPr>
        </p:nvSpPr>
        <p:spPr>
          <a:xfrm>
            <a:off x="1116013" y="1752600"/>
            <a:ext cx="7559675" cy="4114800"/>
          </a:xfrm>
        </p:spPr>
        <p:txBody>
          <a:bodyPr/>
          <a:lstStyle/>
          <a:p>
            <a:pPr lvl="0"/>
            <a:endParaRPr lang="it-IT" noProof="0"/>
          </a:p>
        </p:txBody>
      </p:sp>
      <p:sp>
        <p:nvSpPr>
          <p:cNvPr id="4" name="Rectangle 4">
            <a:extLst>
              <a:ext uri="{FF2B5EF4-FFF2-40B4-BE49-F238E27FC236}">
                <a16:creationId xmlns:a16="http://schemas.microsoft.com/office/drawing/2014/main" id="{126D0C4C-823D-4EBB-B8CA-1ED18DBDFBB5}"/>
              </a:ext>
            </a:extLst>
          </p:cNvPr>
          <p:cNvSpPr>
            <a:spLocks noGrp="1" noChangeArrowheads="1"/>
          </p:cNvSpPr>
          <p:nvPr>
            <p:ph type="dt" sz="half" idx="10"/>
          </p:nvPr>
        </p:nvSpPr>
        <p:spPr>
          <a:ln/>
        </p:spPr>
        <p:txBody>
          <a:bodyPr/>
          <a:lstStyle>
            <a:lvl1pPr>
              <a:defRPr/>
            </a:lvl1pPr>
          </a:lstStyle>
          <a:p>
            <a:pPr>
              <a:defRPr/>
            </a:pPr>
            <a:fld id="{0907E1CD-8E85-4005-A74D-028D285927D5}" type="datetime1">
              <a:rPr lang="it-IT" altLang="it-IT"/>
              <a:pPr>
                <a:defRPr/>
              </a:pPr>
              <a:t>21/03/2022</a:t>
            </a:fld>
            <a:endParaRPr lang="it-IT" altLang="it-IT"/>
          </a:p>
        </p:txBody>
      </p:sp>
      <p:sp>
        <p:nvSpPr>
          <p:cNvPr id="5" name="Rectangle 5">
            <a:extLst>
              <a:ext uri="{FF2B5EF4-FFF2-40B4-BE49-F238E27FC236}">
                <a16:creationId xmlns:a16="http://schemas.microsoft.com/office/drawing/2014/main" id="{52FD9354-92EB-4DD1-A63D-6AB5917F73D8}"/>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9427E8E0-5D30-4D30-888E-C748431DE3BF}"/>
              </a:ext>
            </a:extLst>
          </p:cNvPr>
          <p:cNvSpPr>
            <a:spLocks noGrp="1" noChangeArrowheads="1"/>
          </p:cNvSpPr>
          <p:nvPr>
            <p:ph type="sldNum" sz="quarter" idx="12"/>
          </p:nvPr>
        </p:nvSpPr>
        <p:spPr>
          <a:ln/>
        </p:spPr>
        <p:txBody>
          <a:bodyPr/>
          <a:lstStyle>
            <a:lvl1pPr>
              <a:defRPr/>
            </a:lvl1pPr>
          </a:lstStyle>
          <a:p>
            <a:pPr>
              <a:defRPr/>
            </a:pPr>
            <a:r>
              <a:rPr lang="it-IT" altLang="it-IT"/>
              <a:t>Pagina </a:t>
            </a:r>
            <a:fld id="{A19EA996-0768-4A62-BBED-4E27A65CEC95}" type="slidenum">
              <a:rPr lang="it-IT" altLang="it-IT" smtClean="0"/>
              <a:pPr>
                <a:defRPr/>
              </a:pPr>
              <a:t>‹#›</a:t>
            </a:fld>
            <a:endParaRPr lang="it-IT" altLang="it-IT"/>
          </a:p>
        </p:txBody>
      </p:sp>
    </p:spTree>
    <p:extLst>
      <p:ext uri="{BB962C8B-B14F-4D97-AF65-F5344CB8AC3E}">
        <p14:creationId xmlns:p14="http://schemas.microsoft.com/office/powerpoint/2010/main" val="129655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C5A6BCF4-C9BA-48F1-9506-F85EC9E10B48}"/>
              </a:ext>
            </a:extLst>
          </p:cNvPr>
          <p:cNvSpPr>
            <a:spLocks noGrp="1" noChangeArrowheads="1"/>
          </p:cNvSpPr>
          <p:nvPr>
            <p:ph type="dt" sz="half" idx="10"/>
          </p:nvPr>
        </p:nvSpPr>
        <p:spPr>
          <a:ln/>
        </p:spPr>
        <p:txBody>
          <a:bodyPr/>
          <a:lstStyle>
            <a:lvl1pPr>
              <a:defRPr/>
            </a:lvl1pPr>
          </a:lstStyle>
          <a:p>
            <a:pPr>
              <a:defRPr/>
            </a:pPr>
            <a:fld id="{F38E3BDE-4D17-46D8-88A7-08627A4C6E46}" type="datetime1">
              <a:rPr lang="it-IT" altLang="it-IT"/>
              <a:pPr>
                <a:defRPr/>
              </a:pPr>
              <a:t>21/03/2022</a:t>
            </a:fld>
            <a:endParaRPr lang="it-IT" altLang="it-IT"/>
          </a:p>
        </p:txBody>
      </p:sp>
      <p:sp>
        <p:nvSpPr>
          <p:cNvPr id="5" name="Rectangle 5">
            <a:extLst>
              <a:ext uri="{FF2B5EF4-FFF2-40B4-BE49-F238E27FC236}">
                <a16:creationId xmlns:a16="http://schemas.microsoft.com/office/drawing/2014/main" id="{7AA255E9-F1FC-4892-823B-025C3754AA97}"/>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27DC60A1-2AA7-4362-992C-B517813D6483}"/>
              </a:ext>
            </a:extLst>
          </p:cNvPr>
          <p:cNvSpPr>
            <a:spLocks noGrp="1" noChangeArrowheads="1"/>
          </p:cNvSpPr>
          <p:nvPr>
            <p:ph type="sldNum" sz="quarter" idx="12"/>
          </p:nvPr>
        </p:nvSpPr>
        <p:spPr>
          <a:ln/>
        </p:spPr>
        <p:txBody>
          <a:bodyPr/>
          <a:lstStyle>
            <a:lvl1pPr>
              <a:defRPr/>
            </a:lvl1pPr>
          </a:lstStyle>
          <a:p>
            <a:pPr>
              <a:defRPr/>
            </a:pPr>
            <a:r>
              <a:rPr lang="it-IT" altLang="it-IT"/>
              <a:t>Pagina </a:t>
            </a:r>
            <a:fld id="{30573440-7DC8-4C9B-AFBC-2A57ED1994C6}" type="slidenum">
              <a:rPr lang="it-IT" altLang="it-IT" smtClean="0"/>
              <a:pPr>
                <a:defRPr/>
              </a:pPr>
              <a:t>‹#›</a:t>
            </a:fld>
            <a:endParaRPr lang="it-IT" altLang="it-IT"/>
          </a:p>
        </p:txBody>
      </p:sp>
    </p:spTree>
    <p:extLst>
      <p:ext uri="{BB962C8B-B14F-4D97-AF65-F5344CB8AC3E}">
        <p14:creationId xmlns:p14="http://schemas.microsoft.com/office/powerpoint/2010/main" val="2441307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
        <p:nvSpPr>
          <p:cNvPr id="4" name="Rectangle 4">
            <a:extLst>
              <a:ext uri="{FF2B5EF4-FFF2-40B4-BE49-F238E27FC236}">
                <a16:creationId xmlns:a16="http://schemas.microsoft.com/office/drawing/2014/main" id="{715AF5E2-EBAB-4AE6-BD7B-AD7B24ECCE25}"/>
              </a:ext>
            </a:extLst>
          </p:cNvPr>
          <p:cNvSpPr>
            <a:spLocks noGrp="1" noChangeArrowheads="1"/>
          </p:cNvSpPr>
          <p:nvPr>
            <p:ph type="dt" sz="half" idx="10"/>
          </p:nvPr>
        </p:nvSpPr>
        <p:spPr>
          <a:ln/>
        </p:spPr>
        <p:txBody>
          <a:bodyPr/>
          <a:lstStyle>
            <a:lvl1pPr>
              <a:defRPr/>
            </a:lvl1pPr>
          </a:lstStyle>
          <a:p>
            <a:pPr>
              <a:defRPr/>
            </a:pPr>
            <a:fld id="{B244B850-E0F4-427A-A2C7-FBA6016D9394}" type="datetime1">
              <a:rPr lang="it-IT" altLang="it-IT"/>
              <a:pPr>
                <a:defRPr/>
              </a:pPr>
              <a:t>21/03/2022</a:t>
            </a:fld>
            <a:endParaRPr lang="it-IT" altLang="it-IT"/>
          </a:p>
        </p:txBody>
      </p:sp>
      <p:sp>
        <p:nvSpPr>
          <p:cNvPr id="5" name="Rectangle 5">
            <a:extLst>
              <a:ext uri="{FF2B5EF4-FFF2-40B4-BE49-F238E27FC236}">
                <a16:creationId xmlns:a16="http://schemas.microsoft.com/office/drawing/2014/main" id="{B2064D1D-62F8-4E3E-A1B2-F40DEC13DE0E}"/>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48E4B2EC-260B-4DBE-8F73-6B92B8BE0810}"/>
              </a:ext>
            </a:extLst>
          </p:cNvPr>
          <p:cNvSpPr>
            <a:spLocks noGrp="1" noChangeArrowheads="1"/>
          </p:cNvSpPr>
          <p:nvPr>
            <p:ph type="sldNum" sz="quarter" idx="12"/>
          </p:nvPr>
        </p:nvSpPr>
        <p:spPr>
          <a:ln/>
        </p:spPr>
        <p:txBody>
          <a:bodyPr/>
          <a:lstStyle>
            <a:lvl1pPr>
              <a:defRPr/>
            </a:lvl1pPr>
          </a:lstStyle>
          <a:p>
            <a:pPr>
              <a:defRPr/>
            </a:pPr>
            <a:r>
              <a:rPr lang="it-IT" altLang="it-IT"/>
              <a:t>Pagina </a:t>
            </a:r>
            <a:fld id="{ED87C91E-3E1D-41C6-9B08-93B6B34D3D20}" type="slidenum">
              <a:rPr lang="it-IT" altLang="it-IT" smtClean="0"/>
              <a:pPr>
                <a:defRPr/>
              </a:pPr>
              <a:t>‹#›</a:t>
            </a:fld>
            <a:endParaRPr lang="it-IT" altLang="it-IT"/>
          </a:p>
        </p:txBody>
      </p:sp>
    </p:spTree>
    <p:extLst>
      <p:ext uri="{BB962C8B-B14F-4D97-AF65-F5344CB8AC3E}">
        <p14:creationId xmlns:p14="http://schemas.microsoft.com/office/powerpoint/2010/main" val="365650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1116013" y="1752600"/>
            <a:ext cx="3703637"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72050" y="1752600"/>
            <a:ext cx="3703638"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7265BD37-987C-42A7-9A40-B413FCB1FAD6}"/>
              </a:ext>
            </a:extLst>
          </p:cNvPr>
          <p:cNvSpPr>
            <a:spLocks noGrp="1" noChangeArrowheads="1"/>
          </p:cNvSpPr>
          <p:nvPr>
            <p:ph type="dt" sz="half" idx="10"/>
          </p:nvPr>
        </p:nvSpPr>
        <p:spPr>
          <a:ln/>
        </p:spPr>
        <p:txBody>
          <a:bodyPr/>
          <a:lstStyle>
            <a:lvl1pPr>
              <a:defRPr/>
            </a:lvl1pPr>
          </a:lstStyle>
          <a:p>
            <a:pPr>
              <a:defRPr/>
            </a:pPr>
            <a:fld id="{E6B06D2D-DD7C-4BBA-918B-FFDB0D0F01C4}" type="datetime1">
              <a:rPr lang="it-IT" altLang="it-IT"/>
              <a:pPr>
                <a:defRPr/>
              </a:pPr>
              <a:t>21/03/2022</a:t>
            </a:fld>
            <a:endParaRPr lang="it-IT" altLang="it-IT"/>
          </a:p>
        </p:txBody>
      </p:sp>
      <p:sp>
        <p:nvSpPr>
          <p:cNvPr id="6" name="Rectangle 5">
            <a:extLst>
              <a:ext uri="{FF2B5EF4-FFF2-40B4-BE49-F238E27FC236}">
                <a16:creationId xmlns:a16="http://schemas.microsoft.com/office/drawing/2014/main" id="{71548600-95D8-4B20-9FDA-31682E56C45B}"/>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7" name="Rectangle 6">
            <a:extLst>
              <a:ext uri="{FF2B5EF4-FFF2-40B4-BE49-F238E27FC236}">
                <a16:creationId xmlns:a16="http://schemas.microsoft.com/office/drawing/2014/main" id="{B5E794DE-BF5F-4575-8C91-08B62870850F}"/>
              </a:ext>
            </a:extLst>
          </p:cNvPr>
          <p:cNvSpPr>
            <a:spLocks noGrp="1" noChangeArrowheads="1"/>
          </p:cNvSpPr>
          <p:nvPr>
            <p:ph type="sldNum" sz="quarter" idx="12"/>
          </p:nvPr>
        </p:nvSpPr>
        <p:spPr>
          <a:ln/>
        </p:spPr>
        <p:txBody>
          <a:bodyPr/>
          <a:lstStyle>
            <a:lvl1pPr>
              <a:defRPr/>
            </a:lvl1pPr>
          </a:lstStyle>
          <a:p>
            <a:pPr>
              <a:defRPr/>
            </a:pPr>
            <a:r>
              <a:rPr lang="it-IT" altLang="it-IT"/>
              <a:t>Pagina </a:t>
            </a:r>
            <a:fld id="{6B22978F-E51E-42EE-94D8-B59D31F2119A}" type="slidenum">
              <a:rPr lang="it-IT" altLang="it-IT" smtClean="0"/>
              <a:pPr>
                <a:defRPr/>
              </a:pPr>
              <a:t>‹#›</a:t>
            </a:fld>
            <a:endParaRPr lang="it-IT" altLang="it-IT"/>
          </a:p>
        </p:txBody>
      </p:sp>
    </p:spTree>
    <p:extLst>
      <p:ext uri="{BB962C8B-B14F-4D97-AF65-F5344CB8AC3E}">
        <p14:creationId xmlns:p14="http://schemas.microsoft.com/office/powerpoint/2010/main" val="265256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p:spPr>
        <p:txBody>
          <a:bodyPr/>
          <a:lstStyle/>
          <a:p>
            <a:r>
              <a:rPr lang="it-IT"/>
              <a:t>Fare clic per modificare lo stile del titolo dello schema</a:t>
            </a:r>
          </a:p>
        </p:txBody>
      </p:sp>
      <p:sp>
        <p:nvSpPr>
          <p:cNvPr id="3" name="Segnaposto tes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630238" y="2505075"/>
            <a:ext cx="386873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29150" y="2505075"/>
            <a:ext cx="38877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10A96C0D-6C31-4E5A-8FAD-78AEAAAAB66F}"/>
              </a:ext>
            </a:extLst>
          </p:cNvPr>
          <p:cNvSpPr>
            <a:spLocks noGrp="1" noChangeArrowheads="1"/>
          </p:cNvSpPr>
          <p:nvPr>
            <p:ph type="dt" sz="half" idx="10"/>
          </p:nvPr>
        </p:nvSpPr>
        <p:spPr>
          <a:ln/>
        </p:spPr>
        <p:txBody>
          <a:bodyPr/>
          <a:lstStyle>
            <a:lvl1pPr>
              <a:defRPr/>
            </a:lvl1pPr>
          </a:lstStyle>
          <a:p>
            <a:pPr>
              <a:defRPr/>
            </a:pPr>
            <a:fld id="{9A8D3190-6212-4618-86E7-5AE97E84087C}" type="datetime1">
              <a:rPr lang="it-IT" altLang="it-IT"/>
              <a:pPr>
                <a:defRPr/>
              </a:pPr>
              <a:t>21/03/2022</a:t>
            </a:fld>
            <a:endParaRPr lang="it-IT" altLang="it-IT"/>
          </a:p>
        </p:txBody>
      </p:sp>
      <p:sp>
        <p:nvSpPr>
          <p:cNvPr id="8" name="Rectangle 5">
            <a:extLst>
              <a:ext uri="{FF2B5EF4-FFF2-40B4-BE49-F238E27FC236}">
                <a16:creationId xmlns:a16="http://schemas.microsoft.com/office/drawing/2014/main" id="{808DA803-6EF0-45BE-8446-6D3AF1CCBE05}"/>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9" name="Rectangle 6">
            <a:extLst>
              <a:ext uri="{FF2B5EF4-FFF2-40B4-BE49-F238E27FC236}">
                <a16:creationId xmlns:a16="http://schemas.microsoft.com/office/drawing/2014/main" id="{00F92480-6239-4ACB-B3D4-885F2C263610}"/>
              </a:ext>
            </a:extLst>
          </p:cNvPr>
          <p:cNvSpPr>
            <a:spLocks noGrp="1" noChangeArrowheads="1"/>
          </p:cNvSpPr>
          <p:nvPr>
            <p:ph type="sldNum" sz="quarter" idx="12"/>
          </p:nvPr>
        </p:nvSpPr>
        <p:spPr>
          <a:ln/>
        </p:spPr>
        <p:txBody>
          <a:bodyPr/>
          <a:lstStyle>
            <a:lvl1pPr>
              <a:defRPr/>
            </a:lvl1pPr>
          </a:lstStyle>
          <a:p>
            <a:pPr>
              <a:defRPr/>
            </a:pPr>
            <a:r>
              <a:rPr lang="it-IT" altLang="it-IT"/>
              <a:t>Pagina </a:t>
            </a:r>
            <a:fld id="{3D6ED094-709E-4836-A0E1-A6E5A6F1CCE0}" type="slidenum">
              <a:rPr lang="it-IT" altLang="it-IT" smtClean="0"/>
              <a:pPr>
                <a:defRPr/>
              </a:pPr>
              <a:t>‹#›</a:t>
            </a:fld>
            <a:endParaRPr lang="it-IT" altLang="it-IT"/>
          </a:p>
        </p:txBody>
      </p:sp>
    </p:spTree>
    <p:extLst>
      <p:ext uri="{BB962C8B-B14F-4D97-AF65-F5344CB8AC3E}">
        <p14:creationId xmlns:p14="http://schemas.microsoft.com/office/powerpoint/2010/main" val="49704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Rectangle 4">
            <a:extLst>
              <a:ext uri="{FF2B5EF4-FFF2-40B4-BE49-F238E27FC236}">
                <a16:creationId xmlns:a16="http://schemas.microsoft.com/office/drawing/2014/main" id="{EE8A198B-78C8-48CD-AEB7-74D354017318}"/>
              </a:ext>
            </a:extLst>
          </p:cNvPr>
          <p:cNvSpPr>
            <a:spLocks noGrp="1" noChangeArrowheads="1"/>
          </p:cNvSpPr>
          <p:nvPr>
            <p:ph type="dt" sz="half" idx="10"/>
          </p:nvPr>
        </p:nvSpPr>
        <p:spPr>
          <a:ln/>
        </p:spPr>
        <p:txBody>
          <a:bodyPr/>
          <a:lstStyle>
            <a:lvl1pPr>
              <a:defRPr/>
            </a:lvl1pPr>
          </a:lstStyle>
          <a:p>
            <a:pPr>
              <a:defRPr/>
            </a:pPr>
            <a:fld id="{D4013FD9-B1CE-4C7F-812E-61AEED03053D}" type="datetime1">
              <a:rPr lang="it-IT" altLang="it-IT"/>
              <a:pPr>
                <a:defRPr/>
              </a:pPr>
              <a:t>21/03/2022</a:t>
            </a:fld>
            <a:endParaRPr lang="it-IT" altLang="it-IT"/>
          </a:p>
        </p:txBody>
      </p:sp>
      <p:sp>
        <p:nvSpPr>
          <p:cNvPr id="4" name="Rectangle 5">
            <a:extLst>
              <a:ext uri="{FF2B5EF4-FFF2-40B4-BE49-F238E27FC236}">
                <a16:creationId xmlns:a16="http://schemas.microsoft.com/office/drawing/2014/main" id="{3BABCBB4-2021-49CF-B4B6-9721FE2410FD}"/>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5" name="Rectangle 6">
            <a:extLst>
              <a:ext uri="{FF2B5EF4-FFF2-40B4-BE49-F238E27FC236}">
                <a16:creationId xmlns:a16="http://schemas.microsoft.com/office/drawing/2014/main" id="{E1FF549F-051E-42A8-88BA-BA60FB5A1BF7}"/>
              </a:ext>
            </a:extLst>
          </p:cNvPr>
          <p:cNvSpPr>
            <a:spLocks noGrp="1" noChangeArrowheads="1"/>
          </p:cNvSpPr>
          <p:nvPr>
            <p:ph type="sldNum" sz="quarter" idx="12"/>
          </p:nvPr>
        </p:nvSpPr>
        <p:spPr>
          <a:ln/>
        </p:spPr>
        <p:txBody>
          <a:bodyPr/>
          <a:lstStyle>
            <a:lvl1pPr>
              <a:defRPr/>
            </a:lvl1pPr>
          </a:lstStyle>
          <a:p>
            <a:pPr>
              <a:defRPr/>
            </a:pPr>
            <a:r>
              <a:rPr lang="it-IT" altLang="it-IT"/>
              <a:t>Pagina </a:t>
            </a:r>
            <a:fld id="{184EC86E-3E81-4D33-BC17-0A4E768BC743}" type="slidenum">
              <a:rPr lang="it-IT" altLang="it-IT" smtClean="0"/>
              <a:pPr>
                <a:defRPr/>
              </a:pPr>
              <a:t>‹#›</a:t>
            </a:fld>
            <a:endParaRPr lang="it-IT" altLang="it-IT"/>
          </a:p>
        </p:txBody>
      </p:sp>
    </p:spTree>
    <p:extLst>
      <p:ext uri="{BB962C8B-B14F-4D97-AF65-F5344CB8AC3E}">
        <p14:creationId xmlns:p14="http://schemas.microsoft.com/office/powerpoint/2010/main" val="126100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816DE35-F0B3-457C-A92B-3C3002B4BBBA}"/>
              </a:ext>
            </a:extLst>
          </p:cNvPr>
          <p:cNvSpPr>
            <a:spLocks noGrp="1" noChangeArrowheads="1"/>
          </p:cNvSpPr>
          <p:nvPr>
            <p:ph type="dt" sz="half" idx="10"/>
          </p:nvPr>
        </p:nvSpPr>
        <p:spPr>
          <a:ln/>
        </p:spPr>
        <p:txBody>
          <a:bodyPr/>
          <a:lstStyle>
            <a:lvl1pPr>
              <a:defRPr/>
            </a:lvl1pPr>
          </a:lstStyle>
          <a:p>
            <a:pPr>
              <a:defRPr/>
            </a:pPr>
            <a:fld id="{F9A0CEC0-214E-4EE6-832C-41E8FB69DA16}" type="datetime1">
              <a:rPr lang="it-IT" altLang="it-IT"/>
              <a:pPr>
                <a:defRPr/>
              </a:pPr>
              <a:t>21/03/2022</a:t>
            </a:fld>
            <a:endParaRPr lang="it-IT" altLang="it-IT"/>
          </a:p>
        </p:txBody>
      </p:sp>
      <p:sp>
        <p:nvSpPr>
          <p:cNvPr id="3" name="Rectangle 5">
            <a:extLst>
              <a:ext uri="{FF2B5EF4-FFF2-40B4-BE49-F238E27FC236}">
                <a16:creationId xmlns:a16="http://schemas.microsoft.com/office/drawing/2014/main" id="{79EB4581-2007-492B-840E-3486F8177AE6}"/>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4" name="Rectangle 6">
            <a:extLst>
              <a:ext uri="{FF2B5EF4-FFF2-40B4-BE49-F238E27FC236}">
                <a16:creationId xmlns:a16="http://schemas.microsoft.com/office/drawing/2014/main" id="{77423B2D-828E-469F-A06D-2C332437A621}"/>
              </a:ext>
            </a:extLst>
          </p:cNvPr>
          <p:cNvSpPr>
            <a:spLocks noGrp="1" noChangeArrowheads="1"/>
          </p:cNvSpPr>
          <p:nvPr>
            <p:ph type="sldNum" sz="quarter" idx="12"/>
          </p:nvPr>
        </p:nvSpPr>
        <p:spPr>
          <a:ln/>
        </p:spPr>
        <p:txBody>
          <a:bodyPr/>
          <a:lstStyle>
            <a:lvl1pPr>
              <a:defRPr/>
            </a:lvl1pPr>
          </a:lstStyle>
          <a:p>
            <a:pPr>
              <a:defRPr/>
            </a:pPr>
            <a:r>
              <a:rPr lang="it-IT" altLang="it-IT"/>
              <a:t>Pagina </a:t>
            </a:r>
            <a:fld id="{39DC06A2-8477-4924-8FA9-89F1B38A61FA}" type="slidenum">
              <a:rPr lang="it-IT" altLang="it-IT" smtClean="0"/>
              <a:pPr>
                <a:defRPr/>
              </a:pPr>
              <a:t>‹#›</a:t>
            </a:fld>
            <a:endParaRPr lang="it-IT" altLang="it-IT"/>
          </a:p>
        </p:txBody>
      </p:sp>
    </p:spTree>
    <p:extLst>
      <p:ext uri="{BB962C8B-B14F-4D97-AF65-F5344CB8AC3E}">
        <p14:creationId xmlns:p14="http://schemas.microsoft.com/office/powerpoint/2010/main" val="157415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Rectangle 4">
            <a:extLst>
              <a:ext uri="{FF2B5EF4-FFF2-40B4-BE49-F238E27FC236}">
                <a16:creationId xmlns:a16="http://schemas.microsoft.com/office/drawing/2014/main" id="{D3D4797C-7716-4E20-AED6-6787945DBFC4}"/>
              </a:ext>
            </a:extLst>
          </p:cNvPr>
          <p:cNvSpPr>
            <a:spLocks noGrp="1" noChangeArrowheads="1"/>
          </p:cNvSpPr>
          <p:nvPr>
            <p:ph type="dt" sz="half" idx="10"/>
          </p:nvPr>
        </p:nvSpPr>
        <p:spPr>
          <a:ln/>
        </p:spPr>
        <p:txBody>
          <a:bodyPr/>
          <a:lstStyle>
            <a:lvl1pPr>
              <a:defRPr/>
            </a:lvl1pPr>
          </a:lstStyle>
          <a:p>
            <a:pPr>
              <a:defRPr/>
            </a:pPr>
            <a:fld id="{56AFBBA1-4095-49BA-A498-F8D9585879C1}" type="datetime1">
              <a:rPr lang="it-IT" altLang="it-IT"/>
              <a:pPr>
                <a:defRPr/>
              </a:pPr>
              <a:t>21/03/2022</a:t>
            </a:fld>
            <a:endParaRPr lang="it-IT" altLang="it-IT"/>
          </a:p>
        </p:txBody>
      </p:sp>
      <p:sp>
        <p:nvSpPr>
          <p:cNvPr id="6" name="Rectangle 5">
            <a:extLst>
              <a:ext uri="{FF2B5EF4-FFF2-40B4-BE49-F238E27FC236}">
                <a16:creationId xmlns:a16="http://schemas.microsoft.com/office/drawing/2014/main" id="{890A7C12-6746-4F6D-B055-7F479374A5B8}"/>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7" name="Rectangle 6">
            <a:extLst>
              <a:ext uri="{FF2B5EF4-FFF2-40B4-BE49-F238E27FC236}">
                <a16:creationId xmlns:a16="http://schemas.microsoft.com/office/drawing/2014/main" id="{0F24FB8D-AC86-4CEA-BC54-C6DA8CEDBC54}"/>
              </a:ext>
            </a:extLst>
          </p:cNvPr>
          <p:cNvSpPr>
            <a:spLocks noGrp="1" noChangeArrowheads="1"/>
          </p:cNvSpPr>
          <p:nvPr>
            <p:ph type="sldNum" sz="quarter" idx="12"/>
          </p:nvPr>
        </p:nvSpPr>
        <p:spPr>
          <a:ln/>
        </p:spPr>
        <p:txBody>
          <a:bodyPr/>
          <a:lstStyle>
            <a:lvl1pPr>
              <a:defRPr/>
            </a:lvl1pPr>
          </a:lstStyle>
          <a:p>
            <a:pPr>
              <a:defRPr/>
            </a:pPr>
            <a:r>
              <a:rPr lang="it-IT" altLang="it-IT"/>
              <a:t>Pagina </a:t>
            </a:r>
            <a:fld id="{52FDDA4D-75BE-4307-BD68-476472B18951}" type="slidenum">
              <a:rPr lang="it-IT" altLang="it-IT" smtClean="0"/>
              <a:pPr>
                <a:defRPr/>
              </a:pPr>
              <a:t>‹#›</a:t>
            </a:fld>
            <a:endParaRPr lang="it-IT" altLang="it-IT"/>
          </a:p>
        </p:txBody>
      </p:sp>
    </p:spTree>
    <p:extLst>
      <p:ext uri="{BB962C8B-B14F-4D97-AF65-F5344CB8AC3E}">
        <p14:creationId xmlns:p14="http://schemas.microsoft.com/office/powerpoint/2010/main" val="327667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Rectangle 4">
            <a:extLst>
              <a:ext uri="{FF2B5EF4-FFF2-40B4-BE49-F238E27FC236}">
                <a16:creationId xmlns:a16="http://schemas.microsoft.com/office/drawing/2014/main" id="{DA9CA2F8-BD90-47DA-9707-2BCE038F5A5F}"/>
              </a:ext>
            </a:extLst>
          </p:cNvPr>
          <p:cNvSpPr>
            <a:spLocks noGrp="1" noChangeArrowheads="1"/>
          </p:cNvSpPr>
          <p:nvPr>
            <p:ph type="dt" sz="half" idx="10"/>
          </p:nvPr>
        </p:nvSpPr>
        <p:spPr>
          <a:ln/>
        </p:spPr>
        <p:txBody>
          <a:bodyPr/>
          <a:lstStyle>
            <a:lvl1pPr>
              <a:defRPr/>
            </a:lvl1pPr>
          </a:lstStyle>
          <a:p>
            <a:pPr>
              <a:defRPr/>
            </a:pPr>
            <a:fld id="{289CC2A5-21C5-4705-8AE1-9C7AB9C3CB0F}" type="datetime1">
              <a:rPr lang="it-IT" altLang="it-IT"/>
              <a:pPr>
                <a:defRPr/>
              </a:pPr>
              <a:t>21/03/2022</a:t>
            </a:fld>
            <a:endParaRPr lang="it-IT" altLang="it-IT"/>
          </a:p>
        </p:txBody>
      </p:sp>
      <p:sp>
        <p:nvSpPr>
          <p:cNvPr id="6" name="Rectangle 5">
            <a:extLst>
              <a:ext uri="{FF2B5EF4-FFF2-40B4-BE49-F238E27FC236}">
                <a16:creationId xmlns:a16="http://schemas.microsoft.com/office/drawing/2014/main" id="{6CD9818D-2D4A-4021-A3DC-57EB24D4C5A8}"/>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7" name="Rectangle 6">
            <a:extLst>
              <a:ext uri="{FF2B5EF4-FFF2-40B4-BE49-F238E27FC236}">
                <a16:creationId xmlns:a16="http://schemas.microsoft.com/office/drawing/2014/main" id="{C3442EBB-4117-41F7-B3EE-27AC2380212E}"/>
              </a:ext>
            </a:extLst>
          </p:cNvPr>
          <p:cNvSpPr>
            <a:spLocks noGrp="1" noChangeArrowheads="1"/>
          </p:cNvSpPr>
          <p:nvPr>
            <p:ph type="sldNum" sz="quarter" idx="12"/>
          </p:nvPr>
        </p:nvSpPr>
        <p:spPr>
          <a:ln/>
        </p:spPr>
        <p:txBody>
          <a:bodyPr/>
          <a:lstStyle>
            <a:lvl1pPr>
              <a:defRPr/>
            </a:lvl1pPr>
          </a:lstStyle>
          <a:p>
            <a:pPr>
              <a:defRPr/>
            </a:pPr>
            <a:r>
              <a:rPr lang="it-IT" altLang="it-IT"/>
              <a:t>Pagina </a:t>
            </a:r>
            <a:fld id="{6C018504-1D48-4CC5-A7F1-2EBC24301221}" type="slidenum">
              <a:rPr lang="it-IT" altLang="it-IT" smtClean="0"/>
              <a:pPr>
                <a:defRPr/>
              </a:pPr>
              <a:t>‹#›</a:t>
            </a:fld>
            <a:endParaRPr lang="it-IT" altLang="it-IT"/>
          </a:p>
        </p:txBody>
      </p:sp>
    </p:spTree>
    <p:extLst>
      <p:ext uri="{BB962C8B-B14F-4D97-AF65-F5344CB8AC3E}">
        <p14:creationId xmlns:p14="http://schemas.microsoft.com/office/powerpoint/2010/main" val="11183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a:extLst>
              <a:ext uri="{FF2B5EF4-FFF2-40B4-BE49-F238E27FC236}">
                <a16:creationId xmlns:a16="http://schemas.microsoft.com/office/drawing/2014/main" id="{4CD16E50-005C-4B7D-8D5D-155E27ABEB94}"/>
              </a:ext>
            </a:extLst>
          </p:cNvPr>
          <p:cNvGrpSpPr>
            <a:grpSpLocks/>
          </p:cNvGrpSpPr>
          <p:nvPr/>
        </p:nvGrpSpPr>
        <p:grpSpPr bwMode="auto">
          <a:xfrm>
            <a:off x="0" y="6096000"/>
            <a:ext cx="9144000" cy="762000"/>
            <a:chOff x="0" y="3840"/>
            <a:chExt cx="5760" cy="480"/>
          </a:xfrm>
        </p:grpSpPr>
        <p:sp>
          <p:nvSpPr>
            <p:cNvPr id="1032" name="Rectangle 13">
              <a:extLst>
                <a:ext uri="{FF2B5EF4-FFF2-40B4-BE49-F238E27FC236}">
                  <a16:creationId xmlns:a16="http://schemas.microsoft.com/office/drawing/2014/main" id="{CC4943C0-E117-47D0-9F42-2DAB3CACEDFB}"/>
                </a:ext>
              </a:extLst>
            </p:cNvPr>
            <p:cNvSpPr>
              <a:spLocks noChangeArrowheads="1"/>
            </p:cNvSpPr>
            <p:nvPr userDrawn="1"/>
          </p:nvSpPr>
          <p:spPr bwMode="auto">
            <a:xfrm>
              <a:off x="0" y="3984"/>
              <a:ext cx="5760" cy="336"/>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it-IT" altLang="it-IT"/>
            </a:p>
          </p:txBody>
        </p:sp>
        <p:sp>
          <p:nvSpPr>
            <p:cNvPr id="1033" name="Rectangle 14">
              <a:extLst>
                <a:ext uri="{FF2B5EF4-FFF2-40B4-BE49-F238E27FC236}">
                  <a16:creationId xmlns:a16="http://schemas.microsoft.com/office/drawing/2014/main" id="{0FA15379-ECF8-4801-9D0E-4351AAA3A040}"/>
                </a:ext>
              </a:extLst>
            </p:cNvPr>
            <p:cNvSpPr>
              <a:spLocks noChangeArrowheads="1"/>
            </p:cNvSpPr>
            <p:nvPr userDrawn="1"/>
          </p:nvSpPr>
          <p:spPr bwMode="auto">
            <a:xfrm>
              <a:off x="768" y="3840"/>
              <a:ext cx="4992" cy="480"/>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it-IT" altLang="it-IT"/>
            </a:p>
          </p:txBody>
        </p:sp>
      </p:grpSp>
      <p:sp>
        <p:nvSpPr>
          <p:cNvPr id="1027" name="Rectangle 2">
            <a:extLst>
              <a:ext uri="{FF2B5EF4-FFF2-40B4-BE49-F238E27FC236}">
                <a16:creationId xmlns:a16="http://schemas.microsoft.com/office/drawing/2014/main" id="{E048C775-53EE-46D7-8AF5-EA609E6D57A9}"/>
              </a:ext>
            </a:extLst>
          </p:cNvPr>
          <p:cNvSpPr>
            <a:spLocks noGrp="1" noChangeArrowheads="1"/>
          </p:cNvSpPr>
          <p:nvPr>
            <p:ph type="title"/>
          </p:nvPr>
        </p:nvSpPr>
        <p:spPr bwMode="auto">
          <a:xfrm>
            <a:off x="1116013" y="409575"/>
            <a:ext cx="75596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stile</a:t>
            </a:r>
          </a:p>
        </p:txBody>
      </p:sp>
      <p:sp>
        <p:nvSpPr>
          <p:cNvPr id="1028" name="Rectangle 3">
            <a:extLst>
              <a:ext uri="{FF2B5EF4-FFF2-40B4-BE49-F238E27FC236}">
                <a16:creationId xmlns:a16="http://schemas.microsoft.com/office/drawing/2014/main" id="{CC608AEA-A07B-4CC7-8D5E-7033D47F8604}"/>
              </a:ext>
            </a:extLst>
          </p:cNvPr>
          <p:cNvSpPr>
            <a:spLocks noGrp="1" noChangeArrowheads="1"/>
          </p:cNvSpPr>
          <p:nvPr>
            <p:ph type="body" idx="1"/>
          </p:nvPr>
        </p:nvSpPr>
        <p:spPr bwMode="auto">
          <a:xfrm>
            <a:off x="1116013" y="1752600"/>
            <a:ext cx="75596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2" name="Rectangle 4">
            <a:extLst>
              <a:ext uri="{FF2B5EF4-FFF2-40B4-BE49-F238E27FC236}">
                <a16:creationId xmlns:a16="http://schemas.microsoft.com/office/drawing/2014/main" id="{B23A4966-680E-45FE-9373-27DEF6B651EE}"/>
              </a:ext>
            </a:extLst>
          </p:cNvPr>
          <p:cNvSpPr>
            <a:spLocks noGrp="1" noChangeArrowheads="1"/>
          </p:cNvSpPr>
          <p:nvPr>
            <p:ph type="dt" sz="half" idx="2"/>
          </p:nvPr>
        </p:nvSpPr>
        <p:spPr bwMode="auto">
          <a:xfrm>
            <a:off x="4343400" y="61468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a:defRPr sz="1100"/>
            </a:lvl1pPr>
          </a:lstStyle>
          <a:p>
            <a:pPr>
              <a:defRPr/>
            </a:pPr>
            <a:fld id="{96B73EB8-974C-4CA3-A63B-B13CC20D336D}" type="datetime1">
              <a:rPr lang="it-IT" altLang="it-IT"/>
              <a:pPr>
                <a:defRPr/>
              </a:pPr>
              <a:t>21/03/2022</a:t>
            </a:fld>
            <a:endParaRPr lang="it-IT" altLang="it-IT"/>
          </a:p>
        </p:txBody>
      </p:sp>
      <p:sp>
        <p:nvSpPr>
          <p:cNvPr id="1029" name="Rectangle 5">
            <a:extLst>
              <a:ext uri="{FF2B5EF4-FFF2-40B4-BE49-F238E27FC236}">
                <a16:creationId xmlns:a16="http://schemas.microsoft.com/office/drawing/2014/main" id="{78ABA185-A54D-4948-BE1A-BEEFE3EC593F}"/>
              </a:ext>
            </a:extLst>
          </p:cNvPr>
          <p:cNvSpPr>
            <a:spLocks noGrp="1" noChangeArrowheads="1"/>
          </p:cNvSpPr>
          <p:nvPr>
            <p:ph type="ftr" sz="quarter" idx="3"/>
          </p:nvPr>
        </p:nvSpPr>
        <p:spPr bwMode="auto">
          <a:xfrm>
            <a:off x="1219200" y="6146800"/>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100"/>
            </a:lvl1pPr>
          </a:lstStyle>
          <a:p>
            <a:pPr>
              <a:defRPr/>
            </a:pPr>
            <a:r>
              <a:rPr lang="it-IT" altLang="it-IT"/>
              <a:t>Titolo Presentazione</a:t>
            </a:r>
          </a:p>
        </p:txBody>
      </p:sp>
      <p:sp>
        <p:nvSpPr>
          <p:cNvPr id="1030" name="Rectangle 6">
            <a:extLst>
              <a:ext uri="{FF2B5EF4-FFF2-40B4-BE49-F238E27FC236}">
                <a16:creationId xmlns:a16="http://schemas.microsoft.com/office/drawing/2014/main" id="{D53E79B5-50B2-4126-8091-8A5E1208B634}"/>
              </a:ext>
            </a:extLst>
          </p:cNvPr>
          <p:cNvSpPr>
            <a:spLocks noGrp="1" noChangeArrowheads="1"/>
          </p:cNvSpPr>
          <p:nvPr>
            <p:ph type="sldNum" sz="quarter" idx="4"/>
          </p:nvPr>
        </p:nvSpPr>
        <p:spPr bwMode="auto">
          <a:xfrm>
            <a:off x="6553200" y="61468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100"/>
            </a:lvl1pPr>
          </a:lstStyle>
          <a:p>
            <a:pPr>
              <a:defRPr/>
            </a:pPr>
            <a:r>
              <a:rPr lang="it-IT" altLang="it-IT"/>
              <a:t>Pagina </a:t>
            </a:r>
            <a:fld id="{39719BB5-0C6D-47DE-A62F-8C640611F6BB}" type="slidenum">
              <a:rPr lang="it-IT" altLang="it-IT" smtClean="0"/>
              <a:pPr>
                <a:defRPr/>
              </a:pPr>
              <a:t>‹#›</a:t>
            </a:fld>
            <a:endParaRPr lang="it-IT" alt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5.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diagramLayout" Target="../diagrams/layout3.xml"/><Relationship Id="rId7" Type="http://schemas.openxmlformats.org/officeDocument/2006/relationships/image" Target="../media/image4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43.svg"/><Relationship Id="rId4" Type="http://schemas.openxmlformats.org/officeDocument/2006/relationships/diagramQuickStyle" Target="../diagrams/quickStyle3.xml"/><Relationship Id="rId9" Type="http://schemas.openxmlformats.org/officeDocument/2006/relationships/image" Target="../media/image42.png"/></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www.researchgate.net/publication/327046544_Social_robots_for_education_A_review" TargetMode="Externa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hyperlink" Target="https://www.science.org/doi/10.1126/scirobotics.aat5954"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4.png"/><Relationship Id="rId21" Type="http://schemas.openxmlformats.org/officeDocument/2006/relationships/image" Target="../media/image15.png"/><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28.png"/><Relationship Id="rId7" Type="http://schemas.openxmlformats.org/officeDocument/2006/relationships/image" Target="../media/image8.png"/><Relationship Id="rId2" Type="http://schemas.openxmlformats.org/officeDocument/2006/relationships/image" Target="../media/image6.png"/><Relationship Id="rId16" Type="http://schemas.openxmlformats.org/officeDocument/2006/relationships/customXml" Target="../ink/ink7.xml"/><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0.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3.png"/><Relationship Id="rId40" Type="http://schemas.openxmlformats.org/officeDocument/2006/relationships/customXml" Target="../ink/ink19.xml"/><Relationship Id="rId45" Type="http://schemas.openxmlformats.org/officeDocument/2006/relationships/image" Target="../media/image27.png"/><Relationship Id="rId5" Type="http://schemas.openxmlformats.org/officeDocument/2006/relationships/image" Target="../media/image70.png"/><Relationship Id="rId15" Type="http://schemas.openxmlformats.org/officeDocument/2006/relationships/image" Target="../media/image12.png"/><Relationship Id="rId23" Type="http://schemas.openxmlformats.org/officeDocument/2006/relationships/image" Target="../media/image16.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14.png"/><Relationship Id="rId31" Type="http://schemas.openxmlformats.org/officeDocument/2006/relationships/image" Target="../media/image20.png"/><Relationship Id="rId44" Type="http://schemas.openxmlformats.org/officeDocument/2006/relationships/customXml" Target="../ink/ink21.xml"/><Relationship Id="rId4" Type="http://schemas.openxmlformats.org/officeDocument/2006/relationships/customXml" Target="../ink/ink1.xml"/><Relationship Id="rId9" Type="http://schemas.openxmlformats.org/officeDocument/2006/relationships/image" Target="../media/image9.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8.png"/><Relationship Id="rId30" Type="http://schemas.openxmlformats.org/officeDocument/2006/relationships/customXml" Target="../ink/ink14.xml"/><Relationship Id="rId35" Type="http://schemas.openxmlformats.org/officeDocument/2006/relationships/image" Target="../media/image22.png"/><Relationship Id="rId43" Type="http://schemas.openxmlformats.org/officeDocument/2006/relationships/image" Target="../media/image26.png"/><Relationship Id="rId8" Type="http://schemas.openxmlformats.org/officeDocument/2006/relationships/customXml" Target="../ink/ink3.xml"/><Relationship Id="rId3"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13.png"/><Relationship Id="rId25" Type="http://schemas.openxmlformats.org/officeDocument/2006/relationships/image" Target="../media/image17.png"/><Relationship Id="rId33" Type="http://schemas.openxmlformats.org/officeDocument/2006/relationships/image" Target="../media/image21.png"/><Relationship Id="rId38" Type="http://schemas.openxmlformats.org/officeDocument/2006/relationships/customXml" Target="../ink/ink18.xml"/><Relationship Id="rId46" Type="http://schemas.openxmlformats.org/officeDocument/2006/relationships/customXml" Target="../ink/ink22.xml"/><Relationship Id="rId20" Type="http://schemas.openxmlformats.org/officeDocument/2006/relationships/customXml" Target="../ink/ink9.xml"/><Relationship Id="rId41"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5.xml"/><Relationship Id="rId5" Type="http://schemas.openxmlformats.org/officeDocument/2006/relationships/image" Target="../media/image33.sv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8" name="Rectangle 11">
            <a:extLst>
              <a:ext uri="{FF2B5EF4-FFF2-40B4-BE49-F238E27FC236}">
                <a16:creationId xmlns:a16="http://schemas.microsoft.com/office/drawing/2014/main" id="{0EBE5E21-2370-442B-92F0-A6C3529C38E2}"/>
              </a:ext>
            </a:extLst>
          </p:cNvPr>
          <p:cNvSpPr>
            <a:spLocks noChangeArrowheads="1"/>
          </p:cNvSpPr>
          <p:nvPr/>
        </p:nvSpPr>
        <p:spPr bwMode="auto">
          <a:xfrm>
            <a:off x="0" y="0"/>
            <a:ext cx="9144000" cy="3429000"/>
          </a:xfrm>
          <a:prstGeom prst="rect">
            <a:avLst/>
          </a:prstGeom>
          <a:solidFill>
            <a:srgbClr val="00677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it-IT" altLang="it-IT" sz="900" dirty="0">
              <a:solidFill>
                <a:schemeClr val="bg1"/>
              </a:solidFill>
            </a:endParaRPr>
          </a:p>
        </p:txBody>
      </p:sp>
      <p:sp>
        <p:nvSpPr>
          <p:cNvPr id="4099" name="Rectangle 4">
            <a:extLst>
              <a:ext uri="{FF2B5EF4-FFF2-40B4-BE49-F238E27FC236}">
                <a16:creationId xmlns:a16="http://schemas.microsoft.com/office/drawing/2014/main" id="{86939705-3F77-4889-A8A5-4EA1BDF8E722}"/>
              </a:ext>
            </a:extLst>
          </p:cNvPr>
          <p:cNvSpPr>
            <a:spLocks noGrp="1" noChangeArrowheads="1"/>
          </p:cNvSpPr>
          <p:nvPr>
            <p:ph type="subTitle" idx="1"/>
          </p:nvPr>
        </p:nvSpPr>
        <p:spPr>
          <a:xfrm>
            <a:off x="827088" y="798513"/>
            <a:ext cx="6841256" cy="685800"/>
          </a:xfrm>
        </p:spPr>
        <p:txBody>
          <a:bodyPr/>
          <a:lstStyle/>
          <a:p>
            <a:pPr algn="l" eaLnBrk="1" hangingPunct="1"/>
            <a:r>
              <a:rPr lang="en-GB" altLang="it-IT" sz="2000" dirty="0">
                <a:solidFill>
                  <a:schemeClr val="bg1"/>
                </a:solidFill>
              </a:rPr>
              <a:t>Elective in Artificial Intelligence</a:t>
            </a:r>
          </a:p>
          <a:p>
            <a:pPr algn="l" eaLnBrk="1" hangingPunct="1"/>
            <a:r>
              <a:rPr lang="en-GB" altLang="it-IT" sz="1800" dirty="0">
                <a:solidFill>
                  <a:schemeClr val="bg1"/>
                </a:solidFill>
              </a:rPr>
              <a:t>Human-Robot Interaction</a:t>
            </a:r>
            <a:endParaRPr lang="it-IT" altLang="it-IT" sz="1800" dirty="0">
              <a:solidFill>
                <a:schemeClr val="bg1"/>
              </a:solidFill>
            </a:endParaRPr>
          </a:p>
        </p:txBody>
      </p:sp>
      <p:sp>
        <p:nvSpPr>
          <p:cNvPr id="4100" name="Rectangle 3">
            <a:extLst>
              <a:ext uri="{FF2B5EF4-FFF2-40B4-BE49-F238E27FC236}">
                <a16:creationId xmlns:a16="http://schemas.microsoft.com/office/drawing/2014/main" id="{744B3C12-BE69-4DEE-88B7-317D45DE3AFB}"/>
              </a:ext>
            </a:extLst>
          </p:cNvPr>
          <p:cNvSpPr>
            <a:spLocks noGrp="1" noChangeArrowheads="1"/>
          </p:cNvSpPr>
          <p:nvPr>
            <p:ph type="ctrTitle"/>
          </p:nvPr>
        </p:nvSpPr>
        <p:spPr>
          <a:xfrm>
            <a:off x="831850" y="333375"/>
            <a:ext cx="7916863" cy="581025"/>
          </a:xfrm>
        </p:spPr>
        <p:txBody>
          <a:bodyPr anchor="t"/>
          <a:lstStyle/>
          <a:p>
            <a:pPr algn="l" eaLnBrk="1" hangingPunct="1"/>
            <a:r>
              <a:rPr lang="en-GB" altLang="it-IT" sz="2300" dirty="0">
                <a:solidFill>
                  <a:schemeClr val="bg1"/>
                </a:solidFill>
              </a:rPr>
              <a:t>Social Robots for Education: A review</a:t>
            </a:r>
            <a:endParaRPr lang="it-IT" altLang="it-IT" sz="2300" dirty="0">
              <a:solidFill>
                <a:schemeClr val="bg1"/>
              </a:solidFill>
            </a:endParaRPr>
          </a:p>
        </p:txBody>
      </p:sp>
      <p:grpSp>
        <p:nvGrpSpPr>
          <p:cNvPr id="4101" name="Group 17">
            <a:extLst>
              <a:ext uri="{FF2B5EF4-FFF2-40B4-BE49-F238E27FC236}">
                <a16:creationId xmlns:a16="http://schemas.microsoft.com/office/drawing/2014/main" id="{7A0720AD-3F47-4615-91E2-62A0DA7E34C3}"/>
              </a:ext>
            </a:extLst>
          </p:cNvPr>
          <p:cNvGrpSpPr>
            <a:grpSpLocks/>
          </p:cNvGrpSpPr>
          <p:nvPr/>
        </p:nvGrpSpPr>
        <p:grpSpPr bwMode="auto">
          <a:xfrm>
            <a:off x="0" y="2759075"/>
            <a:ext cx="9145588" cy="4098925"/>
            <a:chOff x="0" y="1738"/>
            <a:chExt cx="5761" cy="2582"/>
          </a:xfrm>
        </p:grpSpPr>
        <p:pic>
          <p:nvPicPr>
            <p:cNvPr id="4104" name="Picture 15">
              <a:extLst>
                <a:ext uri="{FF2B5EF4-FFF2-40B4-BE49-F238E27FC236}">
                  <a16:creationId xmlns:a16="http://schemas.microsoft.com/office/drawing/2014/main" id="{DBBA3322-0E06-4360-8183-496B070284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3">
              <a:extLst>
                <a:ext uri="{FF2B5EF4-FFF2-40B4-BE49-F238E27FC236}">
                  <a16:creationId xmlns:a16="http://schemas.microsoft.com/office/drawing/2014/main" id="{4C7B0BE6-64AE-4E07-9544-1954932CCA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60"/>
              <a:ext cx="5761"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6">
              <a:extLst>
                <a:ext uri="{FF2B5EF4-FFF2-40B4-BE49-F238E27FC236}">
                  <a16:creationId xmlns:a16="http://schemas.microsoft.com/office/drawing/2014/main" id="{D0A7454D-2E9B-4A85-8598-9BF1100AD4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2" name="Rectangle 4">
            <a:extLst>
              <a:ext uri="{FF2B5EF4-FFF2-40B4-BE49-F238E27FC236}">
                <a16:creationId xmlns:a16="http://schemas.microsoft.com/office/drawing/2014/main" id="{E1D4B3CD-589D-4D34-B414-0F0D444556BF}"/>
              </a:ext>
            </a:extLst>
          </p:cNvPr>
          <p:cNvSpPr txBox="1">
            <a:spLocks noChangeArrowheads="1"/>
          </p:cNvSpPr>
          <p:nvPr/>
        </p:nvSpPr>
        <p:spPr bwMode="auto">
          <a:xfrm>
            <a:off x="6122119" y="2351306"/>
            <a:ext cx="3022675" cy="381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r" eaLnBrk="1" hangingPunct="1">
              <a:buNone/>
            </a:pPr>
            <a:r>
              <a:rPr lang="en-US" altLang="it-IT" sz="1600" dirty="0">
                <a:solidFill>
                  <a:schemeClr val="bg1"/>
                </a:solidFill>
              </a:rPr>
              <a:t>Olga Sorokoletova - 1937430</a:t>
            </a:r>
            <a:endParaRPr lang="it-IT" altLang="it-IT" sz="1600" dirty="0">
              <a:solidFill>
                <a:schemeClr val="bg1"/>
              </a:solidFill>
            </a:endParaRPr>
          </a:p>
        </p:txBody>
      </p:sp>
      <p:sp>
        <p:nvSpPr>
          <p:cNvPr id="4103" name="Rectangle 4">
            <a:extLst>
              <a:ext uri="{FF2B5EF4-FFF2-40B4-BE49-F238E27FC236}">
                <a16:creationId xmlns:a16="http://schemas.microsoft.com/office/drawing/2014/main" id="{70C16CD4-5CF3-4B43-B98D-3FD6133C93D6}"/>
              </a:ext>
            </a:extLst>
          </p:cNvPr>
          <p:cNvSpPr txBox="1">
            <a:spLocks noChangeArrowheads="1"/>
          </p:cNvSpPr>
          <p:nvPr/>
        </p:nvSpPr>
        <p:spPr bwMode="auto">
          <a:xfrm>
            <a:off x="838201" y="1569170"/>
            <a:ext cx="3877816" cy="34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buFontTx/>
              <a:buNone/>
            </a:pPr>
            <a:r>
              <a:rPr lang="en-US" altLang="it-IT" sz="1600" dirty="0">
                <a:solidFill>
                  <a:schemeClr val="bg1"/>
                </a:solidFill>
              </a:rPr>
              <a:t>Prof. Luca Iocchi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Дата 6">
            <a:extLst>
              <a:ext uri="{FF2B5EF4-FFF2-40B4-BE49-F238E27FC236}">
                <a16:creationId xmlns:a16="http://schemas.microsoft.com/office/drawing/2014/main" id="{FCDCE2D4-0F0F-4561-89FB-7B6866FEAC2C}"/>
              </a:ext>
            </a:extLst>
          </p:cNvPr>
          <p:cNvSpPr>
            <a:spLocks noGrp="1"/>
          </p:cNvSpPr>
          <p:nvPr>
            <p:ph type="dt" sz="half" idx="10"/>
          </p:nvPr>
        </p:nvSpPr>
        <p:spPr/>
        <p:txBody>
          <a:bodyPr/>
          <a:lstStyle/>
          <a:p>
            <a:pPr>
              <a:defRPr/>
            </a:pPr>
            <a:fld id="{9A8D3190-6212-4618-86E7-5AE97E84087C}" type="datetime1">
              <a:rPr lang="it-IT" altLang="it-IT" smtClean="0"/>
              <a:pPr>
                <a:defRPr/>
              </a:pPr>
              <a:t>21/03/2022</a:t>
            </a:fld>
            <a:endParaRPr lang="it-IT" altLang="it-IT"/>
          </a:p>
        </p:txBody>
      </p:sp>
      <p:sp>
        <p:nvSpPr>
          <p:cNvPr id="9" name="Номер слайда 8">
            <a:extLst>
              <a:ext uri="{FF2B5EF4-FFF2-40B4-BE49-F238E27FC236}">
                <a16:creationId xmlns:a16="http://schemas.microsoft.com/office/drawing/2014/main" id="{2FA429FD-60E0-4354-B672-F0545031A606}"/>
              </a:ext>
            </a:extLst>
          </p:cNvPr>
          <p:cNvSpPr>
            <a:spLocks noGrp="1"/>
          </p:cNvSpPr>
          <p:nvPr>
            <p:ph type="sldNum" sz="quarter" idx="12"/>
          </p:nvPr>
        </p:nvSpPr>
        <p:spPr/>
        <p:txBody>
          <a:bodyPr/>
          <a:lstStyle/>
          <a:p>
            <a:pPr>
              <a:defRPr/>
            </a:pPr>
            <a:r>
              <a:rPr lang="it-IT" altLang="it-IT"/>
              <a:t>Pagina </a:t>
            </a:r>
            <a:fld id="{3D6ED094-709E-4836-A0E1-A6E5A6F1CCE0}" type="slidenum">
              <a:rPr lang="it-IT" altLang="it-IT" smtClean="0"/>
              <a:pPr>
                <a:defRPr/>
              </a:pPr>
              <a:t>10</a:t>
            </a:fld>
            <a:endParaRPr lang="it-IT" altLang="it-IT"/>
          </a:p>
        </p:txBody>
      </p:sp>
      <p:sp>
        <p:nvSpPr>
          <p:cNvPr id="10" name="Segnaposto piè di pagina 5">
            <a:extLst>
              <a:ext uri="{FF2B5EF4-FFF2-40B4-BE49-F238E27FC236}">
                <a16:creationId xmlns:a16="http://schemas.microsoft.com/office/drawing/2014/main" id="{25659B43-69DA-4A49-A543-02135EE78416}"/>
              </a:ext>
            </a:extLst>
          </p:cNvPr>
          <p:cNvSpPr>
            <a:spLocks noGrp="1"/>
          </p:cNvSpPr>
          <p:nvPr>
            <p:ph type="ftr" sz="quarter" idx="11"/>
          </p:nvPr>
        </p:nvSpPr>
        <p:spPr>
          <a:xfrm>
            <a:off x="1275995" y="6146800"/>
            <a:ext cx="2895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eaLnBrk="1" hangingPunct="1">
              <a:buNone/>
            </a:pPr>
            <a:r>
              <a:rPr lang="en-GB" altLang="it-IT" sz="1100" dirty="0">
                <a:solidFill>
                  <a:schemeClr val="bg1"/>
                </a:solidFill>
              </a:rPr>
              <a:t>Social Robots for Education: A review</a:t>
            </a:r>
            <a:endParaRPr lang="it-IT" altLang="it-IT" sz="1100" dirty="0">
              <a:solidFill>
                <a:schemeClr val="bg1"/>
              </a:solidFill>
            </a:endParaRPr>
          </a:p>
        </p:txBody>
      </p:sp>
      <p:sp>
        <p:nvSpPr>
          <p:cNvPr id="11" name="Заголовок 1">
            <a:extLst>
              <a:ext uri="{FF2B5EF4-FFF2-40B4-BE49-F238E27FC236}">
                <a16:creationId xmlns:a16="http://schemas.microsoft.com/office/drawing/2014/main" id="{F5DCCECE-FD76-4C70-947B-40F795A2F7CE}"/>
              </a:ext>
            </a:extLst>
          </p:cNvPr>
          <p:cNvSpPr txBox="1">
            <a:spLocks/>
          </p:cNvSpPr>
          <p:nvPr/>
        </p:nvSpPr>
        <p:spPr bwMode="auto">
          <a:xfrm>
            <a:off x="179513" y="168552"/>
            <a:ext cx="8784976" cy="82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a:lstStyle>
          <a:p>
            <a:pPr algn="ctr"/>
            <a:r>
              <a:rPr lang="en-GB" noProof="1"/>
              <a:t>Embodiment: Robot Appearance</a:t>
            </a:r>
          </a:p>
          <a:p>
            <a:pPr algn="ctr"/>
            <a:r>
              <a:rPr lang="en-US" sz="1800" dirty="0">
                <a:solidFill>
                  <a:schemeClr val="bg1">
                    <a:lumMod val="50000"/>
                  </a:schemeClr>
                </a:solidFill>
                <a:cs typeface="Arial"/>
              </a:rPr>
              <a:t>What exactly it is </a:t>
            </a:r>
            <a:r>
              <a:rPr lang="en-GB" sz="1800" dirty="0">
                <a:solidFill>
                  <a:schemeClr val="bg1">
                    <a:lumMod val="50000"/>
                  </a:schemeClr>
                </a:solidFill>
                <a:cs typeface="Arial"/>
              </a:rPr>
              <a:t>about the robot’s appearance that promotes learning?</a:t>
            </a:r>
            <a:endParaRPr lang="en-GB" sz="1800" noProof="1">
              <a:solidFill>
                <a:schemeClr val="bg1">
                  <a:lumMod val="50000"/>
                </a:schemeClr>
              </a:solidFill>
              <a:cs typeface="Arial"/>
            </a:endParaRPr>
          </a:p>
          <a:p>
            <a:pPr algn="ctr"/>
            <a:endParaRPr lang="ru-RU" b="0" noProof="1"/>
          </a:p>
        </p:txBody>
      </p:sp>
      <p:pic>
        <p:nvPicPr>
          <p:cNvPr id="13" name="Рисунок 12">
            <a:extLst>
              <a:ext uri="{FF2B5EF4-FFF2-40B4-BE49-F238E27FC236}">
                <a16:creationId xmlns:a16="http://schemas.microsoft.com/office/drawing/2014/main" id="{8AF94851-D1B3-438A-9DDF-2BAA9A928066}"/>
              </a:ext>
            </a:extLst>
          </p:cNvPr>
          <p:cNvPicPr>
            <a:picLocks noChangeAspect="1"/>
          </p:cNvPicPr>
          <p:nvPr/>
        </p:nvPicPr>
        <p:blipFill>
          <a:blip r:embed="rId2"/>
          <a:stretch>
            <a:fillRect/>
          </a:stretch>
        </p:blipFill>
        <p:spPr>
          <a:xfrm>
            <a:off x="1785937" y="1631294"/>
            <a:ext cx="5572125" cy="3876675"/>
          </a:xfrm>
          <a:prstGeom prst="rect">
            <a:avLst/>
          </a:prstGeom>
        </p:spPr>
      </p:pic>
      <p:sp>
        <p:nvSpPr>
          <p:cNvPr id="14" name="Облачко с текстом: овальное 13">
            <a:extLst>
              <a:ext uri="{FF2B5EF4-FFF2-40B4-BE49-F238E27FC236}">
                <a16:creationId xmlns:a16="http://schemas.microsoft.com/office/drawing/2014/main" id="{9EBA505E-EB28-4DA4-8C4D-AFA621583A3E}"/>
              </a:ext>
            </a:extLst>
          </p:cNvPr>
          <p:cNvSpPr/>
          <p:nvPr/>
        </p:nvSpPr>
        <p:spPr bwMode="auto">
          <a:xfrm>
            <a:off x="39757" y="1636262"/>
            <a:ext cx="1616831" cy="1728192"/>
          </a:xfrm>
          <a:prstGeom prst="wedgeEllipseCallout">
            <a:avLst>
              <a:gd name="adj1" fmla="val 56678"/>
              <a:gd name="adj2" fmla="val -3361"/>
            </a:avLst>
          </a:prstGeom>
          <a:solidFill>
            <a:srgbClr val="AAC9B6"/>
          </a:solidFill>
          <a:ln>
            <a:noFill/>
          </a:ln>
          <a:effectLst/>
        </p:spPr>
        <p:txBody>
          <a:bodyPr vert="horz" wrap="square" lIns="91440" tIns="45720" rIns="91440" bIns="45720" numCol="1" rtlCol="0" anchor="t" anchorCtr="0" compatLnSpc="1">
            <a:prstTxWarp prst="textNoShape">
              <a:avLst/>
            </a:prstTxWarp>
          </a:bodyPr>
          <a:lstStyle/>
          <a:p>
            <a:pPr algn="ctr"/>
            <a:r>
              <a:rPr lang="en-GB" sz="1400" dirty="0">
                <a:solidFill>
                  <a:schemeClr val="tx1"/>
                </a:solidFill>
              </a:rPr>
              <a:t>iCat robot teaching</a:t>
            </a:r>
          </a:p>
          <a:p>
            <a:pPr algn="ctr"/>
            <a:r>
              <a:rPr lang="en-GB" sz="1400" dirty="0">
                <a:solidFill>
                  <a:schemeClr val="tx1"/>
                </a:solidFill>
              </a:rPr>
              <a:t>young children to play chess</a:t>
            </a:r>
            <a:endParaRPr kumimoji="0" lang="en-150" sz="1400" b="0" i="0" u="none" strike="noStrike" cap="none" normalizeH="0" baseline="0" dirty="0">
              <a:ln>
                <a:noFill/>
              </a:ln>
              <a:solidFill>
                <a:schemeClr val="bg1"/>
              </a:solidFill>
              <a:effectLst/>
              <a:latin typeface="Arial" panose="020B0604020202020204" pitchFamily="34" charset="0"/>
              <a:ea typeface="ＭＳ Ｐゴシック" panose="020B0600070205080204" pitchFamily="34" charset="-128"/>
            </a:endParaRPr>
          </a:p>
        </p:txBody>
      </p:sp>
      <p:sp>
        <p:nvSpPr>
          <p:cNvPr id="15" name="Облачко с текстом: овальное 14">
            <a:extLst>
              <a:ext uri="{FF2B5EF4-FFF2-40B4-BE49-F238E27FC236}">
                <a16:creationId xmlns:a16="http://schemas.microsoft.com/office/drawing/2014/main" id="{37D55469-3311-4E53-A2A9-25AF3D5B9F42}"/>
              </a:ext>
            </a:extLst>
          </p:cNvPr>
          <p:cNvSpPr/>
          <p:nvPr/>
        </p:nvSpPr>
        <p:spPr bwMode="auto">
          <a:xfrm>
            <a:off x="39757" y="3569631"/>
            <a:ext cx="1630017" cy="1728192"/>
          </a:xfrm>
          <a:prstGeom prst="wedgeEllipseCallout">
            <a:avLst>
              <a:gd name="adj1" fmla="val 56678"/>
              <a:gd name="adj2" fmla="val -3361"/>
            </a:avLst>
          </a:prstGeom>
          <a:solidFill>
            <a:srgbClr val="AAC9B6"/>
          </a:solidFill>
          <a:ln>
            <a:noFill/>
          </a:ln>
          <a:effectLst/>
        </p:spPr>
        <p:txBody>
          <a:bodyPr vert="horz" wrap="square" lIns="91440" tIns="45720" rIns="91440" bIns="45720" numCol="1" rtlCol="0" anchor="t" anchorCtr="0" compatLnSpc="1">
            <a:prstTxWarp prst="textNoShape">
              <a:avLst/>
            </a:prstTxWarp>
          </a:bodyPr>
          <a:lstStyle/>
          <a:p>
            <a:pPr algn="ctr"/>
            <a:r>
              <a:rPr lang="en-GB" sz="1400" dirty="0">
                <a:solidFill>
                  <a:schemeClr val="tx1"/>
                </a:solidFill>
              </a:rPr>
              <a:t>Keepon robot tutoring an adult in a puzzle game</a:t>
            </a:r>
            <a:endParaRPr kumimoji="0" lang="en-150" sz="1400" b="0" i="0" u="none" strike="noStrike" cap="none" normalizeH="0" baseline="0" dirty="0">
              <a:ln>
                <a:noFill/>
              </a:ln>
              <a:solidFill>
                <a:schemeClr val="bg1"/>
              </a:solidFill>
              <a:effectLst/>
              <a:latin typeface="Arial" panose="020B0604020202020204" pitchFamily="34" charset="0"/>
              <a:ea typeface="ＭＳ Ｐゴシック" panose="020B0600070205080204" pitchFamily="34" charset="-128"/>
            </a:endParaRPr>
          </a:p>
        </p:txBody>
      </p:sp>
      <p:sp>
        <p:nvSpPr>
          <p:cNvPr id="16" name="Облачко с текстом: овальное 15">
            <a:extLst>
              <a:ext uri="{FF2B5EF4-FFF2-40B4-BE49-F238E27FC236}">
                <a16:creationId xmlns:a16="http://schemas.microsoft.com/office/drawing/2014/main" id="{BE6B2AF2-E6D0-4CE6-AF8D-C1AFA193A932}"/>
              </a:ext>
            </a:extLst>
          </p:cNvPr>
          <p:cNvSpPr/>
          <p:nvPr/>
        </p:nvSpPr>
        <p:spPr bwMode="auto">
          <a:xfrm>
            <a:off x="7481936" y="1636262"/>
            <a:ext cx="1622308" cy="1728192"/>
          </a:xfrm>
          <a:prstGeom prst="wedgeEllipseCallout">
            <a:avLst>
              <a:gd name="adj1" fmla="val -57250"/>
              <a:gd name="adj2" fmla="val -1061"/>
            </a:avLst>
          </a:prstGeom>
          <a:solidFill>
            <a:srgbClr val="AAC9B6"/>
          </a:solidFill>
          <a:ln>
            <a:noFill/>
          </a:ln>
          <a:effectLst/>
        </p:spPr>
        <p:txBody>
          <a:bodyPr vert="horz" wrap="square" lIns="91440" tIns="45720" rIns="91440" bIns="45720" numCol="1" rtlCol="0" anchor="t" anchorCtr="0" compatLnSpc="1">
            <a:prstTxWarp prst="textNoShape">
              <a:avLst/>
            </a:prstTxWarp>
          </a:bodyPr>
          <a:lstStyle/>
          <a:p>
            <a:pPr algn="ctr"/>
            <a:r>
              <a:rPr lang="en-GB" sz="1400" dirty="0">
                <a:solidFill>
                  <a:schemeClr val="tx1"/>
                </a:solidFill>
              </a:rPr>
              <a:t>Nao robot supporting a child to improve handwriting</a:t>
            </a:r>
            <a:endParaRPr kumimoji="0" lang="en-150" sz="1400" b="0" i="0" u="none" strike="noStrike" cap="none" normalizeH="0" baseline="0" dirty="0">
              <a:ln>
                <a:noFill/>
              </a:ln>
              <a:solidFill>
                <a:schemeClr val="bg1"/>
              </a:solidFill>
              <a:effectLst/>
              <a:latin typeface="Arial" panose="020B0604020202020204" pitchFamily="34" charset="0"/>
              <a:ea typeface="ＭＳ Ｐゴシック" panose="020B0600070205080204" pitchFamily="34" charset="-128"/>
            </a:endParaRPr>
          </a:p>
        </p:txBody>
      </p:sp>
      <p:sp>
        <p:nvSpPr>
          <p:cNvPr id="17" name="Облачко с текстом: овальное 16">
            <a:extLst>
              <a:ext uri="{FF2B5EF4-FFF2-40B4-BE49-F238E27FC236}">
                <a16:creationId xmlns:a16="http://schemas.microsoft.com/office/drawing/2014/main" id="{0335027A-1BE6-4A8D-BC56-AC904C453251}"/>
              </a:ext>
            </a:extLst>
          </p:cNvPr>
          <p:cNvSpPr/>
          <p:nvPr/>
        </p:nvSpPr>
        <p:spPr bwMode="auto">
          <a:xfrm>
            <a:off x="7481936" y="3569631"/>
            <a:ext cx="1616831" cy="1728192"/>
          </a:xfrm>
          <a:prstGeom prst="wedgeEllipseCallout">
            <a:avLst>
              <a:gd name="adj1" fmla="val -57250"/>
              <a:gd name="adj2" fmla="val -1061"/>
            </a:avLst>
          </a:prstGeom>
          <a:solidFill>
            <a:srgbClr val="AAC9B6"/>
          </a:solidFill>
          <a:ln>
            <a:noFill/>
          </a:ln>
          <a:effectLst/>
        </p:spPr>
        <p:txBody>
          <a:bodyPr vert="horz" wrap="square" lIns="91440" tIns="45720" rIns="91440" bIns="45720" numCol="1" rtlCol="0" anchor="t" anchorCtr="0" compatLnSpc="1">
            <a:prstTxWarp prst="textNoShape">
              <a:avLst/>
            </a:prstTxWarp>
          </a:bodyPr>
          <a:lstStyle/>
          <a:p>
            <a:pPr algn="ctr"/>
            <a:r>
              <a:rPr lang="en-GB" sz="1400" dirty="0">
                <a:solidFill>
                  <a:schemeClr val="tx1"/>
                </a:solidFill>
              </a:rPr>
              <a:t>Pepper providing motivation during English classes</a:t>
            </a:r>
          </a:p>
        </p:txBody>
      </p:sp>
    </p:spTree>
    <p:extLst>
      <p:ext uri="{BB962C8B-B14F-4D97-AF65-F5344CB8AC3E}">
        <p14:creationId xmlns:p14="http://schemas.microsoft.com/office/powerpoint/2010/main" val="2332230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Дата 6">
            <a:extLst>
              <a:ext uri="{FF2B5EF4-FFF2-40B4-BE49-F238E27FC236}">
                <a16:creationId xmlns:a16="http://schemas.microsoft.com/office/drawing/2014/main" id="{F687DB6A-BDFB-4F2D-A725-C4FE570BF1BA}"/>
              </a:ext>
            </a:extLst>
          </p:cNvPr>
          <p:cNvSpPr>
            <a:spLocks noGrp="1"/>
          </p:cNvSpPr>
          <p:nvPr>
            <p:ph type="dt" sz="half" idx="10"/>
          </p:nvPr>
        </p:nvSpPr>
        <p:spPr/>
        <p:txBody>
          <a:bodyPr/>
          <a:lstStyle/>
          <a:p>
            <a:pPr>
              <a:defRPr/>
            </a:pPr>
            <a:fld id="{9A8D3190-6212-4618-86E7-5AE97E84087C}" type="datetime1">
              <a:rPr lang="it-IT" altLang="it-IT" smtClean="0"/>
              <a:pPr>
                <a:defRPr/>
              </a:pPr>
              <a:t>21/03/2022</a:t>
            </a:fld>
            <a:endParaRPr lang="it-IT" altLang="it-IT"/>
          </a:p>
        </p:txBody>
      </p:sp>
      <p:sp>
        <p:nvSpPr>
          <p:cNvPr id="9" name="Номер слайда 8">
            <a:extLst>
              <a:ext uri="{FF2B5EF4-FFF2-40B4-BE49-F238E27FC236}">
                <a16:creationId xmlns:a16="http://schemas.microsoft.com/office/drawing/2014/main" id="{40868580-8D30-49A7-9A3F-C20E9F100444}"/>
              </a:ext>
            </a:extLst>
          </p:cNvPr>
          <p:cNvSpPr>
            <a:spLocks noGrp="1"/>
          </p:cNvSpPr>
          <p:nvPr>
            <p:ph type="sldNum" sz="quarter" idx="12"/>
          </p:nvPr>
        </p:nvSpPr>
        <p:spPr/>
        <p:txBody>
          <a:bodyPr/>
          <a:lstStyle/>
          <a:p>
            <a:pPr>
              <a:defRPr/>
            </a:pPr>
            <a:r>
              <a:rPr lang="it-IT" altLang="it-IT"/>
              <a:t>Pagina </a:t>
            </a:r>
            <a:fld id="{3D6ED094-709E-4836-A0E1-A6E5A6F1CCE0}" type="slidenum">
              <a:rPr lang="it-IT" altLang="it-IT" smtClean="0"/>
              <a:pPr>
                <a:defRPr/>
              </a:pPr>
              <a:t>11</a:t>
            </a:fld>
            <a:endParaRPr lang="it-IT" altLang="it-IT"/>
          </a:p>
        </p:txBody>
      </p:sp>
      <p:sp>
        <p:nvSpPr>
          <p:cNvPr id="11" name="Segnaposto piè di pagina 5">
            <a:extLst>
              <a:ext uri="{FF2B5EF4-FFF2-40B4-BE49-F238E27FC236}">
                <a16:creationId xmlns:a16="http://schemas.microsoft.com/office/drawing/2014/main" id="{BD1AB60D-C74B-4057-AE85-997414BEADC1}"/>
              </a:ext>
            </a:extLst>
          </p:cNvPr>
          <p:cNvSpPr>
            <a:spLocks noGrp="1"/>
          </p:cNvSpPr>
          <p:nvPr>
            <p:ph type="ftr" sz="quarter" idx="11"/>
          </p:nvPr>
        </p:nvSpPr>
        <p:spPr>
          <a:xfrm>
            <a:off x="1275995" y="6146800"/>
            <a:ext cx="2895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eaLnBrk="1" hangingPunct="1">
              <a:buNone/>
            </a:pPr>
            <a:r>
              <a:rPr lang="en-GB" altLang="it-IT" sz="1100" dirty="0">
                <a:solidFill>
                  <a:schemeClr val="bg1"/>
                </a:solidFill>
              </a:rPr>
              <a:t>Social Robots for Education: A review</a:t>
            </a:r>
            <a:endParaRPr lang="it-IT" altLang="it-IT" sz="1100" dirty="0">
              <a:solidFill>
                <a:schemeClr val="bg1"/>
              </a:solidFill>
            </a:endParaRPr>
          </a:p>
        </p:txBody>
      </p:sp>
      <p:sp>
        <p:nvSpPr>
          <p:cNvPr id="12" name="Заголовок 1">
            <a:extLst>
              <a:ext uri="{FF2B5EF4-FFF2-40B4-BE49-F238E27FC236}">
                <a16:creationId xmlns:a16="http://schemas.microsoft.com/office/drawing/2014/main" id="{BB92C7B4-E7CB-4A61-82C6-F6E080B496BD}"/>
              </a:ext>
            </a:extLst>
          </p:cNvPr>
          <p:cNvSpPr txBox="1">
            <a:spLocks/>
          </p:cNvSpPr>
          <p:nvPr/>
        </p:nvSpPr>
        <p:spPr bwMode="auto">
          <a:xfrm>
            <a:off x="179513" y="168552"/>
            <a:ext cx="8784976" cy="82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a:lstStyle>
          <a:p>
            <a:pPr algn="ctr"/>
            <a:r>
              <a:rPr lang="en-GB" noProof="1"/>
              <a:t>Embodiment: Robot </a:t>
            </a:r>
            <a:r>
              <a:rPr lang="en-US" noProof="1"/>
              <a:t>Behaviour</a:t>
            </a:r>
            <a:endParaRPr lang="en-GB" sz="1800" noProof="1">
              <a:solidFill>
                <a:schemeClr val="bg1">
                  <a:lumMod val="50000"/>
                </a:schemeClr>
              </a:solidFill>
              <a:cs typeface="Arial"/>
            </a:endParaRPr>
          </a:p>
          <a:p>
            <a:pPr algn="ctr"/>
            <a:endParaRPr lang="ru-RU" b="0" noProof="1"/>
          </a:p>
        </p:txBody>
      </p:sp>
      <p:graphicFrame>
        <p:nvGraphicFramePr>
          <p:cNvPr id="13" name="Схема 12">
            <a:extLst>
              <a:ext uri="{FF2B5EF4-FFF2-40B4-BE49-F238E27FC236}">
                <a16:creationId xmlns:a16="http://schemas.microsoft.com/office/drawing/2014/main" id="{CD9CFCAB-B0FB-4C04-A4C1-8D45A943AA21}"/>
              </a:ext>
            </a:extLst>
          </p:cNvPr>
          <p:cNvGraphicFramePr/>
          <p:nvPr>
            <p:extLst>
              <p:ext uri="{D42A27DB-BD31-4B8C-83A1-F6EECF244321}">
                <p14:modId xmlns:p14="http://schemas.microsoft.com/office/powerpoint/2010/main" val="4098107800"/>
              </p:ext>
            </p:extLst>
          </p:nvPr>
        </p:nvGraphicFramePr>
        <p:xfrm>
          <a:off x="526976" y="764704"/>
          <a:ext cx="7632848"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3A39A675-0B69-4BE2-82F1-D563DE0583B5}"/>
              </a:ext>
            </a:extLst>
          </p:cNvPr>
          <p:cNvSpPr txBox="1"/>
          <p:nvPr/>
        </p:nvSpPr>
        <p:spPr>
          <a:xfrm>
            <a:off x="6840219" y="1253432"/>
            <a:ext cx="2314600" cy="2677656"/>
          </a:xfrm>
          <a:prstGeom prst="rect">
            <a:avLst/>
          </a:prstGeom>
          <a:noFill/>
        </p:spPr>
        <p:txBody>
          <a:bodyPr wrap="square" rtlCol="0">
            <a:spAutoFit/>
          </a:bodyPr>
          <a:lstStyle/>
          <a:p>
            <a:pPr marL="171450" indent="-171450">
              <a:buFont typeface="Wingdings" panose="05000000000000000000" pitchFamily="2" charset="2"/>
              <a:buChar char="§"/>
            </a:pPr>
            <a:r>
              <a:rPr lang="en-US" sz="1400" dirty="0">
                <a:solidFill>
                  <a:srgbClr val="000000"/>
                </a:solidFill>
              </a:rPr>
              <a:t>Using a child’s name;</a:t>
            </a:r>
          </a:p>
          <a:p>
            <a:pPr marL="171450" indent="-171450">
              <a:buFont typeface="Wingdings" panose="05000000000000000000" pitchFamily="2" charset="2"/>
              <a:buChar char="§"/>
            </a:pPr>
            <a:endParaRPr lang="en-US" sz="1400" dirty="0">
              <a:solidFill>
                <a:srgbClr val="000000"/>
              </a:solidFill>
            </a:endParaRPr>
          </a:p>
          <a:p>
            <a:pPr marL="171450" indent="-171450">
              <a:buFont typeface="Wingdings" panose="05000000000000000000" pitchFamily="2" charset="2"/>
              <a:buChar char="§"/>
            </a:pPr>
            <a:r>
              <a:rPr lang="en-US" sz="1400" dirty="0">
                <a:solidFill>
                  <a:srgbClr val="000000"/>
                </a:solidFill>
              </a:rPr>
              <a:t>Referring to previous interactions;</a:t>
            </a:r>
          </a:p>
          <a:p>
            <a:pPr marL="171450" indent="-171450">
              <a:buFont typeface="Wingdings" panose="05000000000000000000" pitchFamily="2" charset="2"/>
              <a:buChar char="§"/>
            </a:pPr>
            <a:endParaRPr lang="en-US" sz="1400" dirty="0">
              <a:solidFill>
                <a:srgbClr val="000000"/>
              </a:solidFill>
            </a:endParaRPr>
          </a:p>
          <a:p>
            <a:pPr marL="171450" indent="-171450">
              <a:buFont typeface="Wingdings" panose="05000000000000000000" pitchFamily="2" charset="2"/>
              <a:buChar char="§"/>
            </a:pPr>
            <a:r>
              <a:rPr lang="en-US" sz="1400" dirty="0">
                <a:solidFill>
                  <a:srgbClr val="000000"/>
                </a:solidFill>
              </a:rPr>
              <a:t>Displaying congruent gaze behavior;</a:t>
            </a:r>
          </a:p>
          <a:p>
            <a:pPr marL="171450" indent="-171450">
              <a:buFont typeface="Wingdings" panose="05000000000000000000" pitchFamily="2" charset="2"/>
              <a:buChar char="§"/>
            </a:pPr>
            <a:endParaRPr lang="en-US" sz="1400" dirty="0">
              <a:solidFill>
                <a:srgbClr val="000000"/>
              </a:solidFill>
            </a:endParaRPr>
          </a:p>
          <a:p>
            <a:pPr marL="171450" indent="-171450">
              <a:buFont typeface="Wingdings" panose="05000000000000000000" pitchFamily="2" charset="2"/>
              <a:buChar char="§"/>
            </a:pPr>
            <a:r>
              <a:rPr lang="en-GB" sz="1400" dirty="0">
                <a:solidFill>
                  <a:srgbClr val="000000"/>
                </a:solidFill>
              </a:rPr>
              <a:t>Showing empathy with the learner;</a:t>
            </a:r>
          </a:p>
          <a:p>
            <a:pPr marL="171450" indent="-171450">
              <a:buFont typeface="Wingdings" panose="05000000000000000000" pitchFamily="2" charset="2"/>
              <a:buChar char="§"/>
            </a:pPr>
            <a:endParaRPr lang="en-GB" sz="1400" dirty="0">
              <a:solidFill>
                <a:srgbClr val="000000"/>
              </a:solidFill>
            </a:endParaRPr>
          </a:p>
          <a:p>
            <a:pPr marL="171450" indent="-171450">
              <a:buFont typeface="Wingdings" panose="05000000000000000000" pitchFamily="2" charset="2"/>
              <a:buChar char="§"/>
            </a:pPr>
            <a:r>
              <a:rPr lang="en-GB" sz="1400" dirty="0">
                <a:solidFill>
                  <a:srgbClr val="000000"/>
                </a:solidFill>
              </a:rPr>
              <a:t>…</a:t>
            </a:r>
            <a:endParaRPr lang="en-150" sz="1400" dirty="0">
              <a:solidFill>
                <a:srgbClr val="000000"/>
              </a:solidFill>
            </a:endParaRPr>
          </a:p>
        </p:txBody>
      </p:sp>
      <p:sp>
        <p:nvSpPr>
          <p:cNvPr id="15" name="TextBox 14">
            <a:extLst>
              <a:ext uri="{FF2B5EF4-FFF2-40B4-BE49-F238E27FC236}">
                <a16:creationId xmlns:a16="http://schemas.microsoft.com/office/drawing/2014/main" id="{5F00BE3B-0D67-42DA-A166-040ECF9B22B3}"/>
              </a:ext>
            </a:extLst>
          </p:cNvPr>
          <p:cNvSpPr txBox="1"/>
          <p:nvPr/>
        </p:nvSpPr>
        <p:spPr>
          <a:xfrm>
            <a:off x="1592357" y="791768"/>
            <a:ext cx="2262876" cy="461665"/>
          </a:xfrm>
          <a:prstGeom prst="rect">
            <a:avLst/>
          </a:prstGeom>
          <a:noFill/>
        </p:spPr>
        <p:txBody>
          <a:bodyPr wrap="square">
            <a:spAutoFit/>
          </a:bodyPr>
          <a:lstStyle/>
          <a:p>
            <a:pPr marL="0" marR="0" lvl="0" indent="0" defTabSz="914400" rtl="0" eaLnBrk="0" fontAlgn="base" latinLnBrk="0" hangingPunct="0">
              <a:lnSpc>
                <a:spcPct val="100000"/>
              </a:lnSpc>
              <a:spcBef>
                <a:spcPct val="20000"/>
              </a:spcBef>
              <a:spcAft>
                <a:spcPct val="0"/>
              </a:spcAft>
              <a:buClr>
                <a:srgbClr val="822433"/>
              </a:buClr>
              <a:buSzTx/>
              <a:buFontTx/>
              <a:buNone/>
              <a:tabLst/>
              <a:defRPr/>
            </a:pPr>
            <a:r>
              <a:rPr kumimoji="0" lang="en-US" sz="2400" b="1" i="0" u="none" strike="noStrike" kern="1200" cap="none" spc="0" normalizeH="0" baseline="0" noProof="0" dirty="0">
                <a:ln>
                  <a:noFill/>
                </a:ln>
                <a:solidFill>
                  <a:srgbClr val="006778"/>
                </a:solidFill>
                <a:effectLst/>
                <a:uLnTx/>
                <a:uFillTx/>
                <a:latin typeface="Arial"/>
                <a:ea typeface="ＭＳ Ｐゴシック"/>
                <a:cs typeface="+mn-cs"/>
              </a:rPr>
              <a:t>Effectiveness</a:t>
            </a:r>
            <a:endParaRPr kumimoji="0" lang="en-150" sz="2400" b="1" i="0" u="none" strike="noStrike" kern="1200" cap="none" spc="0" normalizeH="0" baseline="0" noProof="0" dirty="0">
              <a:ln>
                <a:noFill/>
              </a:ln>
              <a:solidFill>
                <a:srgbClr val="006778"/>
              </a:solidFill>
              <a:effectLst/>
              <a:uLnTx/>
              <a:uFillTx/>
              <a:latin typeface="Arial"/>
              <a:ea typeface="ＭＳ Ｐゴシック"/>
              <a:cs typeface="+mn-cs"/>
            </a:endParaRPr>
          </a:p>
        </p:txBody>
      </p:sp>
      <p:sp>
        <p:nvSpPr>
          <p:cNvPr id="16" name="TextBox 15">
            <a:extLst>
              <a:ext uri="{FF2B5EF4-FFF2-40B4-BE49-F238E27FC236}">
                <a16:creationId xmlns:a16="http://schemas.microsoft.com/office/drawing/2014/main" id="{60D4CE20-87D8-480F-B7F9-733C086FB74E}"/>
              </a:ext>
            </a:extLst>
          </p:cNvPr>
          <p:cNvSpPr txBox="1"/>
          <p:nvPr/>
        </p:nvSpPr>
        <p:spPr>
          <a:xfrm>
            <a:off x="4888536" y="791767"/>
            <a:ext cx="2440066" cy="461665"/>
          </a:xfrm>
          <a:prstGeom prst="rect">
            <a:avLst/>
          </a:prstGeom>
          <a:noFill/>
        </p:spPr>
        <p:txBody>
          <a:bodyPr wrap="square">
            <a:spAutoFit/>
          </a:bodyPr>
          <a:lstStyle/>
          <a:p>
            <a:pPr marL="0" marR="0" lvl="0" indent="0" defTabSz="914400" rtl="0" eaLnBrk="0" fontAlgn="base" latinLnBrk="0" hangingPunct="0">
              <a:lnSpc>
                <a:spcPct val="100000"/>
              </a:lnSpc>
              <a:spcBef>
                <a:spcPct val="20000"/>
              </a:spcBef>
              <a:spcAft>
                <a:spcPct val="0"/>
              </a:spcAft>
              <a:buClr>
                <a:srgbClr val="822433"/>
              </a:buClr>
              <a:buSzTx/>
              <a:buFontTx/>
              <a:buNone/>
              <a:tabLst/>
              <a:defRPr/>
            </a:pPr>
            <a:r>
              <a:rPr kumimoji="0" lang="en-US" sz="2400" b="1" i="0" u="none" strike="noStrike" kern="1200" cap="none" spc="0" normalizeH="0" baseline="0" noProof="0" dirty="0">
                <a:ln>
                  <a:noFill/>
                </a:ln>
                <a:solidFill>
                  <a:srgbClr val="006778"/>
                </a:solidFill>
                <a:effectLst/>
                <a:uLnTx/>
                <a:uFillTx/>
                <a:latin typeface="Arial"/>
                <a:ea typeface="ＭＳ Ｐゴシック"/>
                <a:cs typeface="+mn-cs"/>
              </a:rPr>
              <a:t>Personalization</a:t>
            </a:r>
            <a:endParaRPr kumimoji="0" lang="en-150" sz="2400" b="1" i="0" u="none" strike="noStrike" kern="1200" cap="none" spc="0" normalizeH="0" baseline="0" noProof="0" dirty="0">
              <a:ln>
                <a:noFill/>
              </a:ln>
              <a:solidFill>
                <a:srgbClr val="006778"/>
              </a:solidFill>
              <a:effectLst/>
              <a:uLnTx/>
              <a:uFillTx/>
              <a:latin typeface="Arial"/>
              <a:ea typeface="ＭＳ Ｐゴシック"/>
              <a:cs typeface="+mn-cs"/>
            </a:endParaRPr>
          </a:p>
        </p:txBody>
      </p:sp>
      <p:sp>
        <p:nvSpPr>
          <p:cNvPr id="17" name="TextBox 16">
            <a:extLst>
              <a:ext uri="{FF2B5EF4-FFF2-40B4-BE49-F238E27FC236}">
                <a16:creationId xmlns:a16="http://schemas.microsoft.com/office/drawing/2014/main" id="{7ABA6FCC-1C02-432D-A756-6D82763A5C2F}"/>
              </a:ext>
            </a:extLst>
          </p:cNvPr>
          <p:cNvSpPr txBox="1"/>
          <p:nvPr/>
        </p:nvSpPr>
        <p:spPr>
          <a:xfrm>
            <a:off x="1592357" y="5338074"/>
            <a:ext cx="2262876" cy="461665"/>
          </a:xfrm>
          <a:prstGeom prst="rect">
            <a:avLst/>
          </a:prstGeom>
          <a:noFill/>
        </p:spPr>
        <p:txBody>
          <a:bodyPr wrap="square">
            <a:spAutoFit/>
          </a:bodyPr>
          <a:lstStyle/>
          <a:p>
            <a:pPr marL="0" marR="0" lvl="0" indent="0" defTabSz="914400" rtl="0" eaLnBrk="0" fontAlgn="base" latinLnBrk="0" hangingPunct="0">
              <a:lnSpc>
                <a:spcPct val="100000"/>
              </a:lnSpc>
              <a:spcBef>
                <a:spcPct val="20000"/>
              </a:spcBef>
              <a:spcAft>
                <a:spcPct val="0"/>
              </a:spcAft>
              <a:buClr>
                <a:srgbClr val="822433"/>
              </a:buClr>
              <a:buSzTx/>
              <a:buFontTx/>
              <a:buNone/>
              <a:tabLst/>
              <a:defRPr/>
            </a:pPr>
            <a:r>
              <a:rPr kumimoji="0" lang="en-US" sz="2400" b="1" i="0" u="none" strike="noStrike" kern="1200" cap="none" spc="0" normalizeH="0" baseline="0" noProof="0" dirty="0">
                <a:ln>
                  <a:noFill/>
                </a:ln>
                <a:solidFill>
                  <a:srgbClr val="006778"/>
                </a:solidFill>
                <a:effectLst/>
                <a:uLnTx/>
                <a:uFillTx/>
                <a:latin typeface="Arial"/>
                <a:ea typeface="ＭＳ Ｐゴシック"/>
                <a:cs typeface="+mn-cs"/>
              </a:rPr>
              <a:t>Time Frames</a:t>
            </a:r>
            <a:endParaRPr kumimoji="0" lang="en-150" sz="2400" b="1" i="0" u="none" strike="noStrike" kern="1200" cap="none" spc="0" normalizeH="0" baseline="0" noProof="0" dirty="0">
              <a:ln>
                <a:noFill/>
              </a:ln>
              <a:solidFill>
                <a:srgbClr val="006778"/>
              </a:solidFill>
              <a:effectLst/>
              <a:uLnTx/>
              <a:uFillTx/>
              <a:latin typeface="Arial"/>
              <a:ea typeface="ＭＳ Ｐゴシック"/>
              <a:cs typeface="+mn-cs"/>
            </a:endParaRPr>
          </a:p>
        </p:txBody>
      </p:sp>
      <p:sp>
        <p:nvSpPr>
          <p:cNvPr id="18" name="TextBox 17">
            <a:extLst>
              <a:ext uri="{FF2B5EF4-FFF2-40B4-BE49-F238E27FC236}">
                <a16:creationId xmlns:a16="http://schemas.microsoft.com/office/drawing/2014/main" id="{EACDC21E-5007-4E54-B3B0-9D0EEF490A65}"/>
              </a:ext>
            </a:extLst>
          </p:cNvPr>
          <p:cNvSpPr txBox="1"/>
          <p:nvPr/>
        </p:nvSpPr>
        <p:spPr>
          <a:xfrm>
            <a:off x="4888536" y="5338073"/>
            <a:ext cx="3419872" cy="461665"/>
          </a:xfrm>
          <a:prstGeom prst="rect">
            <a:avLst/>
          </a:prstGeom>
          <a:noFill/>
        </p:spPr>
        <p:txBody>
          <a:bodyPr wrap="square">
            <a:spAutoFit/>
          </a:bodyPr>
          <a:lstStyle/>
          <a:p>
            <a:pPr marL="0" marR="0" lvl="0" indent="0" defTabSz="914400" rtl="0" eaLnBrk="0" fontAlgn="base" latinLnBrk="0" hangingPunct="0">
              <a:lnSpc>
                <a:spcPct val="100000"/>
              </a:lnSpc>
              <a:spcBef>
                <a:spcPct val="20000"/>
              </a:spcBef>
              <a:spcAft>
                <a:spcPct val="0"/>
              </a:spcAft>
              <a:buClr>
                <a:srgbClr val="822433"/>
              </a:buClr>
              <a:buSzTx/>
              <a:buFontTx/>
              <a:buNone/>
              <a:tabLst/>
              <a:defRPr/>
            </a:pPr>
            <a:r>
              <a:rPr lang="en-US" sz="2400" b="1" dirty="0">
                <a:solidFill>
                  <a:srgbClr val="006778"/>
                </a:solidFill>
                <a:latin typeface="Arial"/>
                <a:ea typeface="ＭＳ Ｐゴシック"/>
              </a:rPr>
              <a:t>The Other</a:t>
            </a:r>
            <a:r>
              <a:rPr kumimoji="0" lang="en-US" sz="2400" b="1" i="0" u="none" strike="noStrike" kern="1200" cap="none" spc="0" normalizeH="0" baseline="0" noProof="0" dirty="0">
                <a:ln>
                  <a:noFill/>
                </a:ln>
                <a:solidFill>
                  <a:srgbClr val="006778"/>
                </a:solidFill>
                <a:effectLst/>
                <a:uLnTx/>
                <a:uFillTx/>
                <a:latin typeface="Arial"/>
                <a:ea typeface="ＭＳ Ｐゴシック"/>
                <a:cs typeface="+mn-cs"/>
              </a:rPr>
              <a:t> Way Round</a:t>
            </a:r>
            <a:endParaRPr kumimoji="0" lang="en-150" sz="2400" b="1" i="0" u="none" strike="noStrike" kern="1200" cap="none" spc="0" normalizeH="0" baseline="0" noProof="0" dirty="0">
              <a:ln>
                <a:noFill/>
              </a:ln>
              <a:solidFill>
                <a:srgbClr val="006778"/>
              </a:solidFill>
              <a:effectLst/>
              <a:uLnTx/>
              <a:uFillTx/>
              <a:latin typeface="Arial"/>
              <a:ea typeface="ＭＳ Ｐゴシック"/>
              <a:cs typeface="+mn-cs"/>
            </a:endParaRPr>
          </a:p>
        </p:txBody>
      </p:sp>
      <p:pic>
        <p:nvPicPr>
          <p:cNvPr id="22" name="Рисунок 21">
            <a:extLst>
              <a:ext uri="{FF2B5EF4-FFF2-40B4-BE49-F238E27FC236}">
                <a16:creationId xmlns:a16="http://schemas.microsoft.com/office/drawing/2014/main" id="{45818387-B543-43D8-9EBC-17E5F1E8A987}"/>
              </a:ext>
            </a:extLst>
          </p:cNvPr>
          <p:cNvPicPr>
            <a:picLocks noChangeAspect="1"/>
          </p:cNvPicPr>
          <p:nvPr/>
        </p:nvPicPr>
        <p:blipFill>
          <a:blip r:embed="rId7"/>
          <a:stretch>
            <a:fillRect/>
          </a:stretch>
        </p:blipFill>
        <p:spPr>
          <a:xfrm>
            <a:off x="194861" y="3676791"/>
            <a:ext cx="1854738" cy="1530159"/>
          </a:xfrm>
          <a:prstGeom prst="rect">
            <a:avLst/>
          </a:prstGeom>
        </p:spPr>
      </p:pic>
    </p:spTree>
    <p:extLst>
      <p:ext uri="{BB962C8B-B14F-4D97-AF65-F5344CB8AC3E}">
        <p14:creationId xmlns:p14="http://schemas.microsoft.com/office/powerpoint/2010/main" val="1241374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Дата 6">
            <a:extLst>
              <a:ext uri="{FF2B5EF4-FFF2-40B4-BE49-F238E27FC236}">
                <a16:creationId xmlns:a16="http://schemas.microsoft.com/office/drawing/2014/main" id="{EF4B1DFC-83B6-4372-90A4-62D2C5D0E6D9}"/>
              </a:ext>
            </a:extLst>
          </p:cNvPr>
          <p:cNvSpPr>
            <a:spLocks noGrp="1"/>
          </p:cNvSpPr>
          <p:nvPr>
            <p:ph type="dt" sz="half" idx="10"/>
          </p:nvPr>
        </p:nvSpPr>
        <p:spPr/>
        <p:txBody>
          <a:bodyPr/>
          <a:lstStyle/>
          <a:p>
            <a:pPr>
              <a:defRPr/>
            </a:pPr>
            <a:fld id="{9A8D3190-6212-4618-86E7-5AE97E84087C}" type="datetime1">
              <a:rPr lang="it-IT" altLang="it-IT" smtClean="0"/>
              <a:pPr>
                <a:defRPr/>
              </a:pPr>
              <a:t>21/03/2022</a:t>
            </a:fld>
            <a:endParaRPr lang="it-IT" altLang="it-IT"/>
          </a:p>
        </p:txBody>
      </p:sp>
      <p:sp>
        <p:nvSpPr>
          <p:cNvPr id="9" name="Номер слайда 8">
            <a:extLst>
              <a:ext uri="{FF2B5EF4-FFF2-40B4-BE49-F238E27FC236}">
                <a16:creationId xmlns:a16="http://schemas.microsoft.com/office/drawing/2014/main" id="{D5C9F5DD-F9F6-4DD0-BE13-D4ACB36526BE}"/>
              </a:ext>
            </a:extLst>
          </p:cNvPr>
          <p:cNvSpPr>
            <a:spLocks noGrp="1"/>
          </p:cNvSpPr>
          <p:nvPr>
            <p:ph type="sldNum" sz="quarter" idx="12"/>
          </p:nvPr>
        </p:nvSpPr>
        <p:spPr/>
        <p:txBody>
          <a:bodyPr/>
          <a:lstStyle/>
          <a:p>
            <a:pPr>
              <a:defRPr/>
            </a:pPr>
            <a:r>
              <a:rPr lang="it-IT" altLang="it-IT"/>
              <a:t>Pagina </a:t>
            </a:r>
            <a:fld id="{3D6ED094-709E-4836-A0E1-A6E5A6F1CCE0}" type="slidenum">
              <a:rPr lang="it-IT" altLang="it-IT" smtClean="0"/>
              <a:pPr>
                <a:defRPr/>
              </a:pPr>
              <a:t>12</a:t>
            </a:fld>
            <a:endParaRPr lang="it-IT" altLang="it-IT"/>
          </a:p>
        </p:txBody>
      </p:sp>
      <p:sp>
        <p:nvSpPr>
          <p:cNvPr id="10" name="Segnaposto piè di pagina 5">
            <a:extLst>
              <a:ext uri="{FF2B5EF4-FFF2-40B4-BE49-F238E27FC236}">
                <a16:creationId xmlns:a16="http://schemas.microsoft.com/office/drawing/2014/main" id="{E5980634-8DDA-48CB-9612-D0427BB9003E}"/>
              </a:ext>
            </a:extLst>
          </p:cNvPr>
          <p:cNvSpPr>
            <a:spLocks noGrp="1"/>
          </p:cNvSpPr>
          <p:nvPr>
            <p:ph type="ftr" sz="quarter" idx="11"/>
          </p:nvPr>
        </p:nvSpPr>
        <p:spPr>
          <a:xfrm>
            <a:off x="1275995" y="6146800"/>
            <a:ext cx="2895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eaLnBrk="1" hangingPunct="1">
              <a:buNone/>
            </a:pPr>
            <a:r>
              <a:rPr lang="en-GB" altLang="it-IT" sz="1100" dirty="0">
                <a:solidFill>
                  <a:schemeClr val="bg1"/>
                </a:solidFill>
              </a:rPr>
              <a:t>Social Robots for Education: A review</a:t>
            </a:r>
            <a:endParaRPr lang="it-IT" altLang="it-IT" sz="1100" dirty="0">
              <a:solidFill>
                <a:schemeClr val="bg1"/>
              </a:solidFill>
            </a:endParaRPr>
          </a:p>
        </p:txBody>
      </p:sp>
      <p:sp>
        <p:nvSpPr>
          <p:cNvPr id="11" name="Заголовок 1">
            <a:extLst>
              <a:ext uri="{FF2B5EF4-FFF2-40B4-BE49-F238E27FC236}">
                <a16:creationId xmlns:a16="http://schemas.microsoft.com/office/drawing/2014/main" id="{BE89401F-8AF3-4439-BE0D-012B4F0BCAF5}"/>
              </a:ext>
            </a:extLst>
          </p:cNvPr>
          <p:cNvSpPr txBox="1">
            <a:spLocks/>
          </p:cNvSpPr>
          <p:nvPr/>
        </p:nvSpPr>
        <p:spPr bwMode="auto">
          <a:xfrm>
            <a:off x="179513" y="168552"/>
            <a:ext cx="8784976" cy="82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a:lstStyle>
          <a:p>
            <a:pPr algn="ctr"/>
            <a:r>
              <a:rPr lang="en-GB" noProof="1"/>
              <a:t>Interaction Role: Robot </a:t>
            </a:r>
            <a:r>
              <a:rPr lang="en-US" noProof="1"/>
              <a:t>Role</a:t>
            </a:r>
            <a:endParaRPr lang="en-GB" sz="1800" noProof="1">
              <a:solidFill>
                <a:schemeClr val="bg1">
                  <a:lumMod val="50000"/>
                </a:schemeClr>
              </a:solidFill>
              <a:cs typeface="Arial"/>
            </a:endParaRPr>
          </a:p>
          <a:p>
            <a:pPr algn="ctr"/>
            <a:endParaRPr lang="ru-RU" b="0" noProof="1"/>
          </a:p>
        </p:txBody>
      </p:sp>
      <p:sp>
        <p:nvSpPr>
          <p:cNvPr id="12" name="Текст 10">
            <a:extLst>
              <a:ext uri="{FF2B5EF4-FFF2-40B4-BE49-F238E27FC236}">
                <a16:creationId xmlns:a16="http://schemas.microsoft.com/office/drawing/2014/main" id="{7F762CB3-3B4B-46F5-95A7-00476ABEE70E}"/>
              </a:ext>
            </a:extLst>
          </p:cNvPr>
          <p:cNvSpPr txBox="1">
            <a:spLocks/>
          </p:cNvSpPr>
          <p:nvPr/>
        </p:nvSpPr>
        <p:spPr bwMode="auto">
          <a:xfrm>
            <a:off x="0" y="992464"/>
            <a:ext cx="2980493" cy="82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rgbClr val="822433"/>
              </a:buClr>
              <a:buNone/>
              <a:defRPr sz="2400" b="1" kern="1200">
                <a:solidFill>
                  <a:srgbClr val="000000"/>
                </a:solidFill>
                <a:latin typeface="+mn-lt"/>
                <a:ea typeface="+mn-ea"/>
                <a:cs typeface="+mn-cs"/>
              </a:defRPr>
            </a:lvl1pPr>
            <a:lvl2pPr marL="457200" indent="0" algn="l" rtl="0" eaLnBrk="0" fontAlgn="base" hangingPunct="0">
              <a:spcBef>
                <a:spcPct val="20000"/>
              </a:spcBef>
              <a:spcAft>
                <a:spcPct val="0"/>
              </a:spcAft>
              <a:buNone/>
              <a:defRPr sz="2000" b="1" kern="1200">
                <a:solidFill>
                  <a:srgbClr val="000000"/>
                </a:solidFill>
                <a:latin typeface="+mn-lt"/>
                <a:ea typeface="+mn-ea"/>
                <a:cs typeface="+mn-cs"/>
              </a:defRPr>
            </a:lvl2pPr>
            <a:lvl3pPr marL="914400" indent="0" algn="l" rtl="0" eaLnBrk="0" fontAlgn="base" hangingPunct="0">
              <a:spcBef>
                <a:spcPct val="20000"/>
              </a:spcBef>
              <a:spcAft>
                <a:spcPct val="0"/>
              </a:spcAft>
              <a:buNone/>
              <a:defRPr sz="1800" b="1" kern="1200">
                <a:solidFill>
                  <a:srgbClr val="000000"/>
                </a:solidFill>
                <a:latin typeface="+mn-lt"/>
                <a:ea typeface="+mn-ea"/>
                <a:cs typeface="+mn-cs"/>
              </a:defRPr>
            </a:lvl3pPr>
            <a:lvl4pPr marL="1371600" indent="0" algn="l" rtl="0" eaLnBrk="0" fontAlgn="base" hangingPunct="0">
              <a:spcBef>
                <a:spcPct val="20000"/>
              </a:spcBef>
              <a:spcAft>
                <a:spcPct val="0"/>
              </a:spcAft>
              <a:buNone/>
              <a:defRPr sz="1600" b="1" kern="1200">
                <a:solidFill>
                  <a:srgbClr val="000000"/>
                </a:solidFill>
                <a:latin typeface="+mn-lt"/>
                <a:ea typeface="+mn-ea"/>
                <a:cs typeface="+mn-cs"/>
              </a:defRPr>
            </a:lvl4pPr>
            <a:lvl5pPr marL="1828800" indent="0" algn="l" rtl="0" eaLnBrk="0" fontAlgn="base" hangingPunct="0">
              <a:spcBef>
                <a:spcPct val="20000"/>
              </a:spcBef>
              <a:spcAft>
                <a:spcPct val="0"/>
              </a:spcAft>
              <a:buNone/>
              <a:defRPr sz="1600" b="1"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solidFill>
                  <a:srgbClr val="006778"/>
                </a:solidFill>
              </a:rPr>
              <a:t>Robot as tutor</a:t>
            </a:r>
            <a:endParaRPr lang="en-150" dirty="0">
              <a:solidFill>
                <a:srgbClr val="006778"/>
              </a:solidFill>
            </a:endParaRPr>
          </a:p>
        </p:txBody>
      </p:sp>
      <p:sp>
        <p:nvSpPr>
          <p:cNvPr id="13" name="Текст 10">
            <a:extLst>
              <a:ext uri="{FF2B5EF4-FFF2-40B4-BE49-F238E27FC236}">
                <a16:creationId xmlns:a16="http://schemas.microsoft.com/office/drawing/2014/main" id="{552EEBBF-FBAE-43B0-B5DF-5A5BE81B8381}"/>
              </a:ext>
            </a:extLst>
          </p:cNvPr>
          <p:cNvSpPr txBox="1">
            <a:spLocks/>
          </p:cNvSpPr>
          <p:nvPr/>
        </p:nvSpPr>
        <p:spPr bwMode="auto">
          <a:xfrm>
            <a:off x="3116701" y="1437824"/>
            <a:ext cx="2980493" cy="82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rgbClr val="822433"/>
              </a:buClr>
              <a:buNone/>
              <a:defRPr sz="2400" b="1" kern="1200">
                <a:solidFill>
                  <a:srgbClr val="000000"/>
                </a:solidFill>
                <a:latin typeface="+mn-lt"/>
                <a:ea typeface="+mn-ea"/>
                <a:cs typeface="+mn-cs"/>
              </a:defRPr>
            </a:lvl1pPr>
            <a:lvl2pPr marL="457200" indent="0" algn="l" rtl="0" eaLnBrk="0" fontAlgn="base" hangingPunct="0">
              <a:spcBef>
                <a:spcPct val="20000"/>
              </a:spcBef>
              <a:spcAft>
                <a:spcPct val="0"/>
              </a:spcAft>
              <a:buNone/>
              <a:defRPr sz="2000" b="1" kern="1200">
                <a:solidFill>
                  <a:srgbClr val="000000"/>
                </a:solidFill>
                <a:latin typeface="+mn-lt"/>
                <a:ea typeface="+mn-ea"/>
                <a:cs typeface="+mn-cs"/>
              </a:defRPr>
            </a:lvl2pPr>
            <a:lvl3pPr marL="914400" indent="0" algn="l" rtl="0" eaLnBrk="0" fontAlgn="base" hangingPunct="0">
              <a:spcBef>
                <a:spcPct val="20000"/>
              </a:spcBef>
              <a:spcAft>
                <a:spcPct val="0"/>
              </a:spcAft>
              <a:buNone/>
              <a:defRPr sz="1800" b="1" kern="1200">
                <a:solidFill>
                  <a:srgbClr val="000000"/>
                </a:solidFill>
                <a:latin typeface="+mn-lt"/>
                <a:ea typeface="+mn-ea"/>
                <a:cs typeface="+mn-cs"/>
              </a:defRPr>
            </a:lvl3pPr>
            <a:lvl4pPr marL="1371600" indent="0" algn="l" rtl="0" eaLnBrk="0" fontAlgn="base" hangingPunct="0">
              <a:spcBef>
                <a:spcPct val="20000"/>
              </a:spcBef>
              <a:spcAft>
                <a:spcPct val="0"/>
              </a:spcAft>
              <a:buNone/>
              <a:defRPr sz="1600" b="1" kern="1200">
                <a:solidFill>
                  <a:srgbClr val="000000"/>
                </a:solidFill>
                <a:latin typeface="+mn-lt"/>
                <a:ea typeface="+mn-ea"/>
                <a:cs typeface="+mn-cs"/>
              </a:defRPr>
            </a:lvl4pPr>
            <a:lvl5pPr marL="1828800" indent="0" algn="l" rtl="0" eaLnBrk="0" fontAlgn="base" hangingPunct="0">
              <a:spcBef>
                <a:spcPct val="20000"/>
              </a:spcBef>
              <a:spcAft>
                <a:spcPct val="0"/>
              </a:spcAft>
              <a:buNone/>
              <a:defRPr sz="1600" b="1"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solidFill>
                  <a:srgbClr val="006778"/>
                </a:solidFill>
              </a:rPr>
              <a:t>Robot as peer</a:t>
            </a:r>
            <a:endParaRPr lang="en-150" dirty="0">
              <a:solidFill>
                <a:srgbClr val="006778"/>
              </a:solidFill>
            </a:endParaRPr>
          </a:p>
        </p:txBody>
      </p:sp>
      <p:sp>
        <p:nvSpPr>
          <p:cNvPr id="14" name="Текст 10">
            <a:extLst>
              <a:ext uri="{FF2B5EF4-FFF2-40B4-BE49-F238E27FC236}">
                <a16:creationId xmlns:a16="http://schemas.microsoft.com/office/drawing/2014/main" id="{CE7285CC-FCBB-4E79-BE0D-0F467C73598F}"/>
              </a:ext>
            </a:extLst>
          </p:cNvPr>
          <p:cNvSpPr txBox="1">
            <a:spLocks/>
          </p:cNvSpPr>
          <p:nvPr/>
        </p:nvSpPr>
        <p:spPr bwMode="auto">
          <a:xfrm>
            <a:off x="6159044" y="992154"/>
            <a:ext cx="2980493" cy="82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rgbClr val="822433"/>
              </a:buClr>
              <a:buNone/>
              <a:defRPr sz="2400" b="1" kern="1200">
                <a:solidFill>
                  <a:srgbClr val="000000"/>
                </a:solidFill>
                <a:latin typeface="+mn-lt"/>
                <a:ea typeface="+mn-ea"/>
                <a:cs typeface="+mn-cs"/>
              </a:defRPr>
            </a:lvl1pPr>
            <a:lvl2pPr marL="457200" indent="0" algn="l" rtl="0" eaLnBrk="0" fontAlgn="base" hangingPunct="0">
              <a:spcBef>
                <a:spcPct val="20000"/>
              </a:spcBef>
              <a:spcAft>
                <a:spcPct val="0"/>
              </a:spcAft>
              <a:buNone/>
              <a:defRPr sz="2000" b="1" kern="1200">
                <a:solidFill>
                  <a:srgbClr val="000000"/>
                </a:solidFill>
                <a:latin typeface="+mn-lt"/>
                <a:ea typeface="+mn-ea"/>
                <a:cs typeface="+mn-cs"/>
              </a:defRPr>
            </a:lvl2pPr>
            <a:lvl3pPr marL="914400" indent="0" algn="l" rtl="0" eaLnBrk="0" fontAlgn="base" hangingPunct="0">
              <a:spcBef>
                <a:spcPct val="20000"/>
              </a:spcBef>
              <a:spcAft>
                <a:spcPct val="0"/>
              </a:spcAft>
              <a:buNone/>
              <a:defRPr sz="1800" b="1" kern="1200">
                <a:solidFill>
                  <a:srgbClr val="000000"/>
                </a:solidFill>
                <a:latin typeface="+mn-lt"/>
                <a:ea typeface="+mn-ea"/>
                <a:cs typeface="+mn-cs"/>
              </a:defRPr>
            </a:lvl3pPr>
            <a:lvl4pPr marL="1371600" indent="0" algn="l" rtl="0" eaLnBrk="0" fontAlgn="base" hangingPunct="0">
              <a:spcBef>
                <a:spcPct val="20000"/>
              </a:spcBef>
              <a:spcAft>
                <a:spcPct val="0"/>
              </a:spcAft>
              <a:buNone/>
              <a:defRPr sz="1600" b="1" kern="1200">
                <a:solidFill>
                  <a:srgbClr val="000000"/>
                </a:solidFill>
                <a:latin typeface="+mn-lt"/>
                <a:ea typeface="+mn-ea"/>
                <a:cs typeface="+mn-cs"/>
              </a:defRPr>
            </a:lvl4pPr>
            <a:lvl5pPr marL="1828800" indent="0" algn="l" rtl="0" eaLnBrk="0" fontAlgn="base" hangingPunct="0">
              <a:spcBef>
                <a:spcPct val="20000"/>
              </a:spcBef>
              <a:spcAft>
                <a:spcPct val="0"/>
              </a:spcAft>
              <a:buNone/>
              <a:defRPr sz="1600" b="1"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solidFill>
                  <a:srgbClr val="006778"/>
                </a:solidFill>
              </a:rPr>
              <a:t>Robot as novice</a:t>
            </a:r>
            <a:endParaRPr lang="en-150" dirty="0">
              <a:solidFill>
                <a:srgbClr val="006778"/>
              </a:solidFill>
            </a:endParaRPr>
          </a:p>
        </p:txBody>
      </p:sp>
      <p:sp>
        <p:nvSpPr>
          <p:cNvPr id="15" name="TextBox 14">
            <a:extLst>
              <a:ext uri="{FF2B5EF4-FFF2-40B4-BE49-F238E27FC236}">
                <a16:creationId xmlns:a16="http://schemas.microsoft.com/office/drawing/2014/main" id="{502FACE0-7BB3-4EE1-86DF-B1CB7D36B7B8}"/>
              </a:ext>
            </a:extLst>
          </p:cNvPr>
          <p:cNvSpPr txBox="1"/>
          <p:nvPr/>
        </p:nvSpPr>
        <p:spPr>
          <a:xfrm>
            <a:off x="178923" y="1694099"/>
            <a:ext cx="2937778" cy="2800767"/>
          </a:xfrm>
          <a:prstGeom prst="rect">
            <a:avLst/>
          </a:prstGeom>
          <a:noFill/>
        </p:spPr>
        <p:txBody>
          <a:bodyPr wrap="square" rtlCol="0">
            <a:spAutoFit/>
          </a:bodyPr>
          <a:lstStyle/>
          <a:p>
            <a:pPr marL="171450" indent="-171450">
              <a:buFont typeface="Wingdings" panose="05000000000000000000" pitchFamily="2" charset="2"/>
              <a:buChar char="§"/>
            </a:pPr>
            <a:r>
              <a:rPr lang="en-GB" sz="1600" dirty="0">
                <a:solidFill>
                  <a:srgbClr val="000000"/>
                </a:solidFill>
              </a:rPr>
              <a:t>provides direct curriculum support through hints, tutorials and </a:t>
            </a:r>
            <a:r>
              <a:rPr lang="en-GB" sz="1600" b="1" dirty="0">
                <a:solidFill>
                  <a:srgbClr val="000000"/>
                </a:solidFill>
              </a:rPr>
              <a:t>supervision</a:t>
            </a:r>
          </a:p>
          <a:p>
            <a:pPr marL="171450" indent="-171450">
              <a:buFont typeface="Wingdings" panose="05000000000000000000" pitchFamily="2" charset="2"/>
              <a:buChar char="§"/>
            </a:pPr>
            <a:endParaRPr lang="en-GB" sz="1600" dirty="0">
              <a:solidFill>
                <a:srgbClr val="000000"/>
              </a:solidFill>
            </a:endParaRPr>
          </a:p>
          <a:p>
            <a:pPr marL="171450" indent="-171450">
              <a:buFont typeface="Wingdings" panose="05000000000000000000" pitchFamily="2" charset="2"/>
              <a:buChar char="§"/>
            </a:pPr>
            <a:r>
              <a:rPr lang="en-GB" sz="1600" dirty="0">
                <a:solidFill>
                  <a:srgbClr val="000000"/>
                </a:solidFill>
              </a:rPr>
              <a:t>enhances both concentration on learning activities and academic performance</a:t>
            </a:r>
          </a:p>
          <a:p>
            <a:pPr marL="171450" indent="-171450">
              <a:buFont typeface="Wingdings" panose="05000000000000000000" pitchFamily="2" charset="2"/>
              <a:buChar char="§"/>
            </a:pPr>
            <a:endParaRPr lang="en-GB" sz="1600" dirty="0">
              <a:solidFill>
                <a:srgbClr val="000000"/>
              </a:solidFill>
            </a:endParaRPr>
          </a:p>
          <a:p>
            <a:pPr marL="171450" indent="-171450">
              <a:buFont typeface="Wingdings" panose="05000000000000000000" pitchFamily="2" charset="2"/>
              <a:buChar char="§"/>
            </a:pPr>
            <a:r>
              <a:rPr lang="en-GB" sz="1600" dirty="0">
                <a:solidFill>
                  <a:srgbClr val="000000"/>
                </a:solidFill>
              </a:rPr>
              <a:t>mostly focuses on one-to-one interactions</a:t>
            </a:r>
          </a:p>
        </p:txBody>
      </p:sp>
      <p:pic>
        <p:nvPicPr>
          <p:cNvPr id="16" name="Рисунок 15">
            <a:extLst>
              <a:ext uri="{FF2B5EF4-FFF2-40B4-BE49-F238E27FC236}">
                <a16:creationId xmlns:a16="http://schemas.microsoft.com/office/drawing/2014/main" id="{2864D993-56DE-48A2-A596-58C3DEAD8C74}"/>
              </a:ext>
            </a:extLst>
          </p:cNvPr>
          <p:cNvPicPr>
            <a:picLocks noChangeAspect="1"/>
          </p:cNvPicPr>
          <p:nvPr/>
        </p:nvPicPr>
        <p:blipFill>
          <a:blip r:embed="rId2"/>
          <a:stretch>
            <a:fillRect/>
          </a:stretch>
        </p:blipFill>
        <p:spPr>
          <a:xfrm>
            <a:off x="853987" y="4586576"/>
            <a:ext cx="943435" cy="1264793"/>
          </a:xfrm>
          <a:prstGeom prst="rect">
            <a:avLst/>
          </a:prstGeom>
        </p:spPr>
      </p:pic>
      <p:sp>
        <p:nvSpPr>
          <p:cNvPr id="17" name="TextBox 16">
            <a:extLst>
              <a:ext uri="{FF2B5EF4-FFF2-40B4-BE49-F238E27FC236}">
                <a16:creationId xmlns:a16="http://schemas.microsoft.com/office/drawing/2014/main" id="{364B5253-9623-4959-8ED0-62D2D448FB3E}"/>
              </a:ext>
            </a:extLst>
          </p:cNvPr>
          <p:cNvSpPr txBox="1"/>
          <p:nvPr/>
        </p:nvSpPr>
        <p:spPr>
          <a:xfrm>
            <a:off x="1093164" y="5804579"/>
            <a:ext cx="672209" cy="276999"/>
          </a:xfrm>
          <a:prstGeom prst="rect">
            <a:avLst/>
          </a:prstGeom>
          <a:noFill/>
        </p:spPr>
        <p:txBody>
          <a:bodyPr wrap="square" rtlCol="0">
            <a:spAutoFit/>
          </a:bodyPr>
          <a:lstStyle/>
          <a:p>
            <a:r>
              <a:rPr lang="en-GB" sz="1200" b="1" dirty="0">
                <a:solidFill>
                  <a:srgbClr val="000000"/>
                </a:solidFill>
              </a:rPr>
              <a:t>IROBI </a:t>
            </a:r>
          </a:p>
        </p:txBody>
      </p:sp>
      <p:sp>
        <p:nvSpPr>
          <p:cNvPr id="18" name="TextBox 17">
            <a:extLst>
              <a:ext uri="{FF2B5EF4-FFF2-40B4-BE49-F238E27FC236}">
                <a16:creationId xmlns:a16="http://schemas.microsoft.com/office/drawing/2014/main" id="{EF759CFA-50D4-4BCE-AC58-922F117CE5A1}"/>
              </a:ext>
            </a:extLst>
          </p:cNvPr>
          <p:cNvSpPr txBox="1"/>
          <p:nvPr/>
        </p:nvSpPr>
        <p:spPr>
          <a:xfrm>
            <a:off x="3356663" y="2135464"/>
            <a:ext cx="2740531" cy="2062103"/>
          </a:xfrm>
          <a:prstGeom prst="rect">
            <a:avLst/>
          </a:prstGeom>
          <a:noFill/>
        </p:spPr>
        <p:txBody>
          <a:bodyPr wrap="square" rtlCol="0">
            <a:spAutoFit/>
          </a:bodyPr>
          <a:lstStyle/>
          <a:p>
            <a:pPr marL="171450" indent="-171450">
              <a:buFont typeface="Wingdings" panose="05000000000000000000" pitchFamily="2" charset="2"/>
              <a:buChar char="§"/>
            </a:pPr>
            <a:r>
              <a:rPr lang="en-GB" sz="1600" dirty="0">
                <a:solidFill>
                  <a:srgbClr val="000000"/>
                </a:solidFill>
              </a:rPr>
              <a:t>robot is presented as a </a:t>
            </a:r>
            <a:r>
              <a:rPr lang="en-GB" sz="1600" b="1" dirty="0">
                <a:solidFill>
                  <a:srgbClr val="000000"/>
                </a:solidFill>
              </a:rPr>
              <a:t>more knowledgeable peer</a:t>
            </a:r>
            <a:r>
              <a:rPr lang="en-GB" sz="1600" dirty="0">
                <a:solidFill>
                  <a:srgbClr val="000000"/>
                </a:solidFill>
              </a:rPr>
              <a:t>, guiding the student along a learning trajectory</a:t>
            </a:r>
          </a:p>
          <a:p>
            <a:pPr marL="171450" indent="-171450">
              <a:buFont typeface="Wingdings" panose="05000000000000000000" pitchFamily="2" charset="2"/>
              <a:buChar char="§"/>
            </a:pPr>
            <a:endParaRPr lang="en-GB" sz="1600" dirty="0">
              <a:solidFill>
                <a:srgbClr val="000000"/>
              </a:solidFill>
            </a:endParaRPr>
          </a:p>
          <a:p>
            <a:pPr marL="171450" indent="-171450">
              <a:buFont typeface="Wingdings" panose="05000000000000000000" pitchFamily="2" charset="2"/>
              <a:buChar char="§"/>
            </a:pPr>
            <a:r>
              <a:rPr lang="en-GB" sz="1600" dirty="0">
                <a:solidFill>
                  <a:srgbClr val="000000"/>
                </a:solidFill>
              </a:rPr>
              <a:t>longer periods of attention, faster and more accurate responses</a:t>
            </a:r>
          </a:p>
        </p:txBody>
      </p:sp>
      <p:pic>
        <p:nvPicPr>
          <p:cNvPr id="1026" name="Picture 2" descr="Humanoid &amp; Human Interactive Robot Workshop: [R3] Life Size Service Robot  Robovie R3">
            <a:extLst>
              <a:ext uri="{FF2B5EF4-FFF2-40B4-BE49-F238E27FC236}">
                <a16:creationId xmlns:a16="http://schemas.microsoft.com/office/drawing/2014/main" id="{074094DE-8729-4F2C-851C-78788DDAD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797" y="4357156"/>
            <a:ext cx="1524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A2F8F2E-D816-46C9-A5B9-81566DC653FC}"/>
              </a:ext>
            </a:extLst>
          </p:cNvPr>
          <p:cNvSpPr txBox="1"/>
          <p:nvPr/>
        </p:nvSpPr>
        <p:spPr>
          <a:xfrm>
            <a:off x="4311980" y="5500156"/>
            <a:ext cx="941513" cy="276999"/>
          </a:xfrm>
          <a:prstGeom prst="rect">
            <a:avLst/>
          </a:prstGeom>
          <a:noFill/>
        </p:spPr>
        <p:txBody>
          <a:bodyPr wrap="square" rtlCol="0">
            <a:spAutoFit/>
          </a:bodyPr>
          <a:lstStyle/>
          <a:p>
            <a:r>
              <a:rPr lang="en-GB" sz="1200" b="1" dirty="0">
                <a:solidFill>
                  <a:srgbClr val="000000"/>
                </a:solidFill>
              </a:rPr>
              <a:t>Robovie</a:t>
            </a:r>
          </a:p>
        </p:txBody>
      </p:sp>
      <p:sp>
        <p:nvSpPr>
          <p:cNvPr id="21" name="TextBox 20">
            <a:extLst>
              <a:ext uri="{FF2B5EF4-FFF2-40B4-BE49-F238E27FC236}">
                <a16:creationId xmlns:a16="http://schemas.microsoft.com/office/drawing/2014/main" id="{3E32F90F-AF6E-4E83-992D-84DFDD5FFD4A}"/>
              </a:ext>
            </a:extLst>
          </p:cNvPr>
          <p:cNvSpPr txBox="1"/>
          <p:nvPr/>
        </p:nvSpPr>
        <p:spPr>
          <a:xfrm>
            <a:off x="6200279" y="1688870"/>
            <a:ext cx="2937778" cy="2800767"/>
          </a:xfrm>
          <a:prstGeom prst="rect">
            <a:avLst/>
          </a:prstGeom>
          <a:noFill/>
        </p:spPr>
        <p:txBody>
          <a:bodyPr wrap="square" rtlCol="0">
            <a:spAutoFit/>
          </a:bodyPr>
          <a:lstStyle/>
          <a:p>
            <a:pPr marL="171450" indent="-171450">
              <a:buFont typeface="Wingdings" panose="05000000000000000000" pitchFamily="2" charset="2"/>
              <a:buChar char="§"/>
            </a:pPr>
            <a:r>
              <a:rPr lang="en-GB" sz="1600" b="1" dirty="0">
                <a:solidFill>
                  <a:srgbClr val="000000"/>
                </a:solidFill>
              </a:rPr>
              <a:t>involves the learner</a:t>
            </a:r>
            <a:r>
              <a:rPr lang="en-GB" sz="1600" dirty="0">
                <a:solidFill>
                  <a:srgbClr val="000000"/>
                </a:solidFill>
              </a:rPr>
              <a:t> making an effort to teach the robot, which has a direct impact on their own learning outcomes</a:t>
            </a:r>
          </a:p>
          <a:p>
            <a:pPr marL="171450" indent="-171450">
              <a:buFont typeface="Wingdings" panose="05000000000000000000" pitchFamily="2" charset="2"/>
              <a:buChar char="§"/>
            </a:pPr>
            <a:endParaRPr lang="en-GB" sz="1600" dirty="0">
              <a:solidFill>
                <a:srgbClr val="000000"/>
              </a:solidFill>
            </a:endParaRPr>
          </a:p>
          <a:p>
            <a:pPr marL="171450" indent="-171450">
              <a:buFont typeface="Wingdings" panose="05000000000000000000" pitchFamily="2" charset="2"/>
              <a:buChar char="§"/>
            </a:pPr>
            <a:r>
              <a:rPr lang="en-GB" sz="1600" dirty="0">
                <a:solidFill>
                  <a:srgbClr val="000000"/>
                </a:solidFill>
              </a:rPr>
              <a:t>requiring a higher level of understanding of the material and of the internal representations of their robot partner</a:t>
            </a:r>
          </a:p>
        </p:txBody>
      </p:sp>
      <p:pic>
        <p:nvPicPr>
          <p:cNvPr id="19" name="Рисунок 18">
            <a:extLst>
              <a:ext uri="{FF2B5EF4-FFF2-40B4-BE49-F238E27FC236}">
                <a16:creationId xmlns:a16="http://schemas.microsoft.com/office/drawing/2014/main" id="{D39DAED6-7C73-4D95-87FB-DE162E2FB15B}"/>
              </a:ext>
            </a:extLst>
          </p:cNvPr>
          <p:cNvPicPr>
            <a:picLocks noChangeAspect="1"/>
          </p:cNvPicPr>
          <p:nvPr/>
        </p:nvPicPr>
        <p:blipFill>
          <a:blip r:embed="rId4"/>
          <a:stretch>
            <a:fillRect/>
          </a:stretch>
        </p:blipFill>
        <p:spPr>
          <a:xfrm>
            <a:off x="6742470" y="4627656"/>
            <a:ext cx="1749537" cy="1264793"/>
          </a:xfrm>
          <a:prstGeom prst="rect">
            <a:avLst/>
          </a:prstGeom>
        </p:spPr>
      </p:pic>
    </p:spTree>
    <p:extLst>
      <p:ext uri="{BB962C8B-B14F-4D97-AF65-F5344CB8AC3E}">
        <p14:creationId xmlns:p14="http://schemas.microsoft.com/office/powerpoint/2010/main" val="134486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2BBC40-2A5F-4520-95CE-A551D38B7906}"/>
              </a:ext>
            </a:extLst>
          </p:cNvPr>
          <p:cNvSpPr>
            <a:spLocks noGrp="1"/>
          </p:cNvSpPr>
          <p:nvPr>
            <p:ph type="ctrTitle"/>
          </p:nvPr>
        </p:nvSpPr>
        <p:spPr>
          <a:xfrm>
            <a:off x="740434" y="1122363"/>
            <a:ext cx="7562490" cy="2387600"/>
          </a:xfrm>
        </p:spPr>
        <p:txBody>
          <a:bodyPr/>
          <a:lstStyle/>
          <a:p>
            <a:r>
              <a:rPr lang="it-IT" dirty="0">
                <a:cs typeface="Arial"/>
              </a:rPr>
              <a:t>Key Challenges</a:t>
            </a:r>
            <a:endParaRPr lang="ru-RU" dirty="0">
              <a:cs typeface="Arial"/>
            </a:endParaRPr>
          </a:p>
        </p:txBody>
      </p:sp>
    </p:spTree>
    <p:extLst>
      <p:ext uri="{BB962C8B-B14F-4D97-AF65-F5344CB8AC3E}">
        <p14:creationId xmlns:p14="http://schemas.microsoft.com/office/powerpoint/2010/main" val="2659412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Стрелка: вниз 23">
            <a:extLst>
              <a:ext uri="{FF2B5EF4-FFF2-40B4-BE49-F238E27FC236}">
                <a16:creationId xmlns:a16="http://schemas.microsoft.com/office/drawing/2014/main" id="{3CFC9ED5-D9E5-4EF0-9BD4-E35D2A36470D}"/>
              </a:ext>
            </a:extLst>
          </p:cNvPr>
          <p:cNvSpPr/>
          <p:nvPr/>
        </p:nvSpPr>
        <p:spPr bwMode="auto">
          <a:xfrm>
            <a:off x="7186976" y="2180646"/>
            <a:ext cx="504056" cy="648072"/>
          </a:xfrm>
          <a:prstGeom prst="downArrow">
            <a:avLst/>
          </a:prstGeom>
          <a:solidFill>
            <a:schemeClr val="tx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150"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23" name="Стрелка: вниз 22">
            <a:extLst>
              <a:ext uri="{FF2B5EF4-FFF2-40B4-BE49-F238E27FC236}">
                <a16:creationId xmlns:a16="http://schemas.microsoft.com/office/drawing/2014/main" id="{D08B69DA-94A8-4CF7-8B1E-3F12615622F0}"/>
              </a:ext>
            </a:extLst>
          </p:cNvPr>
          <p:cNvSpPr/>
          <p:nvPr/>
        </p:nvSpPr>
        <p:spPr bwMode="auto">
          <a:xfrm>
            <a:off x="4206482" y="2179822"/>
            <a:ext cx="504056" cy="648072"/>
          </a:xfrm>
          <a:prstGeom prst="downArrow">
            <a:avLst/>
          </a:prstGeom>
          <a:solidFill>
            <a:schemeClr val="tx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150"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9" name="Текст 8">
            <a:extLst>
              <a:ext uri="{FF2B5EF4-FFF2-40B4-BE49-F238E27FC236}">
                <a16:creationId xmlns:a16="http://schemas.microsoft.com/office/drawing/2014/main" id="{590699E1-08AC-43B0-A71E-74899AEB59D5}"/>
              </a:ext>
            </a:extLst>
          </p:cNvPr>
          <p:cNvSpPr>
            <a:spLocks noGrp="1"/>
          </p:cNvSpPr>
          <p:nvPr>
            <p:ph type="body" idx="1"/>
          </p:nvPr>
        </p:nvSpPr>
        <p:spPr>
          <a:xfrm>
            <a:off x="2968264" y="2419241"/>
            <a:ext cx="2980494" cy="823912"/>
          </a:xfrm>
        </p:spPr>
        <p:txBody>
          <a:bodyPr/>
          <a:lstStyle/>
          <a:p>
            <a:pPr algn="ctr"/>
            <a:r>
              <a:rPr lang="en-US" dirty="0">
                <a:solidFill>
                  <a:srgbClr val="006778"/>
                </a:solidFill>
              </a:rPr>
              <a:t>Action</a:t>
            </a:r>
            <a:endParaRPr lang="en-150" dirty="0">
              <a:solidFill>
                <a:srgbClr val="006778"/>
              </a:solidFill>
            </a:endParaRPr>
          </a:p>
        </p:txBody>
      </p:sp>
      <p:sp>
        <p:nvSpPr>
          <p:cNvPr id="11" name="Текст 10">
            <a:extLst>
              <a:ext uri="{FF2B5EF4-FFF2-40B4-BE49-F238E27FC236}">
                <a16:creationId xmlns:a16="http://schemas.microsoft.com/office/drawing/2014/main" id="{2769450C-4164-4A97-A2D3-CAA48846CD42}"/>
              </a:ext>
            </a:extLst>
          </p:cNvPr>
          <p:cNvSpPr>
            <a:spLocks noGrp="1"/>
          </p:cNvSpPr>
          <p:nvPr>
            <p:ph type="body" sz="quarter" idx="3"/>
          </p:nvPr>
        </p:nvSpPr>
        <p:spPr>
          <a:xfrm>
            <a:off x="7369" y="2400063"/>
            <a:ext cx="2980493" cy="823912"/>
          </a:xfrm>
        </p:spPr>
        <p:txBody>
          <a:bodyPr/>
          <a:lstStyle/>
          <a:p>
            <a:pPr algn="ctr"/>
            <a:r>
              <a:rPr lang="en-US" dirty="0">
                <a:solidFill>
                  <a:srgbClr val="006778"/>
                </a:solidFill>
              </a:rPr>
              <a:t>Perception</a:t>
            </a:r>
            <a:endParaRPr lang="en-150" dirty="0">
              <a:solidFill>
                <a:srgbClr val="006778"/>
              </a:solidFill>
            </a:endParaRPr>
          </a:p>
        </p:txBody>
      </p:sp>
      <p:sp>
        <p:nvSpPr>
          <p:cNvPr id="5" name="Дата 4">
            <a:extLst>
              <a:ext uri="{FF2B5EF4-FFF2-40B4-BE49-F238E27FC236}">
                <a16:creationId xmlns:a16="http://schemas.microsoft.com/office/drawing/2014/main" id="{8341E5C5-A799-4B9B-A04F-F774326A350A}"/>
              </a:ext>
            </a:extLst>
          </p:cNvPr>
          <p:cNvSpPr>
            <a:spLocks noGrp="1"/>
          </p:cNvSpPr>
          <p:nvPr>
            <p:ph type="dt" sz="half" idx="10"/>
          </p:nvPr>
        </p:nvSpPr>
        <p:spPr/>
        <p:txBody>
          <a:bodyPr/>
          <a:lstStyle/>
          <a:p>
            <a:pPr>
              <a:defRPr/>
            </a:pPr>
            <a:fld id="{E6B06D2D-DD7C-4BBA-918B-FFDB0D0F01C4}" type="datetime1">
              <a:rPr lang="it-IT" altLang="it-IT" smtClean="0"/>
              <a:pPr>
                <a:defRPr/>
              </a:pPr>
              <a:t>21/03/2022</a:t>
            </a:fld>
            <a:endParaRPr lang="it-IT" altLang="it-IT"/>
          </a:p>
        </p:txBody>
      </p:sp>
      <p:sp>
        <p:nvSpPr>
          <p:cNvPr id="7" name="Номер слайда 6">
            <a:extLst>
              <a:ext uri="{FF2B5EF4-FFF2-40B4-BE49-F238E27FC236}">
                <a16:creationId xmlns:a16="http://schemas.microsoft.com/office/drawing/2014/main" id="{DDF09187-541F-4EF4-9D93-A0A69161DE5D}"/>
              </a:ext>
            </a:extLst>
          </p:cNvPr>
          <p:cNvSpPr>
            <a:spLocks noGrp="1"/>
          </p:cNvSpPr>
          <p:nvPr>
            <p:ph type="sldNum" sz="quarter" idx="12"/>
          </p:nvPr>
        </p:nvSpPr>
        <p:spPr/>
        <p:txBody>
          <a:bodyPr/>
          <a:lstStyle/>
          <a:p>
            <a:pPr>
              <a:defRPr/>
            </a:pPr>
            <a:r>
              <a:rPr lang="it-IT" altLang="it-IT"/>
              <a:t>Pagina </a:t>
            </a:r>
            <a:fld id="{6B22978F-E51E-42EE-94D8-B59D31F2119A}" type="slidenum">
              <a:rPr lang="it-IT" altLang="it-IT" smtClean="0"/>
              <a:pPr>
                <a:defRPr/>
              </a:pPr>
              <a:t>14</a:t>
            </a:fld>
            <a:endParaRPr lang="it-IT" altLang="it-IT"/>
          </a:p>
        </p:txBody>
      </p:sp>
      <p:sp>
        <p:nvSpPr>
          <p:cNvPr id="13" name="Заголовок 1">
            <a:extLst>
              <a:ext uri="{FF2B5EF4-FFF2-40B4-BE49-F238E27FC236}">
                <a16:creationId xmlns:a16="http://schemas.microsoft.com/office/drawing/2014/main" id="{E08E1F1B-23DF-4378-800A-0CA5CA721018}"/>
              </a:ext>
            </a:extLst>
          </p:cNvPr>
          <p:cNvSpPr txBox="1">
            <a:spLocks/>
          </p:cNvSpPr>
          <p:nvPr/>
        </p:nvSpPr>
        <p:spPr bwMode="auto">
          <a:xfrm>
            <a:off x="363623" y="168552"/>
            <a:ext cx="8384842"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a:lstStyle>
          <a:p>
            <a:pPr algn="ctr"/>
            <a:r>
              <a:rPr lang="en-US" noProof="1">
                <a:cs typeface="Arial"/>
              </a:rPr>
              <a:t>Technical Challenges of Building Social Robot Tutors</a:t>
            </a:r>
          </a:p>
          <a:p>
            <a:pPr algn="ctr"/>
            <a:r>
              <a:rPr lang="en-US" sz="1800" noProof="1">
                <a:solidFill>
                  <a:schemeClr val="bg1">
                    <a:lumMod val="50000"/>
                  </a:schemeClr>
                </a:solidFill>
                <a:cs typeface="Arial"/>
              </a:rPr>
              <a:t>Which problems do we face when we want to use social robots for education?</a:t>
            </a:r>
            <a:endParaRPr lang="ru-RU" sz="1800" noProof="1">
              <a:solidFill>
                <a:schemeClr val="bg1">
                  <a:lumMod val="50000"/>
                </a:schemeClr>
              </a:solidFill>
            </a:endParaRPr>
          </a:p>
        </p:txBody>
      </p:sp>
      <p:sp>
        <p:nvSpPr>
          <p:cNvPr id="20" name="Стрелка: вниз 19">
            <a:extLst>
              <a:ext uri="{FF2B5EF4-FFF2-40B4-BE49-F238E27FC236}">
                <a16:creationId xmlns:a16="http://schemas.microsoft.com/office/drawing/2014/main" id="{F39C65A9-F4F6-4758-87B1-2BED0A3D53D8}"/>
              </a:ext>
            </a:extLst>
          </p:cNvPr>
          <p:cNvSpPr/>
          <p:nvPr/>
        </p:nvSpPr>
        <p:spPr bwMode="auto">
          <a:xfrm>
            <a:off x="1225989" y="2179822"/>
            <a:ext cx="504056" cy="648072"/>
          </a:xfrm>
          <a:prstGeom prst="downArrow">
            <a:avLst/>
          </a:prstGeom>
          <a:solidFill>
            <a:schemeClr val="tx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150"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21" name="Прямоугольник: скругленные углы 20">
            <a:extLst>
              <a:ext uri="{FF2B5EF4-FFF2-40B4-BE49-F238E27FC236}">
                <a16:creationId xmlns:a16="http://schemas.microsoft.com/office/drawing/2014/main" id="{76886EAA-133B-41D9-889C-50458FFC6776}"/>
              </a:ext>
            </a:extLst>
          </p:cNvPr>
          <p:cNvSpPr/>
          <p:nvPr/>
        </p:nvSpPr>
        <p:spPr bwMode="auto">
          <a:xfrm>
            <a:off x="462047" y="1318219"/>
            <a:ext cx="8219906" cy="1093109"/>
          </a:xfrm>
          <a:prstGeom prst="roundRect">
            <a:avLst/>
          </a:prstGeom>
          <a:solidFill>
            <a:srgbClr val="AAC9B6"/>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600" dirty="0">
                <a:solidFill>
                  <a:schemeClr val="tx1"/>
                </a:solidFill>
              </a:rPr>
              <a:t>F</a:t>
            </a:r>
            <a:r>
              <a:rPr kumimoji="0" lang="en-GB"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luent and contingent interaction between social robots and learners requires the seamless integration of a range of processes in artificial intelligence and robotics</a:t>
            </a:r>
            <a:endParaRPr kumimoji="0" lang="en-150"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p:txBody>
      </p:sp>
      <p:sp>
        <p:nvSpPr>
          <p:cNvPr id="22" name="Segnaposto piè di pagina 5">
            <a:extLst>
              <a:ext uri="{FF2B5EF4-FFF2-40B4-BE49-F238E27FC236}">
                <a16:creationId xmlns:a16="http://schemas.microsoft.com/office/drawing/2014/main" id="{D0179303-EF6B-4409-B6FA-AB3E4EB7BC8C}"/>
              </a:ext>
            </a:extLst>
          </p:cNvPr>
          <p:cNvSpPr>
            <a:spLocks noGrp="1"/>
          </p:cNvSpPr>
          <p:nvPr>
            <p:ph type="ftr" sz="quarter" idx="11"/>
          </p:nvPr>
        </p:nvSpPr>
        <p:spPr>
          <a:xfrm>
            <a:off x="1275995" y="6146800"/>
            <a:ext cx="2895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eaLnBrk="1" hangingPunct="1">
              <a:buNone/>
            </a:pPr>
            <a:r>
              <a:rPr lang="en-GB" altLang="it-IT" sz="1100" dirty="0">
                <a:solidFill>
                  <a:schemeClr val="bg1"/>
                </a:solidFill>
              </a:rPr>
              <a:t>Social Robots for Education: A review</a:t>
            </a:r>
            <a:endParaRPr lang="it-IT" altLang="it-IT" sz="1100" dirty="0">
              <a:solidFill>
                <a:schemeClr val="bg1"/>
              </a:solidFill>
            </a:endParaRPr>
          </a:p>
        </p:txBody>
      </p:sp>
      <p:sp>
        <p:nvSpPr>
          <p:cNvPr id="16" name="Текст 10">
            <a:extLst>
              <a:ext uri="{FF2B5EF4-FFF2-40B4-BE49-F238E27FC236}">
                <a16:creationId xmlns:a16="http://schemas.microsoft.com/office/drawing/2014/main" id="{17B000A5-D4A1-48E2-8363-4FA20DCFD023}"/>
              </a:ext>
            </a:extLst>
          </p:cNvPr>
          <p:cNvSpPr txBox="1">
            <a:spLocks/>
          </p:cNvSpPr>
          <p:nvPr/>
        </p:nvSpPr>
        <p:spPr bwMode="auto">
          <a:xfrm>
            <a:off x="5948757" y="2404743"/>
            <a:ext cx="2980494" cy="82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Clr>
                <a:srgbClr val="822433"/>
              </a:buClr>
              <a:buNone/>
              <a:defRPr sz="2400" b="1" kern="1200">
                <a:solidFill>
                  <a:srgbClr val="000000"/>
                </a:solidFill>
                <a:latin typeface="+mn-lt"/>
                <a:ea typeface="+mn-ea"/>
                <a:cs typeface="+mn-cs"/>
              </a:defRPr>
            </a:lvl1pPr>
            <a:lvl2pPr marL="457200" indent="0" algn="l" rtl="0" eaLnBrk="0" fontAlgn="base" hangingPunct="0">
              <a:spcBef>
                <a:spcPct val="20000"/>
              </a:spcBef>
              <a:spcAft>
                <a:spcPct val="0"/>
              </a:spcAft>
              <a:buNone/>
              <a:defRPr sz="2000" b="1" kern="1200">
                <a:solidFill>
                  <a:srgbClr val="000000"/>
                </a:solidFill>
                <a:latin typeface="+mn-lt"/>
                <a:ea typeface="+mn-ea"/>
                <a:cs typeface="+mn-cs"/>
              </a:defRPr>
            </a:lvl2pPr>
            <a:lvl3pPr marL="914400" indent="0" algn="l" rtl="0" eaLnBrk="0" fontAlgn="base" hangingPunct="0">
              <a:spcBef>
                <a:spcPct val="20000"/>
              </a:spcBef>
              <a:spcAft>
                <a:spcPct val="0"/>
              </a:spcAft>
              <a:buNone/>
              <a:defRPr sz="1800" b="1" kern="1200">
                <a:solidFill>
                  <a:srgbClr val="000000"/>
                </a:solidFill>
                <a:latin typeface="+mn-lt"/>
                <a:ea typeface="+mn-ea"/>
                <a:cs typeface="+mn-cs"/>
              </a:defRPr>
            </a:lvl3pPr>
            <a:lvl4pPr marL="1371600" indent="0" algn="l" rtl="0" eaLnBrk="0" fontAlgn="base" hangingPunct="0">
              <a:spcBef>
                <a:spcPct val="20000"/>
              </a:spcBef>
              <a:spcAft>
                <a:spcPct val="0"/>
              </a:spcAft>
              <a:buNone/>
              <a:defRPr sz="1600" b="1" kern="1200">
                <a:solidFill>
                  <a:srgbClr val="000000"/>
                </a:solidFill>
                <a:latin typeface="+mn-lt"/>
                <a:ea typeface="+mn-ea"/>
                <a:cs typeface="+mn-cs"/>
              </a:defRPr>
            </a:lvl4pPr>
            <a:lvl5pPr marL="1828800" indent="0" algn="l" rtl="0" eaLnBrk="0" fontAlgn="base" hangingPunct="0">
              <a:spcBef>
                <a:spcPct val="20000"/>
              </a:spcBef>
              <a:spcAft>
                <a:spcPct val="0"/>
              </a:spcAft>
              <a:buNone/>
              <a:defRPr sz="1600" b="1"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solidFill>
                  <a:srgbClr val="006778"/>
                </a:solidFill>
              </a:rPr>
              <a:t>Personalization</a:t>
            </a:r>
            <a:endParaRPr lang="en-150" dirty="0">
              <a:solidFill>
                <a:srgbClr val="006778"/>
              </a:solidFill>
            </a:endParaRPr>
          </a:p>
        </p:txBody>
      </p:sp>
      <p:sp>
        <p:nvSpPr>
          <p:cNvPr id="25" name="TextBox 24">
            <a:extLst>
              <a:ext uri="{FF2B5EF4-FFF2-40B4-BE49-F238E27FC236}">
                <a16:creationId xmlns:a16="http://schemas.microsoft.com/office/drawing/2014/main" id="{D4E521D7-E36C-49FA-A4E1-E8ED3E605D6C}"/>
              </a:ext>
            </a:extLst>
          </p:cNvPr>
          <p:cNvSpPr txBox="1"/>
          <p:nvPr/>
        </p:nvSpPr>
        <p:spPr>
          <a:xfrm>
            <a:off x="6226807" y="3280572"/>
            <a:ext cx="2750530" cy="1569660"/>
          </a:xfrm>
          <a:prstGeom prst="rect">
            <a:avLst/>
          </a:prstGeom>
          <a:noFill/>
        </p:spPr>
        <p:txBody>
          <a:bodyPr wrap="square" rtlCol="0">
            <a:spAutoFit/>
          </a:bodyPr>
          <a:lstStyle/>
          <a:p>
            <a:pPr marL="171450" indent="-171450">
              <a:buFont typeface="Wingdings" panose="05000000000000000000" pitchFamily="2" charset="2"/>
              <a:buChar char="§"/>
            </a:pPr>
            <a:r>
              <a:rPr lang="en-GB" sz="1600" dirty="0">
                <a:solidFill>
                  <a:srgbClr val="000000"/>
                </a:solidFill>
              </a:rPr>
              <a:t>nonverbal behaviour,</a:t>
            </a:r>
          </a:p>
          <a:p>
            <a:pPr marL="171450" indent="-171450">
              <a:buFont typeface="Wingdings" panose="05000000000000000000" pitchFamily="2" charset="2"/>
              <a:buChar char="§"/>
            </a:pPr>
            <a:endParaRPr lang="en-GB" sz="1600" dirty="0">
              <a:solidFill>
                <a:srgbClr val="000000"/>
              </a:solidFill>
            </a:endParaRPr>
          </a:p>
          <a:p>
            <a:pPr marL="171450" indent="-171450">
              <a:buFont typeface="Wingdings" panose="05000000000000000000" pitchFamily="2" charset="2"/>
              <a:buChar char="§"/>
            </a:pPr>
            <a:r>
              <a:rPr lang="en-GB" sz="1600" dirty="0">
                <a:solidFill>
                  <a:srgbClr val="000000"/>
                </a:solidFill>
              </a:rPr>
              <a:t> verbal behaviour,</a:t>
            </a:r>
          </a:p>
          <a:p>
            <a:pPr marL="171450" indent="-171450">
              <a:buFont typeface="Wingdings" panose="05000000000000000000" pitchFamily="2" charset="2"/>
              <a:buChar char="§"/>
            </a:pPr>
            <a:endParaRPr lang="en-GB" sz="1600" dirty="0">
              <a:solidFill>
                <a:srgbClr val="000000"/>
              </a:solidFill>
            </a:endParaRPr>
          </a:p>
          <a:p>
            <a:pPr marL="171450" indent="-171450">
              <a:buFont typeface="Wingdings" panose="05000000000000000000" pitchFamily="2" charset="2"/>
              <a:buChar char="§"/>
            </a:pPr>
            <a:r>
              <a:rPr lang="en-GB" sz="1600" dirty="0">
                <a:solidFill>
                  <a:srgbClr val="000000"/>
                </a:solidFill>
              </a:rPr>
              <a:t> adaptive content progression</a:t>
            </a:r>
            <a:endParaRPr lang="en-150" sz="1600" dirty="0">
              <a:solidFill>
                <a:srgbClr val="000000"/>
              </a:solidFill>
            </a:endParaRPr>
          </a:p>
        </p:txBody>
      </p:sp>
      <p:cxnSp>
        <p:nvCxnSpPr>
          <p:cNvPr id="6" name="Прямая со стрелкой 5">
            <a:extLst>
              <a:ext uri="{FF2B5EF4-FFF2-40B4-BE49-F238E27FC236}">
                <a16:creationId xmlns:a16="http://schemas.microsoft.com/office/drawing/2014/main" id="{FB81A57C-C777-4112-B738-948AAD674870}"/>
              </a:ext>
            </a:extLst>
          </p:cNvPr>
          <p:cNvCxnSpPr>
            <a:cxnSpLocks/>
          </p:cNvCxnSpPr>
          <p:nvPr/>
        </p:nvCxnSpPr>
        <p:spPr bwMode="auto">
          <a:xfrm flipH="1">
            <a:off x="1478014" y="3842524"/>
            <a:ext cx="1" cy="516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7CD12429-DA21-40CA-9AAC-F97C7DDB2756}"/>
              </a:ext>
            </a:extLst>
          </p:cNvPr>
          <p:cNvSpPr txBox="1"/>
          <p:nvPr/>
        </p:nvSpPr>
        <p:spPr>
          <a:xfrm>
            <a:off x="973962" y="3929626"/>
            <a:ext cx="504051" cy="307777"/>
          </a:xfrm>
          <a:prstGeom prst="rect">
            <a:avLst/>
          </a:prstGeom>
          <a:solidFill>
            <a:schemeClr val="bg1"/>
          </a:solidFill>
        </p:spPr>
        <p:txBody>
          <a:bodyPr wrap="square" rtlCol="0">
            <a:spAutoFit/>
          </a:bodyPr>
          <a:lstStyle/>
          <a:p>
            <a:r>
              <a:rPr lang="en-GB" sz="1400" b="1" dirty="0">
                <a:solidFill>
                  <a:srgbClr val="790022"/>
                </a:solidFill>
              </a:rPr>
              <a:t>but</a:t>
            </a:r>
            <a:endParaRPr lang="en-150" sz="1400" b="1" dirty="0">
              <a:solidFill>
                <a:srgbClr val="790022"/>
              </a:solidFill>
            </a:endParaRPr>
          </a:p>
        </p:txBody>
      </p:sp>
      <p:sp>
        <p:nvSpPr>
          <p:cNvPr id="27" name="TextBox 26">
            <a:extLst>
              <a:ext uri="{FF2B5EF4-FFF2-40B4-BE49-F238E27FC236}">
                <a16:creationId xmlns:a16="http://schemas.microsoft.com/office/drawing/2014/main" id="{9072C4E0-A5DF-423C-A689-388600581FEE}"/>
              </a:ext>
            </a:extLst>
          </p:cNvPr>
          <p:cNvSpPr txBox="1"/>
          <p:nvPr/>
        </p:nvSpPr>
        <p:spPr>
          <a:xfrm>
            <a:off x="237611" y="3280572"/>
            <a:ext cx="2719834" cy="584775"/>
          </a:xfrm>
          <a:prstGeom prst="rect">
            <a:avLst/>
          </a:prstGeom>
          <a:noFill/>
        </p:spPr>
        <p:txBody>
          <a:bodyPr wrap="square" rtlCol="0">
            <a:spAutoFit/>
          </a:bodyPr>
          <a:lstStyle/>
          <a:p>
            <a:pPr algn="ctr"/>
            <a:r>
              <a:rPr lang="en-GB" sz="1600" dirty="0">
                <a:solidFill>
                  <a:srgbClr val="000000"/>
                </a:solidFill>
              </a:rPr>
              <a:t>speech recognition, visual social signal processing</a:t>
            </a:r>
            <a:endParaRPr lang="en-150" sz="1600" dirty="0">
              <a:solidFill>
                <a:srgbClr val="000000"/>
              </a:solidFill>
            </a:endParaRPr>
          </a:p>
        </p:txBody>
      </p:sp>
      <p:sp>
        <p:nvSpPr>
          <p:cNvPr id="28" name="TextBox 27">
            <a:extLst>
              <a:ext uri="{FF2B5EF4-FFF2-40B4-BE49-F238E27FC236}">
                <a16:creationId xmlns:a16="http://schemas.microsoft.com/office/drawing/2014/main" id="{127C7CD4-E66E-439A-93DE-2C62144A6D5A}"/>
              </a:ext>
            </a:extLst>
          </p:cNvPr>
          <p:cNvSpPr txBox="1"/>
          <p:nvPr/>
        </p:nvSpPr>
        <p:spPr>
          <a:xfrm>
            <a:off x="248430" y="4341292"/>
            <a:ext cx="2719834" cy="584775"/>
          </a:xfrm>
          <a:prstGeom prst="rect">
            <a:avLst/>
          </a:prstGeom>
          <a:noFill/>
        </p:spPr>
        <p:txBody>
          <a:bodyPr wrap="square" rtlCol="0">
            <a:spAutoFit/>
          </a:bodyPr>
          <a:lstStyle/>
          <a:p>
            <a:pPr algn="ctr"/>
            <a:r>
              <a:rPr lang="en-GB" sz="1600" dirty="0">
                <a:solidFill>
                  <a:srgbClr val="000000"/>
                </a:solidFill>
              </a:rPr>
              <a:t>alternative input media (such as touch screens)</a:t>
            </a:r>
            <a:endParaRPr lang="en-150" sz="1600" dirty="0">
              <a:solidFill>
                <a:srgbClr val="000000"/>
              </a:solidFill>
            </a:endParaRPr>
          </a:p>
        </p:txBody>
      </p:sp>
      <p:cxnSp>
        <p:nvCxnSpPr>
          <p:cNvPr id="30" name="Прямая со стрелкой 29">
            <a:extLst>
              <a:ext uri="{FF2B5EF4-FFF2-40B4-BE49-F238E27FC236}">
                <a16:creationId xmlns:a16="http://schemas.microsoft.com/office/drawing/2014/main" id="{9CACC9D8-E1A2-49B2-A0E4-F9FF114A5C16}"/>
              </a:ext>
            </a:extLst>
          </p:cNvPr>
          <p:cNvCxnSpPr>
            <a:cxnSpLocks/>
          </p:cNvCxnSpPr>
          <p:nvPr/>
        </p:nvCxnSpPr>
        <p:spPr bwMode="auto">
          <a:xfrm flipH="1">
            <a:off x="1478016" y="4874500"/>
            <a:ext cx="1" cy="516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0F0FEE3A-EB57-4B48-BEEF-AEFF894A74E8}"/>
              </a:ext>
            </a:extLst>
          </p:cNvPr>
          <p:cNvSpPr txBox="1"/>
          <p:nvPr/>
        </p:nvSpPr>
        <p:spPr>
          <a:xfrm>
            <a:off x="973963" y="4926067"/>
            <a:ext cx="504051" cy="307777"/>
          </a:xfrm>
          <a:prstGeom prst="rect">
            <a:avLst/>
          </a:prstGeom>
          <a:solidFill>
            <a:schemeClr val="bg1"/>
          </a:solidFill>
        </p:spPr>
        <p:txBody>
          <a:bodyPr wrap="square" rtlCol="0">
            <a:spAutoFit/>
          </a:bodyPr>
          <a:lstStyle/>
          <a:p>
            <a:r>
              <a:rPr lang="en-GB" sz="1400" b="1" dirty="0">
                <a:solidFill>
                  <a:srgbClr val="790022"/>
                </a:solidFill>
              </a:rPr>
              <a:t>but</a:t>
            </a:r>
            <a:endParaRPr lang="en-150" sz="1400" b="1" dirty="0">
              <a:solidFill>
                <a:srgbClr val="790022"/>
              </a:solidFill>
            </a:endParaRPr>
          </a:p>
        </p:txBody>
      </p:sp>
      <p:sp>
        <p:nvSpPr>
          <p:cNvPr id="33" name="TextBox 32">
            <a:extLst>
              <a:ext uri="{FF2B5EF4-FFF2-40B4-BE49-F238E27FC236}">
                <a16:creationId xmlns:a16="http://schemas.microsoft.com/office/drawing/2014/main" id="{453554BB-C256-44D2-9F9D-4822A906BB32}"/>
              </a:ext>
            </a:extLst>
          </p:cNvPr>
          <p:cNvSpPr txBox="1"/>
          <p:nvPr/>
        </p:nvSpPr>
        <p:spPr>
          <a:xfrm>
            <a:off x="227739" y="5326758"/>
            <a:ext cx="2719834" cy="584775"/>
          </a:xfrm>
          <a:prstGeom prst="rect">
            <a:avLst/>
          </a:prstGeom>
          <a:noFill/>
        </p:spPr>
        <p:txBody>
          <a:bodyPr wrap="square" rtlCol="0">
            <a:spAutoFit/>
          </a:bodyPr>
          <a:lstStyle/>
          <a:p>
            <a:pPr algn="ctr"/>
            <a:r>
              <a:rPr lang="en-GB" sz="1600" dirty="0">
                <a:solidFill>
                  <a:srgbClr val="000000"/>
                </a:solidFill>
              </a:rPr>
              <a:t>constraints the natural flow of interaction</a:t>
            </a:r>
            <a:endParaRPr lang="en-150" sz="1600" dirty="0">
              <a:solidFill>
                <a:srgbClr val="000000"/>
              </a:solidFill>
            </a:endParaRPr>
          </a:p>
        </p:txBody>
      </p:sp>
      <p:sp>
        <p:nvSpPr>
          <p:cNvPr id="37" name="TextBox 36">
            <a:extLst>
              <a:ext uri="{FF2B5EF4-FFF2-40B4-BE49-F238E27FC236}">
                <a16:creationId xmlns:a16="http://schemas.microsoft.com/office/drawing/2014/main" id="{1D5F1755-FBC2-42AC-95D9-7C420A5062C0}"/>
              </a:ext>
            </a:extLst>
          </p:cNvPr>
          <p:cNvSpPr txBox="1"/>
          <p:nvPr/>
        </p:nvSpPr>
        <p:spPr>
          <a:xfrm>
            <a:off x="3140845" y="3251066"/>
            <a:ext cx="2937778" cy="2800767"/>
          </a:xfrm>
          <a:prstGeom prst="rect">
            <a:avLst/>
          </a:prstGeom>
          <a:noFill/>
        </p:spPr>
        <p:txBody>
          <a:bodyPr wrap="square" rtlCol="0">
            <a:spAutoFit/>
          </a:bodyPr>
          <a:lstStyle/>
          <a:p>
            <a:pPr marL="171450" indent="-171450">
              <a:buFont typeface="Wingdings" panose="05000000000000000000" pitchFamily="2" charset="2"/>
              <a:buChar char="§"/>
            </a:pPr>
            <a:r>
              <a:rPr lang="en-GB" sz="1600" dirty="0">
                <a:solidFill>
                  <a:srgbClr val="000000"/>
                </a:solidFill>
              </a:rPr>
              <a:t>conflicting educational theories even in human-based instruction,</a:t>
            </a:r>
          </a:p>
          <a:p>
            <a:pPr marL="171450" indent="-171450">
              <a:buFont typeface="Wingdings" panose="05000000000000000000" pitchFamily="2" charset="2"/>
              <a:buChar char="§"/>
            </a:pPr>
            <a:endParaRPr lang="en-GB" sz="1600" dirty="0">
              <a:solidFill>
                <a:srgbClr val="000000"/>
              </a:solidFill>
            </a:endParaRPr>
          </a:p>
          <a:p>
            <a:pPr marL="171450" indent="-171450">
              <a:buFont typeface="Wingdings" panose="05000000000000000000" pitchFamily="2" charset="2"/>
              <a:buChar char="§"/>
            </a:pPr>
            <a:r>
              <a:rPr lang="en-GB" sz="1600" dirty="0">
                <a:solidFill>
                  <a:srgbClr val="000000"/>
                </a:solidFill>
              </a:rPr>
              <a:t>choosing an appropriate emotional support strategy,</a:t>
            </a:r>
          </a:p>
          <a:p>
            <a:pPr marL="171450" indent="-171450">
              <a:buFont typeface="Wingdings" panose="05000000000000000000" pitchFamily="2" charset="2"/>
              <a:buChar char="§"/>
            </a:pPr>
            <a:endParaRPr lang="en-GB" sz="1600" dirty="0">
              <a:solidFill>
                <a:srgbClr val="000000"/>
              </a:solidFill>
            </a:endParaRPr>
          </a:p>
          <a:p>
            <a:pPr marL="171450" indent="-171450">
              <a:buFont typeface="Wingdings" panose="05000000000000000000" pitchFamily="2" charset="2"/>
              <a:buChar char="§"/>
            </a:pPr>
            <a:r>
              <a:rPr lang="en-GB" sz="1600" dirty="0">
                <a:solidFill>
                  <a:srgbClr val="000000"/>
                </a:solidFill>
              </a:rPr>
              <a:t>appropriate gestures and gazes, attention-guiding behaviour,</a:t>
            </a:r>
          </a:p>
          <a:p>
            <a:pPr marL="171450" indent="-171450">
              <a:buFont typeface="Wingdings" panose="05000000000000000000" pitchFamily="2" charset="2"/>
              <a:buChar char="§"/>
            </a:pPr>
            <a:r>
              <a:rPr lang="en-GB" sz="1600" dirty="0">
                <a:solidFill>
                  <a:srgbClr val="000000"/>
                </a:solidFill>
              </a:rPr>
              <a:t>…</a:t>
            </a:r>
          </a:p>
        </p:txBody>
      </p:sp>
      <p:pic>
        <p:nvPicPr>
          <p:cNvPr id="40" name="Рисунок 39" descr="Изображение выглядит как автомат&#10;&#10;Автоматически созданное описание">
            <a:extLst>
              <a:ext uri="{FF2B5EF4-FFF2-40B4-BE49-F238E27FC236}">
                <a16:creationId xmlns:a16="http://schemas.microsoft.com/office/drawing/2014/main" id="{98279DD2-1303-43B4-A622-100F4DE33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784" y="4550446"/>
            <a:ext cx="1438635" cy="1438635"/>
          </a:xfrm>
          <a:prstGeom prst="rect">
            <a:avLst/>
          </a:prstGeom>
        </p:spPr>
      </p:pic>
    </p:spTree>
    <p:extLst>
      <p:ext uri="{BB962C8B-B14F-4D97-AF65-F5344CB8AC3E}">
        <p14:creationId xmlns:p14="http://schemas.microsoft.com/office/powerpoint/2010/main" val="721421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Дата 6">
            <a:extLst>
              <a:ext uri="{FF2B5EF4-FFF2-40B4-BE49-F238E27FC236}">
                <a16:creationId xmlns:a16="http://schemas.microsoft.com/office/drawing/2014/main" id="{B9002479-1766-40E6-9053-B0B521BBCC74}"/>
              </a:ext>
            </a:extLst>
          </p:cNvPr>
          <p:cNvSpPr>
            <a:spLocks noGrp="1"/>
          </p:cNvSpPr>
          <p:nvPr>
            <p:ph type="dt" sz="half" idx="10"/>
          </p:nvPr>
        </p:nvSpPr>
        <p:spPr/>
        <p:txBody>
          <a:bodyPr/>
          <a:lstStyle/>
          <a:p>
            <a:pPr>
              <a:defRPr/>
            </a:pPr>
            <a:fld id="{9A8D3190-6212-4618-86E7-5AE97E84087C}" type="datetime1">
              <a:rPr lang="it-IT" altLang="it-IT" smtClean="0"/>
              <a:pPr>
                <a:defRPr/>
              </a:pPr>
              <a:t>21/03/2022</a:t>
            </a:fld>
            <a:endParaRPr lang="it-IT" altLang="it-IT"/>
          </a:p>
        </p:txBody>
      </p:sp>
      <p:sp>
        <p:nvSpPr>
          <p:cNvPr id="9" name="Номер слайда 8">
            <a:extLst>
              <a:ext uri="{FF2B5EF4-FFF2-40B4-BE49-F238E27FC236}">
                <a16:creationId xmlns:a16="http://schemas.microsoft.com/office/drawing/2014/main" id="{71ADD5DC-C72B-42D5-85C0-B87F624EE172}"/>
              </a:ext>
            </a:extLst>
          </p:cNvPr>
          <p:cNvSpPr>
            <a:spLocks noGrp="1"/>
          </p:cNvSpPr>
          <p:nvPr>
            <p:ph type="sldNum" sz="quarter" idx="12"/>
          </p:nvPr>
        </p:nvSpPr>
        <p:spPr/>
        <p:txBody>
          <a:bodyPr/>
          <a:lstStyle/>
          <a:p>
            <a:pPr>
              <a:defRPr/>
            </a:pPr>
            <a:r>
              <a:rPr lang="it-IT" altLang="it-IT"/>
              <a:t>Pagina </a:t>
            </a:r>
            <a:fld id="{3D6ED094-709E-4836-A0E1-A6E5A6F1CCE0}" type="slidenum">
              <a:rPr lang="it-IT" altLang="it-IT" smtClean="0"/>
              <a:pPr>
                <a:defRPr/>
              </a:pPr>
              <a:t>15</a:t>
            </a:fld>
            <a:endParaRPr lang="it-IT" altLang="it-IT"/>
          </a:p>
        </p:txBody>
      </p:sp>
      <p:sp>
        <p:nvSpPr>
          <p:cNvPr id="10" name="Segnaposto piè di pagina 5">
            <a:extLst>
              <a:ext uri="{FF2B5EF4-FFF2-40B4-BE49-F238E27FC236}">
                <a16:creationId xmlns:a16="http://schemas.microsoft.com/office/drawing/2014/main" id="{9FDC4A08-79D5-41A4-A480-47FD8B792330}"/>
              </a:ext>
            </a:extLst>
          </p:cNvPr>
          <p:cNvSpPr>
            <a:spLocks noGrp="1"/>
          </p:cNvSpPr>
          <p:nvPr>
            <p:ph type="ftr" sz="quarter" idx="11"/>
          </p:nvPr>
        </p:nvSpPr>
        <p:spPr>
          <a:xfrm>
            <a:off x="1275995" y="6146800"/>
            <a:ext cx="2895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eaLnBrk="1" hangingPunct="1">
              <a:buNone/>
            </a:pPr>
            <a:r>
              <a:rPr lang="en-GB" altLang="it-IT" sz="1100" dirty="0">
                <a:solidFill>
                  <a:schemeClr val="bg1"/>
                </a:solidFill>
              </a:rPr>
              <a:t>Social Robots for Education: A review</a:t>
            </a:r>
            <a:endParaRPr lang="it-IT" altLang="it-IT" sz="1100" dirty="0">
              <a:solidFill>
                <a:schemeClr val="bg1"/>
              </a:solidFill>
            </a:endParaRPr>
          </a:p>
        </p:txBody>
      </p:sp>
      <p:sp>
        <p:nvSpPr>
          <p:cNvPr id="11" name="Заголовок 1">
            <a:extLst>
              <a:ext uri="{FF2B5EF4-FFF2-40B4-BE49-F238E27FC236}">
                <a16:creationId xmlns:a16="http://schemas.microsoft.com/office/drawing/2014/main" id="{77585736-2B2B-4C75-8455-17B0DF56FA53}"/>
              </a:ext>
            </a:extLst>
          </p:cNvPr>
          <p:cNvSpPr txBox="1">
            <a:spLocks/>
          </p:cNvSpPr>
          <p:nvPr/>
        </p:nvSpPr>
        <p:spPr bwMode="auto">
          <a:xfrm>
            <a:off x="179513" y="168552"/>
            <a:ext cx="8784976" cy="82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a:lstStyle>
          <a:p>
            <a:pPr algn="ctr"/>
            <a:r>
              <a:rPr lang="en-US" noProof="1"/>
              <a:t>Full Set of Challenges</a:t>
            </a:r>
            <a:endParaRPr lang="en-GB" sz="1800" noProof="1">
              <a:solidFill>
                <a:schemeClr val="bg1">
                  <a:lumMod val="50000"/>
                </a:schemeClr>
              </a:solidFill>
              <a:cs typeface="Arial"/>
            </a:endParaRPr>
          </a:p>
          <a:p>
            <a:pPr algn="ctr"/>
            <a:endParaRPr lang="ru-RU" b="0" noProof="1"/>
          </a:p>
        </p:txBody>
      </p:sp>
      <p:sp>
        <p:nvSpPr>
          <p:cNvPr id="12" name="TextBox 11">
            <a:extLst>
              <a:ext uri="{FF2B5EF4-FFF2-40B4-BE49-F238E27FC236}">
                <a16:creationId xmlns:a16="http://schemas.microsoft.com/office/drawing/2014/main" id="{B2EA71F6-50FF-4FAB-8186-38FC96F49FBE}"/>
              </a:ext>
            </a:extLst>
          </p:cNvPr>
          <p:cNvSpPr txBox="1"/>
          <p:nvPr/>
        </p:nvSpPr>
        <p:spPr>
          <a:xfrm>
            <a:off x="448993" y="938143"/>
            <a:ext cx="8246013" cy="5262979"/>
          </a:xfrm>
          <a:prstGeom prst="rect">
            <a:avLst/>
          </a:prstGeom>
          <a:noFill/>
        </p:spPr>
        <p:txBody>
          <a:bodyPr wrap="square" rtlCol="0">
            <a:spAutoFit/>
          </a:bodyPr>
          <a:lstStyle/>
          <a:p>
            <a:pPr marL="171450" indent="-171450">
              <a:buFont typeface="Wingdings" panose="05000000000000000000" pitchFamily="2" charset="2"/>
              <a:buChar char="§"/>
            </a:pPr>
            <a:r>
              <a:rPr lang="en-GB" sz="1600" dirty="0">
                <a:solidFill>
                  <a:srgbClr val="000000"/>
                </a:solidFill>
              </a:rPr>
              <a:t>Robots for learning require a tightly integrated endeavour which involves solving </a:t>
            </a:r>
            <a:r>
              <a:rPr lang="en-GB" sz="1600" b="1" dirty="0">
                <a:solidFill>
                  <a:srgbClr val="000000"/>
                </a:solidFill>
              </a:rPr>
              <a:t>technical challenges</a:t>
            </a:r>
            <a:r>
              <a:rPr lang="en-GB" sz="1600" dirty="0">
                <a:solidFill>
                  <a:srgbClr val="000000"/>
                </a:solidFill>
              </a:rPr>
              <a:t> and </a:t>
            </a:r>
            <a:r>
              <a:rPr lang="en-GB" sz="1600" b="1" dirty="0">
                <a:solidFill>
                  <a:srgbClr val="000000"/>
                </a:solidFill>
              </a:rPr>
              <a:t>changing educational practice</a:t>
            </a:r>
            <a:r>
              <a:rPr lang="en-GB" sz="1600" dirty="0">
                <a:solidFill>
                  <a:srgbClr val="000000"/>
                </a:solidFill>
              </a:rPr>
              <a:t>;</a:t>
            </a:r>
          </a:p>
          <a:p>
            <a:pPr marL="171450" indent="-171450">
              <a:buFont typeface="Wingdings" panose="05000000000000000000" pitchFamily="2" charset="2"/>
              <a:buChar char="§"/>
            </a:pPr>
            <a:endParaRPr lang="en-GB" sz="1600" dirty="0">
              <a:solidFill>
                <a:srgbClr val="000000"/>
              </a:solidFill>
            </a:endParaRPr>
          </a:p>
          <a:p>
            <a:pPr marL="171450" indent="-171450">
              <a:buFont typeface="Wingdings" panose="05000000000000000000" pitchFamily="2" charset="2"/>
              <a:buChar char="§"/>
            </a:pPr>
            <a:r>
              <a:rPr lang="en-GB" sz="1600" dirty="0">
                <a:solidFill>
                  <a:srgbClr val="000000"/>
                </a:solidFill>
              </a:rPr>
              <a:t>Introducing social robots in the school curriculum poses a </a:t>
            </a:r>
            <a:r>
              <a:rPr lang="en-GB" sz="1600" b="1" dirty="0">
                <a:solidFill>
                  <a:srgbClr val="000000"/>
                </a:solidFill>
              </a:rPr>
              <a:t>logistical challenge</a:t>
            </a:r>
            <a:r>
              <a:rPr lang="en-GB" sz="1600" dirty="0">
                <a:solidFill>
                  <a:srgbClr val="000000"/>
                </a:solidFill>
              </a:rPr>
              <a:t>;</a:t>
            </a:r>
          </a:p>
          <a:p>
            <a:pPr marL="171450" indent="-171450">
              <a:buFont typeface="Wingdings" panose="05000000000000000000" pitchFamily="2" charset="2"/>
              <a:buChar char="§"/>
            </a:pPr>
            <a:endParaRPr lang="en-GB" sz="1600" dirty="0">
              <a:solidFill>
                <a:srgbClr val="000000"/>
              </a:solidFill>
            </a:endParaRPr>
          </a:p>
          <a:p>
            <a:pPr marL="171450" indent="-171450">
              <a:buFont typeface="Wingdings" panose="05000000000000000000" pitchFamily="2" charset="2"/>
              <a:buChar char="§"/>
            </a:pPr>
            <a:r>
              <a:rPr lang="en-GB" sz="1600" dirty="0">
                <a:solidFill>
                  <a:srgbClr val="000000"/>
                </a:solidFill>
              </a:rPr>
              <a:t>The </a:t>
            </a:r>
            <a:r>
              <a:rPr lang="en-GB" sz="1600" b="1" dirty="0">
                <a:solidFill>
                  <a:srgbClr val="000000"/>
                </a:solidFill>
              </a:rPr>
              <a:t>generation of content</a:t>
            </a:r>
            <a:r>
              <a:rPr lang="en-GB" sz="1600" dirty="0">
                <a:solidFill>
                  <a:srgbClr val="000000"/>
                </a:solidFill>
              </a:rPr>
              <a:t> for social robots for learning is nontrivial;</a:t>
            </a:r>
          </a:p>
          <a:p>
            <a:pPr marL="171450" indent="-171450">
              <a:buFont typeface="Wingdings" panose="05000000000000000000" pitchFamily="2" charset="2"/>
              <a:buChar char="§"/>
            </a:pPr>
            <a:endParaRPr lang="en-GB" sz="1600" dirty="0">
              <a:solidFill>
                <a:srgbClr val="000000"/>
              </a:solidFill>
            </a:endParaRPr>
          </a:p>
          <a:p>
            <a:pPr marL="171450" indent="-171450">
              <a:buFont typeface="Wingdings" panose="05000000000000000000" pitchFamily="2" charset="2"/>
              <a:buChar char="§"/>
            </a:pPr>
            <a:r>
              <a:rPr lang="en-GB" sz="1600" dirty="0">
                <a:solidFill>
                  <a:srgbClr val="000000"/>
                </a:solidFill>
              </a:rPr>
              <a:t>Currently, the value of the robot lies in tutoring some </a:t>
            </a:r>
            <a:r>
              <a:rPr lang="en-GB" sz="1600" b="1" dirty="0">
                <a:solidFill>
                  <a:srgbClr val="000000"/>
                </a:solidFill>
              </a:rPr>
              <a:t>specific skills</a:t>
            </a:r>
            <a:r>
              <a:rPr lang="en-GB" sz="1600" dirty="0">
                <a:solidFill>
                  <a:srgbClr val="000000"/>
                </a:solidFill>
              </a:rPr>
              <a:t>, and it is a good question how wide range of roles robots can take up in general;</a:t>
            </a:r>
          </a:p>
          <a:p>
            <a:pPr marL="171450" indent="-171450">
              <a:buFont typeface="Wingdings" panose="05000000000000000000" pitchFamily="2" charset="2"/>
              <a:buChar char="§"/>
            </a:pPr>
            <a:endParaRPr lang="en-GB" sz="1600" dirty="0">
              <a:solidFill>
                <a:srgbClr val="000000"/>
              </a:solidFill>
            </a:endParaRPr>
          </a:p>
          <a:p>
            <a:pPr marL="171450" indent="-171450">
              <a:buFont typeface="Wingdings" panose="05000000000000000000" pitchFamily="2" charset="2"/>
              <a:buChar char="§"/>
            </a:pPr>
            <a:r>
              <a:rPr lang="en-GB" sz="1600" dirty="0">
                <a:solidFill>
                  <a:srgbClr val="000000"/>
                </a:solidFill>
              </a:rPr>
              <a:t>For the time being, robots are mainly deployed in elementary school settings, and it is unclear whether the approaches that work well for younger children </a:t>
            </a:r>
            <a:r>
              <a:rPr lang="en-GB" sz="1600" b="1" dirty="0">
                <a:solidFill>
                  <a:srgbClr val="000000"/>
                </a:solidFill>
              </a:rPr>
              <a:t>transfer to tutoring older learners</a:t>
            </a:r>
            <a:r>
              <a:rPr lang="en-GB" sz="1600" dirty="0">
                <a:solidFill>
                  <a:srgbClr val="000000"/>
                </a:solidFill>
              </a:rPr>
              <a:t>;</a:t>
            </a:r>
          </a:p>
          <a:p>
            <a:pPr marL="171450" indent="-171450">
              <a:buFont typeface="Wingdings" panose="05000000000000000000" pitchFamily="2" charset="2"/>
              <a:buChar char="§"/>
            </a:pPr>
            <a:endParaRPr lang="en-GB" sz="1600" dirty="0">
              <a:solidFill>
                <a:srgbClr val="000000"/>
              </a:solidFill>
            </a:endParaRPr>
          </a:p>
          <a:p>
            <a:pPr marL="171450" indent="-171450">
              <a:buFont typeface="Wingdings" panose="05000000000000000000" pitchFamily="2" charset="2"/>
              <a:buChar char="§"/>
            </a:pPr>
            <a:r>
              <a:rPr lang="en-GB" sz="1600" dirty="0">
                <a:solidFill>
                  <a:srgbClr val="000000"/>
                </a:solidFill>
              </a:rPr>
              <a:t>There might be other problems specific to social robots that still need to be identified and for which solutions will be needed since the field is </a:t>
            </a:r>
            <a:r>
              <a:rPr lang="en-GB" sz="1600" b="1" dirty="0">
                <a:solidFill>
                  <a:srgbClr val="000000"/>
                </a:solidFill>
              </a:rPr>
              <a:t>not fully-explored</a:t>
            </a:r>
            <a:r>
              <a:rPr lang="en-GB" sz="1600" dirty="0">
                <a:solidFill>
                  <a:srgbClr val="000000"/>
                </a:solidFill>
              </a:rPr>
              <a:t>;</a:t>
            </a:r>
          </a:p>
          <a:p>
            <a:pPr marL="171450" indent="-171450">
              <a:buFont typeface="Wingdings" panose="05000000000000000000" pitchFamily="2" charset="2"/>
              <a:buChar char="§"/>
            </a:pPr>
            <a:endParaRPr lang="en-GB" sz="1600" dirty="0">
              <a:solidFill>
                <a:srgbClr val="000000"/>
              </a:solidFill>
            </a:endParaRPr>
          </a:p>
          <a:p>
            <a:pPr marL="171450" indent="-171450">
              <a:buFont typeface="Wingdings" panose="05000000000000000000" pitchFamily="2" charset="2"/>
              <a:buChar char="§"/>
            </a:pPr>
            <a:r>
              <a:rPr lang="en-GB" sz="1600" b="1" dirty="0">
                <a:solidFill>
                  <a:srgbClr val="000000"/>
                </a:solidFill>
              </a:rPr>
              <a:t>Ethical issues</a:t>
            </a:r>
            <a:r>
              <a:rPr lang="en-GB" sz="1600" dirty="0">
                <a:solidFill>
                  <a:srgbClr val="000000"/>
                </a:solidFill>
              </a:rPr>
              <a:t>: how far do we want the education to be delegated to machines, and social robots in particular? Might robots lead to an impoverished learning experience?</a:t>
            </a:r>
          </a:p>
          <a:p>
            <a:pPr marL="171450" indent="-171450">
              <a:buFont typeface="Wingdings" panose="05000000000000000000" pitchFamily="2" charset="2"/>
              <a:buChar char="§"/>
            </a:pPr>
            <a:endParaRPr lang="en-GB" sz="1600" dirty="0">
              <a:solidFill>
                <a:srgbClr val="000000"/>
              </a:solidFill>
            </a:endParaRPr>
          </a:p>
          <a:p>
            <a:pPr marL="171450" indent="-171450">
              <a:buFont typeface="Wingdings" panose="05000000000000000000" pitchFamily="2" charset="2"/>
              <a:buChar char="§"/>
            </a:pPr>
            <a:endParaRPr lang="en-GB" sz="1600" dirty="0">
              <a:solidFill>
                <a:srgbClr val="000000"/>
              </a:solidFill>
            </a:endParaRPr>
          </a:p>
        </p:txBody>
      </p:sp>
    </p:spTree>
    <p:extLst>
      <p:ext uri="{BB962C8B-B14F-4D97-AF65-F5344CB8AC3E}">
        <p14:creationId xmlns:p14="http://schemas.microsoft.com/office/powerpoint/2010/main" val="167326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2BBC40-2A5F-4520-95CE-A551D38B7906}"/>
              </a:ext>
            </a:extLst>
          </p:cNvPr>
          <p:cNvSpPr>
            <a:spLocks noGrp="1"/>
          </p:cNvSpPr>
          <p:nvPr>
            <p:ph type="ctrTitle"/>
          </p:nvPr>
        </p:nvSpPr>
        <p:spPr>
          <a:xfrm>
            <a:off x="740434" y="1122363"/>
            <a:ext cx="7562490" cy="2387600"/>
          </a:xfrm>
        </p:spPr>
        <p:txBody>
          <a:bodyPr/>
          <a:lstStyle/>
          <a:p>
            <a:r>
              <a:rPr lang="it-IT" dirty="0">
                <a:cs typeface="Arial"/>
              </a:rPr>
              <a:t>Personal Commentaries</a:t>
            </a:r>
            <a:endParaRPr lang="ru-RU" dirty="0">
              <a:cs typeface="Arial"/>
            </a:endParaRPr>
          </a:p>
        </p:txBody>
      </p:sp>
    </p:spTree>
    <p:extLst>
      <p:ext uri="{BB962C8B-B14F-4D97-AF65-F5344CB8AC3E}">
        <p14:creationId xmlns:p14="http://schemas.microsoft.com/office/powerpoint/2010/main" val="1831451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Объект 6">
            <a:extLst>
              <a:ext uri="{FF2B5EF4-FFF2-40B4-BE49-F238E27FC236}">
                <a16:creationId xmlns:a16="http://schemas.microsoft.com/office/drawing/2014/main" id="{EEEDC4B9-00DD-4C65-B49E-33E0C787D818}"/>
              </a:ext>
            </a:extLst>
          </p:cNvPr>
          <p:cNvGraphicFramePr>
            <a:graphicFrameLocks noGrp="1"/>
          </p:cNvGraphicFramePr>
          <p:nvPr>
            <p:ph idx="1"/>
            <p:extLst>
              <p:ext uri="{D42A27DB-BD31-4B8C-83A1-F6EECF244321}">
                <p14:modId xmlns:p14="http://schemas.microsoft.com/office/powerpoint/2010/main" val="613405936"/>
              </p:ext>
            </p:extLst>
          </p:nvPr>
        </p:nvGraphicFramePr>
        <p:xfrm>
          <a:off x="898525" y="1196752"/>
          <a:ext cx="75596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Дата 3">
            <a:extLst>
              <a:ext uri="{FF2B5EF4-FFF2-40B4-BE49-F238E27FC236}">
                <a16:creationId xmlns:a16="http://schemas.microsoft.com/office/drawing/2014/main" id="{69D041CA-1044-4255-8538-BB2407F8CE4F}"/>
              </a:ext>
            </a:extLst>
          </p:cNvPr>
          <p:cNvSpPr>
            <a:spLocks noGrp="1"/>
          </p:cNvSpPr>
          <p:nvPr>
            <p:ph type="dt" sz="half" idx="10"/>
          </p:nvPr>
        </p:nvSpPr>
        <p:spPr/>
        <p:txBody>
          <a:bodyPr/>
          <a:lstStyle/>
          <a:p>
            <a:pPr>
              <a:defRPr/>
            </a:pPr>
            <a:fld id="{F38E3BDE-4D17-46D8-88A7-08627A4C6E46}" type="datetime1">
              <a:rPr lang="it-IT" altLang="it-IT" smtClean="0"/>
              <a:pPr>
                <a:defRPr/>
              </a:pPr>
              <a:t>21/03/2022</a:t>
            </a:fld>
            <a:endParaRPr lang="it-IT" altLang="it-IT"/>
          </a:p>
        </p:txBody>
      </p:sp>
      <p:sp>
        <p:nvSpPr>
          <p:cNvPr id="6" name="Номер слайда 5">
            <a:extLst>
              <a:ext uri="{FF2B5EF4-FFF2-40B4-BE49-F238E27FC236}">
                <a16:creationId xmlns:a16="http://schemas.microsoft.com/office/drawing/2014/main" id="{D1FC516F-44D8-4F14-8406-FC69AA1EEBD5}"/>
              </a:ext>
            </a:extLst>
          </p:cNvPr>
          <p:cNvSpPr>
            <a:spLocks noGrp="1"/>
          </p:cNvSpPr>
          <p:nvPr>
            <p:ph type="sldNum" sz="quarter" idx="12"/>
          </p:nvPr>
        </p:nvSpPr>
        <p:spPr/>
        <p:txBody>
          <a:bodyPr/>
          <a:lstStyle/>
          <a:p>
            <a:pPr>
              <a:defRPr/>
            </a:pPr>
            <a:r>
              <a:rPr lang="it-IT" altLang="it-IT"/>
              <a:t>Pagina </a:t>
            </a:r>
            <a:fld id="{30573440-7DC8-4C9B-AFBC-2A57ED1994C6}" type="slidenum">
              <a:rPr lang="it-IT" altLang="it-IT" smtClean="0"/>
              <a:pPr>
                <a:defRPr/>
              </a:pPr>
              <a:t>17</a:t>
            </a:fld>
            <a:endParaRPr lang="it-IT" altLang="it-IT"/>
          </a:p>
        </p:txBody>
      </p:sp>
      <p:sp>
        <p:nvSpPr>
          <p:cNvPr id="10" name="Заголовок 1">
            <a:extLst>
              <a:ext uri="{FF2B5EF4-FFF2-40B4-BE49-F238E27FC236}">
                <a16:creationId xmlns:a16="http://schemas.microsoft.com/office/drawing/2014/main" id="{E061E1CD-94CF-45BD-AA29-0328496D1ED5}"/>
              </a:ext>
            </a:extLst>
          </p:cNvPr>
          <p:cNvSpPr txBox="1">
            <a:spLocks/>
          </p:cNvSpPr>
          <p:nvPr/>
        </p:nvSpPr>
        <p:spPr bwMode="auto">
          <a:xfrm>
            <a:off x="555027" y="168552"/>
            <a:ext cx="8028501"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a:lstStyle>
          <a:p>
            <a:pPr algn="ctr"/>
            <a:r>
              <a:rPr lang="en-US" noProof="1">
                <a:cs typeface="Arial"/>
              </a:rPr>
              <a:t>Personal Commentaries</a:t>
            </a:r>
            <a:endParaRPr lang="ru-RU" noProof="1"/>
          </a:p>
        </p:txBody>
      </p:sp>
      <p:sp>
        <p:nvSpPr>
          <p:cNvPr id="11" name="Segnaposto piè di pagina 5">
            <a:extLst>
              <a:ext uri="{FF2B5EF4-FFF2-40B4-BE49-F238E27FC236}">
                <a16:creationId xmlns:a16="http://schemas.microsoft.com/office/drawing/2014/main" id="{65158CAA-0894-49EB-A36C-C72F9F3D8F9D}"/>
              </a:ext>
            </a:extLst>
          </p:cNvPr>
          <p:cNvSpPr>
            <a:spLocks noGrp="1"/>
          </p:cNvSpPr>
          <p:nvPr>
            <p:ph type="ftr" sz="quarter" idx="11"/>
          </p:nvPr>
        </p:nvSpPr>
        <p:spPr>
          <a:xfrm>
            <a:off x="1275995" y="6146800"/>
            <a:ext cx="2895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eaLnBrk="1" hangingPunct="1">
              <a:buNone/>
            </a:pPr>
            <a:r>
              <a:rPr lang="en-GB" altLang="it-IT" sz="1100" dirty="0">
                <a:solidFill>
                  <a:schemeClr val="bg1"/>
                </a:solidFill>
              </a:rPr>
              <a:t>Social Robots for Education: A review</a:t>
            </a:r>
            <a:endParaRPr lang="it-IT" altLang="it-IT" sz="1100" dirty="0">
              <a:solidFill>
                <a:schemeClr val="bg1"/>
              </a:solidFill>
            </a:endParaRPr>
          </a:p>
        </p:txBody>
      </p:sp>
      <p:pic>
        <p:nvPicPr>
          <p:cNvPr id="3" name="Рисунок 2" descr="Схема контур">
            <a:extLst>
              <a:ext uri="{FF2B5EF4-FFF2-40B4-BE49-F238E27FC236}">
                <a16:creationId xmlns:a16="http://schemas.microsoft.com/office/drawing/2014/main" id="{1FB33532-2A2D-4C4B-AEA0-971A1D53450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48264" y="1508625"/>
            <a:ext cx="914400" cy="914400"/>
          </a:xfrm>
          <a:prstGeom prst="rect">
            <a:avLst/>
          </a:prstGeom>
        </p:spPr>
      </p:pic>
      <p:pic>
        <p:nvPicPr>
          <p:cNvPr id="8" name="Рисунок 7" descr="Робот контур">
            <a:extLst>
              <a:ext uri="{FF2B5EF4-FFF2-40B4-BE49-F238E27FC236}">
                <a16:creationId xmlns:a16="http://schemas.microsoft.com/office/drawing/2014/main" id="{64B399C7-169B-49F9-B005-CA59E8CD6B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48264" y="3520576"/>
            <a:ext cx="914400" cy="914400"/>
          </a:xfrm>
          <a:prstGeom prst="rect">
            <a:avLst/>
          </a:prstGeom>
        </p:spPr>
      </p:pic>
    </p:spTree>
    <p:extLst>
      <p:ext uri="{BB962C8B-B14F-4D97-AF65-F5344CB8AC3E}">
        <p14:creationId xmlns:p14="http://schemas.microsoft.com/office/powerpoint/2010/main" val="30016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Диаграмма 14">
            <a:extLst>
              <a:ext uri="{FF2B5EF4-FFF2-40B4-BE49-F238E27FC236}">
                <a16:creationId xmlns:a16="http://schemas.microsoft.com/office/drawing/2014/main" id="{59635649-1A73-4255-B380-1EB5F063B52B}"/>
              </a:ext>
            </a:extLst>
          </p:cNvPr>
          <p:cNvPicPr>
            <a:picLocks noGrp="1" noChangeAspect="1"/>
          </p:cNvPicPr>
          <p:nvPr>
            <p:ph type="chart" idx="1"/>
          </p:nvPr>
        </p:nvPicPr>
        <p:blipFill>
          <a:blip r:embed="rId2"/>
          <a:stretch>
            <a:fillRect/>
          </a:stretch>
        </p:blipFill>
        <p:spPr>
          <a:xfrm>
            <a:off x="1483177" y="1320639"/>
            <a:ext cx="6172200" cy="4114800"/>
          </a:xfrm>
          <a:prstGeom prst="rect">
            <a:avLst/>
          </a:prstGeom>
        </p:spPr>
      </p:pic>
      <p:sp>
        <p:nvSpPr>
          <p:cNvPr id="7" name="Дата 6">
            <a:extLst>
              <a:ext uri="{FF2B5EF4-FFF2-40B4-BE49-F238E27FC236}">
                <a16:creationId xmlns:a16="http://schemas.microsoft.com/office/drawing/2014/main" id="{DB1E1E75-1D77-4628-8AAE-2BAC0C497801}"/>
              </a:ext>
            </a:extLst>
          </p:cNvPr>
          <p:cNvSpPr>
            <a:spLocks noGrp="1"/>
          </p:cNvSpPr>
          <p:nvPr>
            <p:ph type="dt" sz="half" idx="10"/>
          </p:nvPr>
        </p:nvSpPr>
        <p:spPr/>
        <p:txBody>
          <a:bodyPr/>
          <a:lstStyle/>
          <a:p>
            <a:pPr>
              <a:defRPr/>
            </a:pPr>
            <a:fld id="{9A8D3190-6212-4618-86E7-5AE97E84087C}" type="datetime1">
              <a:rPr lang="it-IT" altLang="it-IT" smtClean="0"/>
              <a:pPr>
                <a:defRPr/>
              </a:pPr>
              <a:t>21/03/2022</a:t>
            </a:fld>
            <a:endParaRPr lang="it-IT" altLang="it-IT"/>
          </a:p>
        </p:txBody>
      </p:sp>
      <p:sp>
        <p:nvSpPr>
          <p:cNvPr id="10" name="Segnaposto piè di pagina 5">
            <a:extLst>
              <a:ext uri="{FF2B5EF4-FFF2-40B4-BE49-F238E27FC236}">
                <a16:creationId xmlns:a16="http://schemas.microsoft.com/office/drawing/2014/main" id="{12FDB4A8-D622-4593-8B39-C3E82C87AAB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eaLnBrk="1" hangingPunct="1">
              <a:buNone/>
            </a:pPr>
            <a:r>
              <a:rPr lang="en-GB" altLang="it-IT" sz="1100" dirty="0">
                <a:solidFill>
                  <a:schemeClr val="bg1"/>
                </a:solidFill>
              </a:rPr>
              <a:t>Social Robots for Education: A review</a:t>
            </a:r>
            <a:endParaRPr lang="it-IT" altLang="it-IT" sz="1100" dirty="0">
              <a:solidFill>
                <a:schemeClr val="bg1"/>
              </a:solidFill>
            </a:endParaRPr>
          </a:p>
        </p:txBody>
      </p:sp>
      <p:sp>
        <p:nvSpPr>
          <p:cNvPr id="9" name="Номер слайда 8">
            <a:extLst>
              <a:ext uri="{FF2B5EF4-FFF2-40B4-BE49-F238E27FC236}">
                <a16:creationId xmlns:a16="http://schemas.microsoft.com/office/drawing/2014/main" id="{0DAF4E37-40CB-4613-87DA-A01A732605F2}"/>
              </a:ext>
            </a:extLst>
          </p:cNvPr>
          <p:cNvSpPr>
            <a:spLocks noGrp="1"/>
          </p:cNvSpPr>
          <p:nvPr>
            <p:ph type="sldNum" sz="quarter" idx="12"/>
          </p:nvPr>
        </p:nvSpPr>
        <p:spPr/>
        <p:txBody>
          <a:bodyPr/>
          <a:lstStyle/>
          <a:p>
            <a:pPr>
              <a:defRPr/>
            </a:pPr>
            <a:r>
              <a:rPr lang="it-IT" altLang="it-IT"/>
              <a:t>Pagina </a:t>
            </a:r>
            <a:fld id="{3D6ED094-709E-4836-A0E1-A6E5A6F1CCE0}" type="slidenum">
              <a:rPr lang="it-IT" altLang="it-IT" smtClean="0"/>
              <a:pPr>
                <a:defRPr/>
              </a:pPr>
              <a:t>18</a:t>
            </a:fld>
            <a:endParaRPr lang="it-IT" altLang="it-IT"/>
          </a:p>
        </p:txBody>
      </p:sp>
      <p:sp>
        <p:nvSpPr>
          <p:cNvPr id="14" name="Заголовок 1">
            <a:extLst>
              <a:ext uri="{FF2B5EF4-FFF2-40B4-BE49-F238E27FC236}">
                <a16:creationId xmlns:a16="http://schemas.microsoft.com/office/drawing/2014/main" id="{21E96F29-8378-4F50-B5ED-859354DDDAAA}"/>
              </a:ext>
            </a:extLst>
          </p:cNvPr>
          <p:cNvSpPr txBox="1">
            <a:spLocks/>
          </p:cNvSpPr>
          <p:nvPr/>
        </p:nvSpPr>
        <p:spPr bwMode="auto">
          <a:xfrm>
            <a:off x="555027" y="168552"/>
            <a:ext cx="8028501"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a:lstStyle>
          <a:p>
            <a:pPr algn="ctr"/>
            <a:r>
              <a:rPr lang="en-US" noProof="1">
                <a:cs typeface="Arial"/>
              </a:rPr>
              <a:t>Thank you for the attention!</a:t>
            </a:r>
            <a:endParaRPr lang="ru-RU" noProof="1"/>
          </a:p>
        </p:txBody>
      </p:sp>
    </p:spTree>
    <p:extLst>
      <p:ext uri="{BB962C8B-B14F-4D97-AF65-F5344CB8AC3E}">
        <p14:creationId xmlns:p14="http://schemas.microsoft.com/office/powerpoint/2010/main" val="1953375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Объект 8">
            <a:extLst>
              <a:ext uri="{FF2B5EF4-FFF2-40B4-BE49-F238E27FC236}">
                <a16:creationId xmlns:a16="http://schemas.microsoft.com/office/drawing/2014/main" id="{DBD3A843-9F79-40FB-865E-E2EFA9D22A07}"/>
              </a:ext>
            </a:extLst>
          </p:cNvPr>
          <p:cNvGraphicFramePr>
            <a:graphicFrameLocks noGrp="1"/>
          </p:cNvGraphicFramePr>
          <p:nvPr>
            <p:ph idx="1"/>
            <p:extLst>
              <p:ext uri="{D42A27DB-BD31-4B8C-83A1-F6EECF244321}">
                <p14:modId xmlns:p14="http://schemas.microsoft.com/office/powerpoint/2010/main" val="1425014929"/>
              </p:ext>
            </p:extLst>
          </p:nvPr>
        </p:nvGraphicFramePr>
        <p:xfrm>
          <a:off x="971600" y="200957"/>
          <a:ext cx="7200800" cy="4266258"/>
        </p:xfrm>
        <a:graphic>
          <a:graphicData uri="http://schemas.openxmlformats.org/drawingml/2006/chart">
            <c:chart xmlns:c="http://schemas.openxmlformats.org/drawingml/2006/chart" xmlns:r="http://schemas.openxmlformats.org/officeDocument/2006/relationships" r:id="rId2"/>
          </a:graphicData>
        </a:graphic>
      </p:graphicFrame>
      <p:sp>
        <p:nvSpPr>
          <p:cNvPr id="4" name="Дата 3">
            <a:extLst>
              <a:ext uri="{FF2B5EF4-FFF2-40B4-BE49-F238E27FC236}">
                <a16:creationId xmlns:a16="http://schemas.microsoft.com/office/drawing/2014/main" id="{829AC68A-C124-4F5B-8F41-3E635E3A90B9}"/>
              </a:ext>
            </a:extLst>
          </p:cNvPr>
          <p:cNvSpPr>
            <a:spLocks noGrp="1"/>
          </p:cNvSpPr>
          <p:nvPr>
            <p:ph type="dt" sz="half" idx="10"/>
          </p:nvPr>
        </p:nvSpPr>
        <p:spPr/>
        <p:txBody>
          <a:bodyPr/>
          <a:lstStyle/>
          <a:p>
            <a:pPr>
              <a:defRPr/>
            </a:pPr>
            <a:fld id="{F38E3BDE-4D17-46D8-88A7-08627A4C6E46}" type="datetime1">
              <a:rPr lang="it-IT" altLang="it-IT" smtClean="0"/>
              <a:pPr>
                <a:defRPr/>
              </a:pPr>
              <a:t>21/03/2022</a:t>
            </a:fld>
            <a:endParaRPr lang="it-IT" altLang="it-IT"/>
          </a:p>
        </p:txBody>
      </p:sp>
      <p:sp>
        <p:nvSpPr>
          <p:cNvPr id="6" name="Номер слайда 5">
            <a:extLst>
              <a:ext uri="{FF2B5EF4-FFF2-40B4-BE49-F238E27FC236}">
                <a16:creationId xmlns:a16="http://schemas.microsoft.com/office/drawing/2014/main" id="{3AB0F898-E652-4E54-B050-15BA82640E08}"/>
              </a:ext>
            </a:extLst>
          </p:cNvPr>
          <p:cNvSpPr>
            <a:spLocks noGrp="1"/>
          </p:cNvSpPr>
          <p:nvPr>
            <p:ph type="sldNum" sz="quarter" idx="12"/>
          </p:nvPr>
        </p:nvSpPr>
        <p:spPr/>
        <p:txBody>
          <a:bodyPr/>
          <a:lstStyle/>
          <a:p>
            <a:pPr>
              <a:defRPr/>
            </a:pPr>
            <a:r>
              <a:rPr lang="it-IT" altLang="it-IT"/>
              <a:t>Pagina </a:t>
            </a:r>
            <a:fld id="{30573440-7DC8-4C9B-AFBC-2A57ED1994C6}" type="slidenum">
              <a:rPr lang="it-IT" altLang="it-IT" smtClean="0"/>
              <a:pPr>
                <a:defRPr/>
              </a:pPr>
              <a:t>2</a:t>
            </a:fld>
            <a:endParaRPr lang="it-IT" altLang="it-IT"/>
          </a:p>
        </p:txBody>
      </p:sp>
      <p:sp>
        <p:nvSpPr>
          <p:cNvPr id="10" name="Заголовок 9">
            <a:extLst>
              <a:ext uri="{FF2B5EF4-FFF2-40B4-BE49-F238E27FC236}">
                <a16:creationId xmlns:a16="http://schemas.microsoft.com/office/drawing/2014/main" id="{069C2AA2-08F4-42F2-A63B-81F96132A40C}"/>
              </a:ext>
            </a:extLst>
          </p:cNvPr>
          <p:cNvSpPr>
            <a:spLocks noGrp="1"/>
          </p:cNvSpPr>
          <p:nvPr>
            <p:ph type="title"/>
          </p:nvPr>
        </p:nvSpPr>
        <p:spPr>
          <a:xfrm>
            <a:off x="971600" y="4653136"/>
            <a:ext cx="7559675" cy="504825"/>
          </a:xfrm>
        </p:spPr>
        <p:txBody>
          <a:bodyPr/>
          <a:lstStyle/>
          <a:p>
            <a:pPr algn="ctr"/>
            <a:r>
              <a:rPr lang="en-US" dirty="0">
                <a:cs typeface="Arial"/>
              </a:rPr>
              <a:t>Current Reference</a:t>
            </a:r>
            <a:endParaRPr lang="en-150" dirty="0">
              <a:cs typeface="Arial"/>
            </a:endParaRPr>
          </a:p>
        </p:txBody>
      </p:sp>
      <p:sp>
        <p:nvSpPr>
          <p:cNvPr id="17" name="TextBox 16">
            <a:extLst>
              <a:ext uri="{FF2B5EF4-FFF2-40B4-BE49-F238E27FC236}">
                <a16:creationId xmlns:a16="http://schemas.microsoft.com/office/drawing/2014/main" id="{CFDAF947-E2E6-411F-A440-7843EB02F0EB}"/>
              </a:ext>
            </a:extLst>
          </p:cNvPr>
          <p:cNvSpPr txBox="1"/>
          <p:nvPr/>
        </p:nvSpPr>
        <p:spPr>
          <a:xfrm>
            <a:off x="612725" y="5220960"/>
            <a:ext cx="7918550" cy="553998"/>
          </a:xfrm>
          <a:prstGeom prst="rect">
            <a:avLst/>
          </a:prstGeom>
          <a:noFill/>
        </p:spPr>
        <p:txBody>
          <a:bodyPr wrap="square">
            <a:spAutoFit/>
          </a:bodyPr>
          <a:lstStyle/>
          <a:p>
            <a:pPr algn="just" eaLnBrk="1" hangingPunct="1"/>
            <a:r>
              <a:rPr lang="en-GB" altLang="it-IT" sz="1600" b="1" dirty="0">
                <a:solidFill>
                  <a:srgbClr val="006778"/>
                </a:solidFill>
                <a:latin typeface="Arial"/>
                <a:ea typeface="ＭＳ Ｐゴシック"/>
                <a:cs typeface="Arial"/>
              </a:rPr>
              <a:t>T. Belpaeme, J. Kennedy, A. Ramachandran, B. Scassellati, F. Tanaka</a:t>
            </a:r>
          </a:p>
          <a:p>
            <a:pPr algn="just" eaLnBrk="1" hangingPunct="1"/>
            <a:r>
              <a:rPr lang="en-GB" altLang="it-IT" sz="1400" dirty="0">
                <a:solidFill>
                  <a:srgbClr val="000000"/>
                </a:solidFill>
                <a:latin typeface="Arial"/>
                <a:ea typeface="ＭＳ Ｐゴシック"/>
                <a:cs typeface="Arial"/>
              </a:rPr>
              <a:t>"</a:t>
            </a:r>
            <a:r>
              <a:rPr lang="en-GB" altLang="it-IT" sz="1400" dirty="0">
                <a:solidFill>
                  <a:srgbClr val="000000"/>
                </a:solidFill>
                <a:latin typeface="Arial"/>
                <a:ea typeface="ＭＳ Ｐゴシック"/>
                <a:cs typeface="Arial"/>
                <a:hlinkClick r:id="rId3">
                  <a:extLst>
                    <a:ext uri="{A12FA001-AC4F-418D-AE19-62706E023703}">
                      <ahyp:hlinkClr xmlns:ahyp="http://schemas.microsoft.com/office/drawing/2018/hyperlinkcolor" val="tx"/>
                    </a:ext>
                  </a:extLst>
                </a:hlinkClick>
              </a:rPr>
              <a:t>Social Robots for Education: A review</a:t>
            </a:r>
            <a:r>
              <a:rPr lang="en-GB" altLang="it-IT" sz="1400" dirty="0">
                <a:solidFill>
                  <a:srgbClr val="000000"/>
                </a:solidFill>
                <a:latin typeface="Arial"/>
                <a:ea typeface="ＭＳ Ｐゴシック"/>
                <a:cs typeface="Arial"/>
              </a:rPr>
              <a:t>", August 2018, Article in </a:t>
            </a:r>
            <a:r>
              <a:rPr lang="en-GB" altLang="it-IT" sz="1400" dirty="0">
                <a:solidFill>
                  <a:srgbClr val="000000"/>
                </a:solidFill>
                <a:latin typeface="Arial"/>
                <a:ea typeface="ＭＳ Ｐゴシック"/>
                <a:cs typeface="Arial"/>
                <a:hlinkClick r:id="rId4">
                  <a:extLst>
                    <a:ext uri="{A12FA001-AC4F-418D-AE19-62706E023703}">
                      <ahyp:hlinkClr xmlns:ahyp="http://schemas.microsoft.com/office/drawing/2018/hyperlinkcolor" val="tx"/>
                    </a:ext>
                  </a:extLst>
                </a:hlinkClick>
              </a:rPr>
              <a:t>Science Robotics</a:t>
            </a:r>
            <a:endParaRPr lang="en-GB" altLang="it-IT" sz="1400" dirty="0">
              <a:solidFill>
                <a:srgbClr val="000000"/>
              </a:solidFill>
              <a:latin typeface="Arial"/>
              <a:ea typeface="ＭＳ Ｐゴシック"/>
              <a:cs typeface="Arial"/>
            </a:endParaRPr>
          </a:p>
        </p:txBody>
      </p:sp>
      <p:sp>
        <p:nvSpPr>
          <p:cNvPr id="19" name="Segnaposto piè di pagina 5">
            <a:extLst>
              <a:ext uri="{FF2B5EF4-FFF2-40B4-BE49-F238E27FC236}">
                <a16:creationId xmlns:a16="http://schemas.microsoft.com/office/drawing/2014/main" id="{3AE3D728-E68B-4592-8EE1-A81B0E7F6A1C}"/>
              </a:ext>
            </a:extLst>
          </p:cNvPr>
          <p:cNvSpPr>
            <a:spLocks noGrp="1"/>
          </p:cNvSpPr>
          <p:nvPr>
            <p:ph type="ftr" sz="quarter" idx="11"/>
          </p:nvPr>
        </p:nvSpPr>
        <p:spPr>
          <a:xfrm>
            <a:off x="1275995" y="6146800"/>
            <a:ext cx="2895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eaLnBrk="1" hangingPunct="1">
              <a:buNone/>
            </a:pPr>
            <a:r>
              <a:rPr lang="en-GB" altLang="it-IT" sz="1100" dirty="0">
                <a:solidFill>
                  <a:schemeClr val="bg1"/>
                </a:solidFill>
              </a:rPr>
              <a:t>Social Robots for Education: A review</a:t>
            </a:r>
            <a:endParaRPr lang="it-IT" altLang="it-IT" sz="1100" dirty="0">
              <a:solidFill>
                <a:schemeClr val="bg1"/>
              </a:solidFill>
            </a:endParaRPr>
          </a:p>
        </p:txBody>
      </p:sp>
    </p:spTree>
    <p:extLst>
      <p:ext uri="{BB962C8B-B14F-4D97-AF65-F5344CB8AC3E}">
        <p14:creationId xmlns:p14="http://schemas.microsoft.com/office/powerpoint/2010/main" val="50309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a:extLst>
              <a:ext uri="{FF2B5EF4-FFF2-40B4-BE49-F238E27FC236}">
                <a16:creationId xmlns:a16="http://schemas.microsoft.com/office/drawing/2014/main" id="{E7075543-AC13-4ECC-828A-FFD9CC949031}"/>
              </a:ext>
            </a:extLst>
          </p:cNvPr>
          <p:cNvSpPr>
            <a:spLocks noGrp="1"/>
          </p:cNvSpPr>
          <p:nvPr>
            <p:ph type="dt" sz="half" idx="10"/>
          </p:nvPr>
        </p:nvSpPr>
        <p:spPr/>
        <p:txBody>
          <a:bodyPr/>
          <a:lstStyle/>
          <a:p>
            <a:pPr>
              <a:defRPr/>
            </a:pPr>
            <a:fld id="{F38E3BDE-4D17-46D8-88A7-08627A4C6E46}" type="datetime1">
              <a:rPr lang="it-IT" altLang="it-IT"/>
              <a:pPr>
                <a:defRPr/>
              </a:pPr>
              <a:t>21/03/2022</a:t>
            </a:fld>
            <a:endParaRPr lang="it-IT" altLang="it-IT" dirty="0"/>
          </a:p>
        </p:txBody>
      </p:sp>
      <p:sp>
        <p:nvSpPr>
          <p:cNvPr id="6" name="Номер слайда 5">
            <a:extLst>
              <a:ext uri="{FF2B5EF4-FFF2-40B4-BE49-F238E27FC236}">
                <a16:creationId xmlns:a16="http://schemas.microsoft.com/office/drawing/2014/main" id="{7ED2C9C7-117B-4E18-A6F1-843FB31B9A18}"/>
              </a:ext>
            </a:extLst>
          </p:cNvPr>
          <p:cNvSpPr>
            <a:spLocks noGrp="1"/>
          </p:cNvSpPr>
          <p:nvPr>
            <p:ph type="sldNum" sz="quarter" idx="12"/>
          </p:nvPr>
        </p:nvSpPr>
        <p:spPr/>
        <p:txBody>
          <a:bodyPr/>
          <a:lstStyle/>
          <a:p>
            <a:pPr>
              <a:defRPr/>
            </a:pPr>
            <a:r>
              <a:rPr lang="it-IT" altLang="it-IT" dirty="0"/>
              <a:t>Pagina </a:t>
            </a:r>
            <a:fld id="{30573440-7DC8-4C9B-AFBC-2A57ED1994C6}" type="slidenum">
              <a:rPr lang="it-IT" altLang="it-IT" smtClean="0"/>
              <a:pPr>
                <a:defRPr/>
              </a:pPr>
              <a:t>3</a:t>
            </a:fld>
            <a:endParaRPr lang="it-IT" altLang="it-IT" dirty="0"/>
          </a:p>
        </p:txBody>
      </p:sp>
      <p:sp>
        <p:nvSpPr>
          <p:cNvPr id="7" name="Segnaposto piè di pagina 5">
            <a:extLst>
              <a:ext uri="{FF2B5EF4-FFF2-40B4-BE49-F238E27FC236}">
                <a16:creationId xmlns:a16="http://schemas.microsoft.com/office/drawing/2014/main" id="{A2B66172-CCE1-4805-B9A3-7EF12312148F}"/>
              </a:ext>
            </a:extLst>
          </p:cNvPr>
          <p:cNvSpPr>
            <a:spLocks noGrp="1"/>
          </p:cNvSpPr>
          <p:nvPr>
            <p:ph type="ftr" sz="quarter" idx="11"/>
          </p:nvPr>
        </p:nvSpPr>
        <p:spPr>
          <a:xfrm>
            <a:off x="1275995" y="6146800"/>
            <a:ext cx="2895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eaLnBrk="1" hangingPunct="1">
              <a:buNone/>
            </a:pPr>
            <a:r>
              <a:rPr lang="en-GB" altLang="it-IT" sz="1100" dirty="0">
                <a:solidFill>
                  <a:schemeClr val="bg1"/>
                </a:solidFill>
              </a:rPr>
              <a:t>Social Robots for Education: A review</a:t>
            </a:r>
            <a:endParaRPr lang="it-IT" altLang="it-IT" sz="1100" dirty="0">
              <a:solidFill>
                <a:schemeClr val="bg1"/>
              </a:solidFill>
            </a:endParaRPr>
          </a:p>
        </p:txBody>
      </p:sp>
      <p:sp>
        <p:nvSpPr>
          <p:cNvPr id="9" name="Заголовок 1">
            <a:extLst>
              <a:ext uri="{FF2B5EF4-FFF2-40B4-BE49-F238E27FC236}">
                <a16:creationId xmlns:a16="http://schemas.microsoft.com/office/drawing/2014/main" id="{7ABE8AB2-F10D-4710-A3A1-9AF8AF29C7A5}"/>
              </a:ext>
            </a:extLst>
          </p:cNvPr>
          <p:cNvSpPr txBox="1">
            <a:spLocks/>
          </p:cNvSpPr>
          <p:nvPr/>
        </p:nvSpPr>
        <p:spPr bwMode="auto">
          <a:xfrm>
            <a:off x="555027" y="168552"/>
            <a:ext cx="8028501"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a:lstStyle>
          <a:p>
            <a:pPr algn="ctr"/>
            <a:r>
              <a:rPr lang="en-US" noProof="1">
                <a:cs typeface="Arial"/>
              </a:rPr>
              <a:t>Presentation Outline</a:t>
            </a:r>
            <a:endParaRPr lang="ru-RU" noProof="1"/>
          </a:p>
        </p:txBody>
      </p:sp>
      <p:sp>
        <p:nvSpPr>
          <p:cNvPr id="11" name="Объект 2">
            <a:extLst>
              <a:ext uri="{FF2B5EF4-FFF2-40B4-BE49-F238E27FC236}">
                <a16:creationId xmlns:a16="http://schemas.microsoft.com/office/drawing/2014/main" id="{4BE582BB-9506-45EF-87AE-D134A142BDCF}"/>
              </a:ext>
            </a:extLst>
          </p:cNvPr>
          <p:cNvSpPr>
            <a:spLocks noGrp="1"/>
          </p:cNvSpPr>
          <p:nvPr>
            <p:ph idx="1"/>
          </p:nvPr>
        </p:nvSpPr>
        <p:spPr>
          <a:xfrm>
            <a:off x="617690" y="1177840"/>
            <a:ext cx="7903173" cy="4464496"/>
          </a:xfrm>
        </p:spPr>
        <p:txBody>
          <a:bodyPr/>
          <a:lstStyle/>
          <a:p>
            <a:pPr>
              <a:buFont typeface="Wingdings" panose="05000000000000000000" pitchFamily="2" charset="2"/>
              <a:buChar char="§"/>
            </a:pPr>
            <a:r>
              <a:rPr lang="en-US" sz="1800" b="1" dirty="0">
                <a:cs typeface="Arial"/>
              </a:rPr>
              <a:t>Key Questions</a:t>
            </a:r>
            <a:endParaRPr lang="ru-RU" sz="1800" b="1" dirty="0">
              <a:cs typeface="Arial"/>
            </a:endParaRPr>
          </a:p>
          <a:p>
            <a:pPr lvl="1">
              <a:buFont typeface="Wingdings" panose="05000000000000000000" pitchFamily="2" charset="2"/>
              <a:buChar char="§"/>
            </a:pPr>
            <a:r>
              <a:rPr lang="en-US" sz="1800" dirty="0">
                <a:ea typeface="+mn-lt"/>
                <a:cs typeface="+mn-lt"/>
              </a:rPr>
              <a:t>Efficacy</a:t>
            </a:r>
          </a:p>
          <a:p>
            <a:pPr lvl="2">
              <a:buFont typeface="Wingdings" panose="05000000000000000000" pitchFamily="2" charset="2"/>
              <a:buChar char="§"/>
            </a:pPr>
            <a:r>
              <a:rPr lang="en-US" sz="1400" dirty="0">
                <a:ea typeface="+mn-lt"/>
                <a:cs typeface="+mn-lt"/>
              </a:rPr>
              <a:t>Common Measures</a:t>
            </a:r>
          </a:p>
          <a:p>
            <a:pPr lvl="2">
              <a:buFont typeface="Wingdings" panose="05000000000000000000" pitchFamily="2" charset="2"/>
              <a:buChar char="§"/>
            </a:pPr>
            <a:r>
              <a:rPr lang="en-US" sz="1400" dirty="0">
                <a:ea typeface="+mn-lt"/>
                <a:cs typeface="+mn-lt"/>
              </a:rPr>
              <a:t>Experiments Designs</a:t>
            </a:r>
          </a:p>
          <a:p>
            <a:pPr lvl="2">
              <a:buFont typeface="Wingdings" panose="05000000000000000000" pitchFamily="2" charset="2"/>
              <a:buChar char="§"/>
            </a:pPr>
            <a:r>
              <a:rPr lang="en-US" sz="1400" dirty="0">
                <a:ea typeface="+mn-lt"/>
                <a:cs typeface="+mn-lt"/>
              </a:rPr>
              <a:t>Efficacy of Robots in Education</a:t>
            </a:r>
            <a:endParaRPr lang="ru-RU" sz="1400" dirty="0">
              <a:ea typeface="+mn-lt"/>
              <a:cs typeface="+mn-lt"/>
            </a:endParaRPr>
          </a:p>
          <a:p>
            <a:pPr lvl="1">
              <a:buFont typeface="Wingdings" panose="05000000000000000000" pitchFamily="2" charset="2"/>
              <a:buChar char="§"/>
            </a:pPr>
            <a:r>
              <a:rPr lang="en-US" sz="1800" dirty="0">
                <a:ea typeface="+mn-lt"/>
                <a:cs typeface="+mn-lt"/>
              </a:rPr>
              <a:t>Embodiment</a:t>
            </a:r>
          </a:p>
          <a:p>
            <a:pPr lvl="2">
              <a:buFont typeface="Wingdings" panose="05000000000000000000" pitchFamily="2" charset="2"/>
              <a:buChar char="§"/>
            </a:pPr>
            <a:r>
              <a:rPr lang="en-US" sz="1400" noProof="1">
                <a:ea typeface="+mn-lt"/>
                <a:cs typeface="+mn-lt"/>
              </a:rPr>
              <a:t>Social Robots VS Virtual Pedagogical Agents</a:t>
            </a:r>
          </a:p>
          <a:p>
            <a:pPr lvl="2">
              <a:buFont typeface="Wingdings" panose="05000000000000000000" pitchFamily="2" charset="2"/>
              <a:buChar char="§"/>
            </a:pPr>
            <a:r>
              <a:rPr lang="en-US" sz="1400" noProof="1">
                <a:ea typeface="+mn-lt"/>
                <a:cs typeface="+mn-lt"/>
              </a:rPr>
              <a:t>Robot Appearance</a:t>
            </a:r>
          </a:p>
          <a:p>
            <a:pPr lvl="2">
              <a:buFont typeface="Wingdings" panose="05000000000000000000" pitchFamily="2" charset="2"/>
              <a:buChar char="§"/>
            </a:pPr>
            <a:r>
              <a:rPr lang="en-US" sz="1400" noProof="1">
                <a:ea typeface="+mn-lt"/>
                <a:cs typeface="+mn-lt"/>
              </a:rPr>
              <a:t>Robot Behaviour</a:t>
            </a:r>
            <a:endParaRPr lang="ru-RU" sz="1400" dirty="0">
              <a:ea typeface="+mn-lt"/>
              <a:cs typeface="+mn-lt"/>
            </a:endParaRPr>
          </a:p>
          <a:p>
            <a:pPr lvl="1">
              <a:buFont typeface="Wingdings" panose="05000000000000000000" pitchFamily="2" charset="2"/>
              <a:buChar char="§"/>
            </a:pPr>
            <a:r>
              <a:rPr lang="en-US" sz="1800" dirty="0">
                <a:cs typeface="Arial"/>
              </a:rPr>
              <a:t>Interaction role</a:t>
            </a:r>
            <a:endParaRPr lang="ru-RU" sz="1800" dirty="0">
              <a:cs typeface="Arial"/>
            </a:endParaRPr>
          </a:p>
          <a:p>
            <a:pPr>
              <a:buFont typeface="Wingdings" panose="05000000000000000000" pitchFamily="2" charset="2"/>
              <a:buChar char="§"/>
            </a:pPr>
            <a:r>
              <a:rPr lang="en-US" sz="1800" b="1" dirty="0">
                <a:cs typeface="Arial"/>
              </a:rPr>
              <a:t>Key Challenges</a:t>
            </a:r>
          </a:p>
          <a:p>
            <a:pPr lvl="1">
              <a:buFont typeface="Wingdings" panose="05000000000000000000" pitchFamily="2" charset="2"/>
              <a:buChar char="§"/>
            </a:pPr>
            <a:r>
              <a:rPr lang="en-US" sz="1800" dirty="0">
                <a:cs typeface="Arial"/>
              </a:rPr>
              <a:t>Technical challenges</a:t>
            </a:r>
          </a:p>
          <a:p>
            <a:pPr lvl="1">
              <a:buFont typeface="Wingdings" panose="05000000000000000000" pitchFamily="2" charset="2"/>
              <a:buChar char="§"/>
            </a:pPr>
            <a:r>
              <a:rPr lang="en-US" sz="1800" dirty="0">
                <a:cs typeface="Arial"/>
              </a:rPr>
              <a:t>Full Set of Challenges</a:t>
            </a:r>
            <a:endParaRPr lang="ru-RU" sz="1800" dirty="0">
              <a:cs typeface="Arial"/>
            </a:endParaRPr>
          </a:p>
          <a:p>
            <a:pPr>
              <a:buFont typeface="Wingdings" panose="05000000000000000000" pitchFamily="2" charset="2"/>
              <a:buChar char="§"/>
            </a:pPr>
            <a:r>
              <a:rPr lang="en-US" sz="1800" b="1" dirty="0">
                <a:cs typeface="Arial"/>
              </a:rPr>
              <a:t>Personal Commentaries</a:t>
            </a:r>
            <a:endParaRPr lang="ru-RU" sz="1800" b="1" dirty="0">
              <a:cs typeface="Arial"/>
            </a:endParaRPr>
          </a:p>
          <a:p>
            <a:pPr marL="457200" lvl="1" indent="0">
              <a:buNone/>
            </a:pPr>
            <a:endParaRPr lang="ru-RU" dirty="0">
              <a:cs typeface="Arial"/>
            </a:endParaRPr>
          </a:p>
        </p:txBody>
      </p:sp>
      <p:pic>
        <p:nvPicPr>
          <p:cNvPr id="12" name="Рисунок 11">
            <a:extLst>
              <a:ext uri="{FF2B5EF4-FFF2-40B4-BE49-F238E27FC236}">
                <a16:creationId xmlns:a16="http://schemas.microsoft.com/office/drawing/2014/main" id="{E98225DA-8A0D-434D-8DF2-D5ADE50964A2}"/>
              </a:ext>
            </a:extLst>
          </p:cNvPr>
          <p:cNvPicPr>
            <a:picLocks noChangeAspect="1"/>
          </p:cNvPicPr>
          <p:nvPr/>
        </p:nvPicPr>
        <p:blipFill>
          <a:blip r:embed="rId2"/>
          <a:stretch>
            <a:fillRect/>
          </a:stretch>
        </p:blipFill>
        <p:spPr>
          <a:xfrm flipH="1">
            <a:off x="6459186" y="1856800"/>
            <a:ext cx="1999014" cy="3106576"/>
          </a:xfrm>
          <a:prstGeom prst="rect">
            <a:avLst/>
          </a:prstGeom>
        </p:spPr>
      </p:pic>
    </p:spTree>
    <p:extLst>
      <p:ext uri="{BB962C8B-B14F-4D97-AF65-F5344CB8AC3E}">
        <p14:creationId xmlns:p14="http://schemas.microsoft.com/office/powerpoint/2010/main" val="26084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2BBC40-2A5F-4520-95CE-A551D38B7906}"/>
              </a:ext>
            </a:extLst>
          </p:cNvPr>
          <p:cNvSpPr>
            <a:spLocks noGrp="1"/>
          </p:cNvSpPr>
          <p:nvPr>
            <p:ph type="ctrTitle"/>
          </p:nvPr>
        </p:nvSpPr>
        <p:spPr>
          <a:xfrm>
            <a:off x="740434" y="1122363"/>
            <a:ext cx="7562490" cy="2387600"/>
          </a:xfrm>
        </p:spPr>
        <p:txBody>
          <a:bodyPr/>
          <a:lstStyle/>
          <a:p>
            <a:r>
              <a:rPr lang="it-IT" dirty="0">
                <a:cs typeface="Arial"/>
              </a:rPr>
              <a:t>Key Questions</a:t>
            </a:r>
            <a:endParaRPr lang="ru-RU" dirty="0">
              <a:cs typeface="Arial"/>
            </a:endParaRPr>
          </a:p>
        </p:txBody>
      </p:sp>
    </p:spTree>
    <p:extLst>
      <p:ext uri="{BB962C8B-B14F-4D97-AF65-F5344CB8AC3E}">
        <p14:creationId xmlns:p14="http://schemas.microsoft.com/office/powerpoint/2010/main" val="201287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Объект 6">
            <a:extLst>
              <a:ext uri="{FF2B5EF4-FFF2-40B4-BE49-F238E27FC236}">
                <a16:creationId xmlns:a16="http://schemas.microsoft.com/office/drawing/2014/main" id="{EEEDC4B9-00DD-4C65-B49E-33E0C787D818}"/>
              </a:ext>
            </a:extLst>
          </p:cNvPr>
          <p:cNvGraphicFramePr>
            <a:graphicFrameLocks noGrp="1"/>
          </p:cNvGraphicFramePr>
          <p:nvPr>
            <p:ph idx="1"/>
            <p:extLst>
              <p:ext uri="{D42A27DB-BD31-4B8C-83A1-F6EECF244321}">
                <p14:modId xmlns:p14="http://schemas.microsoft.com/office/powerpoint/2010/main" val="1957726228"/>
              </p:ext>
            </p:extLst>
          </p:nvPr>
        </p:nvGraphicFramePr>
        <p:xfrm>
          <a:off x="898525" y="1196752"/>
          <a:ext cx="75596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Дата 3">
            <a:extLst>
              <a:ext uri="{FF2B5EF4-FFF2-40B4-BE49-F238E27FC236}">
                <a16:creationId xmlns:a16="http://schemas.microsoft.com/office/drawing/2014/main" id="{69D041CA-1044-4255-8538-BB2407F8CE4F}"/>
              </a:ext>
            </a:extLst>
          </p:cNvPr>
          <p:cNvSpPr>
            <a:spLocks noGrp="1"/>
          </p:cNvSpPr>
          <p:nvPr>
            <p:ph type="dt" sz="half" idx="10"/>
          </p:nvPr>
        </p:nvSpPr>
        <p:spPr/>
        <p:txBody>
          <a:bodyPr/>
          <a:lstStyle/>
          <a:p>
            <a:pPr>
              <a:defRPr/>
            </a:pPr>
            <a:fld id="{F38E3BDE-4D17-46D8-88A7-08627A4C6E46}" type="datetime1">
              <a:rPr lang="it-IT" altLang="it-IT" smtClean="0"/>
              <a:pPr>
                <a:defRPr/>
              </a:pPr>
              <a:t>21/03/2022</a:t>
            </a:fld>
            <a:endParaRPr lang="it-IT" altLang="it-IT"/>
          </a:p>
        </p:txBody>
      </p:sp>
      <p:sp>
        <p:nvSpPr>
          <p:cNvPr id="6" name="Номер слайда 5">
            <a:extLst>
              <a:ext uri="{FF2B5EF4-FFF2-40B4-BE49-F238E27FC236}">
                <a16:creationId xmlns:a16="http://schemas.microsoft.com/office/drawing/2014/main" id="{D1FC516F-44D8-4F14-8406-FC69AA1EEBD5}"/>
              </a:ext>
            </a:extLst>
          </p:cNvPr>
          <p:cNvSpPr>
            <a:spLocks noGrp="1"/>
          </p:cNvSpPr>
          <p:nvPr>
            <p:ph type="sldNum" sz="quarter" idx="12"/>
          </p:nvPr>
        </p:nvSpPr>
        <p:spPr/>
        <p:txBody>
          <a:bodyPr/>
          <a:lstStyle/>
          <a:p>
            <a:pPr>
              <a:defRPr/>
            </a:pPr>
            <a:r>
              <a:rPr lang="it-IT" altLang="it-IT"/>
              <a:t>Pagina </a:t>
            </a:r>
            <a:fld id="{30573440-7DC8-4C9B-AFBC-2A57ED1994C6}" type="slidenum">
              <a:rPr lang="it-IT" altLang="it-IT" smtClean="0"/>
              <a:pPr>
                <a:defRPr/>
              </a:pPr>
              <a:t>5</a:t>
            </a:fld>
            <a:endParaRPr lang="it-IT" altLang="it-IT"/>
          </a:p>
        </p:txBody>
      </p:sp>
      <p:sp>
        <p:nvSpPr>
          <p:cNvPr id="10" name="Заголовок 1">
            <a:extLst>
              <a:ext uri="{FF2B5EF4-FFF2-40B4-BE49-F238E27FC236}">
                <a16:creationId xmlns:a16="http://schemas.microsoft.com/office/drawing/2014/main" id="{E061E1CD-94CF-45BD-AA29-0328496D1ED5}"/>
              </a:ext>
            </a:extLst>
          </p:cNvPr>
          <p:cNvSpPr txBox="1">
            <a:spLocks/>
          </p:cNvSpPr>
          <p:nvPr/>
        </p:nvSpPr>
        <p:spPr bwMode="auto">
          <a:xfrm>
            <a:off x="555027" y="168552"/>
            <a:ext cx="8028501"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a:lstStyle>
          <a:p>
            <a:pPr algn="ctr"/>
            <a:r>
              <a:rPr lang="en-US" noProof="1">
                <a:cs typeface="Arial"/>
              </a:rPr>
              <a:t>Three Key Questions</a:t>
            </a:r>
            <a:endParaRPr lang="ru-RU" noProof="1"/>
          </a:p>
        </p:txBody>
      </p:sp>
      <p:sp>
        <p:nvSpPr>
          <p:cNvPr id="11" name="Segnaposto piè di pagina 5">
            <a:extLst>
              <a:ext uri="{FF2B5EF4-FFF2-40B4-BE49-F238E27FC236}">
                <a16:creationId xmlns:a16="http://schemas.microsoft.com/office/drawing/2014/main" id="{65158CAA-0894-49EB-A36C-C72F9F3D8F9D}"/>
              </a:ext>
            </a:extLst>
          </p:cNvPr>
          <p:cNvSpPr>
            <a:spLocks noGrp="1"/>
          </p:cNvSpPr>
          <p:nvPr>
            <p:ph type="ftr" sz="quarter" idx="11"/>
          </p:nvPr>
        </p:nvSpPr>
        <p:spPr>
          <a:xfrm>
            <a:off x="1275995" y="6146800"/>
            <a:ext cx="2895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eaLnBrk="1" hangingPunct="1">
              <a:buNone/>
            </a:pPr>
            <a:r>
              <a:rPr lang="en-GB" altLang="it-IT" sz="1100" dirty="0">
                <a:solidFill>
                  <a:schemeClr val="bg1"/>
                </a:solidFill>
              </a:rPr>
              <a:t>Social Robots for Education: A review</a:t>
            </a:r>
            <a:endParaRPr lang="it-IT" altLang="it-IT" sz="1100" dirty="0">
              <a:solidFill>
                <a:schemeClr val="bg1"/>
              </a:solidFill>
            </a:endParaRPr>
          </a:p>
        </p:txBody>
      </p:sp>
    </p:spTree>
    <p:extLst>
      <p:ext uri="{BB962C8B-B14F-4D97-AF65-F5344CB8AC3E}">
        <p14:creationId xmlns:p14="http://schemas.microsoft.com/office/powerpoint/2010/main" val="373854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a:extLst>
              <a:ext uri="{FF2B5EF4-FFF2-40B4-BE49-F238E27FC236}">
                <a16:creationId xmlns:a16="http://schemas.microsoft.com/office/drawing/2014/main" id="{69D041CA-1044-4255-8538-BB2407F8CE4F}"/>
              </a:ext>
            </a:extLst>
          </p:cNvPr>
          <p:cNvSpPr>
            <a:spLocks noGrp="1"/>
          </p:cNvSpPr>
          <p:nvPr>
            <p:ph type="dt" sz="half" idx="10"/>
          </p:nvPr>
        </p:nvSpPr>
        <p:spPr/>
        <p:txBody>
          <a:bodyPr/>
          <a:lstStyle/>
          <a:p>
            <a:pPr>
              <a:defRPr/>
            </a:pPr>
            <a:fld id="{F38E3BDE-4D17-46D8-88A7-08627A4C6E46}" type="datetime1">
              <a:rPr lang="it-IT" altLang="it-IT" smtClean="0"/>
              <a:pPr>
                <a:defRPr/>
              </a:pPr>
              <a:t>21/03/2022</a:t>
            </a:fld>
            <a:endParaRPr lang="it-IT" altLang="it-IT"/>
          </a:p>
        </p:txBody>
      </p:sp>
      <p:sp>
        <p:nvSpPr>
          <p:cNvPr id="6" name="Номер слайда 5">
            <a:extLst>
              <a:ext uri="{FF2B5EF4-FFF2-40B4-BE49-F238E27FC236}">
                <a16:creationId xmlns:a16="http://schemas.microsoft.com/office/drawing/2014/main" id="{D1FC516F-44D8-4F14-8406-FC69AA1EEBD5}"/>
              </a:ext>
            </a:extLst>
          </p:cNvPr>
          <p:cNvSpPr>
            <a:spLocks noGrp="1"/>
          </p:cNvSpPr>
          <p:nvPr>
            <p:ph type="sldNum" sz="quarter" idx="12"/>
          </p:nvPr>
        </p:nvSpPr>
        <p:spPr/>
        <p:txBody>
          <a:bodyPr/>
          <a:lstStyle/>
          <a:p>
            <a:pPr>
              <a:defRPr/>
            </a:pPr>
            <a:r>
              <a:rPr lang="it-IT" altLang="it-IT"/>
              <a:t>Pagina </a:t>
            </a:r>
            <a:fld id="{30573440-7DC8-4C9B-AFBC-2A57ED1994C6}" type="slidenum">
              <a:rPr lang="it-IT" altLang="it-IT" smtClean="0"/>
              <a:pPr>
                <a:defRPr/>
              </a:pPr>
              <a:t>6</a:t>
            </a:fld>
            <a:endParaRPr lang="it-IT" altLang="it-IT"/>
          </a:p>
        </p:txBody>
      </p:sp>
      <p:sp>
        <p:nvSpPr>
          <p:cNvPr id="10" name="Заголовок 1">
            <a:extLst>
              <a:ext uri="{FF2B5EF4-FFF2-40B4-BE49-F238E27FC236}">
                <a16:creationId xmlns:a16="http://schemas.microsoft.com/office/drawing/2014/main" id="{E061E1CD-94CF-45BD-AA29-0328496D1ED5}"/>
              </a:ext>
            </a:extLst>
          </p:cNvPr>
          <p:cNvSpPr txBox="1">
            <a:spLocks/>
          </p:cNvSpPr>
          <p:nvPr/>
        </p:nvSpPr>
        <p:spPr bwMode="auto">
          <a:xfrm>
            <a:off x="179513" y="168552"/>
            <a:ext cx="8784976"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a:lstStyle>
          <a:p>
            <a:pPr algn="ctr"/>
            <a:r>
              <a:rPr lang="en-GB" noProof="1"/>
              <a:t>Efficacy: Common Measures for Determining Learning Outcomes</a:t>
            </a:r>
            <a:endParaRPr lang="ru-RU" noProof="1"/>
          </a:p>
        </p:txBody>
      </p:sp>
      <p:sp>
        <p:nvSpPr>
          <p:cNvPr id="11" name="Segnaposto piè di pagina 5">
            <a:extLst>
              <a:ext uri="{FF2B5EF4-FFF2-40B4-BE49-F238E27FC236}">
                <a16:creationId xmlns:a16="http://schemas.microsoft.com/office/drawing/2014/main" id="{65158CAA-0894-49EB-A36C-C72F9F3D8F9D}"/>
              </a:ext>
            </a:extLst>
          </p:cNvPr>
          <p:cNvSpPr>
            <a:spLocks noGrp="1"/>
          </p:cNvSpPr>
          <p:nvPr>
            <p:ph type="ftr" sz="quarter" idx="11"/>
          </p:nvPr>
        </p:nvSpPr>
        <p:spPr>
          <a:xfrm>
            <a:off x="1275995" y="6146800"/>
            <a:ext cx="2895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eaLnBrk="1" hangingPunct="1">
              <a:buNone/>
            </a:pPr>
            <a:r>
              <a:rPr lang="en-GB" altLang="it-IT" sz="1100" dirty="0">
                <a:solidFill>
                  <a:schemeClr val="bg1"/>
                </a:solidFill>
              </a:rPr>
              <a:t>Social Robots for Education: A review</a:t>
            </a:r>
            <a:endParaRPr lang="it-IT" altLang="it-IT" sz="1100" dirty="0">
              <a:solidFill>
                <a:schemeClr val="bg1"/>
              </a:solidFill>
            </a:endParaRPr>
          </a:p>
        </p:txBody>
      </p:sp>
      <p:sp>
        <p:nvSpPr>
          <p:cNvPr id="12" name="TextBox 11">
            <a:extLst>
              <a:ext uri="{FF2B5EF4-FFF2-40B4-BE49-F238E27FC236}">
                <a16:creationId xmlns:a16="http://schemas.microsoft.com/office/drawing/2014/main" id="{FC15D35C-5F04-4435-8E6E-7EB80E19E980}"/>
              </a:ext>
            </a:extLst>
          </p:cNvPr>
          <p:cNvSpPr txBox="1"/>
          <p:nvPr/>
        </p:nvSpPr>
        <p:spPr>
          <a:xfrm>
            <a:off x="2262876" y="1213454"/>
            <a:ext cx="6881124" cy="1415772"/>
          </a:xfrm>
          <a:prstGeom prst="rect">
            <a:avLst/>
          </a:prstGeom>
          <a:noFill/>
        </p:spPr>
        <p:txBody>
          <a:bodyPr wrap="square" rtlCol="0">
            <a:spAutoFit/>
          </a:bodyPr>
          <a:lstStyle/>
          <a:p>
            <a:pPr marL="171450" indent="-171450">
              <a:buFont typeface="Wingdings" panose="05000000000000000000" pitchFamily="2" charset="2"/>
              <a:buChar char="§"/>
            </a:pPr>
            <a:r>
              <a:rPr lang="en-US" sz="1400" dirty="0">
                <a:solidFill>
                  <a:srgbClr val="000000"/>
                </a:solidFill>
              </a:rPr>
              <a:t>Learning gain, measured as difference between pre- and posttest score;</a:t>
            </a:r>
          </a:p>
          <a:p>
            <a:pPr marL="171450" indent="-171450">
              <a:buFont typeface="Wingdings" panose="05000000000000000000" pitchFamily="2" charset="2"/>
              <a:buChar char="§"/>
            </a:pPr>
            <a:r>
              <a:rPr lang="en-US" sz="1400" dirty="0">
                <a:solidFill>
                  <a:srgbClr val="000000"/>
                </a:solidFill>
              </a:rPr>
              <a:t>Administer posttest either immediately after exposure to robot or with delay;</a:t>
            </a:r>
          </a:p>
          <a:p>
            <a:pPr marL="171450" indent="-171450">
              <a:buFont typeface="Wingdings" panose="05000000000000000000" pitchFamily="2" charset="2"/>
              <a:buChar char="§"/>
            </a:pPr>
            <a:r>
              <a:rPr lang="en-US" sz="1400" dirty="0">
                <a:solidFill>
                  <a:srgbClr val="000000"/>
                </a:solidFill>
              </a:rPr>
              <a:t>Correct for varying initial knowledge, e.g. using normalized learning gain;</a:t>
            </a:r>
          </a:p>
          <a:p>
            <a:pPr marL="171450" indent="-171450">
              <a:buFont typeface="Wingdings" panose="05000000000000000000" pitchFamily="2" charset="2"/>
              <a:buChar char="§"/>
            </a:pPr>
            <a:r>
              <a:rPr lang="en-US" sz="1400" dirty="0">
                <a:solidFill>
                  <a:srgbClr val="000000"/>
                </a:solidFill>
              </a:rPr>
              <a:t>Difference in completion time of test;</a:t>
            </a:r>
          </a:p>
          <a:p>
            <a:pPr marL="171450" indent="-171450">
              <a:buFont typeface="Wingdings" panose="05000000000000000000" pitchFamily="2" charset="2"/>
              <a:buChar char="§"/>
            </a:pPr>
            <a:r>
              <a:rPr lang="en-US" sz="1400" dirty="0">
                <a:solidFill>
                  <a:srgbClr val="000000"/>
                </a:solidFill>
              </a:rPr>
              <a:t>Number of attempts needed for correct response.</a:t>
            </a:r>
          </a:p>
          <a:p>
            <a:pPr marL="171450" indent="-171450">
              <a:buFont typeface="Wingdings" panose="05000000000000000000" pitchFamily="2" charset="2"/>
              <a:buChar char="§"/>
            </a:pPr>
            <a:endParaRPr lang="en-150" sz="1600" dirty="0">
              <a:solidFill>
                <a:srgbClr val="000000"/>
              </a:solidFill>
            </a:endParaRPr>
          </a:p>
        </p:txBody>
      </p:sp>
      <p:sp>
        <p:nvSpPr>
          <p:cNvPr id="13" name="TextBox 12">
            <a:extLst>
              <a:ext uri="{FF2B5EF4-FFF2-40B4-BE49-F238E27FC236}">
                <a16:creationId xmlns:a16="http://schemas.microsoft.com/office/drawing/2014/main" id="{0783815C-EA29-4C4E-8DF4-BBB792975D7A}"/>
              </a:ext>
            </a:extLst>
          </p:cNvPr>
          <p:cNvSpPr txBox="1"/>
          <p:nvPr/>
        </p:nvSpPr>
        <p:spPr>
          <a:xfrm>
            <a:off x="2262876" y="3020635"/>
            <a:ext cx="6881124" cy="3354765"/>
          </a:xfrm>
          <a:prstGeom prst="rect">
            <a:avLst/>
          </a:prstGeom>
          <a:noFill/>
        </p:spPr>
        <p:txBody>
          <a:bodyPr wrap="square" rtlCol="0">
            <a:spAutoFit/>
          </a:bodyPr>
          <a:lstStyle/>
          <a:p>
            <a:pPr marL="171450" indent="-171450">
              <a:buFont typeface="Wingdings" panose="05000000000000000000" pitchFamily="2" charset="2"/>
              <a:buChar char="§"/>
            </a:pPr>
            <a:r>
              <a:rPr lang="en-US" sz="1400" dirty="0">
                <a:solidFill>
                  <a:srgbClr val="000000"/>
                </a:solidFill>
              </a:rPr>
              <a:t>Persistence, measured as number of attempts made or time spent with robot;</a:t>
            </a:r>
          </a:p>
          <a:p>
            <a:pPr marL="171450" indent="-171450">
              <a:buFont typeface="Wingdings" panose="05000000000000000000" pitchFamily="2" charset="2"/>
              <a:buChar char="§"/>
            </a:pPr>
            <a:r>
              <a:rPr lang="en-US" sz="1400" dirty="0">
                <a:solidFill>
                  <a:srgbClr val="000000"/>
                </a:solidFill>
              </a:rPr>
              <a:t>Number of interactions with the system, such as utterances or responses;</a:t>
            </a:r>
          </a:p>
          <a:p>
            <a:pPr marL="171450" indent="-171450">
              <a:buFont typeface="Wingdings" panose="05000000000000000000" pitchFamily="2" charset="2"/>
              <a:buChar char="§"/>
            </a:pPr>
            <a:r>
              <a:rPr lang="en-US" sz="1400" dirty="0">
                <a:solidFill>
                  <a:srgbClr val="000000"/>
                </a:solidFill>
              </a:rPr>
              <a:t>Coding emotional expressions of the learner, can be automated using face analysis software;</a:t>
            </a:r>
          </a:p>
          <a:p>
            <a:pPr marL="171450" indent="-171450">
              <a:buFont typeface="Wingdings" panose="05000000000000000000" pitchFamily="2" charset="2"/>
              <a:buChar char="§"/>
            </a:pPr>
            <a:r>
              <a:rPr lang="en-US" sz="1400" dirty="0">
                <a:solidFill>
                  <a:srgbClr val="000000"/>
                </a:solidFill>
              </a:rPr>
              <a:t>Godspeed questionnaire, measuring the user’s perception of robots;</a:t>
            </a:r>
          </a:p>
          <a:p>
            <a:pPr marL="171450" indent="-171450">
              <a:buFont typeface="Wingdings" panose="05000000000000000000" pitchFamily="2" charset="2"/>
              <a:buChar char="§"/>
            </a:pPr>
            <a:r>
              <a:rPr lang="en-US" sz="1400" dirty="0">
                <a:solidFill>
                  <a:srgbClr val="000000"/>
                </a:solidFill>
              </a:rPr>
              <a:t>Tripod survey, measuring the learner’s  perspective on teaching, environment and engagement;</a:t>
            </a:r>
          </a:p>
          <a:p>
            <a:pPr marL="171450" indent="-171450">
              <a:buFont typeface="Wingdings" panose="05000000000000000000" pitchFamily="2" charset="2"/>
              <a:buChar char="§"/>
            </a:pPr>
            <a:r>
              <a:rPr lang="en-US" sz="1400" dirty="0">
                <a:solidFill>
                  <a:srgbClr val="000000"/>
                </a:solidFill>
              </a:rPr>
              <a:t>Immediacy, measuring psychological availability of the robot teacher;</a:t>
            </a:r>
          </a:p>
          <a:p>
            <a:pPr marL="171450" indent="-171450">
              <a:buFont typeface="Wingdings" panose="05000000000000000000" pitchFamily="2" charset="2"/>
              <a:buChar char="§"/>
            </a:pPr>
            <a:r>
              <a:rPr lang="en-US" sz="1400" dirty="0">
                <a:solidFill>
                  <a:srgbClr val="000000"/>
                </a:solidFill>
              </a:rPr>
              <a:t>Evolution of time between answers, e.g. to indicate fatigue;</a:t>
            </a:r>
          </a:p>
          <a:p>
            <a:pPr marL="171450" indent="-171450">
              <a:buFont typeface="Wingdings" panose="05000000000000000000" pitchFamily="2" charset="2"/>
              <a:buChar char="§"/>
            </a:pPr>
            <a:r>
              <a:rPr lang="en-US" sz="1400" dirty="0">
                <a:solidFill>
                  <a:srgbClr val="000000"/>
                </a:solidFill>
              </a:rPr>
              <a:t>Coding of video recordings of participants responses;</a:t>
            </a:r>
          </a:p>
          <a:p>
            <a:pPr marL="171450" indent="-171450">
              <a:buFont typeface="Wingdings" panose="05000000000000000000" pitchFamily="2" charset="2"/>
              <a:buChar char="§"/>
            </a:pPr>
            <a:r>
              <a:rPr lang="en-US" sz="1400" dirty="0">
                <a:solidFill>
                  <a:srgbClr val="000000"/>
                </a:solidFill>
              </a:rPr>
              <a:t>Coding or automated recording of eye gaze behavior (to code attention, for example);</a:t>
            </a:r>
          </a:p>
          <a:p>
            <a:pPr marL="171450" indent="-171450">
              <a:buFont typeface="Wingdings" panose="05000000000000000000" pitchFamily="2" charset="2"/>
              <a:buChar char="§"/>
            </a:pPr>
            <a:r>
              <a:rPr lang="en-US" sz="1400" dirty="0">
                <a:solidFill>
                  <a:srgbClr val="000000"/>
                </a:solidFill>
              </a:rPr>
              <a:t>Subjective rating of the robot’s teaching and the learning experience;</a:t>
            </a:r>
          </a:p>
          <a:p>
            <a:pPr marL="171450" indent="-171450">
              <a:buFont typeface="Wingdings" panose="05000000000000000000" pitchFamily="2" charset="2"/>
              <a:buChar char="§"/>
            </a:pPr>
            <a:r>
              <a:rPr lang="en-US" sz="1400" dirty="0">
                <a:solidFill>
                  <a:srgbClr val="000000"/>
                </a:solidFill>
              </a:rPr>
              <a:t>…</a:t>
            </a:r>
          </a:p>
          <a:p>
            <a:pPr marL="171450" indent="-171450">
              <a:buFont typeface="Wingdings" panose="05000000000000000000" pitchFamily="2" charset="2"/>
              <a:buChar char="§"/>
            </a:pPr>
            <a:endParaRPr lang="en-150" sz="1600" dirty="0">
              <a:solidFill>
                <a:srgbClr val="000000"/>
              </a:solidFill>
            </a:endParaRPr>
          </a:p>
        </p:txBody>
      </p:sp>
      <p:sp>
        <p:nvSpPr>
          <p:cNvPr id="17" name="TextBox 16">
            <a:extLst>
              <a:ext uri="{FF2B5EF4-FFF2-40B4-BE49-F238E27FC236}">
                <a16:creationId xmlns:a16="http://schemas.microsoft.com/office/drawing/2014/main" id="{7637B888-61E2-41D6-BA9F-7B4BA45D8C46}"/>
              </a:ext>
            </a:extLst>
          </p:cNvPr>
          <p:cNvSpPr txBox="1"/>
          <p:nvPr/>
        </p:nvSpPr>
        <p:spPr>
          <a:xfrm>
            <a:off x="115710" y="776128"/>
            <a:ext cx="2262876" cy="461665"/>
          </a:xfrm>
          <a:prstGeom prst="rect">
            <a:avLst/>
          </a:prstGeom>
          <a:noFill/>
        </p:spPr>
        <p:txBody>
          <a:bodyPr wrap="square">
            <a:spAutoFit/>
          </a:bodyPr>
          <a:lstStyle/>
          <a:p>
            <a:pPr marL="0" marR="0" lvl="0" indent="0" defTabSz="914400" rtl="0" eaLnBrk="0" fontAlgn="base" latinLnBrk="0" hangingPunct="0">
              <a:lnSpc>
                <a:spcPct val="100000"/>
              </a:lnSpc>
              <a:spcBef>
                <a:spcPct val="20000"/>
              </a:spcBef>
              <a:spcAft>
                <a:spcPct val="0"/>
              </a:spcAft>
              <a:buClr>
                <a:srgbClr val="822433"/>
              </a:buClr>
              <a:buSzTx/>
              <a:buFontTx/>
              <a:buNone/>
              <a:tabLst/>
              <a:defRPr/>
            </a:pPr>
            <a:r>
              <a:rPr kumimoji="0" lang="en-US" sz="2400" b="1" i="0" u="none" strike="noStrike" kern="1200" cap="none" spc="0" normalizeH="0" baseline="0" noProof="0" dirty="0">
                <a:ln>
                  <a:noFill/>
                </a:ln>
                <a:solidFill>
                  <a:srgbClr val="006778"/>
                </a:solidFill>
                <a:effectLst/>
                <a:uLnTx/>
                <a:uFillTx/>
                <a:latin typeface="Arial"/>
                <a:ea typeface="ＭＳ Ｐゴシック"/>
                <a:cs typeface="+mn-cs"/>
              </a:rPr>
              <a:t>Cognitive</a:t>
            </a:r>
            <a:endParaRPr kumimoji="0" lang="en-150" sz="2400" b="1" i="0" u="none" strike="noStrike" kern="1200" cap="none" spc="0" normalizeH="0" baseline="0" noProof="0" dirty="0">
              <a:ln>
                <a:noFill/>
              </a:ln>
              <a:solidFill>
                <a:srgbClr val="006778"/>
              </a:solidFill>
              <a:effectLst/>
              <a:uLnTx/>
              <a:uFillTx/>
              <a:latin typeface="Arial"/>
              <a:ea typeface="ＭＳ Ｐゴシック"/>
              <a:cs typeface="+mn-cs"/>
            </a:endParaRPr>
          </a:p>
        </p:txBody>
      </p:sp>
      <p:sp>
        <p:nvSpPr>
          <p:cNvPr id="18" name="TextBox 17">
            <a:extLst>
              <a:ext uri="{FF2B5EF4-FFF2-40B4-BE49-F238E27FC236}">
                <a16:creationId xmlns:a16="http://schemas.microsoft.com/office/drawing/2014/main" id="{C5AC32DE-7442-4746-B889-5E31615AEA84}"/>
              </a:ext>
            </a:extLst>
          </p:cNvPr>
          <p:cNvSpPr txBox="1"/>
          <p:nvPr/>
        </p:nvSpPr>
        <p:spPr>
          <a:xfrm>
            <a:off x="179513" y="2594098"/>
            <a:ext cx="2262876" cy="461665"/>
          </a:xfrm>
          <a:prstGeom prst="rect">
            <a:avLst/>
          </a:prstGeom>
          <a:noFill/>
        </p:spPr>
        <p:txBody>
          <a:bodyPr wrap="square">
            <a:spAutoFit/>
          </a:bodyPr>
          <a:lstStyle/>
          <a:p>
            <a:pPr marL="0" marR="0" lvl="0" indent="0" defTabSz="914400" rtl="0" eaLnBrk="0" fontAlgn="base" latinLnBrk="0" hangingPunct="0">
              <a:lnSpc>
                <a:spcPct val="100000"/>
              </a:lnSpc>
              <a:spcBef>
                <a:spcPct val="20000"/>
              </a:spcBef>
              <a:spcAft>
                <a:spcPct val="0"/>
              </a:spcAft>
              <a:buClr>
                <a:srgbClr val="822433"/>
              </a:buClr>
              <a:buSzTx/>
              <a:buFontTx/>
              <a:buNone/>
              <a:tabLst/>
              <a:defRPr/>
            </a:pPr>
            <a:r>
              <a:rPr kumimoji="0" lang="en-US" sz="2400" b="1" i="0" u="none" strike="noStrike" kern="1200" cap="none" spc="0" normalizeH="0" baseline="0" noProof="0" dirty="0">
                <a:ln>
                  <a:noFill/>
                </a:ln>
                <a:solidFill>
                  <a:srgbClr val="006778"/>
                </a:solidFill>
                <a:effectLst/>
                <a:uLnTx/>
                <a:uFillTx/>
                <a:latin typeface="Arial"/>
                <a:ea typeface="ＭＳ Ｐゴシック"/>
                <a:cs typeface="+mn-cs"/>
              </a:rPr>
              <a:t>Affective</a:t>
            </a:r>
            <a:endParaRPr kumimoji="0" lang="en-150" sz="2400" b="1" i="0" u="none" strike="noStrike" kern="1200" cap="none" spc="0" normalizeH="0" baseline="0" noProof="0" dirty="0">
              <a:ln>
                <a:noFill/>
              </a:ln>
              <a:solidFill>
                <a:srgbClr val="006778"/>
              </a:solidFill>
              <a:effectLst/>
              <a:uLnTx/>
              <a:uFillTx/>
              <a:latin typeface="Arial"/>
              <a:ea typeface="ＭＳ Ｐゴシック"/>
              <a:cs typeface="+mn-cs"/>
            </a:endParaRPr>
          </a:p>
        </p:txBody>
      </p:sp>
      <p:sp>
        <p:nvSpPr>
          <p:cNvPr id="19" name="Прямоугольник: скругленные углы 18">
            <a:extLst>
              <a:ext uri="{FF2B5EF4-FFF2-40B4-BE49-F238E27FC236}">
                <a16:creationId xmlns:a16="http://schemas.microsoft.com/office/drawing/2014/main" id="{C817FACB-9D4A-4A9B-8468-BCAEDE264DA2}"/>
              </a:ext>
            </a:extLst>
          </p:cNvPr>
          <p:cNvSpPr/>
          <p:nvPr/>
        </p:nvSpPr>
        <p:spPr bwMode="auto">
          <a:xfrm>
            <a:off x="115710" y="1280279"/>
            <a:ext cx="2026590" cy="1070895"/>
          </a:xfrm>
          <a:prstGeom prst="roundRect">
            <a:avLst/>
          </a:prstGeom>
          <a:solidFill>
            <a:srgbClr val="AAC9B6"/>
          </a:solidFill>
          <a:ln>
            <a:noFill/>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require a controlled knowledge assessment</a:t>
            </a:r>
            <a:endParaRPr kumimoji="0" lang="en-150"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p:txBody>
      </p:sp>
      <p:sp>
        <p:nvSpPr>
          <p:cNvPr id="20" name="Прямоугольник: скругленные углы 19">
            <a:extLst>
              <a:ext uri="{FF2B5EF4-FFF2-40B4-BE49-F238E27FC236}">
                <a16:creationId xmlns:a16="http://schemas.microsoft.com/office/drawing/2014/main" id="{18A976E9-90A5-4BEC-9287-764F4A012CA5}"/>
              </a:ext>
            </a:extLst>
          </p:cNvPr>
          <p:cNvSpPr/>
          <p:nvPr/>
        </p:nvSpPr>
        <p:spPr bwMode="auto">
          <a:xfrm>
            <a:off x="115710" y="3076367"/>
            <a:ext cx="2026590" cy="1360040"/>
          </a:xfrm>
          <a:prstGeom prst="roundRect">
            <a:avLst/>
          </a:prstGeom>
          <a:solidFill>
            <a:srgbClr val="AAC9B6"/>
          </a:solidFill>
          <a:ln>
            <a:noFill/>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can be measured by using questionnaires and observational studies</a:t>
            </a:r>
            <a:endParaRPr kumimoji="0" lang="en-150"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p:txBody>
      </p:sp>
      <p:pic>
        <p:nvPicPr>
          <p:cNvPr id="1026" name="Picture 2" descr="Don't Teach Robotics….. Use Robots to Teach! – Damien Kee">
            <a:extLst>
              <a:ext uri="{FF2B5EF4-FFF2-40B4-BE49-F238E27FC236}">
                <a16:creationId xmlns:a16="http://schemas.microsoft.com/office/drawing/2014/main" id="{098F9794-9E75-4C1B-9F42-47BB9E116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91" y="4535552"/>
            <a:ext cx="1456205" cy="1456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09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Рисунок 23">
            <a:extLst>
              <a:ext uri="{FF2B5EF4-FFF2-40B4-BE49-F238E27FC236}">
                <a16:creationId xmlns:a16="http://schemas.microsoft.com/office/drawing/2014/main" id="{5F3734BD-D372-4F61-A126-CB4AB39E6235}"/>
              </a:ext>
            </a:extLst>
          </p:cNvPr>
          <p:cNvPicPr>
            <a:picLocks noChangeAspect="1"/>
          </p:cNvPicPr>
          <p:nvPr/>
        </p:nvPicPr>
        <p:blipFill rotWithShape="1">
          <a:blip r:embed="rId2"/>
          <a:srcRect t="45892" b="2751"/>
          <a:stretch/>
        </p:blipFill>
        <p:spPr>
          <a:xfrm>
            <a:off x="2289743" y="4184218"/>
            <a:ext cx="4881570" cy="1800200"/>
          </a:xfrm>
          <a:prstGeom prst="rect">
            <a:avLst/>
          </a:prstGeom>
        </p:spPr>
      </p:pic>
      <p:pic>
        <p:nvPicPr>
          <p:cNvPr id="16" name="Рисунок 15">
            <a:extLst>
              <a:ext uri="{FF2B5EF4-FFF2-40B4-BE49-F238E27FC236}">
                <a16:creationId xmlns:a16="http://schemas.microsoft.com/office/drawing/2014/main" id="{A5E455D8-429D-4FA4-964A-7495A2A708C7}"/>
              </a:ext>
            </a:extLst>
          </p:cNvPr>
          <p:cNvPicPr>
            <a:picLocks noChangeAspect="1"/>
          </p:cNvPicPr>
          <p:nvPr/>
        </p:nvPicPr>
        <p:blipFill>
          <a:blip r:embed="rId3"/>
          <a:stretch>
            <a:fillRect/>
          </a:stretch>
        </p:blipFill>
        <p:spPr>
          <a:xfrm>
            <a:off x="2289743" y="1213387"/>
            <a:ext cx="4724400" cy="3114675"/>
          </a:xfrm>
          <a:prstGeom prst="rect">
            <a:avLst/>
          </a:prstGeom>
        </p:spPr>
      </p:pic>
      <p:pic>
        <p:nvPicPr>
          <p:cNvPr id="22" name="Рисунок 21">
            <a:extLst>
              <a:ext uri="{FF2B5EF4-FFF2-40B4-BE49-F238E27FC236}">
                <a16:creationId xmlns:a16="http://schemas.microsoft.com/office/drawing/2014/main" id="{3CA3213E-1796-4436-A123-1E13F4B05A62}"/>
              </a:ext>
            </a:extLst>
          </p:cNvPr>
          <p:cNvPicPr>
            <a:picLocks noChangeAspect="1"/>
          </p:cNvPicPr>
          <p:nvPr/>
        </p:nvPicPr>
        <p:blipFill rotWithShape="1">
          <a:blip r:embed="rId2"/>
          <a:srcRect t="5742" b="57280"/>
          <a:stretch/>
        </p:blipFill>
        <p:spPr>
          <a:xfrm>
            <a:off x="2289743" y="61086"/>
            <a:ext cx="4881570" cy="1296144"/>
          </a:xfrm>
          <a:prstGeom prst="rect">
            <a:avLst/>
          </a:prstGeom>
        </p:spPr>
      </p:pic>
      <p:sp>
        <p:nvSpPr>
          <p:cNvPr id="4" name="Дата 3">
            <a:extLst>
              <a:ext uri="{FF2B5EF4-FFF2-40B4-BE49-F238E27FC236}">
                <a16:creationId xmlns:a16="http://schemas.microsoft.com/office/drawing/2014/main" id="{69D041CA-1044-4255-8538-BB2407F8CE4F}"/>
              </a:ext>
            </a:extLst>
          </p:cNvPr>
          <p:cNvSpPr>
            <a:spLocks noGrp="1"/>
          </p:cNvSpPr>
          <p:nvPr>
            <p:ph type="dt" sz="half" idx="10"/>
          </p:nvPr>
        </p:nvSpPr>
        <p:spPr/>
        <p:txBody>
          <a:bodyPr/>
          <a:lstStyle/>
          <a:p>
            <a:pPr>
              <a:defRPr/>
            </a:pPr>
            <a:fld id="{F38E3BDE-4D17-46D8-88A7-08627A4C6E46}" type="datetime1">
              <a:rPr lang="it-IT" altLang="it-IT" smtClean="0"/>
              <a:pPr>
                <a:defRPr/>
              </a:pPr>
              <a:t>21/03/2022</a:t>
            </a:fld>
            <a:endParaRPr lang="it-IT" altLang="it-IT"/>
          </a:p>
        </p:txBody>
      </p:sp>
      <p:sp>
        <p:nvSpPr>
          <p:cNvPr id="6" name="Номер слайда 5">
            <a:extLst>
              <a:ext uri="{FF2B5EF4-FFF2-40B4-BE49-F238E27FC236}">
                <a16:creationId xmlns:a16="http://schemas.microsoft.com/office/drawing/2014/main" id="{D1FC516F-44D8-4F14-8406-FC69AA1EEBD5}"/>
              </a:ext>
            </a:extLst>
          </p:cNvPr>
          <p:cNvSpPr>
            <a:spLocks noGrp="1"/>
          </p:cNvSpPr>
          <p:nvPr>
            <p:ph type="sldNum" sz="quarter" idx="12"/>
          </p:nvPr>
        </p:nvSpPr>
        <p:spPr/>
        <p:txBody>
          <a:bodyPr/>
          <a:lstStyle/>
          <a:p>
            <a:pPr>
              <a:defRPr/>
            </a:pPr>
            <a:r>
              <a:rPr lang="it-IT" altLang="it-IT"/>
              <a:t>Pagina </a:t>
            </a:r>
            <a:fld id="{30573440-7DC8-4C9B-AFBC-2A57ED1994C6}" type="slidenum">
              <a:rPr lang="it-IT" altLang="it-IT" smtClean="0"/>
              <a:pPr>
                <a:defRPr/>
              </a:pPr>
              <a:t>7</a:t>
            </a:fld>
            <a:endParaRPr lang="it-IT" altLang="it-IT"/>
          </a:p>
        </p:txBody>
      </p:sp>
      <p:sp>
        <p:nvSpPr>
          <p:cNvPr id="11" name="Segnaposto piè di pagina 5">
            <a:extLst>
              <a:ext uri="{FF2B5EF4-FFF2-40B4-BE49-F238E27FC236}">
                <a16:creationId xmlns:a16="http://schemas.microsoft.com/office/drawing/2014/main" id="{65158CAA-0894-49EB-A36C-C72F9F3D8F9D}"/>
              </a:ext>
            </a:extLst>
          </p:cNvPr>
          <p:cNvSpPr>
            <a:spLocks noGrp="1"/>
          </p:cNvSpPr>
          <p:nvPr>
            <p:ph type="ftr" sz="quarter" idx="11"/>
          </p:nvPr>
        </p:nvSpPr>
        <p:spPr>
          <a:xfrm>
            <a:off x="1275995" y="6146800"/>
            <a:ext cx="2895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eaLnBrk="1" hangingPunct="1">
              <a:buNone/>
            </a:pPr>
            <a:r>
              <a:rPr lang="en-GB" altLang="it-IT" sz="1100" dirty="0">
                <a:solidFill>
                  <a:schemeClr val="bg1"/>
                </a:solidFill>
              </a:rPr>
              <a:t>Social Robots for Education: A review</a:t>
            </a:r>
            <a:endParaRPr lang="it-IT" altLang="it-IT" sz="1100" dirty="0">
              <a:solidFill>
                <a:schemeClr val="bg1"/>
              </a:solidFill>
            </a:endParaRPr>
          </a:p>
        </p:txBody>
      </p:sp>
      <mc:AlternateContent xmlns:mc="http://schemas.openxmlformats.org/markup-compatibility/2006" xmlns:p14="http://schemas.microsoft.com/office/powerpoint/2010/main">
        <mc:Choice Requires="p14">
          <p:contentPart p14:bwMode="auto" r:id="rId4">
            <p14:nvContentPartPr>
              <p14:cNvPr id="25" name="Рукописный ввод 24">
                <a:extLst>
                  <a:ext uri="{FF2B5EF4-FFF2-40B4-BE49-F238E27FC236}">
                    <a16:creationId xmlns:a16="http://schemas.microsoft.com/office/drawing/2014/main" id="{1512B937-889C-4FA0-80F6-51F6868BC966}"/>
                  </a:ext>
                </a:extLst>
              </p14:cNvPr>
              <p14:cNvContentPartPr/>
              <p14:nvPr/>
            </p14:nvContentPartPr>
            <p14:xfrm>
              <a:off x="390146" y="52586"/>
              <a:ext cx="94320" cy="109800"/>
            </p14:xfrm>
          </p:contentPart>
        </mc:Choice>
        <mc:Fallback xmlns="">
          <p:pic>
            <p:nvPicPr>
              <p:cNvPr id="25" name="Рукописный ввод 24">
                <a:extLst>
                  <a:ext uri="{FF2B5EF4-FFF2-40B4-BE49-F238E27FC236}">
                    <a16:creationId xmlns:a16="http://schemas.microsoft.com/office/drawing/2014/main" id="{1512B937-889C-4FA0-80F6-51F6868BC966}"/>
                  </a:ext>
                </a:extLst>
              </p:cNvPr>
              <p:cNvPicPr/>
              <p:nvPr/>
            </p:nvPicPr>
            <p:blipFill>
              <a:blip r:embed="rId5"/>
              <a:stretch>
                <a:fillRect/>
              </a:stretch>
            </p:blipFill>
            <p:spPr>
              <a:xfrm>
                <a:off x="336506" y="-55414"/>
                <a:ext cx="20196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 name="Рукописный ввод 26">
                <a:extLst>
                  <a:ext uri="{FF2B5EF4-FFF2-40B4-BE49-F238E27FC236}">
                    <a16:creationId xmlns:a16="http://schemas.microsoft.com/office/drawing/2014/main" id="{ABF0B498-75B6-404A-98D2-15EC7C7C2765}"/>
                  </a:ext>
                </a:extLst>
              </p14:cNvPr>
              <p14:cNvContentPartPr/>
              <p14:nvPr/>
            </p14:nvContentPartPr>
            <p14:xfrm>
              <a:off x="2307524" y="1291078"/>
              <a:ext cx="68760" cy="173160"/>
            </p14:xfrm>
          </p:contentPart>
        </mc:Choice>
        <mc:Fallback xmlns="">
          <p:pic>
            <p:nvPicPr>
              <p:cNvPr id="27" name="Рукописный ввод 26">
                <a:extLst>
                  <a:ext uri="{FF2B5EF4-FFF2-40B4-BE49-F238E27FC236}">
                    <a16:creationId xmlns:a16="http://schemas.microsoft.com/office/drawing/2014/main" id="{ABF0B498-75B6-404A-98D2-15EC7C7C2765}"/>
                  </a:ext>
                </a:extLst>
              </p:cNvPr>
              <p:cNvPicPr/>
              <p:nvPr/>
            </p:nvPicPr>
            <p:blipFill>
              <a:blip r:embed="rId7"/>
              <a:stretch>
                <a:fillRect/>
              </a:stretch>
            </p:blipFill>
            <p:spPr>
              <a:xfrm>
                <a:off x="2253884" y="1183078"/>
                <a:ext cx="17640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Рукописный ввод 27">
                <a:extLst>
                  <a:ext uri="{FF2B5EF4-FFF2-40B4-BE49-F238E27FC236}">
                    <a16:creationId xmlns:a16="http://schemas.microsoft.com/office/drawing/2014/main" id="{2975BA77-9CB8-448B-80C5-4D98BEC2B076}"/>
                  </a:ext>
                </a:extLst>
              </p14:cNvPr>
              <p14:cNvContentPartPr/>
              <p14:nvPr/>
            </p14:nvContentPartPr>
            <p14:xfrm>
              <a:off x="2322284" y="1268758"/>
              <a:ext cx="38520" cy="210240"/>
            </p14:xfrm>
          </p:contentPart>
        </mc:Choice>
        <mc:Fallback xmlns="">
          <p:pic>
            <p:nvPicPr>
              <p:cNvPr id="28" name="Рукописный ввод 27">
                <a:extLst>
                  <a:ext uri="{FF2B5EF4-FFF2-40B4-BE49-F238E27FC236}">
                    <a16:creationId xmlns:a16="http://schemas.microsoft.com/office/drawing/2014/main" id="{2975BA77-9CB8-448B-80C5-4D98BEC2B076}"/>
                  </a:ext>
                </a:extLst>
              </p:cNvPr>
              <p:cNvPicPr/>
              <p:nvPr/>
            </p:nvPicPr>
            <p:blipFill>
              <a:blip r:embed="rId9"/>
              <a:stretch>
                <a:fillRect/>
              </a:stretch>
            </p:blipFill>
            <p:spPr>
              <a:xfrm>
                <a:off x="2268284" y="1160758"/>
                <a:ext cx="14616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Рукописный ввод 32">
                <a:extLst>
                  <a:ext uri="{FF2B5EF4-FFF2-40B4-BE49-F238E27FC236}">
                    <a16:creationId xmlns:a16="http://schemas.microsoft.com/office/drawing/2014/main" id="{9F729F80-A5DA-400A-8720-B1A94F19F71C}"/>
                  </a:ext>
                </a:extLst>
              </p14:cNvPr>
              <p14:cNvContentPartPr/>
              <p14:nvPr/>
            </p14:nvContentPartPr>
            <p14:xfrm>
              <a:off x="8308706" y="2160094"/>
              <a:ext cx="360" cy="360"/>
            </p14:xfrm>
          </p:contentPart>
        </mc:Choice>
        <mc:Fallback xmlns="">
          <p:pic>
            <p:nvPicPr>
              <p:cNvPr id="33" name="Рукописный ввод 32">
                <a:extLst>
                  <a:ext uri="{FF2B5EF4-FFF2-40B4-BE49-F238E27FC236}">
                    <a16:creationId xmlns:a16="http://schemas.microsoft.com/office/drawing/2014/main" id="{9F729F80-A5DA-400A-8720-B1A94F19F71C}"/>
                  </a:ext>
                </a:extLst>
              </p:cNvPr>
              <p:cNvPicPr/>
              <p:nvPr/>
            </p:nvPicPr>
            <p:blipFill>
              <a:blip r:embed="rId11"/>
              <a:stretch>
                <a:fillRect/>
              </a:stretch>
            </p:blipFill>
            <p:spPr>
              <a:xfrm>
                <a:off x="8246066" y="209709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4" name="Рукописный ввод 33">
                <a:extLst>
                  <a:ext uri="{FF2B5EF4-FFF2-40B4-BE49-F238E27FC236}">
                    <a16:creationId xmlns:a16="http://schemas.microsoft.com/office/drawing/2014/main" id="{A17C28EE-2A80-4D9A-9BE5-6B51C5031B65}"/>
                  </a:ext>
                </a:extLst>
              </p14:cNvPr>
              <p14:cNvContentPartPr/>
              <p14:nvPr/>
            </p14:nvContentPartPr>
            <p14:xfrm>
              <a:off x="5457146" y="344254"/>
              <a:ext cx="2520" cy="360"/>
            </p14:xfrm>
          </p:contentPart>
        </mc:Choice>
        <mc:Fallback xmlns="">
          <p:pic>
            <p:nvPicPr>
              <p:cNvPr id="34" name="Рукописный ввод 33">
                <a:extLst>
                  <a:ext uri="{FF2B5EF4-FFF2-40B4-BE49-F238E27FC236}">
                    <a16:creationId xmlns:a16="http://schemas.microsoft.com/office/drawing/2014/main" id="{A17C28EE-2A80-4D9A-9BE5-6B51C5031B65}"/>
                  </a:ext>
                </a:extLst>
              </p:cNvPr>
              <p:cNvPicPr/>
              <p:nvPr/>
            </p:nvPicPr>
            <p:blipFill>
              <a:blip r:embed="rId13"/>
              <a:stretch>
                <a:fillRect/>
              </a:stretch>
            </p:blipFill>
            <p:spPr>
              <a:xfrm>
                <a:off x="5394146" y="281614"/>
                <a:ext cx="1281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6" name="Рукописный ввод 35">
                <a:extLst>
                  <a:ext uri="{FF2B5EF4-FFF2-40B4-BE49-F238E27FC236}">
                    <a16:creationId xmlns:a16="http://schemas.microsoft.com/office/drawing/2014/main" id="{8CD8DC86-7489-4653-9BA4-96D2099BE9E6}"/>
                  </a:ext>
                </a:extLst>
              </p14:cNvPr>
              <p14:cNvContentPartPr/>
              <p14:nvPr/>
            </p14:nvContentPartPr>
            <p14:xfrm>
              <a:off x="2335604" y="1352638"/>
              <a:ext cx="360" cy="192600"/>
            </p14:xfrm>
          </p:contentPart>
        </mc:Choice>
        <mc:Fallback xmlns="">
          <p:pic>
            <p:nvPicPr>
              <p:cNvPr id="36" name="Рукописный ввод 35">
                <a:extLst>
                  <a:ext uri="{FF2B5EF4-FFF2-40B4-BE49-F238E27FC236}">
                    <a16:creationId xmlns:a16="http://schemas.microsoft.com/office/drawing/2014/main" id="{8CD8DC86-7489-4653-9BA4-96D2099BE9E6}"/>
                  </a:ext>
                </a:extLst>
              </p:cNvPr>
              <p:cNvPicPr/>
              <p:nvPr/>
            </p:nvPicPr>
            <p:blipFill>
              <a:blip r:embed="rId15"/>
              <a:stretch>
                <a:fillRect/>
              </a:stretch>
            </p:blipFill>
            <p:spPr>
              <a:xfrm>
                <a:off x="2272964" y="1289638"/>
                <a:ext cx="12600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7" name="Рукописный ввод 36">
                <a:extLst>
                  <a:ext uri="{FF2B5EF4-FFF2-40B4-BE49-F238E27FC236}">
                    <a16:creationId xmlns:a16="http://schemas.microsoft.com/office/drawing/2014/main" id="{91321A62-88D6-41F3-BB2C-820E7F51FA66}"/>
                  </a:ext>
                </a:extLst>
              </p14:cNvPr>
              <p14:cNvContentPartPr/>
              <p14:nvPr/>
            </p14:nvContentPartPr>
            <p14:xfrm>
              <a:off x="4720604" y="1389358"/>
              <a:ext cx="360" cy="33480"/>
            </p14:xfrm>
          </p:contentPart>
        </mc:Choice>
        <mc:Fallback xmlns="">
          <p:pic>
            <p:nvPicPr>
              <p:cNvPr id="37" name="Рукописный ввод 36">
                <a:extLst>
                  <a:ext uri="{FF2B5EF4-FFF2-40B4-BE49-F238E27FC236}">
                    <a16:creationId xmlns:a16="http://schemas.microsoft.com/office/drawing/2014/main" id="{91321A62-88D6-41F3-BB2C-820E7F51FA66}"/>
                  </a:ext>
                </a:extLst>
              </p:cNvPr>
              <p:cNvPicPr/>
              <p:nvPr/>
            </p:nvPicPr>
            <p:blipFill>
              <a:blip r:embed="rId17"/>
              <a:stretch>
                <a:fillRect/>
              </a:stretch>
            </p:blipFill>
            <p:spPr>
              <a:xfrm>
                <a:off x="4657964" y="1326358"/>
                <a:ext cx="1260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8" name="Рукописный ввод 37">
                <a:extLst>
                  <a:ext uri="{FF2B5EF4-FFF2-40B4-BE49-F238E27FC236}">
                    <a16:creationId xmlns:a16="http://schemas.microsoft.com/office/drawing/2014/main" id="{B856D358-0C6A-4F34-858E-8A39EABC8CF4}"/>
                  </a:ext>
                </a:extLst>
              </p14:cNvPr>
              <p14:cNvContentPartPr/>
              <p14:nvPr/>
            </p14:nvContentPartPr>
            <p14:xfrm>
              <a:off x="4641044" y="2920438"/>
              <a:ext cx="61560" cy="42840"/>
            </p14:xfrm>
          </p:contentPart>
        </mc:Choice>
        <mc:Fallback xmlns="">
          <p:pic>
            <p:nvPicPr>
              <p:cNvPr id="38" name="Рукописный ввод 37">
                <a:extLst>
                  <a:ext uri="{FF2B5EF4-FFF2-40B4-BE49-F238E27FC236}">
                    <a16:creationId xmlns:a16="http://schemas.microsoft.com/office/drawing/2014/main" id="{B856D358-0C6A-4F34-858E-8A39EABC8CF4}"/>
                  </a:ext>
                </a:extLst>
              </p:cNvPr>
              <p:cNvPicPr/>
              <p:nvPr/>
            </p:nvPicPr>
            <p:blipFill>
              <a:blip r:embed="rId19"/>
              <a:stretch>
                <a:fillRect/>
              </a:stretch>
            </p:blipFill>
            <p:spPr>
              <a:xfrm>
                <a:off x="4578404" y="2857438"/>
                <a:ext cx="18720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0" name="Рукописный ввод 39">
                <a:extLst>
                  <a:ext uri="{FF2B5EF4-FFF2-40B4-BE49-F238E27FC236}">
                    <a16:creationId xmlns:a16="http://schemas.microsoft.com/office/drawing/2014/main" id="{49BBE206-76E7-4842-9C7A-C822483FBAF5}"/>
                  </a:ext>
                </a:extLst>
              </p14:cNvPr>
              <p14:cNvContentPartPr/>
              <p14:nvPr/>
            </p14:nvContentPartPr>
            <p14:xfrm>
              <a:off x="4728524" y="2843398"/>
              <a:ext cx="19440" cy="189360"/>
            </p14:xfrm>
          </p:contentPart>
        </mc:Choice>
        <mc:Fallback xmlns="">
          <p:pic>
            <p:nvPicPr>
              <p:cNvPr id="40" name="Рукописный ввод 39">
                <a:extLst>
                  <a:ext uri="{FF2B5EF4-FFF2-40B4-BE49-F238E27FC236}">
                    <a16:creationId xmlns:a16="http://schemas.microsoft.com/office/drawing/2014/main" id="{49BBE206-76E7-4842-9C7A-C822483FBAF5}"/>
                  </a:ext>
                </a:extLst>
              </p:cNvPr>
              <p:cNvPicPr/>
              <p:nvPr/>
            </p:nvPicPr>
            <p:blipFill>
              <a:blip r:embed="rId21"/>
              <a:stretch>
                <a:fillRect/>
              </a:stretch>
            </p:blipFill>
            <p:spPr>
              <a:xfrm>
                <a:off x="4665884" y="2780758"/>
                <a:ext cx="14508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1" name="Рукописный ввод 40">
                <a:extLst>
                  <a:ext uri="{FF2B5EF4-FFF2-40B4-BE49-F238E27FC236}">
                    <a16:creationId xmlns:a16="http://schemas.microsoft.com/office/drawing/2014/main" id="{AAD0CA11-309A-446C-B79B-08521C3DA624}"/>
                  </a:ext>
                </a:extLst>
              </p14:cNvPr>
              <p14:cNvContentPartPr/>
              <p14:nvPr/>
            </p14:nvContentPartPr>
            <p14:xfrm>
              <a:off x="2322284" y="2843398"/>
              <a:ext cx="360" cy="133560"/>
            </p14:xfrm>
          </p:contentPart>
        </mc:Choice>
        <mc:Fallback xmlns="">
          <p:pic>
            <p:nvPicPr>
              <p:cNvPr id="41" name="Рукописный ввод 40">
                <a:extLst>
                  <a:ext uri="{FF2B5EF4-FFF2-40B4-BE49-F238E27FC236}">
                    <a16:creationId xmlns:a16="http://schemas.microsoft.com/office/drawing/2014/main" id="{AAD0CA11-309A-446C-B79B-08521C3DA624}"/>
                  </a:ext>
                </a:extLst>
              </p:cNvPr>
              <p:cNvPicPr/>
              <p:nvPr/>
            </p:nvPicPr>
            <p:blipFill>
              <a:blip r:embed="rId23"/>
              <a:stretch>
                <a:fillRect/>
              </a:stretch>
            </p:blipFill>
            <p:spPr>
              <a:xfrm>
                <a:off x="2259284" y="2780758"/>
                <a:ext cx="12600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Рукописный ввод 41">
                <a:extLst>
                  <a:ext uri="{FF2B5EF4-FFF2-40B4-BE49-F238E27FC236}">
                    <a16:creationId xmlns:a16="http://schemas.microsoft.com/office/drawing/2014/main" id="{BFA272DC-39AC-469C-ACA6-C1EB9936E4B7}"/>
                  </a:ext>
                </a:extLst>
              </p14:cNvPr>
              <p14:cNvContentPartPr/>
              <p14:nvPr/>
            </p14:nvContentPartPr>
            <p14:xfrm>
              <a:off x="2295644" y="4534318"/>
              <a:ext cx="28080" cy="137160"/>
            </p14:xfrm>
          </p:contentPart>
        </mc:Choice>
        <mc:Fallback xmlns="">
          <p:pic>
            <p:nvPicPr>
              <p:cNvPr id="42" name="Рукописный ввод 41">
                <a:extLst>
                  <a:ext uri="{FF2B5EF4-FFF2-40B4-BE49-F238E27FC236}">
                    <a16:creationId xmlns:a16="http://schemas.microsoft.com/office/drawing/2014/main" id="{BFA272DC-39AC-469C-ACA6-C1EB9936E4B7}"/>
                  </a:ext>
                </a:extLst>
              </p:cNvPr>
              <p:cNvPicPr/>
              <p:nvPr/>
            </p:nvPicPr>
            <p:blipFill>
              <a:blip r:embed="rId25"/>
              <a:stretch>
                <a:fillRect/>
              </a:stretch>
            </p:blipFill>
            <p:spPr>
              <a:xfrm>
                <a:off x="2232644" y="4471318"/>
                <a:ext cx="15372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3" name="Рукописный ввод 42">
                <a:extLst>
                  <a:ext uri="{FF2B5EF4-FFF2-40B4-BE49-F238E27FC236}">
                    <a16:creationId xmlns:a16="http://schemas.microsoft.com/office/drawing/2014/main" id="{23944B68-1C02-472F-90EA-318D24C6D7FC}"/>
                  </a:ext>
                </a:extLst>
              </p14:cNvPr>
              <p14:cNvContentPartPr/>
              <p14:nvPr/>
            </p14:nvContentPartPr>
            <p14:xfrm>
              <a:off x="2414804" y="1253278"/>
              <a:ext cx="979920" cy="146880"/>
            </p14:xfrm>
          </p:contentPart>
        </mc:Choice>
        <mc:Fallback xmlns="">
          <p:pic>
            <p:nvPicPr>
              <p:cNvPr id="43" name="Рукописный ввод 42">
                <a:extLst>
                  <a:ext uri="{FF2B5EF4-FFF2-40B4-BE49-F238E27FC236}">
                    <a16:creationId xmlns:a16="http://schemas.microsoft.com/office/drawing/2014/main" id="{23944B68-1C02-472F-90EA-318D24C6D7FC}"/>
                  </a:ext>
                </a:extLst>
              </p:cNvPr>
              <p:cNvPicPr/>
              <p:nvPr/>
            </p:nvPicPr>
            <p:blipFill>
              <a:blip r:embed="rId27"/>
              <a:stretch>
                <a:fillRect/>
              </a:stretch>
            </p:blipFill>
            <p:spPr>
              <a:xfrm>
                <a:off x="2351804" y="1190278"/>
                <a:ext cx="110556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Рукописный ввод 43">
                <a:extLst>
                  <a:ext uri="{FF2B5EF4-FFF2-40B4-BE49-F238E27FC236}">
                    <a16:creationId xmlns:a16="http://schemas.microsoft.com/office/drawing/2014/main" id="{28074720-6B41-4B38-8D21-A5479E948C50}"/>
                  </a:ext>
                </a:extLst>
              </p14:cNvPr>
              <p14:cNvContentPartPr/>
              <p14:nvPr/>
            </p14:nvContentPartPr>
            <p14:xfrm>
              <a:off x="4800524" y="1399078"/>
              <a:ext cx="690840" cy="32760"/>
            </p14:xfrm>
          </p:contentPart>
        </mc:Choice>
        <mc:Fallback xmlns="">
          <p:pic>
            <p:nvPicPr>
              <p:cNvPr id="44" name="Рукописный ввод 43">
                <a:extLst>
                  <a:ext uri="{FF2B5EF4-FFF2-40B4-BE49-F238E27FC236}">
                    <a16:creationId xmlns:a16="http://schemas.microsoft.com/office/drawing/2014/main" id="{28074720-6B41-4B38-8D21-A5479E948C50}"/>
                  </a:ext>
                </a:extLst>
              </p:cNvPr>
              <p:cNvPicPr/>
              <p:nvPr/>
            </p:nvPicPr>
            <p:blipFill>
              <a:blip r:embed="rId29"/>
              <a:stretch>
                <a:fillRect/>
              </a:stretch>
            </p:blipFill>
            <p:spPr>
              <a:xfrm>
                <a:off x="4737524" y="1336078"/>
                <a:ext cx="81648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5" name="Рукописный ввод 44">
                <a:extLst>
                  <a:ext uri="{FF2B5EF4-FFF2-40B4-BE49-F238E27FC236}">
                    <a16:creationId xmlns:a16="http://schemas.microsoft.com/office/drawing/2014/main" id="{095BCA3F-1D70-4EDE-AF66-C15C6C9CB5D1}"/>
                  </a:ext>
                </a:extLst>
              </p14:cNvPr>
              <p14:cNvContentPartPr/>
              <p14:nvPr/>
            </p14:nvContentPartPr>
            <p14:xfrm>
              <a:off x="2414804" y="2869678"/>
              <a:ext cx="1537920" cy="133560"/>
            </p14:xfrm>
          </p:contentPart>
        </mc:Choice>
        <mc:Fallback xmlns="">
          <p:pic>
            <p:nvPicPr>
              <p:cNvPr id="45" name="Рукописный ввод 44">
                <a:extLst>
                  <a:ext uri="{FF2B5EF4-FFF2-40B4-BE49-F238E27FC236}">
                    <a16:creationId xmlns:a16="http://schemas.microsoft.com/office/drawing/2014/main" id="{095BCA3F-1D70-4EDE-AF66-C15C6C9CB5D1}"/>
                  </a:ext>
                </a:extLst>
              </p:cNvPr>
              <p:cNvPicPr/>
              <p:nvPr/>
            </p:nvPicPr>
            <p:blipFill>
              <a:blip r:embed="rId31"/>
              <a:stretch>
                <a:fillRect/>
              </a:stretch>
            </p:blipFill>
            <p:spPr>
              <a:xfrm>
                <a:off x="2351804" y="2807038"/>
                <a:ext cx="16635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6" name="Рукописный ввод 45">
                <a:extLst>
                  <a:ext uri="{FF2B5EF4-FFF2-40B4-BE49-F238E27FC236}">
                    <a16:creationId xmlns:a16="http://schemas.microsoft.com/office/drawing/2014/main" id="{76D259C5-0A20-41D2-BD4B-6E38A785405C}"/>
                  </a:ext>
                </a:extLst>
              </p14:cNvPr>
              <p14:cNvContentPartPr/>
              <p14:nvPr/>
            </p14:nvContentPartPr>
            <p14:xfrm>
              <a:off x="4813484" y="2961838"/>
              <a:ext cx="707400" cy="28080"/>
            </p14:xfrm>
          </p:contentPart>
        </mc:Choice>
        <mc:Fallback xmlns="">
          <p:pic>
            <p:nvPicPr>
              <p:cNvPr id="46" name="Рукописный ввод 45">
                <a:extLst>
                  <a:ext uri="{FF2B5EF4-FFF2-40B4-BE49-F238E27FC236}">
                    <a16:creationId xmlns:a16="http://schemas.microsoft.com/office/drawing/2014/main" id="{76D259C5-0A20-41D2-BD4B-6E38A785405C}"/>
                  </a:ext>
                </a:extLst>
              </p:cNvPr>
              <p:cNvPicPr/>
              <p:nvPr/>
            </p:nvPicPr>
            <p:blipFill>
              <a:blip r:embed="rId33"/>
              <a:stretch>
                <a:fillRect/>
              </a:stretch>
            </p:blipFill>
            <p:spPr>
              <a:xfrm>
                <a:off x="4750484" y="2899198"/>
                <a:ext cx="833040" cy="153720"/>
              </a:xfrm>
              <a:prstGeom prst="rect">
                <a:avLst/>
              </a:prstGeom>
            </p:spPr>
          </p:pic>
        </mc:Fallback>
      </mc:AlternateContent>
      <p:sp>
        <p:nvSpPr>
          <p:cNvPr id="53" name="Облачко с текстом: овальное 52">
            <a:extLst>
              <a:ext uri="{FF2B5EF4-FFF2-40B4-BE49-F238E27FC236}">
                <a16:creationId xmlns:a16="http://schemas.microsoft.com/office/drawing/2014/main" id="{553F1E72-D63E-4629-965C-A8F7703E7AEF}"/>
              </a:ext>
            </a:extLst>
          </p:cNvPr>
          <p:cNvSpPr/>
          <p:nvPr/>
        </p:nvSpPr>
        <p:spPr bwMode="auto">
          <a:xfrm>
            <a:off x="115910" y="162386"/>
            <a:ext cx="2051658" cy="1130034"/>
          </a:xfrm>
          <a:prstGeom prst="wedgeEllipseCallout">
            <a:avLst>
              <a:gd name="adj1" fmla="val 56678"/>
              <a:gd name="adj2" fmla="val -3361"/>
            </a:avLst>
          </a:prstGeom>
          <a:solidFill>
            <a:srgbClr val="AAC9B6"/>
          </a:solidFill>
          <a:ln>
            <a:noFill/>
          </a:ln>
          <a:effectLst/>
        </p:spPr>
        <p:txBody>
          <a:bodyPr vert="horz" wrap="square" lIns="91440" tIns="45720" rIns="91440" bIns="45720" numCol="1" rtlCol="0" anchor="t" anchorCtr="0" compatLnSpc="1">
            <a:prstTxWarp prst="textNoShape">
              <a:avLst/>
            </a:prstTxWarp>
          </a:bodyPr>
          <a:lstStyle/>
          <a:p>
            <a:pPr algn="ctr"/>
            <a:r>
              <a:rPr lang="en-US" sz="1600" dirty="0">
                <a:solidFill>
                  <a:schemeClr val="tx1"/>
                </a:solidFill>
              </a:rPr>
              <a:t>Types of robots used in the studies</a:t>
            </a:r>
          </a:p>
          <a:p>
            <a:pPr marL="0" marR="0" indent="0" algn="l" defTabSz="914400" rtl="0" eaLnBrk="0" fontAlgn="base" latinLnBrk="0" hangingPunct="0">
              <a:lnSpc>
                <a:spcPct val="100000"/>
              </a:lnSpc>
              <a:spcBef>
                <a:spcPct val="0"/>
              </a:spcBef>
              <a:spcAft>
                <a:spcPct val="0"/>
              </a:spcAft>
              <a:buClrTx/>
              <a:buSzTx/>
              <a:buFontTx/>
              <a:buNone/>
              <a:tabLst/>
            </a:pPr>
            <a:endParaRPr kumimoji="0" lang="en-150" sz="900" b="0" i="0" u="none" strike="noStrike" cap="none" normalizeH="0" baseline="0" dirty="0">
              <a:ln>
                <a:noFill/>
              </a:ln>
              <a:solidFill>
                <a:schemeClr val="bg1"/>
              </a:solidFill>
              <a:effectLst/>
              <a:latin typeface="Arial" panose="020B0604020202020204" pitchFamily="34" charset="0"/>
              <a:ea typeface="ＭＳ Ｐゴシック" panose="020B0600070205080204" pitchFamily="34" charset="-128"/>
            </a:endParaRPr>
          </a:p>
        </p:txBody>
      </p:sp>
      <p:sp>
        <p:nvSpPr>
          <p:cNvPr id="54" name="Облачко с текстом: овальное 53">
            <a:extLst>
              <a:ext uri="{FF2B5EF4-FFF2-40B4-BE49-F238E27FC236}">
                <a16:creationId xmlns:a16="http://schemas.microsoft.com/office/drawing/2014/main" id="{93CE1725-F2B2-4C16-92B6-5E976BD1D95E}"/>
              </a:ext>
            </a:extLst>
          </p:cNvPr>
          <p:cNvSpPr/>
          <p:nvPr/>
        </p:nvSpPr>
        <p:spPr bwMode="auto">
          <a:xfrm>
            <a:off x="131397" y="1389358"/>
            <a:ext cx="2051658" cy="1353531"/>
          </a:xfrm>
          <a:prstGeom prst="wedgeEllipseCallout">
            <a:avLst>
              <a:gd name="adj1" fmla="val 57324"/>
              <a:gd name="adj2" fmla="val 1900"/>
            </a:avLst>
          </a:prstGeom>
          <a:solidFill>
            <a:srgbClr val="AAC9B6"/>
          </a:solidFill>
          <a:ln>
            <a:noFill/>
          </a:ln>
          <a:effectLst/>
        </p:spPr>
        <p:txBody>
          <a:bodyPr vert="horz" wrap="square" lIns="91440" tIns="45720" rIns="91440" bIns="45720" numCol="1" rtlCol="0" anchor="t" anchorCtr="0" compatLnSpc="1">
            <a:prstTxWarp prst="textNoShape">
              <a:avLst/>
            </a:prstTxWarp>
          </a:bodyPr>
          <a:lstStyle/>
          <a:p>
            <a:pPr algn="ctr"/>
            <a:r>
              <a:rPr lang="en-GB" sz="1600" dirty="0">
                <a:solidFill>
                  <a:schemeClr val="tx1"/>
                </a:solidFill>
              </a:rPr>
              <a:t>Type of learning outcome studied</a:t>
            </a:r>
            <a:endParaRPr kumimoji="0" lang="en-150" sz="900" b="0" i="0" u="none" strike="noStrike" cap="none" normalizeH="0" baseline="0" dirty="0">
              <a:ln>
                <a:noFill/>
              </a:ln>
              <a:solidFill>
                <a:schemeClr val="bg1"/>
              </a:solidFill>
              <a:effectLst/>
              <a:latin typeface="Arial" panose="020B0604020202020204" pitchFamily="34" charset="0"/>
              <a:ea typeface="ＭＳ Ｐゴシック" panose="020B0600070205080204" pitchFamily="34" charset="-128"/>
            </a:endParaRPr>
          </a:p>
        </p:txBody>
      </p:sp>
      <p:sp>
        <p:nvSpPr>
          <p:cNvPr id="55" name="Облачко с текстом: овальное 54">
            <a:extLst>
              <a:ext uri="{FF2B5EF4-FFF2-40B4-BE49-F238E27FC236}">
                <a16:creationId xmlns:a16="http://schemas.microsoft.com/office/drawing/2014/main" id="{F6530ABD-D884-4092-A9EE-D2C97836FEA8}"/>
              </a:ext>
            </a:extLst>
          </p:cNvPr>
          <p:cNvSpPr/>
          <p:nvPr/>
        </p:nvSpPr>
        <p:spPr bwMode="auto">
          <a:xfrm>
            <a:off x="115910" y="3117342"/>
            <a:ext cx="2051658" cy="1130034"/>
          </a:xfrm>
          <a:prstGeom prst="wedgeEllipseCallout">
            <a:avLst>
              <a:gd name="adj1" fmla="val 57324"/>
              <a:gd name="adj2" fmla="val 1900"/>
            </a:avLst>
          </a:prstGeom>
          <a:solidFill>
            <a:srgbClr val="AAC9B6"/>
          </a:solidFill>
          <a:ln>
            <a:noFill/>
          </a:ln>
          <a:effectLst/>
        </p:spPr>
        <p:txBody>
          <a:bodyPr vert="horz" wrap="square" lIns="91440" tIns="45720" rIns="91440" bIns="45720" numCol="1" rtlCol="0" anchor="t" anchorCtr="0" compatLnSpc="1">
            <a:prstTxWarp prst="textNoShape">
              <a:avLst/>
            </a:prstTxWarp>
          </a:bodyPr>
          <a:lstStyle/>
          <a:p>
            <a:pPr algn="ctr"/>
            <a:r>
              <a:rPr lang="en-GB" sz="1600" dirty="0">
                <a:solidFill>
                  <a:schemeClr val="tx1"/>
                </a:solidFill>
              </a:rPr>
              <a:t>Number of learners per robot</a:t>
            </a:r>
            <a:endParaRPr kumimoji="0" lang="en-150" sz="900" b="0" i="0" u="none" strike="noStrike" cap="none" normalizeH="0" baseline="0" dirty="0">
              <a:ln>
                <a:noFill/>
              </a:ln>
              <a:solidFill>
                <a:schemeClr val="bg1"/>
              </a:solidFill>
              <a:effectLst/>
              <a:latin typeface="Arial" panose="020B0604020202020204" pitchFamily="34" charset="0"/>
              <a:ea typeface="ＭＳ Ｐゴシック" panose="020B0600070205080204" pitchFamily="34" charset="-128"/>
            </a:endParaRPr>
          </a:p>
        </p:txBody>
      </p:sp>
      <p:sp>
        <p:nvSpPr>
          <p:cNvPr id="56" name="Облачко с текстом: овальное 55">
            <a:extLst>
              <a:ext uri="{FF2B5EF4-FFF2-40B4-BE49-F238E27FC236}">
                <a16:creationId xmlns:a16="http://schemas.microsoft.com/office/drawing/2014/main" id="{24B7DE7B-1020-4E8A-86FD-8015B1FBAC28}"/>
              </a:ext>
            </a:extLst>
          </p:cNvPr>
          <p:cNvSpPr/>
          <p:nvPr/>
        </p:nvSpPr>
        <p:spPr bwMode="auto">
          <a:xfrm>
            <a:off x="6947475" y="4329498"/>
            <a:ext cx="2051658" cy="1555948"/>
          </a:xfrm>
          <a:prstGeom prst="wedgeEllipseCallout">
            <a:avLst>
              <a:gd name="adj1" fmla="val -59588"/>
              <a:gd name="adj2" fmla="val 4245"/>
            </a:avLst>
          </a:prstGeom>
          <a:solidFill>
            <a:srgbClr val="AAC9B6"/>
          </a:solidFill>
          <a:ln>
            <a:noFill/>
          </a:ln>
          <a:effectLst/>
        </p:spPr>
        <p:txBody>
          <a:bodyPr vert="horz" wrap="square" lIns="91440" tIns="45720" rIns="91440" bIns="45720" numCol="1" rtlCol="0" anchor="t" anchorCtr="0" compatLnSpc="1">
            <a:prstTxWarp prst="textNoShape">
              <a:avLst/>
            </a:prstTxWarp>
          </a:bodyPr>
          <a:lstStyle/>
          <a:p>
            <a:pPr algn="ctr"/>
            <a:r>
              <a:rPr lang="en-GB" sz="1600" dirty="0">
                <a:solidFill>
                  <a:schemeClr val="tx1"/>
                </a:solidFill>
              </a:rPr>
              <a:t>Nations where the research studies were run</a:t>
            </a:r>
            <a:endParaRPr kumimoji="0" lang="en-150" sz="900" b="0" i="0" u="none" strike="noStrike" cap="none" normalizeH="0" baseline="0" dirty="0">
              <a:ln>
                <a:noFill/>
              </a:ln>
              <a:solidFill>
                <a:schemeClr val="bg1"/>
              </a:solidFill>
              <a:effectLst/>
              <a:latin typeface="Arial" panose="020B0604020202020204" pitchFamily="34" charset="0"/>
              <a:ea typeface="ＭＳ Ｐゴシック" panose="020B0600070205080204" pitchFamily="34" charset="-128"/>
            </a:endParaRPr>
          </a:p>
        </p:txBody>
      </p:sp>
      <p:sp>
        <p:nvSpPr>
          <p:cNvPr id="57" name="Облачко с текстом: овальное 56">
            <a:extLst>
              <a:ext uri="{FF2B5EF4-FFF2-40B4-BE49-F238E27FC236}">
                <a16:creationId xmlns:a16="http://schemas.microsoft.com/office/drawing/2014/main" id="{4BC35B9E-9875-401D-B6C9-4817CC40E977}"/>
              </a:ext>
            </a:extLst>
          </p:cNvPr>
          <p:cNvSpPr/>
          <p:nvPr/>
        </p:nvSpPr>
        <p:spPr bwMode="auto">
          <a:xfrm>
            <a:off x="6963406" y="2920438"/>
            <a:ext cx="2051658" cy="1383810"/>
          </a:xfrm>
          <a:prstGeom prst="wedgeEllipseCallout">
            <a:avLst>
              <a:gd name="adj1" fmla="val -59588"/>
              <a:gd name="adj2" fmla="val 4245"/>
            </a:avLst>
          </a:prstGeom>
          <a:solidFill>
            <a:srgbClr val="AAC9B6"/>
          </a:solidFill>
          <a:ln>
            <a:noFill/>
          </a:ln>
          <a:effectLst/>
        </p:spPr>
        <p:txBody>
          <a:bodyPr vert="horz" wrap="square" lIns="91440" tIns="45720" rIns="91440" bIns="45720" numCol="1" rtlCol="0" anchor="t" anchorCtr="0" compatLnSpc="1">
            <a:prstTxWarp prst="textNoShape">
              <a:avLst/>
            </a:prstTxWarp>
          </a:bodyPr>
          <a:lstStyle/>
          <a:p>
            <a:pPr algn="ctr"/>
            <a:r>
              <a:rPr lang="en-GB" sz="1600" dirty="0">
                <a:solidFill>
                  <a:schemeClr val="tx1"/>
                </a:solidFill>
              </a:rPr>
              <a:t>Division between children and adults</a:t>
            </a:r>
            <a:endParaRPr kumimoji="0" lang="en-150" sz="900" b="0" i="0" u="none" strike="noStrike" cap="none" normalizeH="0" baseline="0" dirty="0">
              <a:ln>
                <a:noFill/>
              </a:ln>
              <a:solidFill>
                <a:schemeClr val="bg1"/>
              </a:solidFill>
              <a:effectLst/>
              <a:latin typeface="Arial" panose="020B0604020202020204" pitchFamily="34" charset="0"/>
              <a:ea typeface="ＭＳ Ｐゴシック" panose="020B0600070205080204" pitchFamily="34" charset="-128"/>
            </a:endParaRPr>
          </a:p>
        </p:txBody>
      </p:sp>
      <mc:AlternateContent xmlns:mc="http://schemas.openxmlformats.org/markup-compatibility/2006" xmlns:p14="http://schemas.microsoft.com/office/powerpoint/2010/main">
        <mc:Choice Requires="p14">
          <p:contentPart p14:bwMode="auto" r:id="rId34">
            <p14:nvContentPartPr>
              <p14:cNvPr id="59" name="Рукописный ввод 58">
                <a:extLst>
                  <a:ext uri="{FF2B5EF4-FFF2-40B4-BE49-F238E27FC236}">
                    <a16:creationId xmlns:a16="http://schemas.microsoft.com/office/drawing/2014/main" id="{F28DBAE7-75AA-4CC7-8CFD-AA0712C0F98D}"/>
                  </a:ext>
                </a:extLst>
              </p14:cNvPr>
              <p14:cNvContentPartPr/>
              <p14:nvPr/>
            </p14:nvContentPartPr>
            <p14:xfrm>
              <a:off x="2918400" y="1391134"/>
              <a:ext cx="575280" cy="58320"/>
            </p14:xfrm>
          </p:contentPart>
        </mc:Choice>
        <mc:Fallback xmlns="">
          <p:pic>
            <p:nvPicPr>
              <p:cNvPr id="59" name="Рукописный ввод 58">
                <a:extLst>
                  <a:ext uri="{FF2B5EF4-FFF2-40B4-BE49-F238E27FC236}">
                    <a16:creationId xmlns:a16="http://schemas.microsoft.com/office/drawing/2014/main" id="{F28DBAE7-75AA-4CC7-8CFD-AA0712C0F98D}"/>
                  </a:ext>
                </a:extLst>
              </p:cNvPr>
              <p:cNvPicPr/>
              <p:nvPr/>
            </p:nvPicPr>
            <p:blipFill>
              <a:blip r:embed="rId35"/>
              <a:stretch>
                <a:fillRect/>
              </a:stretch>
            </p:blipFill>
            <p:spPr>
              <a:xfrm>
                <a:off x="2855400" y="1328134"/>
                <a:ext cx="7009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0" name="Рукописный ввод 59">
                <a:extLst>
                  <a:ext uri="{FF2B5EF4-FFF2-40B4-BE49-F238E27FC236}">
                    <a16:creationId xmlns:a16="http://schemas.microsoft.com/office/drawing/2014/main" id="{94D840EF-D063-4ED2-BF88-27544873D374}"/>
                  </a:ext>
                </a:extLst>
              </p14:cNvPr>
              <p14:cNvContentPartPr/>
              <p14:nvPr/>
            </p14:nvContentPartPr>
            <p14:xfrm>
              <a:off x="5539200" y="1391134"/>
              <a:ext cx="70920" cy="13320"/>
            </p14:xfrm>
          </p:contentPart>
        </mc:Choice>
        <mc:Fallback xmlns="">
          <p:pic>
            <p:nvPicPr>
              <p:cNvPr id="60" name="Рукописный ввод 59">
                <a:extLst>
                  <a:ext uri="{FF2B5EF4-FFF2-40B4-BE49-F238E27FC236}">
                    <a16:creationId xmlns:a16="http://schemas.microsoft.com/office/drawing/2014/main" id="{94D840EF-D063-4ED2-BF88-27544873D374}"/>
                  </a:ext>
                </a:extLst>
              </p:cNvPr>
              <p:cNvPicPr/>
              <p:nvPr/>
            </p:nvPicPr>
            <p:blipFill>
              <a:blip r:embed="rId37"/>
              <a:stretch>
                <a:fillRect/>
              </a:stretch>
            </p:blipFill>
            <p:spPr>
              <a:xfrm>
                <a:off x="5476200" y="1328494"/>
                <a:ext cx="19656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1" name="Рукописный ввод 60">
                <a:extLst>
                  <a:ext uri="{FF2B5EF4-FFF2-40B4-BE49-F238E27FC236}">
                    <a16:creationId xmlns:a16="http://schemas.microsoft.com/office/drawing/2014/main" id="{817602AC-D79A-4F34-90C4-5A6753AB9B03}"/>
                  </a:ext>
                </a:extLst>
              </p14:cNvPr>
              <p14:cNvContentPartPr/>
              <p14:nvPr/>
            </p14:nvContentPartPr>
            <p14:xfrm>
              <a:off x="5229240" y="2987014"/>
              <a:ext cx="488880" cy="48240"/>
            </p14:xfrm>
          </p:contentPart>
        </mc:Choice>
        <mc:Fallback xmlns="">
          <p:pic>
            <p:nvPicPr>
              <p:cNvPr id="61" name="Рукописный ввод 60">
                <a:extLst>
                  <a:ext uri="{FF2B5EF4-FFF2-40B4-BE49-F238E27FC236}">
                    <a16:creationId xmlns:a16="http://schemas.microsoft.com/office/drawing/2014/main" id="{817602AC-D79A-4F34-90C4-5A6753AB9B03}"/>
                  </a:ext>
                </a:extLst>
              </p:cNvPr>
              <p:cNvPicPr/>
              <p:nvPr/>
            </p:nvPicPr>
            <p:blipFill>
              <a:blip r:embed="rId39"/>
              <a:stretch>
                <a:fillRect/>
              </a:stretch>
            </p:blipFill>
            <p:spPr>
              <a:xfrm>
                <a:off x="5166240" y="2924014"/>
                <a:ext cx="6145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2" name="Рукописный ввод 61">
                <a:extLst>
                  <a:ext uri="{FF2B5EF4-FFF2-40B4-BE49-F238E27FC236}">
                    <a16:creationId xmlns:a16="http://schemas.microsoft.com/office/drawing/2014/main" id="{93E5A08C-02A3-4D05-B5E1-4A2169184E85}"/>
                  </a:ext>
                </a:extLst>
              </p14:cNvPr>
              <p14:cNvContentPartPr/>
              <p14:nvPr/>
            </p14:nvContentPartPr>
            <p14:xfrm>
              <a:off x="2292360" y="2994214"/>
              <a:ext cx="244080" cy="54720"/>
            </p14:xfrm>
          </p:contentPart>
        </mc:Choice>
        <mc:Fallback xmlns="">
          <p:pic>
            <p:nvPicPr>
              <p:cNvPr id="62" name="Рукописный ввод 61">
                <a:extLst>
                  <a:ext uri="{FF2B5EF4-FFF2-40B4-BE49-F238E27FC236}">
                    <a16:creationId xmlns:a16="http://schemas.microsoft.com/office/drawing/2014/main" id="{93E5A08C-02A3-4D05-B5E1-4A2169184E85}"/>
                  </a:ext>
                </a:extLst>
              </p:cNvPr>
              <p:cNvPicPr/>
              <p:nvPr/>
            </p:nvPicPr>
            <p:blipFill>
              <a:blip r:embed="rId41"/>
              <a:stretch>
                <a:fillRect/>
              </a:stretch>
            </p:blipFill>
            <p:spPr>
              <a:xfrm>
                <a:off x="2229720" y="2931574"/>
                <a:ext cx="3697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3" name="Рукописный ввод 62">
                <a:extLst>
                  <a:ext uri="{FF2B5EF4-FFF2-40B4-BE49-F238E27FC236}">
                    <a16:creationId xmlns:a16="http://schemas.microsoft.com/office/drawing/2014/main" id="{8B97385B-C61B-4D50-BD70-AADB58EC4217}"/>
                  </a:ext>
                </a:extLst>
              </p14:cNvPr>
              <p14:cNvContentPartPr/>
              <p14:nvPr/>
            </p14:nvContentPartPr>
            <p14:xfrm>
              <a:off x="3842520" y="2888734"/>
              <a:ext cx="146880" cy="145800"/>
            </p14:xfrm>
          </p:contentPart>
        </mc:Choice>
        <mc:Fallback xmlns="">
          <p:pic>
            <p:nvPicPr>
              <p:cNvPr id="63" name="Рукописный ввод 62">
                <a:extLst>
                  <a:ext uri="{FF2B5EF4-FFF2-40B4-BE49-F238E27FC236}">
                    <a16:creationId xmlns:a16="http://schemas.microsoft.com/office/drawing/2014/main" id="{8B97385B-C61B-4D50-BD70-AADB58EC4217}"/>
                  </a:ext>
                </a:extLst>
              </p:cNvPr>
              <p:cNvPicPr/>
              <p:nvPr/>
            </p:nvPicPr>
            <p:blipFill>
              <a:blip r:embed="rId43"/>
              <a:stretch>
                <a:fillRect/>
              </a:stretch>
            </p:blipFill>
            <p:spPr>
              <a:xfrm>
                <a:off x="3779880" y="2825734"/>
                <a:ext cx="27252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4" name="Рукописный ввод 63">
                <a:extLst>
                  <a:ext uri="{FF2B5EF4-FFF2-40B4-BE49-F238E27FC236}">
                    <a16:creationId xmlns:a16="http://schemas.microsoft.com/office/drawing/2014/main" id="{5612D901-A106-4BE3-8713-D950179A3E40}"/>
                  </a:ext>
                </a:extLst>
              </p14:cNvPr>
              <p14:cNvContentPartPr/>
              <p14:nvPr/>
            </p14:nvContentPartPr>
            <p14:xfrm>
              <a:off x="2344920" y="4624654"/>
              <a:ext cx="97200" cy="54000"/>
            </p14:xfrm>
          </p:contentPart>
        </mc:Choice>
        <mc:Fallback xmlns="">
          <p:pic>
            <p:nvPicPr>
              <p:cNvPr id="64" name="Рукописный ввод 63">
                <a:extLst>
                  <a:ext uri="{FF2B5EF4-FFF2-40B4-BE49-F238E27FC236}">
                    <a16:creationId xmlns:a16="http://schemas.microsoft.com/office/drawing/2014/main" id="{5612D901-A106-4BE3-8713-D950179A3E40}"/>
                  </a:ext>
                </a:extLst>
              </p:cNvPr>
              <p:cNvPicPr/>
              <p:nvPr/>
            </p:nvPicPr>
            <p:blipFill>
              <a:blip r:embed="rId45"/>
              <a:stretch>
                <a:fillRect/>
              </a:stretch>
            </p:blipFill>
            <p:spPr>
              <a:xfrm>
                <a:off x="2282280" y="4562014"/>
                <a:ext cx="222840" cy="179640"/>
              </a:xfrm>
              <a:prstGeom prst="rect">
                <a:avLst/>
              </a:prstGeom>
            </p:spPr>
          </p:pic>
        </mc:Fallback>
      </mc:AlternateContent>
      <p:sp>
        <p:nvSpPr>
          <p:cNvPr id="65" name="Облачко с текстом: овальное 64">
            <a:extLst>
              <a:ext uri="{FF2B5EF4-FFF2-40B4-BE49-F238E27FC236}">
                <a16:creationId xmlns:a16="http://schemas.microsoft.com/office/drawing/2014/main" id="{13D0D923-A407-4FDD-9EAF-8512F80E82C9}"/>
              </a:ext>
            </a:extLst>
          </p:cNvPr>
          <p:cNvSpPr/>
          <p:nvPr/>
        </p:nvSpPr>
        <p:spPr bwMode="auto">
          <a:xfrm>
            <a:off x="6988775" y="1464238"/>
            <a:ext cx="2051658" cy="1191210"/>
          </a:xfrm>
          <a:prstGeom prst="wedgeEllipseCallout">
            <a:avLst>
              <a:gd name="adj1" fmla="val -59588"/>
              <a:gd name="adj2" fmla="val 4245"/>
            </a:avLst>
          </a:prstGeom>
          <a:solidFill>
            <a:srgbClr val="AAC9B6"/>
          </a:solidFill>
          <a:ln>
            <a:noFill/>
          </a:ln>
          <a:effectLst/>
        </p:spPr>
        <p:txBody>
          <a:bodyPr vert="horz" wrap="square" lIns="91440" tIns="45720" rIns="91440" bIns="45720" numCol="1" rtlCol="0" anchor="t" anchorCtr="0" compatLnSpc="1">
            <a:prstTxWarp prst="textNoShape">
              <a:avLst/>
            </a:prstTxWarp>
          </a:bodyPr>
          <a:lstStyle/>
          <a:p>
            <a:pPr algn="ctr"/>
            <a:r>
              <a:rPr lang="en-GB" sz="1600" dirty="0">
                <a:solidFill>
                  <a:schemeClr val="tx1"/>
                </a:solidFill>
              </a:rPr>
              <a:t>Role of the robot in the interaction</a:t>
            </a:r>
            <a:endParaRPr kumimoji="0" lang="en-150" sz="900" b="0" i="0" u="none" strike="noStrike" cap="none" normalizeH="0" baseline="0" dirty="0">
              <a:ln>
                <a:noFill/>
              </a:ln>
              <a:solidFill>
                <a:schemeClr val="bg1"/>
              </a:solidFill>
              <a:effectLst/>
              <a:latin typeface="Arial" panose="020B0604020202020204" pitchFamily="34" charset="0"/>
              <a:ea typeface="ＭＳ Ｐゴシック" panose="020B0600070205080204" pitchFamily="34" charset="-128"/>
            </a:endParaRPr>
          </a:p>
        </p:txBody>
      </p:sp>
      <mc:AlternateContent xmlns:mc="http://schemas.openxmlformats.org/markup-compatibility/2006" xmlns:p14="http://schemas.microsoft.com/office/powerpoint/2010/main">
        <mc:Choice Requires="p14">
          <p:contentPart p14:bwMode="auto" r:id="rId46">
            <p14:nvContentPartPr>
              <p14:cNvPr id="66" name="Рукописный ввод 65">
                <a:extLst>
                  <a:ext uri="{FF2B5EF4-FFF2-40B4-BE49-F238E27FC236}">
                    <a16:creationId xmlns:a16="http://schemas.microsoft.com/office/drawing/2014/main" id="{3562AC26-2D12-4973-BE1A-82D7FEC31C4F}"/>
                  </a:ext>
                </a:extLst>
              </p14:cNvPr>
              <p14:cNvContentPartPr/>
              <p14:nvPr/>
            </p14:nvContentPartPr>
            <p14:xfrm>
              <a:off x="2350320" y="145534"/>
              <a:ext cx="101160" cy="360"/>
            </p14:xfrm>
          </p:contentPart>
        </mc:Choice>
        <mc:Fallback xmlns="">
          <p:pic>
            <p:nvPicPr>
              <p:cNvPr id="66" name="Рукописный ввод 65">
                <a:extLst>
                  <a:ext uri="{FF2B5EF4-FFF2-40B4-BE49-F238E27FC236}">
                    <a16:creationId xmlns:a16="http://schemas.microsoft.com/office/drawing/2014/main" id="{3562AC26-2D12-4973-BE1A-82D7FEC31C4F}"/>
                  </a:ext>
                </a:extLst>
              </p:cNvPr>
              <p:cNvPicPr/>
              <p:nvPr/>
            </p:nvPicPr>
            <p:blipFill>
              <a:blip r:embed="rId47"/>
              <a:stretch>
                <a:fillRect/>
              </a:stretch>
            </p:blipFill>
            <p:spPr>
              <a:xfrm>
                <a:off x="2287680" y="82534"/>
                <a:ext cx="226800" cy="126000"/>
              </a:xfrm>
              <a:prstGeom prst="rect">
                <a:avLst/>
              </a:prstGeom>
            </p:spPr>
          </p:pic>
        </mc:Fallback>
      </mc:AlternateContent>
    </p:spTree>
    <p:extLst>
      <p:ext uri="{BB962C8B-B14F-4D97-AF65-F5344CB8AC3E}">
        <p14:creationId xmlns:p14="http://schemas.microsoft.com/office/powerpoint/2010/main" val="404228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a:extLst>
              <a:ext uri="{FF2B5EF4-FFF2-40B4-BE49-F238E27FC236}">
                <a16:creationId xmlns:a16="http://schemas.microsoft.com/office/drawing/2014/main" id="{69D041CA-1044-4255-8538-BB2407F8CE4F}"/>
              </a:ext>
            </a:extLst>
          </p:cNvPr>
          <p:cNvSpPr>
            <a:spLocks noGrp="1"/>
          </p:cNvSpPr>
          <p:nvPr>
            <p:ph type="dt" sz="half" idx="10"/>
          </p:nvPr>
        </p:nvSpPr>
        <p:spPr/>
        <p:txBody>
          <a:bodyPr/>
          <a:lstStyle/>
          <a:p>
            <a:pPr>
              <a:defRPr/>
            </a:pPr>
            <a:fld id="{F38E3BDE-4D17-46D8-88A7-08627A4C6E46}" type="datetime1">
              <a:rPr lang="it-IT" altLang="it-IT" smtClean="0"/>
              <a:pPr>
                <a:defRPr/>
              </a:pPr>
              <a:t>21/03/2022</a:t>
            </a:fld>
            <a:endParaRPr lang="it-IT" altLang="it-IT"/>
          </a:p>
        </p:txBody>
      </p:sp>
      <p:sp>
        <p:nvSpPr>
          <p:cNvPr id="6" name="Номер слайда 5">
            <a:extLst>
              <a:ext uri="{FF2B5EF4-FFF2-40B4-BE49-F238E27FC236}">
                <a16:creationId xmlns:a16="http://schemas.microsoft.com/office/drawing/2014/main" id="{D1FC516F-44D8-4F14-8406-FC69AA1EEBD5}"/>
              </a:ext>
            </a:extLst>
          </p:cNvPr>
          <p:cNvSpPr>
            <a:spLocks noGrp="1"/>
          </p:cNvSpPr>
          <p:nvPr>
            <p:ph type="sldNum" sz="quarter" idx="12"/>
          </p:nvPr>
        </p:nvSpPr>
        <p:spPr/>
        <p:txBody>
          <a:bodyPr/>
          <a:lstStyle/>
          <a:p>
            <a:pPr>
              <a:defRPr/>
            </a:pPr>
            <a:r>
              <a:rPr lang="it-IT" altLang="it-IT"/>
              <a:t>Pagina </a:t>
            </a:r>
            <a:fld id="{30573440-7DC8-4C9B-AFBC-2A57ED1994C6}" type="slidenum">
              <a:rPr lang="it-IT" altLang="it-IT" smtClean="0"/>
              <a:pPr>
                <a:defRPr/>
              </a:pPr>
              <a:t>8</a:t>
            </a:fld>
            <a:endParaRPr lang="it-IT" altLang="it-IT"/>
          </a:p>
        </p:txBody>
      </p:sp>
      <p:sp>
        <p:nvSpPr>
          <p:cNvPr id="10" name="Заголовок 1">
            <a:extLst>
              <a:ext uri="{FF2B5EF4-FFF2-40B4-BE49-F238E27FC236}">
                <a16:creationId xmlns:a16="http://schemas.microsoft.com/office/drawing/2014/main" id="{E061E1CD-94CF-45BD-AA29-0328496D1ED5}"/>
              </a:ext>
            </a:extLst>
          </p:cNvPr>
          <p:cNvSpPr txBox="1">
            <a:spLocks/>
          </p:cNvSpPr>
          <p:nvPr/>
        </p:nvSpPr>
        <p:spPr bwMode="auto">
          <a:xfrm>
            <a:off x="179513" y="168552"/>
            <a:ext cx="8784976"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a:lstStyle>
          <a:p>
            <a:pPr algn="ctr"/>
            <a:r>
              <a:rPr lang="en-GB" noProof="1"/>
              <a:t>Efficacy: Efficacy of Robots in Education</a:t>
            </a:r>
            <a:endParaRPr lang="ru-RU" noProof="1"/>
          </a:p>
        </p:txBody>
      </p:sp>
      <p:sp>
        <p:nvSpPr>
          <p:cNvPr id="11" name="Segnaposto piè di pagina 5">
            <a:extLst>
              <a:ext uri="{FF2B5EF4-FFF2-40B4-BE49-F238E27FC236}">
                <a16:creationId xmlns:a16="http://schemas.microsoft.com/office/drawing/2014/main" id="{65158CAA-0894-49EB-A36C-C72F9F3D8F9D}"/>
              </a:ext>
            </a:extLst>
          </p:cNvPr>
          <p:cNvSpPr>
            <a:spLocks noGrp="1"/>
          </p:cNvSpPr>
          <p:nvPr>
            <p:ph type="ftr" sz="quarter" idx="11"/>
          </p:nvPr>
        </p:nvSpPr>
        <p:spPr>
          <a:xfrm>
            <a:off x="1275995" y="6146800"/>
            <a:ext cx="2895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eaLnBrk="1" hangingPunct="1">
              <a:buNone/>
            </a:pPr>
            <a:r>
              <a:rPr lang="en-GB" altLang="it-IT" sz="1100" dirty="0">
                <a:solidFill>
                  <a:schemeClr val="bg1"/>
                </a:solidFill>
              </a:rPr>
              <a:t>Social Robots for Education: A review</a:t>
            </a:r>
            <a:endParaRPr lang="it-IT" altLang="it-IT" sz="1100" dirty="0">
              <a:solidFill>
                <a:schemeClr val="bg1"/>
              </a:solidFill>
            </a:endParaRPr>
          </a:p>
        </p:txBody>
      </p:sp>
      <p:pic>
        <p:nvPicPr>
          <p:cNvPr id="3" name="Рисунок 2">
            <a:extLst>
              <a:ext uri="{FF2B5EF4-FFF2-40B4-BE49-F238E27FC236}">
                <a16:creationId xmlns:a16="http://schemas.microsoft.com/office/drawing/2014/main" id="{93E0FD8B-7306-4729-ACB2-135E05B5C5B9}"/>
              </a:ext>
            </a:extLst>
          </p:cNvPr>
          <p:cNvPicPr>
            <a:picLocks noChangeAspect="1"/>
          </p:cNvPicPr>
          <p:nvPr/>
        </p:nvPicPr>
        <p:blipFill>
          <a:blip r:embed="rId2"/>
          <a:stretch>
            <a:fillRect/>
          </a:stretch>
        </p:blipFill>
        <p:spPr>
          <a:xfrm>
            <a:off x="1835696" y="836712"/>
            <a:ext cx="5671568" cy="3672408"/>
          </a:xfrm>
          <a:prstGeom prst="rect">
            <a:avLst/>
          </a:prstGeom>
        </p:spPr>
      </p:pic>
      <p:sp>
        <p:nvSpPr>
          <p:cNvPr id="15" name="TextBox 14">
            <a:extLst>
              <a:ext uri="{FF2B5EF4-FFF2-40B4-BE49-F238E27FC236}">
                <a16:creationId xmlns:a16="http://schemas.microsoft.com/office/drawing/2014/main" id="{4118F7E0-4536-4933-BEA5-3BA40F4DB203}"/>
              </a:ext>
            </a:extLst>
          </p:cNvPr>
          <p:cNvSpPr txBox="1"/>
          <p:nvPr/>
        </p:nvSpPr>
        <p:spPr>
          <a:xfrm>
            <a:off x="179513" y="5035572"/>
            <a:ext cx="8784976" cy="584775"/>
          </a:xfrm>
          <a:prstGeom prst="rect">
            <a:avLst/>
          </a:prstGeom>
          <a:noFill/>
        </p:spPr>
        <p:txBody>
          <a:bodyPr wrap="square" rtlCol="0">
            <a:spAutoFit/>
          </a:bodyPr>
          <a:lstStyle/>
          <a:p>
            <a:pPr algn="ctr"/>
            <a:r>
              <a:rPr lang="en-GB" sz="1600" dirty="0">
                <a:solidFill>
                  <a:srgbClr val="000000"/>
                </a:solidFill>
              </a:rPr>
              <a:t>Histograms of </a:t>
            </a:r>
            <a:r>
              <a:rPr lang="en-GB" sz="1600" b="1" dirty="0">
                <a:solidFill>
                  <a:srgbClr val="000000"/>
                </a:solidFill>
              </a:rPr>
              <a:t>effect sizes (Cohen’s d) </a:t>
            </a:r>
            <a:r>
              <a:rPr lang="en-GB" sz="1600" dirty="0">
                <a:solidFill>
                  <a:srgbClr val="000000"/>
                </a:solidFill>
              </a:rPr>
              <a:t>for all cognitive and affective outcomes of robot tutors in the </a:t>
            </a:r>
            <a:r>
              <a:rPr lang="en-GB" sz="1600" b="1" dirty="0">
                <a:solidFill>
                  <a:srgbClr val="000000"/>
                </a:solidFill>
              </a:rPr>
              <a:t>meta-analysis</a:t>
            </a:r>
            <a:endParaRPr lang="en-150" sz="1600" b="1" dirty="0">
              <a:solidFill>
                <a:srgbClr val="000000"/>
              </a:solidFill>
            </a:endParaRPr>
          </a:p>
        </p:txBody>
      </p:sp>
      <p:sp>
        <p:nvSpPr>
          <p:cNvPr id="16" name="Облачко с текстом: овальное 15">
            <a:extLst>
              <a:ext uri="{FF2B5EF4-FFF2-40B4-BE49-F238E27FC236}">
                <a16:creationId xmlns:a16="http://schemas.microsoft.com/office/drawing/2014/main" id="{DB3A1F0D-E60E-47B2-939B-043E067E495B}"/>
              </a:ext>
            </a:extLst>
          </p:cNvPr>
          <p:cNvSpPr/>
          <p:nvPr/>
        </p:nvSpPr>
        <p:spPr bwMode="auto">
          <a:xfrm>
            <a:off x="5958644" y="5373216"/>
            <a:ext cx="3094112" cy="648072"/>
          </a:xfrm>
          <a:prstGeom prst="wedgeEllipseCallout">
            <a:avLst>
              <a:gd name="adj1" fmla="val -62819"/>
              <a:gd name="adj2" fmla="val -36590"/>
            </a:avLst>
          </a:prstGeom>
          <a:solidFill>
            <a:srgbClr val="AAC9B6"/>
          </a:solidFill>
          <a:ln>
            <a:noFill/>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1"/>
                </a:solidFill>
              </a:rPr>
              <a:t>A statistical analysis that combines the results of multiple scientific studies</a:t>
            </a:r>
            <a:endParaRPr kumimoji="0" lang="en-150" sz="1200" b="0" i="0" u="none" strike="noStrike" cap="none" normalizeH="0" baseline="0" dirty="0">
              <a:ln>
                <a:noFill/>
              </a:ln>
              <a:solidFill>
                <a:schemeClr val="bg1"/>
              </a:solidFill>
              <a:effectLst/>
              <a:latin typeface="Arial" panose="020B0604020202020204" pitchFamily="34" charset="0"/>
              <a:ea typeface="ＭＳ Ｐゴシック" panose="020B0600070205080204" pitchFamily="34" charset="-128"/>
            </a:endParaRPr>
          </a:p>
        </p:txBody>
      </p:sp>
      <p:sp>
        <p:nvSpPr>
          <p:cNvPr id="21" name="Облачко с текстом: овальное 20">
            <a:extLst>
              <a:ext uri="{FF2B5EF4-FFF2-40B4-BE49-F238E27FC236}">
                <a16:creationId xmlns:a16="http://schemas.microsoft.com/office/drawing/2014/main" id="{5D380AE9-16B6-454B-82FD-9EAB58F8C532}"/>
              </a:ext>
            </a:extLst>
          </p:cNvPr>
          <p:cNvSpPr/>
          <p:nvPr/>
        </p:nvSpPr>
        <p:spPr bwMode="auto">
          <a:xfrm>
            <a:off x="89680" y="2708920"/>
            <a:ext cx="1746016" cy="2124235"/>
          </a:xfrm>
          <a:prstGeom prst="wedgeEllipseCallout">
            <a:avLst>
              <a:gd name="adj1" fmla="val 60138"/>
              <a:gd name="adj2" fmla="val 61355"/>
            </a:avLst>
          </a:prstGeom>
          <a:solidFill>
            <a:srgbClr val="AAC9B6"/>
          </a:solidFill>
          <a:ln>
            <a:noFill/>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1"/>
                </a:solidFill>
              </a:rPr>
              <a:t> A quantitative measure of the magnitude of the experimental effect: the larger - the stronger the relationship between two variables</a:t>
            </a:r>
            <a:endParaRPr kumimoji="0" lang="en-150" sz="1200" b="0" i="0" u="none" strike="noStrike" cap="none" normalizeH="0" baseline="0" dirty="0">
              <a:ln>
                <a:noFill/>
              </a:ln>
              <a:solidFill>
                <a:schemeClr val="bg1"/>
              </a:solidFill>
              <a:effectLst/>
              <a:latin typeface="Arial" panose="020B0604020202020204" pitchFamily="34" charset="0"/>
              <a:ea typeface="ＭＳ Ｐゴシック" panose="020B0600070205080204" pitchFamily="34" charset="-128"/>
            </a:endParaRPr>
          </a:p>
        </p:txBody>
      </p:sp>
      <p:sp>
        <p:nvSpPr>
          <p:cNvPr id="22" name="Облачко с текстом: овальное 21">
            <a:extLst>
              <a:ext uri="{FF2B5EF4-FFF2-40B4-BE49-F238E27FC236}">
                <a16:creationId xmlns:a16="http://schemas.microsoft.com/office/drawing/2014/main" id="{8EF6FED3-AF31-46BF-BB74-0457F8B1AFD6}"/>
              </a:ext>
            </a:extLst>
          </p:cNvPr>
          <p:cNvSpPr/>
          <p:nvPr/>
        </p:nvSpPr>
        <p:spPr bwMode="auto">
          <a:xfrm>
            <a:off x="89680" y="5373216"/>
            <a:ext cx="3347864" cy="661681"/>
          </a:xfrm>
          <a:prstGeom prst="wedgeEllipseCallout">
            <a:avLst>
              <a:gd name="adj1" fmla="val 46679"/>
              <a:gd name="adj2" fmla="val -56811"/>
            </a:avLst>
          </a:prstGeom>
          <a:solidFill>
            <a:srgbClr val="AAC9B6"/>
          </a:solidFill>
          <a:ln>
            <a:noFill/>
          </a:ln>
          <a:effectLst/>
        </p:spPr>
        <p:txBody>
          <a:bodyPr vert="horz" wrap="square" lIns="91440" tIns="45720" rIns="91440" bIns="45720" numCol="1" rtlCol="0" anchor="ctr" anchorCtr="0" compatLnSpc="1">
            <a:prstTxWarp prst="textNoShape">
              <a:avLst/>
            </a:prstTxWarp>
          </a:bodyPr>
          <a:lstStyle/>
          <a:p>
            <a:pPr algn="ctr"/>
            <a:r>
              <a:rPr lang="en-GB" sz="1200" dirty="0">
                <a:solidFill>
                  <a:schemeClr val="tx1"/>
                </a:solidFill>
              </a:rPr>
              <a:t>The difference between two means in standard deviation units</a:t>
            </a:r>
            <a:endParaRPr kumimoji="0" lang="en-150" sz="1200" b="0" i="0" u="none" strike="noStrike" cap="none" normalizeH="0" baseline="0" dirty="0">
              <a:ln>
                <a:noFill/>
              </a:ln>
              <a:solidFill>
                <a:schemeClr val="bg1"/>
              </a:solidFill>
              <a:effectLst/>
              <a:latin typeface="Arial" panose="020B0604020202020204" pitchFamily="34" charset="0"/>
              <a:ea typeface="ＭＳ Ｐゴシック" panose="020B0600070205080204" pitchFamily="34" charset="-128"/>
            </a:endParaRPr>
          </a:p>
        </p:txBody>
      </p:sp>
      <p:sp>
        <p:nvSpPr>
          <p:cNvPr id="5" name="Стрелка: влево-вправо 4">
            <a:extLst>
              <a:ext uri="{FF2B5EF4-FFF2-40B4-BE49-F238E27FC236}">
                <a16:creationId xmlns:a16="http://schemas.microsoft.com/office/drawing/2014/main" id="{7434A6CA-38C8-4F79-93DC-93D6D656CF42}"/>
              </a:ext>
            </a:extLst>
          </p:cNvPr>
          <p:cNvSpPr/>
          <p:nvPr/>
        </p:nvSpPr>
        <p:spPr bwMode="auto">
          <a:xfrm>
            <a:off x="4343400" y="741859"/>
            <a:ext cx="732656" cy="363117"/>
          </a:xfrm>
          <a:prstGeom prst="leftRightArrow">
            <a:avLst/>
          </a:prstGeom>
          <a:solidFill>
            <a:srgbClr val="83002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150"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cxnSp>
        <p:nvCxnSpPr>
          <p:cNvPr id="8" name="Прямая соединительная линия 7">
            <a:extLst>
              <a:ext uri="{FF2B5EF4-FFF2-40B4-BE49-F238E27FC236}">
                <a16:creationId xmlns:a16="http://schemas.microsoft.com/office/drawing/2014/main" id="{1C0651A6-3161-4041-B844-86CEBB3EEFCB}"/>
              </a:ext>
            </a:extLst>
          </p:cNvPr>
          <p:cNvCxnSpPr/>
          <p:nvPr/>
        </p:nvCxnSpPr>
        <p:spPr bwMode="auto">
          <a:xfrm flipH="1">
            <a:off x="4527464" y="673377"/>
            <a:ext cx="288032" cy="523375"/>
          </a:xfrm>
          <a:prstGeom prst="line">
            <a:avLst/>
          </a:prstGeom>
          <a:ln w="41275">
            <a:solidFill>
              <a:srgbClr val="830022"/>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53875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a:extLst>
              <a:ext uri="{FF2B5EF4-FFF2-40B4-BE49-F238E27FC236}">
                <a16:creationId xmlns:a16="http://schemas.microsoft.com/office/drawing/2014/main" id="{590699E1-08AC-43B0-A71E-74899AEB59D5}"/>
              </a:ext>
            </a:extLst>
          </p:cNvPr>
          <p:cNvSpPr>
            <a:spLocks noGrp="1"/>
          </p:cNvSpPr>
          <p:nvPr>
            <p:ph type="body" idx="1"/>
          </p:nvPr>
        </p:nvSpPr>
        <p:spPr>
          <a:xfrm>
            <a:off x="248786" y="928998"/>
            <a:ext cx="3868737" cy="823912"/>
          </a:xfrm>
        </p:spPr>
        <p:txBody>
          <a:bodyPr/>
          <a:lstStyle/>
          <a:p>
            <a:pPr algn="ctr"/>
            <a:r>
              <a:rPr lang="en-US" dirty="0">
                <a:solidFill>
                  <a:srgbClr val="006778"/>
                </a:solidFill>
              </a:rPr>
              <a:t>Challenges</a:t>
            </a:r>
            <a:endParaRPr lang="en-150" dirty="0">
              <a:solidFill>
                <a:srgbClr val="006778"/>
              </a:solidFill>
            </a:endParaRPr>
          </a:p>
        </p:txBody>
      </p:sp>
      <p:pic>
        <p:nvPicPr>
          <p:cNvPr id="15" name="Объект 14" descr="Компьютер со сплошной заливкой">
            <a:extLst>
              <a:ext uri="{FF2B5EF4-FFF2-40B4-BE49-F238E27FC236}">
                <a16:creationId xmlns:a16="http://schemas.microsoft.com/office/drawing/2014/main" id="{DB53C140-F822-440B-9133-E06B7C3B052B}"/>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9738" y="31845"/>
            <a:ext cx="914400" cy="914400"/>
          </a:xfrm>
        </p:spPr>
      </p:pic>
      <p:sp>
        <p:nvSpPr>
          <p:cNvPr id="11" name="Текст 10">
            <a:extLst>
              <a:ext uri="{FF2B5EF4-FFF2-40B4-BE49-F238E27FC236}">
                <a16:creationId xmlns:a16="http://schemas.microsoft.com/office/drawing/2014/main" id="{2769450C-4164-4A97-A2D3-CAA48846CD42}"/>
              </a:ext>
            </a:extLst>
          </p:cNvPr>
          <p:cNvSpPr>
            <a:spLocks noGrp="1"/>
          </p:cNvSpPr>
          <p:nvPr>
            <p:ph type="body" sz="quarter" idx="3"/>
          </p:nvPr>
        </p:nvSpPr>
        <p:spPr>
          <a:xfrm>
            <a:off x="4695740" y="928998"/>
            <a:ext cx="3887788" cy="823912"/>
          </a:xfrm>
        </p:spPr>
        <p:txBody>
          <a:bodyPr/>
          <a:lstStyle/>
          <a:p>
            <a:pPr algn="ctr"/>
            <a:r>
              <a:rPr lang="en-US" dirty="0">
                <a:solidFill>
                  <a:srgbClr val="006778"/>
                </a:solidFill>
              </a:rPr>
              <a:t>Benefits</a:t>
            </a:r>
            <a:endParaRPr lang="en-150" dirty="0">
              <a:solidFill>
                <a:srgbClr val="006778"/>
              </a:solidFill>
            </a:endParaRPr>
          </a:p>
        </p:txBody>
      </p:sp>
      <p:pic>
        <p:nvPicPr>
          <p:cNvPr id="17" name="Объект 16" descr="Школьный класс со сплошной заливкой">
            <a:extLst>
              <a:ext uri="{FF2B5EF4-FFF2-40B4-BE49-F238E27FC236}">
                <a16:creationId xmlns:a16="http://schemas.microsoft.com/office/drawing/2014/main" id="{E61BB59A-6246-47D0-AAF0-49616A524843}"/>
              </a:ext>
            </a:extLst>
          </p:cNvPr>
          <p:cNvPicPr>
            <a:picLocks noGrp="1" noChangeAspect="1"/>
          </p:cNvPicPr>
          <p:nvPr>
            <p:ph sz="quarter" idx="4"/>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827" y="-30023"/>
            <a:ext cx="914400" cy="914400"/>
          </a:xfrm>
        </p:spPr>
      </p:pic>
      <p:sp>
        <p:nvSpPr>
          <p:cNvPr id="5" name="Дата 4">
            <a:extLst>
              <a:ext uri="{FF2B5EF4-FFF2-40B4-BE49-F238E27FC236}">
                <a16:creationId xmlns:a16="http://schemas.microsoft.com/office/drawing/2014/main" id="{8341E5C5-A799-4B9B-A04F-F774326A350A}"/>
              </a:ext>
            </a:extLst>
          </p:cNvPr>
          <p:cNvSpPr>
            <a:spLocks noGrp="1"/>
          </p:cNvSpPr>
          <p:nvPr>
            <p:ph type="dt" sz="half" idx="10"/>
          </p:nvPr>
        </p:nvSpPr>
        <p:spPr/>
        <p:txBody>
          <a:bodyPr/>
          <a:lstStyle/>
          <a:p>
            <a:pPr>
              <a:defRPr/>
            </a:pPr>
            <a:fld id="{E6B06D2D-DD7C-4BBA-918B-FFDB0D0F01C4}" type="datetime1">
              <a:rPr lang="it-IT" altLang="it-IT" smtClean="0"/>
              <a:pPr>
                <a:defRPr/>
              </a:pPr>
              <a:t>21/03/2022</a:t>
            </a:fld>
            <a:endParaRPr lang="it-IT" altLang="it-IT"/>
          </a:p>
        </p:txBody>
      </p:sp>
      <p:sp>
        <p:nvSpPr>
          <p:cNvPr id="7" name="Номер слайда 6">
            <a:extLst>
              <a:ext uri="{FF2B5EF4-FFF2-40B4-BE49-F238E27FC236}">
                <a16:creationId xmlns:a16="http://schemas.microsoft.com/office/drawing/2014/main" id="{DDF09187-541F-4EF4-9D93-A0A69161DE5D}"/>
              </a:ext>
            </a:extLst>
          </p:cNvPr>
          <p:cNvSpPr>
            <a:spLocks noGrp="1"/>
          </p:cNvSpPr>
          <p:nvPr>
            <p:ph type="sldNum" sz="quarter" idx="12"/>
          </p:nvPr>
        </p:nvSpPr>
        <p:spPr/>
        <p:txBody>
          <a:bodyPr/>
          <a:lstStyle/>
          <a:p>
            <a:pPr>
              <a:defRPr/>
            </a:pPr>
            <a:r>
              <a:rPr lang="it-IT" altLang="it-IT"/>
              <a:t>Pagina </a:t>
            </a:r>
            <a:fld id="{6B22978F-E51E-42EE-94D8-B59D31F2119A}" type="slidenum">
              <a:rPr lang="it-IT" altLang="it-IT" smtClean="0"/>
              <a:pPr>
                <a:defRPr/>
              </a:pPr>
              <a:t>9</a:t>
            </a:fld>
            <a:endParaRPr lang="it-IT" altLang="it-IT"/>
          </a:p>
        </p:txBody>
      </p:sp>
      <p:sp>
        <p:nvSpPr>
          <p:cNvPr id="13" name="Заголовок 1">
            <a:extLst>
              <a:ext uri="{FF2B5EF4-FFF2-40B4-BE49-F238E27FC236}">
                <a16:creationId xmlns:a16="http://schemas.microsoft.com/office/drawing/2014/main" id="{E08E1F1B-23DF-4378-800A-0CA5CA721018}"/>
              </a:ext>
            </a:extLst>
          </p:cNvPr>
          <p:cNvSpPr txBox="1">
            <a:spLocks/>
          </p:cNvSpPr>
          <p:nvPr/>
        </p:nvSpPr>
        <p:spPr bwMode="auto">
          <a:xfrm>
            <a:off x="1012227" y="168551"/>
            <a:ext cx="7047511" cy="1134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a:lstStyle>
          <a:p>
            <a:pPr algn="ctr"/>
            <a:r>
              <a:rPr lang="en-US" noProof="1">
                <a:cs typeface="Arial"/>
              </a:rPr>
              <a:t>Embodiment: Social Robots VS Virtual Pedagogical Agents</a:t>
            </a:r>
          </a:p>
          <a:p>
            <a:pPr algn="ctr"/>
            <a:r>
              <a:rPr lang="en-US" sz="1800" noProof="1">
                <a:solidFill>
                  <a:schemeClr val="bg1">
                    <a:lumMod val="50000"/>
                  </a:schemeClr>
                </a:solidFill>
                <a:cs typeface="Arial"/>
              </a:rPr>
              <a:t>Why do we want to use social robots for education?</a:t>
            </a:r>
            <a:endParaRPr lang="ru-RU" sz="1800" noProof="1">
              <a:solidFill>
                <a:schemeClr val="bg1">
                  <a:lumMod val="50000"/>
                </a:schemeClr>
              </a:solidFill>
            </a:endParaRPr>
          </a:p>
        </p:txBody>
      </p:sp>
      <p:sp>
        <p:nvSpPr>
          <p:cNvPr id="18" name="TextBox 17">
            <a:extLst>
              <a:ext uri="{FF2B5EF4-FFF2-40B4-BE49-F238E27FC236}">
                <a16:creationId xmlns:a16="http://schemas.microsoft.com/office/drawing/2014/main" id="{0913B336-248C-4018-BD89-95AC9502F7D4}"/>
              </a:ext>
            </a:extLst>
          </p:cNvPr>
          <p:cNvSpPr txBox="1"/>
          <p:nvPr/>
        </p:nvSpPr>
        <p:spPr>
          <a:xfrm>
            <a:off x="363622" y="1976822"/>
            <a:ext cx="4176464" cy="1323439"/>
          </a:xfrm>
          <a:prstGeom prst="rect">
            <a:avLst/>
          </a:prstGeom>
          <a:noFill/>
        </p:spPr>
        <p:txBody>
          <a:bodyPr wrap="square" rtlCol="0">
            <a:spAutoFit/>
          </a:bodyPr>
          <a:lstStyle/>
          <a:p>
            <a:pPr marL="171450" indent="-171450">
              <a:buFont typeface="Wingdings" panose="05000000000000000000" pitchFamily="2" charset="2"/>
              <a:buChar char="§"/>
            </a:pPr>
            <a:r>
              <a:rPr lang="en-US" sz="1600" dirty="0">
                <a:solidFill>
                  <a:srgbClr val="000000"/>
                </a:solidFill>
              </a:rPr>
              <a:t>Expense of additional hardware;</a:t>
            </a:r>
          </a:p>
          <a:p>
            <a:pPr marL="171450" indent="-171450">
              <a:buFont typeface="Wingdings" panose="05000000000000000000" pitchFamily="2" charset="2"/>
              <a:buChar char="§"/>
            </a:pPr>
            <a:endParaRPr lang="en-US" sz="1600" dirty="0">
              <a:solidFill>
                <a:srgbClr val="000000"/>
              </a:solidFill>
            </a:endParaRPr>
          </a:p>
          <a:p>
            <a:pPr marL="171450" indent="-171450">
              <a:buFont typeface="Wingdings" panose="05000000000000000000" pitchFamily="2" charset="2"/>
              <a:buChar char="§"/>
            </a:pPr>
            <a:r>
              <a:rPr lang="en-US" sz="1600" dirty="0">
                <a:solidFill>
                  <a:srgbClr val="000000"/>
                </a:solidFill>
              </a:rPr>
              <a:t>Need for maintenance;</a:t>
            </a:r>
          </a:p>
          <a:p>
            <a:pPr marL="171450" indent="-171450">
              <a:buFont typeface="Wingdings" panose="05000000000000000000" pitchFamily="2" charset="2"/>
              <a:buChar char="§"/>
            </a:pPr>
            <a:endParaRPr lang="en-US" sz="1600" dirty="0">
              <a:solidFill>
                <a:srgbClr val="000000"/>
              </a:solidFill>
            </a:endParaRPr>
          </a:p>
          <a:p>
            <a:pPr marL="171450" indent="-171450">
              <a:buFont typeface="Wingdings" panose="05000000000000000000" pitchFamily="2" charset="2"/>
              <a:buChar char="§"/>
            </a:pPr>
            <a:r>
              <a:rPr lang="en-US" sz="1600" dirty="0">
                <a:solidFill>
                  <a:srgbClr val="000000"/>
                </a:solidFill>
              </a:rPr>
              <a:t>Challenges of distribution and installation.</a:t>
            </a:r>
            <a:endParaRPr lang="en-150" sz="1600" dirty="0">
              <a:solidFill>
                <a:srgbClr val="000000"/>
              </a:solidFill>
            </a:endParaRPr>
          </a:p>
        </p:txBody>
      </p:sp>
      <p:sp>
        <p:nvSpPr>
          <p:cNvPr id="19" name="TextBox 18">
            <a:extLst>
              <a:ext uri="{FF2B5EF4-FFF2-40B4-BE49-F238E27FC236}">
                <a16:creationId xmlns:a16="http://schemas.microsoft.com/office/drawing/2014/main" id="{74F2B627-3ADA-4549-B274-FE0784545D34}"/>
              </a:ext>
            </a:extLst>
          </p:cNvPr>
          <p:cNvSpPr txBox="1"/>
          <p:nvPr/>
        </p:nvSpPr>
        <p:spPr>
          <a:xfrm>
            <a:off x="4464968" y="1961077"/>
            <a:ext cx="4176464" cy="3539430"/>
          </a:xfrm>
          <a:prstGeom prst="rect">
            <a:avLst/>
          </a:prstGeom>
          <a:noFill/>
        </p:spPr>
        <p:txBody>
          <a:bodyPr wrap="square" rtlCol="0">
            <a:spAutoFit/>
          </a:bodyPr>
          <a:lstStyle/>
          <a:p>
            <a:pPr marL="171450" indent="-171450">
              <a:buFont typeface="Wingdings" panose="05000000000000000000" pitchFamily="2" charset="2"/>
              <a:buChar char="§"/>
            </a:pPr>
            <a:r>
              <a:rPr lang="en-GB" sz="1600" dirty="0">
                <a:solidFill>
                  <a:srgbClr val="000000"/>
                </a:solidFill>
              </a:rPr>
              <a:t>Can be used for </a:t>
            </a:r>
            <a:r>
              <a:rPr lang="en-GB" sz="1600" b="1" dirty="0">
                <a:solidFill>
                  <a:srgbClr val="000000"/>
                </a:solidFill>
              </a:rPr>
              <a:t>curricula</a:t>
            </a:r>
            <a:r>
              <a:rPr lang="en-GB" sz="1600" dirty="0">
                <a:solidFill>
                  <a:srgbClr val="000000"/>
                </a:solidFill>
              </a:rPr>
              <a:t> (e.g. tutoring physical skills: basketball, handwriting, rehabilitation, etc) </a:t>
            </a:r>
            <a:r>
              <a:rPr lang="en-GB" sz="1600" b="1" dirty="0">
                <a:solidFill>
                  <a:srgbClr val="000000"/>
                </a:solidFill>
              </a:rPr>
              <a:t>or populations</a:t>
            </a:r>
            <a:r>
              <a:rPr lang="en-GB" sz="1600" dirty="0">
                <a:solidFill>
                  <a:srgbClr val="000000"/>
                </a:solidFill>
              </a:rPr>
              <a:t> (individuals with visual impairments, children under the age of two) </a:t>
            </a:r>
            <a:r>
              <a:rPr lang="en-GB" sz="1600" b="1" dirty="0">
                <a:solidFill>
                  <a:srgbClr val="000000"/>
                </a:solidFill>
              </a:rPr>
              <a:t>that require engagement with the physical world</a:t>
            </a:r>
            <a:r>
              <a:rPr lang="en-GB" sz="1600" dirty="0">
                <a:solidFill>
                  <a:srgbClr val="000000"/>
                </a:solidFill>
              </a:rPr>
              <a:t>;</a:t>
            </a:r>
          </a:p>
          <a:p>
            <a:pPr marL="171450" indent="-171450">
              <a:buFont typeface="Wingdings" panose="05000000000000000000" pitchFamily="2" charset="2"/>
              <a:buChar char="§"/>
            </a:pPr>
            <a:endParaRPr lang="en-US" sz="1600" dirty="0">
              <a:solidFill>
                <a:srgbClr val="000000"/>
              </a:solidFill>
            </a:endParaRPr>
          </a:p>
          <a:p>
            <a:pPr marL="171450" indent="-171450">
              <a:buFont typeface="Wingdings" panose="05000000000000000000" pitchFamily="2" charset="2"/>
              <a:buChar char="§"/>
            </a:pPr>
            <a:r>
              <a:rPr lang="en-GB" sz="1600" dirty="0">
                <a:solidFill>
                  <a:srgbClr val="000000"/>
                </a:solidFill>
              </a:rPr>
              <a:t>Users show </a:t>
            </a:r>
            <a:r>
              <a:rPr lang="en-GB" sz="1600" b="1" dirty="0">
                <a:solidFill>
                  <a:srgbClr val="000000"/>
                </a:solidFill>
              </a:rPr>
              <a:t>more social behaviour </a:t>
            </a:r>
            <a:r>
              <a:rPr lang="en-GB" sz="1600" dirty="0">
                <a:solidFill>
                  <a:srgbClr val="000000"/>
                </a:solidFill>
              </a:rPr>
              <a:t>(e.g. yield more compliance with tutor’s requests) that is beneficial for learning;</a:t>
            </a:r>
          </a:p>
          <a:p>
            <a:pPr marL="171450" indent="-171450">
              <a:buFont typeface="Wingdings" panose="05000000000000000000" pitchFamily="2" charset="2"/>
              <a:buChar char="§"/>
            </a:pPr>
            <a:endParaRPr lang="en-GB" sz="1600" dirty="0">
              <a:solidFill>
                <a:srgbClr val="000000"/>
              </a:solidFill>
            </a:endParaRPr>
          </a:p>
          <a:p>
            <a:pPr marL="171450" indent="-171450">
              <a:buFont typeface="Wingdings" panose="05000000000000000000" pitchFamily="2" charset="2"/>
              <a:buChar char="§"/>
            </a:pPr>
            <a:r>
              <a:rPr lang="en-GB" sz="1600" dirty="0">
                <a:solidFill>
                  <a:srgbClr val="000000"/>
                </a:solidFill>
              </a:rPr>
              <a:t>Users show </a:t>
            </a:r>
            <a:r>
              <a:rPr lang="en-GB" sz="1600" b="1" dirty="0">
                <a:solidFill>
                  <a:srgbClr val="000000"/>
                </a:solidFill>
              </a:rPr>
              <a:t>increased learning gains </a:t>
            </a:r>
            <a:r>
              <a:rPr lang="en-GB" sz="1600" dirty="0">
                <a:solidFill>
                  <a:srgbClr val="000000"/>
                </a:solidFill>
              </a:rPr>
              <a:t>(task performance).</a:t>
            </a:r>
            <a:endParaRPr lang="en-150" sz="1600" dirty="0">
              <a:solidFill>
                <a:srgbClr val="000000"/>
              </a:solidFill>
            </a:endParaRPr>
          </a:p>
        </p:txBody>
      </p:sp>
      <p:sp>
        <p:nvSpPr>
          <p:cNvPr id="20" name="Стрелка: вниз 19">
            <a:extLst>
              <a:ext uri="{FF2B5EF4-FFF2-40B4-BE49-F238E27FC236}">
                <a16:creationId xmlns:a16="http://schemas.microsoft.com/office/drawing/2014/main" id="{F39C65A9-F4F6-4758-87B1-2BED0A3D53D8}"/>
              </a:ext>
            </a:extLst>
          </p:cNvPr>
          <p:cNvSpPr/>
          <p:nvPr/>
        </p:nvSpPr>
        <p:spPr bwMode="auto">
          <a:xfrm>
            <a:off x="1954795" y="3524173"/>
            <a:ext cx="504056" cy="648072"/>
          </a:xfrm>
          <a:prstGeom prst="downArrow">
            <a:avLst/>
          </a:prstGeom>
          <a:solidFill>
            <a:schemeClr val="tx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150"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21" name="Прямоугольник: скругленные углы 20">
            <a:extLst>
              <a:ext uri="{FF2B5EF4-FFF2-40B4-BE49-F238E27FC236}">
                <a16:creationId xmlns:a16="http://schemas.microsoft.com/office/drawing/2014/main" id="{76886EAA-133B-41D9-889C-50458FFC6776}"/>
              </a:ext>
            </a:extLst>
          </p:cNvPr>
          <p:cNvSpPr/>
          <p:nvPr/>
        </p:nvSpPr>
        <p:spPr bwMode="auto">
          <a:xfrm>
            <a:off x="1017046" y="4396157"/>
            <a:ext cx="2520280" cy="1093109"/>
          </a:xfrm>
          <a:prstGeom prst="roundRect">
            <a:avLst/>
          </a:prstGeom>
          <a:solidFill>
            <a:srgbClr val="AAC9B6"/>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600" dirty="0">
                <a:solidFill>
                  <a:schemeClr val="tx1"/>
                </a:solidFill>
              </a:rPr>
              <a:t>U</a:t>
            </a:r>
            <a:r>
              <a:rPr kumimoji="0" lang="en-GB"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se of a robot in an educational</a:t>
            </a:r>
            <a:r>
              <a:rPr lang="en-GB" sz="1600" dirty="0">
                <a:solidFill>
                  <a:schemeClr val="tx1"/>
                </a:solidFill>
              </a:rPr>
              <a:t> </a:t>
            </a:r>
            <a:r>
              <a:rPr kumimoji="0" lang="en-GB"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setting must be explicitly justified</a:t>
            </a:r>
            <a:endParaRPr kumimoji="0" lang="en-150" sz="16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p:txBody>
      </p:sp>
      <p:sp>
        <p:nvSpPr>
          <p:cNvPr id="22" name="Segnaposto piè di pagina 5">
            <a:extLst>
              <a:ext uri="{FF2B5EF4-FFF2-40B4-BE49-F238E27FC236}">
                <a16:creationId xmlns:a16="http://schemas.microsoft.com/office/drawing/2014/main" id="{D0179303-EF6B-4409-B6FA-AB3E4EB7BC8C}"/>
              </a:ext>
            </a:extLst>
          </p:cNvPr>
          <p:cNvSpPr>
            <a:spLocks noGrp="1"/>
          </p:cNvSpPr>
          <p:nvPr>
            <p:ph type="ftr" sz="quarter" idx="11"/>
          </p:nvPr>
        </p:nvSpPr>
        <p:spPr>
          <a:xfrm>
            <a:off x="1275995" y="6146800"/>
            <a:ext cx="2895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eaLnBrk="1" hangingPunct="1">
              <a:buNone/>
            </a:pPr>
            <a:r>
              <a:rPr lang="en-GB" altLang="it-IT" sz="1100" dirty="0">
                <a:solidFill>
                  <a:schemeClr val="bg1"/>
                </a:solidFill>
              </a:rPr>
              <a:t>Social Robots for Education: A review</a:t>
            </a:r>
            <a:endParaRPr lang="it-IT" altLang="it-IT" sz="1100" dirty="0">
              <a:solidFill>
                <a:schemeClr val="bg1"/>
              </a:solidFill>
            </a:endParaRPr>
          </a:p>
        </p:txBody>
      </p:sp>
    </p:spTree>
    <p:extLst>
      <p:ext uri="{BB962C8B-B14F-4D97-AF65-F5344CB8AC3E}">
        <p14:creationId xmlns:p14="http://schemas.microsoft.com/office/powerpoint/2010/main" val="887570602"/>
      </p:ext>
    </p:extLst>
  </p:cSld>
  <p:clrMapOvr>
    <a:masterClrMapping/>
  </p:clrMapOvr>
</p:sld>
</file>

<file path=ppt/theme/theme1.xml><?xml version="1.0" encoding="utf-8"?>
<a:theme xmlns:a="http://schemas.openxmlformats.org/drawingml/2006/main"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la sapienza">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7827</TotalTime>
  <Words>1407</Words>
  <Application>Microsoft Office PowerPoint</Application>
  <PresentationFormat>Экран (4:3)</PresentationFormat>
  <Paragraphs>203</Paragraphs>
  <Slides>18</Slides>
  <Notes>1</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18</vt:i4>
      </vt:variant>
    </vt:vector>
  </HeadingPairs>
  <TitlesOfParts>
    <vt:vector size="21" baseType="lpstr">
      <vt:lpstr>Arial</vt:lpstr>
      <vt:lpstr>Wingdings</vt:lpstr>
      <vt:lpstr>la sapienza</vt:lpstr>
      <vt:lpstr>Social Robots for Education: A review</vt:lpstr>
      <vt:lpstr>Current Reference</vt:lpstr>
      <vt:lpstr>Презентация PowerPoint</vt:lpstr>
      <vt:lpstr>Key Questions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Key Challenges</vt:lpstr>
      <vt:lpstr>Презентация PowerPoint</vt:lpstr>
      <vt:lpstr>Презентация PowerPoint</vt:lpstr>
      <vt:lpstr>Personal Commentaries</vt:lpstr>
      <vt:lpstr>Презентация PowerPoint</vt:lpstr>
      <vt:lpstr>Презентация PowerPoint</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Olga Sorokoletova</cp:lastModifiedBy>
  <cp:revision>1582</cp:revision>
  <dcterms:created xsi:type="dcterms:W3CDTF">2006-11-20T16:13:10Z</dcterms:created>
  <dcterms:modified xsi:type="dcterms:W3CDTF">2022-03-23T16:03:11Z</dcterms:modified>
  <cp:category/>
</cp:coreProperties>
</file>