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3" r:id="rId2"/>
    <p:sldId id="311" r:id="rId3"/>
    <p:sldId id="312" r:id="rId4"/>
    <p:sldId id="309" r:id="rId5"/>
    <p:sldId id="328" r:id="rId6"/>
    <p:sldId id="313" r:id="rId7"/>
    <p:sldId id="319" r:id="rId8"/>
    <p:sldId id="327" r:id="rId9"/>
    <p:sldId id="314" r:id="rId10"/>
    <p:sldId id="320" r:id="rId11"/>
    <p:sldId id="331" r:id="rId12"/>
    <p:sldId id="325" r:id="rId13"/>
    <p:sldId id="322" r:id="rId14"/>
    <p:sldId id="329" r:id="rId15"/>
    <p:sldId id="330" r:id="rId16"/>
    <p:sldId id="326" r:id="rId17"/>
    <p:sldId id="324" r:id="rId18"/>
    <p:sldId id="318" r:id="rId19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andro" initials="L" lastIdx="2" clrIdx="0">
    <p:extLst>
      <p:ext uri="{19B8F6BF-5375-455C-9EA6-DF929625EA0E}">
        <p15:presenceInfo xmlns:p15="http://schemas.microsoft.com/office/powerpoint/2012/main" userId="Leand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8CCCD"/>
    <a:srgbClr val="EDE8E8"/>
    <a:srgbClr val="006778"/>
    <a:srgbClr val="AAC9B6"/>
    <a:srgbClr val="822433"/>
    <a:srgbClr val="830022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D035C8-6334-4CA8-94DF-0A3EC5332511}" v="7020" dt="2022-02-18T04:14:01.1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0" autoAdjust="0"/>
    <p:restoredTop sz="78333" autoAdjust="0"/>
  </p:normalViewPr>
  <p:slideViewPr>
    <p:cSldViewPr>
      <p:cViewPr varScale="1">
        <p:scale>
          <a:sx n="111" d="100"/>
          <a:sy n="111" d="100"/>
        </p:scale>
        <p:origin x="2100" y="102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C469B4F-D4C0-4FF7-9F13-F7F3CC2451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962BDAC-059F-43D0-907F-B142F29D958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6667AB0-4B44-4F10-88CF-03073027DE6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D966B4C-8409-47F5-87EE-82B55757179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D875BE5-45C8-4FD9-9298-3CC502567032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C380340-3E20-4691-B896-DAF87677146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B73D8CA-1C39-4D8A-A9D2-FD8C3A3D903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93C5456-878B-418B-8480-1145FBD24BD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7631CCAB-08ED-41BD-A2A9-C28EA0EFBB3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8729060C-909B-48CA-A5C2-70E66A19065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CDC4E38-CDCB-4610-B0BD-E2F14BF57B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4E041E1-E52E-4CF7-821E-431F1D6E0A66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0AF69791-D3C6-4811-84A7-9584D85CB4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8171A21-2D4E-45B8-AEE2-3D3DBC4ADB5E}" type="slidenum">
              <a:rPr lang="it-IT" altLang="it-IT" sz="1200" smtClean="0">
                <a:solidFill>
                  <a:schemeClr val="tx1"/>
                </a:solidFill>
              </a:rPr>
              <a:pPr/>
              <a:t>1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1CE8DC3F-4512-4DA5-85C1-0DFCEC4480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C0DBB1A7-82A6-439F-BEC7-07E1E27825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4343EC5-856F-4C45-AE79-B6A275A96D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F7AE7B-3720-44FC-AD15-965CA14974A2}" type="slidenum">
              <a:rPr lang="it-IT" altLang="it-IT" sz="1200" smtClean="0">
                <a:solidFill>
                  <a:schemeClr val="tx1"/>
                </a:solidFill>
              </a:rPr>
              <a:pPr/>
              <a:t>15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C3158DE-F5AC-47E1-876B-4EC5902AE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01FB99D-0351-4FD3-AADF-B803412AD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91902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4343EC5-856F-4C45-AE79-B6A275A96D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F7AE7B-3720-44FC-AD15-965CA14974A2}" type="slidenum">
              <a:rPr lang="it-IT" altLang="it-IT" sz="1200" smtClean="0">
                <a:solidFill>
                  <a:schemeClr val="tx1"/>
                </a:solidFill>
              </a:rPr>
              <a:pPr/>
              <a:t>17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C3158DE-F5AC-47E1-876B-4EC5902AE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01FB99D-0351-4FD3-AADF-B803412AD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91270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4343EC5-856F-4C45-AE79-B6A275A96D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F7AE7B-3720-44FC-AD15-965CA14974A2}" type="slidenum">
              <a:rPr lang="it-IT" altLang="it-IT" sz="1200" smtClean="0">
                <a:solidFill>
                  <a:schemeClr val="tx1"/>
                </a:solidFill>
              </a:rPr>
              <a:pPr/>
              <a:t>18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C3158DE-F5AC-47E1-876B-4EC5902AE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01FB99D-0351-4FD3-AADF-B803412AD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23329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4343EC5-856F-4C45-AE79-B6A275A96D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F7AE7B-3720-44FC-AD15-965CA14974A2}" type="slidenum">
              <a:rPr lang="it-IT" altLang="it-IT" sz="1200" smtClean="0">
                <a:solidFill>
                  <a:schemeClr val="tx1"/>
                </a:solidFill>
              </a:rPr>
              <a:pPr/>
              <a:t>4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C3158DE-F5AC-47E1-876B-4EC5902AE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01FB99D-0351-4FD3-AADF-B803412AD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4343EC5-856F-4C45-AE79-B6A275A96D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F7AE7B-3720-44FC-AD15-965CA14974A2}" type="slidenum">
              <a:rPr lang="it-IT" altLang="it-IT" sz="1200" smtClean="0">
                <a:solidFill>
                  <a:schemeClr val="tx1"/>
                </a:solidFill>
              </a:rPr>
              <a:pPr/>
              <a:t>5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C3158DE-F5AC-47E1-876B-4EC5902AE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01FB99D-0351-4FD3-AADF-B803412AD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6985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4343EC5-856F-4C45-AE79-B6A275A96D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F7AE7B-3720-44FC-AD15-965CA14974A2}" type="slidenum">
              <a:rPr lang="it-IT" altLang="it-IT" sz="1200" smtClean="0">
                <a:solidFill>
                  <a:schemeClr val="tx1"/>
                </a:solidFill>
              </a:rPr>
              <a:pPr/>
              <a:t>7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C3158DE-F5AC-47E1-876B-4EC5902AE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01FB99D-0351-4FD3-AADF-B803412AD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04724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4343EC5-856F-4C45-AE79-B6A275A96D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F7AE7B-3720-44FC-AD15-965CA14974A2}" type="slidenum">
              <a:rPr lang="it-IT" altLang="it-IT" sz="1200" smtClean="0">
                <a:solidFill>
                  <a:schemeClr val="tx1"/>
                </a:solidFill>
              </a:rPr>
              <a:pPr/>
              <a:t>8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C3158DE-F5AC-47E1-876B-4EC5902AE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01FB99D-0351-4FD3-AADF-B803412AD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79908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4343EC5-856F-4C45-AE79-B6A275A96D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F7AE7B-3720-44FC-AD15-965CA14974A2}" type="slidenum">
              <a:rPr lang="it-IT" altLang="it-IT" sz="1200" smtClean="0">
                <a:solidFill>
                  <a:schemeClr val="tx1"/>
                </a:solidFill>
              </a:rPr>
              <a:pPr/>
              <a:t>10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C3158DE-F5AC-47E1-876B-4EC5902AE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01FB99D-0351-4FD3-AADF-B803412AD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51107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4343EC5-856F-4C45-AE79-B6A275A96D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F7AE7B-3720-44FC-AD15-965CA14974A2}" type="slidenum">
              <a:rPr lang="it-IT" altLang="it-IT" sz="1200" smtClean="0">
                <a:solidFill>
                  <a:schemeClr val="tx1"/>
                </a:solidFill>
              </a:rPr>
              <a:pPr/>
              <a:t>11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C3158DE-F5AC-47E1-876B-4EC5902AE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01FB99D-0351-4FD3-AADF-B803412AD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96432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4343EC5-856F-4C45-AE79-B6A275A96D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F7AE7B-3720-44FC-AD15-965CA14974A2}" type="slidenum">
              <a:rPr lang="it-IT" altLang="it-IT" sz="1200" smtClean="0">
                <a:solidFill>
                  <a:schemeClr val="tx1"/>
                </a:solidFill>
              </a:rPr>
              <a:pPr/>
              <a:t>13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C3158DE-F5AC-47E1-876B-4EC5902AE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01FB99D-0351-4FD3-AADF-B803412AD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20377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4343EC5-856F-4C45-AE79-B6A275A96D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F7AE7B-3720-44FC-AD15-965CA14974A2}" type="slidenum">
              <a:rPr lang="it-IT" altLang="it-IT" sz="1200" smtClean="0">
                <a:solidFill>
                  <a:schemeClr val="tx1"/>
                </a:solidFill>
              </a:rPr>
              <a:pPr/>
              <a:t>14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C3158DE-F5AC-47E1-876B-4EC5902AE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01FB99D-0351-4FD3-AADF-B803412AD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21435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E1F9DB-1C97-4127-BAAC-1A65D92B21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F1DC3-C430-462A-B88E-06CDF7522926}" type="datetime1">
              <a:rPr lang="it-IT" altLang="it-IT"/>
              <a:pPr>
                <a:defRPr/>
              </a:pPr>
              <a:t>23/03/2022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D3C5E3-09F6-4D4B-B227-8393CBEB72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DA6FC97-B97C-4D20-8F3A-2952177AF3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B4208E48-4C39-4AEA-8CE1-37260D0CD026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727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F66EA3B-274B-44C2-AFA0-27892A82F3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BD76E-9737-4100-A6D6-297E27ADE6E0}" type="datetime1">
              <a:rPr lang="it-IT" altLang="it-IT"/>
              <a:pPr>
                <a:defRPr/>
              </a:pPr>
              <a:t>23/03/2022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FBDB20-1A50-4EC2-B8A5-9FA8D45AB4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372607C-180B-4040-9C93-05434647FF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ED91F612-1148-46B7-9736-CA97EA390249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9090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409575"/>
            <a:ext cx="1889125" cy="545782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16013" y="409575"/>
            <a:ext cx="5518150" cy="54578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B50384-582D-4E57-A8D1-C080A18EC8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FC7EF-5E03-43BF-8BCE-C2F3569C0F4C}" type="datetime1">
              <a:rPr lang="it-IT" altLang="it-IT"/>
              <a:pPr>
                <a:defRPr/>
              </a:pPr>
              <a:t>23/03/2022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4C0C06-2121-4CB0-80A5-F351349C00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B7A9384-36F0-4D88-8142-9082841556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3E36EE11-39E9-4DE3-8F76-4D493DD8DF86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92866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39014E-6515-4FC4-BFBD-ED8C314FE3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3BDA5-EA96-4DD7-B818-5A53A87DC79A}" type="datetime1">
              <a:rPr lang="it-IT" altLang="it-IT"/>
              <a:pPr>
                <a:defRPr/>
              </a:pPr>
              <a:t>23/03/2022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0115B7-DCC7-47EC-9A1D-0CB1B54296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F5681-DA1A-4B42-8C75-BC3CAFC62F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C1A6D5BB-37CE-493E-962D-73C05C4A0B54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24259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3FB2A9-2B4C-437A-B870-CB1012B1A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25015-E5E0-4684-A4C0-0609A2E5FA5D}" type="datetime1">
              <a:rPr lang="it-IT" altLang="it-IT"/>
              <a:pPr>
                <a:defRPr/>
              </a:pPr>
              <a:t>23/03/2022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CB4E688-9E27-4CE2-A396-87DC04D3F7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0D607F1-C28F-49D3-958C-B8813D7DE6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B0A2EA50-9716-439F-9FCA-A544C35679A0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46294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6D0C4C-823D-4EBB-B8CA-1ED18DBD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7E1CD-8E85-4005-A74D-028D285927D5}" type="datetime1">
              <a:rPr lang="it-IT" altLang="it-IT"/>
              <a:pPr>
                <a:defRPr/>
              </a:pPr>
              <a:t>23/03/2022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FD9354-92EB-4DD1-A63D-6AB5917F73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427E8E0-5D30-4D30-888E-C748431DE3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A19EA996-0768-4A62-BBED-4E27A65CEC95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9655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A6BCF4-C9BA-48F1-9506-F85EC9E10B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E3BDE-4D17-46D8-88A7-08627A4C6E46}" type="datetime1">
              <a:rPr lang="it-IT" altLang="it-IT"/>
              <a:pPr>
                <a:defRPr/>
              </a:pPr>
              <a:t>23/03/2022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AA255E9-F1FC-4892-823B-025C3754AA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C60A1-2AA7-4362-992C-B517813D64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30573440-7DC8-4C9B-AFBC-2A57ED1994C6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4130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5AF5E2-EBAB-4AE6-BD7B-AD7B24ECCE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4B850-E0F4-427A-A2C7-FBA6016D9394}" type="datetime1">
              <a:rPr lang="it-IT" altLang="it-IT"/>
              <a:pPr>
                <a:defRPr/>
              </a:pPr>
              <a:t>23/03/2022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064D1D-62F8-4E3E-A1B2-F40DEC13DE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E4B2EC-260B-4DBE-8F73-6B92B8BE08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ED87C91E-3E1D-41C6-9B08-93B6B34D3D20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5650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65BD37-987C-42A7-9A40-B413FCB1FA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06D2D-DD7C-4BBA-918B-FFDB0D0F01C4}" type="datetime1">
              <a:rPr lang="it-IT" altLang="it-IT"/>
              <a:pPr>
                <a:defRPr/>
              </a:pPr>
              <a:t>23/03/2022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548600-95D8-4B20-9FDA-31682E56C4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E794DE-BF5F-4575-8C91-08B6287085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6B22978F-E51E-42EE-94D8-B59D31F2119A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5256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0A96C0D-6C31-4E5A-8FAD-78AEAAAAB6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D3190-6212-4618-86E7-5AE97E84087C}" type="datetime1">
              <a:rPr lang="it-IT" altLang="it-IT"/>
              <a:pPr>
                <a:defRPr/>
              </a:pPr>
              <a:t>23/03/2022</a:t>
            </a:fld>
            <a:endParaRPr lang="it-IT" altLang="it-I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08DA803-6EF0-45BE-8446-6D3AF1CCBE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0F92480-6239-4ACB-B3D4-885F2C2636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3D6ED094-709E-4836-A0E1-A6E5A6F1CCE0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9704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E8A198B-78C8-48CD-AEB7-74D3540173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13FD9-B1CE-4C7F-812E-61AEED03053D}" type="datetime1">
              <a:rPr lang="it-IT" altLang="it-IT"/>
              <a:pPr>
                <a:defRPr/>
              </a:pPr>
              <a:t>23/03/2022</a:t>
            </a:fld>
            <a:endParaRPr lang="it-IT" altLang="it-I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BABCBB4-2021-49CF-B4B6-9721FE2410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1FF549F-051E-42A8-88BA-BA60FB5A1B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184EC86E-3E81-4D33-BC17-0A4E768BC743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6100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816DE35-F0B3-457C-A92B-3C3002B4BB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0CEC0-214E-4EE6-832C-41E8FB69DA16}" type="datetime1">
              <a:rPr lang="it-IT" altLang="it-IT"/>
              <a:pPr>
                <a:defRPr/>
              </a:pPr>
              <a:t>23/03/2022</a:t>
            </a:fld>
            <a:endParaRPr lang="it-IT" altLang="it-I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9EB4581-2007-492B-840E-3486F8177A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7423B2D-828E-469F-A06D-2C332437A6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39DC06A2-8477-4924-8FA9-89F1B38A61FA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74151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D4797C-7716-4E20-AED6-6787945DBF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FBBA1-4095-49BA-A498-F8D9585879C1}" type="datetime1">
              <a:rPr lang="it-IT" altLang="it-IT"/>
              <a:pPr>
                <a:defRPr/>
              </a:pPr>
              <a:t>23/03/2022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0A7C12-6746-4F6D-B055-7F479374A5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24FB8D-AC86-4CEA-BC54-C6DA8CEDBC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52FDDA4D-75BE-4307-BD68-476472B18951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7667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CA2F8-BD90-47DA-9707-2BCE038F5A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CC2A5-21C5-4705-8AE1-9C7AB9C3CB0F}" type="datetime1">
              <a:rPr lang="it-IT" altLang="it-IT"/>
              <a:pPr>
                <a:defRPr/>
              </a:pPr>
              <a:t>23/03/2022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D9818D-2D4A-4021-A3DC-57EB24D4C5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442EBB-4117-41F7-B3EE-27AC238021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6C018504-1D48-4CC5-A7F1-2EBC24301221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183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4CD16E50-005C-4B7D-8D5D-155E27ABEB94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2" name="Rectangle 13">
              <a:extLst>
                <a:ext uri="{FF2B5EF4-FFF2-40B4-BE49-F238E27FC236}">
                  <a16:creationId xmlns:a16="http://schemas.microsoft.com/office/drawing/2014/main" id="{CC4943C0-E117-47D0-9F42-2DAB3CACED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it-IT" altLang="it-IT"/>
            </a:p>
          </p:txBody>
        </p:sp>
        <p:sp>
          <p:nvSpPr>
            <p:cNvPr id="1033" name="Rectangle 14">
              <a:extLst>
                <a:ext uri="{FF2B5EF4-FFF2-40B4-BE49-F238E27FC236}">
                  <a16:creationId xmlns:a16="http://schemas.microsoft.com/office/drawing/2014/main" id="{0FA15379-ECF8-4801-9D0E-4351AAA3A0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it-IT" altLang="it-IT"/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E048C775-53EE-46D7-8AF5-EA609E6D5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CC608AEA-A07B-4CC7-8D5E-7033D47F86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23A4966-680E-45FE-9373-27DEF6B651E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fld id="{96B73EB8-974C-4CA3-A63B-B13CC20D336D}" type="datetime1">
              <a:rPr lang="it-IT" altLang="it-IT"/>
              <a:pPr>
                <a:defRPr/>
              </a:pPr>
              <a:t>23/03/2022</a:t>
            </a:fld>
            <a:endParaRPr lang="it-IT" alt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8ABA185-A54D-4948-BE1A-BEEFE3EC593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53E79B5-50B2-4126-8091-8A5E1208B63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39719BB5-0C6D-47DE-A62F-8C640611F6BB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8224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9.jpeg"/><Relationship Id="rId10" Type="http://schemas.openxmlformats.org/officeDocument/2006/relationships/image" Target="../media/image18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1">
            <a:extLst>
              <a:ext uri="{FF2B5EF4-FFF2-40B4-BE49-F238E27FC236}">
                <a16:creationId xmlns:a16="http://schemas.microsoft.com/office/drawing/2014/main" id="{0EBE5E21-2370-442B-92F0-A6C3529C3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900" dirty="0">
              <a:solidFill>
                <a:schemeClr val="bg1"/>
              </a:solidFill>
            </a:endParaRPr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id="{86939705-3F77-4889-A8A5-4EA1BDF8E72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7088" y="798513"/>
            <a:ext cx="6841256" cy="685800"/>
          </a:xfrm>
        </p:spPr>
        <p:txBody>
          <a:bodyPr/>
          <a:lstStyle/>
          <a:p>
            <a:pPr algn="l" eaLnBrk="1" hangingPunct="1"/>
            <a:r>
              <a:rPr lang="en-GB" altLang="it-IT" sz="2000" dirty="0">
                <a:solidFill>
                  <a:schemeClr val="bg1"/>
                </a:solidFill>
              </a:rPr>
              <a:t>Elective in Artificial Intelligence</a:t>
            </a:r>
          </a:p>
          <a:p>
            <a:pPr algn="l" eaLnBrk="1" hangingPunct="1"/>
            <a:r>
              <a:rPr lang="en-GB" altLang="it-IT" sz="1800" dirty="0">
                <a:solidFill>
                  <a:schemeClr val="bg1"/>
                </a:solidFill>
              </a:rPr>
              <a:t>Human-Robot Interaction</a:t>
            </a:r>
            <a:endParaRPr lang="it-IT" altLang="it-IT" sz="1800" dirty="0">
              <a:solidFill>
                <a:schemeClr val="bg1"/>
              </a:solidFill>
            </a:endParaRP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744B3C12-BE69-4DEE-88B7-317D45DE3A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1850" y="333375"/>
            <a:ext cx="7916863" cy="581025"/>
          </a:xfrm>
        </p:spPr>
        <p:txBody>
          <a:bodyPr anchor="t"/>
          <a:lstStyle/>
          <a:p>
            <a:pPr algn="l" eaLnBrk="1" hangingPunct="1"/>
            <a:r>
              <a:rPr lang="en-GB" altLang="it-IT" sz="2300" dirty="0">
                <a:solidFill>
                  <a:schemeClr val="bg1"/>
                </a:solidFill>
              </a:rPr>
              <a:t>A Robot as a Teaching Assistant in an English Class</a:t>
            </a:r>
            <a:endParaRPr lang="it-IT" altLang="it-IT" sz="2300" dirty="0">
              <a:solidFill>
                <a:schemeClr val="bg1"/>
              </a:solidFill>
            </a:endParaRPr>
          </a:p>
        </p:txBody>
      </p:sp>
      <p:grpSp>
        <p:nvGrpSpPr>
          <p:cNvPr id="4101" name="Group 17">
            <a:extLst>
              <a:ext uri="{FF2B5EF4-FFF2-40B4-BE49-F238E27FC236}">
                <a16:creationId xmlns:a16="http://schemas.microsoft.com/office/drawing/2014/main" id="{7A0720AD-3F47-4615-91E2-62A0DA7E34C3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4104" name="Picture 15">
              <a:extLst>
                <a:ext uri="{FF2B5EF4-FFF2-40B4-BE49-F238E27FC236}">
                  <a16:creationId xmlns:a16="http://schemas.microsoft.com/office/drawing/2014/main" id="{DBBA3322-0E06-4360-8183-496B070284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5" name="Picture 13">
              <a:extLst>
                <a:ext uri="{FF2B5EF4-FFF2-40B4-BE49-F238E27FC236}">
                  <a16:creationId xmlns:a16="http://schemas.microsoft.com/office/drawing/2014/main" id="{4C7B0BE6-64AE-4E07-9544-1954932CC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6" name="Picture 16">
              <a:extLst>
                <a:ext uri="{FF2B5EF4-FFF2-40B4-BE49-F238E27FC236}">
                  <a16:creationId xmlns:a16="http://schemas.microsoft.com/office/drawing/2014/main" id="{D0A7454D-2E9B-4A85-8598-9BF1100AD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02" name="Rectangle 4">
            <a:extLst>
              <a:ext uri="{FF2B5EF4-FFF2-40B4-BE49-F238E27FC236}">
                <a16:creationId xmlns:a16="http://schemas.microsoft.com/office/drawing/2014/main" id="{E1D4B3CD-589D-4D34-B414-0F0D44455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2183011"/>
            <a:ext cx="3022675" cy="381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621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812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buNone/>
            </a:pPr>
            <a:r>
              <a:rPr lang="en-US" altLang="it-IT" sz="1600" dirty="0">
                <a:solidFill>
                  <a:schemeClr val="bg1"/>
                </a:solidFill>
              </a:rPr>
              <a:t>Leandro </a:t>
            </a:r>
            <a:r>
              <a:rPr lang="en-US" altLang="it-IT" sz="1600" dirty="0" err="1">
                <a:solidFill>
                  <a:schemeClr val="bg1"/>
                </a:solidFill>
              </a:rPr>
              <a:t>Maglianella</a:t>
            </a:r>
            <a:r>
              <a:rPr lang="en-US" altLang="it-IT" sz="1600" dirty="0">
                <a:solidFill>
                  <a:schemeClr val="bg1"/>
                </a:solidFill>
              </a:rPr>
              <a:t> - 1792507</a:t>
            </a:r>
            <a:endParaRPr lang="it-IT" altLang="it-IT" sz="1600" dirty="0">
              <a:solidFill>
                <a:schemeClr val="bg1"/>
              </a:solidFill>
            </a:endParaRPr>
          </a:p>
        </p:txBody>
      </p:sp>
      <p:sp>
        <p:nvSpPr>
          <p:cNvPr id="4103" name="Rectangle 4">
            <a:extLst>
              <a:ext uri="{FF2B5EF4-FFF2-40B4-BE49-F238E27FC236}">
                <a16:creationId xmlns:a16="http://schemas.microsoft.com/office/drawing/2014/main" id="{70C16CD4-5CF3-4B43-B98D-3FD6133C9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1569170"/>
            <a:ext cx="3877816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621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812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it-IT" sz="1600" dirty="0">
                <a:solidFill>
                  <a:schemeClr val="bg1"/>
                </a:solidFill>
              </a:rPr>
              <a:t>Prof. Luca </a:t>
            </a:r>
            <a:r>
              <a:rPr lang="en-US" altLang="it-IT" sz="1600" dirty="0" err="1">
                <a:solidFill>
                  <a:schemeClr val="bg1"/>
                </a:solidFill>
              </a:rPr>
              <a:t>Iocchi</a:t>
            </a:r>
            <a:endParaRPr lang="en-US" altLang="it-IT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3796ABA-6189-4628-ABA7-3E703DEB6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689" y="153997"/>
            <a:ext cx="9149935" cy="504825"/>
          </a:xfrm>
        </p:spPr>
        <p:txBody>
          <a:bodyPr/>
          <a:lstStyle/>
          <a:p>
            <a:pPr eaLnBrk="1" hangingPunct="1"/>
            <a:r>
              <a:rPr lang="it-IT" dirty="0" err="1">
                <a:cs typeface="Arial"/>
              </a:rPr>
              <a:t>Teacher</a:t>
            </a:r>
            <a:r>
              <a:rPr lang="it-IT" dirty="0">
                <a:cs typeface="Arial"/>
              </a:rPr>
              <a:t>-Robot Interaction Models</a:t>
            </a:r>
            <a:endParaRPr lang="it-IT" altLang="it-IT" dirty="0"/>
          </a:p>
        </p:txBody>
      </p:sp>
      <p:sp>
        <p:nvSpPr>
          <p:cNvPr id="57347" name="Segnaposto data 3">
            <a:extLst>
              <a:ext uri="{FF2B5EF4-FFF2-40B4-BE49-F238E27FC236}">
                <a16:creationId xmlns:a16="http://schemas.microsoft.com/office/drawing/2014/main" id="{62F42794-65F3-417E-8CB4-6D94756747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18A9AB-F6CF-4EF7-A121-AC062E12D965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23/03/2022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57348" name="Segnaposto piè di pagina 4">
            <a:extLst>
              <a:ext uri="{FF2B5EF4-FFF2-40B4-BE49-F238E27FC236}">
                <a16:creationId xmlns:a16="http://schemas.microsoft.com/office/drawing/2014/main" id="{715911E6-06EA-44FA-A7EE-220393DD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A Robot as a Teaching Assistant in an English Class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57349" name="Segnaposto numero diapositiva 5">
            <a:extLst>
              <a:ext uri="{FF2B5EF4-FFF2-40B4-BE49-F238E27FC236}">
                <a16:creationId xmlns:a16="http://schemas.microsoft.com/office/drawing/2014/main" id="{98E2102C-C007-416D-8293-895DB9CE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4B05F027-779A-4C16-9118-6134A389E2D9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08D3F95-BAD8-4EE4-98E1-0AC2E3909464}"/>
              </a:ext>
            </a:extLst>
          </p:cNvPr>
          <p:cNvSpPr txBox="1"/>
          <p:nvPr/>
        </p:nvSpPr>
        <p:spPr>
          <a:xfrm>
            <a:off x="389097" y="971436"/>
            <a:ext cx="300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</a:rPr>
              <a:t>1. </a:t>
            </a:r>
            <a:r>
              <a:rPr lang="en-GB" sz="1800" b="1" dirty="0">
                <a:solidFill>
                  <a:schemeClr val="tx1"/>
                </a:solidFill>
              </a:rPr>
              <a:t>Storytelling</a:t>
            </a:r>
            <a:r>
              <a:rPr lang="en-GB" sz="1800" dirty="0">
                <a:solidFill>
                  <a:srgbClr val="000000"/>
                </a:solidFill>
              </a:rPr>
              <a:t> Model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988124E-356A-4440-ABBF-E2DF9A3C2BF3}"/>
              </a:ext>
            </a:extLst>
          </p:cNvPr>
          <p:cNvSpPr txBox="1"/>
          <p:nvPr/>
        </p:nvSpPr>
        <p:spPr>
          <a:xfrm>
            <a:off x="389096" y="3419708"/>
            <a:ext cx="173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</a:rPr>
              <a:t>2. </a:t>
            </a:r>
            <a:r>
              <a:rPr lang="en-GB" sz="1800" b="1" dirty="0">
                <a:solidFill>
                  <a:schemeClr val="tx1"/>
                </a:solidFill>
              </a:rPr>
              <a:t>Q&amp;A</a:t>
            </a:r>
            <a:r>
              <a:rPr lang="en-GB" sz="1800" dirty="0">
                <a:solidFill>
                  <a:srgbClr val="000000"/>
                </a:solidFill>
              </a:rPr>
              <a:t> Model</a:t>
            </a:r>
          </a:p>
        </p:txBody>
      </p: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806E8DF7-3B6B-43FF-BE48-36081E9B081A}"/>
              </a:ext>
            </a:extLst>
          </p:cNvPr>
          <p:cNvGrpSpPr/>
          <p:nvPr/>
        </p:nvGrpSpPr>
        <p:grpSpPr>
          <a:xfrm>
            <a:off x="1064471" y="3573016"/>
            <a:ext cx="7190282" cy="2376264"/>
            <a:chOff x="1064471" y="3573016"/>
            <a:chExt cx="7190282" cy="2376264"/>
          </a:xfrm>
        </p:grpSpPr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id="{8A63C951-651B-4252-872B-78B28F3B3BA2}"/>
                </a:ext>
              </a:extLst>
            </p:cNvPr>
            <p:cNvGrpSpPr/>
            <p:nvPr/>
          </p:nvGrpSpPr>
          <p:grpSpPr>
            <a:xfrm>
              <a:off x="1064471" y="3933056"/>
              <a:ext cx="1255579" cy="1760382"/>
              <a:chOff x="1064471" y="4026231"/>
              <a:chExt cx="1255579" cy="1760382"/>
            </a:xfrm>
          </p:grpSpPr>
          <p:pic>
            <p:nvPicPr>
              <p:cNvPr id="25" name="Picture 4" descr="Mini Robosapien Robot (B00068XRS8) | Amazon price tracker / tracking,  Amazon price history charts, Amazon price watches, Amazon price drop alerts  | camelcamelcamel.com">
                <a:extLst>
                  <a:ext uri="{FF2B5EF4-FFF2-40B4-BE49-F238E27FC236}">
                    <a16:creationId xmlns:a16="http://schemas.microsoft.com/office/drawing/2014/main" id="{FB8ADF8C-FD52-4245-9878-D0B895E8E1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4471" y="4652659"/>
                <a:ext cx="1133954" cy="11339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Fumetto: ovale 25">
                <a:extLst>
                  <a:ext uri="{FF2B5EF4-FFF2-40B4-BE49-F238E27FC236}">
                    <a16:creationId xmlns:a16="http://schemas.microsoft.com/office/drawing/2014/main" id="{2C773386-C9B8-4174-A238-00ECFCCD5574}"/>
                  </a:ext>
                </a:extLst>
              </p:cNvPr>
              <p:cNvSpPr/>
              <p:nvPr/>
            </p:nvSpPr>
            <p:spPr bwMode="auto">
              <a:xfrm>
                <a:off x="1339686" y="4026231"/>
                <a:ext cx="914400" cy="612648"/>
              </a:xfrm>
              <a:prstGeom prst="wedgeEllipseCallout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9F8B3E28-7F2D-4B93-B642-A1CB5DA64A60}"/>
                  </a:ext>
                </a:extLst>
              </p:cNvPr>
              <p:cNvSpPr txBox="1"/>
              <p:nvPr/>
            </p:nvSpPr>
            <p:spPr>
              <a:xfrm>
                <a:off x="1405650" y="4167245"/>
                <a:ext cx="914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900" dirty="0">
                    <a:solidFill>
                      <a:srgbClr val="000000"/>
                    </a:solidFill>
                  </a:rPr>
                  <a:t>Student X, come here!</a:t>
                </a:r>
                <a:endParaRPr lang="en-US" dirty="0"/>
              </a:p>
            </p:txBody>
          </p:sp>
        </p:grp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8EEBFC81-9B4B-4568-9ACA-B99ACDA3937E}"/>
                </a:ext>
              </a:extLst>
            </p:cNvPr>
            <p:cNvGrpSpPr/>
            <p:nvPr/>
          </p:nvGrpSpPr>
          <p:grpSpPr>
            <a:xfrm>
              <a:off x="3319310" y="3813503"/>
              <a:ext cx="1459432" cy="2135777"/>
              <a:chOff x="3319310" y="3615490"/>
              <a:chExt cx="1459432" cy="2135777"/>
            </a:xfrm>
          </p:grpSpPr>
          <p:pic>
            <p:nvPicPr>
              <p:cNvPr id="1034" name="Picture 10" descr="Learniture Single-Pedestal Teacher Desk at School Outfitters">
                <a:extLst>
                  <a:ext uri="{FF2B5EF4-FFF2-40B4-BE49-F238E27FC236}">
                    <a16:creationId xmlns:a16="http://schemas.microsoft.com/office/drawing/2014/main" id="{43EEAD07-4886-438D-B349-FBA61C16B8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9" b="16105"/>
              <a:stretch/>
            </p:blipFill>
            <p:spPr bwMode="auto">
              <a:xfrm>
                <a:off x="3319310" y="4873204"/>
                <a:ext cx="1249968" cy="8780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" name="Gruppo 5">
                <a:extLst>
                  <a:ext uri="{FF2B5EF4-FFF2-40B4-BE49-F238E27FC236}">
                    <a16:creationId xmlns:a16="http://schemas.microsoft.com/office/drawing/2014/main" id="{85BC99D0-5A89-4BAB-94F8-C4956A5E02F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735980" y="3615490"/>
                <a:ext cx="1042762" cy="1315928"/>
                <a:chOff x="3522125" y="3219140"/>
                <a:chExt cx="1384036" cy="1746604"/>
              </a:xfrm>
            </p:grpSpPr>
            <p:pic>
              <p:nvPicPr>
                <p:cNvPr id="28" name="Picture 4" descr="Mini Robosapien Robot (B00068XRS8) | Amazon price tracker / tracking,  Amazon price history charts, Amazon price watches, Amazon price drop alerts  | camelcamelcamel.com">
                  <a:extLst>
                    <a:ext uri="{FF2B5EF4-FFF2-40B4-BE49-F238E27FC236}">
                      <a16:creationId xmlns:a16="http://schemas.microsoft.com/office/drawing/2014/main" id="{509227D6-3808-4090-B342-AC2FF91E62E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22125" y="3831790"/>
                  <a:ext cx="1133954" cy="113395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" name="Fumetto: ovale 28">
                  <a:extLst>
                    <a:ext uri="{FF2B5EF4-FFF2-40B4-BE49-F238E27FC236}">
                      <a16:creationId xmlns:a16="http://schemas.microsoft.com/office/drawing/2014/main" id="{8A9F5934-8BDA-410D-9183-FF37689BB192}"/>
                    </a:ext>
                  </a:extLst>
                </p:cNvPr>
                <p:cNvSpPr/>
                <p:nvPr/>
              </p:nvSpPr>
              <p:spPr bwMode="auto">
                <a:xfrm>
                  <a:off x="3771586" y="3219140"/>
                  <a:ext cx="914400" cy="612648"/>
                </a:xfrm>
                <a:prstGeom prst="wedgeEllipseCallout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9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30" name="CasellaDiTesto 29">
                  <a:extLst>
                    <a:ext uri="{FF2B5EF4-FFF2-40B4-BE49-F238E27FC236}">
                      <a16:creationId xmlns:a16="http://schemas.microsoft.com/office/drawing/2014/main" id="{B5A99F11-7D1C-45F8-A7EE-CF8C7D755A8E}"/>
                    </a:ext>
                  </a:extLst>
                </p:cNvPr>
                <p:cNvSpPr txBox="1"/>
                <p:nvPr/>
              </p:nvSpPr>
              <p:spPr>
                <a:xfrm>
                  <a:off x="3869167" y="3294918"/>
                  <a:ext cx="1036994" cy="49020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sz="900" dirty="0">
                      <a:solidFill>
                        <a:srgbClr val="000000"/>
                      </a:solidFill>
                    </a:rPr>
                    <a:t>What’s 1+1?</a:t>
                  </a:r>
                  <a:endParaRPr lang="en-US" dirty="0"/>
                </a:p>
              </p:txBody>
            </p:sp>
          </p:grpSp>
        </p:grp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810B66BA-6502-4BA5-B2EA-E375D035C11F}"/>
                </a:ext>
              </a:extLst>
            </p:cNvPr>
            <p:cNvGrpSpPr/>
            <p:nvPr/>
          </p:nvGrpSpPr>
          <p:grpSpPr>
            <a:xfrm>
              <a:off x="5640058" y="3594298"/>
              <a:ext cx="1020653" cy="1037837"/>
              <a:chOff x="5640058" y="3561005"/>
              <a:chExt cx="1020653" cy="1037837"/>
            </a:xfrm>
          </p:grpSpPr>
          <p:pic>
            <p:nvPicPr>
              <p:cNvPr id="1038" name="Picture 14" descr="Cute, cartoon, student, child ,thinking and lamp Stock Illustration | Adobe  Stock">
                <a:extLst>
                  <a:ext uri="{FF2B5EF4-FFF2-40B4-BE49-F238E27FC236}">
                    <a16:creationId xmlns:a16="http://schemas.microsoft.com/office/drawing/2014/main" id="{38764D87-CB5B-4388-A549-A1DF757F1E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231" r="23664" b="3299"/>
              <a:stretch/>
            </p:blipFill>
            <p:spPr bwMode="auto">
              <a:xfrm>
                <a:off x="5640058" y="3561005"/>
                <a:ext cx="475758" cy="1037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" name="Fumetto: ovale 34">
                <a:extLst>
                  <a:ext uri="{FF2B5EF4-FFF2-40B4-BE49-F238E27FC236}">
                    <a16:creationId xmlns:a16="http://schemas.microsoft.com/office/drawing/2014/main" id="{38B285ED-6803-4AAD-A897-02D295FF2D3E}"/>
                  </a:ext>
                </a:extLst>
              </p:cNvPr>
              <p:cNvSpPr/>
              <p:nvPr/>
            </p:nvSpPr>
            <p:spPr bwMode="auto">
              <a:xfrm>
                <a:off x="6115816" y="3561005"/>
                <a:ext cx="544895" cy="374850"/>
              </a:xfrm>
              <a:prstGeom prst="wedgeEllipseCallout">
                <a:avLst>
                  <a:gd name="adj1" fmla="val -47746"/>
                  <a:gd name="adj2" fmla="val 83212"/>
                </a:avLst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1E9624A1-E380-4B4D-B8D6-001100BF6A78}"/>
                  </a:ext>
                </a:extLst>
              </p:cNvPr>
              <p:cNvSpPr txBox="1"/>
              <p:nvPr/>
            </p:nvSpPr>
            <p:spPr>
              <a:xfrm>
                <a:off x="6153545" y="3633014"/>
                <a:ext cx="507166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rgbClr val="000000"/>
                    </a:solidFill>
                  </a:rPr>
                  <a:t>Two</a:t>
                </a:r>
                <a:r>
                  <a:rPr lang="en-GB" sz="900" dirty="0">
                    <a:solidFill>
                      <a:srgbClr val="000000"/>
                    </a:solidFill>
                  </a:rPr>
                  <a:t>!</a:t>
                </a:r>
                <a:endParaRPr lang="en-US" dirty="0"/>
              </a:p>
            </p:txBody>
          </p:sp>
        </p:grp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64817757-CCC6-4867-9E2B-A8781F08311F}"/>
                </a:ext>
              </a:extLst>
            </p:cNvPr>
            <p:cNvGrpSpPr/>
            <p:nvPr/>
          </p:nvGrpSpPr>
          <p:grpSpPr>
            <a:xfrm>
              <a:off x="5516530" y="4685952"/>
              <a:ext cx="1203019" cy="1261978"/>
              <a:chOff x="5516530" y="4652659"/>
              <a:chExt cx="1203019" cy="1261978"/>
            </a:xfrm>
          </p:grpSpPr>
          <p:pic>
            <p:nvPicPr>
              <p:cNvPr id="1040" name="Picture 16" descr="Cute Little Kid Boy Think With Question Mark Stock Illustration - Download  Image Now - iStock">
                <a:extLst>
                  <a:ext uri="{FF2B5EF4-FFF2-40B4-BE49-F238E27FC236}">
                    <a16:creationId xmlns:a16="http://schemas.microsoft.com/office/drawing/2014/main" id="{FAB1021D-850F-48C2-BAA2-2A6507F004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306" t="5559" r="14125" b="9722"/>
              <a:stretch/>
            </p:blipFill>
            <p:spPr bwMode="auto">
              <a:xfrm>
                <a:off x="5516530" y="4857438"/>
                <a:ext cx="740671" cy="10571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Fumetto: ovale 36">
                <a:extLst>
                  <a:ext uri="{FF2B5EF4-FFF2-40B4-BE49-F238E27FC236}">
                    <a16:creationId xmlns:a16="http://schemas.microsoft.com/office/drawing/2014/main" id="{2D567223-3C7D-4239-A661-ADCAFC9C0DEE}"/>
                  </a:ext>
                </a:extLst>
              </p:cNvPr>
              <p:cNvSpPr/>
              <p:nvPr/>
            </p:nvSpPr>
            <p:spPr bwMode="auto">
              <a:xfrm>
                <a:off x="6115816" y="4652659"/>
                <a:ext cx="544895" cy="374850"/>
              </a:xfrm>
              <a:prstGeom prst="wedgeEllipseCallout">
                <a:avLst>
                  <a:gd name="adj1" fmla="val -47746"/>
                  <a:gd name="adj2" fmla="val 83212"/>
                </a:avLst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09391CEC-C8AD-453C-B3A2-AABA3794AB0A}"/>
                  </a:ext>
                </a:extLst>
              </p:cNvPr>
              <p:cNvSpPr txBox="1"/>
              <p:nvPr/>
            </p:nvSpPr>
            <p:spPr>
              <a:xfrm>
                <a:off x="6140854" y="4742022"/>
                <a:ext cx="5786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rgbClr val="000000"/>
                    </a:solidFill>
                  </a:rPr>
                  <a:t>Five</a:t>
                </a:r>
                <a:r>
                  <a:rPr lang="en-GB" sz="900" dirty="0">
                    <a:solidFill>
                      <a:srgbClr val="000000"/>
                    </a:solidFill>
                  </a:rPr>
                  <a:t>..</a:t>
                </a:r>
                <a:r>
                  <a:rPr lang="en-GB" dirty="0">
                    <a:solidFill>
                      <a:srgbClr val="000000"/>
                    </a:solidFill>
                  </a:rPr>
                  <a:t>?</a:t>
                </a:r>
                <a:endParaRPr lang="en-US" dirty="0"/>
              </a:p>
            </p:txBody>
          </p:sp>
        </p:grpSp>
        <p:grpSp>
          <p:nvGrpSpPr>
            <p:cNvPr id="42" name="Gruppo 41">
              <a:extLst>
                <a:ext uri="{FF2B5EF4-FFF2-40B4-BE49-F238E27FC236}">
                  <a16:creationId xmlns:a16="http://schemas.microsoft.com/office/drawing/2014/main" id="{A8AC8A8D-E40F-4080-A5F6-19A36478D0F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353875" y="3573016"/>
              <a:ext cx="900878" cy="1124910"/>
              <a:chOff x="3522125" y="3238684"/>
              <a:chExt cx="1409791" cy="1760382"/>
            </a:xfrm>
          </p:grpSpPr>
          <p:pic>
            <p:nvPicPr>
              <p:cNvPr id="43" name="Picture 4" descr="Mini Robosapien Robot (B00068XRS8) | Amazon price tracker / tracking,  Amazon price history charts, Amazon price watches, Amazon price drop alerts  | camelcamelcamel.com">
                <a:extLst>
                  <a:ext uri="{FF2B5EF4-FFF2-40B4-BE49-F238E27FC236}">
                    <a16:creationId xmlns:a16="http://schemas.microsoft.com/office/drawing/2014/main" id="{4625B7DA-2DF6-4EFF-ADCB-5A416139E2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22125" y="3865112"/>
                <a:ext cx="1133954" cy="11339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Fumetto: ovale 43">
                <a:extLst>
                  <a:ext uri="{FF2B5EF4-FFF2-40B4-BE49-F238E27FC236}">
                    <a16:creationId xmlns:a16="http://schemas.microsoft.com/office/drawing/2014/main" id="{6C46443D-F7CC-4398-8718-2AC261A06DCF}"/>
                  </a:ext>
                </a:extLst>
              </p:cNvPr>
              <p:cNvSpPr/>
              <p:nvPr/>
            </p:nvSpPr>
            <p:spPr bwMode="auto">
              <a:xfrm>
                <a:off x="3797340" y="3238684"/>
                <a:ext cx="914400" cy="612648"/>
              </a:xfrm>
              <a:prstGeom prst="wedgeEllipseCallout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CEF06F48-5BB7-4C03-957C-0F23A7640665}"/>
                  </a:ext>
                </a:extLst>
              </p:cNvPr>
              <p:cNvSpPr txBox="1"/>
              <p:nvPr/>
            </p:nvSpPr>
            <p:spPr>
              <a:xfrm>
                <a:off x="3894922" y="3314462"/>
                <a:ext cx="1036994" cy="3612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900" dirty="0">
                    <a:solidFill>
                      <a:srgbClr val="000000"/>
                    </a:solidFill>
                  </a:rPr>
                  <a:t>Yay!</a:t>
                </a:r>
                <a:endParaRPr lang="en-US" dirty="0"/>
              </a:p>
            </p:txBody>
          </p:sp>
        </p:grpSp>
        <p:grpSp>
          <p:nvGrpSpPr>
            <p:cNvPr id="46" name="Gruppo 45">
              <a:extLst>
                <a:ext uri="{FF2B5EF4-FFF2-40B4-BE49-F238E27FC236}">
                  <a16:creationId xmlns:a16="http://schemas.microsoft.com/office/drawing/2014/main" id="{C9D689AF-5450-4EFE-9570-CFFB4D7BFB7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353875" y="4823020"/>
              <a:ext cx="900878" cy="1124910"/>
              <a:chOff x="3522125" y="3238684"/>
              <a:chExt cx="1409791" cy="1760382"/>
            </a:xfrm>
          </p:grpSpPr>
          <p:pic>
            <p:nvPicPr>
              <p:cNvPr id="47" name="Picture 4" descr="Mini Robosapien Robot (B00068XRS8) | Amazon price tracker / tracking,  Amazon price history charts, Amazon price watches, Amazon price drop alerts  | camelcamelcamel.com">
                <a:extLst>
                  <a:ext uri="{FF2B5EF4-FFF2-40B4-BE49-F238E27FC236}">
                    <a16:creationId xmlns:a16="http://schemas.microsoft.com/office/drawing/2014/main" id="{002C017B-26ED-4C70-B512-E325E8D311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22125" y="3865112"/>
                <a:ext cx="1133954" cy="11339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Fumetto: ovale 47">
                <a:extLst>
                  <a:ext uri="{FF2B5EF4-FFF2-40B4-BE49-F238E27FC236}">
                    <a16:creationId xmlns:a16="http://schemas.microsoft.com/office/drawing/2014/main" id="{DD081C8D-AA23-41C3-A521-0DA4362F77DD}"/>
                  </a:ext>
                </a:extLst>
              </p:cNvPr>
              <p:cNvSpPr/>
              <p:nvPr/>
            </p:nvSpPr>
            <p:spPr bwMode="auto">
              <a:xfrm>
                <a:off x="3797340" y="3238684"/>
                <a:ext cx="914400" cy="612648"/>
              </a:xfrm>
              <a:prstGeom prst="wedgeEllipseCallout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1261FB0C-5EFA-47B2-B1CE-DD2C7B8E1495}"/>
                  </a:ext>
                </a:extLst>
              </p:cNvPr>
              <p:cNvSpPr txBox="1"/>
              <p:nvPr/>
            </p:nvSpPr>
            <p:spPr>
              <a:xfrm>
                <a:off x="3894922" y="3314462"/>
                <a:ext cx="1036994" cy="3612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 err="1">
                    <a:solidFill>
                      <a:srgbClr val="000000"/>
                    </a:solidFill>
                  </a:rPr>
                  <a:t>Noo</a:t>
                </a:r>
                <a:r>
                  <a:rPr lang="en-GB" sz="900" dirty="0">
                    <a:solidFill>
                      <a:srgbClr val="000000"/>
                    </a:solidFill>
                  </a:rPr>
                  <a:t>!</a:t>
                </a:r>
                <a:endParaRPr lang="en-US" dirty="0"/>
              </a:p>
            </p:txBody>
          </p:sp>
        </p:grpSp>
        <p:cxnSp>
          <p:nvCxnSpPr>
            <p:cNvPr id="62" name="Connettore 2 61">
              <a:extLst>
                <a:ext uri="{FF2B5EF4-FFF2-40B4-BE49-F238E27FC236}">
                  <a16:creationId xmlns:a16="http://schemas.microsoft.com/office/drawing/2014/main" id="{B2BE97F6-B527-4214-87F6-A95BB807AC6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95736" y="5157192"/>
              <a:ext cx="864000" cy="10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ttore 2 62">
              <a:extLst>
                <a:ext uri="{FF2B5EF4-FFF2-40B4-BE49-F238E27FC236}">
                  <a16:creationId xmlns:a16="http://schemas.microsoft.com/office/drawing/2014/main" id="{858B5E56-81D3-4418-BB13-75008F6C4ED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588674" y="4480815"/>
              <a:ext cx="910689" cy="416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ttore 2 63">
              <a:extLst>
                <a:ext uri="{FF2B5EF4-FFF2-40B4-BE49-F238E27FC236}">
                  <a16:creationId xmlns:a16="http://schemas.microsoft.com/office/drawing/2014/main" id="{508FE882-6379-4BEA-990A-FB459B93F8B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82651" y="4999066"/>
              <a:ext cx="862300" cy="358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ttore 2 67">
              <a:extLst>
                <a:ext uri="{FF2B5EF4-FFF2-40B4-BE49-F238E27FC236}">
                  <a16:creationId xmlns:a16="http://schemas.microsoft.com/office/drawing/2014/main" id="{4FF136F0-16BD-4D89-AACD-7E60BC5B475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07128" y="4282883"/>
              <a:ext cx="864000" cy="10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nettore 2 68">
              <a:extLst>
                <a:ext uri="{FF2B5EF4-FFF2-40B4-BE49-F238E27FC236}">
                  <a16:creationId xmlns:a16="http://schemas.microsoft.com/office/drawing/2014/main" id="{EA73911E-797C-4144-983D-FCAF342D6B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07128" y="5551354"/>
              <a:ext cx="864000" cy="10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1CDC8B88-9BB2-43D4-9A81-264A6FEC2170}"/>
              </a:ext>
            </a:extLst>
          </p:cNvPr>
          <p:cNvSpPr txBox="1"/>
          <p:nvPr/>
        </p:nvSpPr>
        <p:spPr>
          <a:xfrm>
            <a:off x="389096" y="649879"/>
            <a:ext cx="4846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Five methods</a:t>
            </a:r>
            <a:r>
              <a:rPr lang="en-GB" sz="1400" dirty="0">
                <a:solidFill>
                  <a:srgbClr val="000000"/>
                </a:solidFill>
              </a:rPr>
              <a:t> for teacher-robot collaboration are proposed:</a:t>
            </a:r>
            <a:endParaRPr lang="en-US" sz="1000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5B31019A-68BA-4CE3-B293-2D658FB5FEB1}"/>
              </a:ext>
            </a:extLst>
          </p:cNvPr>
          <p:cNvGrpSpPr/>
          <p:nvPr/>
        </p:nvGrpSpPr>
        <p:grpSpPr>
          <a:xfrm>
            <a:off x="735667" y="1340768"/>
            <a:ext cx="8156813" cy="1832330"/>
            <a:chOff x="735667" y="1340768"/>
            <a:chExt cx="8156813" cy="1832330"/>
          </a:xfrm>
        </p:grpSpPr>
        <p:grpSp>
          <p:nvGrpSpPr>
            <p:cNvPr id="52" name="Gruppo 51">
              <a:extLst>
                <a:ext uri="{FF2B5EF4-FFF2-40B4-BE49-F238E27FC236}">
                  <a16:creationId xmlns:a16="http://schemas.microsoft.com/office/drawing/2014/main" id="{9B689B54-365C-4F7B-802B-2AB6749740BB}"/>
                </a:ext>
              </a:extLst>
            </p:cNvPr>
            <p:cNvGrpSpPr/>
            <p:nvPr/>
          </p:nvGrpSpPr>
          <p:grpSpPr>
            <a:xfrm>
              <a:off x="735667" y="1340768"/>
              <a:ext cx="8156813" cy="1760382"/>
              <a:chOff x="735667" y="1340768"/>
              <a:chExt cx="8156813" cy="1760382"/>
            </a:xfrm>
          </p:grpSpPr>
          <p:grpSp>
            <p:nvGrpSpPr>
              <p:cNvPr id="11" name="Gruppo 10">
                <a:extLst>
                  <a:ext uri="{FF2B5EF4-FFF2-40B4-BE49-F238E27FC236}">
                    <a16:creationId xmlns:a16="http://schemas.microsoft.com/office/drawing/2014/main" id="{34C14A4A-4BB8-4EC4-96DD-2B51E2B4F21B}"/>
                  </a:ext>
                </a:extLst>
              </p:cNvPr>
              <p:cNvGrpSpPr/>
              <p:nvPr/>
            </p:nvGrpSpPr>
            <p:grpSpPr>
              <a:xfrm>
                <a:off x="735667" y="1401016"/>
                <a:ext cx="1584176" cy="1700134"/>
                <a:chOff x="892974" y="1524684"/>
                <a:chExt cx="1584176" cy="1700134"/>
              </a:xfrm>
            </p:grpSpPr>
            <p:pic>
              <p:nvPicPr>
                <p:cNvPr id="1026" name="Picture 2" descr="Teacher clip art: immagini, foto stock e grafica vettoriale | Shutterstock">
                  <a:extLst>
                    <a:ext uri="{FF2B5EF4-FFF2-40B4-BE49-F238E27FC236}">
                      <a16:creationId xmlns:a16="http://schemas.microsoft.com/office/drawing/2014/main" id="{C7C28143-B3F9-47A0-80D5-51588C0AE03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1558" b="6975"/>
                <a:stretch/>
              </p:blipFill>
              <p:spPr bwMode="auto">
                <a:xfrm>
                  <a:off x="892974" y="1844788"/>
                  <a:ext cx="1584176" cy="138003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" name="Fumetto: ovale 14">
                  <a:extLst>
                    <a:ext uri="{FF2B5EF4-FFF2-40B4-BE49-F238E27FC236}">
                      <a16:creationId xmlns:a16="http://schemas.microsoft.com/office/drawing/2014/main" id="{74C000DB-D708-4EDE-80BC-5D25AAB20C7A}"/>
                    </a:ext>
                  </a:extLst>
                </p:cNvPr>
                <p:cNvSpPr/>
                <p:nvPr/>
              </p:nvSpPr>
              <p:spPr bwMode="auto">
                <a:xfrm>
                  <a:off x="1503279" y="1524684"/>
                  <a:ext cx="914400" cy="612648"/>
                </a:xfrm>
                <a:prstGeom prst="wedgeEllipseCallout">
                  <a:avLst>
                    <a:gd name="adj1" fmla="val -45361"/>
                    <a:gd name="adj2" fmla="val 63908"/>
                  </a:avLst>
                </a:prstGeom>
                <a:solidFill>
                  <a:schemeClr val="bg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9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D62C6158-B2AC-41CA-846C-C176711D814D}"/>
                    </a:ext>
                  </a:extLst>
                </p:cNvPr>
                <p:cNvSpPr txBox="1"/>
                <p:nvPr/>
              </p:nvSpPr>
              <p:spPr>
                <a:xfrm>
                  <a:off x="1533015" y="1638364"/>
                  <a:ext cx="914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sz="900" dirty="0">
                      <a:solidFill>
                        <a:srgbClr val="000000"/>
                      </a:solidFill>
                    </a:rPr>
                    <a:t>Let </a:t>
                  </a:r>
                  <a:r>
                    <a:rPr lang="en-GB" sz="900" dirty="0" err="1">
                      <a:solidFill>
                        <a:srgbClr val="000000"/>
                      </a:solidFill>
                    </a:rPr>
                    <a:t>Sapien</a:t>
                  </a:r>
                  <a:r>
                    <a:rPr lang="en-GB" sz="900" dirty="0">
                      <a:solidFill>
                        <a:srgbClr val="000000"/>
                      </a:solidFill>
                    </a:rPr>
                    <a:t> tell us a story</a:t>
                  </a:r>
                  <a:endParaRPr lang="en-US" dirty="0"/>
                </a:p>
              </p:txBody>
            </p:sp>
          </p:grpSp>
          <p:grpSp>
            <p:nvGrpSpPr>
              <p:cNvPr id="9" name="Gruppo 8">
                <a:extLst>
                  <a:ext uri="{FF2B5EF4-FFF2-40B4-BE49-F238E27FC236}">
                    <a16:creationId xmlns:a16="http://schemas.microsoft.com/office/drawing/2014/main" id="{623662A7-B9F7-4FAE-8682-5EC88190B7C7}"/>
                  </a:ext>
                </a:extLst>
              </p:cNvPr>
              <p:cNvGrpSpPr/>
              <p:nvPr/>
            </p:nvGrpSpPr>
            <p:grpSpPr>
              <a:xfrm>
                <a:off x="3390516" y="1340768"/>
                <a:ext cx="1378173" cy="1760382"/>
                <a:chOff x="3547823" y="1464436"/>
                <a:chExt cx="1378173" cy="1760382"/>
              </a:xfrm>
            </p:grpSpPr>
            <p:pic>
              <p:nvPicPr>
                <p:cNvPr id="1028" name="Picture 4" descr="Mini Robosapien Robot (B00068XRS8) | Amazon price tracker / tracking,  Amazon price history charts, Amazon price watches, Amazon price drop alerts  | camelcamelcamel.com">
                  <a:extLst>
                    <a:ext uri="{FF2B5EF4-FFF2-40B4-BE49-F238E27FC236}">
                      <a16:creationId xmlns:a16="http://schemas.microsoft.com/office/drawing/2014/main" id="{D9303E67-CDD9-4D64-A031-91927313ED9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47823" y="2090864"/>
                  <a:ext cx="1133954" cy="113395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" name="Fumetto: ovale 2">
                  <a:extLst>
                    <a:ext uri="{FF2B5EF4-FFF2-40B4-BE49-F238E27FC236}">
                      <a16:creationId xmlns:a16="http://schemas.microsoft.com/office/drawing/2014/main" id="{DE4A4285-2BD2-41FF-9690-B1CB47059A70}"/>
                    </a:ext>
                  </a:extLst>
                </p:cNvPr>
                <p:cNvSpPr/>
                <p:nvPr/>
              </p:nvSpPr>
              <p:spPr bwMode="auto">
                <a:xfrm>
                  <a:off x="3823038" y="1464436"/>
                  <a:ext cx="914400" cy="612648"/>
                </a:xfrm>
                <a:prstGeom prst="wedgeEllipseCallout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9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0E2722DB-C556-4A30-A186-8A5B6CCDAE13}"/>
                    </a:ext>
                  </a:extLst>
                </p:cNvPr>
                <p:cNvSpPr txBox="1"/>
                <p:nvPr/>
              </p:nvSpPr>
              <p:spPr>
                <a:xfrm>
                  <a:off x="3889002" y="1605450"/>
                  <a:ext cx="1036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sz="900" dirty="0">
                      <a:solidFill>
                        <a:srgbClr val="000000"/>
                      </a:solidFill>
                    </a:rPr>
                    <a:t>Once upon a time.. </a:t>
                  </a:r>
                  <a:endParaRPr lang="en-US" dirty="0"/>
                </a:p>
              </p:txBody>
            </p:sp>
          </p:grpSp>
          <p:grpSp>
            <p:nvGrpSpPr>
              <p:cNvPr id="10" name="Gruppo 9">
                <a:extLst>
                  <a:ext uri="{FF2B5EF4-FFF2-40B4-BE49-F238E27FC236}">
                    <a16:creationId xmlns:a16="http://schemas.microsoft.com/office/drawing/2014/main" id="{F78949DD-C99A-46AA-9E2F-1D352F53788A}"/>
                  </a:ext>
                </a:extLst>
              </p:cNvPr>
              <p:cNvGrpSpPr/>
              <p:nvPr/>
            </p:nvGrpSpPr>
            <p:grpSpPr>
              <a:xfrm>
                <a:off x="7763479" y="1628800"/>
                <a:ext cx="1129001" cy="1399023"/>
                <a:chOff x="7920786" y="1752468"/>
                <a:chExt cx="1129001" cy="1399023"/>
              </a:xfrm>
            </p:grpSpPr>
            <p:grpSp>
              <p:nvGrpSpPr>
                <p:cNvPr id="2" name="Gruppo 1">
                  <a:extLst>
                    <a:ext uri="{FF2B5EF4-FFF2-40B4-BE49-F238E27FC236}">
                      <a16:creationId xmlns:a16="http://schemas.microsoft.com/office/drawing/2014/main" id="{E07FB023-C589-41D4-9CBD-D4DA69CC755A}"/>
                    </a:ext>
                  </a:extLst>
                </p:cNvPr>
                <p:cNvGrpSpPr/>
                <p:nvPr/>
              </p:nvGrpSpPr>
              <p:grpSpPr>
                <a:xfrm>
                  <a:off x="7920786" y="2294385"/>
                  <a:ext cx="926888" cy="857106"/>
                  <a:chOff x="6840740" y="610610"/>
                  <a:chExt cx="1249368" cy="1133954"/>
                </a:xfrm>
              </p:grpSpPr>
              <p:pic>
                <p:nvPicPr>
                  <p:cNvPr id="12" name="Picture 4" descr="Mini Robosapien Robot (B00068XRS8) | Amazon price tracker / tracking,  Amazon price history charts, Amazon price watches, Amazon price drop alerts  | camelcamelcamel.com">
                    <a:extLst>
                      <a:ext uri="{FF2B5EF4-FFF2-40B4-BE49-F238E27FC236}">
                        <a16:creationId xmlns:a16="http://schemas.microsoft.com/office/drawing/2014/main" id="{9E3A7A3B-3668-42F5-BE60-F64DA56943E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40740" y="610610"/>
                    <a:ext cx="1133953" cy="113395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32" name="Picture 8" descr="213,619 Music Icons Illustrations &amp; Clip Art - iStock">
                    <a:extLst>
                      <a:ext uri="{FF2B5EF4-FFF2-40B4-BE49-F238E27FC236}">
                        <a16:creationId xmlns:a16="http://schemas.microsoft.com/office/drawing/2014/main" id="{A681467F-F90E-473E-AF52-0B590C8EDCA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5312" t="23085" r="20822" b="23051"/>
                  <a:stretch/>
                </p:blipFill>
                <p:spPr bwMode="auto">
                  <a:xfrm>
                    <a:off x="7586052" y="1036854"/>
                    <a:ext cx="504056" cy="50405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20" name="Fumetto: ovale 19">
                  <a:extLst>
                    <a:ext uri="{FF2B5EF4-FFF2-40B4-BE49-F238E27FC236}">
                      <a16:creationId xmlns:a16="http://schemas.microsoft.com/office/drawing/2014/main" id="{6696FA0E-3B96-4514-859F-962FF056CD3D}"/>
                    </a:ext>
                  </a:extLst>
                </p:cNvPr>
                <p:cNvSpPr/>
                <p:nvPr/>
              </p:nvSpPr>
              <p:spPr bwMode="auto">
                <a:xfrm>
                  <a:off x="7984806" y="1752468"/>
                  <a:ext cx="914400" cy="504825"/>
                </a:xfrm>
                <a:prstGeom prst="wedgeEllipseCallout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9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1663BEC-91A2-4587-86AC-29348323C755}"/>
                    </a:ext>
                  </a:extLst>
                </p:cNvPr>
                <p:cNvSpPr txBox="1"/>
                <p:nvPr/>
              </p:nvSpPr>
              <p:spPr>
                <a:xfrm>
                  <a:off x="8012793" y="1897316"/>
                  <a:ext cx="1036994" cy="2308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sz="900" dirty="0">
                      <a:solidFill>
                        <a:srgbClr val="000000"/>
                      </a:solidFill>
                    </a:rPr>
                    <a:t>Right answer!</a:t>
                  </a:r>
                  <a:endParaRPr lang="en-US" dirty="0"/>
                </a:p>
              </p:txBody>
            </p:sp>
          </p:grpSp>
          <p:cxnSp>
            <p:nvCxnSpPr>
              <p:cNvPr id="31" name="Connettore 2 30">
                <a:extLst>
                  <a:ext uri="{FF2B5EF4-FFF2-40B4-BE49-F238E27FC236}">
                    <a16:creationId xmlns:a16="http://schemas.microsoft.com/office/drawing/2014/main" id="{60D10952-1FD3-43CE-832F-9D35360AF6E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390491" y="2487461"/>
                <a:ext cx="864000" cy="102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nettore 2 60">
                <a:extLst>
                  <a:ext uri="{FF2B5EF4-FFF2-40B4-BE49-F238E27FC236}">
                    <a16:creationId xmlns:a16="http://schemas.microsoft.com/office/drawing/2014/main" id="{3FA135DD-02E7-445F-9970-2C72F451722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428080" y="2482500"/>
                <a:ext cx="864000" cy="102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59" name="Picture 2" descr="Teacher clip art: immagini, foto stock e grafica vettoriale | Shutterstock">
              <a:extLst>
                <a:ext uri="{FF2B5EF4-FFF2-40B4-BE49-F238E27FC236}">
                  <a16:creationId xmlns:a16="http://schemas.microsoft.com/office/drawing/2014/main" id="{E3F51D06-7A95-4C1C-84EF-430C8F18CC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558" b="6975"/>
            <a:stretch/>
          </p:blipFill>
          <p:spPr bwMode="auto">
            <a:xfrm>
              <a:off x="5436096" y="1721120"/>
              <a:ext cx="1584176" cy="1380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Fumetto: ovale 59">
              <a:extLst>
                <a:ext uri="{FF2B5EF4-FFF2-40B4-BE49-F238E27FC236}">
                  <a16:creationId xmlns:a16="http://schemas.microsoft.com/office/drawing/2014/main" id="{6748A6D0-4F8A-489B-952E-B9A828767822}"/>
                </a:ext>
              </a:extLst>
            </p:cNvPr>
            <p:cNvSpPr/>
            <p:nvPr/>
          </p:nvSpPr>
          <p:spPr bwMode="auto">
            <a:xfrm>
              <a:off x="6084168" y="1401016"/>
              <a:ext cx="914400" cy="612648"/>
            </a:xfrm>
            <a:prstGeom prst="wedgeEllipseCallout">
              <a:avLst>
                <a:gd name="adj1" fmla="val -45361"/>
                <a:gd name="adj2" fmla="val 63908"/>
              </a:avLst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5" name="CasellaDiTesto 64">
              <a:extLst>
                <a:ext uri="{FF2B5EF4-FFF2-40B4-BE49-F238E27FC236}">
                  <a16:creationId xmlns:a16="http://schemas.microsoft.com/office/drawing/2014/main" id="{7EF219BB-6D5A-43F2-A202-2A7849F7081D}"/>
                </a:ext>
              </a:extLst>
            </p:cNvPr>
            <p:cNvSpPr txBox="1"/>
            <p:nvPr/>
          </p:nvSpPr>
          <p:spPr>
            <a:xfrm>
              <a:off x="6113903" y="1514696"/>
              <a:ext cx="9441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</a:rPr>
                <a:t>What happens in the story?</a:t>
              </a:r>
              <a:endParaRPr lang="en-US" dirty="0"/>
            </a:p>
          </p:txBody>
        </p:sp>
        <p:pic>
          <p:nvPicPr>
            <p:cNvPr id="66" name="Picture 14" descr="Cute, cartoon, student, child ,thinking and lamp Stock Illustration | Adobe  Stock">
              <a:extLst>
                <a:ext uri="{FF2B5EF4-FFF2-40B4-BE49-F238E27FC236}">
                  <a16:creationId xmlns:a16="http://schemas.microsoft.com/office/drawing/2014/main" id="{61386E6F-93B3-4835-BF6D-D3E9D42C98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31" r="23664" b="3299"/>
            <a:stretch/>
          </p:blipFill>
          <p:spPr bwMode="auto">
            <a:xfrm>
              <a:off x="7164288" y="2135261"/>
              <a:ext cx="475758" cy="1037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4769527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3796ABA-6189-4628-ABA7-3E703DEB6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689" y="153997"/>
            <a:ext cx="9149935" cy="504825"/>
          </a:xfrm>
        </p:spPr>
        <p:txBody>
          <a:bodyPr/>
          <a:lstStyle/>
          <a:p>
            <a:pPr eaLnBrk="1" hangingPunct="1"/>
            <a:r>
              <a:rPr lang="it-IT" dirty="0" err="1">
                <a:cs typeface="Arial"/>
              </a:rPr>
              <a:t>Teacher</a:t>
            </a:r>
            <a:r>
              <a:rPr lang="it-IT" dirty="0">
                <a:cs typeface="Arial"/>
              </a:rPr>
              <a:t>-Robot Interaction Models</a:t>
            </a:r>
            <a:endParaRPr lang="it-IT" altLang="it-IT" dirty="0"/>
          </a:p>
        </p:txBody>
      </p:sp>
      <p:sp>
        <p:nvSpPr>
          <p:cNvPr id="57347" name="Segnaposto data 3">
            <a:extLst>
              <a:ext uri="{FF2B5EF4-FFF2-40B4-BE49-F238E27FC236}">
                <a16:creationId xmlns:a16="http://schemas.microsoft.com/office/drawing/2014/main" id="{62F42794-65F3-417E-8CB4-6D94756747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18A9AB-F6CF-4EF7-A121-AC062E12D965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23/03/2022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57348" name="Segnaposto piè di pagina 4">
            <a:extLst>
              <a:ext uri="{FF2B5EF4-FFF2-40B4-BE49-F238E27FC236}">
                <a16:creationId xmlns:a16="http://schemas.microsoft.com/office/drawing/2014/main" id="{715911E6-06EA-44FA-A7EE-220393DD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A Robot as a Teaching Assistant in an English Class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57349" name="Segnaposto numero diapositiva 5">
            <a:extLst>
              <a:ext uri="{FF2B5EF4-FFF2-40B4-BE49-F238E27FC236}">
                <a16:creationId xmlns:a16="http://schemas.microsoft.com/office/drawing/2014/main" id="{98E2102C-C007-416D-8293-895DB9CE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4B05F027-779A-4C16-9118-6134A389E2D9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989F161-68AA-4FB1-A89B-BE50BB998E60}"/>
              </a:ext>
            </a:extLst>
          </p:cNvPr>
          <p:cNvSpPr txBox="1"/>
          <p:nvPr/>
        </p:nvSpPr>
        <p:spPr>
          <a:xfrm>
            <a:off x="389096" y="548680"/>
            <a:ext cx="250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</a:rPr>
              <a:t>3. </a:t>
            </a:r>
            <a:r>
              <a:rPr lang="en-GB" sz="1800" b="1" dirty="0">
                <a:solidFill>
                  <a:schemeClr val="tx1"/>
                </a:solidFill>
              </a:rPr>
              <a:t>Cheerleader</a:t>
            </a:r>
            <a:r>
              <a:rPr lang="en-GB" sz="1800" dirty="0">
                <a:solidFill>
                  <a:srgbClr val="000000"/>
                </a:solidFill>
              </a:rPr>
              <a:t> Model</a:t>
            </a:r>
          </a:p>
        </p:txBody>
      </p: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0E2BEBCF-116B-4DD8-BC34-4788B67F238C}"/>
              </a:ext>
            </a:extLst>
          </p:cNvPr>
          <p:cNvGrpSpPr/>
          <p:nvPr/>
        </p:nvGrpSpPr>
        <p:grpSpPr>
          <a:xfrm>
            <a:off x="906460" y="332656"/>
            <a:ext cx="8054803" cy="2248432"/>
            <a:chOff x="906460" y="363341"/>
            <a:chExt cx="8054803" cy="2248432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961E0B0F-0746-4572-B3AA-6F6F36283B80}"/>
                </a:ext>
              </a:extLst>
            </p:cNvPr>
            <p:cNvGrpSpPr/>
            <p:nvPr/>
          </p:nvGrpSpPr>
          <p:grpSpPr>
            <a:xfrm>
              <a:off x="2178559" y="363341"/>
              <a:ext cx="6782704" cy="2248432"/>
              <a:chOff x="2178559" y="940755"/>
              <a:chExt cx="6782704" cy="2248432"/>
            </a:xfrm>
          </p:grpSpPr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08D3F95-BAD8-4EE4-98E1-0AC2E3909464}"/>
                  </a:ext>
                </a:extLst>
              </p:cNvPr>
              <p:cNvSpPr txBox="1"/>
              <p:nvPr/>
            </p:nvSpPr>
            <p:spPr>
              <a:xfrm>
                <a:off x="3078945" y="1976142"/>
                <a:ext cx="2069119" cy="769441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GB" sz="1100" dirty="0">
                    <a:solidFill>
                      <a:srgbClr val="000000"/>
                    </a:solidFill>
                  </a:rPr>
                  <a:t>Q&amp;A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GB" sz="1100" dirty="0">
                    <a:solidFill>
                      <a:srgbClr val="000000"/>
                    </a:solidFill>
                  </a:rPr>
                  <a:t>Picking the corresponding word or picture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GB" sz="1100" dirty="0">
                    <a:solidFill>
                      <a:srgbClr val="000000"/>
                    </a:solidFill>
                  </a:rPr>
                  <a:t>Performing actions</a:t>
                </a:r>
              </a:p>
            </p:txBody>
          </p:sp>
          <p:grpSp>
            <p:nvGrpSpPr>
              <p:cNvPr id="10" name="Gruppo 9">
                <a:extLst>
                  <a:ext uri="{FF2B5EF4-FFF2-40B4-BE49-F238E27FC236}">
                    <a16:creationId xmlns:a16="http://schemas.microsoft.com/office/drawing/2014/main" id="{003AD461-94CF-40D9-9C58-F6F8988A073C}"/>
                  </a:ext>
                </a:extLst>
              </p:cNvPr>
              <p:cNvGrpSpPr/>
              <p:nvPr/>
            </p:nvGrpSpPr>
            <p:grpSpPr>
              <a:xfrm>
                <a:off x="2178559" y="940755"/>
                <a:ext cx="6782704" cy="2248432"/>
                <a:chOff x="1589076" y="3719978"/>
                <a:chExt cx="6782704" cy="2248432"/>
              </a:xfrm>
            </p:grpSpPr>
            <p:pic>
              <p:nvPicPr>
                <p:cNvPr id="31" name="Picture 14" descr="Cute, cartoon, student, child ,thinking and lamp Stock Illustration | Adobe  Stock">
                  <a:extLst>
                    <a:ext uri="{FF2B5EF4-FFF2-40B4-BE49-F238E27FC236}">
                      <a16:creationId xmlns:a16="http://schemas.microsoft.com/office/drawing/2014/main" id="{10A5260D-9EF4-4245-B2EB-C9A19726470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231" r="23664" b="3299"/>
                <a:stretch/>
              </p:blipFill>
              <p:spPr bwMode="auto">
                <a:xfrm>
                  <a:off x="5640058" y="3854591"/>
                  <a:ext cx="475758" cy="10378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" name="Picture 16" descr="Cute Little Kid Boy Think With Question Mark Stock Illustration - Download  Image Now - iStock">
                  <a:extLst>
                    <a:ext uri="{FF2B5EF4-FFF2-40B4-BE49-F238E27FC236}">
                      <a16:creationId xmlns:a16="http://schemas.microsoft.com/office/drawing/2014/main" id="{B67AD248-3BAD-42C5-BB85-8AC47DD4C3D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306" t="5559" r="14125" b="9722"/>
                <a:stretch/>
              </p:blipFill>
              <p:spPr bwMode="auto">
                <a:xfrm>
                  <a:off x="5566693" y="5057445"/>
                  <a:ext cx="638220" cy="91096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5" name="Gruppo 14">
                  <a:extLst>
                    <a:ext uri="{FF2B5EF4-FFF2-40B4-BE49-F238E27FC236}">
                      <a16:creationId xmlns:a16="http://schemas.microsoft.com/office/drawing/2014/main" id="{B68A5EA2-DDC7-42C6-842E-F48D6657B89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353876" y="3719978"/>
                  <a:ext cx="1017904" cy="1238242"/>
                  <a:chOff x="3522125" y="3468665"/>
                  <a:chExt cx="1592925" cy="1937736"/>
                </a:xfrm>
              </p:grpSpPr>
              <p:pic>
                <p:nvPicPr>
                  <p:cNvPr id="25" name="Picture 4" descr="Mini Robosapien Robot (B00068XRS8) | Amazon price tracker / tracking,  Amazon price history charts, Amazon price watches, Amazon price drop alerts  | camelcamelcamel.com">
                    <a:extLst>
                      <a:ext uri="{FF2B5EF4-FFF2-40B4-BE49-F238E27FC236}">
                        <a16:creationId xmlns:a16="http://schemas.microsoft.com/office/drawing/2014/main" id="{21F829B5-4AA9-44BC-892F-E7C3EDAE581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522125" y="4272447"/>
                    <a:ext cx="1133954" cy="113395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6" name="Fumetto: ovale 25">
                    <a:extLst>
                      <a:ext uri="{FF2B5EF4-FFF2-40B4-BE49-F238E27FC236}">
                        <a16:creationId xmlns:a16="http://schemas.microsoft.com/office/drawing/2014/main" id="{FC9DB235-EFEC-4676-A5E4-55848223ED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97340" y="3468665"/>
                    <a:ext cx="1210070" cy="790004"/>
                  </a:xfrm>
                  <a:prstGeom prst="wedgeEllipseCallout">
                    <a:avLst>
                      <a:gd name="adj1" fmla="val -30873"/>
                      <a:gd name="adj2" fmla="val 60791"/>
                    </a:avLst>
                  </a:prstGeom>
                  <a:noFill/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900" b="0" i="0" u="none" strike="noStrike" cap="none" normalizeH="0" baseline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AC4BC308-EC9D-493A-915D-77B7592998D7}"/>
                      </a:ext>
                    </a:extLst>
                  </p:cNvPr>
                  <p:cNvSpPr txBox="1"/>
                  <p:nvPr/>
                </p:nvSpPr>
                <p:spPr>
                  <a:xfrm>
                    <a:off x="3767867" y="3574681"/>
                    <a:ext cx="1347183" cy="57797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sz="900" dirty="0">
                        <a:solidFill>
                          <a:srgbClr val="000000"/>
                        </a:solidFill>
                      </a:rPr>
                      <a:t>Yay!</a:t>
                    </a:r>
                  </a:p>
                  <a:p>
                    <a:r>
                      <a:rPr lang="en-GB" dirty="0">
                        <a:solidFill>
                          <a:srgbClr val="000000"/>
                        </a:solidFill>
                      </a:rPr>
                      <a:t>Let’s dance!</a:t>
                    </a:r>
                    <a:endParaRPr lang="en-US" dirty="0"/>
                  </a:p>
                </p:txBody>
              </p:sp>
            </p:grpSp>
            <p:cxnSp>
              <p:nvCxnSpPr>
                <p:cNvPr id="17" name="Connettore 2 16">
                  <a:extLst>
                    <a:ext uri="{FF2B5EF4-FFF2-40B4-BE49-F238E27FC236}">
                      <a16:creationId xmlns:a16="http://schemas.microsoft.com/office/drawing/2014/main" id="{40BED7AE-66DB-4A4D-BD9E-02FC05646CA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589076" y="5140086"/>
                  <a:ext cx="864000" cy="102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ttore 2 17">
                  <a:extLst>
                    <a:ext uri="{FF2B5EF4-FFF2-40B4-BE49-F238E27FC236}">
                      <a16:creationId xmlns:a16="http://schemas.microsoft.com/office/drawing/2014/main" id="{06CF6C9E-F4DB-4AB9-828B-F2721754EB7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4588674" y="4625397"/>
                  <a:ext cx="910689" cy="41674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ttore 2 18">
                  <a:extLst>
                    <a:ext uri="{FF2B5EF4-FFF2-40B4-BE49-F238E27FC236}">
                      <a16:creationId xmlns:a16="http://schemas.microsoft.com/office/drawing/2014/main" id="{3063563D-B34F-43C1-8D87-6CD4056C6B0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82651" y="5201461"/>
                  <a:ext cx="862300" cy="35822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ttore 2 19">
                  <a:extLst>
                    <a:ext uri="{FF2B5EF4-FFF2-40B4-BE49-F238E27FC236}">
                      <a16:creationId xmlns:a16="http://schemas.microsoft.com/office/drawing/2014/main" id="{21580807-2036-4E65-8DAA-F85C2C5B3D6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407128" y="4543176"/>
                  <a:ext cx="864000" cy="102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" name="Gruppo 3">
              <a:extLst>
                <a:ext uri="{FF2B5EF4-FFF2-40B4-BE49-F238E27FC236}">
                  <a16:creationId xmlns:a16="http://schemas.microsoft.com/office/drawing/2014/main" id="{F9478B28-2152-45FA-AE7B-F9302FD5261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06460" y="988388"/>
              <a:ext cx="1361284" cy="1385249"/>
              <a:chOff x="-1756469" y="1285072"/>
              <a:chExt cx="1670721" cy="1700134"/>
            </a:xfrm>
          </p:grpSpPr>
          <p:grpSp>
            <p:nvGrpSpPr>
              <p:cNvPr id="2" name="Gruppo 1">
                <a:extLst>
                  <a:ext uri="{FF2B5EF4-FFF2-40B4-BE49-F238E27FC236}">
                    <a16:creationId xmlns:a16="http://schemas.microsoft.com/office/drawing/2014/main" id="{6BF4912F-6528-4581-BA54-B34E7C28C68C}"/>
                  </a:ext>
                </a:extLst>
              </p:cNvPr>
              <p:cNvGrpSpPr/>
              <p:nvPr/>
            </p:nvGrpSpPr>
            <p:grpSpPr>
              <a:xfrm>
                <a:off x="-1756469" y="1285072"/>
                <a:ext cx="1584176" cy="1700134"/>
                <a:chOff x="-1244913" y="1364496"/>
                <a:chExt cx="1584176" cy="1700134"/>
              </a:xfrm>
            </p:grpSpPr>
            <p:pic>
              <p:nvPicPr>
                <p:cNvPr id="42" name="Picture 2" descr="Teacher clip art: immagini, foto stock e grafica vettoriale | Shutterstock">
                  <a:extLst>
                    <a:ext uri="{FF2B5EF4-FFF2-40B4-BE49-F238E27FC236}">
                      <a16:creationId xmlns:a16="http://schemas.microsoft.com/office/drawing/2014/main" id="{1B8A8C90-0BF8-4DF7-A7D4-29C1C34B936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1558" b="6975"/>
                <a:stretch/>
              </p:blipFill>
              <p:spPr bwMode="auto">
                <a:xfrm>
                  <a:off x="-1244913" y="1684600"/>
                  <a:ext cx="1584176" cy="138003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3" name="Fumetto: ovale 42">
                  <a:extLst>
                    <a:ext uri="{FF2B5EF4-FFF2-40B4-BE49-F238E27FC236}">
                      <a16:creationId xmlns:a16="http://schemas.microsoft.com/office/drawing/2014/main" id="{C21DD7EC-B4A2-436F-9449-AC9060862E3E}"/>
                    </a:ext>
                  </a:extLst>
                </p:cNvPr>
                <p:cNvSpPr/>
                <p:nvPr/>
              </p:nvSpPr>
              <p:spPr bwMode="auto">
                <a:xfrm>
                  <a:off x="-634608" y="1364496"/>
                  <a:ext cx="914400" cy="612648"/>
                </a:xfrm>
                <a:prstGeom prst="wedgeEllipseCallout">
                  <a:avLst>
                    <a:gd name="adj1" fmla="val -45361"/>
                    <a:gd name="adj2" fmla="val 63908"/>
                  </a:avLst>
                </a:prstGeom>
                <a:solidFill>
                  <a:schemeClr val="bg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9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7F0FBFF6-4439-4F08-AE05-A32361F94991}"/>
                  </a:ext>
                </a:extLst>
              </p:cNvPr>
              <p:cNvSpPr txBox="1"/>
              <p:nvPr/>
            </p:nvSpPr>
            <p:spPr>
              <a:xfrm>
                <a:off x="-1153960" y="1358151"/>
                <a:ext cx="1068212" cy="453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rgbClr val="000000"/>
                    </a:solidFill>
                  </a:rPr>
                  <a:t>Let’s do a competition!</a:t>
                </a:r>
                <a:endParaRPr lang="en-US" dirty="0"/>
              </a:p>
            </p:txBody>
          </p:sp>
        </p:grpSp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5A24B188-B0F1-426D-BD59-FEC9F0FA8B11}"/>
              </a:ext>
            </a:extLst>
          </p:cNvPr>
          <p:cNvGrpSpPr/>
          <p:nvPr/>
        </p:nvGrpSpPr>
        <p:grpSpPr>
          <a:xfrm>
            <a:off x="389095" y="4233908"/>
            <a:ext cx="5357560" cy="1787381"/>
            <a:chOff x="389095" y="4161900"/>
            <a:chExt cx="5357560" cy="1787381"/>
          </a:xfrm>
        </p:grpSpPr>
        <p:grpSp>
          <p:nvGrpSpPr>
            <p:cNvPr id="87" name="Gruppo 86">
              <a:extLst>
                <a:ext uri="{FF2B5EF4-FFF2-40B4-BE49-F238E27FC236}">
                  <a16:creationId xmlns:a16="http://schemas.microsoft.com/office/drawing/2014/main" id="{757B9081-4555-4DD5-BD40-0F3F15D0A68A}"/>
                </a:ext>
              </a:extLst>
            </p:cNvPr>
            <p:cNvGrpSpPr/>
            <p:nvPr/>
          </p:nvGrpSpPr>
          <p:grpSpPr>
            <a:xfrm>
              <a:off x="389095" y="4161900"/>
              <a:ext cx="4501258" cy="1787381"/>
              <a:chOff x="389095" y="2931836"/>
              <a:chExt cx="4501258" cy="1787381"/>
            </a:xfrm>
          </p:grpSpPr>
          <p:sp>
            <p:nvSpPr>
              <p:cNvPr id="88" name="CasellaDiTesto 87">
                <a:extLst>
                  <a:ext uri="{FF2B5EF4-FFF2-40B4-BE49-F238E27FC236}">
                    <a16:creationId xmlns:a16="http://schemas.microsoft.com/office/drawing/2014/main" id="{62A87A8B-4748-4DCB-9215-79BAB377B9E0}"/>
                  </a:ext>
                </a:extLst>
              </p:cNvPr>
              <p:cNvSpPr txBox="1"/>
              <p:nvPr/>
            </p:nvSpPr>
            <p:spPr>
              <a:xfrm>
                <a:off x="389095" y="2931836"/>
                <a:ext cx="3714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800" dirty="0">
                    <a:solidFill>
                      <a:srgbClr val="000000"/>
                    </a:solidFill>
                  </a:rPr>
                  <a:t>5. </a:t>
                </a:r>
                <a:r>
                  <a:rPr lang="en-GB" sz="1800" b="1" dirty="0">
                    <a:solidFill>
                      <a:schemeClr val="tx1"/>
                    </a:solidFill>
                  </a:rPr>
                  <a:t>Pronunciation Leading </a:t>
                </a:r>
                <a:r>
                  <a:rPr lang="en-GB" sz="1800" dirty="0">
                    <a:solidFill>
                      <a:srgbClr val="000000"/>
                    </a:solidFill>
                  </a:rPr>
                  <a:t>Model</a:t>
                </a:r>
              </a:p>
            </p:txBody>
          </p:sp>
          <p:grpSp>
            <p:nvGrpSpPr>
              <p:cNvPr id="89" name="Gruppo 88">
                <a:extLst>
                  <a:ext uri="{FF2B5EF4-FFF2-40B4-BE49-F238E27FC236}">
                    <a16:creationId xmlns:a16="http://schemas.microsoft.com/office/drawing/2014/main" id="{B1A69285-E31E-404D-ACDF-C40648D078BE}"/>
                  </a:ext>
                </a:extLst>
              </p:cNvPr>
              <p:cNvGrpSpPr/>
              <p:nvPr/>
            </p:nvGrpSpPr>
            <p:grpSpPr>
              <a:xfrm>
                <a:off x="906460" y="3331567"/>
                <a:ext cx="2136099" cy="1387650"/>
                <a:chOff x="906460" y="985988"/>
                <a:chExt cx="2136099" cy="1387650"/>
              </a:xfrm>
            </p:grpSpPr>
            <p:cxnSp>
              <p:nvCxnSpPr>
                <p:cNvPr id="101" name="Connettore 2 100">
                  <a:extLst>
                    <a:ext uri="{FF2B5EF4-FFF2-40B4-BE49-F238E27FC236}">
                      <a16:creationId xmlns:a16="http://schemas.microsoft.com/office/drawing/2014/main" id="{403073E0-AC27-41D0-98BC-2D1DE6969E5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178559" y="1783449"/>
                  <a:ext cx="864000" cy="102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2" name="Gruppo 101">
                  <a:extLst>
                    <a:ext uri="{FF2B5EF4-FFF2-40B4-BE49-F238E27FC236}">
                      <a16:creationId xmlns:a16="http://schemas.microsoft.com/office/drawing/2014/main" id="{B471FEDC-600C-4346-B88E-55E07BA08FD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06460" y="985988"/>
                  <a:ext cx="1392888" cy="1387650"/>
                  <a:chOff x="-1756469" y="1282126"/>
                  <a:chExt cx="1709508" cy="1703080"/>
                </a:xfrm>
              </p:grpSpPr>
              <p:grpSp>
                <p:nvGrpSpPr>
                  <p:cNvPr id="103" name="Gruppo 102">
                    <a:extLst>
                      <a:ext uri="{FF2B5EF4-FFF2-40B4-BE49-F238E27FC236}">
                        <a16:creationId xmlns:a16="http://schemas.microsoft.com/office/drawing/2014/main" id="{5823A69A-5B72-4641-97B7-D8231D328FB5}"/>
                      </a:ext>
                    </a:extLst>
                  </p:cNvPr>
                  <p:cNvGrpSpPr/>
                  <p:nvPr/>
                </p:nvGrpSpPr>
                <p:grpSpPr>
                  <a:xfrm>
                    <a:off x="-1756469" y="1282126"/>
                    <a:ext cx="1670702" cy="1703080"/>
                    <a:chOff x="-1244913" y="1361550"/>
                    <a:chExt cx="1670702" cy="1703080"/>
                  </a:xfrm>
                </p:grpSpPr>
                <p:pic>
                  <p:nvPicPr>
                    <p:cNvPr id="105" name="Picture 2" descr="Teacher clip art: immagini, foto stock e grafica vettoriale | Shutterstock">
                      <a:extLst>
                        <a:ext uri="{FF2B5EF4-FFF2-40B4-BE49-F238E27FC236}">
                          <a16:creationId xmlns:a16="http://schemas.microsoft.com/office/drawing/2014/main" id="{EDEE0A98-7A2C-4830-ABFD-A533A087359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-1558" b="6975"/>
                    <a:stretch/>
                  </p:blipFill>
                  <p:spPr bwMode="auto">
                    <a:xfrm>
                      <a:off x="-1244913" y="1684600"/>
                      <a:ext cx="1584176" cy="138003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06" name="Fumetto: ovale 105">
                      <a:extLst>
                        <a:ext uri="{FF2B5EF4-FFF2-40B4-BE49-F238E27FC236}">
                          <a16:creationId xmlns:a16="http://schemas.microsoft.com/office/drawing/2014/main" id="{53B12187-A116-484A-B0CC-E6DA6D1AA2C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-634608" y="1361550"/>
                      <a:ext cx="1060397" cy="562319"/>
                    </a:xfrm>
                    <a:prstGeom prst="wedgeEllipseCallout">
                      <a:avLst>
                        <a:gd name="adj1" fmla="val -45361"/>
                        <a:gd name="adj2" fmla="val 72191"/>
                      </a:avLst>
                    </a:prstGeom>
                    <a:solidFill>
                      <a:schemeClr val="bg1"/>
                    </a:solidFill>
                    <a:ln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p:txBody>
                </p:sp>
              </p:grpSp>
              <p:sp>
                <p:nvSpPr>
                  <p:cNvPr id="104" name="CasellaDiTesto 103">
                    <a:extLst>
                      <a:ext uri="{FF2B5EF4-FFF2-40B4-BE49-F238E27FC236}">
                        <a16:creationId xmlns:a16="http://schemas.microsoft.com/office/drawing/2014/main" id="{2204F556-364B-4406-903A-3FE354B07B72}"/>
                      </a:ext>
                    </a:extLst>
                  </p:cNvPr>
                  <p:cNvSpPr txBox="1"/>
                  <p:nvPr/>
                </p:nvSpPr>
                <p:spPr>
                  <a:xfrm>
                    <a:off x="-1115173" y="1335141"/>
                    <a:ext cx="1068212" cy="45328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dirty="0" err="1">
                        <a:solidFill>
                          <a:srgbClr val="000000"/>
                        </a:solidFill>
                      </a:rPr>
                      <a:t>Sapien</a:t>
                    </a:r>
                    <a:r>
                      <a:rPr lang="en-GB" dirty="0">
                        <a:solidFill>
                          <a:srgbClr val="000000"/>
                        </a:solidFill>
                      </a:rPr>
                      <a:t>, lead them!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90" name="Gruppo 89">
                <a:extLst>
                  <a:ext uri="{FF2B5EF4-FFF2-40B4-BE49-F238E27FC236}">
                    <a16:creationId xmlns:a16="http://schemas.microsoft.com/office/drawing/2014/main" id="{B608ABFE-56CD-46EB-B119-E56C79E62415}"/>
                  </a:ext>
                </a:extLst>
              </p:cNvPr>
              <p:cNvGrpSpPr/>
              <p:nvPr/>
            </p:nvGrpSpPr>
            <p:grpSpPr>
              <a:xfrm>
                <a:off x="3085322" y="3373176"/>
                <a:ext cx="1308295" cy="1110469"/>
                <a:chOff x="3317897" y="2920613"/>
                <a:chExt cx="1308295" cy="1110469"/>
              </a:xfrm>
            </p:grpSpPr>
            <p:pic>
              <p:nvPicPr>
                <p:cNvPr id="98" name="Picture 4" descr="Mini Robosapien Robot (B00068XRS8) | Amazon price tracker / tracking,  Amazon price history charts, Amazon price watches, Amazon price drop alerts  | camelcamelcamel.com">
                  <a:extLst>
                    <a:ext uri="{FF2B5EF4-FFF2-40B4-BE49-F238E27FC236}">
                      <a16:creationId xmlns:a16="http://schemas.microsoft.com/office/drawing/2014/main" id="{695E9638-A346-450D-B337-ADD00ACBA6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17897" y="3306469"/>
                  <a:ext cx="724614" cy="7246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9" name="Fumetto: ovale 98">
                  <a:extLst>
                    <a:ext uri="{FF2B5EF4-FFF2-40B4-BE49-F238E27FC236}">
                      <a16:creationId xmlns:a16="http://schemas.microsoft.com/office/drawing/2014/main" id="{646F4745-2454-475E-9E70-55B5A87E1F40}"/>
                    </a:ext>
                  </a:extLst>
                </p:cNvPr>
                <p:cNvSpPr/>
                <p:nvPr/>
              </p:nvSpPr>
              <p:spPr bwMode="auto">
                <a:xfrm>
                  <a:off x="3493763" y="2920613"/>
                  <a:ext cx="841971" cy="377050"/>
                </a:xfrm>
                <a:prstGeom prst="wedgeEllipseCallout">
                  <a:avLst>
                    <a:gd name="adj1" fmla="val -27799"/>
                    <a:gd name="adj2" fmla="val 65366"/>
                  </a:avLst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9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100" name="CasellaDiTesto 99">
                  <a:extLst>
                    <a:ext uri="{FF2B5EF4-FFF2-40B4-BE49-F238E27FC236}">
                      <a16:creationId xmlns:a16="http://schemas.microsoft.com/office/drawing/2014/main" id="{2F33EA7F-B380-45C4-A097-67D2AE6ABA0C}"/>
                    </a:ext>
                  </a:extLst>
                </p:cNvPr>
                <p:cNvSpPr txBox="1"/>
                <p:nvPr/>
              </p:nvSpPr>
              <p:spPr>
                <a:xfrm>
                  <a:off x="3715503" y="3002123"/>
                  <a:ext cx="910689" cy="2308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>
                      <a:solidFill>
                        <a:srgbClr val="000000"/>
                      </a:solidFill>
                    </a:rPr>
                    <a:t>Cat!</a:t>
                  </a:r>
                  <a:endParaRPr lang="en-US" dirty="0"/>
                </a:p>
              </p:txBody>
            </p:sp>
          </p:grpSp>
          <p:pic>
            <p:nvPicPr>
              <p:cNvPr id="95" name="Picture 12" descr="Download Children's Clothing Dress Jeans - Cartoon Kids Clothes PNG Image  with No Background - PNGkey.com">
                <a:extLst>
                  <a:ext uri="{FF2B5EF4-FFF2-40B4-BE49-F238E27FC236}">
                    <a16:creationId xmlns:a16="http://schemas.microsoft.com/office/drawing/2014/main" id="{4DD01CEC-6E27-4561-9E93-45AEC7E903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000"/>
              <a:stretch/>
            </p:blipFill>
            <p:spPr bwMode="auto">
              <a:xfrm flipH="1">
                <a:off x="4340361" y="3295083"/>
                <a:ext cx="549992" cy="8001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7" name="Picture 12" descr="Download Children's Clothing Dress Jeans - Cartoon Kids Clothes PNG Image  with No Background - PNGkey.com">
              <a:extLst>
                <a:ext uri="{FF2B5EF4-FFF2-40B4-BE49-F238E27FC236}">
                  <a16:creationId xmlns:a16="http://schemas.microsoft.com/office/drawing/2014/main" id="{965356F3-C3E0-4CD4-802D-DE00C3A2D5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808" t="23" r="-6808" b="-23"/>
            <a:stretch/>
          </p:blipFill>
          <p:spPr bwMode="auto">
            <a:xfrm>
              <a:off x="4744937" y="5170653"/>
              <a:ext cx="517652" cy="753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Fumetto: ovale 107">
              <a:extLst>
                <a:ext uri="{FF2B5EF4-FFF2-40B4-BE49-F238E27FC236}">
                  <a16:creationId xmlns:a16="http://schemas.microsoft.com/office/drawing/2014/main" id="{88FE60E1-33A0-40D0-88D3-3D16B1B3FB84}"/>
                </a:ext>
              </a:extLst>
            </p:cNvPr>
            <p:cNvSpPr/>
            <p:nvPr/>
          </p:nvSpPr>
          <p:spPr bwMode="auto">
            <a:xfrm>
              <a:off x="5040844" y="4546248"/>
              <a:ext cx="705811" cy="369333"/>
            </a:xfrm>
            <a:prstGeom prst="wedgeEllipseCallout">
              <a:avLst>
                <a:gd name="adj1" fmla="val -59730"/>
                <a:gd name="adj2" fmla="val 56764"/>
              </a:avLst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9" name="CasellaDiTesto 108">
              <a:extLst>
                <a:ext uri="{FF2B5EF4-FFF2-40B4-BE49-F238E27FC236}">
                  <a16:creationId xmlns:a16="http://schemas.microsoft.com/office/drawing/2014/main" id="{A2324108-9A99-4C22-8983-0FF663586095}"/>
                </a:ext>
              </a:extLst>
            </p:cNvPr>
            <p:cNvSpPr txBox="1"/>
            <p:nvPr/>
          </p:nvSpPr>
          <p:spPr>
            <a:xfrm>
              <a:off x="5199831" y="4626737"/>
              <a:ext cx="483586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</a:rPr>
                <a:t>Cat!</a:t>
              </a:r>
              <a:endParaRPr lang="en-US" dirty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C8C5F16F-5BC5-4ED5-A06A-42551FAB033D}"/>
              </a:ext>
            </a:extLst>
          </p:cNvPr>
          <p:cNvGrpSpPr/>
          <p:nvPr/>
        </p:nvGrpSpPr>
        <p:grpSpPr>
          <a:xfrm>
            <a:off x="389096" y="2408051"/>
            <a:ext cx="8357543" cy="2132276"/>
            <a:chOff x="389096" y="2408051"/>
            <a:chExt cx="8357543" cy="2132276"/>
          </a:xfrm>
        </p:grpSpPr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B26B4862-9231-42FF-8CED-A4DBE09050E1}"/>
                </a:ext>
              </a:extLst>
            </p:cNvPr>
            <p:cNvGrpSpPr/>
            <p:nvPr/>
          </p:nvGrpSpPr>
          <p:grpSpPr>
            <a:xfrm>
              <a:off x="389096" y="2408051"/>
              <a:ext cx="8357543" cy="2132276"/>
              <a:chOff x="389096" y="2408051"/>
              <a:chExt cx="8357543" cy="2132276"/>
            </a:xfrm>
          </p:grpSpPr>
          <p:grpSp>
            <p:nvGrpSpPr>
              <p:cNvPr id="49" name="Gruppo 48">
                <a:extLst>
                  <a:ext uri="{FF2B5EF4-FFF2-40B4-BE49-F238E27FC236}">
                    <a16:creationId xmlns:a16="http://schemas.microsoft.com/office/drawing/2014/main" id="{479381C9-FD18-4A86-92F7-41C90E547F55}"/>
                  </a:ext>
                </a:extLst>
              </p:cNvPr>
              <p:cNvGrpSpPr/>
              <p:nvPr/>
            </p:nvGrpSpPr>
            <p:grpSpPr>
              <a:xfrm>
                <a:off x="389096" y="2408051"/>
                <a:ext cx="7850588" cy="1813037"/>
                <a:chOff x="389096" y="2906179"/>
                <a:chExt cx="7850588" cy="1813037"/>
              </a:xfrm>
            </p:grpSpPr>
            <p:sp>
              <p:nvSpPr>
                <p:cNvPr id="52" name="CasellaDiTesto 51">
                  <a:extLst>
                    <a:ext uri="{FF2B5EF4-FFF2-40B4-BE49-F238E27FC236}">
                      <a16:creationId xmlns:a16="http://schemas.microsoft.com/office/drawing/2014/main" id="{4BE2FED3-CF6A-4FD1-877B-17CC2487F639}"/>
                    </a:ext>
                  </a:extLst>
                </p:cNvPr>
                <p:cNvSpPr txBox="1"/>
                <p:nvPr/>
              </p:nvSpPr>
              <p:spPr>
                <a:xfrm>
                  <a:off x="389096" y="2931836"/>
                  <a:ext cx="25076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800" dirty="0">
                      <a:solidFill>
                        <a:srgbClr val="000000"/>
                      </a:solidFill>
                    </a:rPr>
                    <a:t>4. </a:t>
                  </a:r>
                  <a:r>
                    <a:rPr lang="en-GB" sz="1800" b="1" dirty="0">
                      <a:solidFill>
                        <a:schemeClr val="tx1"/>
                      </a:solidFill>
                    </a:rPr>
                    <a:t>Let’s Act</a:t>
                  </a:r>
                  <a:r>
                    <a:rPr lang="en-GB" sz="18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GB" sz="1800" dirty="0">
                      <a:solidFill>
                        <a:srgbClr val="000000"/>
                      </a:solidFill>
                    </a:rPr>
                    <a:t>Model</a:t>
                  </a:r>
                </a:p>
              </p:txBody>
            </p:sp>
            <p:grpSp>
              <p:nvGrpSpPr>
                <p:cNvPr id="53" name="Gruppo 52">
                  <a:extLst>
                    <a:ext uri="{FF2B5EF4-FFF2-40B4-BE49-F238E27FC236}">
                      <a16:creationId xmlns:a16="http://schemas.microsoft.com/office/drawing/2014/main" id="{0239D4F6-469B-4D18-9E67-AFB26D7F6EE3}"/>
                    </a:ext>
                  </a:extLst>
                </p:cNvPr>
                <p:cNvGrpSpPr/>
                <p:nvPr/>
              </p:nvGrpSpPr>
              <p:grpSpPr>
                <a:xfrm>
                  <a:off x="906460" y="3373176"/>
                  <a:ext cx="2136099" cy="1346040"/>
                  <a:chOff x="906460" y="1027597"/>
                  <a:chExt cx="2136099" cy="1346040"/>
                </a:xfrm>
              </p:grpSpPr>
              <p:cxnSp>
                <p:nvCxnSpPr>
                  <p:cNvPr id="65" name="Connettore 2 64">
                    <a:extLst>
                      <a:ext uri="{FF2B5EF4-FFF2-40B4-BE49-F238E27FC236}">
                        <a16:creationId xmlns:a16="http://schemas.microsoft.com/office/drawing/2014/main" id="{5912AAC1-6240-47EE-B3F3-E1B0DCF700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2178559" y="1783449"/>
                    <a:ext cx="864000" cy="1021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5" name="Gruppo 54">
                    <a:extLst>
                      <a:ext uri="{FF2B5EF4-FFF2-40B4-BE49-F238E27FC236}">
                        <a16:creationId xmlns:a16="http://schemas.microsoft.com/office/drawing/2014/main" id="{15C5DECF-4E56-4248-A0CE-0F95121914A6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906460" y="1027597"/>
                    <a:ext cx="1426157" cy="1346040"/>
                    <a:chOff x="-1756469" y="1333194"/>
                    <a:chExt cx="1750340" cy="1652012"/>
                  </a:xfrm>
                </p:grpSpPr>
                <p:grpSp>
                  <p:nvGrpSpPr>
                    <p:cNvPr id="56" name="Gruppo 55">
                      <a:extLst>
                        <a:ext uri="{FF2B5EF4-FFF2-40B4-BE49-F238E27FC236}">
                          <a16:creationId xmlns:a16="http://schemas.microsoft.com/office/drawing/2014/main" id="{6489C38F-0336-4D13-ACC8-5F327EA070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756469" y="1333194"/>
                      <a:ext cx="1584176" cy="1652012"/>
                      <a:chOff x="-1244913" y="1412618"/>
                      <a:chExt cx="1584176" cy="1652012"/>
                    </a:xfrm>
                  </p:grpSpPr>
                  <p:pic>
                    <p:nvPicPr>
                      <p:cNvPr id="58" name="Picture 2" descr="Teacher clip art: immagini, foto stock e grafica vettoriale | Shutterstock">
                        <a:extLst>
                          <a:ext uri="{FF2B5EF4-FFF2-40B4-BE49-F238E27FC236}">
                            <a16:creationId xmlns:a16="http://schemas.microsoft.com/office/drawing/2014/main" id="{8271DFB0-E77E-44C8-9D75-92ECE69EAC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558" b="6975"/>
                      <a:stretch/>
                    </p:blipFill>
                    <p:spPr bwMode="auto">
                      <a:xfrm>
                        <a:off x="-1244913" y="1684600"/>
                        <a:ext cx="1584176" cy="13800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59" name="Fumetto: ovale 58">
                        <a:extLst>
                          <a:ext uri="{FF2B5EF4-FFF2-40B4-BE49-F238E27FC236}">
                            <a16:creationId xmlns:a16="http://schemas.microsoft.com/office/drawing/2014/main" id="{481A714C-3F91-4B63-AEF8-0A5A1D1920F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-634608" y="1412618"/>
                        <a:ext cx="914400" cy="511251"/>
                      </a:xfrm>
                      <a:prstGeom prst="wedgeEllipseCallout">
                        <a:avLst>
                          <a:gd name="adj1" fmla="val -45361"/>
                          <a:gd name="adj2" fmla="val 72191"/>
                        </a:avLst>
                      </a:prstGeom>
                      <a:solidFill>
                        <a:schemeClr val="bg1"/>
                      </a:solidFill>
                      <a:ln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endParaRPr>
                      </a:p>
                    </p:txBody>
                  </p:sp>
                </p:grpSp>
                <p:sp>
                  <p:nvSpPr>
                    <p:cNvPr id="57" name="CasellaDiTesto 56">
                      <a:extLst>
                        <a:ext uri="{FF2B5EF4-FFF2-40B4-BE49-F238E27FC236}">
                          <a16:creationId xmlns:a16="http://schemas.microsoft.com/office/drawing/2014/main" id="{41373F28-1657-4CC2-9B62-2B3A407D8A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1074341" y="1452108"/>
                      <a:ext cx="1068212" cy="2833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Let’s act!</a:t>
                      </a:r>
                      <a:endParaRPr lang="en-US" dirty="0"/>
                    </a:p>
                  </p:txBody>
                </p:sp>
              </p:grpSp>
            </p:grpSp>
            <p:grpSp>
              <p:nvGrpSpPr>
                <p:cNvPr id="48" name="Gruppo 47">
                  <a:extLst>
                    <a:ext uri="{FF2B5EF4-FFF2-40B4-BE49-F238E27FC236}">
                      <a16:creationId xmlns:a16="http://schemas.microsoft.com/office/drawing/2014/main" id="{7AEA255D-B222-4F83-A083-AFD5B91770C9}"/>
                    </a:ext>
                  </a:extLst>
                </p:cNvPr>
                <p:cNvGrpSpPr/>
                <p:nvPr/>
              </p:nvGrpSpPr>
              <p:grpSpPr>
                <a:xfrm>
                  <a:off x="3085322" y="3373176"/>
                  <a:ext cx="1052195" cy="1110469"/>
                  <a:chOff x="3317897" y="2920613"/>
                  <a:chExt cx="1052195" cy="1110469"/>
                </a:xfrm>
              </p:grpSpPr>
              <p:pic>
                <p:nvPicPr>
                  <p:cNvPr id="72" name="Picture 4" descr="Mini Robosapien Robot (B00068XRS8) | Amazon price tracker / tracking,  Amazon price history charts, Amazon price watches, Amazon price drop alerts  | camelcamelcamel.com">
                    <a:extLst>
                      <a:ext uri="{FF2B5EF4-FFF2-40B4-BE49-F238E27FC236}">
                        <a16:creationId xmlns:a16="http://schemas.microsoft.com/office/drawing/2014/main" id="{85FEE12C-01E2-4EE6-A296-59EE2E54B74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17897" y="3306469"/>
                    <a:ext cx="724614" cy="72461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73" name="Fumetto: ovale 72">
                    <a:extLst>
                      <a:ext uri="{FF2B5EF4-FFF2-40B4-BE49-F238E27FC236}">
                        <a16:creationId xmlns:a16="http://schemas.microsoft.com/office/drawing/2014/main" id="{C902B62F-A1DF-42F3-8E12-12050E78BE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93763" y="2920613"/>
                    <a:ext cx="841971" cy="377050"/>
                  </a:xfrm>
                  <a:prstGeom prst="wedgeEllipseCallout">
                    <a:avLst>
                      <a:gd name="adj1" fmla="val -27799"/>
                      <a:gd name="adj2" fmla="val 65366"/>
                    </a:avLst>
                  </a:prstGeom>
                  <a:noFill/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900" b="0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  <p:sp>
                <p:nvSpPr>
                  <p:cNvPr id="74" name="CasellaDiTesto 73">
                    <a:extLst>
                      <a:ext uri="{FF2B5EF4-FFF2-40B4-BE49-F238E27FC236}">
                        <a16:creationId xmlns:a16="http://schemas.microsoft.com/office/drawing/2014/main" id="{B622C82D-918D-4013-AFBC-40515D64F43E}"/>
                      </a:ext>
                    </a:extLst>
                  </p:cNvPr>
                  <p:cNvSpPr txBox="1"/>
                  <p:nvPr/>
                </p:nvSpPr>
                <p:spPr>
                  <a:xfrm>
                    <a:off x="3459403" y="2993593"/>
                    <a:ext cx="910689" cy="2308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dirty="0">
                        <a:solidFill>
                          <a:srgbClr val="000000"/>
                        </a:solidFill>
                      </a:rPr>
                      <a:t>Do this action!</a:t>
                    </a:r>
                    <a:endParaRPr lang="en-US" dirty="0"/>
                  </a:p>
                </p:txBody>
              </p:sp>
            </p:grpSp>
            <p:pic>
              <p:nvPicPr>
                <p:cNvPr id="1026" name="Picture 2" descr="Little boy character practising yoga stretching Vector Image">
                  <a:extLst>
                    <a:ext uri="{FF2B5EF4-FFF2-40B4-BE49-F238E27FC236}">
                      <a16:creationId xmlns:a16="http://schemas.microsoft.com/office/drawing/2014/main" id="{17DBFA6F-06C2-4045-A5E6-1A8301C2731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671" t="9267" r="17481" b="16448"/>
                <a:stretch/>
              </p:blipFill>
              <p:spPr bwMode="auto">
                <a:xfrm>
                  <a:off x="4021916" y="3944662"/>
                  <a:ext cx="631539" cy="7694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8" name="Picture 4" descr="2,727 Child Yoga Balance Posing Illustrations &amp; Clip Art - iStock">
                  <a:extLst>
                    <a:ext uri="{FF2B5EF4-FFF2-40B4-BE49-F238E27FC236}">
                      <a16:creationId xmlns:a16="http://schemas.microsoft.com/office/drawing/2014/main" id="{96B62A57-9168-4809-AD9D-B661D2A7E13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171" b="77286"/>
                <a:stretch/>
              </p:blipFill>
              <p:spPr bwMode="auto">
                <a:xfrm>
                  <a:off x="4212154" y="3145998"/>
                  <a:ext cx="791609" cy="76944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2" name="Picture 8" descr="ROBOSAPIEN REMIX - 4 Robot IN 1 - Con 4 Braccio Lanciarazzi Da WowWee - EUR  62,66 | PicClick IT">
                  <a:extLst>
                    <a:ext uri="{FF2B5EF4-FFF2-40B4-BE49-F238E27FC236}">
                      <a16:creationId xmlns:a16="http://schemas.microsoft.com/office/drawing/2014/main" id="{2DE4C29A-057B-4D4D-85D5-CCDE111DCAD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9184" t="1705" r="8432" b="4193"/>
                <a:stretch/>
              </p:blipFill>
              <p:spPr bwMode="auto">
                <a:xfrm flipH="1">
                  <a:off x="7668344" y="2906179"/>
                  <a:ext cx="571340" cy="9339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80" name="Connettore 2 79">
                  <a:extLst>
                    <a:ext uri="{FF2B5EF4-FFF2-40B4-BE49-F238E27FC236}">
                      <a16:creationId xmlns:a16="http://schemas.microsoft.com/office/drawing/2014/main" id="{31C3E1A7-29B4-4DD6-AE44-D7C713D7EC4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004048" y="4128262"/>
                  <a:ext cx="864000" cy="102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036" name="Picture 12" descr="Download Children's Clothing Dress Jeans - Cartoon Kids Clothes PNG Image  with No Background - PNGkey.com">
                  <a:extLst>
                    <a:ext uri="{FF2B5EF4-FFF2-40B4-BE49-F238E27FC236}">
                      <a16:creationId xmlns:a16="http://schemas.microsoft.com/office/drawing/2014/main" id="{A20DEB04-9BE7-4E64-B66B-456F38F8169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0000"/>
                <a:stretch/>
              </p:blipFill>
              <p:spPr bwMode="auto">
                <a:xfrm>
                  <a:off x="5968881" y="3640714"/>
                  <a:ext cx="670232" cy="97509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4" name="Fumetto: ovale 83">
                  <a:extLst>
                    <a:ext uri="{FF2B5EF4-FFF2-40B4-BE49-F238E27FC236}">
                      <a16:creationId xmlns:a16="http://schemas.microsoft.com/office/drawing/2014/main" id="{77FE711B-69EE-408B-BB46-CEE176755E8E}"/>
                    </a:ext>
                  </a:extLst>
                </p:cNvPr>
                <p:cNvSpPr/>
                <p:nvPr/>
              </p:nvSpPr>
              <p:spPr bwMode="auto">
                <a:xfrm>
                  <a:off x="6538341" y="3357190"/>
                  <a:ext cx="841971" cy="377050"/>
                </a:xfrm>
                <a:prstGeom prst="wedgeEllipseCallout">
                  <a:avLst>
                    <a:gd name="adj1" fmla="val -40094"/>
                    <a:gd name="adj2" fmla="val 81381"/>
                  </a:avLst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9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85" name="CasellaDiTesto 84">
                  <a:extLst>
                    <a:ext uri="{FF2B5EF4-FFF2-40B4-BE49-F238E27FC236}">
                      <a16:creationId xmlns:a16="http://schemas.microsoft.com/office/drawing/2014/main" id="{A87203B1-6D23-4D78-97D2-A5238594210E}"/>
                    </a:ext>
                  </a:extLst>
                </p:cNvPr>
                <p:cNvSpPr txBox="1"/>
                <p:nvPr/>
              </p:nvSpPr>
              <p:spPr>
                <a:xfrm>
                  <a:off x="6516216" y="3423072"/>
                  <a:ext cx="910689" cy="2308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>
                      <a:solidFill>
                        <a:srgbClr val="000000"/>
                      </a:solidFill>
                    </a:rPr>
                    <a:t>Do this action!</a:t>
                  </a:r>
                  <a:endParaRPr lang="en-US" dirty="0"/>
                </a:p>
              </p:txBody>
            </p:sp>
          </p:grpSp>
          <p:grpSp>
            <p:nvGrpSpPr>
              <p:cNvPr id="3" name="Gruppo 2">
                <a:extLst>
                  <a:ext uri="{FF2B5EF4-FFF2-40B4-BE49-F238E27FC236}">
                    <a16:creationId xmlns:a16="http://schemas.microsoft.com/office/drawing/2014/main" id="{FDACC012-3594-4E95-BB34-78B378ECD54E}"/>
                  </a:ext>
                </a:extLst>
              </p:cNvPr>
              <p:cNvGrpSpPr/>
              <p:nvPr/>
            </p:nvGrpSpPr>
            <p:grpSpPr>
              <a:xfrm>
                <a:off x="7668344" y="3417312"/>
                <a:ext cx="1078295" cy="1123015"/>
                <a:chOff x="7907369" y="3633743"/>
                <a:chExt cx="1078295" cy="1123015"/>
              </a:xfrm>
            </p:grpSpPr>
            <p:pic>
              <p:nvPicPr>
                <p:cNvPr id="146" name="Picture 4" descr="Mini Robosapien Robot (B00068XRS8) | Amazon price tracker / tracking,  Amazon price history charts, Amazon price watches, Amazon price drop alerts  | camelcamelcamel.com">
                  <a:extLst>
                    <a:ext uri="{FF2B5EF4-FFF2-40B4-BE49-F238E27FC236}">
                      <a16:creationId xmlns:a16="http://schemas.microsoft.com/office/drawing/2014/main" id="{5E56754A-B0C8-41C8-B115-FC05A267AB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07369" y="4032145"/>
                  <a:ext cx="724614" cy="7246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7" name="Fumetto: ovale 146">
                  <a:extLst>
                    <a:ext uri="{FF2B5EF4-FFF2-40B4-BE49-F238E27FC236}">
                      <a16:creationId xmlns:a16="http://schemas.microsoft.com/office/drawing/2014/main" id="{8982F125-52BD-4420-9A60-1DD955A9673D}"/>
                    </a:ext>
                  </a:extLst>
                </p:cNvPr>
                <p:cNvSpPr/>
                <p:nvPr/>
              </p:nvSpPr>
              <p:spPr bwMode="auto">
                <a:xfrm>
                  <a:off x="8083236" y="3633743"/>
                  <a:ext cx="902428" cy="389596"/>
                </a:xfrm>
                <a:prstGeom prst="wedgeEllipseCallout">
                  <a:avLst>
                    <a:gd name="adj1" fmla="val -31718"/>
                    <a:gd name="adj2" fmla="val 66929"/>
                  </a:avLst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9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148" name="CasellaDiTesto 147">
                  <a:extLst>
                    <a:ext uri="{FF2B5EF4-FFF2-40B4-BE49-F238E27FC236}">
                      <a16:creationId xmlns:a16="http://schemas.microsoft.com/office/drawing/2014/main" id="{DE3E5319-84B1-4C79-B196-4D29C2F1620D}"/>
                    </a:ext>
                  </a:extLst>
                </p:cNvPr>
                <p:cNvSpPr txBox="1"/>
                <p:nvPr/>
              </p:nvSpPr>
              <p:spPr>
                <a:xfrm>
                  <a:off x="8123393" y="3645431"/>
                  <a:ext cx="86086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 err="1">
                      <a:solidFill>
                        <a:srgbClr val="000000"/>
                      </a:solidFill>
                    </a:rPr>
                    <a:t>Noo</a:t>
                  </a:r>
                  <a:r>
                    <a:rPr lang="en-GB" sz="900" dirty="0">
                      <a:solidFill>
                        <a:srgbClr val="000000"/>
                      </a:solidFill>
                    </a:rPr>
                    <a:t>!</a:t>
                  </a:r>
                </a:p>
                <a:p>
                  <a:r>
                    <a:rPr lang="en-GB" dirty="0">
                      <a:solidFill>
                        <a:srgbClr val="000000"/>
                      </a:solidFill>
                    </a:rPr>
                    <a:t>I cannot do it</a:t>
                  </a:r>
                  <a:endParaRPr lang="en-US" dirty="0"/>
                </a:p>
              </p:txBody>
            </p:sp>
          </p:grpSp>
        </p:grpSp>
        <p:cxnSp>
          <p:nvCxnSpPr>
            <p:cNvPr id="149" name="Connettore 2 148">
              <a:extLst>
                <a:ext uri="{FF2B5EF4-FFF2-40B4-BE49-F238E27FC236}">
                  <a16:creationId xmlns:a16="http://schemas.microsoft.com/office/drawing/2014/main" id="{8A26B657-9396-419F-9858-F0B8E5A711F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758347" y="3142586"/>
              <a:ext cx="865089" cy="4003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Connettore 2 149">
              <a:extLst>
                <a:ext uri="{FF2B5EF4-FFF2-40B4-BE49-F238E27FC236}">
                  <a16:creationId xmlns:a16="http://schemas.microsoft.com/office/drawing/2014/main" id="{BAE42D14-62E0-4A9F-AF70-2F1DB69FCBF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52324" y="3702225"/>
              <a:ext cx="862300" cy="358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81566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2BBC40-2A5F-4520-95CE-A551D38B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434" y="1122363"/>
            <a:ext cx="7562490" cy="2387600"/>
          </a:xfrm>
        </p:spPr>
        <p:txBody>
          <a:bodyPr/>
          <a:lstStyle/>
          <a:p>
            <a:r>
              <a:rPr lang="it-IT" dirty="0" err="1">
                <a:cs typeface="Arial"/>
              </a:rPr>
              <a:t>Experiments</a:t>
            </a:r>
            <a:endParaRPr lang="ru-RU" dirty="0">
              <a:cs typeface="Arial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AD2503-1047-434F-9E0F-99A6DE634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284" y="3602038"/>
            <a:ext cx="7864414" cy="1655762"/>
          </a:xfrm>
        </p:spPr>
        <p:txBody>
          <a:bodyPr/>
          <a:lstStyle/>
          <a:p>
            <a:r>
              <a:rPr lang="it-IT" b="1" dirty="0" err="1">
                <a:cs typeface="Arial"/>
              </a:rPr>
              <a:t>Observations</a:t>
            </a:r>
            <a:r>
              <a:rPr lang="it-IT" b="1" dirty="0">
                <a:cs typeface="Arial"/>
              </a:rPr>
              <a:t> and </a:t>
            </a:r>
            <a:r>
              <a:rPr lang="it-IT" b="1" dirty="0" err="1">
                <a:cs typeface="Arial"/>
              </a:rPr>
              <a:t>Results</a:t>
            </a:r>
            <a:endParaRPr lang="ru-RU" b="1" dirty="0" err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9753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B00EEFEA-2BA0-4BCF-81B6-9EB23DC918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2"/>
          <a:stretch/>
        </p:blipFill>
        <p:spPr>
          <a:xfrm>
            <a:off x="6228184" y="3854013"/>
            <a:ext cx="2401878" cy="1807235"/>
          </a:xfrm>
          <a:prstGeom prst="rect">
            <a:avLst/>
          </a:prstGeom>
        </p:spPr>
      </p:pic>
      <p:sp>
        <p:nvSpPr>
          <p:cNvPr id="57346" name="Rectangle 2">
            <a:extLst>
              <a:ext uri="{FF2B5EF4-FFF2-40B4-BE49-F238E27FC236}">
                <a16:creationId xmlns:a16="http://schemas.microsoft.com/office/drawing/2014/main" id="{D3796ABA-6189-4628-ABA7-3E703DEB6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689" y="153997"/>
            <a:ext cx="9149935" cy="504825"/>
          </a:xfrm>
        </p:spPr>
        <p:txBody>
          <a:bodyPr/>
          <a:lstStyle/>
          <a:p>
            <a:pPr eaLnBrk="1" hangingPunct="1"/>
            <a:r>
              <a:rPr lang="it-IT" dirty="0" err="1">
                <a:cs typeface="Arial"/>
              </a:rPr>
              <a:t>Experiments</a:t>
            </a:r>
            <a:endParaRPr lang="it-IT" altLang="it-IT" dirty="0"/>
          </a:p>
        </p:txBody>
      </p:sp>
      <p:sp>
        <p:nvSpPr>
          <p:cNvPr id="57347" name="Segnaposto data 3">
            <a:extLst>
              <a:ext uri="{FF2B5EF4-FFF2-40B4-BE49-F238E27FC236}">
                <a16:creationId xmlns:a16="http://schemas.microsoft.com/office/drawing/2014/main" id="{62F42794-65F3-417E-8CB4-6D94756747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18A9AB-F6CF-4EF7-A121-AC062E12D965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23/03/2022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57348" name="Segnaposto piè di pagina 4">
            <a:extLst>
              <a:ext uri="{FF2B5EF4-FFF2-40B4-BE49-F238E27FC236}">
                <a16:creationId xmlns:a16="http://schemas.microsoft.com/office/drawing/2014/main" id="{715911E6-06EA-44FA-A7EE-220393DD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A Robot as a Teaching Assistant in an English Class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57349" name="Segnaposto numero diapositiva 5">
            <a:extLst>
              <a:ext uri="{FF2B5EF4-FFF2-40B4-BE49-F238E27FC236}">
                <a16:creationId xmlns:a16="http://schemas.microsoft.com/office/drawing/2014/main" id="{98E2102C-C007-416D-8293-895DB9CE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4B05F027-779A-4C16-9118-6134A389E2D9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EC41BB0-EB99-4D41-81B5-E550AC8C3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78" y="3860122"/>
            <a:ext cx="2391292" cy="179282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04D3CDE-B135-4AC3-88D9-9D5E851C2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1061" y="3854013"/>
            <a:ext cx="2401878" cy="1792822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EF508B8-7F5D-4BF8-AA55-CBA50CDD6C92}"/>
              </a:ext>
            </a:extLst>
          </p:cNvPr>
          <p:cNvSpPr txBox="1"/>
          <p:nvPr/>
        </p:nvSpPr>
        <p:spPr>
          <a:xfrm>
            <a:off x="521079" y="1075241"/>
            <a:ext cx="786734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Three fifth grade classes (</a:t>
            </a:r>
            <a:r>
              <a:rPr lang="en-GB" sz="1600" dirty="0">
                <a:solidFill>
                  <a:schemeClr val="tx1"/>
                </a:solidFill>
              </a:rPr>
              <a:t>11 years old students</a:t>
            </a:r>
            <a:r>
              <a:rPr lang="en-GB" sz="1600" dirty="0">
                <a:solidFill>
                  <a:srgbClr val="000000"/>
                </a:solidFill>
              </a:rPr>
              <a:t>) were involved in the experiments: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400" dirty="0">
              <a:solidFill>
                <a:srgbClr val="000000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</a:rPr>
              <a:t>class A (33 students)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</a:rPr>
              <a:t>class B (35 students)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</a:rPr>
              <a:t>class C (32 students)</a:t>
            </a:r>
          </a:p>
          <a:p>
            <a:endParaRPr lang="en-GB" sz="1600" dirty="0">
              <a:solidFill>
                <a:srgbClr val="0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The teacher of these three classes is the same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For each class, the experiment was carried out in </a:t>
            </a:r>
            <a:r>
              <a:rPr lang="en-GB" sz="1600" dirty="0">
                <a:solidFill>
                  <a:schemeClr val="tx1"/>
                </a:solidFill>
              </a:rPr>
              <a:t>two lessons</a:t>
            </a:r>
            <a:r>
              <a:rPr lang="en-GB" sz="1600" dirty="0">
                <a:solidFill>
                  <a:srgbClr val="000000"/>
                </a:solidFill>
              </a:rPr>
              <a:t> (40 minutes each) in two consecutive weeks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89529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3796ABA-6189-4628-ABA7-3E703DEB6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689" y="153997"/>
            <a:ext cx="9149935" cy="504825"/>
          </a:xfrm>
        </p:spPr>
        <p:txBody>
          <a:bodyPr/>
          <a:lstStyle/>
          <a:p>
            <a:pPr eaLnBrk="1" hangingPunct="1"/>
            <a:r>
              <a:rPr lang="en-US" sz="2400" dirty="0">
                <a:ea typeface="+mn-lt"/>
                <a:cs typeface="+mn-lt"/>
              </a:rPr>
              <a:t>Experimental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dirty="0" err="1">
                <a:ea typeface="+mn-lt"/>
                <a:cs typeface="+mn-lt"/>
              </a:rPr>
              <a:t>Observations</a:t>
            </a:r>
            <a:br>
              <a:rPr lang="it-IT" sz="2400" dirty="0">
                <a:ea typeface="+mn-lt"/>
                <a:cs typeface="+mn-lt"/>
              </a:rPr>
            </a:br>
            <a:endParaRPr lang="it-IT" altLang="it-IT" dirty="0"/>
          </a:p>
        </p:txBody>
      </p:sp>
      <p:sp>
        <p:nvSpPr>
          <p:cNvPr id="57347" name="Segnaposto data 3">
            <a:extLst>
              <a:ext uri="{FF2B5EF4-FFF2-40B4-BE49-F238E27FC236}">
                <a16:creationId xmlns:a16="http://schemas.microsoft.com/office/drawing/2014/main" id="{62F42794-65F3-417E-8CB4-6D94756747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18A9AB-F6CF-4EF7-A121-AC062E12D965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23/03/2022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57348" name="Segnaposto piè di pagina 4">
            <a:extLst>
              <a:ext uri="{FF2B5EF4-FFF2-40B4-BE49-F238E27FC236}">
                <a16:creationId xmlns:a16="http://schemas.microsoft.com/office/drawing/2014/main" id="{715911E6-06EA-44FA-A7EE-220393DD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A Robot as a Teaching Assistant in an English Class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57349" name="Segnaposto numero diapositiva 5">
            <a:extLst>
              <a:ext uri="{FF2B5EF4-FFF2-40B4-BE49-F238E27FC236}">
                <a16:creationId xmlns:a16="http://schemas.microsoft.com/office/drawing/2014/main" id="{98E2102C-C007-416D-8293-895DB9CE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4B05F027-779A-4C16-9118-6134A389E2D9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4733753A-82CE-41A6-877B-3F766D6BCBE5}"/>
              </a:ext>
            </a:extLst>
          </p:cNvPr>
          <p:cNvGrpSpPr/>
          <p:nvPr/>
        </p:nvGrpSpPr>
        <p:grpSpPr>
          <a:xfrm>
            <a:off x="389095" y="5013176"/>
            <a:ext cx="7844230" cy="811252"/>
            <a:chOff x="389095" y="4869160"/>
            <a:chExt cx="7844230" cy="811252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FAF4DAD7-192C-4ED4-9142-95F2DBA5C223}"/>
                </a:ext>
              </a:extLst>
            </p:cNvPr>
            <p:cNvSpPr txBox="1"/>
            <p:nvPr/>
          </p:nvSpPr>
          <p:spPr>
            <a:xfrm>
              <a:off x="395536" y="5157192"/>
              <a:ext cx="7837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1400" dirty="0">
                  <a:solidFill>
                    <a:srgbClr val="000000"/>
                  </a:solidFill>
                </a:rPr>
                <a:t>Students repeat loudly </a:t>
              </a:r>
              <a:r>
                <a:rPr lang="en-GB" sz="1400" dirty="0">
                  <a:solidFill>
                    <a:schemeClr val="tx1"/>
                  </a:solidFill>
                </a:rPr>
                <a:t>full of joy</a:t>
              </a:r>
              <a:r>
                <a:rPr lang="en-GB" sz="1400" dirty="0">
                  <a:solidFill>
                    <a:srgbClr val="000000"/>
                  </a:solidFill>
                </a:rPr>
                <a:t> after the robot. We believe the students were </a:t>
              </a:r>
              <a:r>
                <a:rPr lang="en-GB" sz="1400" dirty="0">
                  <a:solidFill>
                    <a:schemeClr val="tx1"/>
                  </a:solidFill>
                </a:rPr>
                <a:t>more willing to speak</a:t>
              </a:r>
              <a:r>
                <a:rPr lang="en-GB" sz="1400" dirty="0">
                  <a:solidFill>
                    <a:srgbClr val="000000"/>
                  </a:solidFill>
                </a:rPr>
                <a:t> in English while the robot cheered them. </a:t>
              </a:r>
            </a:p>
          </p:txBody>
        </p:sp>
        <p:sp>
          <p:nvSpPr>
            <p:cNvPr id="50" name="CasellaDiTesto 49">
              <a:extLst>
                <a:ext uri="{FF2B5EF4-FFF2-40B4-BE49-F238E27FC236}">
                  <a16:creationId xmlns:a16="http://schemas.microsoft.com/office/drawing/2014/main" id="{BB637D00-48E2-40E2-9403-561602830CD2}"/>
                </a:ext>
              </a:extLst>
            </p:cNvPr>
            <p:cNvSpPr txBox="1"/>
            <p:nvPr/>
          </p:nvSpPr>
          <p:spPr>
            <a:xfrm>
              <a:off x="389095" y="4869160"/>
              <a:ext cx="3714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1800" dirty="0">
                  <a:solidFill>
                    <a:srgbClr val="000000"/>
                  </a:solidFill>
                </a:rPr>
                <a:t>5. </a:t>
              </a:r>
              <a:r>
                <a:rPr lang="en-GB" sz="1800" b="1" dirty="0">
                  <a:solidFill>
                    <a:schemeClr val="tx1"/>
                  </a:solidFill>
                </a:rPr>
                <a:t>Pronunciation Leading </a:t>
              </a:r>
              <a:r>
                <a:rPr lang="en-GB" sz="1800" dirty="0">
                  <a:solidFill>
                    <a:srgbClr val="000000"/>
                  </a:solidFill>
                </a:rPr>
                <a:t>Model</a:t>
              </a:r>
            </a:p>
          </p:txBody>
        </p:sp>
      </p:grpSp>
      <p:grpSp>
        <p:nvGrpSpPr>
          <p:cNvPr id="3" name="Gruppo 2">
            <a:extLst>
              <a:ext uri="{FF2B5EF4-FFF2-40B4-BE49-F238E27FC236}">
                <a16:creationId xmlns:a16="http://schemas.microsoft.com/office/drawing/2014/main" id="{36D30164-691B-4DC0-B447-B625317A1C56}"/>
              </a:ext>
            </a:extLst>
          </p:cNvPr>
          <p:cNvGrpSpPr/>
          <p:nvPr/>
        </p:nvGrpSpPr>
        <p:grpSpPr>
          <a:xfrm>
            <a:off x="389096" y="3717032"/>
            <a:ext cx="7844229" cy="1015663"/>
            <a:chOff x="389096" y="3709481"/>
            <a:chExt cx="7844229" cy="1015663"/>
          </a:xfrm>
        </p:grpSpPr>
        <p:sp>
          <p:nvSpPr>
            <p:cNvPr id="49" name="CasellaDiTesto 48">
              <a:extLst>
                <a:ext uri="{FF2B5EF4-FFF2-40B4-BE49-F238E27FC236}">
                  <a16:creationId xmlns:a16="http://schemas.microsoft.com/office/drawing/2014/main" id="{94AD572A-1AEF-46CC-A5FA-CFDCF7ABC685}"/>
                </a:ext>
              </a:extLst>
            </p:cNvPr>
            <p:cNvSpPr txBox="1"/>
            <p:nvPr/>
          </p:nvSpPr>
          <p:spPr>
            <a:xfrm>
              <a:off x="389096" y="3709481"/>
              <a:ext cx="2507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1800" dirty="0">
                  <a:solidFill>
                    <a:srgbClr val="000000"/>
                  </a:solidFill>
                </a:rPr>
                <a:t>4. </a:t>
              </a:r>
              <a:r>
                <a:rPr lang="en-GB" sz="1800" b="1" dirty="0">
                  <a:solidFill>
                    <a:schemeClr val="tx1"/>
                  </a:solidFill>
                </a:rPr>
                <a:t>Let’s Act</a:t>
              </a:r>
              <a:r>
                <a:rPr lang="en-GB" sz="1800" b="1" dirty="0">
                  <a:solidFill>
                    <a:srgbClr val="000000"/>
                  </a:solidFill>
                </a:rPr>
                <a:t> </a:t>
              </a:r>
              <a:r>
                <a:rPr lang="en-GB" sz="1800" dirty="0">
                  <a:solidFill>
                    <a:srgbClr val="000000"/>
                  </a:solidFill>
                </a:rPr>
                <a:t>Model</a:t>
              </a:r>
            </a:p>
          </p:txBody>
        </p: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69E19FAE-68BE-403B-A9C8-007619662CE4}"/>
                </a:ext>
              </a:extLst>
            </p:cNvPr>
            <p:cNvSpPr txBox="1"/>
            <p:nvPr/>
          </p:nvSpPr>
          <p:spPr>
            <a:xfrm>
              <a:off x="395536" y="3986480"/>
              <a:ext cx="783778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1400" dirty="0">
                  <a:solidFill>
                    <a:srgbClr val="000000"/>
                  </a:solidFill>
                </a:rPr>
                <a:t>Most students could follow what the robot ordered them to do. In the second part, at the beginning the students gave simple commands that </a:t>
              </a:r>
              <a:r>
                <a:rPr lang="en-GB" sz="1400" dirty="0" err="1">
                  <a:solidFill>
                    <a:srgbClr val="000000"/>
                  </a:solidFill>
                </a:rPr>
                <a:t>Robosapien</a:t>
              </a:r>
              <a:r>
                <a:rPr lang="en-GB" sz="1400" dirty="0">
                  <a:solidFill>
                    <a:srgbClr val="000000"/>
                  </a:solidFill>
                </a:rPr>
                <a:t> could do. Later, </a:t>
              </a:r>
              <a:r>
                <a:rPr lang="en-GB" sz="1400" dirty="0">
                  <a:solidFill>
                    <a:schemeClr val="tx1"/>
                  </a:solidFill>
                </a:rPr>
                <a:t>students began making fun of it</a:t>
              </a:r>
              <a:r>
                <a:rPr lang="en-GB" sz="1400" dirty="0">
                  <a:solidFill>
                    <a:srgbClr val="000000"/>
                  </a:solidFill>
                </a:rPr>
                <a:t>, ordering it to perform some actions that it could not do.</a:t>
              </a:r>
            </a:p>
          </p:txBody>
        </p:sp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F4A012FD-49B6-4AC6-B5B7-9434EE24981D}"/>
              </a:ext>
            </a:extLst>
          </p:cNvPr>
          <p:cNvGrpSpPr/>
          <p:nvPr/>
        </p:nvGrpSpPr>
        <p:grpSpPr>
          <a:xfrm>
            <a:off x="389096" y="2825345"/>
            <a:ext cx="7844229" cy="603655"/>
            <a:chOff x="389096" y="2701074"/>
            <a:chExt cx="7844229" cy="603655"/>
          </a:xfrm>
        </p:grpSpPr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3ED0EEC9-BD60-489E-B874-71D2D260654D}"/>
                </a:ext>
              </a:extLst>
            </p:cNvPr>
            <p:cNvSpPr txBox="1"/>
            <p:nvPr/>
          </p:nvSpPr>
          <p:spPr>
            <a:xfrm>
              <a:off x="389096" y="2701074"/>
              <a:ext cx="2507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1800" dirty="0">
                  <a:solidFill>
                    <a:srgbClr val="000000"/>
                  </a:solidFill>
                </a:rPr>
                <a:t>3. </a:t>
              </a:r>
              <a:r>
                <a:rPr lang="en-GB" sz="1800" b="1" dirty="0">
                  <a:solidFill>
                    <a:schemeClr val="tx1"/>
                  </a:solidFill>
                </a:rPr>
                <a:t>Cheerleader</a:t>
              </a:r>
              <a:r>
                <a:rPr lang="en-GB" sz="1800" dirty="0">
                  <a:solidFill>
                    <a:srgbClr val="000000"/>
                  </a:solidFill>
                </a:rPr>
                <a:t> Model</a:t>
              </a:r>
            </a:p>
          </p:txBody>
        </p: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83F950C4-EC19-4974-9C99-F3D592E4447C}"/>
                </a:ext>
              </a:extLst>
            </p:cNvPr>
            <p:cNvSpPr txBox="1"/>
            <p:nvPr/>
          </p:nvSpPr>
          <p:spPr>
            <a:xfrm>
              <a:off x="395536" y="2996952"/>
              <a:ext cx="78377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1400" dirty="0">
                  <a:solidFill>
                    <a:srgbClr val="000000"/>
                  </a:solidFill>
                </a:rPr>
                <a:t>Students participated in the competition activities </a:t>
              </a:r>
              <a:r>
                <a:rPr lang="en-GB" sz="1400" dirty="0">
                  <a:solidFill>
                    <a:schemeClr val="tx1"/>
                  </a:solidFill>
                </a:rPr>
                <a:t>more enthusiastically</a:t>
              </a:r>
              <a:r>
                <a:rPr lang="en-GB" sz="1400" dirty="0">
                  <a:solidFill>
                    <a:srgbClr val="000000"/>
                  </a:solidFill>
                </a:rPr>
                <a:t> than usual.</a:t>
              </a:r>
            </a:p>
          </p:txBody>
        </p:sp>
      </p:grpSp>
      <p:grpSp>
        <p:nvGrpSpPr>
          <p:cNvPr id="5" name="Gruppo 4">
            <a:extLst>
              <a:ext uri="{FF2B5EF4-FFF2-40B4-BE49-F238E27FC236}">
                <a16:creationId xmlns:a16="http://schemas.microsoft.com/office/drawing/2014/main" id="{CA035030-9807-4D0C-BCCA-2D8996CAFB60}"/>
              </a:ext>
            </a:extLst>
          </p:cNvPr>
          <p:cNvGrpSpPr/>
          <p:nvPr/>
        </p:nvGrpSpPr>
        <p:grpSpPr>
          <a:xfrm>
            <a:off x="389096" y="1969095"/>
            <a:ext cx="7320755" cy="595809"/>
            <a:chOff x="389096" y="1844824"/>
            <a:chExt cx="7320755" cy="595809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45914C0F-CCF3-432D-A584-1A1590BE23AC}"/>
                </a:ext>
              </a:extLst>
            </p:cNvPr>
            <p:cNvSpPr txBox="1"/>
            <p:nvPr/>
          </p:nvSpPr>
          <p:spPr>
            <a:xfrm>
              <a:off x="389096" y="1844824"/>
              <a:ext cx="1734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1800" dirty="0">
                  <a:solidFill>
                    <a:srgbClr val="000000"/>
                  </a:solidFill>
                </a:rPr>
                <a:t>2. </a:t>
              </a:r>
              <a:r>
                <a:rPr lang="en-GB" sz="1800" b="1" dirty="0">
                  <a:solidFill>
                    <a:schemeClr val="tx1"/>
                  </a:solidFill>
                </a:rPr>
                <a:t>Q&amp;A</a:t>
              </a:r>
              <a:r>
                <a:rPr lang="en-GB" sz="1800" dirty="0">
                  <a:solidFill>
                    <a:srgbClr val="000000"/>
                  </a:solidFill>
                </a:rPr>
                <a:t> Model</a:t>
              </a:r>
            </a:p>
          </p:txBody>
        </p:sp>
        <p:sp>
          <p:nvSpPr>
            <p:cNvPr id="53" name="CasellaDiTesto 52">
              <a:extLst>
                <a:ext uri="{FF2B5EF4-FFF2-40B4-BE49-F238E27FC236}">
                  <a16:creationId xmlns:a16="http://schemas.microsoft.com/office/drawing/2014/main" id="{96A78ECE-F205-44FA-A04B-9C6D0F87F209}"/>
                </a:ext>
              </a:extLst>
            </p:cNvPr>
            <p:cNvSpPr txBox="1"/>
            <p:nvPr/>
          </p:nvSpPr>
          <p:spPr>
            <a:xfrm>
              <a:off x="395536" y="2132856"/>
              <a:ext cx="73143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1400" dirty="0">
                  <a:solidFill>
                    <a:srgbClr val="000000"/>
                  </a:solidFill>
                </a:rPr>
                <a:t>Some students were </a:t>
              </a:r>
              <a:r>
                <a:rPr lang="en-GB" sz="1400" dirty="0">
                  <a:solidFill>
                    <a:schemeClr val="tx1"/>
                  </a:solidFill>
                </a:rPr>
                <a:t>excited</a:t>
              </a:r>
              <a:r>
                <a:rPr lang="en-GB" sz="1400" dirty="0">
                  <a:solidFill>
                    <a:srgbClr val="000000"/>
                  </a:solidFill>
                </a:rPr>
                <a:t> when the robot called them, but </a:t>
              </a:r>
              <a:r>
                <a:rPr lang="en-GB" sz="1400" dirty="0">
                  <a:solidFill>
                    <a:schemeClr val="tx1"/>
                  </a:solidFill>
                </a:rPr>
                <a:t>most of them were shy</a:t>
              </a:r>
              <a:r>
                <a:rPr lang="en-GB" sz="1400" dirty="0">
                  <a:solidFill>
                    <a:srgbClr val="000000"/>
                  </a:solidFill>
                </a:rPr>
                <a:t>.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732EE265-1033-4EF1-AE34-B55F91ADA8EF}"/>
              </a:ext>
            </a:extLst>
          </p:cNvPr>
          <p:cNvGrpSpPr/>
          <p:nvPr/>
        </p:nvGrpSpPr>
        <p:grpSpPr>
          <a:xfrm>
            <a:off x="389097" y="692696"/>
            <a:ext cx="7844229" cy="1035988"/>
            <a:chOff x="389097" y="755412"/>
            <a:chExt cx="7844229" cy="1035988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1A05EF6F-7FA9-46F7-9229-6CA89ED8AD18}"/>
                </a:ext>
              </a:extLst>
            </p:cNvPr>
            <p:cNvSpPr txBox="1"/>
            <p:nvPr/>
          </p:nvSpPr>
          <p:spPr>
            <a:xfrm>
              <a:off x="389097" y="755412"/>
              <a:ext cx="3001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1800" dirty="0">
                  <a:solidFill>
                    <a:srgbClr val="000000"/>
                  </a:solidFill>
                </a:rPr>
                <a:t>1. </a:t>
              </a:r>
              <a:r>
                <a:rPr lang="en-GB" sz="1800" b="1" dirty="0">
                  <a:solidFill>
                    <a:schemeClr val="tx1"/>
                  </a:solidFill>
                </a:rPr>
                <a:t>Storytelling</a:t>
              </a:r>
              <a:r>
                <a:rPr lang="en-GB" sz="1800" dirty="0">
                  <a:solidFill>
                    <a:srgbClr val="000000"/>
                  </a:solidFill>
                </a:rPr>
                <a:t> Model</a:t>
              </a:r>
            </a:p>
          </p:txBody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23E132A9-4325-4C11-874B-7E8C13BC6A43}"/>
                </a:ext>
              </a:extLst>
            </p:cNvPr>
            <p:cNvSpPr txBox="1"/>
            <p:nvPr/>
          </p:nvSpPr>
          <p:spPr>
            <a:xfrm>
              <a:off x="395536" y="1052736"/>
              <a:ext cx="783779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1400" dirty="0">
                  <a:solidFill>
                    <a:srgbClr val="000000"/>
                  </a:solidFill>
                </a:rPr>
                <a:t>All the students were very </a:t>
              </a:r>
              <a:r>
                <a:rPr lang="en-GB" sz="1400" dirty="0">
                  <a:solidFill>
                    <a:schemeClr val="tx1"/>
                  </a:solidFill>
                </a:rPr>
                <a:t>excited</a:t>
              </a:r>
              <a:r>
                <a:rPr lang="en-GB" sz="1400" dirty="0">
                  <a:solidFill>
                    <a:srgbClr val="000000"/>
                  </a:solidFill>
                </a:rPr>
                <a:t> and </a:t>
              </a:r>
              <a:r>
                <a:rPr lang="en-GB" sz="1400" dirty="0">
                  <a:solidFill>
                    <a:schemeClr val="tx1"/>
                  </a:solidFill>
                </a:rPr>
                <a:t>focused</a:t>
              </a:r>
              <a:r>
                <a:rPr lang="en-GB" sz="1400" dirty="0">
                  <a:solidFill>
                    <a:srgbClr val="000000"/>
                  </a:solidFill>
                </a:rPr>
                <a:t> in listening and watching what the robot was doing. </a:t>
              </a:r>
              <a:r>
                <a:rPr lang="en-GB" sz="1400" dirty="0">
                  <a:solidFill>
                    <a:schemeClr val="tx1"/>
                  </a:solidFill>
                </a:rPr>
                <a:t>Most students desired to answer </a:t>
              </a:r>
              <a:r>
                <a:rPr lang="en-GB" sz="1400" dirty="0">
                  <a:solidFill>
                    <a:srgbClr val="000000"/>
                  </a:solidFill>
                </a:rPr>
                <a:t>the teacher's question about the story. Usually, the students are not so </a:t>
              </a:r>
              <a:r>
                <a:rPr lang="en-GB" sz="1400" dirty="0">
                  <a:solidFill>
                    <a:schemeClr val="tx1"/>
                  </a:solidFill>
                </a:rPr>
                <a:t>involved</a:t>
              </a:r>
              <a:r>
                <a:rPr lang="en-GB" sz="1400" dirty="0">
                  <a:solidFill>
                    <a:srgbClr val="000000"/>
                  </a:solidFill>
                </a:rPr>
                <a:t> in the activities.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58877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3796ABA-6189-4628-ABA7-3E703DEB6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689" y="153997"/>
            <a:ext cx="9149935" cy="504825"/>
          </a:xfrm>
        </p:spPr>
        <p:txBody>
          <a:bodyPr/>
          <a:lstStyle/>
          <a:p>
            <a:pPr eaLnBrk="1" hangingPunct="1"/>
            <a:r>
              <a:rPr lang="en-US" sz="2400" dirty="0">
                <a:ea typeface="+mn-lt"/>
                <a:cs typeface="+mn-lt"/>
              </a:rPr>
              <a:t>Experimental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dirty="0" err="1">
                <a:ea typeface="+mn-lt"/>
                <a:cs typeface="+mn-lt"/>
              </a:rPr>
              <a:t>Results</a:t>
            </a:r>
            <a:br>
              <a:rPr lang="it-IT" sz="2400" dirty="0">
                <a:ea typeface="+mn-lt"/>
                <a:cs typeface="+mn-lt"/>
              </a:rPr>
            </a:br>
            <a:endParaRPr lang="it-IT" altLang="it-IT" dirty="0"/>
          </a:p>
        </p:txBody>
      </p:sp>
      <p:sp>
        <p:nvSpPr>
          <p:cNvPr id="57347" name="Segnaposto data 3">
            <a:extLst>
              <a:ext uri="{FF2B5EF4-FFF2-40B4-BE49-F238E27FC236}">
                <a16:creationId xmlns:a16="http://schemas.microsoft.com/office/drawing/2014/main" id="{62F42794-65F3-417E-8CB4-6D94756747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18A9AB-F6CF-4EF7-A121-AC062E12D965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23/03/2022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57348" name="Segnaposto piè di pagina 4">
            <a:extLst>
              <a:ext uri="{FF2B5EF4-FFF2-40B4-BE49-F238E27FC236}">
                <a16:creationId xmlns:a16="http://schemas.microsoft.com/office/drawing/2014/main" id="{715911E6-06EA-44FA-A7EE-220393DD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A Robot as a Teaching Assistant in an English Class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57349" name="Segnaposto numero diapositiva 5">
            <a:extLst>
              <a:ext uri="{FF2B5EF4-FFF2-40B4-BE49-F238E27FC236}">
                <a16:creationId xmlns:a16="http://schemas.microsoft.com/office/drawing/2014/main" id="{98E2102C-C007-416D-8293-895DB9CE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4B05F027-779A-4C16-9118-6134A389E2D9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C8D808D-92D5-49A2-AF05-029A034EF1F9}"/>
              </a:ext>
            </a:extLst>
          </p:cNvPr>
          <p:cNvSpPr txBox="1"/>
          <p:nvPr/>
        </p:nvSpPr>
        <p:spPr>
          <a:xfrm>
            <a:off x="1234662" y="811934"/>
            <a:ext cx="655272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</a:rPr>
              <a:t>Q1.   When the robot cheers me, I feel very </a:t>
            </a:r>
            <a:r>
              <a:rPr lang="en-GB" sz="1600" dirty="0">
                <a:solidFill>
                  <a:schemeClr val="tx1"/>
                </a:solidFill>
              </a:rPr>
              <a:t>happy</a:t>
            </a:r>
            <a:r>
              <a:rPr lang="en-GB" sz="1600" dirty="0">
                <a:solidFill>
                  <a:srgbClr val="000000"/>
                </a:solidFill>
              </a:rPr>
              <a:t>.</a:t>
            </a:r>
          </a:p>
          <a:p>
            <a:r>
              <a:rPr lang="en-GB" sz="1600" dirty="0">
                <a:solidFill>
                  <a:srgbClr val="000000"/>
                </a:solidFill>
              </a:rPr>
              <a:t>Q2.   I think the robot's motion is very </a:t>
            </a:r>
            <a:r>
              <a:rPr lang="en-GB" sz="1600" dirty="0">
                <a:solidFill>
                  <a:schemeClr val="tx1"/>
                </a:solidFill>
              </a:rPr>
              <a:t>funny</a:t>
            </a:r>
            <a:r>
              <a:rPr lang="en-GB" sz="1600" dirty="0">
                <a:solidFill>
                  <a:srgbClr val="000000"/>
                </a:solidFill>
              </a:rPr>
              <a:t>.</a:t>
            </a:r>
          </a:p>
          <a:p>
            <a:r>
              <a:rPr lang="en-GB" sz="1600" dirty="0">
                <a:solidFill>
                  <a:srgbClr val="000000"/>
                </a:solidFill>
              </a:rPr>
              <a:t>Q3.   The robot can </a:t>
            </a:r>
            <a:r>
              <a:rPr lang="en-GB" sz="1600" dirty="0">
                <a:solidFill>
                  <a:schemeClr val="tx1"/>
                </a:solidFill>
              </a:rPr>
              <a:t>always attract me </a:t>
            </a:r>
            <a:r>
              <a:rPr lang="en-GB" sz="1600" dirty="0">
                <a:solidFill>
                  <a:srgbClr val="000000"/>
                </a:solidFill>
              </a:rPr>
              <a:t>to the content of the class.</a:t>
            </a:r>
          </a:p>
          <a:p>
            <a:r>
              <a:rPr lang="en-GB" sz="1600" dirty="0">
                <a:solidFill>
                  <a:srgbClr val="000000"/>
                </a:solidFill>
              </a:rPr>
              <a:t>Q4.   I </a:t>
            </a:r>
            <a:r>
              <a:rPr lang="en-GB" sz="1600" dirty="0">
                <a:solidFill>
                  <a:schemeClr val="tx1"/>
                </a:solidFill>
              </a:rPr>
              <a:t>like the robot's speaking more </a:t>
            </a:r>
            <a:r>
              <a:rPr lang="en-GB" sz="1600" dirty="0">
                <a:solidFill>
                  <a:srgbClr val="000000"/>
                </a:solidFill>
              </a:rPr>
              <a:t>than the CD player.</a:t>
            </a:r>
          </a:p>
          <a:p>
            <a:r>
              <a:rPr lang="en-GB" sz="1600" dirty="0">
                <a:solidFill>
                  <a:srgbClr val="000000"/>
                </a:solidFill>
              </a:rPr>
              <a:t>Q5.   The robot makes me </a:t>
            </a:r>
            <a:r>
              <a:rPr lang="en-GB" sz="1600" dirty="0">
                <a:solidFill>
                  <a:schemeClr val="tx1"/>
                </a:solidFill>
              </a:rPr>
              <a:t>like more </a:t>
            </a:r>
            <a:r>
              <a:rPr lang="en-GB" sz="1600" dirty="0">
                <a:solidFill>
                  <a:srgbClr val="000000"/>
                </a:solidFill>
              </a:rPr>
              <a:t>this class.</a:t>
            </a:r>
          </a:p>
          <a:p>
            <a:r>
              <a:rPr lang="en-GB" sz="1600" dirty="0">
                <a:solidFill>
                  <a:srgbClr val="000000"/>
                </a:solidFill>
              </a:rPr>
              <a:t>Q6.   The robot </a:t>
            </a:r>
            <a:r>
              <a:rPr lang="en-GB" sz="1600" dirty="0">
                <a:solidFill>
                  <a:schemeClr val="tx1"/>
                </a:solidFill>
              </a:rPr>
              <a:t>performs</a:t>
            </a:r>
            <a:r>
              <a:rPr lang="en-GB" sz="1600" dirty="0">
                <a:solidFill>
                  <a:srgbClr val="000000"/>
                </a:solidFill>
              </a:rPr>
              <a:t> with the teacher </a:t>
            </a:r>
            <a:r>
              <a:rPr lang="en-GB" sz="1600" dirty="0">
                <a:solidFill>
                  <a:schemeClr val="tx1"/>
                </a:solidFill>
              </a:rPr>
              <a:t>very well</a:t>
            </a:r>
            <a:r>
              <a:rPr lang="en-GB" sz="1600" dirty="0">
                <a:solidFill>
                  <a:srgbClr val="000000"/>
                </a:solidFill>
              </a:rPr>
              <a:t>.</a:t>
            </a:r>
          </a:p>
          <a:p>
            <a:r>
              <a:rPr lang="en-GB" sz="1600" dirty="0">
                <a:solidFill>
                  <a:srgbClr val="000000"/>
                </a:solidFill>
              </a:rPr>
              <a:t>Q7.   I wish the robot will </a:t>
            </a:r>
            <a:r>
              <a:rPr lang="en-GB" sz="1600" dirty="0">
                <a:solidFill>
                  <a:schemeClr val="tx1"/>
                </a:solidFill>
              </a:rPr>
              <a:t>appear again </a:t>
            </a:r>
            <a:r>
              <a:rPr lang="en-GB" sz="1600" dirty="0">
                <a:solidFill>
                  <a:srgbClr val="000000"/>
                </a:solidFill>
              </a:rPr>
              <a:t>in class next time.</a:t>
            </a:r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959B947B-14D6-4D59-B675-DDBEBD961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875749"/>
              </p:ext>
            </p:extLst>
          </p:nvPr>
        </p:nvGraphicFramePr>
        <p:xfrm>
          <a:off x="1234662" y="2780928"/>
          <a:ext cx="6721714" cy="3017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05714">
                  <a:extLst>
                    <a:ext uri="{9D8B030D-6E8A-4147-A177-3AD203B41FA5}">
                      <a16:colId xmlns:a16="http://schemas.microsoft.com/office/drawing/2014/main" val="2439444814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402886283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127512287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419347694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549436373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240629326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282609084"/>
                    </a:ext>
                  </a:extLst>
                </a:gridCol>
              </a:tblGrid>
              <a:tr h="33200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Class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Class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Class 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968463"/>
                  </a:ext>
                </a:extLst>
              </a:tr>
              <a:tr h="332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Questions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SD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SD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SD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112307"/>
                  </a:ext>
                </a:extLst>
              </a:tr>
              <a:tr h="332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Q1.</a:t>
                      </a:r>
                      <a:endParaRPr lang="en-US" sz="1600" dirty="0"/>
                    </a:p>
                  </a:txBody>
                  <a:tcPr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3.61</a:t>
                      </a:r>
                      <a:endParaRPr lang="en-US" sz="1600" dirty="0"/>
                    </a:p>
                  </a:txBody>
                  <a:tcPr>
                    <a:solidFill>
                      <a:srgbClr val="D8CC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1.20</a:t>
                      </a:r>
                      <a:endParaRPr lang="en-US" sz="1600" dirty="0"/>
                    </a:p>
                  </a:txBody>
                  <a:tcPr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4.24</a:t>
                      </a:r>
                      <a:endParaRPr lang="en-US" sz="1600" dirty="0"/>
                    </a:p>
                  </a:txBody>
                  <a:tcPr>
                    <a:solidFill>
                      <a:srgbClr val="D8CC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1.28</a:t>
                      </a:r>
                      <a:endParaRPr lang="en-US" sz="1600" dirty="0"/>
                    </a:p>
                  </a:txBody>
                  <a:tcPr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3.97</a:t>
                      </a:r>
                      <a:endParaRPr lang="en-US" sz="1600" dirty="0"/>
                    </a:p>
                  </a:txBody>
                  <a:tcPr>
                    <a:solidFill>
                      <a:srgbClr val="D8CC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1.23</a:t>
                      </a:r>
                      <a:endParaRPr lang="en-US" sz="1600" dirty="0"/>
                    </a:p>
                  </a:txBody>
                  <a:tcPr>
                    <a:solidFill>
                      <a:srgbClr val="ED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523273"/>
                  </a:ext>
                </a:extLst>
              </a:tr>
              <a:tr h="3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2433"/>
                          </a:solidFill>
                          <a:effectLst/>
                          <a:uLnTx/>
                          <a:uFillTx/>
                          <a:latin typeface="Arial"/>
                          <a:ea typeface="ＭＳ Ｐゴシック"/>
                          <a:cs typeface="+mn-cs"/>
                        </a:rPr>
                        <a:t>Q2.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2433"/>
                        </a:solidFill>
                        <a:effectLst/>
                        <a:uLnTx/>
                        <a:uFillTx/>
                        <a:latin typeface="Arial"/>
                        <a:ea typeface="ＭＳ Ｐゴシック"/>
                        <a:cs typeface="+mn-cs"/>
                      </a:endParaRPr>
                    </a:p>
                  </a:txBody>
                  <a:tcPr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4.12</a:t>
                      </a:r>
                      <a:endParaRPr lang="en-US" sz="1600" dirty="0"/>
                    </a:p>
                  </a:txBody>
                  <a:tcPr>
                    <a:solidFill>
                      <a:srgbClr val="D8CC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0.99</a:t>
                      </a:r>
                      <a:endParaRPr lang="en-US" sz="1600" dirty="0"/>
                    </a:p>
                  </a:txBody>
                  <a:tcPr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4.41</a:t>
                      </a:r>
                      <a:endParaRPr lang="en-US" sz="1600" dirty="0"/>
                    </a:p>
                  </a:txBody>
                  <a:tcPr>
                    <a:solidFill>
                      <a:srgbClr val="D8CC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1.16</a:t>
                      </a:r>
                      <a:endParaRPr lang="en-US" sz="1600" dirty="0"/>
                    </a:p>
                  </a:txBody>
                  <a:tcPr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4.10</a:t>
                      </a:r>
                      <a:endParaRPr lang="en-US" sz="1600" dirty="0"/>
                    </a:p>
                  </a:txBody>
                  <a:tcPr>
                    <a:solidFill>
                      <a:srgbClr val="D8CC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1.42</a:t>
                      </a:r>
                      <a:endParaRPr lang="en-US" sz="1600" dirty="0"/>
                    </a:p>
                  </a:txBody>
                  <a:tcPr>
                    <a:solidFill>
                      <a:srgbClr val="ED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112837"/>
                  </a:ext>
                </a:extLst>
              </a:tr>
              <a:tr h="3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2433"/>
                          </a:solidFill>
                          <a:effectLst/>
                          <a:uLnTx/>
                          <a:uFillTx/>
                          <a:latin typeface="Arial"/>
                          <a:ea typeface="ＭＳ Ｐゴシック"/>
                          <a:cs typeface="+mn-cs"/>
                        </a:rPr>
                        <a:t>Q3.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2433"/>
                        </a:solidFill>
                        <a:effectLst/>
                        <a:uLnTx/>
                        <a:uFillTx/>
                        <a:latin typeface="Arial"/>
                        <a:ea typeface="ＭＳ Ｐゴシック"/>
                        <a:cs typeface="+mn-cs"/>
                      </a:endParaRPr>
                    </a:p>
                  </a:txBody>
                  <a:tcPr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3.58</a:t>
                      </a:r>
                      <a:endParaRPr lang="en-US" sz="1600" dirty="0"/>
                    </a:p>
                  </a:txBody>
                  <a:tcPr>
                    <a:solidFill>
                      <a:srgbClr val="D8CC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1.17</a:t>
                      </a:r>
                      <a:endParaRPr lang="en-US" sz="1600" dirty="0"/>
                    </a:p>
                  </a:txBody>
                  <a:tcPr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3.77</a:t>
                      </a:r>
                      <a:endParaRPr lang="en-US" sz="1600" dirty="0"/>
                    </a:p>
                  </a:txBody>
                  <a:tcPr>
                    <a:solidFill>
                      <a:srgbClr val="D8CC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1.35</a:t>
                      </a:r>
                      <a:endParaRPr lang="en-US" sz="1600" dirty="0"/>
                    </a:p>
                  </a:txBody>
                  <a:tcPr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3.94</a:t>
                      </a:r>
                      <a:endParaRPr lang="en-US" sz="1600" dirty="0"/>
                    </a:p>
                  </a:txBody>
                  <a:tcPr>
                    <a:solidFill>
                      <a:srgbClr val="D8CC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1.09</a:t>
                      </a:r>
                      <a:endParaRPr lang="en-US" sz="1600" dirty="0"/>
                    </a:p>
                  </a:txBody>
                  <a:tcPr>
                    <a:solidFill>
                      <a:srgbClr val="ED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56265"/>
                  </a:ext>
                </a:extLst>
              </a:tr>
              <a:tr h="3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2433"/>
                          </a:solidFill>
                          <a:effectLst/>
                          <a:uLnTx/>
                          <a:uFillTx/>
                          <a:latin typeface="Arial"/>
                          <a:ea typeface="ＭＳ Ｐゴシック"/>
                          <a:cs typeface="+mn-cs"/>
                        </a:rPr>
                        <a:t>Q4.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2433"/>
                        </a:solidFill>
                        <a:effectLst/>
                        <a:uLnTx/>
                        <a:uFillTx/>
                        <a:latin typeface="Arial"/>
                        <a:ea typeface="ＭＳ Ｐゴシック"/>
                        <a:cs typeface="+mn-cs"/>
                      </a:endParaRPr>
                    </a:p>
                  </a:txBody>
                  <a:tcPr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3.67</a:t>
                      </a:r>
                      <a:endParaRPr lang="en-US" sz="1600" dirty="0"/>
                    </a:p>
                  </a:txBody>
                  <a:tcPr>
                    <a:solidFill>
                      <a:srgbClr val="D8CC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1.27</a:t>
                      </a:r>
                      <a:endParaRPr lang="en-US" sz="1600" dirty="0"/>
                    </a:p>
                  </a:txBody>
                  <a:tcPr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3.86</a:t>
                      </a:r>
                      <a:endParaRPr lang="en-US" sz="1600" dirty="0"/>
                    </a:p>
                  </a:txBody>
                  <a:tcPr>
                    <a:solidFill>
                      <a:srgbClr val="D8CC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1.17</a:t>
                      </a:r>
                      <a:endParaRPr lang="en-US" sz="1600" dirty="0"/>
                    </a:p>
                  </a:txBody>
                  <a:tcPr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3.94</a:t>
                      </a:r>
                      <a:endParaRPr lang="en-US" sz="1600" dirty="0"/>
                    </a:p>
                  </a:txBody>
                  <a:tcPr>
                    <a:solidFill>
                      <a:srgbClr val="D8CC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1.22</a:t>
                      </a:r>
                      <a:endParaRPr lang="en-US" sz="1600" dirty="0"/>
                    </a:p>
                  </a:txBody>
                  <a:tcPr>
                    <a:solidFill>
                      <a:srgbClr val="ED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261937"/>
                  </a:ext>
                </a:extLst>
              </a:tr>
              <a:tr h="3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2433"/>
                          </a:solidFill>
                          <a:effectLst/>
                          <a:uLnTx/>
                          <a:uFillTx/>
                          <a:latin typeface="Arial"/>
                          <a:ea typeface="ＭＳ Ｐゴシック"/>
                          <a:cs typeface="+mn-cs"/>
                        </a:rPr>
                        <a:t>Q5.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2433"/>
                        </a:solidFill>
                        <a:effectLst/>
                        <a:uLnTx/>
                        <a:uFillTx/>
                        <a:latin typeface="Arial"/>
                        <a:ea typeface="ＭＳ Ｐゴシック"/>
                        <a:cs typeface="+mn-cs"/>
                      </a:endParaRPr>
                    </a:p>
                  </a:txBody>
                  <a:tcPr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3.79</a:t>
                      </a:r>
                      <a:endParaRPr lang="en-US" sz="1600" dirty="0"/>
                    </a:p>
                  </a:txBody>
                  <a:tcPr>
                    <a:solidFill>
                      <a:srgbClr val="D8CC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1.17</a:t>
                      </a:r>
                      <a:endParaRPr lang="en-US" sz="1600" dirty="0"/>
                    </a:p>
                  </a:txBody>
                  <a:tcPr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3.97</a:t>
                      </a:r>
                      <a:endParaRPr lang="en-US" sz="1600" dirty="0"/>
                    </a:p>
                  </a:txBody>
                  <a:tcPr>
                    <a:solidFill>
                      <a:srgbClr val="D8CC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1.25</a:t>
                      </a:r>
                      <a:endParaRPr lang="en-US" sz="1600" dirty="0"/>
                    </a:p>
                  </a:txBody>
                  <a:tcPr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3.75</a:t>
                      </a:r>
                      <a:endParaRPr lang="en-US" sz="1600" dirty="0"/>
                    </a:p>
                  </a:txBody>
                  <a:tcPr>
                    <a:solidFill>
                      <a:srgbClr val="D8CC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1.39</a:t>
                      </a:r>
                      <a:endParaRPr lang="en-US" sz="1600" dirty="0"/>
                    </a:p>
                  </a:txBody>
                  <a:tcPr>
                    <a:solidFill>
                      <a:srgbClr val="ED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505740"/>
                  </a:ext>
                </a:extLst>
              </a:tr>
              <a:tr h="3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2433"/>
                          </a:solidFill>
                          <a:effectLst/>
                          <a:uLnTx/>
                          <a:uFillTx/>
                          <a:latin typeface="Arial"/>
                          <a:ea typeface="ＭＳ Ｐゴシック"/>
                          <a:cs typeface="+mn-cs"/>
                        </a:rPr>
                        <a:t>Q6.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2433"/>
                        </a:solidFill>
                        <a:effectLst/>
                        <a:uLnTx/>
                        <a:uFillTx/>
                        <a:latin typeface="Arial"/>
                        <a:ea typeface="ＭＳ Ｐゴシック"/>
                        <a:cs typeface="+mn-cs"/>
                      </a:endParaRPr>
                    </a:p>
                  </a:txBody>
                  <a:tcPr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3.97</a:t>
                      </a:r>
                      <a:endParaRPr lang="en-US" sz="1600" dirty="0"/>
                    </a:p>
                  </a:txBody>
                  <a:tcPr>
                    <a:solidFill>
                      <a:srgbClr val="D8CC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1.06</a:t>
                      </a:r>
                      <a:endParaRPr lang="en-US" sz="1600" dirty="0"/>
                    </a:p>
                  </a:txBody>
                  <a:tcPr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4.06</a:t>
                      </a:r>
                      <a:endParaRPr lang="en-US" sz="1600" dirty="0"/>
                    </a:p>
                  </a:txBody>
                  <a:tcPr>
                    <a:solidFill>
                      <a:srgbClr val="D8CC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1.28</a:t>
                      </a:r>
                      <a:endParaRPr lang="en-US" sz="1600" dirty="0"/>
                    </a:p>
                  </a:txBody>
                  <a:tcPr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4.32</a:t>
                      </a:r>
                      <a:endParaRPr lang="en-US" sz="1600" dirty="0"/>
                    </a:p>
                  </a:txBody>
                  <a:tcPr>
                    <a:solidFill>
                      <a:srgbClr val="D8CC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1.01</a:t>
                      </a:r>
                      <a:endParaRPr lang="en-US" sz="1600" dirty="0"/>
                    </a:p>
                  </a:txBody>
                  <a:tcPr>
                    <a:solidFill>
                      <a:srgbClr val="ED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061794"/>
                  </a:ext>
                </a:extLst>
              </a:tr>
              <a:tr h="3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2433"/>
                          </a:solidFill>
                          <a:effectLst/>
                          <a:uLnTx/>
                          <a:uFillTx/>
                          <a:latin typeface="Arial"/>
                          <a:ea typeface="ＭＳ Ｐゴシック"/>
                          <a:cs typeface="+mn-cs"/>
                        </a:rPr>
                        <a:t>Q7.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2433"/>
                        </a:solidFill>
                        <a:effectLst/>
                        <a:uLnTx/>
                        <a:uFillTx/>
                        <a:latin typeface="Arial"/>
                        <a:ea typeface="ＭＳ Ｐゴシック"/>
                        <a:cs typeface="+mn-cs"/>
                      </a:endParaRPr>
                    </a:p>
                  </a:txBody>
                  <a:tcPr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4.09</a:t>
                      </a:r>
                      <a:endParaRPr lang="en-US" sz="1600" dirty="0"/>
                    </a:p>
                  </a:txBody>
                  <a:tcPr>
                    <a:solidFill>
                      <a:srgbClr val="D8CC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1.42</a:t>
                      </a:r>
                      <a:endParaRPr lang="en-US" sz="1600" dirty="0"/>
                    </a:p>
                  </a:txBody>
                  <a:tcPr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4.46</a:t>
                      </a:r>
                      <a:endParaRPr lang="en-US" sz="1600" dirty="0"/>
                    </a:p>
                  </a:txBody>
                  <a:tcPr>
                    <a:solidFill>
                      <a:srgbClr val="D8CC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1.20</a:t>
                      </a:r>
                      <a:endParaRPr lang="en-US" sz="1600" dirty="0"/>
                    </a:p>
                  </a:txBody>
                  <a:tcPr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4.41</a:t>
                      </a:r>
                      <a:endParaRPr lang="en-US" sz="1600" dirty="0"/>
                    </a:p>
                  </a:txBody>
                  <a:tcPr>
                    <a:solidFill>
                      <a:srgbClr val="D8CC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1.24</a:t>
                      </a:r>
                      <a:endParaRPr lang="en-US" sz="1600" dirty="0"/>
                    </a:p>
                  </a:txBody>
                  <a:tcPr>
                    <a:solidFill>
                      <a:srgbClr val="ED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660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93870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2BBC40-2A5F-4520-95CE-A551D38B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434" y="1122363"/>
            <a:ext cx="7562490" cy="2387600"/>
          </a:xfrm>
        </p:spPr>
        <p:txBody>
          <a:bodyPr/>
          <a:lstStyle/>
          <a:p>
            <a:r>
              <a:rPr lang="it-IT" dirty="0" err="1">
                <a:cs typeface="Arial"/>
              </a:rPr>
              <a:t>Final</a:t>
            </a:r>
            <a:r>
              <a:rPr lang="it-IT" dirty="0">
                <a:cs typeface="Arial"/>
              </a:rPr>
              <a:t> Personal </a:t>
            </a:r>
            <a:r>
              <a:rPr lang="it-IT" dirty="0" err="1">
                <a:cs typeface="Arial"/>
              </a:rPr>
              <a:t>Comment</a:t>
            </a:r>
            <a:endParaRPr lang="ru-RU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7258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3796ABA-6189-4628-ABA7-3E703DEB6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689" y="153997"/>
            <a:ext cx="9149935" cy="504825"/>
          </a:xfrm>
        </p:spPr>
        <p:txBody>
          <a:bodyPr/>
          <a:lstStyle/>
          <a:p>
            <a:pPr eaLnBrk="1" hangingPunct="1"/>
            <a:r>
              <a:rPr lang="it-IT" dirty="0" err="1">
                <a:cs typeface="Arial"/>
              </a:rPr>
              <a:t>Final</a:t>
            </a:r>
            <a:r>
              <a:rPr lang="it-IT">
                <a:cs typeface="Arial"/>
              </a:rPr>
              <a:t> Personal </a:t>
            </a:r>
            <a:r>
              <a:rPr lang="it-IT" dirty="0" err="1">
                <a:cs typeface="Arial"/>
              </a:rPr>
              <a:t>Comment</a:t>
            </a:r>
            <a:endParaRPr lang="it-IT" altLang="it-IT" dirty="0"/>
          </a:p>
        </p:txBody>
      </p:sp>
      <p:sp>
        <p:nvSpPr>
          <p:cNvPr id="57347" name="Segnaposto data 3">
            <a:extLst>
              <a:ext uri="{FF2B5EF4-FFF2-40B4-BE49-F238E27FC236}">
                <a16:creationId xmlns:a16="http://schemas.microsoft.com/office/drawing/2014/main" id="{62F42794-65F3-417E-8CB4-6D94756747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18A9AB-F6CF-4EF7-A121-AC062E12D965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23/03/2022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57348" name="Segnaposto piè di pagina 4">
            <a:extLst>
              <a:ext uri="{FF2B5EF4-FFF2-40B4-BE49-F238E27FC236}">
                <a16:creationId xmlns:a16="http://schemas.microsoft.com/office/drawing/2014/main" id="{715911E6-06EA-44FA-A7EE-220393DD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A Robot as a Teaching Assistant in an English Class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57349" name="Segnaposto numero diapositiva 5">
            <a:extLst>
              <a:ext uri="{FF2B5EF4-FFF2-40B4-BE49-F238E27FC236}">
                <a16:creationId xmlns:a16="http://schemas.microsoft.com/office/drawing/2014/main" id="{98E2102C-C007-416D-8293-895DB9CE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4B05F027-779A-4C16-9118-6134A389E2D9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97C4632-8D37-4DA4-8636-F82725F637D6}"/>
              </a:ext>
            </a:extLst>
          </p:cNvPr>
          <p:cNvSpPr txBox="1"/>
          <p:nvPr/>
        </p:nvSpPr>
        <p:spPr>
          <a:xfrm>
            <a:off x="389097" y="836712"/>
            <a:ext cx="806910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</a:rPr>
              <a:t>Given the observations and results, the presence of a robot is </a:t>
            </a:r>
            <a:r>
              <a:rPr lang="en-GB" sz="1800" dirty="0">
                <a:solidFill>
                  <a:schemeClr val="tx1"/>
                </a:solidFill>
              </a:rPr>
              <a:t>positive even in the classroom domain</a:t>
            </a:r>
            <a:r>
              <a:rPr lang="en-GB" sz="1800" dirty="0">
                <a:solidFill>
                  <a:srgbClr val="000000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</a:rPr>
              <a:t>Important Aspects: </a:t>
            </a:r>
            <a:r>
              <a:rPr lang="en-GB" sz="1800" b="1" dirty="0">
                <a:solidFill>
                  <a:schemeClr val="tx1"/>
                </a:solidFill>
              </a:rPr>
              <a:t>Novelty Effect</a:t>
            </a:r>
            <a:r>
              <a:rPr lang="en-GB" sz="1800" dirty="0">
                <a:solidFill>
                  <a:srgbClr val="000000"/>
                </a:solidFill>
              </a:rPr>
              <a:t> and </a:t>
            </a:r>
            <a:r>
              <a:rPr lang="en-GB" sz="1800" b="1" dirty="0">
                <a:solidFill>
                  <a:schemeClr val="tx1"/>
                </a:solidFill>
              </a:rPr>
              <a:t>Teacher Understanding</a:t>
            </a:r>
            <a:r>
              <a:rPr lang="en-GB" sz="1800" b="1" dirty="0">
                <a:solidFill>
                  <a:srgbClr val="000000"/>
                </a:solidFill>
              </a:rPr>
              <a:t>.</a:t>
            </a:r>
          </a:p>
          <a:p>
            <a:pPr algn="just"/>
            <a:endParaRPr lang="en-GB" sz="1800" dirty="0">
              <a:solidFill>
                <a:srgbClr val="0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</a:rPr>
              <a:t>Suggestions: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600" dirty="0">
              <a:solidFill>
                <a:srgbClr val="000000"/>
              </a:solidFill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Longer experimental period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endParaRPr lang="en-GB" sz="600" dirty="0">
              <a:solidFill>
                <a:srgbClr val="000000"/>
              </a:solidFill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More teachers/classes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endParaRPr lang="en-GB" sz="600" dirty="0">
              <a:solidFill>
                <a:srgbClr val="000000"/>
              </a:solidFill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Use a better performing robot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</a:rPr>
              <a:t>Our project also aims at including a </a:t>
            </a:r>
            <a:r>
              <a:rPr lang="en-GB" sz="1800" b="1" dirty="0">
                <a:solidFill>
                  <a:schemeClr val="tx1"/>
                </a:solidFill>
              </a:rPr>
              <a:t>reasoning module</a:t>
            </a:r>
            <a:r>
              <a:rPr lang="en-GB" sz="18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601484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3796ABA-6189-4628-ABA7-3E703DEB6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689" y="153997"/>
            <a:ext cx="9149935" cy="504825"/>
          </a:xfrm>
        </p:spPr>
        <p:txBody>
          <a:bodyPr/>
          <a:lstStyle/>
          <a:p>
            <a:pPr eaLnBrk="1" hangingPunct="1"/>
            <a:r>
              <a:rPr lang="it-IT" altLang="it-IT"/>
              <a:t>References</a:t>
            </a:r>
          </a:p>
        </p:txBody>
      </p:sp>
      <p:sp>
        <p:nvSpPr>
          <p:cNvPr id="57347" name="Segnaposto data 3">
            <a:extLst>
              <a:ext uri="{FF2B5EF4-FFF2-40B4-BE49-F238E27FC236}">
                <a16:creationId xmlns:a16="http://schemas.microsoft.com/office/drawing/2014/main" id="{62F42794-65F3-417E-8CB4-6D94756747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18A9AB-F6CF-4EF7-A121-AC062E12D965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23/03/2022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57348" name="Segnaposto piè di pagina 4">
            <a:extLst>
              <a:ext uri="{FF2B5EF4-FFF2-40B4-BE49-F238E27FC236}">
                <a16:creationId xmlns:a16="http://schemas.microsoft.com/office/drawing/2014/main" id="{715911E6-06EA-44FA-A7EE-220393DD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A Robot as a Teaching Assistant in an English Class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57349" name="Segnaposto numero diapositiva 5">
            <a:extLst>
              <a:ext uri="{FF2B5EF4-FFF2-40B4-BE49-F238E27FC236}">
                <a16:creationId xmlns:a16="http://schemas.microsoft.com/office/drawing/2014/main" id="{98E2102C-C007-416D-8293-895DB9CE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4B05F027-779A-4C16-9118-6134A389E2D9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57350" name="Rectangle 4">
            <a:extLst>
              <a:ext uri="{FF2B5EF4-FFF2-40B4-BE49-F238E27FC236}">
                <a16:creationId xmlns:a16="http://schemas.microsoft.com/office/drawing/2014/main" id="{C802CF32-991A-4B97-9108-8F1B6CECA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239" y="1484762"/>
            <a:ext cx="7055748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0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621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812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/>
            <a:r>
              <a:rPr lang="en-GB" altLang="it-IT" sz="1600" b="1" dirty="0">
                <a:solidFill>
                  <a:schemeClr val="tx1"/>
                </a:solidFill>
                <a:latin typeface="Arial"/>
                <a:ea typeface="ＭＳ Ｐゴシック"/>
                <a:cs typeface="Arial"/>
              </a:rPr>
              <a:t>Zhen-Jia Y., Chi-Yuh S., </a:t>
            </a:r>
            <a:r>
              <a:rPr lang="en-GB" altLang="it-IT" sz="1600" b="1" dirty="0" err="1">
                <a:solidFill>
                  <a:schemeClr val="tx1"/>
                </a:solidFill>
                <a:latin typeface="Arial"/>
                <a:ea typeface="ＭＳ Ｐゴシック"/>
                <a:cs typeface="Arial"/>
              </a:rPr>
              <a:t>Chih</a:t>
            </a:r>
            <a:r>
              <a:rPr lang="en-GB" altLang="it-IT" sz="1600" b="1" dirty="0">
                <a:solidFill>
                  <a:schemeClr val="tx1"/>
                </a:solidFill>
                <a:latin typeface="Arial"/>
                <a:ea typeface="ＭＳ Ｐゴシック"/>
                <a:cs typeface="Arial"/>
              </a:rPr>
              <a:t>-Wei C., Baw-</a:t>
            </a:r>
            <a:r>
              <a:rPr lang="en-GB" altLang="it-IT" sz="1600" b="1" dirty="0" err="1">
                <a:solidFill>
                  <a:schemeClr val="tx1"/>
                </a:solidFill>
                <a:latin typeface="Arial"/>
                <a:ea typeface="ＭＳ Ｐゴシック"/>
                <a:cs typeface="Arial"/>
              </a:rPr>
              <a:t>Jhiune</a:t>
            </a:r>
            <a:r>
              <a:rPr lang="en-GB" altLang="it-IT" sz="1600" b="1" dirty="0">
                <a:solidFill>
                  <a:schemeClr val="tx1"/>
                </a:solidFill>
                <a:latin typeface="Arial"/>
                <a:ea typeface="ＭＳ Ｐゴシック"/>
                <a:cs typeface="Arial"/>
              </a:rPr>
              <a:t> L., </a:t>
            </a:r>
            <a:r>
              <a:rPr lang="en-GB" altLang="it-IT" sz="1600" b="1" dirty="0" err="1">
                <a:solidFill>
                  <a:schemeClr val="tx1"/>
                </a:solidFill>
                <a:latin typeface="Arial"/>
                <a:ea typeface="ＭＳ Ｐゴシック"/>
                <a:cs typeface="Arial"/>
              </a:rPr>
              <a:t>Gwo</a:t>
            </a:r>
            <a:r>
              <a:rPr lang="en-GB" altLang="it-IT" sz="1600" b="1" dirty="0">
                <a:solidFill>
                  <a:schemeClr val="tx1"/>
                </a:solidFill>
                <a:latin typeface="Arial"/>
                <a:ea typeface="ＭＳ Ｐゴシック"/>
                <a:cs typeface="Arial"/>
              </a:rPr>
              <a:t>-Dong C.</a:t>
            </a:r>
          </a:p>
          <a:p>
            <a:pPr lvl="1" algn="just" eaLnBrk="1" hangingPunct="1">
              <a:buNone/>
            </a:pPr>
            <a:r>
              <a:rPr lang="en-GB" altLang="it-IT" sz="1400" dirty="0">
                <a:latin typeface="Arial"/>
                <a:ea typeface="ＭＳ Ｐゴシック"/>
                <a:cs typeface="Arial"/>
              </a:rPr>
              <a:t>"A Robot as a Teaching Assistant in an English Class", 2006 Sixth International Conference on Advanced Learning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096529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55391D-2E72-48AE-A27F-002F8858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689" y="168552"/>
            <a:ext cx="9149935" cy="504825"/>
          </a:xfrm>
        </p:spPr>
        <p:txBody>
          <a:bodyPr/>
          <a:lstStyle/>
          <a:p>
            <a:r>
              <a:rPr lang="ru-RU" noProof="1">
                <a:cs typeface="Arial"/>
              </a:rPr>
              <a:t>Outline</a:t>
            </a:r>
            <a:r>
              <a:rPr lang="ru-RU" dirty="0">
                <a:cs typeface="Arial"/>
              </a:rPr>
              <a:t> of the </a:t>
            </a:r>
            <a:r>
              <a:rPr lang="it-IT" noProof="1">
                <a:cs typeface="Arial"/>
              </a:rPr>
              <a:t>presentation</a:t>
            </a:r>
            <a:endParaRPr lang="ru-RU" noProof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A39441-D06E-4E9B-B228-FE213D006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027" y="961577"/>
            <a:ext cx="8028501" cy="4697215"/>
          </a:xfrm>
        </p:spPr>
        <p:txBody>
          <a:bodyPr/>
          <a:lstStyle/>
          <a:p>
            <a:r>
              <a:rPr lang="ru-RU" sz="1800" b="1" dirty="0">
                <a:cs typeface="Arial"/>
              </a:rPr>
              <a:t>P</a:t>
            </a:r>
            <a:r>
              <a:rPr lang="it-IT" sz="1800" b="1" dirty="0" err="1">
                <a:cs typeface="Arial"/>
              </a:rPr>
              <a:t>aper</a:t>
            </a:r>
            <a:r>
              <a:rPr lang="ru-RU" sz="1800" b="1" dirty="0">
                <a:cs typeface="Arial"/>
              </a:rPr>
              <a:t> Description</a:t>
            </a:r>
            <a:endParaRPr lang="ru-RU" sz="200" dirty="0">
              <a:cs typeface="Arial"/>
            </a:endParaRPr>
          </a:p>
          <a:p>
            <a:endParaRPr lang="it-IT" sz="1800" b="1" dirty="0">
              <a:cs typeface="Arial"/>
            </a:endParaRPr>
          </a:p>
          <a:p>
            <a:r>
              <a:rPr lang="it-IT" sz="1800" b="1" dirty="0">
                <a:cs typeface="Arial"/>
              </a:rPr>
              <a:t>Robot Platform</a:t>
            </a:r>
            <a:endParaRPr lang="ru-RU" sz="200" dirty="0">
              <a:cs typeface="Arial"/>
            </a:endParaRPr>
          </a:p>
          <a:p>
            <a:endParaRPr lang="it-IT" sz="1800" b="1" dirty="0">
              <a:cs typeface="Arial"/>
            </a:endParaRPr>
          </a:p>
          <a:p>
            <a:r>
              <a:rPr lang="it-IT" sz="1800" b="1" dirty="0" err="1">
                <a:cs typeface="Arial"/>
              </a:rPr>
              <a:t>Teacher</a:t>
            </a:r>
            <a:r>
              <a:rPr lang="it-IT" sz="1800" b="1" dirty="0">
                <a:cs typeface="Arial"/>
              </a:rPr>
              <a:t>-Robot Interaction Models</a:t>
            </a:r>
            <a:endParaRPr lang="ru-RU" sz="1800" b="1" dirty="0">
              <a:cs typeface="Arial"/>
            </a:endParaRPr>
          </a:p>
          <a:p>
            <a:endParaRPr lang="it-IT" sz="1800" b="1" dirty="0">
              <a:cs typeface="Arial"/>
            </a:endParaRPr>
          </a:p>
          <a:p>
            <a:r>
              <a:rPr lang="it-IT" sz="1800" b="1" dirty="0" err="1">
                <a:cs typeface="Arial"/>
              </a:rPr>
              <a:t>Experiments</a:t>
            </a:r>
            <a:endParaRPr lang="ru-RU" sz="1800" b="1" dirty="0">
              <a:cs typeface="Arial"/>
            </a:endParaRPr>
          </a:p>
          <a:p>
            <a:pPr lvl="1"/>
            <a:r>
              <a:rPr lang="en-US" sz="1800" dirty="0">
                <a:ea typeface="+mn-lt"/>
                <a:cs typeface="+mn-lt"/>
              </a:rPr>
              <a:t>Experimental</a:t>
            </a:r>
            <a:r>
              <a:rPr lang="it-IT" sz="1800" dirty="0">
                <a:ea typeface="+mn-lt"/>
                <a:cs typeface="+mn-lt"/>
              </a:rPr>
              <a:t> </a:t>
            </a:r>
            <a:r>
              <a:rPr lang="it-IT" sz="1800" dirty="0" err="1">
                <a:ea typeface="+mn-lt"/>
                <a:cs typeface="+mn-lt"/>
              </a:rPr>
              <a:t>Observations</a:t>
            </a:r>
            <a:endParaRPr lang="it-IT" sz="1800" dirty="0">
              <a:ea typeface="+mn-lt"/>
              <a:cs typeface="+mn-lt"/>
            </a:endParaRPr>
          </a:p>
          <a:p>
            <a:pPr lvl="1"/>
            <a:r>
              <a:rPr lang="it-IT" sz="1800" dirty="0" err="1">
                <a:ea typeface="+mn-lt"/>
                <a:cs typeface="+mn-lt"/>
              </a:rPr>
              <a:t>Experimental</a:t>
            </a:r>
            <a:r>
              <a:rPr lang="it-IT" sz="1800" dirty="0">
                <a:ea typeface="+mn-lt"/>
                <a:cs typeface="+mn-lt"/>
              </a:rPr>
              <a:t> </a:t>
            </a:r>
            <a:r>
              <a:rPr lang="it-IT" sz="1800" dirty="0" err="1">
                <a:ea typeface="+mn-lt"/>
                <a:cs typeface="+mn-lt"/>
              </a:rPr>
              <a:t>Results</a:t>
            </a:r>
            <a:endParaRPr lang="it-IT" sz="1800" dirty="0">
              <a:ea typeface="+mn-lt"/>
              <a:cs typeface="+mn-lt"/>
            </a:endParaRPr>
          </a:p>
          <a:p>
            <a:pPr lvl="1"/>
            <a:endParaRPr lang="it-IT" sz="1800" b="1" dirty="0">
              <a:cs typeface="Arial"/>
            </a:endParaRPr>
          </a:p>
          <a:p>
            <a:r>
              <a:rPr lang="it-IT" sz="1800" b="1" dirty="0" err="1">
                <a:cs typeface="Arial"/>
              </a:rPr>
              <a:t>Final</a:t>
            </a:r>
            <a:r>
              <a:rPr lang="it-IT" sz="1800" b="1" dirty="0">
                <a:cs typeface="Arial"/>
              </a:rPr>
              <a:t> Personal </a:t>
            </a:r>
            <a:r>
              <a:rPr lang="en-US" sz="1800" b="1" dirty="0">
                <a:cs typeface="Arial"/>
              </a:rPr>
              <a:t>Comment</a:t>
            </a:r>
            <a:endParaRPr lang="ru-RU" sz="1800" b="1" dirty="0">
              <a:cs typeface="Arial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075543-AC13-4ECC-828A-FFD9CC94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8E3BDE-4D17-46D8-88A7-08627A4C6E46}" type="datetime1">
              <a:rPr lang="it-IT" altLang="it-IT"/>
              <a:pPr>
                <a:defRPr/>
              </a:pPr>
              <a:t>23/03/2022</a:t>
            </a:fld>
            <a:endParaRPr lang="it-IT" altLang="it-IT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D2C9C7-117B-4E18-A6F1-843FB31B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Pagina </a:t>
            </a:r>
            <a:fld id="{30573440-7DC8-4C9B-AFBC-2A57ED1994C6}" type="slidenum">
              <a:rPr lang="it-IT" altLang="it-IT" smtClean="0"/>
              <a:pPr>
                <a:defRPr/>
              </a:pPr>
              <a:t>2</a:t>
            </a:fld>
            <a:endParaRPr lang="it-IT" altLang="it-IT" dirty="0"/>
          </a:p>
        </p:txBody>
      </p:sp>
      <p:sp>
        <p:nvSpPr>
          <p:cNvPr id="8" name="Segnaposto piè di pagina 5">
            <a:extLst>
              <a:ext uri="{FF2B5EF4-FFF2-40B4-BE49-F238E27FC236}">
                <a16:creationId xmlns:a16="http://schemas.microsoft.com/office/drawing/2014/main" id="{5C6663B4-048A-49A7-BE57-8A82A88B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5995" y="61468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A Robot as a Teaching Assistant in an English Class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4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2BBC40-2A5F-4520-95CE-A551D38B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434" y="2492895"/>
            <a:ext cx="7562490" cy="1017067"/>
          </a:xfrm>
        </p:spPr>
        <p:txBody>
          <a:bodyPr/>
          <a:lstStyle/>
          <a:p>
            <a:r>
              <a:rPr lang="ru-RU" dirty="0">
                <a:cs typeface="Arial"/>
              </a:rPr>
              <a:t>P</a:t>
            </a:r>
            <a:r>
              <a:rPr lang="it-IT" dirty="0" err="1">
                <a:cs typeface="Arial"/>
              </a:rPr>
              <a:t>aper</a:t>
            </a:r>
            <a:r>
              <a:rPr lang="ru-RU" dirty="0">
                <a:cs typeface="Arial"/>
              </a:rPr>
              <a:t> Description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9449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3796ABA-6189-4628-ABA7-3E703DEB6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689" y="153997"/>
            <a:ext cx="9149935" cy="504825"/>
          </a:xfrm>
        </p:spPr>
        <p:txBody>
          <a:bodyPr/>
          <a:lstStyle/>
          <a:p>
            <a:pPr eaLnBrk="1" hangingPunct="1"/>
            <a:r>
              <a:rPr lang="it-IT" altLang="it-IT" dirty="0"/>
              <a:t>Paper </a:t>
            </a:r>
            <a:r>
              <a:rPr lang="it-IT" altLang="it-IT" dirty="0" err="1"/>
              <a:t>Description</a:t>
            </a:r>
            <a:endParaRPr lang="it-IT" altLang="it-IT" dirty="0"/>
          </a:p>
        </p:txBody>
      </p:sp>
      <p:sp>
        <p:nvSpPr>
          <p:cNvPr id="57347" name="Segnaposto data 3">
            <a:extLst>
              <a:ext uri="{FF2B5EF4-FFF2-40B4-BE49-F238E27FC236}">
                <a16:creationId xmlns:a16="http://schemas.microsoft.com/office/drawing/2014/main" id="{62F42794-65F3-417E-8CB4-6D94756747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18A9AB-F6CF-4EF7-A121-AC062E12D965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23/03/2022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57348" name="Segnaposto piè di pagina 4">
            <a:extLst>
              <a:ext uri="{FF2B5EF4-FFF2-40B4-BE49-F238E27FC236}">
                <a16:creationId xmlns:a16="http://schemas.microsoft.com/office/drawing/2014/main" id="{715911E6-06EA-44FA-A7EE-220393DD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A Robot as a Teaching Assistant in an English Class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57349" name="Segnaposto numero diapositiva 5">
            <a:extLst>
              <a:ext uri="{FF2B5EF4-FFF2-40B4-BE49-F238E27FC236}">
                <a16:creationId xmlns:a16="http://schemas.microsoft.com/office/drawing/2014/main" id="{98E2102C-C007-416D-8293-895DB9CE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4B05F027-779A-4C16-9118-6134A389E2D9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pic>
        <p:nvPicPr>
          <p:cNvPr id="1026" name="Picture 2" descr="The iCub humanoid robot [16] inquisitively gazing at a toy octopus. |  Download Scientific Diagram">
            <a:extLst>
              <a:ext uri="{FF2B5EF4-FFF2-40B4-BE49-F238E27FC236}">
                <a16:creationId xmlns:a16="http://schemas.microsoft.com/office/drawing/2014/main" id="{800758BB-6E27-4755-B018-9B3473CF8A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" t="1645" r="2246" b="1211"/>
          <a:stretch/>
        </p:blipFill>
        <p:spPr bwMode="auto">
          <a:xfrm>
            <a:off x="5802474" y="386503"/>
            <a:ext cx="2529293" cy="2540747"/>
          </a:xfrm>
          <a:prstGeom prst="ellipse">
            <a:avLst/>
          </a:prstGeom>
          <a:ln w="3175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2C91988-F9C2-4000-ACF1-69C7599474A1}"/>
              </a:ext>
            </a:extLst>
          </p:cNvPr>
          <p:cNvSpPr txBox="1"/>
          <p:nvPr/>
        </p:nvSpPr>
        <p:spPr>
          <a:xfrm>
            <a:off x="698451" y="1071305"/>
            <a:ext cx="4377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</a:rPr>
              <a:t>The </a:t>
            </a:r>
            <a:r>
              <a:rPr lang="en-GB" sz="1800" b="1" dirty="0">
                <a:solidFill>
                  <a:schemeClr val="tx1"/>
                </a:solidFill>
              </a:rPr>
              <a:t>humanoid physical form</a:t>
            </a:r>
            <a:r>
              <a:rPr lang="en-GB" sz="1800" dirty="0">
                <a:solidFill>
                  <a:schemeClr val="tx1"/>
                </a:solidFill>
              </a:rPr>
              <a:t> </a:t>
            </a:r>
            <a:r>
              <a:rPr lang="en-GB" sz="1800" dirty="0">
                <a:solidFill>
                  <a:srgbClr val="000000"/>
                </a:solidFill>
              </a:rPr>
              <a:t>makes human-robot social interactions happen in a </a:t>
            </a:r>
            <a:r>
              <a:rPr lang="en-GB" sz="1800" b="1" dirty="0">
                <a:solidFill>
                  <a:schemeClr val="tx1"/>
                </a:solidFill>
              </a:rPr>
              <a:t>more natural way</a:t>
            </a:r>
            <a:endParaRPr lang="en-GB" sz="1800" dirty="0">
              <a:solidFill>
                <a:srgbClr val="000000"/>
              </a:solidFill>
            </a:endParaRP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1470BC93-AC03-44FF-9ADB-587719710D06}"/>
              </a:ext>
            </a:extLst>
          </p:cNvPr>
          <p:cNvGrpSpPr/>
          <p:nvPr/>
        </p:nvGrpSpPr>
        <p:grpSpPr>
          <a:xfrm>
            <a:off x="611560" y="2650020"/>
            <a:ext cx="4464496" cy="3197802"/>
            <a:chOff x="911412" y="1989383"/>
            <a:chExt cx="3804604" cy="2853452"/>
          </a:xfrm>
        </p:grpSpPr>
        <p:pic>
          <p:nvPicPr>
            <p:cNvPr id="1028" name="Picture 4" descr="Stonks Meme Wallpapers - Top Free Stonks Meme Backgrounds - WallpaperAccess">
              <a:extLst>
                <a:ext uri="{FF2B5EF4-FFF2-40B4-BE49-F238E27FC236}">
                  <a16:creationId xmlns:a16="http://schemas.microsoft.com/office/drawing/2014/main" id="{AE6FEAF9-57F6-4592-8CA6-E8D98C0306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412" y="1989383"/>
              <a:ext cx="3804604" cy="2853452"/>
            </a:xfrm>
            <a:prstGeom prst="rect">
              <a:avLst/>
            </a:prstGeom>
            <a:noFill/>
            <a:effectLst>
              <a:softEdge rad="1270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Gruppo 3">
              <a:extLst>
                <a:ext uri="{FF2B5EF4-FFF2-40B4-BE49-F238E27FC236}">
                  <a16:creationId xmlns:a16="http://schemas.microsoft.com/office/drawing/2014/main" id="{08CB5997-9105-436C-B0E2-DC9A25797E87}"/>
                </a:ext>
              </a:extLst>
            </p:cNvPr>
            <p:cNvGrpSpPr/>
            <p:nvPr/>
          </p:nvGrpSpPr>
          <p:grpSpPr>
            <a:xfrm>
              <a:off x="1187624" y="3284984"/>
              <a:ext cx="1152128" cy="1346086"/>
              <a:chOff x="1187624" y="3284984"/>
              <a:chExt cx="1152128" cy="1346086"/>
            </a:xfrm>
          </p:grpSpPr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CCED8D0-ABD9-4268-8C2A-8C373DE2055F}"/>
                  </a:ext>
                </a:extLst>
              </p:cNvPr>
              <p:cNvSpPr txBox="1"/>
              <p:nvPr/>
            </p:nvSpPr>
            <p:spPr>
              <a:xfrm>
                <a:off x="1187624" y="3284984"/>
                <a:ext cx="1152128" cy="276999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rgbClr val="000000"/>
                    </a:solidFill>
                  </a:rPr>
                  <a:t>Concentration</a:t>
                </a:r>
                <a:endParaRPr lang="en-US" sz="1000" dirty="0"/>
              </a:p>
            </p:txBody>
          </p:sp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538073F-455A-4E97-83C3-607612355605}"/>
                  </a:ext>
                </a:extLst>
              </p:cNvPr>
              <p:cNvSpPr txBox="1"/>
              <p:nvPr/>
            </p:nvSpPr>
            <p:spPr>
              <a:xfrm>
                <a:off x="1187625" y="3645024"/>
                <a:ext cx="1152127" cy="276999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rgbClr val="000000"/>
                    </a:solidFill>
                  </a:rPr>
                  <a:t>Involvement</a:t>
                </a:r>
                <a:endParaRPr lang="en-US" sz="1000" dirty="0"/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9A565F4F-CAF4-49EB-863F-D862E31FE68A}"/>
                  </a:ext>
                </a:extLst>
              </p:cNvPr>
              <p:cNvSpPr txBox="1"/>
              <p:nvPr/>
            </p:nvSpPr>
            <p:spPr>
              <a:xfrm>
                <a:off x="1187624" y="4354071"/>
                <a:ext cx="1152127" cy="276999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rgbClr val="000000"/>
                    </a:solidFill>
                  </a:rPr>
                  <a:t>Interest</a:t>
                </a:r>
              </a:p>
            </p:txBody>
          </p:sp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0113A97E-64DC-4D6E-BDEE-771FCE96CF2F}"/>
                  </a:ext>
                </a:extLst>
              </p:cNvPr>
              <p:cNvSpPr txBox="1"/>
              <p:nvPr/>
            </p:nvSpPr>
            <p:spPr>
              <a:xfrm>
                <a:off x="1187624" y="3994031"/>
                <a:ext cx="1152127" cy="276999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rgbClr val="000000"/>
                    </a:solidFill>
                  </a:rPr>
                  <a:t>Enjoyment</a:t>
                </a:r>
                <a:endParaRPr lang="en-US" sz="1000" dirty="0"/>
              </a:p>
            </p:txBody>
          </p:sp>
        </p:grp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8A52BD3C-D8E2-48F0-9CC1-96BCC6C9E027}"/>
              </a:ext>
            </a:extLst>
          </p:cNvPr>
          <p:cNvGrpSpPr/>
          <p:nvPr/>
        </p:nvGrpSpPr>
        <p:grpSpPr>
          <a:xfrm>
            <a:off x="5740734" y="3231721"/>
            <a:ext cx="2588697" cy="2616101"/>
            <a:chOff x="5652120" y="3159756"/>
            <a:chExt cx="2588697" cy="2616101"/>
          </a:xfrm>
        </p:grpSpPr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5CBFE995-65B3-4054-86D9-EE0FEEECC488}"/>
                </a:ext>
              </a:extLst>
            </p:cNvPr>
            <p:cNvSpPr txBox="1"/>
            <p:nvPr/>
          </p:nvSpPr>
          <p:spPr>
            <a:xfrm>
              <a:off x="5722769" y="3529088"/>
              <a:ext cx="2518048" cy="2246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rgbClr val="000000"/>
                  </a:solidFill>
                </a:rPr>
                <a:t>Recommender system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400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rgbClr val="000000"/>
                  </a:solidFill>
                </a:rPr>
                <a:t>Personal assistant</a:t>
              </a:r>
              <a:endParaRPr lang="en-GB" sz="800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400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rgbClr val="000000"/>
                  </a:solidFill>
                </a:rPr>
                <a:t>News presenter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400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rgbClr val="000000"/>
                  </a:solidFill>
                </a:rPr>
                <a:t>Education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400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rgbClr val="000000"/>
                  </a:solidFill>
                </a:rPr>
                <a:t>Home appliances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400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rgbClr val="000000"/>
                  </a:solidFill>
                </a:rPr>
                <a:t>Entertainment</a:t>
              </a:r>
              <a:endParaRPr lang="en-GB" sz="800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400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rgbClr val="000000"/>
                  </a:solidFill>
                </a:rPr>
                <a:t>…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DFEC677B-EBC4-42C4-8D76-CA32A65F2F5A}"/>
                </a:ext>
              </a:extLst>
            </p:cNvPr>
            <p:cNvSpPr txBox="1"/>
            <p:nvPr/>
          </p:nvSpPr>
          <p:spPr>
            <a:xfrm>
              <a:off x="5652120" y="3159756"/>
              <a:ext cx="2518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b="1" dirty="0">
                  <a:solidFill>
                    <a:schemeClr val="tx1"/>
                  </a:solidFill>
                </a:rPr>
                <a:t>Application domains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3796ABA-6189-4628-ABA7-3E703DEB6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689" y="153997"/>
            <a:ext cx="9149935" cy="504825"/>
          </a:xfrm>
        </p:spPr>
        <p:txBody>
          <a:bodyPr/>
          <a:lstStyle/>
          <a:p>
            <a:pPr eaLnBrk="1" hangingPunct="1"/>
            <a:r>
              <a:rPr lang="it-IT" altLang="it-IT" dirty="0"/>
              <a:t>Paper </a:t>
            </a:r>
            <a:r>
              <a:rPr lang="it-IT" altLang="it-IT" dirty="0" err="1"/>
              <a:t>Description</a:t>
            </a:r>
            <a:endParaRPr lang="it-IT" altLang="it-IT" dirty="0"/>
          </a:p>
        </p:txBody>
      </p:sp>
      <p:sp>
        <p:nvSpPr>
          <p:cNvPr id="57347" name="Segnaposto data 3">
            <a:extLst>
              <a:ext uri="{FF2B5EF4-FFF2-40B4-BE49-F238E27FC236}">
                <a16:creationId xmlns:a16="http://schemas.microsoft.com/office/drawing/2014/main" id="{62F42794-65F3-417E-8CB4-6D94756747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18A9AB-F6CF-4EF7-A121-AC062E12D965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23/03/2022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57348" name="Segnaposto piè di pagina 4">
            <a:extLst>
              <a:ext uri="{FF2B5EF4-FFF2-40B4-BE49-F238E27FC236}">
                <a16:creationId xmlns:a16="http://schemas.microsoft.com/office/drawing/2014/main" id="{715911E6-06EA-44FA-A7EE-220393DD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A Robot as a Teaching Assistant in an English Class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57349" name="Segnaposto numero diapositiva 5">
            <a:extLst>
              <a:ext uri="{FF2B5EF4-FFF2-40B4-BE49-F238E27FC236}">
                <a16:creationId xmlns:a16="http://schemas.microsoft.com/office/drawing/2014/main" id="{98E2102C-C007-416D-8293-895DB9CE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4B05F027-779A-4C16-9118-6134A389E2D9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6FD6067-523A-4E57-923D-76C82095F08C}"/>
              </a:ext>
            </a:extLst>
          </p:cNvPr>
          <p:cNvSpPr txBox="1"/>
          <p:nvPr/>
        </p:nvSpPr>
        <p:spPr>
          <a:xfrm>
            <a:off x="670992" y="961741"/>
            <a:ext cx="8077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</a:rPr>
              <a:t>There is a direction worthy of exploration:</a:t>
            </a:r>
          </a:p>
          <a:p>
            <a:endParaRPr lang="en-GB" sz="600" dirty="0">
              <a:solidFill>
                <a:srgbClr val="000000"/>
              </a:solidFill>
            </a:endParaRPr>
          </a:p>
          <a:p>
            <a:pPr algn="ctr"/>
            <a:r>
              <a:rPr lang="en-GB" sz="1800" b="1" dirty="0">
                <a:solidFill>
                  <a:schemeClr val="tx1"/>
                </a:solidFill>
              </a:rPr>
              <a:t>Robots as partners of a teacher in a classroom</a:t>
            </a:r>
            <a:endParaRPr lang="en-US" sz="1800" b="1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FB86E47-5FDD-4F14-A3DB-249DE8A50D37}"/>
              </a:ext>
            </a:extLst>
          </p:cNvPr>
          <p:cNvSpPr txBox="1"/>
          <p:nvPr/>
        </p:nvSpPr>
        <p:spPr>
          <a:xfrm>
            <a:off x="755578" y="2636912"/>
            <a:ext cx="4248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</a:rPr>
              <a:t>In particular, this paper explores the use of </a:t>
            </a:r>
            <a:r>
              <a:rPr lang="en-GB" sz="1800" b="1" dirty="0" err="1">
                <a:solidFill>
                  <a:schemeClr val="tx1"/>
                </a:solidFill>
              </a:rPr>
              <a:t>Robosapien</a:t>
            </a:r>
            <a:r>
              <a:rPr lang="en-GB" sz="1800" dirty="0">
                <a:solidFill>
                  <a:srgbClr val="000000"/>
                </a:solidFill>
              </a:rPr>
              <a:t> to help teaching English in Taiwanese elementary classrooms</a:t>
            </a:r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2050" name="Picture 2" descr="WowWee Robotics Robosapien - The next Generation 8081 Robot giocattolo |  Conrad.it">
            <a:extLst>
              <a:ext uri="{FF2B5EF4-FFF2-40B4-BE49-F238E27FC236}">
                <a16:creationId xmlns:a16="http://schemas.microsoft.com/office/drawing/2014/main" id="{00D41F3B-C288-46D7-9775-FF64EB921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354" y="1844824"/>
            <a:ext cx="3080846" cy="389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45083FB2-954C-4CD8-8992-87FDB8DB6631}"/>
              </a:ext>
            </a:extLst>
          </p:cNvPr>
          <p:cNvSpPr txBox="1"/>
          <p:nvPr/>
        </p:nvSpPr>
        <p:spPr>
          <a:xfrm>
            <a:off x="827584" y="3832012"/>
            <a:ext cx="424847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A </a:t>
            </a:r>
            <a:r>
              <a:rPr lang="en-GB" sz="1600" dirty="0">
                <a:solidFill>
                  <a:schemeClr val="tx1"/>
                </a:solidFill>
              </a:rPr>
              <a:t>programmable</a:t>
            </a:r>
            <a:r>
              <a:rPr lang="en-GB" sz="1600" dirty="0">
                <a:solidFill>
                  <a:srgbClr val="000000"/>
                </a:solidFill>
              </a:rPr>
              <a:t> </a:t>
            </a:r>
            <a:r>
              <a:rPr lang="en-GB" sz="1600" dirty="0">
                <a:solidFill>
                  <a:schemeClr val="tx1"/>
                </a:solidFill>
              </a:rPr>
              <a:t>low-cost humanoid robot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6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Produced for the </a:t>
            </a:r>
            <a:r>
              <a:rPr lang="en-GB" sz="1600" dirty="0">
                <a:solidFill>
                  <a:schemeClr val="tx1"/>
                </a:solidFill>
              </a:rPr>
              <a:t>toy market </a:t>
            </a:r>
            <a:r>
              <a:rPr lang="en-GB" sz="1600" dirty="0">
                <a:solidFill>
                  <a:srgbClr val="000000"/>
                </a:solidFill>
              </a:rPr>
              <a:t>by WowWee</a:t>
            </a:r>
          </a:p>
        </p:txBody>
      </p:sp>
    </p:spTree>
    <p:extLst>
      <p:ext uri="{BB962C8B-B14F-4D97-AF65-F5344CB8AC3E}">
        <p14:creationId xmlns:p14="http://schemas.microsoft.com/office/powerpoint/2010/main" val="12892116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2BBC40-2A5F-4520-95CE-A551D38B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434" y="1122363"/>
            <a:ext cx="7562490" cy="2387600"/>
          </a:xfrm>
        </p:spPr>
        <p:txBody>
          <a:bodyPr/>
          <a:lstStyle/>
          <a:p>
            <a:r>
              <a:rPr lang="it-IT" dirty="0">
                <a:cs typeface="Arial"/>
              </a:rPr>
              <a:t>Robot Platform</a:t>
            </a:r>
            <a:endParaRPr lang="ru-RU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2876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6E506C7-0A4B-4A2C-9162-03A19360A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124744"/>
            <a:ext cx="5080652" cy="4775596"/>
          </a:xfrm>
          <a:prstGeom prst="rect">
            <a:avLst/>
          </a:prstGeom>
        </p:spPr>
      </p:pic>
      <p:sp>
        <p:nvSpPr>
          <p:cNvPr id="57346" name="Rectangle 2">
            <a:extLst>
              <a:ext uri="{FF2B5EF4-FFF2-40B4-BE49-F238E27FC236}">
                <a16:creationId xmlns:a16="http://schemas.microsoft.com/office/drawing/2014/main" id="{D3796ABA-6189-4628-ABA7-3E703DEB6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689" y="153997"/>
            <a:ext cx="9149935" cy="504825"/>
          </a:xfrm>
        </p:spPr>
        <p:txBody>
          <a:bodyPr/>
          <a:lstStyle/>
          <a:p>
            <a:pPr eaLnBrk="1" hangingPunct="1"/>
            <a:r>
              <a:rPr lang="it-IT" dirty="0">
                <a:cs typeface="Arial"/>
              </a:rPr>
              <a:t>Robot Platform</a:t>
            </a:r>
            <a:endParaRPr lang="it-IT" altLang="it-IT" dirty="0"/>
          </a:p>
        </p:txBody>
      </p:sp>
      <p:sp>
        <p:nvSpPr>
          <p:cNvPr id="57347" name="Segnaposto data 3">
            <a:extLst>
              <a:ext uri="{FF2B5EF4-FFF2-40B4-BE49-F238E27FC236}">
                <a16:creationId xmlns:a16="http://schemas.microsoft.com/office/drawing/2014/main" id="{62F42794-65F3-417E-8CB4-6D94756747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18A9AB-F6CF-4EF7-A121-AC062E12D965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23/03/2022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57348" name="Segnaposto piè di pagina 4">
            <a:extLst>
              <a:ext uri="{FF2B5EF4-FFF2-40B4-BE49-F238E27FC236}">
                <a16:creationId xmlns:a16="http://schemas.microsoft.com/office/drawing/2014/main" id="{715911E6-06EA-44FA-A7EE-220393DD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A Robot as a Teaching Assistant in an English Class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57349" name="Segnaposto numero diapositiva 5">
            <a:extLst>
              <a:ext uri="{FF2B5EF4-FFF2-40B4-BE49-F238E27FC236}">
                <a16:creationId xmlns:a16="http://schemas.microsoft.com/office/drawing/2014/main" id="{98E2102C-C007-416D-8293-895DB9CE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4B05F027-779A-4C16-9118-6134A389E2D9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2B39505-CBFC-4525-9CCE-73EB15DC41CA}"/>
              </a:ext>
            </a:extLst>
          </p:cNvPr>
          <p:cNvSpPr txBox="1"/>
          <p:nvPr/>
        </p:nvSpPr>
        <p:spPr>
          <a:xfrm>
            <a:off x="6415176" y="1150874"/>
            <a:ext cx="2313926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</a:rPr>
              <a:t>Height: 36cm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600" dirty="0">
              <a:solidFill>
                <a:srgbClr val="000000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</a:rPr>
              <a:t>Weights: 2.1kg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600" dirty="0">
              <a:solidFill>
                <a:srgbClr val="000000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</a:rPr>
              <a:t>4 "D" alkaline batteries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600" dirty="0">
              <a:solidFill>
                <a:srgbClr val="000000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</a:rPr>
              <a:t>Eye lights and comic sounds for 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emotional state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CD45D5C-8FB7-4DF2-A1CE-822CB3FC11ED}"/>
              </a:ext>
            </a:extLst>
          </p:cNvPr>
          <p:cNvSpPr txBox="1"/>
          <p:nvPr/>
        </p:nvSpPr>
        <p:spPr>
          <a:xfrm>
            <a:off x="363769" y="658822"/>
            <a:ext cx="8411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</a:rPr>
              <a:t>The </a:t>
            </a:r>
            <a:r>
              <a:rPr lang="en-GB" sz="1600" dirty="0">
                <a:solidFill>
                  <a:schemeClr val="tx1"/>
                </a:solidFill>
              </a:rPr>
              <a:t>Robot Platform</a:t>
            </a:r>
            <a:r>
              <a:rPr lang="en-GB" sz="1600" dirty="0">
                <a:solidFill>
                  <a:srgbClr val="000000"/>
                </a:solidFill>
              </a:rPr>
              <a:t> consists in a combination of various pieces of </a:t>
            </a:r>
            <a:r>
              <a:rPr lang="en-GB" sz="1600" b="1" dirty="0">
                <a:solidFill>
                  <a:schemeClr val="tx1"/>
                </a:solidFill>
              </a:rPr>
              <a:t>Hardware</a:t>
            </a:r>
            <a:r>
              <a:rPr lang="en-GB" sz="1600" dirty="0">
                <a:solidFill>
                  <a:srgbClr val="000000"/>
                </a:solidFill>
              </a:rPr>
              <a:t> and </a:t>
            </a:r>
            <a:r>
              <a:rPr lang="en-GB" sz="1600" b="1" dirty="0">
                <a:solidFill>
                  <a:schemeClr val="tx1"/>
                </a:solidFill>
              </a:rPr>
              <a:t>Software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960B2F6-C617-4BDB-9FD7-10B293CE1FA1}"/>
              </a:ext>
            </a:extLst>
          </p:cNvPr>
          <p:cNvSpPr txBox="1"/>
          <p:nvPr/>
        </p:nvSpPr>
        <p:spPr>
          <a:xfrm>
            <a:off x="6410812" y="4330210"/>
            <a:ext cx="262568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 err="1">
                <a:solidFill>
                  <a:schemeClr val="tx1"/>
                </a:solidFill>
              </a:rPr>
              <a:t>Robosapien's</a:t>
            </a:r>
            <a:r>
              <a:rPr lang="en-GB" sz="1200" dirty="0">
                <a:solidFill>
                  <a:schemeClr val="tx1"/>
                </a:solidFill>
              </a:rPr>
              <a:t> remote controller </a:t>
            </a:r>
            <a:r>
              <a:rPr lang="en-GB" sz="1200" dirty="0">
                <a:solidFill>
                  <a:srgbClr val="000000"/>
                </a:solidFill>
              </a:rPr>
              <a:t>was extended with a DSP board that is connected to a Tablet PC</a:t>
            </a:r>
          </a:p>
        </p:txBody>
      </p:sp>
    </p:spTree>
    <p:extLst>
      <p:ext uri="{BB962C8B-B14F-4D97-AF65-F5344CB8AC3E}">
        <p14:creationId xmlns:p14="http://schemas.microsoft.com/office/powerpoint/2010/main" val="35726489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5A7C74C-32E8-4F24-8962-292233BED1F1}"/>
              </a:ext>
            </a:extLst>
          </p:cNvPr>
          <p:cNvSpPr txBox="1"/>
          <p:nvPr/>
        </p:nvSpPr>
        <p:spPr>
          <a:xfrm>
            <a:off x="363769" y="658822"/>
            <a:ext cx="8411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</a:rPr>
              <a:t>The </a:t>
            </a:r>
            <a:r>
              <a:rPr lang="en-GB" sz="1600" dirty="0">
                <a:solidFill>
                  <a:schemeClr val="tx1"/>
                </a:solidFill>
              </a:rPr>
              <a:t>Robot Platform</a:t>
            </a:r>
            <a:r>
              <a:rPr lang="en-GB" sz="1600" dirty="0">
                <a:solidFill>
                  <a:srgbClr val="000000"/>
                </a:solidFill>
              </a:rPr>
              <a:t> consists in a combination of various pieces of </a:t>
            </a:r>
            <a:r>
              <a:rPr lang="en-GB" sz="1600" b="1" dirty="0">
                <a:solidFill>
                  <a:schemeClr val="tx1"/>
                </a:solidFill>
              </a:rPr>
              <a:t>Hardware</a:t>
            </a:r>
            <a:r>
              <a:rPr lang="en-GB" sz="1600" dirty="0">
                <a:solidFill>
                  <a:srgbClr val="000000"/>
                </a:solidFill>
              </a:rPr>
              <a:t> and </a:t>
            </a:r>
            <a:r>
              <a:rPr lang="en-GB" sz="1600" b="1" dirty="0">
                <a:solidFill>
                  <a:schemeClr val="tx1"/>
                </a:solidFill>
              </a:rPr>
              <a:t>Software</a:t>
            </a:r>
            <a:endParaRPr lang="en-US" sz="1050" b="1" dirty="0">
              <a:solidFill>
                <a:schemeClr val="tx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66DD5C6-7A4E-461F-99B4-9D917844C7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1" b="415"/>
          <a:stretch/>
        </p:blipFill>
        <p:spPr>
          <a:xfrm>
            <a:off x="2411760" y="1052736"/>
            <a:ext cx="3295295" cy="5040560"/>
          </a:xfrm>
          <a:prstGeom prst="rect">
            <a:avLst/>
          </a:prstGeom>
        </p:spPr>
      </p:pic>
      <p:sp>
        <p:nvSpPr>
          <p:cNvPr id="57346" name="Rectangle 2">
            <a:extLst>
              <a:ext uri="{FF2B5EF4-FFF2-40B4-BE49-F238E27FC236}">
                <a16:creationId xmlns:a16="http://schemas.microsoft.com/office/drawing/2014/main" id="{D3796ABA-6189-4628-ABA7-3E703DEB6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689" y="153997"/>
            <a:ext cx="9149935" cy="504825"/>
          </a:xfrm>
        </p:spPr>
        <p:txBody>
          <a:bodyPr/>
          <a:lstStyle/>
          <a:p>
            <a:pPr eaLnBrk="1" hangingPunct="1"/>
            <a:r>
              <a:rPr lang="it-IT" dirty="0">
                <a:cs typeface="Arial"/>
              </a:rPr>
              <a:t>Robot Platform</a:t>
            </a:r>
            <a:endParaRPr lang="it-IT" altLang="it-IT" dirty="0"/>
          </a:p>
        </p:txBody>
      </p:sp>
      <p:sp>
        <p:nvSpPr>
          <p:cNvPr id="57347" name="Segnaposto data 3">
            <a:extLst>
              <a:ext uri="{FF2B5EF4-FFF2-40B4-BE49-F238E27FC236}">
                <a16:creationId xmlns:a16="http://schemas.microsoft.com/office/drawing/2014/main" id="{62F42794-65F3-417E-8CB4-6D94756747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18A9AB-F6CF-4EF7-A121-AC062E12D965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23/03/2022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57348" name="Segnaposto piè di pagina 4">
            <a:extLst>
              <a:ext uri="{FF2B5EF4-FFF2-40B4-BE49-F238E27FC236}">
                <a16:creationId xmlns:a16="http://schemas.microsoft.com/office/drawing/2014/main" id="{715911E6-06EA-44FA-A7EE-220393DD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A Robot as a Teaching Assistant in an English Class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57349" name="Segnaposto numero diapositiva 5">
            <a:extLst>
              <a:ext uri="{FF2B5EF4-FFF2-40B4-BE49-F238E27FC236}">
                <a16:creationId xmlns:a16="http://schemas.microsoft.com/office/drawing/2014/main" id="{98E2102C-C007-416D-8293-895DB9CE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4B05F027-779A-4C16-9118-6134A389E2D9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2B39505-CBFC-4525-9CCE-73EB15DC41CA}"/>
              </a:ext>
            </a:extLst>
          </p:cNvPr>
          <p:cNvSpPr txBox="1"/>
          <p:nvPr/>
        </p:nvSpPr>
        <p:spPr>
          <a:xfrm>
            <a:off x="5796136" y="1314634"/>
            <a:ext cx="32011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</a:rPr>
              <a:t>Software integrates </a:t>
            </a:r>
            <a:r>
              <a:rPr lang="en-GB" sz="1200" dirty="0">
                <a:solidFill>
                  <a:schemeClr val="tx1"/>
                </a:solidFill>
              </a:rPr>
              <a:t>speeches, sounds and gestures control</a:t>
            </a:r>
            <a:r>
              <a:rPr lang="en-GB" sz="1200" dirty="0">
                <a:solidFill>
                  <a:srgbClr val="000000"/>
                </a:solidFill>
              </a:rPr>
              <a:t> of the robot</a:t>
            </a:r>
            <a:endParaRPr lang="en-US" sz="1200" dirty="0"/>
          </a:p>
          <a:p>
            <a:pPr algn="just"/>
            <a:endParaRPr lang="en-GB" sz="1200" dirty="0">
              <a:solidFill>
                <a:srgbClr val="000000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</a:rPr>
              <a:t>Speech of the robot is generated by </a:t>
            </a:r>
            <a:r>
              <a:rPr lang="en-GB" sz="1200" dirty="0">
                <a:solidFill>
                  <a:schemeClr val="tx1"/>
                </a:solidFill>
              </a:rPr>
              <a:t>Microsoft Speech SDK</a:t>
            </a:r>
            <a:r>
              <a:rPr lang="en-GB" sz="1200" dirty="0">
                <a:solidFill>
                  <a:srgbClr val="000000"/>
                </a:solidFill>
              </a:rPr>
              <a:t> for text-to-speech</a:t>
            </a:r>
          </a:p>
          <a:p>
            <a:pPr algn="just"/>
            <a:endParaRPr lang="en-GB" sz="1200" dirty="0">
              <a:solidFill>
                <a:srgbClr val="000000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</a:rPr>
              <a:t>The </a:t>
            </a:r>
            <a:r>
              <a:rPr lang="en-GB" sz="1200" dirty="0">
                <a:solidFill>
                  <a:schemeClr val="tx1"/>
                </a:solidFill>
              </a:rPr>
              <a:t>speaking rate, identity of the voice, and volume </a:t>
            </a:r>
            <a:r>
              <a:rPr lang="en-GB" sz="1200" dirty="0">
                <a:solidFill>
                  <a:srgbClr val="000000"/>
                </a:solidFill>
              </a:rPr>
              <a:t>could be adjusted in real-time to fit the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0657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2BBC40-2A5F-4520-95CE-A551D38B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114" y="1700808"/>
            <a:ext cx="8381998" cy="2387600"/>
          </a:xfrm>
        </p:spPr>
        <p:txBody>
          <a:bodyPr/>
          <a:lstStyle/>
          <a:p>
            <a:r>
              <a:rPr lang="it-IT" dirty="0" err="1">
                <a:cs typeface="Arial"/>
              </a:rPr>
              <a:t>Teacher</a:t>
            </a:r>
            <a:r>
              <a:rPr lang="it-IT" dirty="0">
                <a:cs typeface="Arial"/>
              </a:rPr>
              <a:t>-Robot Interaction Models</a:t>
            </a:r>
            <a:endParaRPr lang="ru-RU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2363403"/>
      </p:ext>
    </p:extLst>
  </p:cSld>
  <p:clrMapOvr>
    <a:masterClrMapping/>
  </p:clrMapOvr>
</p:sld>
</file>

<file path=ppt/theme/theme1.xml><?xml version="1.0" encoding="utf-8"?>
<a:theme xmlns:a="http://schemas.openxmlformats.org/drawingml/2006/main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la sapienz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Marco:Applications:Microsoft Office 2004:Modelli:Modelli personali:la sapienza.pot</Template>
  <TotalTime>3275</TotalTime>
  <Words>1033</Words>
  <Application>Microsoft Office PowerPoint</Application>
  <PresentationFormat>Presentazione su schermo (4:3)</PresentationFormat>
  <Paragraphs>254</Paragraphs>
  <Slides>18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0" baseType="lpstr">
      <vt:lpstr>Arial</vt:lpstr>
      <vt:lpstr>la sapienza</vt:lpstr>
      <vt:lpstr>A Robot as a Teaching Assistant in an English Class</vt:lpstr>
      <vt:lpstr>Outline of the presentation</vt:lpstr>
      <vt:lpstr>Paper Description</vt:lpstr>
      <vt:lpstr>Paper Description</vt:lpstr>
      <vt:lpstr>Paper Description</vt:lpstr>
      <vt:lpstr>Robot Platform</vt:lpstr>
      <vt:lpstr>Robot Platform</vt:lpstr>
      <vt:lpstr>Robot Platform</vt:lpstr>
      <vt:lpstr>Teacher-Robot Interaction Models</vt:lpstr>
      <vt:lpstr>Teacher-Robot Interaction Models</vt:lpstr>
      <vt:lpstr>Teacher-Robot Interaction Models</vt:lpstr>
      <vt:lpstr>Experiments</vt:lpstr>
      <vt:lpstr>Experiments</vt:lpstr>
      <vt:lpstr>Experimental Observations </vt:lpstr>
      <vt:lpstr>Experimental Results </vt:lpstr>
      <vt:lpstr>Final Personal Comment</vt:lpstr>
      <vt:lpstr>Final Personal Comment</vt:lpstr>
      <vt:lpstr>References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Leandro</cp:lastModifiedBy>
  <cp:revision>1594</cp:revision>
  <dcterms:created xsi:type="dcterms:W3CDTF">2006-11-20T16:13:10Z</dcterms:created>
  <dcterms:modified xsi:type="dcterms:W3CDTF">2022-03-23T16:20:08Z</dcterms:modified>
  <cp:category/>
</cp:coreProperties>
</file>