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311" r:id="rId3"/>
    <p:sldId id="309" r:id="rId4"/>
    <p:sldId id="333" r:id="rId5"/>
    <p:sldId id="347" r:id="rId6"/>
    <p:sldId id="348" r:id="rId7"/>
    <p:sldId id="349" r:id="rId8"/>
    <p:sldId id="351" r:id="rId9"/>
    <p:sldId id="352" r:id="rId10"/>
    <p:sldId id="355" r:id="rId11"/>
    <p:sldId id="353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ndro" initials="L" lastIdx="2" clrIdx="0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CCCD"/>
    <a:srgbClr val="EDE8E8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035C8-6334-4CA8-94DF-0A3EC5332511}" v="7020" dt="2022-02-18T04:14:01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78333" autoAdjust="0"/>
  </p:normalViewPr>
  <p:slideViewPr>
    <p:cSldViewPr>
      <p:cViewPr varScale="1">
        <p:scale>
          <a:sx n="108" d="100"/>
          <a:sy n="108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C469B4F-D4C0-4FF7-9F13-F7F3CC245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962BDAC-059F-43D0-907F-B142F29D95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667AB0-4B44-4F10-88CF-03073027DE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D966B4C-8409-47F5-87EE-82B5575717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875BE5-45C8-4FD9-9298-3CC50256703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380340-3E20-4691-B896-DAF876771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73D8CA-1C39-4D8A-A9D2-FD8C3A3D90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93C5456-878B-418B-8480-1145FBD24B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631CCAB-08ED-41BD-A2A9-C28EA0EFBB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729060C-909B-48CA-A5C2-70E66A1906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DC4E38-CDCB-4610-B0BD-E2F14BF57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041E1-E52E-4CF7-821E-431F1D6E0A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F69791-D3C6-4811-84A7-9584D85CB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171A21-2D4E-45B8-AEE2-3D3DBC4ADB5E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CE8DC3F-4512-4DA5-85C1-0DFCEC4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0DBB1A7-82A6-439F-BEC7-07E1E2782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451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99738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317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24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793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199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343EC5-856F-4C45-AE79-B6A275A96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7AE7B-3720-44FC-AD15-965CA14974A2}" type="slidenum">
              <a:rPr lang="it-IT" altLang="it-IT" sz="1200" smtClean="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3158DE-F5AC-47E1-876B-4EC5902AE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01FB99D-0351-4FD3-AADF-B803412AD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5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E1F9DB-1C97-4127-BAAC-1A65D92B2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1DC3-C430-462A-B88E-06CDF7522926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D3C5E3-09F6-4D4B-B227-8393CBEB7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A6FC97-B97C-4D20-8F3A-2952177AF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4208E48-4C39-4AEA-8CE1-37260D0CD02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27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6EA3B-274B-44C2-AFA0-27892A82F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D76E-9737-4100-A6D6-297E27ADE6E0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FBDB20-1A50-4EC2-B8A5-9FA8D45AB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72607C-180B-4040-9C93-05434647F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91F612-1148-46B7-9736-CA97EA39024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090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B50384-582D-4E57-A8D1-C080A18EC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FC7EF-5E03-43BF-8BCE-C2F3569C0F4C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4C0C06-2121-4CB0-80A5-F351349C0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A9384-36F0-4D88-8142-908284155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E36EE11-39E9-4DE3-8F76-4D493DD8DF8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286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014E-6515-4FC4-BFBD-ED8C314FE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3BDA5-EA96-4DD7-B818-5A53A87DC79A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115B7-DCC7-47EC-9A1D-0CB1B5429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F5681-DA1A-4B42-8C75-BC3CAFC62F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1A6D5BB-37CE-493E-962D-73C05C4A0B5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42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FB2A9-2B4C-437A-B870-CB1012B1A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5015-E5E0-4684-A4C0-0609A2E5FA5D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E688-9E27-4CE2-A396-87DC04D3F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D607F1-C28F-49D3-958C-B8813D7DE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0A2EA50-9716-439F-9FCA-A544C35679A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462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6D0C4C-823D-4EBB-B8CA-1ED18DBD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E1CD-8E85-4005-A74D-028D285927D5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FD9354-92EB-4DD1-A63D-6AB5917F7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7E8E0-5D30-4D30-888E-C748431D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19EA996-0768-4A62-BBED-4E27A65CEC95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65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6BCF4-C9BA-48F1-9506-F85EC9E10B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A255E9-F1FC-4892-823B-025C3754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C60A1-2AA7-4362-992C-B517813D6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13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AF5E2-EBAB-4AE6-BD7B-AD7B24EC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B850-E0F4-427A-A2C7-FBA6016D9394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64D1D-62F8-4E3E-A1B2-F40DEC13D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4B2EC-260B-4DBE-8F73-6B92B8BE0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D87C91E-3E1D-41C6-9B08-93B6B34D3D2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5650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5BD37-987C-42A7-9A40-B413FCB1F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06D2D-DD7C-4BBA-918B-FFDB0D0F01C4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548600-95D8-4B20-9FDA-31682E56C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E794DE-BF5F-4575-8C91-08B62870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B22978F-E51E-42EE-94D8-B59D31F2119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525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96C0D-6C31-4E5A-8FAD-78AEAAAAB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3190-6212-4618-86E7-5AE97E84087C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8DA803-6EF0-45BE-8446-6D3AF1CCB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F92480-6239-4ACB-B3D4-885F2C263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D6ED094-709E-4836-A0E1-A6E5A6F1CCE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704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198B-78C8-48CD-AEB7-74D354017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13FD9-B1CE-4C7F-812E-61AEED03053D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ABCBB4-2021-49CF-B4B6-9721FE241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F549F-051E-42A8-88BA-BA60FB5A1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84EC86E-3E81-4D33-BC17-0A4E768BC74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100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16DE35-F0B3-457C-A92B-3C3002B4B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CEC0-214E-4EE6-832C-41E8FB69DA16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EB4581-2007-492B-840E-3486F8177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423B2D-828E-469F-A06D-2C332437A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DC06A2-8477-4924-8FA9-89F1B38A61F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15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797C-7716-4E20-AED6-6787945DB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FBBA1-4095-49BA-A498-F8D9585879C1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0A7C12-6746-4F6D-B055-7F479374A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FB8D-AC86-4CEA-BC54-C6DA8CEDBC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FDDA4D-75BE-4307-BD68-476472B1895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667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CA2F8-BD90-47DA-9707-2BCE038F5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CC2A5-21C5-4705-8AE1-9C7AB9C3CB0F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9818D-2D4A-4021-A3DC-57EB24D4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42EBB-4117-41F7-B3EE-27AC238021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C018504-1D48-4CC5-A7F1-2EBC24301221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8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4CD16E50-005C-4B7D-8D5D-155E27ABEB94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CC4943C0-E117-47D0-9F42-2DAB3CACED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0FA15379-ECF8-4801-9D0E-4351AAA3A0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E048C775-53EE-46D7-8AF5-EA609E6D5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C608AEA-A07B-4CC7-8D5E-7033D47F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23A4966-680E-45FE-9373-27DEF6B651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6B73EB8-974C-4CA3-A63B-B13CC20D336D}" type="datetime1">
              <a:rPr lang="it-IT" altLang="it-IT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ABA185-A54D-4948-BE1A-BEEFE3EC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3E79B5-50B2-4126-8091-8A5E1208B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39719BB5-0C6D-47DE-A62F-8C640611F6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0EBE5E21-2370-442B-92F0-A6C3529C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 dirty="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86939705-3F77-4889-A8A5-4EA1BDF8E7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1" y="1331886"/>
            <a:ext cx="6841256" cy="685800"/>
          </a:xfrm>
        </p:spPr>
        <p:txBody>
          <a:bodyPr/>
          <a:lstStyle/>
          <a:p>
            <a:pPr algn="l" eaLnBrk="1" hangingPunct="1"/>
            <a:r>
              <a:rPr lang="en-GB" altLang="it-IT" sz="2000" dirty="0">
                <a:solidFill>
                  <a:schemeClr val="bg1"/>
                </a:solidFill>
              </a:rPr>
              <a:t>Elective in Artificial Intelligence</a:t>
            </a:r>
          </a:p>
          <a:p>
            <a:pPr algn="l" eaLnBrk="1" hangingPunct="1"/>
            <a:r>
              <a:rPr lang="en-GB" altLang="it-IT" sz="1800" dirty="0">
                <a:solidFill>
                  <a:schemeClr val="bg1"/>
                </a:solidFill>
              </a:rPr>
              <a:t>Reasoning Agents</a:t>
            </a:r>
            <a:endParaRPr lang="it-IT" altLang="it-IT" sz="1800" dirty="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4B3C12-BE69-4DEE-88B7-317D45DE3A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6613" y="649684"/>
            <a:ext cx="7916863" cy="581025"/>
          </a:xfrm>
        </p:spPr>
        <p:txBody>
          <a:bodyPr anchor="t"/>
          <a:lstStyle/>
          <a:p>
            <a:pPr algn="l" eaLnBrk="1" hangingPunct="1"/>
            <a:r>
              <a:rPr lang="en-US" altLang="it-IT" sz="2000" dirty="0">
                <a:solidFill>
                  <a:schemeClr val="bg1"/>
                </a:solidFill>
              </a:rPr>
              <a:t>Semantic Attachments for Domain-Independent Planning System</a:t>
            </a:r>
            <a:endParaRPr lang="it-IT" altLang="it-IT" sz="2000" dirty="0">
              <a:solidFill>
                <a:schemeClr val="bg1"/>
              </a:solidFill>
            </a:endParaRP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7A0720AD-3F47-4615-91E2-62A0DA7E34C3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4" name="Picture 15">
              <a:extLst>
                <a:ext uri="{FF2B5EF4-FFF2-40B4-BE49-F238E27FC236}">
                  <a16:creationId xmlns:a16="http://schemas.microsoft.com/office/drawing/2014/main" id="{DBBA3322-0E06-4360-8183-496B0702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3">
              <a:extLst>
                <a:ext uri="{FF2B5EF4-FFF2-40B4-BE49-F238E27FC236}">
                  <a16:creationId xmlns:a16="http://schemas.microsoft.com/office/drawing/2014/main" id="{4C7B0BE6-64AE-4E07-9544-1954932CC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6">
              <a:extLst>
                <a:ext uri="{FF2B5EF4-FFF2-40B4-BE49-F238E27FC236}">
                  <a16:creationId xmlns:a16="http://schemas.microsoft.com/office/drawing/2014/main" id="{D0A7454D-2E9B-4A85-8598-9BF1100AD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2" name="Rectangle 4">
            <a:extLst>
              <a:ext uri="{FF2B5EF4-FFF2-40B4-BE49-F238E27FC236}">
                <a16:creationId xmlns:a16="http://schemas.microsoft.com/office/drawing/2014/main" id="{E1D4B3CD-589D-4D34-B414-0F0D4445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183011"/>
            <a:ext cx="3022675" cy="38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None/>
            </a:pPr>
            <a:r>
              <a:rPr lang="en-US" altLang="it-IT" sz="1600" dirty="0" err="1">
                <a:solidFill>
                  <a:schemeClr val="bg1"/>
                </a:solidFill>
              </a:rPr>
              <a:t>Giorgia</a:t>
            </a:r>
            <a:r>
              <a:rPr lang="en-US" altLang="it-IT" sz="1600" dirty="0">
                <a:solidFill>
                  <a:schemeClr val="bg1"/>
                </a:solidFill>
              </a:rPr>
              <a:t> </a:t>
            </a:r>
            <a:r>
              <a:rPr lang="en-US" altLang="it-IT" sz="1600" dirty="0" err="1">
                <a:solidFill>
                  <a:schemeClr val="bg1"/>
                </a:solidFill>
              </a:rPr>
              <a:t>Natalizia</a:t>
            </a:r>
            <a:r>
              <a:rPr lang="en-US" altLang="it-IT" sz="1600" dirty="0">
                <a:solidFill>
                  <a:schemeClr val="bg1"/>
                </a:solidFill>
              </a:rPr>
              <a:t> - 1815651</a:t>
            </a:r>
            <a:endParaRPr lang="it-IT" altLang="it-IT" sz="1600" dirty="0">
              <a:solidFill>
                <a:schemeClr val="bg1"/>
              </a:solidFill>
            </a:endParaRPr>
          </a:p>
        </p:txBody>
      </p:sp>
      <p:sp>
        <p:nvSpPr>
          <p:cNvPr id="4103" name="Rectangle 4">
            <a:extLst>
              <a:ext uri="{FF2B5EF4-FFF2-40B4-BE49-F238E27FC236}">
                <a16:creationId xmlns:a16="http://schemas.microsoft.com/office/drawing/2014/main" id="{70C16CD4-5CF3-4B43-B98D-3FD6133C9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2009180"/>
            <a:ext cx="3877816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621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9812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1600" dirty="0">
                <a:solidFill>
                  <a:schemeClr val="bg1"/>
                </a:solidFill>
              </a:rPr>
              <a:t>Prof. Fabio Patrizi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C301F-1C01-B014-B2C1-1A39A6DF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54903"/>
            <a:ext cx="7559675" cy="504825"/>
          </a:xfrm>
        </p:spPr>
        <p:txBody>
          <a:bodyPr/>
          <a:lstStyle/>
          <a:p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3EECE2-95FA-CF68-246B-5AD360DD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33" y="1329531"/>
            <a:ext cx="2508847" cy="504825"/>
          </a:xfrm>
        </p:spPr>
        <p:txBody>
          <a:bodyPr/>
          <a:lstStyle/>
          <a:p>
            <a:pPr marL="0" indent="0">
              <a:buNone/>
            </a:pPr>
            <a:r>
              <a:rPr lang="it-IT" sz="1700" u="sng" dirty="0"/>
              <a:t>EXPERIMENT 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A30808-056D-C1E1-3884-81AE1990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 smtClean="0"/>
              <a:pPr>
                <a:defRPr/>
              </a:pPr>
              <a:t>19/05/22</a:t>
            </a:fld>
            <a:endParaRPr lang="it-IT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FDCD96-CB37-A2D7-5392-2B08D148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err="1"/>
              <a:t>Reasoning</a:t>
            </a:r>
            <a:r>
              <a:rPr lang="it-IT" altLang="it-IT" dirty="0"/>
              <a:t> Agents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21B7D-11EA-AB4F-7A7B-3195AD8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25E88B-5BD0-218C-3563-45300F589E0C}"/>
              </a:ext>
            </a:extLst>
          </p:cNvPr>
          <p:cNvSpPr txBox="1"/>
          <p:nvPr/>
        </p:nvSpPr>
        <p:spPr>
          <a:xfrm>
            <a:off x="2132739" y="943306"/>
            <a:ext cx="66575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rgbClr val="000000"/>
                </a:solidFill>
              </a:rPr>
              <a:t>Plan </a:t>
            </a:r>
            <a:r>
              <a:rPr lang="it-IT" sz="1700" dirty="0" err="1">
                <a:solidFill>
                  <a:srgbClr val="000000"/>
                </a:solidFill>
              </a:rPr>
              <a:t>based</a:t>
            </a:r>
            <a:r>
              <a:rPr lang="it-IT" sz="1700" dirty="0">
                <a:solidFill>
                  <a:srgbClr val="000000"/>
                </a:solidFill>
              </a:rPr>
              <a:t> robot </a:t>
            </a:r>
            <a:r>
              <a:rPr lang="it-IT" sz="1700" dirty="0" err="1">
                <a:solidFill>
                  <a:srgbClr val="000000"/>
                </a:solidFill>
              </a:rPr>
              <a:t>manipulation</a:t>
            </a:r>
            <a:r>
              <a:rPr lang="it-IT" sz="1700" dirty="0">
                <a:solidFill>
                  <a:srgbClr val="000000"/>
                </a:solidFill>
              </a:rPr>
              <a:t>. </a:t>
            </a:r>
          </a:p>
          <a:p>
            <a:r>
              <a:rPr lang="it-IT" sz="1700" dirty="0" err="1">
                <a:solidFill>
                  <a:srgbClr val="000000"/>
                </a:solidFill>
              </a:rPr>
              <a:t>Each</a:t>
            </a:r>
            <a:r>
              <a:rPr lang="it-IT" sz="1700" dirty="0">
                <a:solidFill>
                  <a:srgbClr val="000000"/>
                </a:solidFill>
              </a:rPr>
              <a:t> pose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defined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as</a:t>
            </a:r>
            <a:r>
              <a:rPr lang="it-IT" sz="1700" dirty="0">
                <a:solidFill>
                  <a:srgbClr val="000000"/>
                </a:solidFill>
              </a:rPr>
              <a:t> a </a:t>
            </a:r>
            <a:r>
              <a:rPr lang="it-IT" sz="1700" dirty="0" err="1">
                <a:solidFill>
                  <a:srgbClr val="000000"/>
                </a:solidFill>
              </a:rPr>
              <a:t>tuple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</a:p>
          <a:p>
            <a:r>
              <a:rPr lang="it-IT" sz="1700" dirty="0" err="1">
                <a:solidFill>
                  <a:srgbClr val="000000"/>
                </a:solidFill>
              </a:rPr>
              <a:t>p</a:t>
            </a:r>
            <a:r>
              <a:rPr lang="it-IT" sz="1700" dirty="0">
                <a:solidFill>
                  <a:srgbClr val="000000"/>
                </a:solidFill>
              </a:rPr>
              <a:t> = (</a:t>
            </a:r>
            <a:r>
              <a:rPr lang="it-IT" sz="1700" dirty="0" err="1">
                <a:solidFill>
                  <a:srgbClr val="000000"/>
                </a:solidFill>
              </a:rPr>
              <a:t>rotx</a:t>
            </a:r>
            <a:r>
              <a:rPr lang="it-IT" sz="1700" dirty="0">
                <a:solidFill>
                  <a:srgbClr val="000000"/>
                </a:solidFill>
              </a:rPr>
              <a:t> (</a:t>
            </a:r>
            <a:r>
              <a:rPr lang="it-IT" sz="1700" dirty="0" err="1">
                <a:solidFill>
                  <a:srgbClr val="000000"/>
                </a:solidFill>
              </a:rPr>
              <a:t>p</a:t>
            </a:r>
            <a:r>
              <a:rPr lang="it-IT" sz="1700" dirty="0">
                <a:solidFill>
                  <a:srgbClr val="000000"/>
                </a:solidFill>
              </a:rPr>
              <a:t>), </a:t>
            </a:r>
            <a:r>
              <a:rPr lang="it-IT" sz="1700" dirty="0" err="1">
                <a:solidFill>
                  <a:srgbClr val="000000"/>
                </a:solidFill>
              </a:rPr>
              <a:t>roty</a:t>
            </a:r>
            <a:r>
              <a:rPr lang="it-IT" sz="1700" dirty="0">
                <a:solidFill>
                  <a:srgbClr val="000000"/>
                </a:solidFill>
              </a:rPr>
              <a:t> (</a:t>
            </a:r>
            <a:r>
              <a:rPr lang="it-IT" sz="1700" dirty="0" err="1">
                <a:solidFill>
                  <a:srgbClr val="000000"/>
                </a:solidFill>
              </a:rPr>
              <a:t>p</a:t>
            </a:r>
            <a:r>
              <a:rPr lang="it-IT" sz="1700" dirty="0">
                <a:solidFill>
                  <a:srgbClr val="000000"/>
                </a:solidFill>
              </a:rPr>
              <a:t>), </a:t>
            </a:r>
            <a:r>
              <a:rPr lang="it-IT" sz="1700" dirty="0" err="1">
                <a:solidFill>
                  <a:srgbClr val="000000"/>
                </a:solidFill>
              </a:rPr>
              <a:t>rotz</a:t>
            </a:r>
            <a:r>
              <a:rPr lang="it-IT" sz="1700" dirty="0">
                <a:solidFill>
                  <a:srgbClr val="000000"/>
                </a:solidFill>
              </a:rPr>
              <a:t> (</a:t>
            </a:r>
            <a:r>
              <a:rPr lang="it-IT" sz="1700" dirty="0" err="1">
                <a:solidFill>
                  <a:srgbClr val="000000"/>
                </a:solidFill>
              </a:rPr>
              <a:t>p</a:t>
            </a:r>
            <a:r>
              <a:rPr lang="it-IT" sz="1700" dirty="0">
                <a:solidFill>
                  <a:srgbClr val="000000"/>
                </a:solidFill>
              </a:rPr>
              <a:t>)), </a:t>
            </a:r>
            <a:r>
              <a:rPr lang="it-IT" sz="1700" dirty="0" err="1">
                <a:solidFill>
                  <a:srgbClr val="000000"/>
                </a:solidFill>
              </a:rPr>
              <a:t>where</a:t>
            </a:r>
            <a:r>
              <a:rPr lang="it-IT" sz="1700" dirty="0">
                <a:solidFill>
                  <a:srgbClr val="000000"/>
                </a:solidFill>
              </a:rPr>
              <a:t> for i ∈ (x, y, </a:t>
            </a:r>
            <a:r>
              <a:rPr lang="it-IT" sz="1700" dirty="0" err="1">
                <a:solidFill>
                  <a:srgbClr val="000000"/>
                </a:solidFill>
              </a:rPr>
              <a:t>z</a:t>
            </a:r>
            <a:r>
              <a:rPr lang="it-IT" sz="1700" dirty="0">
                <a:solidFill>
                  <a:srgbClr val="000000"/>
                </a:solidFill>
              </a:rPr>
              <a:t>), roti(</a:t>
            </a:r>
            <a:r>
              <a:rPr lang="it-IT" sz="1700" dirty="0" err="1">
                <a:solidFill>
                  <a:srgbClr val="000000"/>
                </a:solidFill>
              </a:rPr>
              <a:t>p</a:t>
            </a:r>
            <a:r>
              <a:rPr lang="it-IT" sz="1700" dirty="0">
                <a:solidFill>
                  <a:srgbClr val="000000"/>
                </a:solidFill>
              </a:rPr>
              <a:t>) ∈ [0, 2</a:t>
            </a:r>
            <a:r>
              <a:rPr lang="el-GR" sz="1700" dirty="0">
                <a:solidFill>
                  <a:srgbClr val="000000"/>
                </a:solidFill>
              </a:rPr>
              <a:t>Π]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the </a:t>
            </a:r>
            <a:r>
              <a:rPr lang="it-IT" sz="1700" dirty="0" err="1">
                <a:solidFill>
                  <a:srgbClr val="000000"/>
                </a:solidFill>
              </a:rPr>
              <a:t>rotation</a:t>
            </a:r>
            <a:r>
              <a:rPr lang="it-IT" sz="1700" dirty="0">
                <a:solidFill>
                  <a:srgbClr val="000000"/>
                </a:solidFill>
              </a:rPr>
              <a:t> of the robot </a:t>
            </a:r>
            <a:r>
              <a:rPr lang="it-IT" sz="1700" dirty="0" err="1">
                <a:solidFill>
                  <a:srgbClr val="000000"/>
                </a:solidFill>
              </a:rPr>
              <a:t>gripper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around</a:t>
            </a:r>
            <a:r>
              <a:rPr lang="it-IT" sz="1700" dirty="0">
                <a:solidFill>
                  <a:srgbClr val="000000"/>
                </a:solidFill>
              </a:rPr>
              <a:t> the i </a:t>
            </a:r>
            <a:r>
              <a:rPr lang="it-IT" sz="1700" dirty="0" err="1">
                <a:solidFill>
                  <a:srgbClr val="000000"/>
                </a:solidFill>
              </a:rPr>
              <a:t>axis</a:t>
            </a:r>
            <a:r>
              <a:rPr lang="it-IT" sz="1700" dirty="0">
                <a:solidFill>
                  <a:srgbClr val="000000"/>
                </a:solidFill>
              </a:rPr>
              <a:t>. The </a:t>
            </a:r>
            <a:r>
              <a:rPr lang="it-IT" sz="1700" dirty="0" err="1">
                <a:solidFill>
                  <a:srgbClr val="000000"/>
                </a:solidFill>
              </a:rPr>
              <a:t>module</a:t>
            </a:r>
            <a:r>
              <a:rPr lang="it-IT" sz="1700" dirty="0">
                <a:solidFill>
                  <a:srgbClr val="000000"/>
                </a:solidFill>
              </a:rPr>
              <a:t> check </a:t>
            </a:r>
            <a:r>
              <a:rPr lang="it-IT" sz="1700" dirty="0" err="1">
                <a:solidFill>
                  <a:srgbClr val="000000"/>
                </a:solidFill>
              </a:rPr>
              <a:t>all</a:t>
            </a:r>
            <a:r>
              <a:rPr lang="it-IT" sz="1700" dirty="0">
                <a:solidFill>
                  <a:srgbClr val="000000"/>
                </a:solidFill>
              </a:rPr>
              <a:t> the </a:t>
            </a:r>
            <a:r>
              <a:rPr lang="it-IT" sz="1700" dirty="0" err="1">
                <a:solidFill>
                  <a:srgbClr val="000000"/>
                </a:solidFill>
              </a:rPr>
              <a:t>possible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grasp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poses</a:t>
            </a:r>
            <a:r>
              <a:rPr lang="it-IT" sz="17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A7B867-CA69-5D30-B3F1-2B370E16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90" y="2276872"/>
            <a:ext cx="4021137" cy="144805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24FEFD-8040-C277-A0EE-470C7DB453CA}"/>
              </a:ext>
            </a:extLst>
          </p:cNvPr>
          <p:cNvSpPr txBox="1"/>
          <p:nvPr/>
        </p:nvSpPr>
        <p:spPr>
          <a:xfrm>
            <a:off x="4343400" y="3855746"/>
            <a:ext cx="43330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rgbClr val="000000"/>
                </a:solidFill>
              </a:rPr>
              <a:t>The task </a:t>
            </a:r>
            <a:r>
              <a:rPr lang="it-IT" sz="1700" dirty="0" err="1">
                <a:solidFill>
                  <a:srgbClr val="000000"/>
                </a:solidFill>
              </a:rPr>
              <a:t>consists</a:t>
            </a:r>
            <a:r>
              <a:rPr lang="it-IT" sz="1700" dirty="0">
                <a:solidFill>
                  <a:srgbClr val="000000"/>
                </a:solidFill>
              </a:rPr>
              <a:t> of multiple </a:t>
            </a:r>
            <a:r>
              <a:rPr lang="it-IT" sz="1700" dirty="0" err="1">
                <a:solidFill>
                  <a:srgbClr val="000000"/>
                </a:solidFill>
              </a:rPr>
              <a:t>cubes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that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have</a:t>
            </a:r>
            <a:r>
              <a:rPr lang="it-IT" sz="1700" dirty="0">
                <a:solidFill>
                  <a:srgbClr val="000000"/>
                </a:solidFill>
              </a:rPr>
              <a:t> to be </a:t>
            </a:r>
            <a:r>
              <a:rPr lang="it-IT" sz="1700" dirty="0" err="1">
                <a:solidFill>
                  <a:srgbClr val="000000"/>
                </a:solidFill>
              </a:rPr>
              <a:t>moved</a:t>
            </a:r>
            <a:r>
              <a:rPr lang="it-IT" sz="1700" dirty="0">
                <a:solidFill>
                  <a:srgbClr val="000000"/>
                </a:solidFill>
              </a:rPr>
              <a:t> out of boxes </a:t>
            </a:r>
            <a:r>
              <a:rPr lang="it-IT" sz="1700" dirty="0" err="1">
                <a:solidFill>
                  <a:srgbClr val="000000"/>
                </a:solidFill>
              </a:rPr>
              <a:t>onto</a:t>
            </a:r>
            <a:r>
              <a:rPr lang="it-IT" sz="1700" dirty="0">
                <a:solidFill>
                  <a:srgbClr val="000000"/>
                </a:solidFill>
              </a:rPr>
              <a:t> a single </a:t>
            </a:r>
            <a:r>
              <a:rPr lang="it-IT" sz="1700" dirty="0" err="1">
                <a:solidFill>
                  <a:srgbClr val="000000"/>
                </a:solidFill>
              </a:rPr>
              <a:t>shelf</a:t>
            </a:r>
            <a:r>
              <a:rPr lang="it-IT" sz="1700" dirty="0">
                <a:solidFill>
                  <a:srgbClr val="000000"/>
                </a:solidFill>
              </a:rPr>
              <a:t>. </a:t>
            </a:r>
            <a:r>
              <a:rPr lang="it-IT" sz="1700" dirty="0" err="1">
                <a:solidFill>
                  <a:srgbClr val="000000"/>
                </a:solidFill>
              </a:rPr>
              <a:t>Tables</a:t>
            </a:r>
            <a:r>
              <a:rPr lang="it-IT" sz="1700" dirty="0">
                <a:solidFill>
                  <a:srgbClr val="000000"/>
                </a:solidFill>
              </a:rPr>
              <a:t> serve </a:t>
            </a:r>
            <a:r>
              <a:rPr lang="it-IT" sz="1700" dirty="0" err="1">
                <a:solidFill>
                  <a:srgbClr val="000000"/>
                </a:solidFill>
              </a:rPr>
              <a:t>as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temporary</a:t>
            </a:r>
            <a:r>
              <a:rPr lang="it-IT" sz="1700" dirty="0">
                <a:solidFill>
                  <a:srgbClr val="000000"/>
                </a:solidFill>
              </a:rPr>
              <a:t> placement </a:t>
            </a:r>
            <a:r>
              <a:rPr lang="it-IT" sz="1700" dirty="0" err="1">
                <a:solidFill>
                  <a:srgbClr val="000000"/>
                </a:solidFill>
              </a:rPr>
              <a:t>possibilities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where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grasp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poses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could</a:t>
            </a:r>
            <a:r>
              <a:rPr lang="it-IT" sz="1700" dirty="0">
                <a:solidFill>
                  <a:srgbClr val="000000"/>
                </a:solidFill>
              </a:rPr>
              <a:t> be </a:t>
            </a:r>
            <a:r>
              <a:rPr lang="it-IT" sz="1700" dirty="0" err="1">
                <a:solidFill>
                  <a:srgbClr val="000000"/>
                </a:solidFill>
              </a:rPr>
              <a:t>changed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if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necessary</a:t>
            </a:r>
            <a:r>
              <a:rPr lang="it-IT" sz="1700" dirty="0">
                <a:solidFill>
                  <a:srgbClr val="000000"/>
                </a:solidFill>
              </a:rPr>
              <a:t>. Using FF/M</a:t>
            </a:r>
          </a:p>
          <a:p>
            <a:r>
              <a:rPr lang="it-IT" sz="1700" dirty="0">
                <a:solidFill>
                  <a:srgbClr val="000000"/>
                </a:solidFill>
              </a:rPr>
              <a:t>solve the </a:t>
            </a:r>
            <a:r>
              <a:rPr lang="it-IT" sz="1700" dirty="0" err="1">
                <a:solidFill>
                  <a:srgbClr val="000000"/>
                </a:solidFill>
              </a:rPr>
              <a:t>problem</a:t>
            </a:r>
            <a:r>
              <a:rPr lang="it-IT" sz="1700" dirty="0">
                <a:solidFill>
                  <a:srgbClr val="000000"/>
                </a:solidFill>
              </a:rPr>
              <a:t> in </a:t>
            </a:r>
            <a:r>
              <a:rPr lang="it-IT" sz="1700" dirty="0" err="1">
                <a:solidFill>
                  <a:srgbClr val="000000"/>
                </a:solidFill>
              </a:rPr>
              <a:t>reasonable</a:t>
            </a:r>
            <a:r>
              <a:rPr lang="it-IT" sz="1700" dirty="0">
                <a:solidFill>
                  <a:srgbClr val="000000"/>
                </a:solidFill>
              </a:rPr>
              <a:t> time.</a:t>
            </a:r>
          </a:p>
          <a:p>
            <a:endParaRPr lang="it-IT" dirty="0"/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76EA0B3-D7A8-2598-82A7-2F1168578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8" y="3192439"/>
            <a:ext cx="3695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54000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Conclusions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4C70C8B-5A7E-42A4-BBCD-DB855813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49" y="1511403"/>
            <a:ext cx="8028501" cy="2590821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>
                <a:cs typeface="Arial"/>
              </a:rPr>
              <a:t>Using planning in </a:t>
            </a:r>
            <a:r>
              <a:rPr lang="it-IT" sz="2000" dirty="0" err="1">
                <a:cs typeface="Arial"/>
              </a:rPr>
              <a:t>real</a:t>
            </a:r>
            <a:r>
              <a:rPr lang="it-IT" sz="2000" dirty="0">
                <a:cs typeface="Arial"/>
              </a:rPr>
              <a:t> word </a:t>
            </a:r>
            <a:r>
              <a:rPr lang="it-IT" sz="2000" dirty="0" err="1">
                <a:cs typeface="Arial"/>
              </a:rPr>
              <a:t>problems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could</a:t>
            </a:r>
            <a:r>
              <a:rPr lang="it-IT" sz="2000" dirty="0">
                <a:cs typeface="Arial"/>
              </a:rPr>
              <a:t> be </a:t>
            </a:r>
            <a:r>
              <a:rPr lang="it-IT" sz="2000" dirty="0" err="1">
                <a:cs typeface="Arial"/>
              </a:rPr>
              <a:t>difficult</a:t>
            </a:r>
            <a:r>
              <a:rPr lang="it-IT" sz="2000" dirty="0">
                <a:cs typeface="Arial"/>
              </a:rPr>
              <a:t>. In </a:t>
            </a:r>
            <a:r>
              <a:rPr lang="it-IT" sz="2000" dirty="0" err="1">
                <a:cs typeface="Arial"/>
              </a:rPr>
              <a:t>particular</a:t>
            </a:r>
            <a:r>
              <a:rPr lang="it-IT" sz="2000" dirty="0">
                <a:cs typeface="Arial"/>
              </a:rPr>
              <a:t> in </a:t>
            </a:r>
            <a:r>
              <a:rPr lang="it-IT" sz="2000" u="sng" dirty="0" err="1">
                <a:cs typeface="Arial"/>
              </a:rPr>
              <a:t>robotics</a:t>
            </a:r>
            <a:r>
              <a:rPr lang="it-IT" sz="2000" u="sng" dirty="0">
                <a:cs typeface="Arial"/>
              </a:rPr>
              <a:t> </a:t>
            </a:r>
            <a:r>
              <a:rPr lang="it-IT" sz="2000" u="sng" dirty="0" err="1">
                <a:cs typeface="Arial"/>
              </a:rPr>
              <a:t>application</a:t>
            </a:r>
            <a:r>
              <a:rPr lang="it-IT" sz="2000" dirty="0">
                <a:cs typeface="Arial"/>
              </a:rPr>
              <a:t> the </a:t>
            </a:r>
            <a:r>
              <a:rPr lang="it-IT" sz="2000" dirty="0" err="1">
                <a:cs typeface="Arial"/>
              </a:rPr>
              <a:t>application</a:t>
            </a:r>
            <a:r>
              <a:rPr lang="it-IT" sz="2000" dirty="0">
                <a:cs typeface="Arial"/>
              </a:rPr>
              <a:t> domain </a:t>
            </a:r>
            <a:r>
              <a:rPr lang="it-IT" sz="2000" dirty="0" err="1">
                <a:cs typeface="Arial"/>
              </a:rPr>
              <a:t>may</a:t>
            </a:r>
            <a:r>
              <a:rPr lang="it-IT" sz="2000" dirty="0">
                <a:cs typeface="Arial"/>
              </a:rPr>
              <a:t> be </a:t>
            </a:r>
            <a:r>
              <a:rPr lang="it-IT" sz="2000" u="sng" dirty="0" err="1">
                <a:cs typeface="Arial"/>
              </a:rPr>
              <a:t>very</a:t>
            </a:r>
            <a:r>
              <a:rPr lang="it-IT" sz="2000" u="sng" dirty="0">
                <a:cs typeface="Arial"/>
              </a:rPr>
              <a:t> hard</a:t>
            </a:r>
            <a:r>
              <a:rPr lang="it-IT" sz="2000" dirty="0">
                <a:cs typeface="Arial"/>
              </a:rPr>
              <a:t> to </a:t>
            </a:r>
            <a:r>
              <a:rPr lang="it-IT" sz="2000" dirty="0" err="1">
                <a:cs typeface="Arial"/>
              </a:rPr>
              <a:t>describe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declaratively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but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instead</a:t>
            </a:r>
            <a:r>
              <a:rPr lang="it-IT" sz="2000" dirty="0">
                <a:cs typeface="Arial"/>
              </a:rPr>
              <a:t> be </a:t>
            </a:r>
            <a:r>
              <a:rPr lang="it-IT" sz="2000" dirty="0" err="1">
                <a:cs typeface="Arial"/>
              </a:rPr>
              <a:t>computed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when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needed</a:t>
            </a:r>
            <a:r>
              <a:rPr lang="it-IT" sz="2000" dirty="0">
                <a:cs typeface="Arial"/>
              </a:rPr>
              <a:t>.</a:t>
            </a:r>
          </a:p>
          <a:p>
            <a:pPr marL="0" indent="0">
              <a:buNone/>
            </a:pPr>
            <a:endParaRPr lang="it-IT" sz="2000" dirty="0">
              <a:cs typeface="Arial"/>
            </a:endParaRPr>
          </a:p>
          <a:p>
            <a:pPr marL="0" indent="0">
              <a:buNone/>
            </a:pPr>
            <a:r>
              <a:rPr lang="it-IT" sz="2000" dirty="0">
                <a:cs typeface="Arial"/>
              </a:rPr>
              <a:t>The </a:t>
            </a:r>
            <a:r>
              <a:rPr lang="it-IT" sz="2000" dirty="0" err="1">
                <a:cs typeface="Arial"/>
              </a:rPr>
              <a:t>presented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>
                <a:cs typeface="Arial"/>
              </a:rPr>
              <a:t>approach</a:t>
            </a:r>
            <a:r>
              <a:rPr lang="it-IT" sz="2000" dirty="0">
                <a:cs typeface="Arial"/>
              </a:rPr>
              <a:t> </a:t>
            </a:r>
            <a:r>
              <a:rPr lang="it-IT" sz="2000" dirty="0" err="1"/>
              <a:t>integrates</a:t>
            </a:r>
            <a:r>
              <a:rPr lang="it-IT" sz="2000" dirty="0"/>
              <a:t> </a:t>
            </a:r>
            <a:r>
              <a:rPr lang="it-IT" sz="2000" dirty="0" err="1"/>
              <a:t>external</a:t>
            </a:r>
            <a:r>
              <a:rPr lang="it-IT" sz="2000" dirty="0"/>
              <a:t> </a:t>
            </a:r>
            <a:r>
              <a:rPr lang="it-IT" sz="2000" dirty="0" err="1"/>
              <a:t>reasoning</a:t>
            </a:r>
            <a:r>
              <a:rPr lang="it-IT" sz="2000" dirty="0"/>
              <a:t> </a:t>
            </a:r>
            <a:r>
              <a:rPr lang="it-IT" sz="2000" dirty="0" err="1"/>
              <a:t>mechanisms</a:t>
            </a:r>
            <a:r>
              <a:rPr lang="it-IT" sz="2000" dirty="0"/>
              <a:t>, so-</a:t>
            </a:r>
            <a:r>
              <a:rPr lang="it-IT" sz="2000" dirty="0" err="1"/>
              <a:t>called</a:t>
            </a:r>
            <a:r>
              <a:rPr lang="it-IT" sz="2000" dirty="0"/>
              <a:t> </a:t>
            </a:r>
            <a:r>
              <a:rPr lang="it-IT" sz="2000" i="1" dirty="0"/>
              <a:t>semantic attachments</a:t>
            </a:r>
            <a:r>
              <a:rPr lang="it-IT" sz="2000" dirty="0"/>
              <a:t>, </a:t>
            </a:r>
            <a:r>
              <a:rPr lang="it-IT" sz="2000" dirty="0" err="1"/>
              <a:t>directly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 planner. 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method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the planner with </a:t>
            </a:r>
            <a:r>
              <a:rPr lang="it-IT" sz="2000" dirty="0" err="1"/>
              <a:t>better</a:t>
            </a:r>
            <a:r>
              <a:rPr lang="it-IT" sz="2000" dirty="0"/>
              <a:t> information </a:t>
            </a:r>
            <a:r>
              <a:rPr lang="it-IT" sz="2000" dirty="0" err="1"/>
              <a:t>reducing</a:t>
            </a:r>
            <a:r>
              <a:rPr lang="it-IT" sz="2000" dirty="0"/>
              <a:t> future </a:t>
            </a:r>
            <a:r>
              <a:rPr lang="it-IT" sz="2000" dirty="0" err="1"/>
              <a:t>execution</a:t>
            </a:r>
            <a:r>
              <a:rPr lang="it-IT" sz="2000" dirty="0"/>
              <a:t> </a:t>
            </a:r>
            <a:r>
              <a:rPr lang="it-IT" sz="2000" dirty="0" err="1"/>
              <a:t>failure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3778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5391D-2E72-48AE-A27F-002F8858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6385"/>
            <a:ext cx="9149935" cy="504825"/>
          </a:xfrm>
        </p:spPr>
        <p:txBody>
          <a:bodyPr/>
          <a:lstStyle/>
          <a:p>
            <a:r>
              <a:rPr lang="ru-RU" noProof="1">
                <a:cs typeface="Arial"/>
              </a:rPr>
              <a:t>Outlin</a:t>
            </a:r>
            <a:r>
              <a:rPr lang="it-IT" noProof="1">
                <a:cs typeface="Arial"/>
              </a:rPr>
              <a:t>e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39441-D06E-4E9B-B228-FE213D006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27" y="1080392"/>
            <a:ext cx="8028501" cy="4697215"/>
          </a:xfrm>
        </p:spPr>
        <p:txBody>
          <a:bodyPr/>
          <a:lstStyle/>
          <a:p>
            <a:r>
              <a:rPr lang="it-IT" sz="1800" b="1" dirty="0" err="1">
                <a:cs typeface="Arial"/>
              </a:rPr>
              <a:t>Introduction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Examples</a:t>
            </a:r>
            <a:r>
              <a:rPr lang="it-IT" sz="1800" b="1" dirty="0">
                <a:cs typeface="Arial"/>
              </a:rPr>
              <a:t> of </a:t>
            </a:r>
            <a:r>
              <a:rPr lang="it-IT" sz="1800" b="1" dirty="0" err="1">
                <a:cs typeface="Arial"/>
              </a:rPr>
              <a:t>real</a:t>
            </a:r>
            <a:r>
              <a:rPr lang="it-IT" sz="1800" b="1" dirty="0">
                <a:cs typeface="Arial"/>
              </a:rPr>
              <a:t> </a:t>
            </a:r>
            <a:r>
              <a:rPr lang="it-IT" sz="1800" b="1" dirty="0" err="1">
                <a:cs typeface="Arial"/>
              </a:rPr>
              <a:t>problems</a:t>
            </a:r>
            <a:endParaRPr lang="ru-RU" sz="200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>
                <a:cs typeface="Arial"/>
              </a:rPr>
              <a:t>Semantic </a:t>
            </a:r>
            <a:r>
              <a:rPr lang="it-IT" sz="1800" b="1" dirty="0" err="1">
                <a:cs typeface="Arial"/>
              </a:rPr>
              <a:t>attachements</a:t>
            </a:r>
            <a:endParaRPr lang="ru-RU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Implementation</a:t>
            </a:r>
            <a:endParaRPr lang="it-IT" sz="1800" b="1" dirty="0">
              <a:cs typeface="Arial"/>
            </a:endParaRPr>
          </a:p>
          <a:p>
            <a:pPr marL="0" indent="0">
              <a:buNone/>
            </a:pPr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Experiments</a:t>
            </a:r>
            <a:endParaRPr lang="it-IT" sz="1800" b="1" dirty="0">
              <a:cs typeface="Arial"/>
            </a:endParaRPr>
          </a:p>
          <a:p>
            <a:endParaRPr lang="it-IT" sz="1800" b="1" dirty="0">
              <a:cs typeface="Arial"/>
            </a:endParaRPr>
          </a:p>
          <a:p>
            <a:r>
              <a:rPr lang="it-IT" sz="1800" b="1" dirty="0" err="1">
                <a:cs typeface="Arial"/>
              </a:rPr>
              <a:t>Conclusions</a:t>
            </a:r>
            <a:endParaRPr lang="ru-RU" sz="1800" b="1" dirty="0">
              <a:cs typeface="Arial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075543-AC13-4ECC-828A-FFD9CC94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8E3BDE-4D17-46D8-88A7-08627A4C6E46}" type="datetime1">
              <a:rPr lang="it-IT" altLang="it-IT"/>
              <a:pPr>
                <a:defRPr/>
              </a:pPr>
              <a:t>19/05/22</a:t>
            </a:fld>
            <a:endParaRPr lang="it-IT" altLang="it-IT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2C9C7-117B-4E18-A6F1-843FB31B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Pagina </a:t>
            </a:r>
            <a:fld id="{30573440-7DC8-4C9B-AFBC-2A57ED1994C6}" type="slidenum">
              <a:rPr lang="it-IT" altLang="it-IT" smtClean="0"/>
              <a:pPr>
                <a:defRPr/>
              </a:pPr>
              <a:t>2</a:t>
            </a:fld>
            <a:endParaRPr lang="it-IT" altLang="it-IT" dirty="0"/>
          </a:p>
        </p:txBody>
      </p:sp>
      <p:sp>
        <p:nvSpPr>
          <p:cNvPr id="8" name="Segnaposto piè di pagina 5">
            <a:extLst>
              <a:ext uri="{FF2B5EF4-FFF2-40B4-BE49-F238E27FC236}">
                <a16:creationId xmlns:a16="http://schemas.microsoft.com/office/drawing/2014/main" id="{5C6663B4-048A-49A7-BE57-8A82A88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3136" y="6146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US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54000"/>
            <a:ext cx="9149935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323528" y="857509"/>
            <a:ext cx="848506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Planning of high level tasks could be very challenging and several approaches has been developed for example hierarchical decomposition: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Top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Bottom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2CACD2EA-044B-8756-A2EF-28E454C98469}"/>
              </a:ext>
            </a:extLst>
          </p:cNvPr>
          <p:cNvSpPr/>
          <p:nvPr/>
        </p:nvSpPr>
        <p:spPr bwMode="auto">
          <a:xfrm rot="5400000">
            <a:off x="7916426" y="3826326"/>
            <a:ext cx="372616" cy="1096961"/>
          </a:xfrm>
          <a:prstGeom prst="downArrow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CB40DC-5D1A-DD34-3FED-C66847AACCAC}"/>
              </a:ext>
            </a:extLst>
          </p:cNvPr>
          <p:cNvSpPr txBox="1"/>
          <p:nvPr/>
        </p:nvSpPr>
        <p:spPr>
          <a:xfrm>
            <a:off x="323528" y="2975427"/>
            <a:ext cx="702538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/>
                </a:solidFill>
              </a:rPr>
              <a:t>Third </a:t>
            </a:r>
            <a:r>
              <a:rPr lang="it-IT" sz="2000" dirty="0" err="1">
                <a:solidFill>
                  <a:schemeClr val="tx1"/>
                </a:solidFill>
              </a:rPr>
              <a:t>approach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that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integrates</a:t>
            </a:r>
            <a:r>
              <a:rPr lang="it-IT" sz="2000" dirty="0">
                <a:solidFill>
                  <a:srgbClr val="000000"/>
                </a:solidFill>
              </a:rPr>
              <a:t> high and low-</a:t>
            </a:r>
            <a:r>
              <a:rPr lang="it-IT" sz="2000" dirty="0" err="1">
                <a:solidFill>
                  <a:srgbClr val="000000"/>
                </a:solidFill>
              </a:rPr>
              <a:t>level</a:t>
            </a:r>
            <a:r>
              <a:rPr lang="it-IT" sz="2000" dirty="0">
                <a:solidFill>
                  <a:srgbClr val="000000"/>
                </a:solidFill>
              </a:rPr>
              <a:t> planning. Low-</a:t>
            </a:r>
            <a:r>
              <a:rPr lang="it-IT" sz="2000" dirty="0" err="1">
                <a:solidFill>
                  <a:srgbClr val="000000"/>
                </a:solidFill>
              </a:rPr>
              <a:t>level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reasoner</a:t>
            </a:r>
            <a:r>
              <a:rPr lang="it-IT" sz="2000" dirty="0">
                <a:solidFill>
                  <a:srgbClr val="000000"/>
                </a:solidFill>
              </a:rPr>
              <a:t> can </a:t>
            </a:r>
            <a:r>
              <a:rPr lang="it-IT" sz="2000" dirty="0" err="1">
                <a:solidFill>
                  <a:srgbClr val="000000"/>
                </a:solidFill>
              </a:rPr>
              <a:t>provide</a:t>
            </a:r>
            <a:r>
              <a:rPr lang="it-IT" sz="2000" dirty="0">
                <a:solidFill>
                  <a:srgbClr val="000000"/>
                </a:solidFill>
              </a:rPr>
              <a:t> information to the high-</a:t>
            </a:r>
            <a:r>
              <a:rPr lang="it-IT" sz="2000" dirty="0" err="1">
                <a:solidFill>
                  <a:srgbClr val="000000"/>
                </a:solidFill>
              </a:rPr>
              <a:t>level</a:t>
            </a:r>
            <a:r>
              <a:rPr lang="it-IT" sz="2000" dirty="0">
                <a:solidFill>
                  <a:srgbClr val="000000"/>
                </a:solidFill>
              </a:rPr>
              <a:t> planner </a:t>
            </a:r>
            <a:r>
              <a:rPr lang="it-IT" sz="2000" dirty="0" err="1">
                <a:solidFill>
                  <a:srgbClr val="000000"/>
                </a:solidFill>
              </a:rPr>
              <a:t>during</a:t>
            </a:r>
            <a:r>
              <a:rPr lang="it-IT" sz="2000" dirty="0">
                <a:solidFill>
                  <a:srgbClr val="000000"/>
                </a:solidFill>
              </a:rPr>
              <a:t> the planning </a:t>
            </a:r>
            <a:r>
              <a:rPr lang="it-IT" sz="2000" dirty="0" err="1">
                <a:solidFill>
                  <a:srgbClr val="000000"/>
                </a:solidFill>
              </a:rPr>
              <a:t>process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but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only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evoked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if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relevant</a:t>
            </a:r>
            <a:r>
              <a:rPr lang="it-IT" sz="2000" dirty="0">
                <a:solidFill>
                  <a:srgbClr val="000000"/>
                </a:solidFill>
              </a:rPr>
              <a:t> to the high-</a:t>
            </a:r>
            <a:r>
              <a:rPr lang="it-IT" sz="2000" dirty="0" err="1">
                <a:solidFill>
                  <a:srgbClr val="000000"/>
                </a:solidFill>
              </a:rPr>
              <a:t>level</a:t>
            </a:r>
            <a:r>
              <a:rPr lang="it-IT" sz="2000" dirty="0">
                <a:solidFill>
                  <a:srgbClr val="000000"/>
                </a:solidFill>
              </a:rPr>
              <a:t> planner. 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</a:rPr>
              <a:t>To integrate information </a:t>
            </a:r>
            <a:r>
              <a:rPr lang="it-IT" sz="2000" dirty="0" err="1">
                <a:solidFill>
                  <a:srgbClr val="000000"/>
                </a:solidFill>
              </a:rPr>
              <a:t>about</a:t>
            </a:r>
            <a:r>
              <a:rPr lang="it-IT" sz="2000" dirty="0">
                <a:solidFill>
                  <a:srgbClr val="000000"/>
                </a:solidFill>
              </a:rPr>
              <a:t> special-</a:t>
            </a:r>
            <a:r>
              <a:rPr lang="it-IT" sz="2000" dirty="0" err="1">
                <a:solidFill>
                  <a:srgbClr val="000000"/>
                </a:solidFill>
              </a:rPr>
              <a:t>purpose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reasoning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into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symbolic</a:t>
            </a:r>
            <a:r>
              <a:rPr lang="it-IT" sz="2000" dirty="0">
                <a:solidFill>
                  <a:srgbClr val="000000"/>
                </a:solidFill>
              </a:rPr>
              <a:t> planning are </a:t>
            </a:r>
            <a:r>
              <a:rPr lang="it-IT" sz="2000" dirty="0" err="1">
                <a:solidFill>
                  <a:srgbClr val="000000"/>
                </a:solidFill>
              </a:rPr>
              <a:t>used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b="1" i="1" u="sng" dirty="0">
                <a:solidFill>
                  <a:schemeClr val="tx1"/>
                </a:solidFill>
              </a:rPr>
              <a:t>semantic attachments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>
                <a:solidFill>
                  <a:srgbClr val="000000"/>
                </a:solidFill>
              </a:rPr>
              <a:t>to a planning domain </a:t>
            </a:r>
            <a:r>
              <a:rPr lang="it-IT" sz="2000" dirty="0" err="1">
                <a:solidFill>
                  <a:srgbClr val="000000"/>
                </a:solidFill>
              </a:rPr>
              <a:t>description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such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as</a:t>
            </a:r>
            <a:r>
              <a:rPr lang="it-IT" sz="2000" dirty="0">
                <a:solidFill>
                  <a:srgbClr val="000000"/>
                </a:solidFill>
              </a:rPr>
              <a:t> PDDL. 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</a:rPr>
              <a:t> </a:t>
            </a:r>
          </a:p>
          <a:p>
            <a:endParaRPr lang="it-IT" sz="17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54000"/>
            <a:ext cx="9149935" cy="504825"/>
          </a:xfrm>
        </p:spPr>
        <p:txBody>
          <a:bodyPr/>
          <a:lstStyle/>
          <a:p>
            <a:r>
              <a:rPr lang="it-IT" dirty="0" err="1">
                <a:cs typeface="Arial"/>
              </a:rPr>
              <a:t>Examples</a:t>
            </a:r>
            <a:r>
              <a:rPr lang="it-IT" dirty="0">
                <a:cs typeface="Arial"/>
              </a:rPr>
              <a:t> of </a:t>
            </a:r>
            <a:r>
              <a:rPr lang="it-IT" dirty="0" err="1">
                <a:cs typeface="Arial"/>
              </a:rPr>
              <a:t>real</a:t>
            </a:r>
            <a:r>
              <a:rPr lang="it-IT" dirty="0">
                <a:cs typeface="Arial"/>
              </a:rPr>
              <a:t> </a:t>
            </a:r>
            <a:r>
              <a:rPr lang="it-IT" dirty="0" err="1">
                <a:cs typeface="Arial"/>
              </a:rPr>
              <a:t>problems</a:t>
            </a:r>
            <a:br>
              <a:rPr lang="ru-RU" sz="100" dirty="0">
                <a:cs typeface="Arial"/>
              </a:rPr>
            </a:b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2CA19A-6273-6558-9F65-02D380A4D3F2}"/>
              </a:ext>
            </a:extLst>
          </p:cNvPr>
          <p:cNvSpPr/>
          <p:nvPr/>
        </p:nvSpPr>
        <p:spPr bwMode="auto">
          <a:xfrm>
            <a:off x="899592" y="1412776"/>
            <a:ext cx="2520280" cy="20162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ED0427-3BA7-3A68-9D67-A1859B011096}"/>
              </a:ext>
            </a:extLst>
          </p:cNvPr>
          <p:cNvSpPr/>
          <p:nvPr/>
        </p:nvSpPr>
        <p:spPr bwMode="auto">
          <a:xfrm>
            <a:off x="4898495" y="1772816"/>
            <a:ext cx="3559705" cy="165618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CFDFAB-CF9D-DE79-B808-1CCDBC2B2D50}"/>
              </a:ext>
            </a:extLst>
          </p:cNvPr>
          <p:cNvSpPr txBox="1"/>
          <p:nvPr/>
        </p:nvSpPr>
        <p:spPr>
          <a:xfrm>
            <a:off x="1154832" y="3945910"/>
            <a:ext cx="240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err="1">
                <a:solidFill>
                  <a:srgbClr val="000000"/>
                </a:solidFill>
              </a:rPr>
              <a:t>Transport</a:t>
            </a:r>
            <a:r>
              <a:rPr lang="it-IT" sz="1800" b="1" dirty="0">
                <a:solidFill>
                  <a:srgbClr val="000000"/>
                </a:solidFill>
              </a:rPr>
              <a:t> domain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E05CB0-2E1E-4E99-05AE-11FE7F4E1B44}"/>
              </a:ext>
            </a:extLst>
          </p:cNvPr>
          <p:cNvSpPr txBox="1"/>
          <p:nvPr/>
        </p:nvSpPr>
        <p:spPr>
          <a:xfrm>
            <a:off x="5006375" y="3945910"/>
            <a:ext cx="334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rgbClr val="000000"/>
                </a:solidFill>
              </a:rPr>
              <a:t>Robot </a:t>
            </a:r>
            <a:r>
              <a:rPr lang="it-IT" sz="1800" b="1" dirty="0" err="1">
                <a:solidFill>
                  <a:srgbClr val="000000"/>
                </a:solidFill>
              </a:rPr>
              <a:t>manipulation</a:t>
            </a:r>
            <a:r>
              <a:rPr lang="it-IT" sz="1800" b="1" dirty="0">
                <a:solidFill>
                  <a:srgbClr val="000000"/>
                </a:solidFill>
              </a:rPr>
              <a:t> domain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EE3B59-93D3-7F2E-F81B-AF9E33D7A3B4}"/>
              </a:ext>
            </a:extLst>
          </p:cNvPr>
          <p:cNvSpPr txBox="1"/>
          <p:nvPr/>
        </p:nvSpPr>
        <p:spPr>
          <a:xfrm>
            <a:off x="631168" y="4452283"/>
            <a:ext cx="34563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rgbClr val="000000"/>
                </a:solidFill>
              </a:rPr>
              <a:t>Common </a:t>
            </a:r>
            <a:r>
              <a:rPr lang="it-IT" sz="1700" dirty="0" err="1">
                <a:solidFill>
                  <a:srgbClr val="000000"/>
                </a:solidFill>
              </a:rPr>
              <a:t>logistic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prooblem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when</a:t>
            </a:r>
            <a:r>
              <a:rPr lang="it-IT" sz="1700" dirty="0">
                <a:solidFill>
                  <a:srgbClr val="000000"/>
                </a:solidFill>
              </a:rPr>
              <a:t> trucks </a:t>
            </a:r>
            <a:r>
              <a:rPr lang="it-IT" sz="1700" dirty="0" err="1">
                <a:solidFill>
                  <a:srgbClr val="000000"/>
                </a:solidFill>
              </a:rPr>
              <a:t>deliver</a:t>
            </a:r>
            <a:r>
              <a:rPr lang="it-IT" sz="1700" dirty="0">
                <a:solidFill>
                  <a:srgbClr val="000000"/>
                </a:solidFill>
              </a:rPr>
              <a:t> multiple packages to </a:t>
            </a:r>
            <a:r>
              <a:rPr lang="it-IT" sz="1700" dirty="0" err="1">
                <a:solidFill>
                  <a:srgbClr val="000000"/>
                </a:solidFill>
              </a:rPr>
              <a:t>different</a:t>
            </a:r>
            <a:r>
              <a:rPr lang="it-IT" sz="1700" dirty="0">
                <a:solidFill>
                  <a:srgbClr val="000000"/>
                </a:solidFill>
              </a:rPr>
              <a:t> locations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A91BC4-3377-9B20-9612-D665F2011334}"/>
              </a:ext>
            </a:extLst>
          </p:cNvPr>
          <p:cNvSpPr txBox="1"/>
          <p:nvPr/>
        </p:nvSpPr>
        <p:spPr>
          <a:xfrm>
            <a:off x="4626119" y="4452283"/>
            <a:ext cx="410445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err="1">
                <a:solidFill>
                  <a:srgbClr val="000000"/>
                </a:solidFill>
              </a:rPr>
              <a:t>Blocks</a:t>
            </a:r>
            <a:r>
              <a:rPr lang="it-IT" sz="1700" dirty="0">
                <a:solidFill>
                  <a:srgbClr val="000000"/>
                </a:solidFill>
              </a:rPr>
              <a:t>-word </a:t>
            </a:r>
            <a:r>
              <a:rPr lang="it-IT" sz="1700" dirty="0" err="1">
                <a:solidFill>
                  <a:srgbClr val="000000"/>
                </a:solidFill>
              </a:rPr>
              <a:t>domanin</a:t>
            </a:r>
            <a:r>
              <a:rPr lang="it-IT" sz="1700" dirty="0">
                <a:solidFill>
                  <a:srgbClr val="000000"/>
                </a:solidFill>
              </a:rPr>
              <a:t> in </a:t>
            </a:r>
            <a:r>
              <a:rPr lang="it-IT" sz="1700" dirty="0" err="1">
                <a:solidFill>
                  <a:srgbClr val="000000"/>
                </a:solidFill>
              </a:rPr>
              <a:t>which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we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have</a:t>
            </a:r>
            <a:r>
              <a:rPr lang="it-IT" sz="1700" dirty="0">
                <a:solidFill>
                  <a:srgbClr val="000000"/>
                </a:solidFill>
              </a:rPr>
              <a:t> a box </a:t>
            </a:r>
            <a:r>
              <a:rPr lang="it-IT" sz="1700" dirty="0" err="1">
                <a:solidFill>
                  <a:srgbClr val="000000"/>
                </a:solidFill>
              </a:rPr>
              <a:t>which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open </a:t>
            </a:r>
            <a:r>
              <a:rPr lang="it-IT" sz="1700" dirty="0" err="1">
                <a:solidFill>
                  <a:srgbClr val="000000"/>
                </a:solidFill>
              </a:rPr>
              <a:t>at</a:t>
            </a:r>
            <a:r>
              <a:rPr lang="it-IT" sz="1700" dirty="0">
                <a:solidFill>
                  <a:srgbClr val="000000"/>
                </a:solidFill>
              </a:rPr>
              <a:t> the top, a </a:t>
            </a:r>
            <a:r>
              <a:rPr lang="it-IT" sz="1700" dirty="0" err="1">
                <a:solidFill>
                  <a:srgbClr val="000000"/>
                </a:solidFill>
              </a:rPr>
              <a:t>shelf</a:t>
            </a:r>
            <a:r>
              <a:rPr lang="it-IT" sz="1700" dirty="0">
                <a:solidFill>
                  <a:srgbClr val="000000"/>
                </a:solidFill>
              </a:rPr>
              <a:t>, a </a:t>
            </a:r>
            <a:r>
              <a:rPr lang="it-IT" sz="1700" dirty="0" err="1">
                <a:solidFill>
                  <a:srgbClr val="000000"/>
                </a:solidFill>
              </a:rPr>
              <a:t>table</a:t>
            </a:r>
            <a:r>
              <a:rPr lang="it-IT" sz="1700" dirty="0">
                <a:solidFill>
                  <a:srgbClr val="000000"/>
                </a:solidFill>
              </a:rPr>
              <a:t>, and a </a:t>
            </a:r>
            <a:r>
              <a:rPr lang="it-IT" sz="1700" dirty="0" err="1">
                <a:solidFill>
                  <a:srgbClr val="000000"/>
                </a:solidFill>
              </a:rPr>
              <a:t>little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moveable</a:t>
            </a:r>
            <a:r>
              <a:rPr lang="it-IT" sz="1700" dirty="0">
                <a:solidFill>
                  <a:srgbClr val="000000"/>
                </a:solidFill>
              </a:rPr>
              <a:t> box The </a:t>
            </a:r>
            <a:r>
              <a:rPr lang="it-IT" sz="1700" dirty="0" err="1">
                <a:solidFill>
                  <a:srgbClr val="000000"/>
                </a:solidFill>
              </a:rPr>
              <a:t>gripper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simply</a:t>
            </a:r>
            <a:r>
              <a:rPr lang="it-IT" sz="1700" dirty="0">
                <a:solidFill>
                  <a:srgbClr val="000000"/>
                </a:solidFill>
              </a:rPr>
              <a:t> a stick </a:t>
            </a:r>
            <a:r>
              <a:rPr lang="it-IT" sz="1700" dirty="0" err="1">
                <a:solidFill>
                  <a:srgbClr val="000000"/>
                </a:solidFill>
              </a:rPr>
              <a:t>that</a:t>
            </a:r>
            <a:r>
              <a:rPr lang="it-IT" sz="1700" dirty="0">
                <a:solidFill>
                  <a:srgbClr val="000000"/>
                </a:solidFill>
              </a:rPr>
              <a:t> can </a:t>
            </a:r>
            <a:r>
              <a:rPr lang="it-IT" sz="1700" dirty="0" err="1">
                <a:solidFill>
                  <a:srgbClr val="000000"/>
                </a:solidFill>
              </a:rPr>
              <a:t>connect</a:t>
            </a:r>
            <a:r>
              <a:rPr lang="it-IT" sz="1700" dirty="0">
                <a:solidFill>
                  <a:srgbClr val="000000"/>
                </a:solidFill>
              </a:rPr>
              <a:t> to </a:t>
            </a:r>
            <a:r>
              <a:rPr lang="it-IT" sz="1700" dirty="0" err="1">
                <a:solidFill>
                  <a:srgbClr val="000000"/>
                </a:solidFill>
              </a:rPr>
              <a:t>moveable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objects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</a:p>
          <a:p>
            <a:endParaRPr lang="it-IT" sz="1700" dirty="0">
              <a:solidFill>
                <a:srgbClr val="000000"/>
              </a:solidFill>
            </a:endParaRPr>
          </a:p>
          <a:p>
            <a:endParaRPr lang="it-IT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039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40426"/>
            <a:ext cx="9149935" cy="504825"/>
          </a:xfrm>
        </p:spPr>
        <p:txBody>
          <a:bodyPr/>
          <a:lstStyle/>
          <a:p>
            <a:r>
              <a:rPr lang="it-IT" sz="2400" b="1" dirty="0">
                <a:cs typeface="Arial"/>
              </a:rPr>
              <a:t>Semantic attachments</a:t>
            </a: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91988-F9C2-4000-ACF1-69C7599474A1}"/>
              </a:ext>
            </a:extLst>
          </p:cNvPr>
          <p:cNvSpPr txBox="1"/>
          <p:nvPr/>
        </p:nvSpPr>
        <p:spPr>
          <a:xfrm>
            <a:off x="251520" y="1124744"/>
            <a:ext cx="7935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rgbClr val="000000"/>
                </a:solidFill>
              </a:rPr>
              <a:t>Semantic attachments are </a:t>
            </a:r>
            <a:r>
              <a:rPr lang="it-IT" sz="1700" dirty="0" err="1">
                <a:solidFill>
                  <a:srgbClr val="000000"/>
                </a:solidFill>
              </a:rPr>
              <a:t>external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procedural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reasoning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modules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that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may</a:t>
            </a:r>
            <a:r>
              <a:rPr lang="it-IT" sz="1700" dirty="0">
                <a:solidFill>
                  <a:srgbClr val="000000"/>
                </a:solidFill>
              </a:rPr>
              <a:t> compute the </a:t>
            </a:r>
            <a:r>
              <a:rPr lang="it-IT" sz="1700" dirty="0" err="1">
                <a:solidFill>
                  <a:srgbClr val="000000"/>
                </a:solidFill>
              </a:rPr>
              <a:t>valuations</a:t>
            </a:r>
            <a:r>
              <a:rPr lang="it-IT" sz="1700" dirty="0">
                <a:solidFill>
                  <a:srgbClr val="000000"/>
                </a:solidFill>
              </a:rPr>
              <a:t> of state </a:t>
            </a:r>
            <a:r>
              <a:rPr lang="it-IT" sz="1700" dirty="0" err="1">
                <a:solidFill>
                  <a:srgbClr val="000000"/>
                </a:solidFill>
              </a:rPr>
              <a:t>variables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at</a:t>
            </a:r>
            <a:r>
              <a:rPr lang="it-IT" sz="1700" dirty="0">
                <a:solidFill>
                  <a:srgbClr val="000000"/>
                </a:solidFill>
              </a:rPr>
              <a:t> planner </a:t>
            </a:r>
            <a:r>
              <a:rPr lang="it-IT" sz="1700" dirty="0" err="1">
                <a:solidFill>
                  <a:srgbClr val="000000"/>
                </a:solidFill>
              </a:rPr>
              <a:t>run</a:t>
            </a:r>
            <a:r>
              <a:rPr lang="it-IT" sz="1700" dirty="0">
                <a:solidFill>
                  <a:srgbClr val="000000"/>
                </a:solidFill>
              </a:rPr>
              <a:t>-time.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1DEB18C-DADA-0A8D-9B15-F4E41F15E035}"/>
              </a:ext>
            </a:extLst>
          </p:cNvPr>
          <p:cNvSpPr/>
          <p:nvPr/>
        </p:nvSpPr>
        <p:spPr bwMode="auto">
          <a:xfrm>
            <a:off x="1578517" y="2014623"/>
            <a:ext cx="5976664" cy="17670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Declaratve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part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describes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their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use in planning domain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sz="18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Procedural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part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it-IT" sz="1800" dirty="0" err="1">
                <a:solidFill>
                  <a:srgbClr val="000000"/>
                </a:solidFill>
              </a:rPr>
              <a:t>is</a:t>
            </a:r>
            <a:r>
              <a:rPr lang="it-IT" sz="1800" dirty="0">
                <a:solidFill>
                  <a:srgbClr val="000000"/>
                </a:solidFill>
              </a:rPr>
              <a:t> the </a:t>
            </a:r>
            <a:r>
              <a:rPr lang="it-IT" sz="1800" dirty="0" err="1">
                <a:solidFill>
                  <a:srgbClr val="000000"/>
                </a:solidFill>
              </a:rPr>
              <a:t>actual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  <a:r>
              <a:rPr lang="it-IT" sz="1800" dirty="0" err="1">
                <a:solidFill>
                  <a:srgbClr val="000000"/>
                </a:solidFill>
              </a:rPr>
              <a:t>algorithm</a:t>
            </a:r>
            <a:r>
              <a:rPr lang="it-IT" sz="1800" dirty="0">
                <a:solidFill>
                  <a:srgbClr val="000000"/>
                </a:solidFill>
              </a:rPr>
              <a:t> for computing the </a:t>
            </a:r>
            <a:r>
              <a:rPr lang="it-IT" sz="1800" dirty="0" err="1">
                <a:solidFill>
                  <a:srgbClr val="000000"/>
                </a:solidFill>
              </a:rPr>
              <a:t>value</a:t>
            </a:r>
            <a:r>
              <a:rPr lang="it-IT" sz="1800" dirty="0">
                <a:solidFill>
                  <a:srgbClr val="000000"/>
                </a:solidFill>
              </a:rPr>
              <a:t> of a state </a:t>
            </a:r>
            <a:r>
              <a:rPr lang="it-IT" sz="1800" dirty="0" err="1">
                <a:solidFill>
                  <a:srgbClr val="000000"/>
                </a:solidFill>
              </a:rPr>
              <a:t>variable</a:t>
            </a:r>
            <a:r>
              <a:rPr lang="it-IT" sz="1800" dirty="0">
                <a:solidFill>
                  <a:srgbClr val="000000"/>
                </a:solidFill>
              </a:rPr>
              <a:t> 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15CF96-64BE-8DF0-176B-5A58F131F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20" y="3958228"/>
            <a:ext cx="5227359" cy="18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73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5482"/>
            <a:ext cx="9149935" cy="504825"/>
          </a:xfrm>
        </p:spPr>
        <p:txBody>
          <a:bodyPr/>
          <a:lstStyle/>
          <a:p>
            <a:r>
              <a:rPr lang="it-IT" dirty="0" err="1">
                <a:cs typeface="Arial"/>
              </a:rPr>
              <a:t>Implementation</a:t>
            </a:r>
            <a:endParaRPr lang="ru-RU" sz="400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08620A-5A49-BDA8-C7D7-735A23558AB9}"/>
              </a:ext>
            </a:extLst>
          </p:cNvPr>
          <p:cNvSpPr txBox="1"/>
          <p:nvPr/>
        </p:nvSpPr>
        <p:spPr>
          <a:xfrm>
            <a:off x="395535" y="1092778"/>
            <a:ext cx="83529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err="1">
                <a:solidFill>
                  <a:srgbClr val="000000"/>
                </a:solidFill>
              </a:rPr>
              <a:t>It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necessary</a:t>
            </a:r>
            <a:r>
              <a:rPr lang="it-IT" sz="1700" dirty="0">
                <a:solidFill>
                  <a:srgbClr val="000000"/>
                </a:solidFill>
              </a:rPr>
              <a:t> to </a:t>
            </a:r>
            <a:r>
              <a:rPr lang="it-IT" sz="1700" dirty="0" err="1">
                <a:solidFill>
                  <a:srgbClr val="000000"/>
                </a:solidFill>
              </a:rPr>
              <a:t>extend</a:t>
            </a:r>
            <a:r>
              <a:rPr lang="it-IT" sz="1700" dirty="0">
                <a:solidFill>
                  <a:srgbClr val="000000"/>
                </a:solidFill>
              </a:rPr>
              <a:t> the </a:t>
            </a:r>
            <a:r>
              <a:rPr lang="it-IT" sz="1700" dirty="0" err="1">
                <a:solidFill>
                  <a:srgbClr val="000000"/>
                </a:solidFill>
              </a:rPr>
              <a:t>description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language</a:t>
            </a:r>
            <a:r>
              <a:rPr lang="it-IT" sz="1700" dirty="0">
                <a:solidFill>
                  <a:srgbClr val="000000"/>
                </a:solidFill>
              </a:rPr>
              <a:t> for planning tasks. </a:t>
            </a:r>
          </a:p>
          <a:p>
            <a:r>
              <a:rPr lang="it-IT" sz="1700" dirty="0" err="1">
                <a:solidFill>
                  <a:srgbClr val="000000"/>
                </a:solidFill>
              </a:rPr>
              <a:t>We</a:t>
            </a:r>
            <a:r>
              <a:rPr lang="it-IT" sz="1700" dirty="0">
                <a:solidFill>
                  <a:srgbClr val="000000"/>
                </a:solidFill>
              </a:rPr>
              <a:t> use new PDDL </a:t>
            </a:r>
            <a:r>
              <a:rPr lang="it-IT" sz="1700" dirty="0" err="1">
                <a:solidFill>
                  <a:srgbClr val="000000"/>
                </a:solidFill>
              </a:rPr>
              <a:t>requirement</a:t>
            </a:r>
            <a:r>
              <a:rPr lang="it-IT" sz="1700" dirty="0">
                <a:solidFill>
                  <a:srgbClr val="000000"/>
                </a:solidFill>
              </a:rPr>
              <a:t> :</a:t>
            </a:r>
            <a:r>
              <a:rPr lang="it-IT" sz="1700" dirty="0" err="1">
                <a:solidFill>
                  <a:schemeClr val="tx1"/>
                </a:solidFill>
              </a:rPr>
              <a:t>modules</a:t>
            </a:r>
            <a:r>
              <a:rPr lang="it-IT" sz="1700" dirty="0">
                <a:solidFill>
                  <a:srgbClr val="000000"/>
                </a:solidFill>
              </a:rPr>
              <a:t> to indicate </a:t>
            </a:r>
            <a:r>
              <a:rPr lang="it-IT" sz="1700" dirty="0" err="1">
                <a:solidFill>
                  <a:srgbClr val="000000"/>
                </a:solidFill>
              </a:rPr>
              <a:t>that</a:t>
            </a:r>
            <a:r>
              <a:rPr lang="it-IT" sz="1700" dirty="0">
                <a:solidFill>
                  <a:srgbClr val="000000"/>
                </a:solidFill>
              </a:rPr>
              <a:t> a planning domain </a:t>
            </a:r>
            <a:r>
              <a:rPr lang="it-IT" sz="1700" dirty="0" err="1">
                <a:solidFill>
                  <a:srgbClr val="000000"/>
                </a:solidFill>
              </a:rPr>
              <a:t>uses</a:t>
            </a:r>
            <a:r>
              <a:rPr lang="it-IT" sz="1700" dirty="0">
                <a:solidFill>
                  <a:srgbClr val="000000"/>
                </a:solidFill>
              </a:rPr>
              <a:t> semantic </a:t>
            </a:r>
            <a:r>
              <a:rPr lang="it-IT" sz="1700" dirty="0">
                <a:solidFill>
                  <a:schemeClr val="tx1"/>
                </a:solidFill>
              </a:rPr>
              <a:t>attachments</a:t>
            </a:r>
            <a:r>
              <a:rPr lang="it-IT" sz="1700" dirty="0">
                <a:solidFill>
                  <a:srgbClr val="000000"/>
                </a:solidFill>
              </a:rPr>
              <a:t>. </a:t>
            </a:r>
            <a:r>
              <a:rPr lang="it-IT" sz="1700" dirty="0" err="1">
                <a:solidFill>
                  <a:srgbClr val="000000"/>
                </a:solidFill>
              </a:rPr>
              <a:t>They</a:t>
            </a:r>
            <a:r>
              <a:rPr lang="it-IT" sz="1700" dirty="0">
                <a:solidFill>
                  <a:srgbClr val="000000"/>
                </a:solidFill>
              </a:rPr>
              <a:t> are </a:t>
            </a:r>
            <a:r>
              <a:rPr lang="it-IT" sz="1700" dirty="0" err="1">
                <a:solidFill>
                  <a:srgbClr val="000000"/>
                </a:solidFill>
              </a:rPr>
              <a:t>very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similar</a:t>
            </a:r>
            <a:r>
              <a:rPr lang="it-IT" sz="1700" dirty="0">
                <a:solidFill>
                  <a:srgbClr val="000000"/>
                </a:solidFill>
              </a:rPr>
              <a:t> to </a:t>
            </a:r>
            <a:r>
              <a:rPr lang="it-IT" sz="1700" dirty="0" err="1">
                <a:solidFill>
                  <a:srgbClr val="000000"/>
                </a:solidFill>
              </a:rPr>
              <a:t>predicates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dirty="0" err="1">
                <a:solidFill>
                  <a:srgbClr val="000000"/>
                </a:solidFill>
              </a:rPr>
              <a:t>have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i="1" dirty="0" err="1">
                <a:solidFill>
                  <a:srgbClr val="000000"/>
                </a:solidFill>
              </a:rPr>
              <a:t>condition-checker</a:t>
            </a:r>
            <a:r>
              <a:rPr lang="it-IT" sz="1700" i="1" dirty="0">
                <a:solidFill>
                  <a:srgbClr val="000000"/>
                </a:solidFill>
              </a:rPr>
              <a:t> (test </a:t>
            </a:r>
            <a:r>
              <a:rPr lang="it-IT" sz="1700" i="1" dirty="0" err="1">
                <a:solidFill>
                  <a:srgbClr val="000000"/>
                </a:solidFill>
              </a:rPr>
              <a:t>preconditions</a:t>
            </a:r>
            <a:r>
              <a:rPr lang="it-IT" sz="1700" i="1" dirty="0">
                <a:solidFill>
                  <a:srgbClr val="000000"/>
                </a:solidFill>
              </a:rPr>
              <a:t>)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i="1" dirty="0" err="1">
                <a:solidFill>
                  <a:srgbClr val="000000"/>
                </a:solidFill>
              </a:rPr>
              <a:t>effect</a:t>
            </a:r>
            <a:r>
              <a:rPr lang="it-IT" sz="1700" i="1" dirty="0">
                <a:solidFill>
                  <a:srgbClr val="000000"/>
                </a:solidFill>
              </a:rPr>
              <a:t>-applicator (compute </a:t>
            </a:r>
            <a:r>
              <a:rPr lang="it-IT" sz="1700" i="1" dirty="0" err="1">
                <a:solidFill>
                  <a:srgbClr val="000000"/>
                </a:solidFill>
              </a:rPr>
              <a:t>changes</a:t>
            </a:r>
            <a:r>
              <a:rPr lang="it-IT" sz="1700" i="1" dirty="0">
                <a:solidFill>
                  <a:srgbClr val="000000"/>
                </a:solidFill>
              </a:rPr>
              <a:t> to </a:t>
            </a:r>
            <a:r>
              <a:rPr lang="it-IT" sz="1700" i="1" dirty="0" err="1">
                <a:solidFill>
                  <a:srgbClr val="000000"/>
                </a:solidFill>
              </a:rPr>
              <a:t>any</a:t>
            </a:r>
            <a:r>
              <a:rPr lang="it-IT" sz="1700" i="1" dirty="0">
                <a:solidFill>
                  <a:srgbClr val="000000"/>
                </a:solidFill>
              </a:rPr>
              <a:t> state </a:t>
            </a:r>
            <a:r>
              <a:rPr lang="it-IT" sz="1700" i="1" dirty="0" err="1">
                <a:solidFill>
                  <a:srgbClr val="000000"/>
                </a:solidFill>
              </a:rPr>
              <a:t>variable</a:t>
            </a:r>
            <a:r>
              <a:rPr lang="it-IT" sz="1700" i="1" dirty="0">
                <a:solidFill>
                  <a:srgbClr val="000000"/>
                </a:solidFill>
              </a:rPr>
              <a:t>)</a:t>
            </a:r>
            <a:r>
              <a:rPr lang="it-IT" sz="1700" dirty="0">
                <a:solidFill>
                  <a:srgbClr val="000000"/>
                </a:solidFill>
              </a:rPr>
              <a:t>.</a:t>
            </a:r>
          </a:p>
          <a:p>
            <a:r>
              <a:rPr lang="it-IT" sz="2000" dirty="0">
                <a:solidFill>
                  <a:srgbClr val="000000"/>
                </a:solidFill>
              </a:rPr>
              <a:t> 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D17A2B-76DC-158C-C753-C8BB0F33D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9" y="2627269"/>
            <a:ext cx="6881281" cy="104805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3CE274-087B-38E3-B55C-CF939AD89C87}"/>
              </a:ext>
            </a:extLst>
          </p:cNvPr>
          <p:cNvSpPr txBox="1"/>
          <p:nvPr/>
        </p:nvSpPr>
        <p:spPr>
          <a:xfrm>
            <a:off x="251520" y="4053272"/>
            <a:ext cx="835292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u="sng" dirty="0">
                <a:solidFill>
                  <a:srgbClr val="000000"/>
                </a:solidFill>
              </a:rPr>
              <a:t>Sound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b="1" u="sng" dirty="0">
                <a:solidFill>
                  <a:srgbClr val="000000"/>
                </a:solidFill>
              </a:rPr>
              <a:t>complete</a:t>
            </a:r>
            <a:r>
              <a:rPr lang="it-IT" sz="1700" dirty="0">
                <a:solidFill>
                  <a:srgbClr val="000000"/>
                </a:solidFill>
              </a:rPr>
              <a:t> under the following </a:t>
            </a:r>
            <a:r>
              <a:rPr lang="it-IT" sz="1700" dirty="0" err="1">
                <a:solidFill>
                  <a:srgbClr val="000000"/>
                </a:solidFill>
              </a:rPr>
              <a:t>assumption</a:t>
            </a:r>
            <a:r>
              <a:rPr lang="it-IT" sz="1700" dirty="0">
                <a:solidFill>
                  <a:srgbClr val="000000"/>
                </a:solidFill>
              </a:rPr>
              <a:t>:</a:t>
            </a:r>
          </a:p>
          <a:p>
            <a:endParaRPr lang="it-IT" sz="17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rgbClr val="000000"/>
                </a:solidFill>
              </a:rPr>
              <a:t>Condition-checker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always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terminates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dirty="0" err="1">
                <a:solidFill>
                  <a:srgbClr val="000000"/>
                </a:solidFill>
              </a:rPr>
              <a:t>return</a:t>
            </a:r>
            <a:r>
              <a:rPr lang="it-IT" sz="1700" dirty="0">
                <a:solidFill>
                  <a:srgbClr val="000000"/>
                </a:solidFill>
              </a:rPr>
              <a:t> a truth </a:t>
            </a:r>
            <a:r>
              <a:rPr lang="it-IT" sz="1700" dirty="0" err="1">
                <a:solidFill>
                  <a:srgbClr val="000000"/>
                </a:solidFill>
              </a:rPr>
              <a:t>value</a:t>
            </a:r>
            <a:endParaRPr lang="it-IT" sz="17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7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700" dirty="0" err="1">
                <a:solidFill>
                  <a:srgbClr val="000000"/>
                </a:solidFill>
              </a:rPr>
              <a:t>Effect</a:t>
            </a:r>
            <a:r>
              <a:rPr lang="it-IT" sz="1700" dirty="0">
                <a:solidFill>
                  <a:srgbClr val="000000"/>
                </a:solidFill>
              </a:rPr>
              <a:t> -applicator  </a:t>
            </a:r>
            <a:r>
              <a:rPr lang="it-IT" sz="1700" dirty="0" err="1">
                <a:solidFill>
                  <a:srgbClr val="000000"/>
                </a:solidFill>
              </a:rPr>
              <a:t>always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terminates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dirty="0" err="1">
                <a:solidFill>
                  <a:srgbClr val="000000"/>
                </a:solidFill>
              </a:rPr>
              <a:t>return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same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values</a:t>
            </a:r>
            <a:r>
              <a:rPr lang="it-IT" sz="1700" dirty="0">
                <a:solidFill>
                  <a:srgbClr val="000000"/>
                </a:solidFill>
              </a:rPr>
              <a:t> for the </a:t>
            </a:r>
            <a:r>
              <a:rPr lang="it-IT" sz="1700" dirty="0" err="1">
                <a:solidFill>
                  <a:srgbClr val="000000"/>
                </a:solidFill>
              </a:rPr>
              <a:t>same</a:t>
            </a:r>
            <a:r>
              <a:rPr lang="it-IT" sz="1700" dirty="0">
                <a:solidFill>
                  <a:srgbClr val="000000"/>
                </a:solidFill>
              </a:rPr>
              <a:t> settings</a:t>
            </a:r>
            <a:r>
              <a:rPr lang="it-IT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2516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5656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Implementation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CC3D49-3D9E-4232-B445-144E50860FD8}"/>
              </a:ext>
            </a:extLst>
          </p:cNvPr>
          <p:cNvSpPr txBox="1"/>
          <p:nvPr/>
        </p:nvSpPr>
        <p:spPr>
          <a:xfrm>
            <a:off x="251520" y="943220"/>
            <a:ext cx="79350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M</a:t>
            </a:r>
            <a:r>
              <a:rPr lang="it-IT" sz="1900" dirty="0" err="1">
                <a:solidFill>
                  <a:srgbClr val="000000"/>
                </a:solidFill>
              </a:rPr>
              <a:t>odules</a:t>
            </a:r>
            <a:r>
              <a:rPr lang="it-IT" sz="1900" dirty="0">
                <a:solidFill>
                  <a:srgbClr val="000000"/>
                </a:solidFill>
              </a:rPr>
              <a:t> are </a:t>
            </a:r>
            <a:r>
              <a:rPr lang="it-IT" sz="1900" dirty="0" err="1">
                <a:solidFill>
                  <a:srgbClr val="000000"/>
                </a:solidFill>
              </a:rPr>
              <a:t>implemented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as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dynamically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loaded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shared</a:t>
            </a:r>
            <a:r>
              <a:rPr lang="it-IT" sz="1900" dirty="0">
                <a:solidFill>
                  <a:srgbClr val="000000"/>
                </a:solidFill>
              </a:rPr>
              <a:t> libraries. Planner and the </a:t>
            </a:r>
            <a:r>
              <a:rPr lang="it-IT" sz="1900" dirty="0" err="1">
                <a:solidFill>
                  <a:srgbClr val="000000"/>
                </a:solidFill>
              </a:rPr>
              <a:t>modules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need</a:t>
            </a:r>
            <a:r>
              <a:rPr lang="it-IT" sz="1900" dirty="0">
                <a:solidFill>
                  <a:srgbClr val="000000"/>
                </a:solidFill>
              </a:rPr>
              <a:t> to use a common </a:t>
            </a:r>
            <a:r>
              <a:rPr lang="it-IT" sz="1900" dirty="0" err="1">
                <a:solidFill>
                  <a:srgbClr val="000000"/>
                </a:solidFill>
              </a:rPr>
              <a:t>interface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that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defines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two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function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types</a:t>
            </a:r>
            <a:r>
              <a:rPr lang="it-IT" sz="1900" dirty="0">
                <a:solidFill>
                  <a:srgbClr val="000000"/>
                </a:solidFill>
              </a:rPr>
              <a:t> for the </a:t>
            </a:r>
            <a:r>
              <a:rPr lang="it-IT" sz="1900" dirty="0" err="1">
                <a:solidFill>
                  <a:srgbClr val="000000"/>
                </a:solidFill>
              </a:rPr>
              <a:t>two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kinds</a:t>
            </a:r>
            <a:r>
              <a:rPr lang="it-IT" sz="1900" dirty="0">
                <a:solidFill>
                  <a:srgbClr val="000000"/>
                </a:solidFill>
              </a:rPr>
              <a:t> of semantic attachments </a:t>
            </a:r>
            <a:r>
              <a:rPr lang="it-IT" sz="1900" dirty="0" err="1">
                <a:solidFill>
                  <a:srgbClr val="000000"/>
                </a:solidFill>
              </a:rPr>
              <a:t>implemented</a:t>
            </a:r>
            <a:r>
              <a:rPr lang="it-IT" sz="1900" dirty="0">
                <a:solidFill>
                  <a:srgbClr val="000000"/>
                </a:solidFill>
              </a:rPr>
              <a:t>. </a:t>
            </a:r>
          </a:p>
          <a:p>
            <a:r>
              <a:rPr lang="it-IT" sz="1900" dirty="0">
                <a:solidFill>
                  <a:srgbClr val="000000"/>
                </a:solidFill>
              </a:rPr>
              <a:t>Two </a:t>
            </a:r>
            <a:r>
              <a:rPr lang="it-IT" sz="1900" dirty="0" err="1">
                <a:solidFill>
                  <a:srgbClr val="000000"/>
                </a:solidFill>
              </a:rPr>
              <a:t>search</a:t>
            </a:r>
            <a:r>
              <a:rPr lang="it-IT" sz="1900" dirty="0">
                <a:solidFill>
                  <a:srgbClr val="000000"/>
                </a:solidFill>
              </a:rPr>
              <a:t> planners </a:t>
            </a:r>
            <a:r>
              <a:rPr lang="it-IT" sz="1900" dirty="0" err="1">
                <a:solidFill>
                  <a:srgbClr val="000000"/>
                </a:solidFill>
              </a:rPr>
              <a:t>has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been</a:t>
            </a:r>
            <a:r>
              <a:rPr lang="it-IT" sz="1900" dirty="0">
                <a:solidFill>
                  <a:srgbClr val="000000"/>
                </a:solidFill>
              </a:rPr>
              <a:t> </a:t>
            </a:r>
            <a:r>
              <a:rPr lang="it-IT" sz="1900" dirty="0" err="1">
                <a:solidFill>
                  <a:srgbClr val="000000"/>
                </a:solidFill>
              </a:rPr>
              <a:t>extended</a:t>
            </a:r>
            <a:r>
              <a:rPr lang="it-IT" sz="1900" dirty="0">
                <a:solidFill>
                  <a:srgbClr val="000000"/>
                </a:solidFill>
              </a:rPr>
              <a:t>:</a:t>
            </a:r>
          </a:p>
          <a:p>
            <a:r>
              <a:rPr lang="it-IT" sz="17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F2D7D4-F197-BB60-D2A2-97F268E88E89}"/>
              </a:ext>
            </a:extLst>
          </p:cNvPr>
          <p:cNvSpPr txBox="1"/>
          <p:nvPr/>
        </p:nvSpPr>
        <p:spPr>
          <a:xfrm>
            <a:off x="467543" y="2679518"/>
            <a:ext cx="771898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000000"/>
                </a:solidFill>
              </a:rPr>
              <a:t>FF/M:  </a:t>
            </a:r>
            <a:r>
              <a:rPr lang="it-IT" sz="1500" i="1" dirty="0">
                <a:solidFill>
                  <a:srgbClr val="000000"/>
                </a:solidFill>
              </a:rPr>
              <a:t>FF/M </a:t>
            </a:r>
            <a:r>
              <a:rPr lang="it-IT" sz="1500" dirty="0" err="1">
                <a:solidFill>
                  <a:srgbClr val="000000"/>
                </a:solidFill>
              </a:rPr>
              <a:t>is</a:t>
            </a:r>
            <a:r>
              <a:rPr lang="it-IT" sz="1500" dirty="0">
                <a:solidFill>
                  <a:srgbClr val="000000"/>
                </a:solidFill>
              </a:rPr>
              <a:t> an extension of FF </a:t>
            </a:r>
            <a:r>
              <a:rPr lang="it-IT" sz="1500" dirty="0" err="1">
                <a:solidFill>
                  <a:srgbClr val="000000"/>
                </a:solidFill>
              </a:rPr>
              <a:t>supporting</a:t>
            </a:r>
            <a:r>
              <a:rPr lang="it-IT" sz="1500" dirty="0">
                <a:solidFill>
                  <a:srgbClr val="000000"/>
                </a:solidFill>
              </a:rPr>
              <a:t> semantic attachments.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u="sng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u="sng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rgbClr val="000000"/>
                </a:solidFill>
              </a:rPr>
              <a:t>TFD/M: </a:t>
            </a:r>
            <a:r>
              <a:rPr lang="it-IT" sz="1500" dirty="0" err="1">
                <a:solidFill>
                  <a:srgbClr val="000000"/>
                </a:solidFill>
              </a:rPr>
              <a:t>is</a:t>
            </a:r>
            <a:r>
              <a:rPr lang="it-IT" sz="1500" dirty="0">
                <a:solidFill>
                  <a:srgbClr val="000000"/>
                </a:solidFill>
              </a:rPr>
              <a:t> an extension of a domain-</a:t>
            </a:r>
            <a:r>
              <a:rPr lang="it-IT" sz="1500" dirty="0" err="1">
                <a:solidFill>
                  <a:srgbClr val="000000"/>
                </a:solidFill>
              </a:rPr>
              <a:t>independent</a:t>
            </a:r>
            <a:r>
              <a:rPr lang="it-IT" sz="1500" dirty="0">
                <a:solidFill>
                  <a:srgbClr val="000000"/>
                </a:solidFill>
              </a:rPr>
              <a:t> </a:t>
            </a:r>
            <a:r>
              <a:rPr lang="it-IT" sz="1500" dirty="0" err="1">
                <a:solidFill>
                  <a:srgbClr val="000000"/>
                </a:solidFill>
              </a:rPr>
              <a:t>progression</a:t>
            </a:r>
            <a:r>
              <a:rPr lang="it-IT" sz="1500" dirty="0">
                <a:solidFill>
                  <a:srgbClr val="000000"/>
                </a:solidFill>
              </a:rPr>
              <a:t> </a:t>
            </a:r>
            <a:r>
              <a:rPr lang="it-IT" sz="1500" dirty="0" err="1">
                <a:solidFill>
                  <a:srgbClr val="000000"/>
                </a:solidFill>
              </a:rPr>
              <a:t>search</a:t>
            </a:r>
            <a:r>
              <a:rPr lang="it-IT" sz="1500" dirty="0">
                <a:solidFill>
                  <a:srgbClr val="000000"/>
                </a:solidFill>
              </a:rPr>
              <a:t> planner </a:t>
            </a:r>
            <a:r>
              <a:rPr lang="it-IT" sz="1500" dirty="0" err="1">
                <a:solidFill>
                  <a:srgbClr val="000000"/>
                </a:solidFill>
              </a:rPr>
              <a:t>supporting</a:t>
            </a:r>
            <a:r>
              <a:rPr lang="it-IT" sz="1500" dirty="0">
                <a:solidFill>
                  <a:srgbClr val="000000"/>
                </a:solidFill>
              </a:rPr>
              <a:t> semantic attachments. Has 2 </a:t>
            </a:r>
            <a:r>
              <a:rPr lang="it-IT" sz="1500" dirty="0" err="1">
                <a:solidFill>
                  <a:srgbClr val="000000"/>
                </a:solidFill>
              </a:rPr>
              <a:t>main</a:t>
            </a:r>
            <a:r>
              <a:rPr lang="it-IT" sz="1500" dirty="0">
                <a:solidFill>
                  <a:srgbClr val="000000"/>
                </a:solidFill>
              </a:rPr>
              <a:t> </a:t>
            </a:r>
            <a:r>
              <a:rPr lang="it-IT" sz="1500" dirty="0" err="1">
                <a:solidFill>
                  <a:srgbClr val="000000"/>
                </a:solidFill>
              </a:rPr>
              <a:t>phases</a:t>
            </a:r>
            <a:r>
              <a:rPr lang="it-IT" sz="1500" dirty="0">
                <a:solidFill>
                  <a:srgbClr val="000000"/>
                </a:solidFill>
              </a:rPr>
              <a:t>: </a:t>
            </a:r>
            <a:r>
              <a:rPr lang="it-IT" sz="1500" dirty="0" err="1">
                <a:solidFill>
                  <a:srgbClr val="000000"/>
                </a:solidFill>
              </a:rPr>
              <a:t>Translation</a:t>
            </a:r>
            <a:r>
              <a:rPr lang="it-IT" sz="1500" dirty="0">
                <a:solidFill>
                  <a:srgbClr val="000000"/>
                </a:solidFill>
              </a:rPr>
              <a:t> and </a:t>
            </a:r>
            <a:r>
              <a:rPr lang="it-IT" sz="1500" dirty="0" err="1">
                <a:solidFill>
                  <a:srgbClr val="000000"/>
                </a:solidFill>
              </a:rPr>
              <a:t>search</a:t>
            </a:r>
            <a:r>
              <a:rPr lang="it-IT" sz="15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4EA93-1DFD-5E98-A31A-947FD40B880D}"/>
              </a:ext>
            </a:extLst>
          </p:cNvPr>
          <p:cNvSpPr txBox="1"/>
          <p:nvPr/>
        </p:nvSpPr>
        <p:spPr>
          <a:xfrm>
            <a:off x="2051719" y="4649337"/>
            <a:ext cx="50405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b="1" dirty="0">
                <a:solidFill>
                  <a:srgbClr val="000000"/>
                </a:solidFill>
              </a:rPr>
              <a:t>Sound</a:t>
            </a:r>
            <a:r>
              <a:rPr lang="it-IT" sz="1700" dirty="0">
                <a:solidFill>
                  <a:srgbClr val="000000"/>
                </a:solidFill>
              </a:rPr>
              <a:t> and </a:t>
            </a:r>
            <a:r>
              <a:rPr lang="it-IT" sz="1700" b="1" dirty="0">
                <a:solidFill>
                  <a:srgbClr val="000000"/>
                </a:solidFill>
              </a:rPr>
              <a:t>complete</a:t>
            </a:r>
            <a:r>
              <a:rPr lang="it-IT" sz="1700" dirty="0">
                <a:solidFill>
                  <a:srgbClr val="000000"/>
                </a:solidFill>
              </a:rPr>
              <a:t> under some </a:t>
            </a:r>
            <a:r>
              <a:rPr lang="it-IT" sz="1700" dirty="0" err="1">
                <a:solidFill>
                  <a:srgbClr val="000000"/>
                </a:solidFill>
              </a:rPr>
              <a:t>assumption</a:t>
            </a:r>
            <a:r>
              <a:rPr lang="it-IT" sz="1700" dirty="0">
                <a:solidFill>
                  <a:srgbClr val="000000"/>
                </a:solidFill>
              </a:rPr>
              <a:t>. </a:t>
            </a:r>
          </a:p>
          <a:p>
            <a:r>
              <a:rPr lang="it-IT" sz="1700" dirty="0">
                <a:solidFill>
                  <a:srgbClr val="000000"/>
                </a:solidFill>
              </a:rPr>
              <a:t>Can be </a:t>
            </a:r>
            <a:r>
              <a:rPr lang="it-IT" sz="1700" dirty="0" err="1">
                <a:solidFill>
                  <a:srgbClr val="000000"/>
                </a:solidFill>
              </a:rPr>
              <a:t>integrated</a:t>
            </a:r>
            <a:r>
              <a:rPr lang="it-IT" sz="1700" dirty="0">
                <a:solidFill>
                  <a:srgbClr val="000000"/>
                </a:solidFill>
              </a:rPr>
              <a:t> in </a:t>
            </a:r>
            <a:r>
              <a:rPr lang="it-IT" sz="1700" b="1" dirty="0" err="1">
                <a:solidFill>
                  <a:srgbClr val="000000"/>
                </a:solidFill>
              </a:rPr>
              <a:t>heuristics</a:t>
            </a:r>
            <a:r>
              <a:rPr lang="it-IT" sz="17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Cornice 3">
            <a:extLst>
              <a:ext uri="{FF2B5EF4-FFF2-40B4-BE49-F238E27FC236}">
                <a16:creationId xmlns:a16="http://schemas.microsoft.com/office/drawing/2014/main" id="{9AB203A6-37B2-5A1B-CC8A-CF2B3E0ACC95}"/>
              </a:ext>
            </a:extLst>
          </p:cNvPr>
          <p:cNvSpPr/>
          <p:nvPr/>
        </p:nvSpPr>
        <p:spPr bwMode="auto">
          <a:xfrm>
            <a:off x="1475656" y="4435469"/>
            <a:ext cx="5976664" cy="1141895"/>
          </a:xfrm>
          <a:prstGeom prst="fram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33825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Experiments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B50CEE-37F9-8777-AE66-B0BC9BF1CAB3}"/>
              </a:ext>
            </a:extLst>
          </p:cNvPr>
          <p:cNvSpPr txBox="1"/>
          <p:nvPr/>
        </p:nvSpPr>
        <p:spPr>
          <a:xfrm>
            <a:off x="251520" y="1743197"/>
            <a:ext cx="1800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u="sng" dirty="0">
                <a:solidFill>
                  <a:srgbClr val="000000"/>
                </a:solidFill>
              </a:rPr>
              <a:t>EXPERIMENT 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2E5757-8918-E683-FD59-3A73ABDD5E3A}"/>
              </a:ext>
            </a:extLst>
          </p:cNvPr>
          <p:cNvSpPr txBox="1"/>
          <p:nvPr/>
        </p:nvSpPr>
        <p:spPr>
          <a:xfrm>
            <a:off x="2487588" y="1205960"/>
            <a:ext cx="59706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err="1">
                <a:solidFill>
                  <a:srgbClr val="000000"/>
                </a:solidFill>
              </a:rPr>
              <a:t>This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experiment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based</a:t>
            </a:r>
            <a:r>
              <a:rPr lang="it-IT" sz="1700" dirty="0">
                <a:solidFill>
                  <a:srgbClr val="000000"/>
                </a:solidFill>
              </a:rPr>
              <a:t> on </a:t>
            </a:r>
            <a:r>
              <a:rPr lang="it-IT" sz="1700" i="1" dirty="0">
                <a:solidFill>
                  <a:srgbClr val="000000"/>
                </a:solidFill>
              </a:rPr>
              <a:t>crew-planning </a:t>
            </a:r>
            <a:r>
              <a:rPr lang="it-IT" sz="1700" dirty="0">
                <a:solidFill>
                  <a:srgbClr val="000000"/>
                </a:solidFill>
              </a:rPr>
              <a:t>domain of IPC 2008 </a:t>
            </a:r>
            <a:r>
              <a:rPr lang="it-IT" sz="1700" dirty="0" err="1">
                <a:solidFill>
                  <a:srgbClr val="000000"/>
                </a:solidFill>
              </a:rPr>
              <a:t>which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contains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different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operators</a:t>
            </a:r>
            <a:r>
              <a:rPr lang="it-IT" sz="1700" dirty="0">
                <a:solidFill>
                  <a:srgbClr val="000000"/>
                </a:solidFill>
              </a:rPr>
              <a:t> with the predicate </a:t>
            </a:r>
            <a:r>
              <a:rPr lang="it-IT" sz="1700" i="1" dirty="0" err="1">
                <a:solidFill>
                  <a:srgbClr val="000000"/>
                </a:solidFill>
              </a:rPr>
              <a:t>available</a:t>
            </a:r>
            <a:r>
              <a:rPr lang="it-IT" sz="1700" dirty="0">
                <a:solidFill>
                  <a:srgbClr val="000000"/>
                </a:solidFill>
              </a:rPr>
              <a:t> in common.</a:t>
            </a:r>
          </a:p>
          <a:p>
            <a:r>
              <a:rPr lang="it-IT" sz="1700" dirty="0">
                <a:solidFill>
                  <a:srgbClr val="000000"/>
                </a:solidFill>
              </a:rPr>
              <a:t>In the </a:t>
            </a:r>
            <a:r>
              <a:rPr lang="it-IT" sz="1700" dirty="0" err="1">
                <a:solidFill>
                  <a:srgbClr val="000000"/>
                </a:solidFill>
              </a:rPr>
              <a:t>experiment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there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is</a:t>
            </a:r>
            <a:r>
              <a:rPr lang="it-IT" sz="1700" dirty="0">
                <a:solidFill>
                  <a:srgbClr val="000000"/>
                </a:solidFill>
              </a:rPr>
              <a:t> a </a:t>
            </a:r>
            <a:r>
              <a:rPr lang="it-IT" sz="1700" dirty="0" err="1">
                <a:solidFill>
                  <a:srgbClr val="000000"/>
                </a:solidFill>
              </a:rPr>
              <a:t>comparison</a:t>
            </a:r>
            <a:r>
              <a:rPr lang="it-IT" sz="1700" dirty="0">
                <a:solidFill>
                  <a:srgbClr val="000000"/>
                </a:solidFill>
              </a:rPr>
              <a:t> of the </a:t>
            </a:r>
            <a:r>
              <a:rPr lang="it-IT" sz="1700" dirty="0" err="1">
                <a:solidFill>
                  <a:srgbClr val="000000"/>
                </a:solidFill>
              </a:rPr>
              <a:t>runtime</a:t>
            </a:r>
            <a:r>
              <a:rPr lang="it-IT" sz="1700" dirty="0">
                <a:solidFill>
                  <a:srgbClr val="000000"/>
                </a:solidFill>
              </a:rPr>
              <a:t> of TFD and TFD/M in the </a:t>
            </a:r>
            <a:r>
              <a:rPr lang="it-IT" sz="1700" dirty="0" err="1">
                <a:solidFill>
                  <a:srgbClr val="000000"/>
                </a:solidFill>
              </a:rPr>
              <a:t>execution</a:t>
            </a:r>
            <a:r>
              <a:rPr lang="it-IT" sz="1700" dirty="0">
                <a:solidFill>
                  <a:srgbClr val="000000"/>
                </a:solidFill>
              </a:rPr>
              <a:t> of a </a:t>
            </a:r>
            <a:r>
              <a:rPr lang="it-IT" sz="1700" dirty="0" err="1">
                <a:solidFill>
                  <a:srgbClr val="000000"/>
                </a:solidFill>
              </a:rPr>
              <a:t>callback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requesting</a:t>
            </a:r>
            <a:r>
              <a:rPr lang="it-IT" sz="1700" dirty="0">
                <a:solidFill>
                  <a:srgbClr val="000000"/>
                </a:solidFill>
              </a:rPr>
              <a:t> the truth </a:t>
            </a:r>
            <a:r>
              <a:rPr lang="it-IT" sz="1700" dirty="0" err="1">
                <a:solidFill>
                  <a:srgbClr val="000000"/>
                </a:solidFill>
              </a:rPr>
              <a:t>value</a:t>
            </a:r>
            <a:r>
              <a:rPr lang="it-IT" sz="1700" dirty="0">
                <a:solidFill>
                  <a:srgbClr val="000000"/>
                </a:solidFill>
              </a:rPr>
              <a:t> of the predicate </a:t>
            </a:r>
            <a:r>
              <a:rPr lang="it-IT" sz="1700" i="1" dirty="0" err="1">
                <a:solidFill>
                  <a:srgbClr val="000000"/>
                </a:solidFill>
              </a:rPr>
              <a:t>available</a:t>
            </a:r>
            <a:r>
              <a:rPr lang="it-IT" sz="17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F4C39DF-5CB0-7032-3CA8-375FD559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34896"/>
            <a:ext cx="3718061" cy="27341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424A7E-4467-9DF7-18B9-A7ED786301C7}"/>
              </a:ext>
            </a:extLst>
          </p:cNvPr>
          <p:cNvSpPr txBox="1"/>
          <p:nvPr/>
        </p:nvSpPr>
        <p:spPr>
          <a:xfrm>
            <a:off x="4343400" y="3676380"/>
            <a:ext cx="4114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000000"/>
                </a:solidFill>
              </a:rPr>
              <a:t>There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is</a:t>
            </a:r>
            <a:r>
              <a:rPr lang="it-IT" sz="2000" dirty="0">
                <a:solidFill>
                  <a:srgbClr val="000000"/>
                </a:solidFill>
              </a:rPr>
              <a:t> an </a:t>
            </a:r>
            <a:r>
              <a:rPr lang="it-IT" sz="2000" dirty="0">
                <a:solidFill>
                  <a:schemeClr val="tx1"/>
                </a:solidFill>
              </a:rPr>
              <a:t>overhead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introduced</a:t>
            </a:r>
            <a:r>
              <a:rPr lang="it-IT" sz="2000" dirty="0">
                <a:solidFill>
                  <a:srgbClr val="000000"/>
                </a:solidFill>
              </a:rPr>
              <a:t> by </a:t>
            </a:r>
            <a:r>
              <a:rPr lang="it-IT" sz="2000" dirty="0" err="1">
                <a:solidFill>
                  <a:srgbClr val="000000"/>
                </a:solidFill>
              </a:rPr>
              <a:t>module</a:t>
            </a:r>
            <a:r>
              <a:rPr lang="it-IT" sz="2000" dirty="0">
                <a:solidFill>
                  <a:srgbClr val="000000"/>
                </a:solidFill>
              </a:rPr>
              <a:t> calls </a:t>
            </a:r>
            <a:r>
              <a:rPr lang="it-IT" sz="2000" dirty="0" err="1">
                <a:solidFill>
                  <a:srgbClr val="000000"/>
                </a:solidFill>
              </a:rPr>
              <a:t>but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usually</a:t>
            </a:r>
            <a:r>
              <a:rPr lang="it-IT" sz="2000" dirty="0">
                <a:solidFill>
                  <a:srgbClr val="000000"/>
                </a:solidFill>
              </a:rPr>
              <a:t> the </a:t>
            </a:r>
            <a:r>
              <a:rPr lang="it-IT" sz="2000" dirty="0" err="1">
                <a:solidFill>
                  <a:srgbClr val="000000"/>
                </a:solidFill>
              </a:rPr>
              <a:t>module’s</a:t>
            </a:r>
            <a:r>
              <a:rPr lang="it-IT" sz="2000" dirty="0">
                <a:solidFill>
                  <a:srgbClr val="000000"/>
                </a:solidFill>
              </a:rPr>
              <a:t> </a:t>
            </a:r>
            <a:r>
              <a:rPr lang="it-IT" sz="2000" dirty="0" err="1">
                <a:solidFill>
                  <a:srgbClr val="000000"/>
                </a:solidFill>
              </a:rPr>
              <a:t>calculations</a:t>
            </a:r>
            <a:r>
              <a:rPr lang="it-IT" sz="2000" dirty="0">
                <a:solidFill>
                  <a:srgbClr val="000000"/>
                </a:solidFill>
              </a:rPr>
              <a:t> takes the </a:t>
            </a:r>
            <a:r>
              <a:rPr lang="it-IT" sz="2000" dirty="0" err="1">
                <a:solidFill>
                  <a:srgbClr val="000000"/>
                </a:solidFill>
              </a:rPr>
              <a:t>majority</a:t>
            </a:r>
            <a:r>
              <a:rPr lang="it-IT" sz="2000" dirty="0">
                <a:solidFill>
                  <a:srgbClr val="000000"/>
                </a:solidFill>
              </a:rPr>
              <a:t> of the time.</a:t>
            </a:r>
          </a:p>
          <a:p>
            <a:r>
              <a:rPr lang="it-IT" sz="17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15318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3796ABA-6189-4628-ABA7-3E703DEB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254000"/>
            <a:ext cx="9149935" cy="504825"/>
          </a:xfrm>
        </p:spPr>
        <p:txBody>
          <a:bodyPr/>
          <a:lstStyle/>
          <a:p>
            <a:r>
              <a:rPr lang="it-IT" sz="2400" b="1" dirty="0" err="1">
                <a:cs typeface="Arial"/>
              </a:rPr>
              <a:t>Experiments</a:t>
            </a:r>
            <a:endParaRPr lang="it-IT" sz="2400" b="1" dirty="0">
              <a:cs typeface="Arial"/>
            </a:endParaRPr>
          </a:p>
        </p:txBody>
      </p:sp>
      <p:sp>
        <p:nvSpPr>
          <p:cNvPr id="57347" name="Segnaposto data 3">
            <a:extLst>
              <a:ext uri="{FF2B5EF4-FFF2-40B4-BE49-F238E27FC236}">
                <a16:creationId xmlns:a16="http://schemas.microsoft.com/office/drawing/2014/main" id="{62F42794-65F3-417E-8CB4-6D94756747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18A9AB-F6CF-4EF7-A121-AC062E12D96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19/05/22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57348" name="Segnaposto piè di pagina 4">
            <a:extLst>
              <a:ext uri="{FF2B5EF4-FFF2-40B4-BE49-F238E27FC236}">
                <a16:creationId xmlns:a16="http://schemas.microsoft.com/office/drawing/2014/main" id="{715911E6-06EA-44FA-A7EE-220393D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buNone/>
            </a:pPr>
            <a:r>
              <a:rPr lang="en-GB" altLang="it-IT" sz="1100" dirty="0">
                <a:solidFill>
                  <a:schemeClr val="bg1"/>
                </a:solidFill>
              </a:rPr>
              <a:t>Reasoning Agents</a:t>
            </a:r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57349" name="Segnaposto numero diapositiva 5">
            <a:extLst>
              <a:ext uri="{FF2B5EF4-FFF2-40B4-BE49-F238E27FC236}">
                <a16:creationId xmlns:a16="http://schemas.microsoft.com/office/drawing/2014/main" id="{98E2102C-C007-416D-8293-895DB9CE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>
                <a:solidFill>
                  <a:schemeClr val="bg1"/>
                </a:solidFill>
              </a:rPr>
              <a:t>Pagina </a:t>
            </a:r>
            <a:fld id="{4B05F027-779A-4C16-9118-6134A389E2D9}" type="slidenum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C6B7AF-E416-B1B6-6F6D-835896586DDC}"/>
              </a:ext>
            </a:extLst>
          </p:cNvPr>
          <p:cNvSpPr txBox="1"/>
          <p:nvPr/>
        </p:nvSpPr>
        <p:spPr>
          <a:xfrm>
            <a:off x="322107" y="1506786"/>
            <a:ext cx="20162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u="sng" dirty="0">
                <a:solidFill>
                  <a:srgbClr val="000000"/>
                </a:solidFill>
              </a:rPr>
              <a:t>EXPERIMENT 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16CFF1-A43D-1A0C-1CD9-F447D21EB6D5}"/>
              </a:ext>
            </a:extLst>
          </p:cNvPr>
          <p:cNvSpPr txBox="1"/>
          <p:nvPr/>
        </p:nvSpPr>
        <p:spPr>
          <a:xfrm>
            <a:off x="2279537" y="1268516"/>
            <a:ext cx="374441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rgbClr val="000000"/>
                </a:solidFill>
              </a:rPr>
              <a:t>Full </a:t>
            </a:r>
            <a:r>
              <a:rPr lang="it-IT" sz="1700" dirty="0" err="1">
                <a:solidFill>
                  <a:srgbClr val="000000"/>
                </a:solidFill>
              </a:rPr>
              <a:t>implementation</a:t>
            </a:r>
            <a:r>
              <a:rPr lang="it-IT" sz="1700" dirty="0">
                <a:solidFill>
                  <a:srgbClr val="000000"/>
                </a:solidFill>
              </a:rPr>
              <a:t> of PDDL/M with non-</a:t>
            </a:r>
            <a:r>
              <a:rPr lang="it-IT" sz="1700" dirty="0" err="1">
                <a:solidFill>
                  <a:srgbClr val="000000"/>
                </a:solidFill>
              </a:rPr>
              <a:t>trivial</a:t>
            </a:r>
            <a:r>
              <a:rPr lang="it-IT" sz="1700" dirty="0">
                <a:solidFill>
                  <a:srgbClr val="000000"/>
                </a:solidFill>
              </a:rPr>
              <a:t> semantic attachments in a </a:t>
            </a:r>
            <a:r>
              <a:rPr lang="it-IT" sz="1700" dirty="0" err="1">
                <a:solidFill>
                  <a:srgbClr val="000000"/>
                </a:solidFill>
              </a:rPr>
              <a:t>classic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logistic</a:t>
            </a:r>
            <a:r>
              <a:rPr lang="it-IT" sz="1700" dirty="0">
                <a:solidFill>
                  <a:srgbClr val="000000"/>
                </a:solidFill>
              </a:rPr>
              <a:t> task.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FC3430-5EF3-4E90-1FF3-B46124BF0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805131"/>
            <a:ext cx="3083923" cy="175725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22E573-FEF1-4889-052B-9C2BA0738A08}"/>
              </a:ext>
            </a:extLst>
          </p:cNvPr>
          <p:cNvSpPr txBox="1"/>
          <p:nvPr/>
        </p:nvSpPr>
        <p:spPr>
          <a:xfrm>
            <a:off x="686780" y="3569019"/>
            <a:ext cx="39604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>
                <a:solidFill>
                  <a:schemeClr val="tx1"/>
                </a:solidFill>
              </a:rPr>
              <a:t>Semantic attachment </a:t>
            </a:r>
            <a:r>
              <a:rPr lang="it-IT" sz="1700" dirty="0">
                <a:solidFill>
                  <a:srgbClr val="000000"/>
                </a:solidFill>
              </a:rPr>
              <a:t>are </a:t>
            </a:r>
            <a:r>
              <a:rPr lang="it-IT" sz="1700" dirty="0" err="1">
                <a:solidFill>
                  <a:srgbClr val="000000"/>
                </a:solidFill>
              </a:rPr>
              <a:t>implemented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as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condition-checker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module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i="1" dirty="0" err="1">
                <a:solidFill>
                  <a:srgbClr val="000000"/>
                </a:solidFill>
              </a:rPr>
              <a:t>canLoad</a:t>
            </a:r>
            <a:r>
              <a:rPr lang="it-IT" sz="1700" dirty="0">
                <a:solidFill>
                  <a:srgbClr val="000000"/>
                </a:solidFill>
              </a:rPr>
              <a:t> in order to </a:t>
            </a:r>
            <a:r>
              <a:rPr lang="it-IT" sz="1700" dirty="0" err="1">
                <a:solidFill>
                  <a:srgbClr val="000000"/>
                </a:solidFill>
              </a:rPr>
              <a:t>fit</a:t>
            </a:r>
            <a:r>
              <a:rPr lang="it-IT" sz="1700" dirty="0">
                <a:solidFill>
                  <a:srgbClr val="000000"/>
                </a:solidFill>
              </a:rPr>
              <a:t> a truck with the </a:t>
            </a:r>
            <a:r>
              <a:rPr lang="it-IT" sz="1700" dirty="0" err="1">
                <a:solidFill>
                  <a:srgbClr val="000000"/>
                </a:solidFill>
              </a:rPr>
              <a:t>possible</a:t>
            </a:r>
            <a:r>
              <a:rPr lang="it-IT" sz="1700" dirty="0">
                <a:solidFill>
                  <a:srgbClr val="000000"/>
                </a:solidFill>
              </a:rPr>
              <a:t> packages (</a:t>
            </a:r>
            <a:r>
              <a:rPr lang="it-IT" sz="1700" dirty="0" err="1">
                <a:solidFill>
                  <a:srgbClr val="000000"/>
                </a:solidFill>
              </a:rPr>
              <a:t>correct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but</a:t>
            </a:r>
            <a:r>
              <a:rPr lang="it-IT" sz="1700" dirty="0">
                <a:solidFill>
                  <a:srgbClr val="000000"/>
                </a:solidFill>
              </a:rPr>
              <a:t> non </a:t>
            </a:r>
            <a:r>
              <a:rPr lang="it-IT" sz="1700" dirty="0" err="1">
                <a:solidFill>
                  <a:srgbClr val="000000"/>
                </a:solidFill>
              </a:rPr>
              <a:t>optimal</a:t>
            </a:r>
            <a:r>
              <a:rPr lang="it-IT" sz="1700" dirty="0">
                <a:solidFill>
                  <a:srgbClr val="000000"/>
                </a:solidFill>
              </a:rPr>
              <a:t> </a:t>
            </a:r>
            <a:r>
              <a:rPr lang="it-IT" sz="1700" dirty="0" err="1">
                <a:solidFill>
                  <a:srgbClr val="000000"/>
                </a:solidFill>
              </a:rPr>
              <a:t>solution</a:t>
            </a:r>
            <a:r>
              <a:rPr lang="it-IT" sz="170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E6A4BB-AEA7-04AE-3A37-09EF19C80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3227811"/>
            <a:ext cx="381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33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4678</TotalTime>
  <Words>760</Words>
  <Application>Microsoft Macintosh PowerPoint</Application>
  <PresentationFormat>Presentazione su schermo (4:3)</PresentationFormat>
  <Paragraphs>119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3" baseType="lpstr">
      <vt:lpstr>Arial</vt:lpstr>
      <vt:lpstr>la sapienza</vt:lpstr>
      <vt:lpstr>Semantic Attachments for Domain-Independent Planning System</vt:lpstr>
      <vt:lpstr>Outline</vt:lpstr>
      <vt:lpstr>Introduction</vt:lpstr>
      <vt:lpstr>Examples of real problems </vt:lpstr>
      <vt:lpstr>Semantic attachments</vt:lpstr>
      <vt:lpstr>Implementation</vt:lpstr>
      <vt:lpstr>Implementation</vt:lpstr>
      <vt:lpstr>Experiments</vt:lpstr>
      <vt:lpstr>Experiments</vt:lpstr>
      <vt:lpstr>Experiments</vt:lpstr>
      <vt:lpstr>Conclusions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Giorgia Natalizia</cp:lastModifiedBy>
  <cp:revision>1623</cp:revision>
  <dcterms:created xsi:type="dcterms:W3CDTF">2006-11-20T16:13:10Z</dcterms:created>
  <dcterms:modified xsi:type="dcterms:W3CDTF">2022-05-19T13:32:28Z</dcterms:modified>
  <cp:category/>
</cp:coreProperties>
</file>