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ndro" initials="L" lastIdx="2" clrIdx="0">
    <p:extLst>
      <p:ext uri="{19B8F6BF-5375-455C-9EA6-DF929625EA0E}">
        <p15:presenceInfo xmlns:p15="http://schemas.microsoft.com/office/powerpoint/2012/main" userId="Le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0022"/>
    <a:srgbClr val="D8CCCD"/>
    <a:srgbClr val="AAC9B6"/>
    <a:srgbClr val="006778"/>
    <a:srgbClr val="790022"/>
    <a:srgbClr val="000000"/>
    <a:srgbClr val="EDE8E8"/>
    <a:srgbClr val="822433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78333" autoAdjust="0"/>
  </p:normalViewPr>
  <p:slideViewPr>
    <p:cSldViewPr>
      <p:cViewPr varScale="1">
        <p:scale>
          <a:sx n="72" d="100"/>
          <a:sy n="72" d="100"/>
        </p:scale>
        <p:origin x="504" y="5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9000F-5158-4E0C-95B6-49770E3AC13B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872B4CC-BC19-4B0D-BDA5-02C7EBCB8E71}">
      <dgm:prSet phldrT="[Текст]"/>
      <dgm:spPr/>
      <dgm:t>
        <a:bodyPr/>
        <a:lstStyle/>
        <a:p>
          <a:r>
            <a:rPr lang="en-GB" dirty="0"/>
            <a:t>Battery charging </a:t>
          </a:r>
        </a:p>
      </dgm:t>
    </dgm:pt>
    <dgm:pt modelId="{F79088AE-CAE9-478C-AC6F-8B7DDA8409AF}" type="parTrans" cxnId="{975C9B46-409B-4B3C-8296-E5A74F5AEA03}">
      <dgm:prSet/>
      <dgm:spPr/>
      <dgm:t>
        <a:bodyPr/>
        <a:lstStyle/>
        <a:p>
          <a:endParaRPr lang="en-GB"/>
        </a:p>
      </dgm:t>
    </dgm:pt>
    <dgm:pt modelId="{9A849645-6AF2-4F54-BF04-1043E5D4F125}" type="sibTrans" cxnId="{975C9B46-409B-4B3C-8296-E5A74F5AEA03}">
      <dgm:prSet/>
      <dgm:spPr/>
      <dgm:t>
        <a:bodyPr/>
        <a:lstStyle/>
        <a:p>
          <a:endParaRPr lang="en-GB"/>
        </a:p>
      </dgm:t>
    </dgm:pt>
    <dgm:pt modelId="{F50CBCB0-BF3B-480A-A482-EF350CB1FD18}">
      <dgm:prSet phldrT="[Текст]"/>
      <dgm:spPr/>
      <dgm:t>
        <a:bodyPr/>
        <a:lstStyle/>
        <a:p>
          <a:r>
            <a:rPr lang="en-GB" dirty="0"/>
            <a:t>Space applications</a:t>
          </a:r>
        </a:p>
      </dgm:t>
    </dgm:pt>
    <dgm:pt modelId="{6577505A-C99E-45AC-B092-D3FD28EBF736}" type="parTrans" cxnId="{73BA108B-818D-4996-BCFE-4E9E15EDFA7E}">
      <dgm:prSet/>
      <dgm:spPr/>
      <dgm:t>
        <a:bodyPr/>
        <a:lstStyle/>
        <a:p>
          <a:endParaRPr lang="en-GB"/>
        </a:p>
      </dgm:t>
    </dgm:pt>
    <dgm:pt modelId="{CB0A9CF3-EC5E-458A-BB9A-BD843B0A482A}" type="sibTrans" cxnId="{73BA108B-818D-4996-BCFE-4E9E15EDFA7E}">
      <dgm:prSet/>
      <dgm:spPr/>
      <dgm:t>
        <a:bodyPr/>
        <a:lstStyle/>
        <a:p>
          <a:endParaRPr lang="en-GB"/>
        </a:p>
      </dgm:t>
    </dgm:pt>
    <dgm:pt modelId="{1D235813-BB78-41C1-AB57-6D0A7FE347D7}">
      <dgm:prSet phldrT="[Текст]"/>
      <dgm:spPr/>
      <dgm:t>
        <a:bodyPr/>
        <a:lstStyle/>
        <a:p>
          <a:r>
            <a:rPr lang="en-GB" dirty="0"/>
            <a:t>Robotics</a:t>
          </a:r>
        </a:p>
      </dgm:t>
    </dgm:pt>
    <dgm:pt modelId="{A89D9131-E7B2-45EE-9B02-EB9B7C53C46A}" type="parTrans" cxnId="{9F2D6957-1A55-4A82-902A-EBD475057B97}">
      <dgm:prSet/>
      <dgm:spPr/>
      <dgm:t>
        <a:bodyPr/>
        <a:lstStyle/>
        <a:p>
          <a:endParaRPr lang="en-GB"/>
        </a:p>
      </dgm:t>
    </dgm:pt>
    <dgm:pt modelId="{C389247D-7151-4126-A655-C8321948FD3B}" type="sibTrans" cxnId="{9F2D6957-1A55-4A82-902A-EBD475057B97}">
      <dgm:prSet/>
      <dgm:spPr/>
      <dgm:t>
        <a:bodyPr/>
        <a:lstStyle/>
        <a:p>
          <a:endParaRPr lang="en-GB"/>
        </a:p>
      </dgm:t>
    </dgm:pt>
    <dgm:pt modelId="{5F3BE517-8ECB-49CB-B60D-42472D3E211F}">
      <dgm:prSet phldrT="[Текст]"/>
      <dgm:spPr/>
      <dgm:t>
        <a:bodyPr/>
        <a:lstStyle/>
        <a:p>
          <a:r>
            <a:rPr lang="en-GB" dirty="0"/>
            <a:t>Control of hybrid systems</a:t>
          </a:r>
        </a:p>
      </dgm:t>
    </dgm:pt>
    <dgm:pt modelId="{0D115433-76AC-49FF-B1C6-2D1E9352366C}" type="parTrans" cxnId="{7D2B73B3-1CA8-4F84-B49A-C386920C038D}">
      <dgm:prSet/>
      <dgm:spPr/>
      <dgm:t>
        <a:bodyPr/>
        <a:lstStyle/>
        <a:p>
          <a:endParaRPr lang="en-GB"/>
        </a:p>
      </dgm:t>
    </dgm:pt>
    <dgm:pt modelId="{D4AF54E8-E78F-4E75-A7D4-542107900556}" type="sibTrans" cxnId="{7D2B73B3-1CA8-4F84-B49A-C386920C038D}">
      <dgm:prSet/>
      <dgm:spPr/>
      <dgm:t>
        <a:bodyPr/>
        <a:lstStyle/>
        <a:p>
          <a:endParaRPr lang="en-GB"/>
        </a:p>
      </dgm:t>
    </dgm:pt>
    <dgm:pt modelId="{40C95998-2045-42B6-B100-FF34F0394154}" type="pres">
      <dgm:prSet presAssocID="{7409000F-5158-4E0C-95B6-49770E3AC13B}" presName="Name0" presStyleCnt="0">
        <dgm:presLayoutVars>
          <dgm:chMax/>
          <dgm:chPref/>
          <dgm:dir/>
          <dgm:animLvl val="lvl"/>
        </dgm:presLayoutVars>
      </dgm:prSet>
      <dgm:spPr/>
    </dgm:pt>
    <dgm:pt modelId="{186F9188-B222-465D-BCC0-E2CF29C4247A}" type="pres">
      <dgm:prSet presAssocID="{4872B4CC-BC19-4B0D-BDA5-02C7EBCB8E71}" presName="composite" presStyleCnt="0"/>
      <dgm:spPr/>
    </dgm:pt>
    <dgm:pt modelId="{DD245C7E-A83D-40DF-80C8-091386D97110}" type="pres">
      <dgm:prSet presAssocID="{4872B4CC-BC19-4B0D-BDA5-02C7EBCB8E71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87609C2C-4ED4-42C0-9B7A-C214A14A57D5}" type="pres">
      <dgm:prSet presAssocID="{4872B4CC-BC19-4B0D-BDA5-02C7EBCB8E71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055B61E-97B0-443D-8B06-14AD7D23A8E0}" type="pres">
      <dgm:prSet presAssocID="{4872B4CC-BC19-4B0D-BDA5-02C7EBCB8E71}" presName="BalanceSpacing" presStyleCnt="0"/>
      <dgm:spPr/>
    </dgm:pt>
    <dgm:pt modelId="{22DE225D-ADE5-4913-AAE2-ABC9916687C1}" type="pres">
      <dgm:prSet presAssocID="{4872B4CC-BC19-4B0D-BDA5-02C7EBCB8E71}" presName="BalanceSpacing1" presStyleCnt="0"/>
      <dgm:spPr/>
    </dgm:pt>
    <dgm:pt modelId="{39FE5B60-C1CC-4E3D-A4D7-19C51AA2C451}" type="pres">
      <dgm:prSet presAssocID="{9A849645-6AF2-4F54-BF04-1043E5D4F125}" presName="Accent1Text" presStyleLbl="node1" presStyleIdx="1" presStyleCnt="8"/>
      <dgm:spPr/>
    </dgm:pt>
    <dgm:pt modelId="{227921B9-9FA0-4794-95B7-C6D202287926}" type="pres">
      <dgm:prSet presAssocID="{9A849645-6AF2-4F54-BF04-1043E5D4F125}" presName="spaceBetweenRectangles" presStyleCnt="0"/>
      <dgm:spPr/>
    </dgm:pt>
    <dgm:pt modelId="{0DD8B01E-D894-4861-9A0A-458D7647011E}" type="pres">
      <dgm:prSet presAssocID="{F50CBCB0-BF3B-480A-A482-EF350CB1FD18}" presName="composite" presStyleCnt="0"/>
      <dgm:spPr/>
    </dgm:pt>
    <dgm:pt modelId="{04C2D383-3C90-4AEE-A4AA-99F02EA1CC7D}" type="pres">
      <dgm:prSet presAssocID="{F50CBCB0-BF3B-480A-A482-EF350CB1FD18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F55AB854-BAE0-4239-A753-D299FA6CDCBE}" type="pres">
      <dgm:prSet presAssocID="{F50CBCB0-BF3B-480A-A482-EF350CB1FD18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95FA019-9584-403B-9CA7-2575D579537A}" type="pres">
      <dgm:prSet presAssocID="{F50CBCB0-BF3B-480A-A482-EF350CB1FD18}" presName="BalanceSpacing" presStyleCnt="0"/>
      <dgm:spPr/>
    </dgm:pt>
    <dgm:pt modelId="{1FDC23EF-C434-4305-A885-89B77921ACF4}" type="pres">
      <dgm:prSet presAssocID="{F50CBCB0-BF3B-480A-A482-EF350CB1FD18}" presName="BalanceSpacing1" presStyleCnt="0"/>
      <dgm:spPr/>
    </dgm:pt>
    <dgm:pt modelId="{24CDD66E-2D52-474F-B6F0-82F99BFD2FA0}" type="pres">
      <dgm:prSet presAssocID="{CB0A9CF3-EC5E-458A-BB9A-BD843B0A482A}" presName="Accent1Text" presStyleLbl="node1" presStyleIdx="3" presStyleCnt="8"/>
      <dgm:spPr/>
    </dgm:pt>
    <dgm:pt modelId="{0124E9B0-5E01-47A9-B7D0-D3AEC9CAD2AC}" type="pres">
      <dgm:prSet presAssocID="{CB0A9CF3-EC5E-458A-BB9A-BD843B0A482A}" presName="spaceBetweenRectangles" presStyleCnt="0"/>
      <dgm:spPr/>
    </dgm:pt>
    <dgm:pt modelId="{1E037ECE-7750-49CC-9572-3961261E1CF6}" type="pres">
      <dgm:prSet presAssocID="{1D235813-BB78-41C1-AB57-6D0A7FE347D7}" presName="composite" presStyleCnt="0"/>
      <dgm:spPr/>
    </dgm:pt>
    <dgm:pt modelId="{526597B1-3AE8-41A4-9F4E-101A206BC562}" type="pres">
      <dgm:prSet presAssocID="{1D235813-BB78-41C1-AB57-6D0A7FE347D7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B5350E02-4F04-4585-9550-A4E3E2957000}" type="pres">
      <dgm:prSet presAssocID="{1D235813-BB78-41C1-AB57-6D0A7FE347D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C51A076-BDDE-451C-A26C-B030A60DCC13}" type="pres">
      <dgm:prSet presAssocID="{1D235813-BB78-41C1-AB57-6D0A7FE347D7}" presName="BalanceSpacing" presStyleCnt="0"/>
      <dgm:spPr/>
    </dgm:pt>
    <dgm:pt modelId="{D6A0837E-9826-45F4-A1AF-2B3392A58B24}" type="pres">
      <dgm:prSet presAssocID="{1D235813-BB78-41C1-AB57-6D0A7FE347D7}" presName="BalanceSpacing1" presStyleCnt="0"/>
      <dgm:spPr/>
    </dgm:pt>
    <dgm:pt modelId="{4AA88152-3D7E-4922-9C3E-F914BEC22A9C}" type="pres">
      <dgm:prSet presAssocID="{C389247D-7151-4126-A655-C8321948FD3B}" presName="Accent1Text" presStyleLbl="node1" presStyleIdx="5" presStyleCnt="8"/>
      <dgm:spPr/>
    </dgm:pt>
    <dgm:pt modelId="{B1E4A57E-2BCF-4F73-8F46-20952A51E1AC}" type="pres">
      <dgm:prSet presAssocID="{C389247D-7151-4126-A655-C8321948FD3B}" presName="spaceBetweenRectangles" presStyleCnt="0"/>
      <dgm:spPr/>
    </dgm:pt>
    <dgm:pt modelId="{DE7F6688-706C-436E-922B-49B631C5DDC3}" type="pres">
      <dgm:prSet presAssocID="{5F3BE517-8ECB-49CB-B60D-42472D3E211F}" presName="composite" presStyleCnt="0"/>
      <dgm:spPr/>
    </dgm:pt>
    <dgm:pt modelId="{EFD8D03A-00FD-433F-8673-3AA96180230A}" type="pres">
      <dgm:prSet presAssocID="{5F3BE517-8ECB-49CB-B60D-42472D3E211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695F68EF-6283-49CD-8DC4-ACFAE0072B70}" type="pres">
      <dgm:prSet presAssocID="{5F3BE517-8ECB-49CB-B60D-42472D3E211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067BBBF-4056-4C52-B31F-CFF3BD329950}" type="pres">
      <dgm:prSet presAssocID="{5F3BE517-8ECB-49CB-B60D-42472D3E211F}" presName="BalanceSpacing" presStyleCnt="0"/>
      <dgm:spPr/>
    </dgm:pt>
    <dgm:pt modelId="{F24B120F-EA0E-4C5F-98CC-2E62446085A7}" type="pres">
      <dgm:prSet presAssocID="{5F3BE517-8ECB-49CB-B60D-42472D3E211F}" presName="BalanceSpacing1" presStyleCnt="0"/>
      <dgm:spPr/>
    </dgm:pt>
    <dgm:pt modelId="{9A077410-84A9-4310-8DB3-949E47D14AC5}" type="pres">
      <dgm:prSet presAssocID="{D4AF54E8-E78F-4E75-A7D4-542107900556}" presName="Accent1Text" presStyleLbl="node1" presStyleIdx="7" presStyleCnt="8"/>
      <dgm:spPr/>
    </dgm:pt>
  </dgm:ptLst>
  <dgm:cxnLst>
    <dgm:cxn modelId="{98266906-54A1-400A-8F2F-3B322DE0C001}" type="presOf" srcId="{4872B4CC-BC19-4B0D-BDA5-02C7EBCB8E71}" destId="{DD245C7E-A83D-40DF-80C8-091386D97110}" srcOrd="0" destOrd="0" presId="urn:microsoft.com/office/officeart/2008/layout/AlternatingHexagons"/>
    <dgm:cxn modelId="{45254113-579F-416C-ADBD-49DD64262872}" type="presOf" srcId="{C389247D-7151-4126-A655-C8321948FD3B}" destId="{4AA88152-3D7E-4922-9C3E-F914BEC22A9C}" srcOrd="0" destOrd="0" presId="urn:microsoft.com/office/officeart/2008/layout/AlternatingHexagons"/>
    <dgm:cxn modelId="{FE3E9926-BB27-4963-9D85-E140993C8576}" type="presOf" srcId="{9A849645-6AF2-4F54-BF04-1043E5D4F125}" destId="{39FE5B60-C1CC-4E3D-A4D7-19C51AA2C451}" srcOrd="0" destOrd="0" presId="urn:microsoft.com/office/officeart/2008/layout/AlternatingHexagons"/>
    <dgm:cxn modelId="{975C9B46-409B-4B3C-8296-E5A74F5AEA03}" srcId="{7409000F-5158-4E0C-95B6-49770E3AC13B}" destId="{4872B4CC-BC19-4B0D-BDA5-02C7EBCB8E71}" srcOrd="0" destOrd="0" parTransId="{F79088AE-CAE9-478C-AC6F-8B7DDA8409AF}" sibTransId="{9A849645-6AF2-4F54-BF04-1043E5D4F125}"/>
    <dgm:cxn modelId="{9F2D6957-1A55-4A82-902A-EBD475057B97}" srcId="{7409000F-5158-4E0C-95B6-49770E3AC13B}" destId="{1D235813-BB78-41C1-AB57-6D0A7FE347D7}" srcOrd="2" destOrd="0" parTransId="{A89D9131-E7B2-45EE-9B02-EB9B7C53C46A}" sibTransId="{C389247D-7151-4126-A655-C8321948FD3B}"/>
    <dgm:cxn modelId="{73BA108B-818D-4996-BCFE-4E9E15EDFA7E}" srcId="{7409000F-5158-4E0C-95B6-49770E3AC13B}" destId="{F50CBCB0-BF3B-480A-A482-EF350CB1FD18}" srcOrd="1" destOrd="0" parTransId="{6577505A-C99E-45AC-B092-D3FD28EBF736}" sibTransId="{CB0A9CF3-EC5E-458A-BB9A-BD843B0A482A}"/>
    <dgm:cxn modelId="{D331529C-91A8-4210-B33A-DB94D6404171}" type="presOf" srcId="{D4AF54E8-E78F-4E75-A7D4-542107900556}" destId="{9A077410-84A9-4310-8DB3-949E47D14AC5}" srcOrd="0" destOrd="0" presId="urn:microsoft.com/office/officeart/2008/layout/AlternatingHexagons"/>
    <dgm:cxn modelId="{2EF05FAE-8B06-414C-85FC-3AADE0D7FBC3}" type="presOf" srcId="{1D235813-BB78-41C1-AB57-6D0A7FE347D7}" destId="{526597B1-3AE8-41A4-9F4E-101A206BC562}" srcOrd="0" destOrd="0" presId="urn:microsoft.com/office/officeart/2008/layout/AlternatingHexagons"/>
    <dgm:cxn modelId="{7D2B73B3-1CA8-4F84-B49A-C386920C038D}" srcId="{7409000F-5158-4E0C-95B6-49770E3AC13B}" destId="{5F3BE517-8ECB-49CB-B60D-42472D3E211F}" srcOrd="3" destOrd="0" parTransId="{0D115433-76AC-49FF-B1C6-2D1E9352366C}" sibTransId="{D4AF54E8-E78F-4E75-A7D4-542107900556}"/>
    <dgm:cxn modelId="{4FD956BA-5F2E-4BFA-80DC-3C0C00191177}" type="presOf" srcId="{7409000F-5158-4E0C-95B6-49770E3AC13B}" destId="{40C95998-2045-42B6-B100-FF34F0394154}" srcOrd="0" destOrd="0" presId="urn:microsoft.com/office/officeart/2008/layout/AlternatingHexagons"/>
    <dgm:cxn modelId="{C4AC00BB-8891-40DB-A206-EEA61E9A99FE}" type="presOf" srcId="{F50CBCB0-BF3B-480A-A482-EF350CB1FD18}" destId="{04C2D383-3C90-4AEE-A4AA-99F02EA1CC7D}" srcOrd="0" destOrd="0" presId="urn:microsoft.com/office/officeart/2008/layout/AlternatingHexagons"/>
    <dgm:cxn modelId="{3DDD32CD-84DA-43F9-9397-16238EF0333B}" type="presOf" srcId="{CB0A9CF3-EC5E-458A-BB9A-BD843B0A482A}" destId="{24CDD66E-2D52-474F-B6F0-82F99BFD2FA0}" srcOrd="0" destOrd="0" presId="urn:microsoft.com/office/officeart/2008/layout/AlternatingHexagons"/>
    <dgm:cxn modelId="{625277D8-7BA4-433E-AAA3-36B3BC438A41}" type="presOf" srcId="{5F3BE517-8ECB-49CB-B60D-42472D3E211F}" destId="{EFD8D03A-00FD-433F-8673-3AA96180230A}" srcOrd="0" destOrd="0" presId="urn:microsoft.com/office/officeart/2008/layout/AlternatingHexagons"/>
    <dgm:cxn modelId="{CE18685B-E64B-4260-8F1A-2B7B812C7D40}" type="presParOf" srcId="{40C95998-2045-42B6-B100-FF34F0394154}" destId="{186F9188-B222-465D-BCC0-E2CF29C4247A}" srcOrd="0" destOrd="0" presId="urn:microsoft.com/office/officeart/2008/layout/AlternatingHexagons"/>
    <dgm:cxn modelId="{67C0E439-E4F8-4204-8824-AA409F27FC06}" type="presParOf" srcId="{186F9188-B222-465D-BCC0-E2CF29C4247A}" destId="{DD245C7E-A83D-40DF-80C8-091386D97110}" srcOrd="0" destOrd="0" presId="urn:microsoft.com/office/officeart/2008/layout/AlternatingHexagons"/>
    <dgm:cxn modelId="{83788099-B4D5-419F-9A93-8BCCA8B387C2}" type="presParOf" srcId="{186F9188-B222-465D-BCC0-E2CF29C4247A}" destId="{87609C2C-4ED4-42C0-9B7A-C214A14A57D5}" srcOrd="1" destOrd="0" presId="urn:microsoft.com/office/officeart/2008/layout/AlternatingHexagons"/>
    <dgm:cxn modelId="{FF7E2985-CAF7-46FC-BBFC-39504D333373}" type="presParOf" srcId="{186F9188-B222-465D-BCC0-E2CF29C4247A}" destId="{B055B61E-97B0-443D-8B06-14AD7D23A8E0}" srcOrd="2" destOrd="0" presId="urn:microsoft.com/office/officeart/2008/layout/AlternatingHexagons"/>
    <dgm:cxn modelId="{58A23A6E-A039-4E86-8101-B79BCD44E195}" type="presParOf" srcId="{186F9188-B222-465D-BCC0-E2CF29C4247A}" destId="{22DE225D-ADE5-4913-AAE2-ABC9916687C1}" srcOrd="3" destOrd="0" presId="urn:microsoft.com/office/officeart/2008/layout/AlternatingHexagons"/>
    <dgm:cxn modelId="{2AA7C59A-555B-4248-A927-EB6EE77EC436}" type="presParOf" srcId="{186F9188-B222-465D-BCC0-E2CF29C4247A}" destId="{39FE5B60-C1CC-4E3D-A4D7-19C51AA2C451}" srcOrd="4" destOrd="0" presId="urn:microsoft.com/office/officeart/2008/layout/AlternatingHexagons"/>
    <dgm:cxn modelId="{1B5AA98B-1116-4AE3-90D1-ED324487BF06}" type="presParOf" srcId="{40C95998-2045-42B6-B100-FF34F0394154}" destId="{227921B9-9FA0-4794-95B7-C6D202287926}" srcOrd="1" destOrd="0" presId="urn:microsoft.com/office/officeart/2008/layout/AlternatingHexagons"/>
    <dgm:cxn modelId="{10F0B749-EF19-4405-89AC-F235C033E4E0}" type="presParOf" srcId="{40C95998-2045-42B6-B100-FF34F0394154}" destId="{0DD8B01E-D894-4861-9A0A-458D7647011E}" srcOrd="2" destOrd="0" presId="urn:microsoft.com/office/officeart/2008/layout/AlternatingHexagons"/>
    <dgm:cxn modelId="{5F34A0B0-125C-4012-9016-64766641C4DD}" type="presParOf" srcId="{0DD8B01E-D894-4861-9A0A-458D7647011E}" destId="{04C2D383-3C90-4AEE-A4AA-99F02EA1CC7D}" srcOrd="0" destOrd="0" presId="urn:microsoft.com/office/officeart/2008/layout/AlternatingHexagons"/>
    <dgm:cxn modelId="{2B43D5A1-7261-4705-9027-8D823A89EE11}" type="presParOf" srcId="{0DD8B01E-D894-4861-9A0A-458D7647011E}" destId="{F55AB854-BAE0-4239-A753-D299FA6CDCBE}" srcOrd="1" destOrd="0" presId="urn:microsoft.com/office/officeart/2008/layout/AlternatingHexagons"/>
    <dgm:cxn modelId="{A86C36C2-F750-485C-AFD5-C9E31A103F77}" type="presParOf" srcId="{0DD8B01E-D894-4861-9A0A-458D7647011E}" destId="{295FA019-9584-403B-9CA7-2575D579537A}" srcOrd="2" destOrd="0" presId="urn:microsoft.com/office/officeart/2008/layout/AlternatingHexagons"/>
    <dgm:cxn modelId="{5EFD95D7-9E5A-42BC-9F22-B4CEFC7ACE46}" type="presParOf" srcId="{0DD8B01E-D894-4861-9A0A-458D7647011E}" destId="{1FDC23EF-C434-4305-A885-89B77921ACF4}" srcOrd="3" destOrd="0" presId="urn:microsoft.com/office/officeart/2008/layout/AlternatingHexagons"/>
    <dgm:cxn modelId="{5E9A30A1-EE5C-4E5C-8433-E1346F7AE73E}" type="presParOf" srcId="{0DD8B01E-D894-4861-9A0A-458D7647011E}" destId="{24CDD66E-2D52-474F-B6F0-82F99BFD2FA0}" srcOrd="4" destOrd="0" presId="urn:microsoft.com/office/officeart/2008/layout/AlternatingHexagons"/>
    <dgm:cxn modelId="{B0D3B734-6DFA-414D-BFCB-4517867417C2}" type="presParOf" srcId="{40C95998-2045-42B6-B100-FF34F0394154}" destId="{0124E9B0-5E01-47A9-B7D0-D3AEC9CAD2AC}" srcOrd="3" destOrd="0" presId="urn:microsoft.com/office/officeart/2008/layout/AlternatingHexagons"/>
    <dgm:cxn modelId="{B10CD898-4853-4608-BE4D-A7E676A3CBF8}" type="presParOf" srcId="{40C95998-2045-42B6-B100-FF34F0394154}" destId="{1E037ECE-7750-49CC-9572-3961261E1CF6}" srcOrd="4" destOrd="0" presId="urn:microsoft.com/office/officeart/2008/layout/AlternatingHexagons"/>
    <dgm:cxn modelId="{8D276556-1D17-4F04-A262-CE71EF37FA04}" type="presParOf" srcId="{1E037ECE-7750-49CC-9572-3961261E1CF6}" destId="{526597B1-3AE8-41A4-9F4E-101A206BC562}" srcOrd="0" destOrd="0" presId="urn:microsoft.com/office/officeart/2008/layout/AlternatingHexagons"/>
    <dgm:cxn modelId="{BFFA1118-7B5A-4E73-81EC-FD2093131908}" type="presParOf" srcId="{1E037ECE-7750-49CC-9572-3961261E1CF6}" destId="{B5350E02-4F04-4585-9550-A4E3E2957000}" srcOrd="1" destOrd="0" presId="urn:microsoft.com/office/officeart/2008/layout/AlternatingHexagons"/>
    <dgm:cxn modelId="{2CA3359B-A990-42CE-AA07-72CE0FDF709D}" type="presParOf" srcId="{1E037ECE-7750-49CC-9572-3961261E1CF6}" destId="{2C51A076-BDDE-451C-A26C-B030A60DCC13}" srcOrd="2" destOrd="0" presId="urn:microsoft.com/office/officeart/2008/layout/AlternatingHexagons"/>
    <dgm:cxn modelId="{62BD2C71-A418-4948-8B66-F3AFD5BECDC9}" type="presParOf" srcId="{1E037ECE-7750-49CC-9572-3961261E1CF6}" destId="{D6A0837E-9826-45F4-A1AF-2B3392A58B24}" srcOrd="3" destOrd="0" presId="urn:microsoft.com/office/officeart/2008/layout/AlternatingHexagons"/>
    <dgm:cxn modelId="{05BC4CB4-F5CF-4AEE-897D-F203EF950DCD}" type="presParOf" srcId="{1E037ECE-7750-49CC-9572-3961261E1CF6}" destId="{4AA88152-3D7E-4922-9C3E-F914BEC22A9C}" srcOrd="4" destOrd="0" presId="urn:microsoft.com/office/officeart/2008/layout/AlternatingHexagons"/>
    <dgm:cxn modelId="{BBE6C450-6DC7-4EC3-A017-6C9C07FE2C19}" type="presParOf" srcId="{40C95998-2045-42B6-B100-FF34F0394154}" destId="{B1E4A57E-2BCF-4F73-8F46-20952A51E1AC}" srcOrd="5" destOrd="0" presId="urn:microsoft.com/office/officeart/2008/layout/AlternatingHexagons"/>
    <dgm:cxn modelId="{3AF6F37E-C0DE-4F97-9E91-8B627CEE8173}" type="presParOf" srcId="{40C95998-2045-42B6-B100-FF34F0394154}" destId="{DE7F6688-706C-436E-922B-49B631C5DDC3}" srcOrd="6" destOrd="0" presId="urn:microsoft.com/office/officeart/2008/layout/AlternatingHexagons"/>
    <dgm:cxn modelId="{750D7B00-63D6-4B05-A005-ABBEFF48AFAE}" type="presParOf" srcId="{DE7F6688-706C-436E-922B-49B631C5DDC3}" destId="{EFD8D03A-00FD-433F-8673-3AA96180230A}" srcOrd="0" destOrd="0" presId="urn:microsoft.com/office/officeart/2008/layout/AlternatingHexagons"/>
    <dgm:cxn modelId="{3DD8283C-9AC6-4F4A-AE56-6E4C4BCCA846}" type="presParOf" srcId="{DE7F6688-706C-436E-922B-49B631C5DDC3}" destId="{695F68EF-6283-49CD-8DC4-ACFAE0072B70}" srcOrd="1" destOrd="0" presId="urn:microsoft.com/office/officeart/2008/layout/AlternatingHexagons"/>
    <dgm:cxn modelId="{7A2CDD3F-EA52-4018-9F4C-C2A3D0A2093D}" type="presParOf" srcId="{DE7F6688-706C-436E-922B-49B631C5DDC3}" destId="{4067BBBF-4056-4C52-B31F-CFF3BD329950}" srcOrd="2" destOrd="0" presId="urn:microsoft.com/office/officeart/2008/layout/AlternatingHexagons"/>
    <dgm:cxn modelId="{27DCD03B-6E22-4D91-9741-A50572B36764}" type="presParOf" srcId="{DE7F6688-706C-436E-922B-49B631C5DDC3}" destId="{F24B120F-EA0E-4C5F-98CC-2E62446085A7}" srcOrd="3" destOrd="0" presId="urn:microsoft.com/office/officeart/2008/layout/AlternatingHexagons"/>
    <dgm:cxn modelId="{63102BF5-D562-4AF1-8513-D5174BA9BE14}" type="presParOf" srcId="{DE7F6688-706C-436E-922B-49B631C5DDC3}" destId="{9A077410-84A9-4310-8DB3-949E47D14AC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335EB-89B6-4F07-BA03-BCD5146D2DA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13A02D-FFA1-41A8-AD32-8C3A02AE5E0F}">
      <dgm:prSet phldrT="[Текст]" custT="1"/>
      <dgm:spPr/>
      <dgm:t>
        <a:bodyPr/>
        <a:lstStyle/>
        <a:p>
          <a:r>
            <a:rPr lang="en-GB" sz="1600" b="1" dirty="0"/>
            <a:t>Hierarchical composition, top-down</a:t>
          </a:r>
          <a:r>
            <a:rPr lang="en-GB" sz="1600" dirty="0"/>
            <a:t>: specialized planners refine the high-level symbolic plan</a:t>
          </a:r>
        </a:p>
      </dgm:t>
    </dgm:pt>
    <dgm:pt modelId="{0CBB0743-6A2B-4651-92D9-8B968D363375}" type="parTrans" cxnId="{183C08FD-BBB2-40C2-A53D-4E2C1AF7C891}">
      <dgm:prSet/>
      <dgm:spPr/>
      <dgm:t>
        <a:bodyPr/>
        <a:lstStyle/>
        <a:p>
          <a:endParaRPr lang="en-GB"/>
        </a:p>
      </dgm:t>
    </dgm:pt>
    <dgm:pt modelId="{3BB35C4C-04D6-4410-A9DC-6DAFD83CBBB2}" type="sibTrans" cxnId="{183C08FD-BBB2-40C2-A53D-4E2C1AF7C891}">
      <dgm:prSet/>
      <dgm:spPr/>
      <dgm:t>
        <a:bodyPr/>
        <a:lstStyle/>
        <a:p>
          <a:endParaRPr lang="en-GB"/>
        </a:p>
      </dgm:t>
    </dgm:pt>
    <dgm:pt modelId="{0F17B735-4A5A-4822-ADF7-6005D4685A7C}">
      <dgm:prSet phldrT="[Текст]" custT="1"/>
      <dgm:spPr/>
      <dgm:t>
        <a:bodyPr/>
        <a:lstStyle/>
        <a:p>
          <a:r>
            <a:rPr lang="en-GB" sz="1600" b="1" dirty="0"/>
            <a:t>Hierarchical composition, bottom-up</a:t>
          </a:r>
          <a:r>
            <a:rPr lang="en-GB" sz="1600" dirty="0"/>
            <a:t>: information for the symbolic planner is precomputed by the lower level reasoners</a:t>
          </a:r>
        </a:p>
      </dgm:t>
    </dgm:pt>
    <dgm:pt modelId="{DE56441E-F1F8-4FAA-9B7C-A9CCD36A1EC8}" type="parTrans" cxnId="{7011ADDE-EE7E-40B4-8193-45FFC30CB1FD}">
      <dgm:prSet/>
      <dgm:spPr/>
      <dgm:t>
        <a:bodyPr/>
        <a:lstStyle/>
        <a:p>
          <a:endParaRPr lang="en-GB"/>
        </a:p>
      </dgm:t>
    </dgm:pt>
    <dgm:pt modelId="{6622318B-52D6-4CC0-AC0B-B76868EFF247}" type="sibTrans" cxnId="{7011ADDE-EE7E-40B4-8193-45FFC30CB1FD}">
      <dgm:prSet/>
      <dgm:spPr/>
      <dgm:t>
        <a:bodyPr/>
        <a:lstStyle/>
        <a:p>
          <a:endParaRPr lang="en-GB"/>
        </a:p>
      </dgm:t>
    </dgm:pt>
    <dgm:pt modelId="{9F103A60-D01D-4E10-8C65-F7B1FBC0A0BE}">
      <dgm:prSet phldrT="[Текст]" custT="1"/>
      <dgm:spPr/>
      <dgm:t>
        <a:bodyPr/>
        <a:lstStyle/>
        <a:p>
          <a:r>
            <a:rPr lang="en-GB" sz="1400" dirty="0"/>
            <a:t>Costly</a:t>
          </a:r>
        </a:p>
      </dgm:t>
    </dgm:pt>
    <dgm:pt modelId="{3A86A8E6-7EF5-4F96-809A-147E90CBC43F}" type="parTrans" cxnId="{8F7BE63C-99A8-432F-8D9E-64607F692D7A}">
      <dgm:prSet/>
      <dgm:spPr/>
      <dgm:t>
        <a:bodyPr/>
        <a:lstStyle/>
        <a:p>
          <a:endParaRPr lang="en-GB"/>
        </a:p>
      </dgm:t>
    </dgm:pt>
    <dgm:pt modelId="{52434BC4-5A5E-4326-853B-627C6E9B144C}" type="sibTrans" cxnId="{8F7BE63C-99A8-432F-8D9E-64607F692D7A}">
      <dgm:prSet/>
      <dgm:spPr/>
      <dgm:t>
        <a:bodyPr/>
        <a:lstStyle/>
        <a:p>
          <a:endParaRPr lang="en-GB"/>
        </a:p>
      </dgm:t>
    </dgm:pt>
    <dgm:pt modelId="{D24DE9D0-32E8-4029-82F1-1079CAC22242}">
      <dgm:prSet phldrT="[Текст]" custT="1"/>
      <dgm:spPr/>
      <dgm:t>
        <a:bodyPr/>
        <a:lstStyle/>
        <a:p>
          <a:r>
            <a:rPr lang="en-GB" sz="1400" dirty="0"/>
            <a:t>Successful execution is not guaranteed</a:t>
          </a:r>
        </a:p>
      </dgm:t>
    </dgm:pt>
    <dgm:pt modelId="{0AC735BE-A548-44B4-A2C5-C405109E5878}" type="parTrans" cxnId="{BE8195DE-52BD-405E-9DD4-480376222BC3}">
      <dgm:prSet/>
      <dgm:spPr/>
      <dgm:t>
        <a:bodyPr/>
        <a:lstStyle/>
        <a:p>
          <a:endParaRPr lang="en-GB"/>
        </a:p>
      </dgm:t>
    </dgm:pt>
    <dgm:pt modelId="{7A62A3BF-B849-4CC9-890E-1AD8FD5B4324}" type="sibTrans" cxnId="{BE8195DE-52BD-405E-9DD4-480376222BC3}">
      <dgm:prSet/>
      <dgm:spPr/>
      <dgm:t>
        <a:bodyPr/>
        <a:lstStyle/>
        <a:p>
          <a:endParaRPr lang="en-GB"/>
        </a:p>
      </dgm:t>
    </dgm:pt>
    <dgm:pt modelId="{CA46F1BF-08ED-4737-99F0-20B7ED4A195C}">
      <dgm:prSet phldrT="[Текст]" custT="1"/>
      <dgm:spPr/>
      <dgm:t>
        <a:bodyPr/>
        <a:lstStyle/>
        <a:p>
          <a:r>
            <a:rPr lang="en-GB" sz="1600" b="1" dirty="0"/>
            <a:t>Semantic Attachments</a:t>
          </a:r>
        </a:p>
      </dgm:t>
    </dgm:pt>
    <dgm:pt modelId="{C51B1A38-052A-4CF7-872A-C5C66578CA0D}" type="sibTrans" cxnId="{20A5AC58-3B65-46A3-AEED-03ABF3212888}">
      <dgm:prSet/>
      <dgm:spPr/>
      <dgm:t>
        <a:bodyPr/>
        <a:lstStyle/>
        <a:p>
          <a:endParaRPr lang="en-GB"/>
        </a:p>
      </dgm:t>
    </dgm:pt>
    <dgm:pt modelId="{7F66A808-2662-4EAC-B72E-F53CDE1A89DF}" type="parTrans" cxnId="{20A5AC58-3B65-46A3-AEED-03ABF3212888}">
      <dgm:prSet/>
      <dgm:spPr/>
      <dgm:t>
        <a:bodyPr/>
        <a:lstStyle/>
        <a:p>
          <a:endParaRPr lang="en-GB"/>
        </a:p>
      </dgm:t>
    </dgm:pt>
    <dgm:pt modelId="{EBB8C3AA-AB89-4C21-AE66-F47750E80C1B}">
      <dgm:prSet phldrT="[Текст]" custT="1"/>
      <dgm:spPr/>
      <dgm:t>
        <a:bodyPr/>
        <a:lstStyle/>
        <a:p>
          <a:r>
            <a:rPr lang="en-GB" sz="1400" b="0" dirty="0"/>
            <a:t>?</a:t>
          </a:r>
        </a:p>
      </dgm:t>
    </dgm:pt>
    <dgm:pt modelId="{1E73BC76-DB22-4584-8F19-62AA7F4C6CE5}" type="parTrans" cxnId="{2279829E-7D89-4446-B1CF-A2D87CE86639}">
      <dgm:prSet/>
      <dgm:spPr/>
      <dgm:t>
        <a:bodyPr/>
        <a:lstStyle/>
        <a:p>
          <a:endParaRPr lang="en-GB"/>
        </a:p>
      </dgm:t>
    </dgm:pt>
    <dgm:pt modelId="{D1682F1B-051E-4E2F-964B-8F663BAC47D7}" type="sibTrans" cxnId="{2279829E-7D89-4446-B1CF-A2D87CE86639}">
      <dgm:prSet/>
      <dgm:spPr/>
      <dgm:t>
        <a:bodyPr/>
        <a:lstStyle/>
        <a:p>
          <a:endParaRPr lang="en-GB"/>
        </a:p>
      </dgm:t>
    </dgm:pt>
    <dgm:pt modelId="{E090AB9E-7FB5-41AE-A3D7-F96A520AE9E7}" type="pres">
      <dgm:prSet presAssocID="{4AE335EB-89B6-4F07-BA03-BCD5146D2DA3}" presName="linear" presStyleCnt="0">
        <dgm:presLayoutVars>
          <dgm:animLvl val="lvl"/>
          <dgm:resizeHandles val="exact"/>
        </dgm:presLayoutVars>
      </dgm:prSet>
      <dgm:spPr/>
    </dgm:pt>
    <dgm:pt modelId="{607A636B-4DB4-4702-983B-79CD8702FD03}" type="pres">
      <dgm:prSet presAssocID="{8E13A02D-FFA1-41A8-AD32-8C3A02AE5E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E6D296-F619-4B74-BB22-1DE428C18138}" type="pres">
      <dgm:prSet presAssocID="{8E13A02D-FFA1-41A8-AD32-8C3A02AE5E0F}" presName="childText" presStyleLbl="revTx" presStyleIdx="0" presStyleCnt="3">
        <dgm:presLayoutVars>
          <dgm:bulletEnabled val="1"/>
        </dgm:presLayoutVars>
      </dgm:prSet>
      <dgm:spPr/>
    </dgm:pt>
    <dgm:pt modelId="{1030ADD8-2A9F-4F37-A90F-3040C5699409}" type="pres">
      <dgm:prSet presAssocID="{0F17B735-4A5A-4822-ADF7-6005D4685A7C}" presName="parentText" presStyleLbl="node1" presStyleIdx="1" presStyleCnt="3" custLinFactNeighborX="-1339" custLinFactNeighborY="-138">
        <dgm:presLayoutVars>
          <dgm:chMax val="0"/>
          <dgm:bulletEnabled val="1"/>
        </dgm:presLayoutVars>
      </dgm:prSet>
      <dgm:spPr/>
    </dgm:pt>
    <dgm:pt modelId="{54A815BE-DBE3-4E87-9652-6E3E5CFD818E}" type="pres">
      <dgm:prSet presAssocID="{0F17B735-4A5A-4822-ADF7-6005D4685A7C}" presName="childText" presStyleLbl="revTx" presStyleIdx="1" presStyleCnt="3">
        <dgm:presLayoutVars>
          <dgm:bulletEnabled val="1"/>
        </dgm:presLayoutVars>
      </dgm:prSet>
      <dgm:spPr/>
    </dgm:pt>
    <dgm:pt modelId="{86DB29A8-E480-46F7-9C1A-CBC85FA575DB}" type="pres">
      <dgm:prSet presAssocID="{CA46F1BF-08ED-4737-99F0-20B7ED4A19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AE3E8B9-F743-4F95-9018-4B63B76F5936}" type="pres">
      <dgm:prSet presAssocID="{CA46F1BF-08ED-4737-99F0-20B7ED4A19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F6FFA06-17E5-406A-B13E-F675067B0A7E}" type="presOf" srcId="{D24DE9D0-32E8-4029-82F1-1079CAC22242}" destId="{3BE6D296-F619-4B74-BB22-1DE428C18138}" srcOrd="0" destOrd="0" presId="urn:microsoft.com/office/officeart/2005/8/layout/vList2"/>
    <dgm:cxn modelId="{5785AF0A-5CD7-45F7-BF4B-9CFFBBA2414D}" type="presOf" srcId="{8E13A02D-FFA1-41A8-AD32-8C3A02AE5E0F}" destId="{607A636B-4DB4-4702-983B-79CD8702FD03}" srcOrd="0" destOrd="0" presId="urn:microsoft.com/office/officeart/2005/8/layout/vList2"/>
    <dgm:cxn modelId="{A546151E-5F28-48DB-9E83-1D476835E01E}" type="presOf" srcId="{9F103A60-D01D-4E10-8C65-F7B1FBC0A0BE}" destId="{54A815BE-DBE3-4E87-9652-6E3E5CFD818E}" srcOrd="0" destOrd="0" presId="urn:microsoft.com/office/officeart/2005/8/layout/vList2"/>
    <dgm:cxn modelId="{4DC3B622-7441-4320-AC37-ACD66545BB9D}" type="presOf" srcId="{4AE335EB-89B6-4F07-BA03-BCD5146D2DA3}" destId="{E090AB9E-7FB5-41AE-A3D7-F96A520AE9E7}" srcOrd="0" destOrd="0" presId="urn:microsoft.com/office/officeart/2005/8/layout/vList2"/>
    <dgm:cxn modelId="{8F7BE63C-99A8-432F-8D9E-64607F692D7A}" srcId="{0F17B735-4A5A-4822-ADF7-6005D4685A7C}" destId="{9F103A60-D01D-4E10-8C65-F7B1FBC0A0BE}" srcOrd="0" destOrd="0" parTransId="{3A86A8E6-7EF5-4F96-809A-147E90CBC43F}" sibTransId="{52434BC4-5A5E-4326-853B-627C6E9B144C}"/>
    <dgm:cxn modelId="{412D784F-B9F0-475E-B25D-8CF4AA27AE18}" type="presOf" srcId="{CA46F1BF-08ED-4737-99F0-20B7ED4A195C}" destId="{86DB29A8-E480-46F7-9C1A-CBC85FA575DB}" srcOrd="0" destOrd="0" presId="urn:microsoft.com/office/officeart/2005/8/layout/vList2"/>
    <dgm:cxn modelId="{20A5AC58-3B65-46A3-AEED-03ABF3212888}" srcId="{4AE335EB-89B6-4F07-BA03-BCD5146D2DA3}" destId="{CA46F1BF-08ED-4737-99F0-20B7ED4A195C}" srcOrd="2" destOrd="0" parTransId="{7F66A808-2662-4EAC-B72E-F53CDE1A89DF}" sibTransId="{C51B1A38-052A-4CF7-872A-C5C66578CA0D}"/>
    <dgm:cxn modelId="{2279829E-7D89-4446-B1CF-A2D87CE86639}" srcId="{CA46F1BF-08ED-4737-99F0-20B7ED4A195C}" destId="{EBB8C3AA-AB89-4C21-AE66-F47750E80C1B}" srcOrd="0" destOrd="0" parTransId="{1E73BC76-DB22-4584-8F19-62AA7F4C6CE5}" sibTransId="{D1682F1B-051E-4E2F-964B-8F663BAC47D7}"/>
    <dgm:cxn modelId="{BC59EA9F-9413-4430-B411-D96B02A25B5A}" type="presOf" srcId="{0F17B735-4A5A-4822-ADF7-6005D4685A7C}" destId="{1030ADD8-2A9F-4F37-A90F-3040C5699409}" srcOrd="0" destOrd="0" presId="urn:microsoft.com/office/officeart/2005/8/layout/vList2"/>
    <dgm:cxn modelId="{66AAA4A6-1446-4600-B31D-CC3B01396D7E}" type="presOf" srcId="{EBB8C3AA-AB89-4C21-AE66-F47750E80C1B}" destId="{1AE3E8B9-F743-4F95-9018-4B63B76F5936}" srcOrd="0" destOrd="0" presId="urn:microsoft.com/office/officeart/2005/8/layout/vList2"/>
    <dgm:cxn modelId="{BE8195DE-52BD-405E-9DD4-480376222BC3}" srcId="{8E13A02D-FFA1-41A8-AD32-8C3A02AE5E0F}" destId="{D24DE9D0-32E8-4029-82F1-1079CAC22242}" srcOrd="0" destOrd="0" parTransId="{0AC735BE-A548-44B4-A2C5-C405109E5878}" sibTransId="{7A62A3BF-B849-4CC9-890E-1AD8FD5B4324}"/>
    <dgm:cxn modelId="{7011ADDE-EE7E-40B4-8193-45FFC30CB1FD}" srcId="{4AE335EB-89B6-4F07-BA03-BCD5146D2DA3}" destId="{0F17B735-4A5A-4822-ADF7-6005D4685A7C}" srcOrd="1" destOrd="0" parTransId="{DE56441E-F1F8-4FAA-9B7C-A9CCD36A1EC8}" sibTransId="{6622318B-52D6-4CC0-AC0B-B76868EFF247}"/>
    <dgm:cxn modelId="{183C08FD-BBB2-40C2-A53D-4E2C1AF7C891}" srcId="{4AE335EB-89B6-4F07-BA03-BCD5146D2DA3}" destId="{8E13A02D-FFA1-41A8-AD32-8C3A02AE5E0F}" srcOrd="0" destOrd="0" parTransId="{0CBB0743-6A2B-4651-92D9-8B968D363375}" sibTransId="{3BB35C4C-04D6-4410-A9DC-6DAFD83CBBB2}"/>
    <dgm:cxn modelId="{9148F641-99C3-4826-9BF3-827CAADC3C0D}" type="presParOf" srcId="{E090AB9E-7FB5-41AE-A3D7-F96A520AE9E7}" destId="{607A636B-4DB4-4702-983B-79CD8702FD03}" srcOrd="0" destOrd="0" presId="urn:microsoft.com/office/officeart/2005/8/layout/vList2"/>
    <dgm:cxn modelId="{6427002B-C3FD-44CF-8A09-26EA22F19AD8}" type="presParOf" srcId="{E090AB9E-7FB5-41AE-A3D7-F96A520AE9E7}" destId="{3BE6D296-F619-4B74-BB22-1DE428C18138}" srcOrd="1" destOrd="0" presId="urn:microsoft.com/office/officeart/2005/8/layout/vList2"/>
    <dgm:cxn modelId="{214A4FCF-9BF5-47BF-9324-E30E99A1A099}" type="presParOf" srcId="{E090AB9E-7FB5-41AE-A3D7-F96A520AE9E7}" destId="{1030ADD8-2A9F-4F37-A90F-3040C5699409}" srcOrd="2" destOrd="0" presId="urn:microsoft.com/office/officeart/2005/8/layout/vList2"/>
    <dgm:cxn modelId="{759A020A-E04E-4A20-9E2B-39CF682F1BEE}" type="presParOf" srcId="{E090AB9E-7FB5-41AE-A3D7-F96A520AE9E7}" destId="{54A815BE-DBE3-4E87-9652-6E3E5CFD818E}" srcOrd="3" destOrd="0" presId="urn:microsoft.com/office/officeart/2005/8/layout/vList2"/>
    <dgm:cxn modelId="{A6C1F664-CD35-4E23-8AFA-58D2B86ED773}" type="presParOf" srcId="{E090AB9E-7FB5-41AE-A3D7-F96A520AE9E7}" destId="{86DB29A8-E480-46F7-9C1A-CBC85FA575DB}" srcOrd="4" destOrd="0" presId="urn:microsoft.com/office/officeart/2005/8/layout/vList2"/>
    <dgm:cxn modelId="{D7671599-1836-42DD-B06A-3C8103560CA7}" type="presParOf" srcId="{E090AB9E-7FB5-41AE-A3D7-F96A520AE9E7}" destId="{1AE3E8B9-F743-4F95-9018-4B63B76F593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9000F-5158-4E0C-95B6-49770E3AC13B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872B4CC-BC19-4B0D-BDA5-02C7EBCB8E71}">
      <dgm:prSet phldrT="[Текст]" custT="1"/>
      <dgm:spPr/>
      <dgm:t>
        <a:bodyPr/>
        <a:lstStyle/>
        <a:p>
          <a:r>
            <a:rPr lang="en-GB" sz="1400" dirty="0"/>
            <a:t>OPL framework provides a smooth integration between </a:t>
          </a:r>
          <a:r>
            <a:rPr lang="en-GB" sz="1400" b="1" dirty="0"/>
            <a:t>PDDL and C++ </a:t>
          </a:r>
          <a:r>
            <a:rPr lang="en-GB" sz="1400" dirty="0"/>
            <a:t>best practices </a:t>
          </a:r>
        </a:p>
      </dgm:t>
    </dgm:pt>
    <dgm:pt modelId="{F79088AE-CAE9-478C-AC6F-8B7DDA8409AF}" type="parTrans" cxnId="{975C9B46-409B-4B3C-8296-E5A74F5AEA03}">
      <dgm:prSet/>
      <dgm:spPr/>
      <dgm:t>
        <a:bodyPr/>
        <a:lstStyle/>
        <a:p>
          <a:endParaRPr lang="en-GB"/>
        </a:p>
      </dgm:t>
    </dgm:pt>
    <dgm:pt modelId="{9A849645-6AF2-4F54-BF04-1043E5D4F125}" type="sibTrans" cxnId="{975C9B46-409B-4B3C-8296-E5A74F5AEA03}">
      <dgm:prSet/>
      <dgm:spPr/>
      <dgm:t>
        <a:bodyPr/>
        <a:lstStyle/>
        <a:p>
          <a:endParaRPr lang="en-GB"/>
        </a:p>
      </dgm:t>
    </dgm:pt>
    <dgm:pt modelId="{F50CBCB0-BF3B-480A-A482-EF350CB1FD18}">
      <dgm:prSet phldrT="[Текст]"/>
      <dgm:spPr/>
      <dgm:t>
        <a:bodyPr/>
        <a:lstStyle/>
        <a:p>
          <a:r>
            <a:rPr lang="en-GB" dirty="0"/>
            <a:t>It</a:t>
          </a:r>
          <a:r>
            <a:rPr lang="en-GB" baseline="0" dirty="0"/>
            <a:t> furthermore allows to benefit from both </a:t>
          </a:r>
          <a:r>
            <a:rPr lang="en-GB" b="1" baseline="0" dirty="0"/>
            <a:t>domain-independent and domain-specific</a:t>
          </a:r>
          <a:r>
            <a:rPr lang="en-GB" baseline="0" dirty="0"/>
            <a:t> implementations</a:t>
          </a:r>
          <a:endParaRPr lang="en-GB" dirty="0"/>
        </a:p>
      </dgm:t>
    </dgm:pt>
    <dgm:pt modelId="{6577505A-C99E-45AC-B092-D3FD28EBF736}" type="parTrans" cxnId="{73BA108B-818D-4996-BCFE-4E9E15EDFA7E}">
      <dgm:prSet/>
      <dgm:spPr/>
      <dgm:t>
        <a:bodyPr/>
        <a:lstStyle/>
        <a:p>
          <a:endParaRPr lang="en-GB"/>
        </a:p>
      </dgm:t>
    </dgm:pt>
    <dgm:pt modelId="{CB0A9CF3-EC5E-458A-BB9A-BD843B0A482A}" type="sibTrans" cxnId="{73BA108B-818D-4996-BCFE-4E9E15EDFA7E}">
      <dgm:prSet/>
      <dgm:spPr/>
      <dgm:t>
        <a:bodyPr/>
        <a:lstStyle/>
        <a:p>
          <a:endParaRPr lang="en-GB"/>
        </a:p>
      </dgm:t>
    </dgm:pt>
    <dgm:pt modelId="{1D235813-BB78-41C1-AB57-6D0A7FE347D7}">
      <dgm:prSet phldrT="[Текст]"/>
      <dgm:spPr/>
      <dgm:t>
        <a:bodyPr/>
        <a:lstStyle/>
        <a:p>
          <a:r>
            <a:rPr lang="en-GB" dirty="0"/>
            <a:t>A possible disadvantage is that the </a:t>
          </a:r>
          <a:r>
            <a:rPr lang="en-GB" b="1" dirty="0"/>
            <a:t>initialization time </a:t>
          </a:r>
          <a:r>
            <a:rPr lang="en-GB" dirty="0"/>
            <a:t>might dominate the positive runtime effects for simple tasks </a:t>
          </a:r>
        </a:p>
      </dgm:t>
    </dgm:pt>
    <dgm:pt modelId="{A89D9131-E7B2-45EE-9B02-EB9B7C53C46A}" type="parTrans" cxnId="{9F2D6957-1A55-4A82-902A-EBD475057B97}">
      <dgm:prSet/>
      <dgm:spPr/>
      <dgm:t>
        <a:bodyPr/>
        <a:lstStyle/>
        <a:p>
          <a:endParaRPr lang="en-GB"/>
        </a:p>
      </dgm:t>
    </dgm:pt>
    <dgm:pt modelId="{C389247D-7151-4126-A655-C8321948FD3B}" type="sibTrans" cxnId="{9F2D6957-1A55-4A82-902A-EBD475057B97}">
      <dgm:prSet/>
      <dgm:spPr/>
      <dgm:t>
        <a:bodyPr/>
        <a:lstStyle/>
        <a:p>
          <a:endParaRPr lang="en-GB"/>
        </a:p>
      </dgm:t>
    </dgm:pt>
    <dgm:pt modelId="{5F3BE517-8ECB-49CB-B60D-42472D3E211F}">
      <dgm:prSet phldrT="[Текст]"/>
      <dgm:spPr/>
      <dgm:t>
        <a:bodyPr/>
        <a:lstStyle/>
        <a:p>
          <a:r>
            <a:rPr lang="en-GB" dirty="0"/>
            <a:t>Allowing PDDL based planner to solve OPL task if combined with the tools that are described in the paper could be a good idea </a:t>
          </a:r>
          <a:r>
            <a:rPr lang="en-GB" b="1" dirty="0"/>
            <a:t>to exploit in the project </a:t>
          </a:r>
          <a:r>
            <a:rPr lang="en-GB" dirty="0"/>
            <a:t>assuming that the task is complex enough and involves geometric computations</a:t>
          </a:r>
        </a:p>
      </dgm:t>
    </dgm:pt>
    <dgm:pt modelId="{0D115433-76AC-49FF-B1C6-2D1E9352366C}" type="parTrans" cxnId="{7D2B73B3-1CA8-4F84-B49A-C386920C038D}">
      <dgm:prSet/>
      <dgm:spPr/>
      <dgm:t>
        <a:bodyPr/>
        <a:lstStyle/>
        <a:p>
          <a:endParaRPr lang="en-GB"/>
        </a:p>
      </dgm:t>
    </dgm:pt>
    <dgm:pt modelId="{D4AF54E8-E78F-4E75-A7D4-542107900556}" type="sibTrans" cxnId="{7D2B73B3-1CA8-4F84-B49A-C386920C038D}">
      <dgm:prSet/>
      <dgm:spPr/>
      <dgm:t>
        <a:bodyPr/>
        <a:lstStyle/>
        <a:p>
          <a:endParaRPr lang="en-GB"/>
        </a:p>
      </dgm:t>
    </dgm:pt>
    <dgm:pt modelId="{40C95998-2045-42B6-B100-FF34F0394154}" type="pres">
      <dgm:prSet presAssocID="{7409000F-5158-4E0C-95B6-49770E3AC13B}" presName="Name0" presStyleCnt="0">
        <dgm:presLayoutVars>
          <dgm:chMax/>
          <dgm:chPref/>
          <dgm:dir/>
          <dgm:animLvl val="lvl"/>
        </dgm:presLayoutVars>
      </dgm:prSet>
      <dgm:spPr/>
    </dgm:pt>
    <dgm:pt modelId="{186F9188-B222-465D-BCC0-E2CF29C4247A}" type="pres">
      <dgm:prSet presAssocID="{4872B4CC-BC19-4B0D-BDA5-02C7EBCB8E71}" presName="composite" presStyleCnt="0"/>
      <dgm:spPr/>
    </dgm:pt>
    <dgm:pt modelId="{DD245C7E-A83D-40DF-80C8-091386D97110}" type="pres">
      <dgm:prSet presAssocID="{4872B4CC-BC19-4B0D-BDA5-02C7EBCB8E71}" presName="Parent1" presStyleLbl="node1" presStyleIdx="0" presStyleCnt="8" custScaleX="435442" custLinFactX="32773" custLinFactNeighborX="100000" custLinFactNeighborY="-280">
        <dgm:presLayoutVars>
          <dgm:chMax val="1"/>
          <dgm:chPref val="1"/>
          <dgm:bulletEnabled val="1"/>
        </dgm:presLayoutVars>
      </dgm:prSet>
      <dgm:spPr/>
    </dgm:pt>
    <dgm:pt modelId="{87609C2C-4ED4-42C0-9B7A-C214A14A57D5}" type="pres">
      <dgm:prSet presAssocID="{4872B4CC-BC19-4B0D-BDA5-02C7EBCB8E71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055B61E-97B0-443D-8B06-14AD7D23A8E0}" type="pres">
      <dgm:prSet presAssocID="{4872B4CC-BC19-4B0D-BDA5-02C7EBCB8E71}" presName="BalanceSpacing" presStyleCnt="0"/>
      <dgm:spPr/>
    </dgm:pt>
    <dgm:pt modelId="{22DE225D-ADE5-4913-AAE2-ABC9916687C1}" type="pres">
      <dgm:prSet presAssocID="{4872B4CC-BC19-4B0D-BDA5-02C7EBCB8E71}" presName="BalanceSpacing1" presStyleCnt="0"/>
      <dgm:spPr/>
    </dgm:pt>
    <dgm:pt modelId="{39FE5B60-C1CC-4E3D-A4D7-19C51AA2C451}" type="pres">
      <dgm:prSet presAssocID="{9A849645-6AF2-4F54-BF04-1043E5D4F125}" presName="Accent1Text" presStyleLbl="node1" presStyleIdx="1" presStyleCnt="8" custLinFactNeighborX="-36633" custLinFactNeighborY="-280"/>
      <dgm:spPr/>
    </dgm:pt>
    <dgm:pt modelId="{227921B9-9FA0-4794-95B7-C6D202287926}" type="pres">
      <dgm:prSet presAssocID="{9A849645-6AF2-4F54-BF04-1043E5D4F125}" presName="spaceBetweenRectangles" presStyleCnt="0"/>
      <dgm:spPr/>
    </dgm:pt>
    <dgm:pt modelId="{0DD8B01E-D894-4861-9A0A-458D7647011E}" type="pres">
      <dgm:prSet presAssocID="{F50CBCB0-BF3B-480A-A482-EF350CB1FD18}" presName="composite" presStyleCnt="0"/>
      <dgm:spPr/>
    </dgm:pt>
    <dgm:pt modelId="{04C2D383-3C90-4AEE-A4AA-99F02EA1CC7D}" type="pres">
      <dgm:prSet presAssocID="{F50CBCB0-BF3B-480A-A482-EF350CB1FD18}" presName="Parent1" presStyleLbl="node1" presStyleIdx="2" presStyleCnt="8" custScaleX="441284" custLinFactX="-29795" custLinFactNeighborX="-100000" custLinFactNeighborY="-6303">
        <dgm:presLayoutVars>
          <dgm:chMax val="1"/>
          <dgm:chPref val="1"/>
          <dgm:bulletEnabled val="1"/>
        </dgm:presLayoutVars>
      </dgm:prSet>
      <dgm:spPr/>
    </dgm:pt>
    <dgm:pt modelId="{F55AB854-BAE0-4239-A753-D299FA6CDCBE}" type="pres">
      <dgm:prSet presAssocID="{F50CBCB0-BF3B-480A-A482-EF350CB1FD18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95FA019-9584-403B-9CA7-2575D579537A}" type="pres">
      <dgm:prSet presAssocID="{F50CBCB0-BF3B-480A-A482-EF350CB1FD18}" presName="BalanceSpacing" presStyleCnt="0"/>
      <dgm:spPr/>
    </dgm:pt>
    <dgm:pt modelId="{1FDC23EF-C434-4305-A885-89B77921ACF4}" type="pres">
      <dgm:prSet presAssocID="{F50CBCB0-BF3B-480A-A482-EF350CB1FD18}" presName="BalanceSpacing1" presStyleCnt="0"/>
      <dgm:spPr/>
    </dgm:pt>
    <dgm:pt modelId="{24CDD66E-2D52-474F-B6F0-82F99BFD2FA0}" type="pres">
      <dgm:prSet presAssocID="{CB0A9CF3-EC5E-458A-BB9A-BD843B0A482A}" presName="Accent1Text" presStyleLbl="node1" presStyleIdx="3" presStyleCnt="8" custLinFactNeighborX="42493" custLinFactNeighborY="-6303"/>
      <dgm:spPr/>
    </dgm:pt>
    <dgm:pt modelId="{0124E9B0-5E01-47A9-B7D0-D3AEC9CAD2AC}" type="pres">
      <dgm:prSet presAssocID="{CB0A9CF3-EC5E-458A-BB9A-BD843B0A482A}" presName="spaceBetweenRectangles" presStyleCnt="0"/>
      <dgm:spPr/>
    </dgm:pt>
    <dgm:pt modelId="{1E037ECE-7750-49CC-9572-3961261E1CF6}" type="pres">
      <dgm:prSet presAssocID="{1D235813-BB78-41C1-AB57-6D0A7FE347D7}" presName="composite" presStyleCnt="0"/>
      <dgm:spPr/>
    </dgm:pt>
    <dgm:pt modelId="{526597B1-3AE8-41A4-9F4E-101A206BC562}" type="pres">
      <dgm:prSet presAssocID="{1D235813-BB78-41C1-AB57-6D0A7FE347D7}" presName="Parent1" presStyleLbl="node1" presStyleIdx="4" presStyleCnt="8" custScaleX="431519" custLinFactX="32102" custLinFactNeighborX="100000" custLinFactNeighborY="-10995">
        <dgm:presLayoutVars>
          <dgm:chMax val="1"/>
          <dgm:chPref val="1"/>
          <dgm:bulletEnabled val="1"/>
        </dgm:presLayoutVars>
      </dgm:prSet>
      <dgm:spPr/>
    </dgm:pt>
    <dgm:pt modelId="{B5350E02-4F04-4585-9550-A4E3E2957000}" type="pres">
      <dgm:prSet presAssocID="{1D235813-BB78-41C1-AB57-6D0A7FE347D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C51A076-BDDE-451C-A26C-B030A60DCC13}" type="pres">
      <dgm:prSet presAssocID="{1D235813-BB78-41C1-AB57-6D0A7FE347D7}" presName="BalanceSpacing" presStyleCnt="0"/>
      <dgm:spPr/>
    </dgm:pt>
    <dgm:pt modelId="{D6A0837E-9826-45F4-A1AF-2B3392A58B24}" type="pres">
      <dgm:prSet presAssocID="{1D235813-BB78-41C1-AB57-6D0A7FE347D7}" presName="BalanceSpacing1" presStyleCnt="0"/>
      <dgm:spPr/>
    </dgm:pt>
    <dgm:pt modelId="{4AA88152-3D7E-4922-9C3E-F914BEC22A9C}" type="pres">
      <dgm:prSet presAssocID="{C389247D-7151-4126-A655-C8321948FD3B}" presName="Accent1Text" presStyleLbl="node1" presStyleIdx="5" presStyleCnt="8" custLinFactNeighborX="-35653" custLinFactNeighborY="-10995"/>
      <dgm:spPr/>
    </dgm:pt>
    <dgm:pt modelId="{B1E4A57E-2BCF-4F73-8F46-20952A51E1AC}" type="pres">
      <dgm:prSet presAssocID="{C389247D-7151-4126-A655-C8321948FD3B}" presName="spaceBetweenRectangles" presStyleCnt="0"/>
      <dgm:spPr/>
    </dgm:pt>
    <dgm:pt modelId="{DE7F6688-706C-436E-922B-49B631C5DDC3}" type="pres">
      <dgm:prSet presAssocID="{5F3BE517-8ECB-49CB-B60D-42472D3E211F}" presName="composite" presStyleCnt="0"/>
      <dgm:spPr/>
    </dgm:pt>
    <dgm:pt modelId="{EFD8D03A-00FD-433F-8673-3AA96180230A}" type="pres">
      <dgm:prSet presAssocID="{5F3BE517-8ECB-49CB-B60D-42472D3E211F}" presName="Parent1" presStyleLbl="node1" presStyleIdx="6" presStyleCnt="8" custScaleX="512002" custScaleY="122662" custLinFactNeighborX="-96991" custLinFactNeighborY="-12460">
        <dgm:presLayoutVars>
          <dgm:chMax val="1"/>
          <dgm:chPref val="1"/>
          <dgm:bulletEnabled val="1"/>
        </dgm:presLayoutVars>
      </dgm:prSet>
      <dgm:spPr/>
    </dgm:pt>
    <dgm:pt modelId="{695F68EF-6283-49CD-8DC4-ACFAE0072B70}" type="pres">
      <dgm:prSet presAssocID="{5F3BE517-8ECB-49CB-B60D-42472D3E211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067BBBF-4056-4C52-B31F-CFF3BD329950}" type="pres">
      <dgm:prSet presAssocID="{5F3BE517-8ECB-49CB-B60D-42472D3E211F}" presName="BalanceSpacing" presStyleCnt="0"/>
      <dgm:spPr/>
    </dgm:pt>
    <dgm:pt modelId="{F24B120F-EA0E-4C5F-98CC-2E62446085A7}" type="pres">
      <dgm:prSet presAssocID="{5F3BE517-8ECB-49CB-B60D-42472D3E211F}" presName="BalanceSpacing1" presStyleCnt="0"/>
      <dgm:spPr/>
    </dgm:pt>
    <dgm:pt modelId="{9A077410-84A9-4310-8DB3-949E47D14AC5}" type="pres">
      <dgm:prSet presAssocID="{D4AF54E8-E78F-4E75-A7D4-542107900556}" presName="Accent1Text" presStyleLbl="node1" presStyleIdx="7" presStyleCnt="8" custScaleX="132881" custScaleY="122539" custLinFactX="28586" custLinFactNeighborX="100000" custLinFactNeighborY="-12522"/>
      <dgm:spPr/>
    </dgm:pt>
  </dgm:ptLst>
  <dgm:cxnLst>
    <dgm:cxn modelId="{98266906-54A1-400A-8F2F-3B322DE0C001}" type="presOf" srcId="{4872B4CC-BC19-4B0D-BDA5-02C7EBCB8E71}" destId="{DD245C7E-A83D-40DF-80C8-091386D97110}" srcOrd="0" destOrd="0" presId="urn:microsoft.com/office/officeart/2008/layout/AlternatingHexagons"/>
    <dgm:cxn modelId="{45254113-579F-416C-ADBD-49DD64262872}" type="presOf" srcId="{C389247D-7151-4126-A655-C8321948FD3B}" destId="{4AA88152-3D7E-4922-9C3E-F914BEC22A9C}" srcOrd="0" destOrd="0" presId="urn:microsoft.com/office/officeart/2008/layout/AlternatingHexagons"/>
    <dgm:cxn modelId="{FE3E9926-BB27-4963-9D85-E140993C8576}" type="presOf" srcId="{9A849645-6AF2-4F54-BF04-1043E5D4F125}" destId="{39FE5B60-C1CC-4E3D-A4D7-19C51AA2C451}" srcOrd="0" destOrd="0" presId="urn:microsoft.com/office/officeart/2008/layout/AlternatingHexagons"/>
    <dgm:cxn modelId="{975C9B46-409B-4B3C-8296-E5A74F5AEA03}" srcId="{7409000F-5158-4E0C-95B6-49770E3AC13B}" destId="{4872B4CC-BC19-4B0D-BDA5-02C7EBCB8E71}" srcOrd="0" destOrd="0" parTransId="{F79088AE-CAE9-478C-AC6F-8B7DDA8409AF}" sibTransId="{9A849645-6AF2-4F54-BF04-1043E5D4F125}"/>
    <dgm:cxn modelId="{9F2D6957-1A55-4A82-902A-EBD475057B97}" srcId="{7409000F-5158-4E0C-95B6-49770E3AC13B}" destId="{1D235813-BB78-41C1-AB57-6D0A7FE347D7}" srcOrd="2" destOrd="0" parTransId="{A89D9131-E7B2-45EE-9B02-EB9B7C53C46A}" sibTransId="{C389247D-7151-4126-A655-C8321948FD3B}"/>
    <dgm:cxn modelId="{73BA108B-818D-4996-BCFE-4E9E15EDFA7E}" srcId="{7409000F-5158-4E0C-95B6-49770E3AC13B}" destId="{F50CBCB0-BF3B-480A-A482-EF350CB1FD18}" srcOrd="1" destOrd="0" parTransId="{6577505A-C99E-45AC-B092-D3FD28EBF736}" sibTransId="{CB0A9CF3-EC5E-458A-BB9A-BD843B0A482A}"/>
    <dgm:cxn modelId="{D331529C-91A8-4210-B33A-DB94D6404171}" type="presOf" srcId="{D4AF54E8-E78F-4E75-A7D4-542107900556}" destId="{9A077410-84A9-4310-8DB3-949E47D14AC5}" srcOrd="0" destOrd="0" presId="urn:microsoft.com/office/officeart/2008/layout/AlternatingHexagons"/>
    <dgm:cxn modelId="{2EF05FAE-8B06-414C-85FC-3AADE0D7FBC3}" type="presOf" srcId="{1D235813-BB78-41C1-AB57-6D0A7FE347D7}" destId="{526597B1-3AE8-41A4-9F4E-101A206BC562}" srcOrd="0" destOrd="0" presId="urn:microsoft.com/office/officeart/2008/layout/AlternatingHexagons"/>
    <dgm:cxn modelId="{7D2B73B3-1CA8-4F84-B49A-C386920C038D}" srcId="{7409000F-5158-4E0C-95B6-49770E3AC13B}" destId="{5F3BE517-8ECB-49CB-B60D-42472D3E211F}" srcOrd="3" destOrd="0" parTransId="{0D115433-76AC-49FF-B1C6-2D1E9352366C}" sibTransId="{D4AF54E8-E78F-4E75-A7D4-542107900556}"/>
    <dgm:cxn modelId="{4FD956BA-5F2E-4BFA-80DC-3C0C00191177}" type="presOf" srcId="{7409000F-5158-4E0C-95B6-49770E3AC13B}" destId="{40C95998-2045-42B6-B100-FF34F0394154}" srcOrd="0" destOrd="0" presId="urn:microsoft.com/office/officeart/2008/layout/AlternatingHexagons"/>
    <dgm:cxn modelId="{C4AC00BB-8891-40DB-A206-EEA61E9A99FE}" type="presOf" srcId="{F50CBCB0-BF3B-480A-A482-EF350CB1FD18}" destId="{04C2D383-3C90-4AEE-A4AA-99F02EA1CC7D}" srcOrd="0" destOrd="0" presId="urn:microsoft.com/office/officeart/2008/layout/AlternatingHexagons"/>
    <dgm:cxn modelId="{3DDD32CD-84DA-43F9-9397-16238EF0333B}" type="presOf" srcId="{CB0A9CF3-EC5E-458A-BB9A-BD843B0A482A}" destId="{24CDD66E-2D52-474F-B6F0-82F99BFD2FA0}" srcOrd="0" destOrd="0" presId="urn:microsoft.com/office/officeart/2008/layout/AlternatingHexagons"/>
    <dgm:cxn modelId="{625277D8-7BA4-433E-AAA3-36B3BC438A41}" type="presOf" srcId="{5F3BE517-8ECB-49CB-B60D-42472D3E211F}" destId="{EFD8D03A-00FD-433F-8673-3AA96180230A}" srcOrd="0" destOrd="0" presId="urn:microsoft.com/office/officeart/2008/layout/AlternatingHexagons"/>
    <dgm:cxn modelId="{CE18685B-E64B-4260-8F1A-2B7B812C7D40}" type="presParOf" srcId="{40C95998-2045-42B6-B100-FF34F0394154}" destId="{186F9188-B222-465D-BCC0-E2CF29C4247A}" srcOrd="0" destOrd="0" presId="urn:microsoft.com/office/officeart/2008/layout/AlternatingHexagons"/>
    <dgm:cxn modelId="{67C0E439-E4F8-4204-8824-AA409F27FC06}" type="presParOf" srcId="{186F9188-B222-465D-BCC0-E2CF29C4247A}" destId="{DD245C7E-A83D-40DF-80C8-091386D97110}" srcOrd="0" destOrd="0" presId="urn:microsoft.com/office/officeart/2008/layout/AlternatingHexagons"/>
    <dgm:cxn modelId="{83788099-B4D5-419F-9A93-8BCCA8B387C2}" type="presParOf" srcId="{186F9188-B222-465D-BCC0-E2CF29C4247A}" destId="{87609C2C-4ED4-42C0-9B7A-C214A14A57D5}" srcOrd="1" destOrd="0" presId="urn:microsoft.com/office/officeart/2008/layout/AlternatingHexagons"/>
    <dgm:cxn modelId="{FF7E2985-CAF7-46FC-BBFC-39504D333373}" type="presParOf" srcId="{186F9188-B222-465D-BCC0-E2CF29C4247A}" destId="{B055B61E-97B0-443D-8B06-14AD7D23A8E0}" srcOrd="2" destOrd="0" presId="urn:microsoft.com/office/officeart/2008/layout/AlternatingHexagons"/>
    <dgm:cxn modelId="{58A23A6E-A039-4E86-8101-B79BCD44E195}" type="presParOf" srcId="{186F9188-B222-465D-BCC0-E2CF29C4247A}" destId="{22DE225D-ADE5-4913-AAE2-ABC9916687C1}" srcOrd="3" destOrd="0" presId="urn:microsoft.com/office/officeart/2008/layout/AlternatingHexagons"/>
    <dgm:cxn modelId="{2AA7C59A-555B-4248-A927-EB6EE77EC436}" type="presParOf" srcId="{186F9188-B222-465D-BCC0-E2CF29C4247A}" destId="{39FE5B60-C1CC-4E3D-A4D7-19C51AA2C451}" srcOrd="4" destOrd="0" presId="urn:microsoft.com/office/officeart/2008/layout/AlternatingHexagons"/>
    <dgm:cxn modelId="{1B5AA98B-1116-4AE3-90D1-ED324487BF06}" type="presParOf" srcId="{40C95998-2045-42B6-B100-FF34F0394154}" destId="{227921B9-9FA0-4794-95B7-C6D202287926}" srcOrd="1" destOrd="0" presId="urn:microsoft.com/office/officeart/2008/layout/AlternatingHexagons"/>
    <dgm:cxn modelId="{10F0B749-EF19-4405-89AC-F235C033E4E0}" type="presParOf" srcId="{40C95998-2045-42B6-B100-FF34F0394154}" destId="{0DD8B01E-D894-4861-9A0A-458D7647011E}" srcOrd="2" destOrd="0" presId="urn:microsoft.com/office/officeart/2008/layout/AlternatingHexagons"/>
    <dgm:cxn modelId="{5F34A0B0-125C-4012-9016-64766641C4DD}" type="presParOf" srcId="{0DD8B01E-D894-4861-9A0A-458D7647011E}" destId="{04C2D383-3C90-4AEE-A4AA-99F02EA1CC7D}" srcOrd="0" destOrd="0" presId="urn:microsoft.com/office/officeart/2008/layout/AlternatingHexagons"/>
    <dgm:cxn modelId="{2B43D5A1-7261-4705-9027-8D823A89EE11}" type="presParOf" srcId="{0DD8B01E-D894-4861-9A0A-458D7647011E}" destId="{F55AB854-BAE0-4239-A753-D299FA6CDCBE}" srcOrd="1" destOrd="0" presId="urn:microsoft.com/office/officeart/2008/layout/AlternatingHexagons"/>
    <dgm:cxn modelId="{A86C36C2-F750-485C-AFD5-C9E31A103F77}" type="presParOf" srcId="{0DD8B01E-D894-4861-9A0A-458D7647011E}" destId="{295FA019-9584-403B-9CA7-2575D579537A}" srcOrd="2" destOrd="0" presId="urn:microsoft.com/office/officeart/2008/layout/AlternatingHexagons"/>
    <dgm:cxn modelId="{5EFD95D7-9E5A-42BC-9F22-B4CEFC7ACE46}" type="presParOf" srcId="{0DD8B01E-D894-4861-9A0A-458D7647011E}" destId="{1FDC23EF-C434-4305-A885-89B77921ACF4}" srcOrd="3" destOrd="0" presId="urn:microsoft.com/office/officeart/2008/layout/AlternatingHexagons"/>
    <dgm:cxn modelId="{5E9A30A1-EE5C-4E5C-8433-E1346F7AE73E}" type="presParOf" srcId="{0DD8B01E-D894-4861-9A0A-458D7647011E}" destId="{24CDD66E-2D52-474F-B6F0-82F99BFD2FA0}" srcOrd="4" destOrd="0" presId="urn:microsoft.com/office/officeart/2008/layout/AlternatingHexagons"/>
    <dgm:cxn modelId="{B0D3B734-6DFA-414D-BFCB-4517867417C2}" type="presParOf" srcId="{40C95998-2045-42B6-B100-FF34F0394154}" destId="{0124E9B0-5E01-47A9-B7D0-D3AEC9CAD2AC}" srcOrd="3" destOrd="0" presId="urn:microsoft.com/office/officeart/2008/layout/AlternatingHexagons"/>
    <dgm:cxn modelId="{B10CD898-4853-4608-BE4D-A7E676A3CBF8}" type="presParOf" srcId="{40C95998-2045-42B6-B100-FF34F0394154}" destId="{1E037ECE-7750-49CC-9572-3961261E1CF6}" srcOrd="4" destOrd="0" presId="urn:microsoft.com/office/officeart/2008/layout/AlternatingHexagons"/>
    <dgm:cxn modelId="{8D276556-1D17-4F04-A262-CE71EF37FA04}" type="presParOf" srcId="{1E037ECE-7750-49CC-9572-3961261E1CF6}" destId="{526597B1-3AE8-41A4-9F4E-101A206BC562}" srcOrd="0" destOrd="0" presId="urn:microsoft.com/office/officeart/2008/layout/AlternatingHexagons"/>
    <dgm:cxn modelId="{BFFA1118-7B5A-4E73-81EC-FD2093131908}" type="presParOf" srcId="{1E037ECE-7750-49CC-9572-3961261E1CF6}" destId="{B5350E02-4F04-4585-9550-A4E3E2957000}" srcOrd="1" destOrd="0" presId="urn:microsoft.com/office/officeart/2008/layout/AlternatingHexagons"/>
    <dgm:cxn modelId="{2CA3359B-A990-42CE-AA07-72CE0FDF709D}" type="presParOf" srcId="{1E037ECE-7750-49CC-9572-3961261E1CF6}" destId="{2C51A076-BDDE-451C-A26C-B030A60DCC13}" srcOrd="2" destOrd="0" presId="urn:microsoft.com/office/officeart/2008/layout/AlternatingHexagons"/>
    <dgm:cxn modelId="{62BD2C71-A418-4948-8B66-F3AFD5BECDC9}" type="presParOf" srcId="{1E037ECE-7750-49CC-9572-3961261E1CF6}" destId="{D6A0837E-9826-45F4-A1AF-2B3392A58B24}" srcOrd="3" destOrd="0" presId="urn:microsoft.com/office/officeart/2008/layout/AlternatingHexagons"/>
    <dgm:cxn modelId="{05BC4CB4-F5CF-4AEE-897D-F203EF950DCD}" type="presParOf" srcId="{1E037ECE-7750-49CC-9572-3961261E1CF6}" destId="{4AA88152-3D7E-4922-9C3E-F914BEC22A9C}" srcOrd="4" destOrd="0" presId="urn:microsoft.com/office/officeart/2008/layout/AlternatingHexagons"/>
    <dgm:cxn modelId="{BBE6C450-6DC7-4EC3-A017-6C9C07FE2C19}" type="presParOf" srcId="{40C95998-2045-42B6-B100-FF34F0394154}" destId="{B1E4A57E-2BCF-4F73-8F46-20952A51E1AC}" srcOrd="5" destOrd="0" presId="urn:microsoft.com/office/officeart/2008/layout/AlternatingHexagons"/>
    <dgm:cxn modelId="{3AF6F37E-C0DE-4F97-9E91-8B627CEE8173}" type="presParOf" srcId="{40C95998-2045-42B6-B100-FF34F0394154}" destId="{DE7F6688-706C-436E-922B-49B631C5DDC3}" srcOrd="6" destOrd="0" presId="urn:microsoft.com/office/officeart/2008/layout/AlternatingHexagons"/>
    <dgm:cxn modelId="{750D7B00-63D6-4B05-A005-ABBEFF48AFAE}" type="presParOf" srcId="{DE7F6688-706C-436E-922B-49B631C5DDC3}" destId="{EFD8D03A-00FD-433F-8673-3AA96180230A}" srcOrd="0" destOrd="0" presId="urn:microsoft.com/office/officeart/2008/layout/AlternatingHexagons"/>
    <dgm:cxn modelId="{3DD8283C-9AC6-4F4A-AE56-6E4C4BCCA846}" type="presParOf" srcId="{DE7F6688-706C-436E-922B-49B631C5DDC3}" destId="{695F68EF-6283-49CD-8DC4-ACFAE0072B70}" srcOrd="1" destOrd="0" presId="urn:microsoft.com/office/officeart/2008/layout/AlternatingHexagons"/>
    <dgm:cxn modelId="{7A2CDD3F-EA52-4018-9F4C-C2A3D0A2093D}" type="presParOf" srcId="{DE7F6688-706C-436E-922B-49B631C5DDC3}" destId="{4067BBBF-4056-4C52-B31F-CFF3BD329950}" srcOrd="2" destOrd="0" presId="urn:microsoft.com/office/officeart/2008/layout/AlternatingHexagons"/>
    <dgm:cxn modelId="{27DCD03B-6E22-4D91-9741-A50572B36764}" type="presParOf" srcId="{DE7F6688-706C-436E-922B-49B631C5DDC3}" destId="{F24B120F-EA0E-4C5F-98CC-2E62446085A7}" srcOrd="3" destOrd="0" presId="urn:microsoft.com/office/officeart/2008/layout/AlternatingHexagons"/>
    <dgm:cxn modelId="{63102BF5-D562-4AF1-8513-D5174BA9BE14}" type="presParOf" srcId="{DE7F6688-706C-436E-922B-49B631C5DDC3}" destId="{9A077410-84A9-4310-8DB3-949E47D14AC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45C7E-A83D-40DF-80C8-091386D97110}">
      <dsp:nvSpPr>
        <dsp:cNvPr id="0" name=""/>
        <dsp:cNvSpPr/>
      </dsp:nvSpPr>
      <dsp:spPr>
        <a:xfrm rot="5400000">
          <a:off x="1730637" y="470670"/>
          <a:ext cx="1136633" cy="98887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Battery charging </a:t>
          </a:r>
        </a:p>
      </dsp:txBody>
      <dsp:txXfrm rot="-5400000">
        <a:off x="1958617" y="573914"/>
        <a:ext cx="680673" cy="782383"/>
      </dsp:txXfrm>
    </dsp:sp>
    <dsp:sp modelId="{87609C2C-4ED4-42C0-9B7A-C214A14A57D5}">
      <dsp:nvSpPr>
        <dsp:cNvPr id="0" name=""/>
        <dsp:cNvSpPr/>
      </dsp:nvSpPr>
      <dsp:spPr>
        <a:xfrm>
          <a:off x="2823397" y="624116"/>
          <a:ext cx="1268482" cy="68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E5B60-C1CC-4E3D-A4D7-19C51AA2C451}">
      <dsp:nvSpPr>
        <dsp:cNvPr id="0" name=""/>
        <dsp:cNvSpPr/>
      </dsp:nvSpPr>
      <dsp:spPr>
        <a:xfrm rot="5400000">
          <a:off x="662657" y="470670"/>
          <a:ext cx="1136633" cy="98887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 rot="-5400000">
        <a:off x="890637" y="573914"/>
        <a:ext cx="680673" cy="782383"/>
      </dsp:txXfrm>
    </dsp:sp>
    <dsp:sp modelId="{04C2D383-3C90-4AEE-A4AA-99F02EA1CC7D}">
      <dsp:nvSpPr>
        <dsp:cNvPr id="0" name=""/>
        <dsp:cNvSpPr/>
      </dsp:nvSpPr>
      <dsp:spPr>
        <a:xfrm rot="5400000">
          <a:off x="1194601" y="1435445"/>
          <a:ext cx="1136633" cy="98887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Space applications</a:t>
          </a:r>
        </a:p>
      </dsp:txBody>
      <dsp:txXfrm rot="-5400000">
        <a:off x="1422581" y="1538689"/>
        <a:ext cx="680673" cy="782383"/>
      </dsp:txXfrm>
    </dsp:sp>
    <dsp:sp modelId="{F55AB854-BAE0-4239-A753-D299FA6CDCBE}">
      <dsp:nvSpPr>
        <dsp:cNvPr id="0" name=""/>
        <dsp:cNvSpPr/>
      </dsp:nvSpPr>
      <dsp:spPr>
        <a:xfrm>
          <a:off x="0" y="1588890"/>
          <a:ext cx="1227564" cy="68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DD66E-2D52-474F-B6F0-82F99BFD2FA0}">
      <dsp:nvSpPr>
        <dsp:cNvPr id="0" name=""/>
        <dsp:cNvSpPr/>
      </dsp:nvSpPr>
      <dsp:spPr>
        <a:xfrm rot="5400000">
          <a:off x="2262582" y="1435445"/>
          <a:ext cx="1136633" cy="98887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 rot="-5400000">
        <a:off x="2490562" y="1538689"/>
        <a:ext cx="680673" cy="782383"/>
      </dsp:txXfrm>
    </dsp:sp>
    <dsp:sp modelId="{526597B1-3AE8-41A4-9F4E-101A206BC562}">
      <dsp:nvSpPr>
        <dsp:cNvPr id="0" name=""/>
        <dsp:cNvSpPr/>
      </dsp:nvSpPr>
      <dsp:spPr>
        <a:xfrm rot="5400000">
          <a:off x="1730637" y="2400219"/>
          <a:ext cx="1136633" cy="98887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Robotics</a:t>
          </a:r>
        </a:p>
      </dsp:txBody>
      <dsp:txXfrm rot="-5400000">
        <a:off x="1958617" y="2503463"/>
        <a:ext cx="680673" cy="782383"/>
      </dsp:txXfrm>
    </dsp:sp>
    <dsp:sp modelId="{B5350E02-4F04-4585-9550-A4E3E2957000}">
      <dsp:nvSpPr>
        <dsp:cNvPr id="0" name=""/>
        <dsp:cNvSpPr/>
      </dsp:nvSpPr>
      <dsp:spPr>
        <a:xfrm>
          <a:off x="2823397" y="2553665"/>
          <a:ext cx="1268482" cy="68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88152-3D7E-4922-9C3E-F914BEC22A9C}">
      <dsp:nvSpPr>
        <dsp:cNvPr id="0" name=""/>
        <dsp:cNvSpPr/>
      </dsp:nvSpPr>
      <dsp:spPr>
        <a:xfrm rot="5400000">
          <a:off x="662657" y="2400219"/>
          <a:ext cx="1136633" cy="98887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 rot="-5400000">
        <a:off x="890637" y="2503463"/>
        <a:ext cx="680673" cy="782383"/>
      </dsp:txXfrm>
    </dsp:sp>
    <dsp:sp modelId="{EFD8D03A-00FD-433F-8673-3AA96180230A}">
      <dsp:nvSpPr>
        <dsp:cNvPr id="0" name=""/>
        <dsp:cNvSpPr/>
      </dsp:nvSpPr>
      <dsp:spPr>
        <a:xfrm rot="5400000">
          <a:off x="1194601" y="3364994"/>
          <a:ext cx="1136633" cy="98887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Control of hybrid systems</a:t>
          </a:r>
        </a:p>
      </dsp:txBody>
      <dsp:txXfrm rot="-5400000">
        <a:off x="1422581" y="3468238"/>
        <a:ext cx="680673" cy="782383"/>
      </dsp:txXfrm>
    </dsp:sp>
    <dsp:sp modelId="{695F68EF-6283-49CD-8DC4-ACFAE0072B70}">
      <dsp:nvSpPr>
        <dsp:cNvPr id="0" name=""/>
        <dsp:cNvSpPr/>
      </dsp:nvSpPr>
      <dsp:spPr>
        <a:xfrm>
          <a:off x="0" y="3518439"/>
          <a:ext cx="1227564" cy="68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77410-84A9-4310-8DB3-949E47D14AC5}">
      <dsp:nvSpPr>
        <dsp:cNvPr id="0" name=""/>
        <dsp:cNvSpPr/>
      </dsp:nvSpPr>
      <dsp:spPr>
        <a:xfrm rot="5400000">
          <a:off x="2262582" y="3364994"/>
          <a:ext cx="1136633" cy="98887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 rot="-5400000">
        <a:off x="2490562" y="3468238"/>
        <a:ext cx="680673" cy="782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A636B-4DB4-4702-983B-79CD8702FD03}">
      <dsp:nvSpPr>
        <dsp:cNvPr id="0" name=""/>
        <dsp:cNvSpPr/>
      </dsp:nvSpPr>
      <dsp:spPr>
        <a:xfrm>
          <a:off x="0" y="237"/>
          <a:ext cx="4037376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Hierarchical composition, top-down</a:t>
          </a:r>
          <a:r>
            <a:rPr lang="en-GB" sz="1600" kern="1200" dirty="0"/>
            <a:t>: specialized planners refine the high-level symbolic plan</a:t>
          </a:r>
        </a:p>
      </dsp:txBody>
      <dsp:txXfrm>
        <a:off x="41123" y="41360"/>
        <a:ext cx="3955130" cy="760154"/>
      </dsp:txXfrm>
    </dsp:sp>
    <dsp:sp modelId="{3BE6D296-F619-4B74-BB22-1DE428C18138}">
      <dsp:nvSpPr>
        <dsp:cNvPr id="0" name=""/>
        <dsp:cNvSpPr/>
      </dsp:nvSpPr>
      <dsp:spPr>
        <a:xfrm>
          <a:off x="0" y="842637"/>
          <a:ext cx="403737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8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Successful execution is not guaranteed</a:t>
          </a:r>
        </a:p>
      </dsp:txBody>
      <dsp:txXfrm>
        <a:off x="0" y="842637"/>
        <a:ext cx="4037376" cy="596160"/>
      </dsp:txXfrm>
    </dsp:sp>
    <dsp:sp modelId="{1030ADD8-2A9F-4F37-A90F-3040C5699409}">
      <dsp:nvSpPr>
        <dsp:cNvPr id="0" name=""/>
        <dsp:cNvSpPr/>
      </dsp:nvSpPr>
      <dsp:spPr>
        <a:xfrm>
          <a:off x="0" y="1437974"/>
          <a:ext cx="4037376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Hierarchical composition, bottom-up</a:t>
          </a:r>
          <a:r>
            <a:rPr lang="en-GB" sz="1600" kern="1200" dirty="0"/>
            <a:t>: information for the symbolic planner is precomputed by the lower level reasoners</a:t>
          </a:r>
        </a:p>
      </dsp:txBody>
      <dsp:txXfrm>
        <a:off x="41123" y="1479097"/>
        <a:ext cx="3955130" cy="760154"/>
      </dsp:txXfrm>
    </dsp:sp>
    <dsp:sp modelId="{54A815BE-DBE3-4E87-9652-6E3E5CFD818E}">
      <dsp:nvSpPr>
        <dsp:cNvPr id="0" name=""/>
        <dsp:cNvSpPr/>
      </dsp:nvSpPr>
      <dsp:spPr>
        <a:xfrm>
          <a:off x="0" y="2281197"/>
          <a:ext cx="403737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8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Costly</a:t>
          </a:r>
        </a:p>
      </dsp:txBody>
      <dsp:txXfrm>
        <a:off x="0" y="2281197"/>
        <a:ext cx="4037376" cy="596160"/>
      </dsp:txXfrm>
    </dsp:sp>
    <dsp:sp modelId="{86DB29A8-E480-46F7-9C1A-CBC85FA575DB}">
      <dsp:nvSpPr>
        <dsp:cNvPr id="0" name=""/>
        <dsp:cNvSpPr/>
      </dsp:nvSpPr>
      <dsp:spPr>
        <a:xfrm>
          <a:off x="0" y="2877357"/>
          <a:ext cx="4037376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Semantic Attachments</a:t>
          </a:r>
        </a:p>
      </dsp:txBody>
      <dsp:txXfrm>
        <a:off x="41123" y="2918480"/>
        <a:ext cx="3955130" cy="760154"/>
      </dsp:txXfrm>
    </dsp:sp>
    <dsp:sp modelId="{1AE3E8B9-F743-4F95-9018-4B63B76F5936}">
      <dsp:nvSpPr>
        <dsp:cNvPr id="0" name=""/>
        <dsp:cNvSpPr/>
      </dsp:nvSpPr>
      <dsp:spPr>
        <a:xfrm>
          <a:off x="0" y="3719757"/>
          <a:ext cx="403737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8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0" kern="1200" dirty="0"/>
            <a:t>?</a:t>
          </a:r>
        </a:p>
      </dsp:txBody>
      <dsp:txXfrm>
        <a:off x="0" y="3719757"/>
        <a:ext cx="4037376" cy="596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45C7E-A83D-40DF-80C8-091386D97110}">
      <dsp:nvSpPr>
        <dsp:cNvPr id="0" name=""/>
        <dsp:cNvSpPr/>
      </dsp:nvSpPr>
      <dsp:spPr>
        <a:xfrm rot="5400000">
          <a:off x="5148252" y="-1781695"/>
          <a:ext cx="1277959" cy="48413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OPL framework provides a smooth integration between </a:t>
          </a:r>
          <a:r>
            <a:rPr lang="en-GB" sz="1400" b="1" kern="1200" dirty="0"/>
            <a:t>PDDL and C++ </a:t>
          </a:r>
          <a:r>
            <a:rPr lang="en-GB" sz="1400" kern="1200" dirty="0"/>
            <a:t>best practices </a:t>
          </a:r>
        </a:p>
      </dsp:txBody>
      <dsp:txXfrm rot="-5400000">
        <a:off x="4173449" y="212993"/>
        <a:ext cx="3227566" cy="851973"/>
      </dsp:txXfrm>
    </dsp:sp>
    <dsp:sp modelId="{87609C2C-4ED4-42C0-9B7A-C214A14A57D5}">
      <dsp:nvSpPr>
        <dsp:cNvPr id="0" name=""/>
        <dsp:cNvSpPr/>
      </dsp:nvSpPr>
      <dsp:spPr>
        <a:xfrm>
          <a:off x="4900679" y="256977"/>
          <a:ext cx="1426202" cy="766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E5B60-C1CC-4E3D-A4D7-19C51AA2C451}">
      <dsp:nvSpPr>
        <dsp:cNvPr id="0" name=""/>
        <dsp:cNvSpPr/>
      </dsp:nvSpPr>
      <dsp:spPr>
        <a:xfrm rot="5400000">
          <a:off x="2063984" y="83067"/>
          <a:ext cx="1277959" cy="111182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 rot="-5400000">
        <a:off x="2320310" y="199149"/>
        <a:ext cx="765306" cy="879661"/>
      </dsp:txXfrm>
    </dsp:sp>
    <dsp:sp modelId="{04C2D383-3C90-4AEE-A4AA-99F02EA1CC7D}">
      <dsp:nvSpPr>
        <dsp:cNvPr id="0" name=""/>
        <dsp:cNvSpPr/>
      </dsp:nvSpPr>
      <dsp:spPr>
        <a:xfrm rot="5400000">
          <a:off x="2064201" y="-808604"/>
          <a:ext cx="1277959" cy="490630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It</a:t>
          </a:r>
          <a:r>
            <a:rPr lang="en-GB" sz="1300" kern="1200" baseline="0" dirty="0"/>
            <a:t> furthermore allows to benefit from both </a:t>
          </a:r>
          <a:r>
            <a:rPr lang="en-GB" sz="1300" b="1" kern="1200" baseline="0" dirty="0"/>
            <a:t>domain-independent and domain-specific</a:t>
          </a:r>
          <a:r>
            <a:rPr lang="en-GB" sz="1300" kern="1200" baseline="0" dirty="0"/>
            <a:t> implementations</a:t>
          </a:r>
          <a:endParaRPr lang="en-GB" sz="1300" kern="1200" dirty="0"/>
        </a:p>
      </dsp:txBody>
      <dsp:txXfrm rot="-5400000">
        <a:off x="1067746" y="1218561"/>
        <a:ext cx="3270869" cy="851973"/>
      </dsp:txXfrm>
    </dsp:sp>
    <dsp:sp modelId="{F55AB854-BAE0-4239-A753-D299FA6CDCBE}">
      <dsp:nvSpPr>
        <dsp:cNvPr id="0" name=""/>
        <dsp:cNvSpPr/>
      </dsp:nvSpPr>
      <dsp:spPr>
        <a:xfrm>
          <a:off x="2164158" y="1341708"/>
          <a:ext cx="1380195" cy="766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DD66E-2D52-474F-B6F0-82F99BFD2FA0}">
      <dsp:nvSpPr>
        <dsp:cNvPr id="0" name=""/>
        <dsp:cNvSpPr/>
      </dsp:nvSpPr>
      <dsp:spPr>
        <a:xfrm rot="5400000">
          <a:off x="5180511" y="1088634"/>
          <a:ext cx="1277959" cy="111182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 rot="-5400000">
        <a:off x="5436837" y="1204716"/>
        <a:ext cx="765306" cy="879661"/>
      </dsp:txXfrm>
    </dsp:sp>
    <dsp:sp modelId="{526597B1-3AE8-41A4-9F4E-101A206BC562}">
      <dsp:nvSpPr>
        <dsp:cNvPr id="0" name=""/>
        <dsp:cNvSpPr/>
      </dsp:nvSpPr>
      <dsp:spPr>
        <a:xfrm rot="5400000">
          <a:off x="5151695" y="270449"/>
          <a:ext cx="1277959" cy="47977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 possible disadvantage is that the </a:t>
          </a:r>
          <a:r>
            <a:rPr lang="en-GB" sz="1200" b="1" kern="1200" dirty="0"/>
            <a:t>initialization time </a:t>
          </a:r>
          <a:r>
            <a:rPr lang="en-GB" sz="1200" kern="1200" dirty="0"/>
            <a:t>might dominate the positive runtime effects for simple tasks </a:t>
          </a:r>
        </a:p>
      </dsp:txBody>
      <dsp:txXfrm rot="-5400000">
        <a:off x="4191430" y="2243329"/>
        <a:ext cx="3198489" cy="851973"/>
      </dsp:txXfrm>
    </dsp:sp>
    <dsp:sp modelId="{B5350E02-4F04-4585-9550-A4E3E2957000}">
      <dsp:nvSpPr>
        <dsp:cNvPr id="0" name=""/>
        <dsp:cNvSpPr/>
      </dsp:nvSpPr>
      <dsp:spPr>
        <a:xfrm>
          <a:off x="4911583" y="2426440"/>
          <a:ext cx="1426202" cy="766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88152-3D7E-4922-9C3E-F914BEC22A9C}">
      <dsp:nvSpPr>
        <dsp:cNvPr id="0" name=""/>
        <dsp:cNvSpPr/>
      </dsp:nvSpPr>
      <dsp:spPr>
        <a:xfrm rot="5400000">
          <a:off x="2085784" y="2113404"/>
          <a:ext cx="1277959" cy="111182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 rot="-5400000">
        <a:off x="2342110" y="2229486"/>
        <a:ext cx="765306" cy="879661"/>
      </dsp:txXfrm>
    </dsp:sp>
    <dsp:sp modelId="{EFD8D03A-00FD-433F-8673-3AA96180230A}">
      <dsp:nvSpPr>
        <dsp:cNvPr id="0" name=""/>
        <dsp:cNvSpPr/>
      </dsp:nvSpPr>
      <dsp:spPr>
        <a:xfrm rot="5400000">
          <a:off x="2366811" y="1033850"/>
          <a:ext cx="1567570" cy="569256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Allowing PDDL based planner to solve OPL task if combined with the tools that are described in the paper could be a good idea </a:t>
          </a:r>
          <a:r>
            <a:rPr lang="en-GB" sz="1100" b="1" kern="1200" dirty="0"/>
            <a:t>to exploit in the project </a:t>
          </a:r>
          <a:r>
            <a:rPr lang="en-GB" sz="1100" kern="1200" dirty="0"/>
            <a:t>assuming that the task is complex enough and involves geometric computations</a:t>
          </a:r>
        </a:p>
      </dsp:txBody>
      <dsp:txXfrm rot="-5400000">
        <a:off x="1253075" y="3357609"/>
        <a:ext cx="3795042" cy="1045046"/>
      </dsp:txXfrm>
    </dsp:sp>
    <dsp:sp modelId="{695F68EF-6283-49CD-8DC4-ACFAE0072B70}">
      <dsp:nvSpPr>
        <dsp:cNvPr id="0" name=""/>
        <dsp:cNvSpPr/>
      </dsp:nvSpPr>
      <dsp:spPr>
        <a:xfrm>
          <a:off x="2246851" y="3655977"/>
          <a:ext cx="1380195" cy="766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77410-84A9-4310-8DB3-949E47D14AC5}">
      <dsp:nvSpPr>
        <dsp:cNvPr id="0" name=""/>
        <dsp:cNvSpPr/>
      </dsp:nvSpPr>
      <dsp:spPr>
        <a:xfrm rot="5400000">
          <a:off x="6076388" y="3140637"/>
          <a:ext cx="1565998" cy="147740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 rot="-5400000">
        <a:off x="6359954" y="3349957"/>
        <a:ext cx="998865" cy="1058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469B4F-D4C0-4FF7-9F13-F7F3CC245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62BDAC-059F-43D0-907F-B142F29D95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667AB0-4B44-4F10-88CF-03073027DE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D966B4C-8409-47F5-87EE-82B5575717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D875BE5-45C8-4FD9-9298-3CC502567032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380340-3E20-4691-B896-DAF8767714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73D8CA-1C39-4D8A-A9D2-FD8C3A3D90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93C5456-878B-418B-8480-1145FBD24B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631CCAB-08ED-41BD-A2A9-C28EA0EFBB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729060C-909B-48CA-A5C2-70E66A1906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DC4E38-CDCB-4610-B0BD-E2F14BF57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E041E1-E52E-4CF7-821E-431F1D6E0A66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AF69791-D3C6-4811-84A7-9584D85CB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171A21-2D4E-45B8-AEE2-3D3DBC4ADB5E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CE8DC3F-4512-4DA5-85C1-0DFCEC448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0DBB1A7-82A6-439F-BEC7-07E1E2782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E1F9DB-1C97-4127-BAAC-1A65D92B2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1DC3-C430-462A-B88E-06CDF7522926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D3C5E3-09F6-4D4B-B227-8393CBEB7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A6FC97-B97C-4D20-8F3A-2952177AF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4208E48-4C39-4AEA-8CE1-37260D0CD02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2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66EA3B-274B-44C2-AFA0-27892A82F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D76E-9737-4100-A6D6-297E27ADE6E0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FBDB20-1A50-4EC2-B8A5-9FA8D45AB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72607C-180B-4040-9C93-05434647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91F612-1148-46B7-9736-CA97EA39024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090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B50384-582D-4E57-A8D1-C080A18EC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FC7EF-5E03-43BF-8BCE-C2F3569C0F4C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4C0C06-2121-4CB0-80A5-F351349C00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7A9384-36F0-4D88-8142-908284155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E36EE11-39E9-4DE3-8F76-4D493DD8DF8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286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9014E-6515-4FC4-BFBD-ED8C314FE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3BDA5-EA96-4DD7-B818-5A53A87DC79A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115B7-DCC7-47EC-9A1D-0CB1B5429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F5681-DA1A-4B42-8C75-BC3CAFC62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1A6D5BB-37CE-493E-962D-73C05C4A0B5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42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FB2A9-2B4C-437A-B870-CB1012B1A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5015-E5E0-4684-A4C0-0609A2E5FA5D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B4E688-9E27-4CE2-A396-87DC04D3F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D607F1-C28F-49D3-958C-B8813D7DE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0A2EA50-9716-439F-9FCA-A544C35679A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62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6D0C4C-823D-4EBB-B8CA-1ED18DBD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7E1CD-8E85-4005-A74D-028D285927D5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FD9354-92EB-4DD1-A63D-6AB5917F7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7E8E0-5D30-4D30-888E-C748431DE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19EA996-0768-4A62-BBED-4E27A65CEC95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65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A6BCF4-C9BA-48F1-9506-F85EC9E10B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A255E9-F1FC-4892-823B-025C3754A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C60A1-2AA7-4362-992C-B517813D6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13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5AF5E2-EBAB-4AE6-BD7B-AD7B24ECC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B850-E0F4-427A-A2C7-FBA6016D9394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64D1D-62F8-4E3E-A1B2-F40DEC13D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E4B2EC-260B-4DBE-8F73-6B92B8BE0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87C91E-3E1D-41C6-9B08-93B6B34D3D2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5650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5BD37-987C-42A7-9A40-B413FCB1F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06D2D-DD7C-4BBA-918B-FFDB0D0F01C4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48600-95D8-4B20-9FDA-31682E56C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794DE-BF5F-4575-8C91-08B628708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B22978F-E51E-42EE-94D8-B59D31F2119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5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A96C0D-6C31-4E5A-8FAD-78AEAAAAB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3190-6212-4618-86E7-5AE97E84087C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8DA803-6EF0-45BE-8446-6D3AF1CCB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F92480-6239-4ACB-B3D4-885F2C263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D6ED094-709E-4836-A0E1-A6E5A6F1CCE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9704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8A198B-78C8-48CD-AEB7-74D3540173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13FD9-B1CE-4C7F-812E-61AEED03053D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ABCBB4-2021-49CF-B4B6-9721FE241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FF549F-051E-42A8-88BA-BA60FB5A1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84EC86E-3E81-4D33-BC17-0A4E768BC74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10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16DE35-F0B3-457C-A92B-3C3002B4B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0CEC0-214E-4EE6-832C-41E8FB69DA16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EB4581-2007-492B-840E-3486F8177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423B2D-828E-469F-A06D-2C332437A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DC06A2-8477-4924-8FA9-89F1B38A61F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41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797C-7716-4E20-AED6-6787945DB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FBBA1-4095-49BA-A498-F8D9585879C1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A7C12-6746-4F6D-B055-7F479374A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4FB8D-AC86-4CEA-BC54-C6DA8CEDB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2FDDA4D-75BE-4307-BD68-476472B1895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66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CA2F8-BD90-47DA-9707-2BCE038F5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CC2A5-21C5-4705-8AE1-9C7AB9C3CB0F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9818D-2D4A-4021-A3DC-57EB24D4C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42EBB-4117-41F7-B3EE-27AC23802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C018504-1D48-4CC5-A7F1-2EBC2430122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83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4CD16E50-005C-4B7D-8D5D-155E27ABEB94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CC4943C0-E117-47D0-9F42-2DAB3CACED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0FA15379-ECF8-4801-9D0E-4351AAA3A0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E048C775-53EE-46D7-8AF5-EA609E6D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C608AEA-A07B-4CC7-8D5E-7033D47F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23A4966-680E-45FE-9373-27DEF6B651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96B73EB8-974C-4CA3-A63B-B13CC20D336D}" type="datetime1">
              <a:rPr lang="it-IT" altLang="it-IT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ABA185-A54D-4948-BE1A-BEEFE3EC59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3E79B5-50B2-4126-8091-8A5E1208B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719BB5-0C6D-47DE-A62F-8C640611F6B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0EBE5E21-2370-442B-92F0-A6C3529C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6412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 dirty="0">
              <a:solidFill>
                <a:schemeClr val="bg1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44B3C12-BE69-4DEE-88B7-317D45DE3A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79492"/>
            <a:ext cx="9125306" cy="581025"/>
          </a:xfrm>
        </p:spPr>
        <p:txBody>
          <a:bodyPr anchor="t"/>
          <a:lstStyle/>
          <a:p>
            <a:pPr eaLnBrk="1" hangingPunct="1"/>
            <a:r>
              <a:rPr lang="en-GB" altLang="it-IT" sz="2300" dirty="0">
                <a:solidFill>
                  <a:schemeClr val="bg1"/>
                </a:solidFill>
              </a:rPr>
              <a:t>Planning with Semantic Attachments: An Object-Oriented View</a:t>
            </a:r>
            <a:endParaRPr lang="it-IT" altLang="it-IT" sz="2300" dirty="0">
              <a:solidFill>
                <a:schemeClr val="bg1"/>
              </a:solidFill>
            </a:endParaRPr>
          </a:p>
        </p:txBody>
      </p:sp>
      <p:grpSp>
        <p:nvGrpSpPr>
          <p:cNvPr id="4101" name="Group 17">
            <a:extLst>
              <a:ext uri="{FF2B5EF4-FFF2-40B4-BE49-F238E27FC236}">
                <a16:creationId xmlns:a16="http://schemas.microsoft.com/office/drawing/2014/main" id="{7A0720AD-3F47-4615-91E2-62A0DA7E34C3}"/>
              </a:ext>
            </a:extLst>
          </p:cNvPr>
          <p:cNvGrpSpPr>
            <a:grpSpLocks/>
          </p:cNvGrpSpPr>
          <p:nvPr/>
        </p:nvGrpSpPr>
        <p:grpSpPr bwMode="auto">
          <a:xfrm>
            <a:off x="0" y="2633892"/>
            <a:ext cx="9145588" cy="4276183"/>
            <a:chOff x="0" y="1738"/>
            <a:chExt cx="5761" cy="2582"/>
          </a:xfrm>
        </p:grpSpPr>
        <p:pic>
          <p:nvPicPr>
            <p:cNvPr id="4104" name="Picture 15">
              <a:extLst>
                <a:ext uri="{FF2B5EF4-FFF2-40B4-BE49-F238E27FC236}">
                  <a16:creationId xmlns:a16="http://schemas.microsoft.com/office/drawing/2014/main" id="{DBBA3322-0E06-4360-8183-496B0702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3">
              <a:extLst>
                <a:ext uri="{FF2B5EF4-FFF2-40B4-BE49-F238E27FC236}">
                  <a16:creationId xmlns:a16="http://schemas.microsoft.com/office/drawing/2014/main" id="{4C7B0BE6-64AE-4E07-9544-1954932CC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18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6">
              <a:extLst>
                <a:ext uri="{FF2B5EF4-FFF2-40B4-BE49-F238E27FC236}">
                  <a16:creationId xmlns:a16="http://schemas.microsoft.com/office/drawing/2014/main" id="{D0A7454D-2E9B-4A85-8598-9BF1100AD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Rectangle 4">
            <a:extLst>
              <a:ext uri="{FF2B5EF4-FFF2-40B4-BE49-F238E27FC236}">
                <a16:creationId xmlns:a16="http://schemas.microsoft.com/office/drawing/2014/main" id="{E1D4B3CD-589D-4D34-B414-0F0D4445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207" y="6360727"/>
            <a:ext cx="3022675" cy="38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Olga Sorokoletova - 1937430</a:t>
            </a:r>
            <a:endParaRPr lang="it-IT" altLang="it-IT" sz="1600" dirty="0">
              <a:solidFill>
                <a:schemeClr val="bg1"/>
              </a:solidFill>
            </a:endParaRPr>
          </a:p>
        </p:txBody>
      </p:sp>
      <p:sp>
        <p:nvSpPr>
          <p:cNvPr id="4103" name="Rectangle 4">
            <a:extLst>
              <a:ext uri="{FF2B5EF4-FFF2-40B4-BE49-F238E27FC236}">
                <a16:creationId xmlns:a16="http://schemas.microsoft.com/office/drawing/2014/main" id="{70C16CD4-5CF3-4B43-B98D-3FD6133C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2" y="6076531"/>
            <a:ext cx="3877816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Prof. Fabio Patrizi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D18EB8F-D377-2B43-DB64-B8D04A38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737" y="805635"/>
            <a:ext cx="2209203" cy="12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Andreas Hertle</a:t>
            </a:r>
          </a:p>
          <a:p>
            <a:pPr algn="r" eaLnBrk="1" hangingPunct="1">
              <a:buFontTx/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Christian Dornhege</a:t>
            </a:r>
          </a:p>
          <a:p>
            <a:pPr algn="r" eaLnBrk="1" hangingPunct="1">
              <a:buFontTx/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Thomas Keller</a:t>
            </a:r>
          </a:p>
          <a:p>
            <a:pPr algn="r" eaLnBrk="1" hangingPunct="1">
              <a:buFontTx/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Bernhard Nebel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86939705-3F77-4889-A8A5-4EA1BDF8E7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1520" y="5382401"/>
            <a:ext cx="6841256" cy="685800"/>
          </a:xfrm>
        </p:spPr>
        <p:txBody>
          <a:bodyPr/>
          <a:lstStyle/>
          <a:p>
            <a:pPr algn="l" eaLnBrk="1" hangingPunct="1"/>
            <a:r>
              <a:rPr lang="en-GB" altLang="it-IT" sz="2000" dirty="0">
                <a:solidFill>
                  <a:schemeClr val="bg1"/>
                </a:solidFill>
              </a:rPr>
              <a:t>Elective in Artificial Intelligence</a:t>
            </a:r>
          </a:p>
          <a:p>
            <a:pPr algn="l" eaLnBrk="1" hangingPunct="1"/>
            <a:r>
              <a:rPr lang="en-GB" altLang="it-IT" sz="1800" dirty="0">
                <a:solidFill>
                  <a:schemeClr val="bg1"/>
                </a:solidFill>
              </a:rPr>
              <a:t>Reasoning Agents</a:t>
            </a:r>
            <a:endParaRPr lang="it-IT" altLang="it-IT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10</a:t>
            </a:fld>
            <a:endParaRPr lang="it-IT" altLang="it-IT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0773685-2340-CF7C-C56E-20FCB50D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15" y="303100"/>
            <a:ext cx="7559675" cy="504825"/>
          </a:xfrm>
        </p:spPr>
        <p:txBody>
          <a:bodyPr/>
          <a:lstStyle/>
          <a:p>
            <a:r>
              <a:rPr lang="en-GB" dirty="0"/>
              <a:t>Implementation:    OPL to PDDL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180B70-BF99-1D69-31F9-08D455862BC1}"/>
              </a:ext>
            </a:extLst>
          </p:cNvPr>
          <p:cNvGrpSpPr/>
          <p:nvPr/>
        </p:nvGrpSpPr>
        <p:grpSpPr>
          <a:xfrm>
            <a:off x="4182661" y="1143044"/>
            <a:ext cx="4292104" cy="2357964"/>
            <a:chOff x="4024312" y="1143044"/>
            <a:chExt cx="5057775" cy="3086100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B799FD4-4DE2-54FA-42CB-8D5C07EA1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8375" y="1143044"/>
              <a:ext cx="2400300" cy="819150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B8CFB9BD-E81F-E337-0075-C6FB7C380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4312" y="1962194"/>
              <a:ext cx="5057775" cy="2266950"/>
            </a:xfrm>
            <a:prstGeom prst="rect">
              <a:avLst/>
            </a:prstGeom>
          </p:spPr>
        </p:pic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46A07B-04C0-15D3-F1A5-D95C27C86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53" y="1090045"/>
            <a:ext cx="3623916" cy="9178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FAA5FE-48A4-0DC7-99D4-90598F061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3" y="3700051"/>
            <a:ext cx="3623916" cy="129411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DA0888-EE2E-CD3A-D6D6-9826B0D1D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202" y="3640660"/>
            <a:ext cx="3718975" cy="2052119"/>
          </a:xfrm>
          <a:prstGeom prst="rect">
            <a:avLst/>
          </a:prstGeom>
        </p:spPr>
      </p:pic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0216275-3EA7-6CEF-A0F3-5DFF1F29B8BF}"/>
              </a:ext>
            </a:extLst>
          </p:cNvPr>
          <p:cNvCxnSpPr/>
          <p:nvPr/>
        </p:nvCxnSpPr>
        <p:spPr bwMode="auto">
          <a:xfrm>
            <a:off x="195415" y="3501008"/>
            <a:ext cx="87690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86437BEF-E049-E4C6-58AC-79E87995C383}"/>
              </a:ext>
            </a:extLst>
          </p:cNvPr>
          <p:cNvCxnSpPr>
            <a:cxnSpLocks/>
          </p:cNvCxnSpPr>
          <p:nvPr/>
        </p:nvCxnSpPr>
        <p:spPr bwMode="auto">
          <a:xfrm>
            <a:off x="3975252" y="980728"/>
            <a:ext cx="51134" cy="5040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Стрелка: вправо 54">
            <a:extLst>
              <a:ext uri="{FF2B5EF4-FFF2-40B4-BE49-F238E27FC236}">
                <a16:creationId xmlns:a16="http://schemas.microsoft.com/office/drawing/2014/main" id="{94914006-3EB2-0EE5-3B6E-123DDDA9E0FD}"/>
              </a:ext>
            </a:extLst>
          </p:cNvPr>
          <p:cNvSpPr/>
          <p:nvPr/>
        </p:nvSpPr>
        <p:spPr bwMode="auto">
          <a:xfrm rot="5400000">
            <a:off x="3131840" y="761027"/>
            <a:ext cx="252725" cy="219701"/>
          </a:xfrm>
          <a:prstGeom prst="rightArrow">
            <a:avLst/>
          </a:prstGeom>
          <a:solidFill>
            <a:srgbClr val="83002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" name="Стрелка: вправо 57">
            <a:extLst>
              <a:ext uri="{FF2B5EF4-FFF2-40B4-BE49-F238E27FC236}">
                <a16:creationId xmlns:a16="http://schemas.microsoft.com/office/drawing/2014/main" id="{4D05D9ED-E66D-6FA3-52A0-1A1D1951305B}"/>
              </a:ext>
            </a:extLst>
          </p:cNvPr>
          <p:cNvSpPr/>
          <p:nvPr/>
        </p:nvSpPr>
        <p:spPr bwMode="auto">
          <a:xfrm rot="5400000">
            <a:off x="4418784" y="761026"/>
            <a:ext cx="252725" cy="219701"/>
          </a:xfrm>
          <a:prstGeom prst="rightArrow">
            <a:avLst/>
          </a:prstGeom>
          <a:solidFill>
            <a:srgbClr val="83002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070CB-02A0-0DBF-8970-8E50E088297F}"/>
              </a:ext>
            </a:extLst>
          </p:cNvPr>
          <p:cNvSpPr txBox="1"/>
          <p:nvPr/>
        </p:nvSpPr>
        <p:spPr>
          <a:xfrm>
            <a:off x="127903" y="2201008"/>
            <a:ext cx="36536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30022"/>
                </a:solidFill>
              </a:rPr>
              <a:t>Member fluents and actions are specific to an object instance. This is resolved by adding an additional parameter named </a:t>
            </a:r>
            <a:r>
              <a:rPr lang="en-GB" sz="1400" dirty="0">
                <a:solidFill>
                  <a:srgbClr val="830022"/>
                </a:solidFill>
                <a:highlight>
                  <a:srgbClr val="D8CCCD"/>
                </a:highlight>
                <a:latin typeface="Consolas" panose="020B0609020204030204" pitchFamily="49" charset="0"/>
              </a:rPr>
              <a:t>?this</a:t>
            </a:r>
            <a:r>
              <a:rPr lang="en-GB" sz="1400" dirty="0">
                <a:solidFill>
                  <a:srgbClr val="830022"/>
                </a:solidFill>
              </a:rPr>
              <a:t> as the first parameter</a:t>
            </a:r>
            <a:r>
              <a:rPr lang="en-GB" sz="1200" dirty="0">
                <a:solidFill>
                  <a:srgbClr val="830022"/>
                </a:solidFill>
              </a:rPr>
              <a:t>.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E61B25B-FDD5-7CD3-B581-E0FD96B65590}"/>
              </a:ext>
            </a:extLst>
          </p:cNvPr>
          <p:cNvSpPr/>
          <p:nvPr/>
        </p:nvSpPr>
        <p:spPr bwMode="auto">
          <a:xfrm>
            <a:off x="5457649" y="2104042"/>
            <a:ext cx="626519" cy="290754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75231C47-B443-E471-2CB0-5F6D5B61B41A}"/>
              </a:ext>
            </a:extLst>
          </p:cNvPr>
          <p:cNvSpPr/>
          <p:nvPr/>
        </p:nvSpPr>
        <p:spPr bwMode="auto">
          <a:xfrm>
            <a:off x="5144389" y="2463675"/>
            <a:ext cx="626519" cy="26624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38145FCE-582B-46DF-27D5-6C71472C9311}"/>
              </a:ext>
            </a:extLst>
          </p:cNvPr>
          <p:cNvSpPr/>
          <p:nvPr/>
        </p:nvSpPr>
        <p:spPr bwMode="auto">
          <a:xfrm>
            <a:off x="5144389" y="2699588"/>
            <a:ext cx="626519" cy="231571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58514306-9FE1-1A31-691F-1A1AAAD7DC34}"/>
              </a:ext>
            </a:extLst>
          </p:cNvPr>
          <p:cNvSpPr/>
          <p:nvPr/>
        </p:nvSpPr>
        <p:spPr bwMode="auto">
          <a:xfrm>
            <a:off x="5295900" y="2870863"/>
            <a:ext cx="626519" cy="231572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E8BECB4-A3A2-32EC-EC02-5F66EF6C7CAB}"/>
              </a:ext>
            </a:extLst>
          </p:cNvPr>
          <p:cNvSpPr/>
          <p:nvPr/>
        </p:nvSpPr>
        <p:spPr bwMode="auto">
          <a:xfrm>
            <a:off x="6256985" y="3050930"/>
            <a:ext cx="626519" cy="290754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66FC91-F385-185C-74C8-8831752C572E}"/>
              </a:ext>
            </a:extLst>
          </p:cNvPr>
          <p:cNvSpPr txBox="1"/>
          <p:nvPr/>
        </p:nvSpPr>
        <p:spPr>
          <a:xfrm>
            <a:off x="155271" y="4994168"/>
            <a:ext cx="3691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30022"/>
                </a:solidFill>
              </a:rPr>
              <a:t>As we allow to chain expressions over member fluents using the </a:t>
            </a:r>
            <a:r>
              <a:rPr lang="en-GB" sz="1400" b="1" dirty="0">
                <a:solidFill>
                  <a:srgbClr val="830022"/>
                </a:solidFill>
                <a:highlight>
                  <a:srgbClr val="D8CCCD"/>
                </a:highlight>
              </a:rPr>
              <a:t>.</a:t>
            </a:r>
            <a:r>
              <a:rPr lang="en-GB" sz="1400" dirty="0">
                <a:solidFill>
                  <a:srgbClr val="830022"/>
                </a:solidFill>
              </a:rPr>
              <a:t>-operator to access structure elements, we need to translate </a:t>
            </a:r>
            <a:r>
              <a:rPr lang="en-GB" sz="1400" dirty="0">
                <a:solidFill>
                  <a:srgbClr val="830022"/>
                </a:solidFill>
                <a:highlight>
                  <a:srgbClr val="D8CCCD"/>
                </a:highlight>
                <a:latin typeface="Consolas" panose="020B0609020204030204" pitchFamily="49" charset="0"/>
              </a:rPr>
              <a:t>o.m</a:t>
            </a:r>
            <a:r>
              <a:rPr lang="en-GB" sz="1400" dirty="0">
                <a:solidFill>
                  <a:srgbClr val="830022"/>
                </a:solidFill>
              </a:rPr>
              <a:t> to </a:t>
            </a:r>
            <a:r>
              <a:rPr lang="en-GB" sz="1400" dirty="0">
                <a:solidFill>
                  <a:srgbClr val="830022"/>
                </a:solidFill>
                <a:highlight>
                  <a:srgbClr val="D8CCCD"/>
                </a:highlight>
                <a:latin typeface="Consolas" panose="020B0609020204030204" pitchFamily="49" charset="0"/>
              </a:rPr>
              <a:t>m ?o &lt;parameters&gt;.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08B1D414-4906-CD54-C06B-F51E85338338}"/>
              </a:ext>
            </a:extLst>
          </p:cNvPr>
          <p:cNvSpPr/>
          <p:nvPr/>
        </p:nvSpPr>
        <p:spPr bwMode="auto">
          <a:xfrm>
            <a:off x="5315508" y="4835862"/>
            <a:ext cx="2555907" cy="243462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EDB5292-43BE-C632-45C4-667E08996089}"/>
              </a:ext>
            </a:extLst>
          </p:cNvPr>
          <p:cNvSpPr/>
          <p:nvPr/>
        </p:nvSpPr>
        <p:spPr bwMode="auto">
          <a:xfrm>
            <a:off x="5447270" y="5040587"/>
            <a:ext cx="2555907" cy="243462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D5D54664-5F20-6D71-177F-D20C98FB0A1D}"/>
              </a:ext>
            </a:extLst>
          </p:cNvPr>
          <p:cNvSpPr/>
          <p:nvPr/>
        </p:nvSpPr>
        <p:spPr bwMode="auto">
          <a:xfrm>
            <a:off x="4860031" y="5225856"/>
            <a:ext cx="2160241" cy="243462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6272B78-C59B-C6D0-7059-947134194685}"/>
              </a:ext>
            </a:extLst>
          </p:cNvPr>
          <p:cNvSpPr/>
          <p:nvPr/>
        </p:nvSpPr>
        <p:spPr bwMode="auto">
          <a:xfrm>
            <a:off x="5057863" y="5422998"/>
            <a:ext cx="1825641" cy="243462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7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animBg="1"/>
      <p:bldP spid="64" grpId="1" animBg="1"/>
      <p:bldP spid="65" grpId="1" animBg="1"/>
      <p:bldP spid="66" grpId="1" animBg="1"/>
      <p:bldP spid="67" grpId="1" animBg="1"/>
      <p:bldP spid="69" grpId="1" animBg="1"/>
      <p:bldP spid="70" grpId="1" animBg="1"/>
      <p:bldP spid="73" grpId="1" animBg="1"/>
      <p:bldP spid="7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Implementation: Interface Generation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11</a:t>
            </a:fld>
            <a:endParaRPr lang="it-IT" altLang="it-IT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268C72-880E-7048-EF6E-3B1C018B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96" y="1088740"/>
            <a:ext cx="5678008" cy="4680520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60439AAE-40D7-D036-9231-A8727DE0D6FF}"/>
              </a:ext>
            </a:extLst>
          </p:cNvPr>
          <p:cNvSpPr/>
          <p:nvPr/>
        </p:nvSpPr>
        <p:spPr bwMode="auto">
          <a:xfrm>
            <a:off x="5295900" y="914400"/>
            <a:ext cx="2516460" cy="150648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FD9B3A7-1893-133E-736C-00C0F561E0D4}"/>
              </a:ext>
            </a:extLst>
          </p:cNvPr>
          <p:cNvSpPr/>
          <p:nvPr/>
        </p:nvSpPr>
        <p:spPr bwMode="auto">
          <a:xfrm>
            <a:off x="3006780" y="2442920"/>
            <a:ext cx="2289120" cy="2250476"/>
          </a:xfrm>
          <a:prstGeom prst="ellips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8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0773685-2340-CF7C-C56E-20FCB50D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83115"/>
          </a:xfrm>
        </p:spPr>
        <p:txBody>
          <a:bodyPr/>
          <a:lstStyle/>
          <a:p>
            <a:r>
              <a:rPr lang="en-GB" dirty="0"/>
              <a:t>Implementation: interface generation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D4B6A0C-FDEC-CAA5-80D0-E21DAA3A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36" y="1141433"/>
            <a:ext cx="4033386" cy="790675"/>
          </a:xfrm>
        </p:spPr>
        <p:txBody>
          <a:bodyPr/>
          <a:lstStyle/>
          <a:p>
            <a:r>
              <a:rPr lang="en-GB" sz="1400" b="0" dirty="0">
                <a:solidFill>
                  <a:srgbClr val="830022"/>
                </a:solidFill>
              </a:rPr>
              <a:t>OPL objects are represented as classes. For TFD/M, this is realized in C++. Module calls receive object instances as parameters. 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CFEB498-0F43-E490-EDB9-BCC09F9C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37431" y="3092533"/>
            <a:ext cx="4003436" cy="2883399"/>
          </a:xfrm>
        </p:spPr>
        <p:txBody>
          <a:bodyPr/>
          <a:lstStyle/>
          <a:p>
            <a:r>
              <a:rPr lang="en-GB" sz="1400" b="0" dirty="0">
                <a:solidFill>
                  <a:srgbClr val="830022"/>
                </a:solidFill>
              </a:rPr>
              <a:t>The generated classes provide member functions for each member fluent to access the planner state</a:t>
            </a:r>
            <a:r>
              <a:rPr lang="en-GB" sz="1400" dirty="0">
                <a:solidFill>
                  <a:srgbClr val="830022"/>
                </a:solidFill>
              </a:rPr>
              <a:t>. Boolean </a:t>
            </a:r>
            <a:r>
              <a:rPr lang="en-GB" sz="1400" b="0" dirty="0">
                <a:solidFill>
                  <a:srgbClr val="830022"/>
                </a:solidFill>
              </a:rPr>
              <a:t>fluents lead to bool return values and </a:t>
            </a:r>
            <a:r>
              <a:rPr lang="en-GB" sz="1400" dirty="0">
                <a:solidFill>
                  <a:srgbClr val="830022"/>
                </a:solidFill>
              </a:rPr>
              <a:t>numerical</a:t>
            </a:r>
            <a:r>
              <a:rPr lang="en-GB" sz="1400" b="0" dirty="0">
                <a:solidFill>
                  <a:srgbClr val="830022"/>
                </a:solidFill>
              </a:rPr>
              <a:t> fluents return float values</a:t>
            </a:r>
            <a:r>
              <a:rPr lang="en-GB" sz="1400" dirty="0">
                <a:solidFill>
                  <a:srgbClr val="830022"/>
                </a:solidFill>
              </a:rPr>
              <a:t>. Object </a:t>
            </a:r>
            <a:r>
              <a:rPr lang="en-GB" sz="1400" b="0" dirty="0">
                <a:solidFill>
                  <a:srgbClr val="830022"/>
                </a:solidFill>
              </a:rPr>
              <a:t>fluents return a pointer to the class</a:t>
            </a:r>
          </a:p>
          <a:p>
            <a:endParaRPr lang="en-GB" sz="1400" b="0" dirty="0">
              <a:solidFill>
                <a:srgbClr val="830022"/>
              </a:solidFill>
            </a:endParaRPr>
          </a:p>
          <a:p>
            <a:r>
              <a:rPr lang="en-GB" sz="1400" b="0" dirty="0">
                <a:solidFill>
                  <a:srgbClr val="830022"/>
                </a:solidFill>
              </a:rPr>
              <a:t>Then to acquire a fluent’s value from the planner’s internal state </a:t>
            </a:r>
            <a:r>
              <a:rPr lang="en-GB" sz="1400" dirty="0">
                <a:solidFill>
                  <a:srgbClr val="830022"/>
                </a:solidFill>
              </a:rPr>
              <a:t>mapping tables </a:t>
            </a:r>
            <a:r>
              <a:rPr lang="en-GB" sz="1400" b="0" dirty="0">
                <a:solidFill>
                  <a:srgbClr val="830022"/>
                </a:solidFill>
              </a:rPr>
              <a:t>are created. For Boolean and numerical fluents they are used to acquire values directly, for object fluents - by the pointer.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9B9E1C-454B-0CE1-4236-AEDEE8D9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31" y="948240"/>
            <a:ext cx="3876331" cy="211188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C1D12AC-5C48-1696-A909-3DFF02935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2" y="2185308"/>
            <a:ext cx="4198034" cy="24873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F1F864B-D480-2598-606A-4B3CD6616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2" y="5013189"/>
            <a:ext cx="2702139" cy="788443"/>
          </a:xfrm>
          <a:prstGeom prst="rect">
            <a:avLst/>
          </a:prstGeom>
        </p:spPr>
      </p:pic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8F571673-D110-E3BB-246D-A00E7069C380}"/>
              </a:ext>
            </a:extLst>
          </p:cNvPr>
          <p:cNvSpPr/>
          <p:nvPr/>
        </p:nvSpPr>
        <p:spPr bwMode="auto">
          <a:xfrm rot="5400000">
            <a:off x="2045658" y="4689204"/>
            <a:ext cx="252725" cy="219701"/>
          </a:xfrm>
          <a:prstGeom prst="rightArrow">
            <a:avLst/>
          </a:prstGeom>
          <a:solidFill>
            <a:srgbClr val="83002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24F55713-D477-2ED9-BA4F-9B1ACC4A2049}"/>
              </a:ext>
            </a:extLst>
          </p:cNvPr>
          <p:cNvSpPr/>
          <p:nvPr/>
        </p:nvSpPr>
        <p:spPr bwMode="auto">
          <a:xfrm>
            <a:off x="294236" y="3118502"/>
            <a:ext cx="3291072" cy="252725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33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376B3A-6026-3728-350B-196843680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TFD/M (with vs without OPL)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13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95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>
            <a:extLst>
              <a:ext uri="{FF2B5EF4-FFF2-40B4-BE49-F238E27FC236}">
                <a16:creationId xmlns:a16="http://schemas.microsoft.com/office/drawing/2014/main" id="{6AF00238-388F-6449-DFE7-73AFC64C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5126" y="695905"/>
            <a:ext cx="3868737" cy="585605"/>
          </a:xfrm>
        </p:spPr>
        <p:txBody>
          <a:bodyPr/>
          <a:lstStyle/>
          <a:p>
            <a:pPr algn="ctr"/>
            <a:r>
              <a:rPr lang="en-GB" dirty="0"/>
              <a:t>CREW-PLANNING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FC1C2E00-0068-AB41-7A02-2C7A724484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403" y="1579143"/>
            <a:ext cx="3545283" cy="4043132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C5DB562-6BBB-E57C-B0B8-5A1530E2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10" name="Segnaposto piè di pagina 5">
            <a:extLst>
              <a:ext uri="{FF2B5EF4-FFF2-40B4-BE49-F238E27FC236}">
                <a16:creationId xmlns:a16="http://schemas.microsoft.com/office/drawing/2014/main" id="{5BA19E9C-BF4F-82C3-B831-3DAA04FF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D5762-4AE0-A8EF-FFBB-D28F50F4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EEC6916-B962-5CAD-1B80-5381B4784C35}"/>
              </a:ext>
            </a:extLst>
          </p:cNvPr>
          <p:cNvSpPr txBox="1">
            <a:spLocks/>
          </p:cNvSpPr>
          <p:nvPr/>
        </p:nvSpPr>
        <p:spPr>
          <a:xfrm>
            <a:off x="215008" y="332656"/>
            <a:ext cx="8928992" cy="5831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Experiments: International Planning Competition (IPC) 2008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6E378F6C-457C-4FB8-7062-427D5E8D5F6A}"/>
              </a:ext>
            </a:extLst>
          </p:cNvPr>
          <p:cNvSpPr txBox="1">
            <a:spLocks/>
          </p:cNvSpPr>
          <p:nvPr/>
        </p:nvSpPr>
        <p:spPr bwMode="auto">
          <a:xfrm>
            <a:off x="4379495" y="1274315"/>
            <a:ext cx="4033386" cy="454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>
                <a:solidFill>
                  <a:srgbClr val="830022"/>
                </a:solidFill>
              </a:rPr>
              <a:t>The experiment is intended </a:t>
            </a:r>
            <a:r>
              <a:rPr lang="en-GB" sz="1400" dirty="0">
                <a:solidFill>
                  <a:srgbClr val="830022"/>
                </a:solidFill>
              </a:rPr>
              <a:t>to show the computational overhead </a:t>
            </a:r>
            <a:r>
              <a:rPr lang="en-GB" sz="1400" b="0" dirty="0">
                <a:solidFill>
                  <a:srgbClr val="830022"/>
                </a:solidFill>
              </a:rPr>
              <a:t>of TFD/M and OPL compared to a base line planner not using semantic attachments at all. </a:t>
            </a:r>
          </a:p>
          <a:p>
            <a:endParaRPr lang="en-GB" sz="1400" b="0" dirty="0">
              <a:solidFill>
                <a:srgbClr val="830022"/>
              </a:solidFill>
            </a:endParaRPr>
          </a:p>
          <a:p>
            <a:r>
              <a:rPr lang="en-GB" sz="1400" b="0" dirty="0">
                <a:solidFill>
                  <a:srgbClr val="830022"/>
                </a:solidFill>
              </a:rPr>
              <a:t>The module simply acquires one (most common) predicate from the planner state either with the TFD/M generic module interface or via OPL’s domain-specific interface and returns its truth value. </a:t>
            </a:r>
          </a:p>
          <a:p>
            <a:endParaRPr lang="en-GB" sz="1400" b="0" dirty="0">
              <a:solidFill>
                <a:srgbClr val="830022"/>
              </a:solidFill>
            </a:endParaRPr>
          </a:p>
          <a:p>
            <a:r>
              <a:rPr lang="en-GB" sz="1400" b="0" dirty="0">
                <a:solidFill>
                  <a:srgbClr val="830022"/>
                </a:solidFill>
              </a:rPr>
              <a:t>Runtimes in seconds are averaged over 150 trials. The computational overhead in percent is given in comparison to the base line without modules.</a:t>
            </a:r>
          </a:p>
          <a:p>
            <a:endParaRPr lang="en-GB" sz="1400" b="0" dirty="0">
              <a:solidFill>
                <a:srgbClr val="830022"/>
              </a:solidFill>
            </a:endParaRPr>
          </a:p>
          <a:p>
            <a:r>
              <a:rPr lang="en-GB" sz="1400" dirty="0">
                <a:solidFill>
                  <a:srgbClr val="830022"/>
                </a:solidFill>
              </a:rPr>
              <a:t>Table shows that the runtime scales well for both approaches, and is lower for OPL in all problems instances.</a:t>
            </a:r>
          </a:p>
        </p:txBody>
      </p:sp>
    </p:spTree>
    <p:extLst>
      <p:ext uri="{BB962C8B-B14F-4D97-AF65-F5344CB8AC3E}">
        <p14:creationId xmlns:p14="http://schemas.microsoft.com/office/powerpoint/2010/main" val="101514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>
            <a:extLst>
              <a:ext uri="{FF2B5EF4-FFF2-40B4-BE49-F238E27FC236}">
                <a16:creationId xmlns:a16="http://schemas.microsoft.com/office/drawing/2014/main" id="{6AF00238-388F-6449-DFE7-73AFC64C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656" y="788327"/>
            <a:ext cx="3868737" cy="585605"/>
          </a:xfrm>
        </p:spPr>
        <p:txBody>
          <a:bodyPr/>
          <a:lstStyle/>
          <a:p>
            <a:pPr algn="ctr"/>
            <a:r>
              <a:rPr lang="en-GB" dirty="0"/>
              <a:t>TRANSPORT-NUMERIC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DB562-6BBB-E57C-B0B8-5A1530E2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10" name="Segnaposto piè di pagina 5">
            <a:extLst>
              <a:ext uri="{FF2B5EF4-FFF2-40B4-BE49-F238E27FC236}">
                <a16:creationId xmlns:a16="http://schemas.microsoft.com/office/drawing/2014/main" id="{5BA19E9C-BF4F-82C3-B831-3DAA04FF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D5762-4AE0-A8EF-FFBB-D28F50F4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EEC6916-B962-5CAD-1B80-5381B4784C35}"/>
              </a:ext>
            </a:extLst>
          </p:cNvPr>
          <p:cNvSpPr txBox="1">
            <a:spLocks/>
          </p:cNvSpPr>
          <p:nvPr/>
        </p:nvSpPr>
        <p:spPr>
          <a:xfrm>
            <a:off x="215008" y="332656"/>
            <a:ext cx="8928992" cy="5831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Experiments: International Planning Competition (IPC) 2008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6E378F6C-457C-4FB8-7062-427D5E8D5F6A}"/>
              </a:ext>
            </a:extLst>
          </p:cNvPr>
          <p:cNvSpPr txBox="1">
            <a:spLocks/>
          </p:cNvSpPr>
          <p:nvPr/>
        </p:nvSpPr>
        <p:spPr bwMode="auto">
          <a:xfrm>
            <a:off x="310014" y="1501726"/>
            <a:ext cx="4033386" cy="454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>
                <a:solidFill>
                  <a:srgbClr val="830022"/>
                </a:solidFill>
              </a:rPr>
              <a:t>The is designed </a:t>
            </a:r>
            <a:r>
              <a:rPr lang="en-GB" sz="1400" dirty="0">
                <a:solidFill>
                  <a:srgbClr val="830022"/>
                </a:solidFill>
              </a:rPr>
              <a:t>to show the impact of acquiring fluent values from the planner state</a:t>
            </a:r>
            <a:r>
              <a:rPr lang="en-GB" sz="1400" b="0" dirty="0">
                <a:solidFill>
                  <a:srgbClr val="830022"/>
                </a:solidFill>
              </a:rPr>
              <a:t>.</a:t>
            </a:r>
          </a:p>
          <a:p>
            <a:endParaRPr lang="en-GB" sz="1400" b="0" dirty="0">
              <a:solidFill>
                <a:srgbClr val="830022"/>
              </a:solidFill>
            </a:endParaRPr>
          </a:p>
          <a:p>
            <a:r>
              <a:rPr lang="en-GB" sz="1400" b="0" dirty="0">
                <a:solidFill>
                  <a:srgbClr val="830022"/>
                </a:solidFill>
              </a:rPr>
              <a:t>The domain models a logistics task where packages are transported  by trucks. The simple volume based condition check to see if another package can be loaded is replaced by a semantic attachment that checks if the package fits geometrically into the truck given the current cargo. </a:t>
            </a:r>
          </a:p>
          <a:p>
            <a:endParaRPr lang="en-GB" sz="1400" b="0" dirty="0">
              <a:solidFill>
                <a:srgbClr val="830022"/>
              </a:solidFill>
            </a:endParaRPr>
          </a:p>
          <a:p>
            <a:r>
              <a:rPr lang="en-GB" sz="1400" b="0" dirty="0">
                <a:solidFill>
                  <a:srgbClr val="830022"/>
                </a:solidFill>
              </a:rPr>
              <a:t>The module requests the sizes of all packages to be stored in the vehicle and the vehicle’s capacity from the internal planner state.</a:t>
            </a:r>
          </a:p>
          <a:p>
            <a:endParaRPr lang="en-GB" sz="1400" b="0" dirty="0">
              <a:solidFill>
                <a:srgbClr val="830022"/>
              </a:solidFill>
            </a:endParaRPr>
          </a:p>
          <a:p>
            <a:r>
              <a:rPr lang="en-GB" sz="1400" b="0" dirty="0">
                <a:solidFill>
                  <a:srgbClr val="830022"/>
                </a:solidFill>
              </a:rPr>
              <a:t>L, V, P list the number of locations, vehicles and packages for each problem. The last column gives the relative runtime of OPL compared to TFD/M.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3D4B0B-E53B-05B2-CE9A-28A6E60B29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9463" y="1461197"/>
            <a:ext cx="3868737" cy="184000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DE952D-B54B-24D0-774E-CC386EDA20B4}"/>
              </a:ext>
            </a:extLst>
          </p:cNvPr>
          <p:cNvSpPr txBox="1"/>
          <p:nvPr/>
        </p:nvSpPr>
        <p:spPr>
          <a:xfrm>
            <a:off x="4589463" y="3429000"/>
            <a:ext cx="386873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830022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830022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results in the table show that the runtime using the OPL module interface is significantly lower in most cases than the original TFD/M interface’s. This is especially visible in the more complex tasks (6 – 8) as in these cases the time for initialization is negligible. As problems (3 – 4) show, the initialization time might dominate the positive runtime effects for simple tasks.</a:t>
            </a:r>
          </a:p>
        </p:txBody>
      </p:sp>
    </p:spTree>
    <p:extLst>
      <p:ext uri="{BB962C8B-B14F-4D97-AF65-F5344CB8AC3E}">
        <p14:creationId xmlns:p14="http://schemas.microsoft.com/office/powerpoint/2010/main" val="179283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>
            <a:extLst>
              <a:ext uri="{FF2B5EF4-FFF2-40B4-BE49-F238E27FC236}">
                <a16:creationId xmlns:a16="http://schemas.microsoft.com/office/drawing/2014/main" id="{6AF00238-388F-6449-DFE7-73AFC64C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656" y="788327"/>
            <a:ext cx="3868737" cy="585605"/>
          </a:xfrm>
        </p:spPr>
        <p:txBody>
          <a:bodyPr/>
          <a:lstStyle/>
          <a:p>
            <a:pPr algn="ctr"/>
            <a:r>
              <a:rPr lang="en-GB" dirty="0"/>
              <a:t>ROOM-SCANNING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DB562-6BBB-E57C-B0B8-5A1530E2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/>
          </a:p>
        </p:txBody>
      </p:sp>
      <p:sp>
        <p:nvSpPr>
          <p:cNvPr id="10" name="Segnaposto piè di pagina 5">
            <a:extLst>
              <a:ext uri="{FF2B5EF4-FFF2-40B4-BE49-F238E27FC236}">
                <a16:creationId xmlns:a16="http://schemas.microsoft.com/office/drawing/2014/main" id="{5BA19E9C-BF4F-82C3-B831-3DAA04FF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D5762-4AE0-A8EF-FFBB-D28F50F4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EEC6916-B962-5CAD-1B80-5381B4784C35}"/>
              </a:ext>
            </a:extLst>
          </p:cNvPr>
          <p:cNvSpPr txBox="1">
            <a:spLocks/>
          </p:cNvSpPr>
          <p:nvPr/>
        </p:nvSpPr>
        <p:spPr>
          <a:xfrm>
            <a:off x="215008" y="332656"/>
            <a:ext cx="8928992" cy="5831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Experiments: real-world environment 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6E378F6C-457C-4FB8-7062-427D5E8D5F6A}"/>
              </a:ext>
            </a:extLst>
          </p:cNvPr>
          <p:cNvSpPr txBox="1">
            <a:spLocks/>
          </p:cNvSpPr>
          <p:nvPr/>
        </p:nvSpPr>
        <p:spPr bwMode="auto">
          <a:xfrm>
            <a:off x="351380" y="1371442"/>
            <a:ext cx="4033386" cy="27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>
                <a:solidFill>
                  <a:srgbClr val="830022"/>
                </a:solidFill>
              </a:rPr>
              <a:t>The main objective of the experiment </a:t>
            </a:r>
            <a:r>
              <a:rPr lang="en-GB" sz="1400" dirty="0">
                <a:solidFill>
                  <a:srgbClr val="830022"/>
                </a:solidFill>
              </a:rPr>
              <a:t>is to show how a complex system is built easily by integrating</a:t>
            </a:r>
            <a:r>
              <a:rPr lang="en-GB" sz="1400" b="0" dirty="0">
                <a:solidFill>
                  <a:srgbClr val="830022"/>
                </a:solidFill>
              </a:rPr>
              <a:t> an existing path planner into TFD/M using the OPL planner interface.</a:t>
            </a:r>
          </a:p>
          <a:p>
            <a:endParaRPr lang="en-GB" sz="1400" b="0" dirty="0">
              <a:solidFill>
                <a:srgbClr val="830022"/>
              </a:solidFill>
            </a:endParaRPr>
          </a:p>
          <a:p>
            <a:r>
              <a:rPr lang="en-GB" sz="1400" b="0" dirty="0">
                <a:solidFill>
                  <a:srgbClr val="830022"/>
                </a:solidFill>
              </a:rPr>
              <a:t>The domain models an autonomous robot searching for items in various rooms. </a:t>
            </a:r>
          </a:p>
          <a:p>
            <a:endParaRPr lang="en-GB" sz="1400" b="0" dirty="0">
              <a:solidFill>
                <a:srgbClr val="830022"/>
              </a:solidFill>
            </a:endParaRPr>
          </a:p>
          <a:p>
            <a:r>
              <a:rPr lang="en-GB" sz="1400" b="0" dirty="0">
                <a:solidFill>
                  <a:srgbClr val="830022"/>
                </a:solidFill>
              </a:rPr>
              <a:t>The module implementation calculates the real path cost for the drive action by calling the external path planner used by the navigation component of the ROS.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E952D-B54B-24D0-774E-CC386EDA20B4}"/>
              </a:ext>
            </a:extLst>
          </p:cNvPr>
          <p:cNvSpPr txBox="1"/>
          <p:nvPr/>
        </p:nvSpPr>
        <p:spPr>
          <a:xfrm>
            <a:off x="4679504" y="3353518"/>
            <a:ext cx="38687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830022"/>
                </a:solidFill>
              </a:rPr>
              <a:t>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830022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 total time is the time the planner needed to come up with a plan, and the search time is the total time without the runtime of the path planner, separately.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400" dirty="0">
              <a:solidFill>
                <a:srgbClr val="83002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830022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As can be seen in table, the time required to find the first valid plan increases with problem complexity. The observed runtimes are acceptable for use in a real world robotics system and could be improved by using a more efficient path planner.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98F3D8-6FDC-3B34-B53F-E5C5BD01B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5" y="4313993"/>
            <a:ext cx="4369556" cy="16764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32B9EB0-B770-5D30-DC5C-C9853332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47" y="1409364"/>
            <a:ext cx="3676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376B3A-6026-3728-350B-196843680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Personal Comments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17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95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9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78" y="312526"/>
            <a:ext cx="7559675" cy="504825"/>
          </a:xfrm>
        </p:spPr>
        <p:txBody>
          <a:bodyPr/>
          <a:lstStyle/>
          <a:p>
            <a:r>
              <a:rPr lang="en-GB" dirty="0"/>
              <a:t>Conclusion: personal opinion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D540704-C73D-A0BE-1CBA-EE8F0EDC9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151940"/>
              </p:ext>
            </p:extLst>
          </p:nvPr>
        </p:nvGraphicFramePr>
        <p:xfrm>
          <a:off x="251519" y="1052736"/>
          <a:ext cx="8457933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18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672265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B7B3C83-CCFB-CF52-BAE0-A53AC485EDAC}"/>
              </a:ext>
            </a:extLst>
          </p:cNvPr>
          <p:cNvSpPr txBox="1">
            <a:spLocks/>
          </p:cNvSpPr>
          <p:nvPr/>
        </p:nvSpPr>
        <p:spPr bwMode="auto">
          <a:xfrm>
            <a:off x="611560" y="2060848"/>
            <a:ext cx="4118301" cy="40758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5600" kern="12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ru-RU" sz="5600" noProof="1">
                <a:solidFill>
                  <a:schemeClr val="tx1"/>
                </a:solidFill>
              </a:rPr>
              <a:t> </a:t>
            </a:r>
            <a:r>
              <a:rPr lang="en-US" sz="5600" kern="12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the listening!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sz="5600" kern="120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sz="5600" kern="120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4738" y="384048"/>
            <a:ext cx="2907792" cy="365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  <a:buNone/>
            </a:pPr>
            <a:r>
              <a:rPr lang="en-US" altLang="it-IT" sz="8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Planning with Semantic Attachments: </a:t>
            </a:r>
          </a:p>
          <a:p>
            <a:pPr algn="r" eaLnBrk="1" hangingPunct="1">
              <a:lnSpc>
                <a:spcPct val="90000"/>
              </a:lnSpc>
              <a:buNone/>
            </a:pPr>
            <a:r>
              <a:rPr lang="en-US" altLang="it-IT" sz="8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An Object-Oriented View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Рисунок 15" descr="Робот контур">
            <a:extLst>
              <a:ext uri="{FF2B5EF4-FFF2-40B4-BE49-F238E27FC236}">
                <a16:creationId xmlns:a16="http://schemas.microsoft.com/office/drawing/2014/main" id="{34FC0A0B-B0FE-C785-0FD1-16F6C9C8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376B3A-6026-3728-350B-196843680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Object-oriented Planning Language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95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4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78" y="312526"/>
            <a:ext cx="7559675" cy="504825"/>
          </a:xfrm>
        </p:spPr>
        <p:txBody>
          <a:bodyPr/>
          <a:lstStyle/>
          <a:p>
            <a:r>
              <a:rPr lang="en-GB" dirty="0"/>
              <a:t>Introduction: problem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D540704-C73D-A0BE-1CBA-EE8F0EDC9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007362"/>
              </p:ext>
            </p:extLst>
          </p:nvPr>
        </p:nvGraphicFramePr>
        <p:xfrm>
          <a:off x="251520" y="1052736"/>
          <a:ext cx="409188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3</a:t>
            </a:fld>
            <a:endParaRPr lang="it-IT" alt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25802-B566-7108-FC8E-7F114E5395EF}"/>
              </a:ext>
            </a:extLst>
          </p:cNvPr>
          <p:cNvSpPr txBox="1"/>
          <p:nvPr/>
        </p:nvSpPr>
        <p:spPr>
          <a:xfrm>
            <a:off x="4104253" y="1086791"/>
            <a:ext cx="46336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solidFill>
                  <a:srgbClr val="830022"/>
                </a:solidFill>
              </a:rPr>
              <a:t>Domain-independen</a:t>
            </a:r>
            <a:r>
              <a:rPr lang="en-GB" sz="1600" dirty="0">
                <a:solidFill>
                  <a:srgbClr val="830022"/>
                </a:solidFill>
              </a:rPr>
              <a:t>t planning has been applied to a rising number of real-world applications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rgbClr val="83002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830022"/>
                </a:solidFill>
              </a:rPr>
              <a:t>The most common description language for planning tasks is the Planning Domain Definition Language (</a:t>
            </a:r>
            <a:r>
              <a:rPr lang="en-GB" sz="1600" b="1" dirty="0">
                <a:solidFill>
                  <a:srgbClr val="830022"/>
                </a:solidFill>
              </a:rPr>
              <a:t>PDDL</a:t>
            </a:r>
            <a:r>
              <a:rPr lang="en-GB" sz="1600" dirty="0">
                <a:solidFill>
                  <a:srgbClr val="830022"/>
                </a:solidFill>
              </a:rPr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rgbClr val="830022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830022"/>
                </a:solidFill>
              </a:rPr>
              <a:t>suited to describe planning problems on an </a:t>
            </a:r>
            <a:r>
              <a:rPr lang="en-GB" sz="1600" b="1" dirty="0">
                <a:solidFill>
                  <a:srgbClr val="830022"/>
                </a:solidFill>
              </a:rPr>
              <a:t>abstract symbolic level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1600" b="1" dirty="0">
              <a:solidFill>
                <a:srgbClr val="83002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solidFill>
                  <a:srgbClr val="830022"/>
                </a:solidFill>
              </a:rPr>
              <a:t>Not sufficient </a:t>
            </a:r>
            <a:r>
              <a:rPr lang="en-GB" sz="1600" dirty="0">
                <a:solidFill>
                  <a:srgbClr val="830022"/>
                </a:solidFill>
              </a:rPr>
              <a:t>to model subproblems beyond the scope of symbolic planners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rgbClr val="830022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830022"/>
                </a:solidFill>
              </a:rPr>
              <a:t>geometric computations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830022"/>
                </a:solidFill>
              </a:rPr>
              <a:t>object manipulation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830022"/>
                </a:solidFill>
              </a:rPr>
              <a:t>navigation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830022"/>
                </a:solidFill>
              </a:rPr>
              <a:t>…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830022"/>
                </a:solidFill>
              </a:rPr>
              <a:t>…</a:t>
            </a:r>
          </a:p>
        </p:txBody>
      </p:sp>
      <p:pic>
        <p:nvPicPr>
          <p:cNvPr id="11" name="Рисунок 10" descr="Контур замешательства на лица контур">
            <a:extLst>
              <a:ext uri="{FF2B5EF4-FFF2-40B4-BE49-F238E27FC236}">
                <a16:creationId xmlns:a16="http://schemas.microsoft.com/office/drawing/2014/main" id="{ECF77A0A-C79B-E061-D543-568F9092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3010" y="485680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2D8DEC-CEA8-978C-61E5-BFC655DA381C}"/>
              </a:ext>
            </a:extLst>
          </p:cNvPr>
          <p:cNvSpPr txBox="1"/>
          <p:nvPr/>
        </p:nvSpPr>
        <p:spPr>
          <a:xfrm>
            <a:off x="7919054" y="5664216"/>
            <a:ext cx="9178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830022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problem</a:t>
            </a:r>
            <a:endParaRPr lang="en-GB" dirty="0"/>
          </a:p>
        </p:txBody>
      </p:sp>
      <p:pic>
        <p:nvPicPr>
          <p:cNvPr id="14" name="Рисунок 13" descr="Контур замешательства на лица контур">
            <a:extLst>
              <a:ext uri="{FF2B5EF4-FFF2-40B4-BE49-F238E27FC236}">
                <a16:creationId xmlns:a16="http://schemas.microsoft.com/office/drawing/2014/main" id="{C2A5267B-2058-96A9-4361-9007276D4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6804" y="48568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65" y="372798"/>
            <a:ext cx="7559675" cy="504825"/>
          </a:xfrm>
        </p:spPr>
        <p:txBody>
          <a:bodyPr/>
          <a:lstStyle/>
          <a:p>
            <a:r>
              <a:rPr lang="en-GB" dirty="0"/>
              <a:t>Introduction: how to solve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03456345-E04C-5969-200B-979F0A93CE9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600954"/>
              </p:ext>
            </p:extLst>
          </p:nvPr>
        </p:nvGraphicFramePr>
        <p:xfrm>
          <a:off x="306024" y="1566959"/>
          <a:ext cx="4037376" cy="4316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4</a:t>
            </a:fld>
            <a:endParaRPr lang="it-IT" alt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287A3-FEE1-EA55-7C91-C6F08B733924}"/>
              </a:ext>
            </a:extLst>
          </p:cNvPr>
          <p:cNvSpPr txBox="1"/>
          <p:nvPr/>
        </p:nvSpPr>
        <p:spPr>
          <a:xfrm>
            <a:off x="306024" y="974886"/>
            <a:ext cx="169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830022"/>
                </a:solidFill>
              </a:rPr>
              <a:t>Decompose!</a:t>
            </a:r>
            <a:endParaRPr lang="en-GB" sz="1600" dirty="0">
              <a:solidFill>
                <a:srgbClr val="83002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BE935-0962-8EBC-4AD1-F2B080A36A81}"/>
              </a:ext>
            </a:extLst>
          </p:cNvPr>
          <p:cNvSpPr txBox="1"/>
          <p:nvPr/>
        </p:nvSpPr>
        <p:spPr>
          <a:xfrm>
            <a:off x="4409661" y="982594"/>
            <a:ext cx="456787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830022"/>
                </a:solidFill>
              </a:rPr>
              <a:t>Semantic attachments compute the semantics of Boolean fluents by an </a:t>
            </a:r>
            <a:r>
              <a:rPr lang="en-GB" sz="1400" b="1" dirty="0">
                <a:solidFill>
                  <a:srgbClr val="830022"/>
                </a:solidFill>
              </a:rPr>
              <a:t>external process </a:t>
            </a:r>
            <a:r>
              <a:rPr lang="en-GB" sz="1400" dirty="0">
                <a:solidFill>
                  <a:srgbClr val="830022"/>
                </a:solidFill>
              </a:rPr>
              <a:t>during planning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400" dirty="0">
              <a:solidFill>
                <a:srgbClr val="83002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830022"/>
                </a:solidFill>
              </a:rPr>
              <a:t>They are realized as </a:t>
            </a:r>
            <a:r>
              <a:rPr lang="en-GB" sz="1400" b="1" dirty="0">
                <a:solidFill>
                  <a:srgbClr val="830022"/>
                </a:solidFill>
              </a:rPr>
              <a:t>modules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400" b="1" dirty="0">
              <a:solidFill>
                <a:srgbClr val="83002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b="1" dirty="0">
                <a:solidFill>
                  <a:srgbClr val="830022"/>
                </a:solidFill>
              </a:rPr>
              <a:t>PDDL/M </a:t>
            </a:r>
            <a:r>
              <a:rPr lang="en-GB" sz="1400" dirty="0">
                <a:solidFill>
                  <a:srgbClr val="830022"/>
                </a:solidFill>
              </a:rPr>
              <a:t>is the slightly modified version of PDDL that allows to attach such a module to a Boolean fluent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400" dirty="0">
              <a:solidFill>
                <a:srgbClr val="83002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b="1" dirty="0">
                <a:solidFill>
                  <a:srgbClr val="830022"/>
                </a:solidFill>
              </a:rPr>
              <a:t>TFD/M </a:t>
            </a:r>
            <a:r>
              <a:rPr lang="en-GB" sz="1400" dirty="0">
                <a:solidFill>
                  <a:srgbClr val="830022"/>
                </a:solidFill>
              </a:rPr>
              <a:t>is a version of the Temporal Fast Downward (TFD) planning system which implements an interface that calls a module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400" dirty="0">
              <a:solidFill>
                <a:srgbClr val="83002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830022"/>
                </a:solidFill>
              </a:rPr>
              <a:t>In the implementation of a module it is usually </a:t>
            </a:r>
            <a:r>
              <a:rPr lang="en-GB" sz="1400" b="1" dirty="0">
                <a:solidFill>
                  <a:srgbClr val="830022"/>
                </a:solidFill>
              </a:rPr>
              <a:t>necessary to access the current planning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400" b="1" dirty="0">
              <a:solidFill>
                <a:srgbClr val="83002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830022"/>
                </a:solidFill>
              </a:rPr>
              <a:t>To acquire state information from the planning system a module developer must perform manual </a:t>
            </a:r>
            <a:r>
              <a:rPr lang="en-GB" sz="1400" b="1" dirty="0">
                <a:solidFill>
                  <a:srgbClr val="830022"/>
                </a:solidFill>
              </a:rPr>
              <a:t>requests through a callback </a:t>
            </a:r>
            <a:r>
              <a:rPr lang="en-GB" sz="1400" dirty="0">
                <a:solidFill>
                  <a:srgbClr val="830022"/>
                </a:solidFill>
              </a:rPr>
              <a:t>interface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400" dirty="0">
              <a:solidFill>
                <a:srgbClr val="830022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b="1" dirty="0">
                <a:solidFill>
                  <a:srgbClr val="830022"/>
                </a:solidFill>
              </a:rPr>
              <a:t>inefficient!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b="1" dirty="0">
                <a:solidFill>
                  <a:srgbClr val="830022"/>
                </a:solidFill>
              </a:rPr>
              <a:t>error-prone!</a:t>
            </a:r>
          </a:p>
        </p:txBody>
      </p:sp>
      <p:pic>
        <p:nvPicPr>
          <p:cNvPr id="25" name="Рисунок 24" descr="Контур замешательства на лица контур">
            <a:extLst>
              <a:ext uri="{FF2B5EF4-FFF2-40B4-BE49-F238E27FC236}">
                <a16:creationId xmlns:a16="http://schemas.microsoft.com/office/drawing/2014/main" id="{14276C16-D053-F55B-5E5E-E8262E714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0568" y="5398481"/>
            <a:ext cx="666057" cy="6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6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65" y="359546"/>
            <a:ext cx="7559675" cy="504825"/>
          </a:xfrm>
        </p:spPr>
        <p:txBody>
          <a:bodyPr/>
          <a:lstStyle/>
          <a:p>
            <a:r>
              <a:rPr lang="en-GB" dirty="0"/>
              <a:t>Introduction: how to improve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5</a:t>
            </a:fld>
            <a:endParaRPr lang="it-IT" altLang="it-IT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268C72-880E-7048-EF6E-3B1C018B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261097"/>
            <a:ext cx="4495800" cy="3705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01183B-34F7-FD62-0C21-5E12CE2B38F8}"/>
              </a:ext>
            </a:extLst>
          </p:cNvPr>
          <p:cNvSpPr txBox="1"/>
          <p:nvPr/>
        </p:nvSpPr>
        <p:spPr>
          <a:xfrm>
            <a:off x="251520" y="937658"/>
            <a:ext cx="8892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830022"/>
                </a:solidFill>
              </a:rPr>
              <a:t>Object-oriented Planning Language (OPL)!</a:t>
            </a:r>
          </a:p>
          <a:p>
            <a:r>
              <a:rPr lang="en-GB" sz="1600" dirty="0">
                <a:solidFill>
                  <a:srgbClr val="830022"/>
                </a:solidFill>
              </a:rPr>
              <a:t>Incorporates structure and advantages of modern object-oriented programming languages (Java, C++): class definitions for module developers, and </a:t>
            </a:r>
            <a:r>
              <a:rPr lang="en-GB" sz="1600" b="1" dirty="0">
                <a:solidFill>
                  <a:srgbClr val="830022"/>
                </a:solidFill>
              </a:rPr>
              <a:t>objects</a:t>
            </a:r>
            <a:r>
              <a:rPr lang="en-GB" sz="1600" dirty="0">
                <a:solidFill>
                  <a:srgbClr val="830022"/>
                </a:solidFill>
              </a:rPr>
              <a:t> as instances of these class definitions reflect the current internal planning state - type-safe and </a:t>
            </a:r>
            <a:r>
              <a:rPr lang="en-GB" sz="1600" b="1" dirty="0">
                <a:solidFill>
                  <a:srgbClr val="830022"/>
                </a:solidFill>
              </a:rPr>
              <a:t>efficient access to the internal state of the planning system</a:t>
            </a:r>
            <a:r>
              <a:rPr lang="en-GB" sz="1600" dirty="0">
                <a:solidFill>
                  <a:srgbClr val="83002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18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376B3A-6026-3728-350B-196843680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Integration of the Components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6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5995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7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Implementation: OPL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7</a:t>
            </a:fld>
            <a:endParaRPr lang="it-IT" altLang="it-IT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268C72-880E-7048-EF6E-3B1C018B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96" y="1088740"/>
            <a:ext cx="5678008" cy="4680520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60439AAE-40D7-D036-9231-A8727DE0D6FF}"/>
              </a:ext>
            </a:extLst>
          </p:cNvPr>
          <p:cNvSpPr/>
          <p:nvPr/>
        </p:nvSpPr>
        <p:spPr bwMode="auto">
          <a:xfrm>
            <a:off x="5295900" y="914400"/>
            <a:ext cx="2516460" cy="150648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FD9B3A7-1893-133E-736C-00C0F561E0D4}"/>
              </a:ext>
            </a:extLst>
          </p:cNvPr>
          <p:cNvSpPr/>
          <p:nvPr/>
        </p:nvSpPr>
        <p:spPr bwMode="auto">
          <a:xfrm>
            <a:off x="5004048" y="448710"/>
            <a:ext cx="2289120" cy="2250476"/>
          </a:xfrm>
          <a:prstGeom prst="ellips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05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8</a:t>
            </a:fld>
            <a:endParaRPr lang="it-IT" altLang="it-IT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0773685-2340-CF7C-C56E-20FCB50D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15" y="303100"/>
            <a:ext cx="7559675" cy="504825"/>
          </a:xfrm>
        </p:spPr>
        <p:txBody>
          <a:bodyPr/>
          <a:lstStyle/>
          <a:p>
            <a:r>
              <a:rPr lang="en-GB" dirty="0"/>
              <a:t>Implementation: OPL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FD963C7-94C7-638B-2F33-C62A72D31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536"/>
          <a:stretch/>
        </p:blipFill>
        <p:spPr>
          <a:xfrm>
            <a:off x="195415" y="2062879"/>
            <a:ext cx="4377734" cy="115172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7293660-AE8C-D17B-4A06-A8BB993DA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44"/>
          <a:stretch/>
        </p:blipFill>
        <p:spPr>
          <a:xfrm>
            <a:off x="232892" y="3452810"/>
            <a:ext cx="4647783" cy="248660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B5C6591-EE55-99D9-0F26-C25BE2BA1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85" y="377378"/>
            <a:ext cx="3935238" cy="1566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DABF03-4420-0DD9-3354-52DBCBC0A90A}"/>
              </a:ext>
            </a:extLst>
          </p:cNvPr>
          <p:cNvSpPr txBox="1"/>
          <p:nvPr/>
        </p:nvSpPr>
        <p:spPr>
          <a:xfrm>
            <a:off x="4803429" y="3935079"/>
            <a:ext cx="401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830022"/>
                </a:solidFill>
              </a:rPr>
              <a:t>Greater importance of </a:t>
            </a:r>
            <a:r>
              <a:rPr lang="en-GB" sz="1200" b="1" dirty="0">
                <a:solidFill>
                  <a:srgbClr val="830022"/>
                </a:solidFill>
              </a:rPr>
              <a:t>types</a:t>
            </a:r>
            <a:r>
              <a:rPr lang="en-GB" sz="1200" dirty="0">
                <a:solidFill>
                  <a:srgbClr val="830022"/>
                </a:solidFill>
              </a:rPr>
              <a:t>: class declarations</a:t>
            </a:r>
          </a:p>
        </p:txBody>
      </p:sp>
      <p:sp>
        <p:nvSpPr>
          <p:cNvPr id="47" name="Стрелка: вправо 46">
            <a:extLst>
              <a:ext uri="{FF2B5EF4-FFF2-40B4-BE49-F238E27FC236}">
                <a16:creationId xmlns:a16="http://schemas.microsoft.com/office/drawing/2014/main" id="{018FB6C3-6E30-3AF8-BDE4-70F90EE35F36}"/>
              </a:ext>
            </a:extLst>
          </p:cNvPr>
          <p:cNvSpPr/>
          <p:nvPr/>
        </p:nvSpPr>
        <p:spPr bwMode="auto">
          <a:xfrm rot="10800000">
            <a:off x="1907703" y="3970645"/>
            <a:ext cx="2829283" cy="219701"/>
          </a:xfrm>
          <a:prstGeom prst="rightArrow">
            <a:avLst/>
          </a:prstGeom>
          <a:solidFill>
            <a:srgbClr val="83002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570244-7488-B877-FD0B-052AC6B18300}"/>
              </a:ext>
            </a:extLst>
          </p:cNvPr>
          <p:cNvSpPr txBox="1"/>
          <p:nvPr/>
        </p:nvSpPr>
        <p:spPr>
          <a:xfrm>
            <a:off x="232892" y="1022242"/>
            <a:ext cx="4377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30022"/>
                </a:solidFill>
              </a:rPr>
              <a:t>OPL task definitions are separated into a </a:t>
            </a:r>
            <a:r>
              <a:rPr lang="en-GB" sz="1400" b="1" dirty="0">
                <a:solidFill>
                  <a:srgbClr val="830022"/>
                </a:solidFill>
              </a:rPr>
              <a:t>problem</a:t>
            </a:r>
            <a:r>
              <a:rPr lang="en-GB" sz="1400" dirty="0">
                <a:solidFill>
                  <a:srgbClr val="830022"/>
                </a:solidFill>
              </a:rPr>
              <a:t> and </a:t>
            </a:r>
            <a:r>
              <a:rPr lang="en-GB" sz="1400" b="1" dirty="0">
                <a:solidFill>
                  <a:srgbClr val="830022"/>
                </a:solidFill>
              </a:rPr>
              <a:t>a domain </a:t>
            </a:r>
            <a:r>
              <a:rPr lang="en-GB" sz="1400" dirty="0">
                <a:solidFill>
                  <a:srgbClr val="830022"/>
                </a:solidFill>
              </a:rPr>
              <a:t>as in PDDL</a:t>
            </a:r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FBDDE177-931E-17E3-1A65-36D9D9674F60}"/>
              </a:ext>
            </a:extLst>
          </p:cNvPr>
          <p:cNvSpPr/>
          <p:nvPr/>
        </p:nvSpPr>
        <p:spPr bwMode="auto">
          <a:xfrm>
            <a:off x="4484263" y="1064151"/>
            <a:ext cx="252725" cy="219701"/>
          </a:xfrm>
          <a:prstGeom prst="rightArrow">
            <a:avLst/>
          </a:prstGeom>
          <a:solidFill>
            <a:srgbClr val="83002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05EAD463-D5FB-914E-5A68-9911E70B6911}"/>
              </a:ext>
            </a:extLst>
          </p:cNvPr>
          <p:cNvSpPr/>
          <p:nvPr/>
        </p:nvSpPr>
        <p:spPr bwMode="auto">
          <a:xfrm rot="5400000">
            <a:off x="451032" y="1744097"/>
            <a:ext cx="252725" cy="219701"/>
          </a:xfrm>
          <a:prstGeom prst="rightArrow">
            <a:avLst/>
          </a:prstGeom>
          <a:solidFill>
            <a:srgbClr val="83002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847AE9-8397-2D2B-E61E-F553FA81034B}"/>
              </a:ext>
            </a:extLst>
          </p:cNvPr>
          <p:cNvSpPr txBox="1"/>
          <p:nvPr/>
        </p:nvSpPr>
        <p:spPr>
          <a:xfrm>
            <a:off x="4803429" y="2493793"/>
            <a:ext cx="4340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30022"/>
                </a:solidFill>
              </a:rPr>
              <a:t>Like PDDL, types can inherit from other types, but will also inherit the </a:t>
            </a:r>
            <a:r>
              <a:rPr lang="en-GB" sz="1200" b="1" dirty="0">
                <a:solidFill>
                  <a:srgbClr val="830022"/>
                </a:solidFill>
              </a:rPr>
              <a:t>super types’ </a:t>
            </a:r>
            <a:r>
              <a:rPr lang="en-GB" sz="1200" dirty="0">
                <a:solidFill>
                  <a:srgbClr val="830022"/>
                </a:solidFill>
              </a:rPr>
              <a:t>member fluents and actions. If no base type is specified, it defaults to</a:t>
            </a:r>
            <a:r>
              <a:rPr lang="en-GB" sz="1200" dirty="0">
                <a:solidFill>
                  <a:srgbClr val="830022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30022"/>
                </a:solidFill>
                <a:highlight>
                  <a:srgbClr val="D8CCCD"/>
                </a:highlight>
                <a:latin typeface="Consolas" panose="020B0609020204030204" pitchFamily="49" charset="0"/>
              </a:rPr>
              <a:t>Object</a:t>
            </a:r>
            <a:r>
              <a:rPr lang="en-GB" sz="1200" dirty="0">
                <a:solidFill>
                  <a:srgbClr val="830022"/>
                </a:solidFill>
              </a:rPr>
              <a:t>, a built-in type with no members.</a:t>
            </a:r>
          </a:p>
        </p:txBody>
      </p:sp>
      <p:sp>
        <p:nvSpPr>
          <p:cNvPr id="54" name="Стрелка: вправо 53">
            <a:extLst>
              <a:ext uri="{FF2B5EF4-FFF2-40B4-BE49-F238E27FC236}">
                <a16:creationId xmlns:a16="http://schemas.microsoft.com/office/drawing/2014/main" id="{1690E2FC-FA1A-6C03-481A-BD487E497734}"/>
              </a:ext>
            </a:extLst>
          </p:cNvPr>
          <p:cNvSpPr/>
          <p:nvPr/>
        </p:nvSpPr>
        <p:spPr bwMode="auto">
          <a:xfrm rot="10800000">
            <a:off x="4484262" y="2580715"/>
            <a:ext cx="252725" cy="219701"/>
          </a:xfrm>
          <a:prstGeom prst="rightArrow">
            <a:avLst/>
          </a:prstGeom>
          <a:solidFill>
            <a:srgbClr val="83002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853B8F-A7E9-98D5-8402-EE688D6454EA}"/>
              </a:ext>
            </a:extLst>
          </p:cNvPr>
          <p:cNvSpPr txBox="1"/>
          <p:nvPr/>
        </p:nvSpPr>
        <p:spPr>
          <a:xfrm>
            <a:off x="4803429" y="49251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 baseline="0" dirty="0">
                <a:solidFill>
                  <a:srgbClr val="830022"/>
                </a:solidFill>
                <a:latin typeface="+mn-lt"/>
              </a:rPr>
              <a:t>The dot </a:t>
            </a:r>
            <a:r>
              <a:rPr lang="en-GB" sz="1200" b="1" i="0" u="none" strike="noStrike" baseline="0" dirty="0">
                <a:solidFill>
                  <a:srgbClr val="830022"/>
                </a:solidFill>
                <a:highlight>
                  <a:srgbClr val="D8CCCD"/>
                </a:highlight>
                <a:latin typeface="+mn-lt"/>
              </a:rPr>
              <a:t>.</a:t>
            </a:r>
            <a:r>
              <a:rPr lang="en-GB" sz="1200" b="1" i="0" u="none" strike="noStrike" baseline="0" dirty="0">
                <a:solidFill>
                  <a:srgbClr val="830022"/>
                </a:solidFill>
                <a:latin typeface="+mn-lt"/>
              </a:rPr>
              <a:t> </a:t>
            </a:r>
            <a:r>
              <a:rPr lang="en-GB" sz="1200" b="0" i="0" u="none" strike="noStrike" baseline="0" dirty="0">
                <a:solidFill>
                  <a:srgbClr val="830022"/>
                </a:solidFill>
                <a:latin typeface="+mn-lt"/>
              </a:rPr>
              <a:t>acts as the structure access operator</a:t>
            </a:r>
          </a:p>
          <a:p>
            <a:r>
              <a:rPr lang="en-GB" sz="1200" dirty="0">
                <a:solidFill>
                  <a:srgbClr val="830022"/>
                </a:solidFill>
                <a:latin typeface="+mn-lt"/>
              </a:rPr>
              <a:t>The keyword </a:t>
            </a:r>
            <a:r>
              <a:rPr lang="en-GB" sz="1200" dirty="0">
                <a:solidFill>
                  <a:srgbClr val="830022"/>
                </a:solidFill>
                <a:highlight>
                  <a:srgbClr val="D8CCCD"/>
                </a:highlight>
                <a:latin typeface="Consolas" panose="020B0609020204030204" pitchFamily="49" charset="0"/>
              </a:rPr>
              <a:t>this</a:t>
            </a:r>
            <a:r>
              <a:rPr lang="en-GB" sz="1200" dirty="0">
                <a:solidFill>
                  <a:srgbClr val="830022"/>
                </a:solidFill>
                <a:latin typeface="+mn-lt"/>
              </a:rPr>
              <a:t> is used to address the current object in member actions</a:t>
            </a:r>
          </a:p>
        </p:txBody>
      </p:sp>
      <p:sp>
        <p:nvSpPr>
          <p:cNvPr id="57" name="Стрелка: вправо 56">
            <a:extLst>
              <a:ext uri="{FF2B5EF4-FFF2-40B4-BE49-F238E27FC236}">
                <a16:creationId xmlns:a16="http://schemas.microsoft.com/office/drawing/2014/main" id="{DC5637B6-D74A-3EF5-0D81-99E9DC899314}"/>
              </a:ext>
            </a:extLst>
          </p:cNvPr>
          <p:cNvSpPr/>
          <p:nvPr/>
        </p:nvSpPr>
        <p:spPr bwMode="auto">
          <a:xfrm rot="10800000">
            <a:off x="4484261" y="4969375"/>
            <a:ext cx="252725" cy="219701"/>
          </a:xfrm>
          <a:prstGeom prst="rightArrow">
            <a:avLst/>
          </a:prstGeom>
          <a:solidFill>
            <a:srgbClr val="83002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9885D1-4CF6-1390-2DCE-FDD807141CF1}"/>
              </a:ext>
            </a:extLst>
          </p:cNvPr>
          <p:cNvSpPr txBox="1"/>
          <p:nvPr/>
        </p:nvSpPr>
        <p:spPr>
          <a:xfrm>
            <a:off x="4803429" y="4486958"/>
            <a:ext cx="434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30022"/>
                </a:solidFill>
              </a:rPr>
              <a:t>Like PDDL actions, OPL </a:t>
            </a:r>
            <a:r>
              <a:rPr lang="en-GB" sz="1200" b="1" dirty="0">
                <a:solidFill>
                  <a:srgbClr val="830022"/>
                </a:solidFill>
              </a:rPr>
              <a:t>actions</a:t>
            </a:r>
            <a:r>
              <a:rPr lang="en-GB" sz="1200" dirty="0">
                <a:solidFill>
                  <a:srgbClr val="830022"/>
                </a:solidFill>
              </a:rPr>
              <a:t> have a name and parameters and define a (pre-)condition and an effect</a:t>
            </a:r>
          </a:p>
        </p:txBody>
      </p:sp>
      <p:sp>
        <p:nvSpPr>
          <p:cNvPr id="62" name="Стрелка: вправо 61">
            <a:extLst>
              <a:ext uri="{FF2B5EF4-FFF2-40B4-BE49-F238E27FC236}">
                <a16:creationId xmlns:a16="http://schemas.microsoft.com/office/drawing/2014/main" id="{D8B4C647-1A30-5E0D-EC48-4F10E9712B62}"/>
              </a:ext>
            </a:extLst>
          </p:cNvPr>
          <p:cNvSpPr/>
          <p:nvPr/>
        </p:nvSpPr>
        <p:spPr bwMode="auto">
          <a:xfrm rot="10800000">
            <a:off x="3195980" y="4708665"/>
            <a:ext cx="1541005" cy="216514"/>
          </a:xfrm>
          <a:prstGeom prst="rightArrow">
            <a:avLst/>
          </a:prstGeom>
          <a:solidFill>
            <a:srgbClr val="83002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BD9830C3-F0A3-0D13-E10D-039E979A1C93}"/>
              </a:ext>
            </a:extLst>
          </p:cNvPr>
          <p:cNvSpPr/>
          <p:nvPr/>
        </p:nvSpPr>
        <p:spPr bwMode="auto">
          <a:xfrm>
            <a:off x="134419" y="3245422"/>
            <a:ext cx="3316287" cy="734833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69802BA2-7C3A-2FBF-A63F-7BC52C79D707}"/>
              </a:ext>
            </a:extLst>
          </p:cNvPr>
          <p:cNvSpPr/>
          <p:nvPr/>
        </p:nvSpPr>
        <p:spPr bwMode="auto">
          <a:xfrm>
            <a:off x="326977" y="4397735"/>
            <a:ext cx="3452935" cy="266736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1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4D3-D562-DA19-5F09-2CFA172D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Implementation: Translation to PDDL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A424A-CB45-147C-DAB4-80F0D77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16/05/2022</a:t>
            </a:fld>
            <a:endParaRPr lang="it-IT" alt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7A60CD-918B-64DC-DD88-48283CD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Planning with Semantic Attachments: </a:t>
            </a:r>
          </a:p>
          <a:p>
            <a:pPr algn="l" eaLnBrk="1" hangingPunct="1">
              <a:buNone/>
            </a:pPr>
            <a:r>
              <a:rPr lang="en-GB" altLang="it-IT" sz="1100">
                <a:solidFill>
                  <a:schemeClr val="bg1"/>
                </a:solidFill>
              </a:rPr>
              <a:t>An Object-Oriented View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364B085-1D70-9263-D514-F903A0E3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9</a:t>
            </a:fld>
            <a:endParaRPr lang="it-IT" altLang="it-IT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268C72-880E-7048-EF6E-3B1C018B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96" y="1088740"/>
            <a:ext cx="5678008" cy="4680520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60439AAE-40D7-D036-9231-A8727DE0D6FF}"/>
              </a:ext>
            </a:extLst>
          </p:cNvPr>
          <p:cNvSpPr/>
          <p:nvPr/>
        </p:nvSpPr>
        <p:spPr bwMode="auto">
          <a:xfrm>
            <a:off x="5295900" y="914400"/>
            <a:ext cx="2516460" cy="150648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FD9B3A7-1893-133E-736C-00C0F561E0D4}"/>
              </a:ext>
            </a:extLst>
          </p:cNvPr>
          <p:cNvSpPr/>
          <p:nvPr/>
        </p:nvSpPr>
        <p:spPr bwMode="auto">
          <a:xfrm>
            <a:off x="1219200" y="1988840"/>
            <a:ext cx="2289120" cy="2250476"/>
          </a:xfrm>
          <a:prstGeom prst="ellips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27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E5871AD00B984FBB725F8E55E04C6E" ma:contentTypeVersion="2" ma:contentTypeDescription="Create a new document." ma:contentTypeScope="" ma:versionID="7967f2bbd273df05e4d74e2946b9c2ec">
  <xsd:schema xmlns:xsd="http://www.w3.org/2001/XMLSchema" xmlns:xs="http://www.w3.org/2001/XMLSchema" xmlns:p="http://schemas.microsoft.com/office/2006/metadata/properties" xmlns:ns3="4d7e80ab-8315-48cc-a5e1-447abb4454f7" targetNamespace="http://schemas.microsoft.com/office/2006/metadata/properties" ma:root="true" ma:fieldsID="3e6ef828023680bbbb89054c725bbedb" ns3:_="">
    <xsd:import namespace="4d7e80ab-8315-48cc-a5e1-447abb4454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7e80ab-8315-48cc-a5e1-447abb4454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B4E675-3D5C-438F-98F7-17FC551CB31B}">
  <ds:schemaRefs>
    <ds:schemaRef ds:uri="http://schemas.microsoft.com/office/2006/metadata/properties"/>
    <ds:schemaRef ds:uri="4d7e80ab-8315-48cc-a5e1-447abb4454f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C878F1-5EBB-4BBF-93D0-FFEF2C48B8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F221D-8C0E-44E9-BD66-2C3A655074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7e80ab-8315-48cc-a5e1-447abb4454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8538</TotalTime>
  <Words>1387</Words>
  <Application>Microsoft Office PowerPoint</Application>
  <PresentationFormat>Экран (4:3)</PresentationFormat>
  <Paragraphs>186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Courier New</vt:lpstr>
      <vt:lpstr>la sapienza</vt:lpstr>
      <vt:lpstr>Planning with Semantic Attachments: An Object-Oriented View</vt:lpstr>
      <vt:lpstr>Introduction</vt:lpstr>
      <vt:lpstr>Introduction: problem</vt:lpstr>
      <vt:lpstr>Introduction: how to solve</vt:lpstr>
      <vt:lpstr>Introduction: how to improve</vt:lpstr>
      <vt:lpstr>Implementation</vt:lpstr>
      <vt:lpstr>Implementation: OPL</vt:lpstr>
      <vt:lpstr>Implementation: OPL</vt:lpstr>
      <vt:lpstr>Implementation: Translation to PDDL</vt:lpstr>
      <vt:lpstr>Implementation:    OPL to PDDL</vt:lpstr>
      <vt:lpstr>Implementation: Interface Generation</vt:lpstr>
      <vt:lpstr>Implementation: interface generation</vt:lpstr>
      <vt:lpstr>Experiments</vt:lpstr>
      <vt:lpstr>Презентация PowerPoint</vt:lpstr>
      <vt:lpstr>Презентация PowerPoint</vt:lpstr>
      <vt:lpstr>Презентация PowerPoint</vt:lpstr>
      <vt:lpstr>Conclusion</vt:lpstr>
      <vt:lpstr>Conclusion: personal opinion</vt:lpstr>
      <vt:lpstr>Презентация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Olga Sorokoletova</cp:lastModifiedBy>
  <cp:revision>1584</cp:revision>
  <dcterms:created xsi:type="dcterms:W3CDTF">2006-11-20T16:13:10Z</dcterms:created>
  <dcterms:modified xsi:type="dcterms:W3CDTF">2022-05-16T03:03:17Z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0x01010016E5871AD00B984FBB725F8E55E04C6E</vt:lpwstr>
  </property>
</Properties>
</file>