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61" r:id="rId6"/>
    <p:sldId id="260" r:id="rId7"/>
    <p:sldId id="268" r:id="rId8"/>
    <p:sldId id="263" r:id="rId9"/>
    <p:sldId id="264" r:id="rId10"/>
    <p:sldId id="269" r:id="rId11"/>
    <p:sldId id="265" r:id="rId12"/>
    <p:sldId id="266" r:id="rId13"/>
    <p:sldId id="267" r:id="rId14"/>
    <p:sldId id="259" r:id="rId15"/>
    <p:sldId id="270" r:id="rId16"/>
    <p:sldId id="271" r:id="rId17"/>
    <p:sldId id="275" r:id="rId18"/>
    <p:sldId id="272" r:id="rId19"/>
    <p:sldId id="274" r:id="rId20"/>
    <p:sldId id="276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5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3738" autoAdjust="0"/>
  </p:normalViewPr>
  <p:slideViewPr>
    <p:cSldViewPr>
      <p:cViewPr varScale="1">
        <p:scale>
          <a:sx n="107" d="100"/>
          <a:sy n="107" d="100"/>
        </p:scale>
        <p:origin x="768" y="154"/>
      </p:cViewPr>
      <p:guideLst>
        <p:guide orient="horz" pos="17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2C261-8445-4A78-BA9C-25B40549C079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FB2D0-ADC7-4A00-B7F7-11168F6C8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54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10" Type="http://schemas.openxmlformats.org/officeDocument/2006/relationships/image" Target="../media/image24.jpe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525" y="0"/>
            <a:ext cx="9153525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2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案例\212\london-skyline\Ballo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82052" y="480951"/>
            <a:ext cx="5715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-9525" y="4886325"/>
            <a:ext cx="15207283" cy="257175"/>
            <a:chOff x="762000" y="5634038"/>
            <a:chExt cx="15207283" cy="257175"/>
          </a:xfrm>
        </p:grpSpPr>
        <p:pic>
          <p:nvPicPr>
            <p:cNvPr id="1031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2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5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7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95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57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82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45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7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32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95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57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92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55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17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80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42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05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67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30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92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355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117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880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642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405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67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930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F:\案例\212\london-skyline\trees_and_lamp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3" y="4277082"/>
            <a:ext cx="9144000" cy="70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F:\案例\212\london-skyline\building-1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2974" y="3748332"/>
            <a:ext cx="714375" cy="139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691741" y="1998008"/>
            <a:ext cx="3760517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HOT-HUNT 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TEMPLATES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512027" y="2582783"/>
            <a:ext cx="2119946" cy="276999"/>
            <a:chOff x="3512027" y="2433250"/>
            <a:chExt cx="2119946" cy="276999"/>
          </a:xfrm>
        </p:grpSpPr>
        <p:grpSp>
          <p:nvGrpSpPr>
            <p:cNvPr id="6" name="组合 5"/>
            <p:cNvGrpSpPr/>
            <p:nvPr/>
          </p:nvGrpSpPr>
          <p:grpSpPr>
            <a:xfrm>
              <a:off x="3512027" y="2461970"/>
              <a:ext cx="2119946" cy="219557"/>
              <a:chOff x="3512027" y="2461970"/>
              <a:chExt cx="2119946" cy="219557"/>
            </a:xfrm>
          </p:grpSpPr>
          <p:sp>
            <p:nvSpPr>
              <p:cNvPr id="53" name="六边形 52"/>
              <p:cNvSpPr/>
              <p:nvPr/>
            </p:nvSpPr>
            <p:spPr>
              <a:xfrm>
                <a:off x="3512027" y="2461970"/>
                <a:ext cx="2119946" cy="219557"/>
              </a:xfrm>
              <a:prstGeom prst="hexagon">
                <a:avLst>
                  <a:gd name="adj" fmla="val 59791"/>
                  <a:gd name="vf" fmla="val 11547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88A84"/>
                  </a:solidFill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3626225" y="2544748"/>
                <a:ext cx="54000" cy="54000"/>
              </a:xfrm>
              <a:prstGeom prst="ellipse">
                <a:avLst/>
              </a:prstGeom>
              <a:solidFill>
                <a:srgbClr val="3A90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388A84"/>
                    </a:solidFill>
                  </a:rPr>
                  <a:t> </a:t>
                </a:r>
                <a:endParaRPr lang="zh-CN" altLang="en-US" dirty="0">
                  <a:solidFill>
                    <a:srgbClr val="388A84"/>
                  </a:solidFill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456151" y="2544748"/>
                <a:ext cx="54000" cy="54000"/>
              </a:xfrm>
              <a:prstGeom prst="ellipse">
                <a:avLst/>
              </a:prstGeom>
              <a:solidFill>
                <a:srgbClr val="3081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88A84"/>
                  </a:solidFill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3681341" y="2433250"/>
              <a:ext cx="1856354" cy="27699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388A84"/>
                  </a:solidFill>
                </a:rPr>
                <a:t>HOUSES OF PARLIAMENT</a:t>
              </a:r>
              <a:endParaRPr lang="zh-CN" altLang="en-US" sz="1200" dirty="0">
                <a:solidFill>
                  <a:srgbClr val="388A8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969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500" fill="hold"/>
                                            <p:tgtEl>
                                              <p:spTgt spid="10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500" fill="hold"/>
                                            <p:tgtEl>
                                              <p:spTgt spid="10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0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0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2820" y="-9128"/>
            <a:ext cx="9166820" cy="515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818756" y="1679198"/>
            <a:ext cx="54471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REQUIRES RESEARCH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4247964" y="2455664"/>
            <a:ext cx="6480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286000" y="260146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Check out our latest in revolutionary breakthroughs on websites, brand identity, content marketing &amp; package design.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85945" y="3115792"/>
            <a:ext cx="972108" cy="276999"/>
            <a:chOff x="4085945" y="3115792"/>
            <a:chExt cx="972108" cy="276999"/>
          </a:xfrm>
        </p:grpSpPr>
        <p:sp>
          <p:nvSpPr>
            <p:cNvPr id="9" name="矩形 8"/>
            <p:cNvSpPr/>
            <p:nvPr/>
          </p:nvSpPr>
          <p:spPr>
            <a:xfrm>
              <a:off x="4085945" y="3164281"/>
              <a:ext cx="972108" cy="18002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21620" y="3115792"/>
              <a:ext cx="9007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Learn more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712456" y="1888376"/>
            <a:ext cx="36000" cy="21602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712456" y="2248416"/>
            <a:ext cx="36000" cy="21602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12456" y="2608456"/>
            <a:ext cx="36000" cy="216024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712456" y="2968496"/>
            <a:ext cx="36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10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5465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2437003" cy="769441"/>
            <a:chOff x="307852" y="495736"/>
            <a:chExt cx="2437003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1824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PERFORM BETTER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itchFamily="34" charset="-122"/>
                </a:rPr>
                <a:t>＊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691332" y="636622"/>
            <a:ext cx="7462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WE ARE THE DIEHL GROUP ARCHITECTS, A FULL-SERVICE DESIGN ANDCONSULTING FIRM SPECIALIZING IN FORENSIC ARCHITECTURE, QUALITY ASSURANCE, AND EXPERT WITNESS TESEIMONY.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B5C6E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1600" dirty="0">
              <a:solidFill>
                <a:srgbClr val="1B5C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05305" y="2167136"/>
            <a:ext cx="8141715" cy="1152128"/>
            <a:chOff x="1005305" y="2167136"/>
            <a:chExt cx="8141715" cy="1152128"/>
          </a:xfrm>
        </p:grpSpPr>
        <p:grpSp>
          <p:nvGrpSpPr>
            <p:cNvPr id="5" name="组合 4"/>
            <p:cNvGrpSpPr/>
            <p:nvPr/>
          </p:nvGrpSpPr>
          <p:grpSpPr>
            <a:xfrm>
              <a:off x="2157433" y="2671192"/>
              <a:ext cx="6989587" cy="144016"/>
              <a:chOff x="2157433" y="2671192"/>
              <a:chExt cx="6989587" cy="144016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4300821" y="2671192"/>
                <a:ext cx="144016" cy="14401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6588224" y="2671192"/>
                <a:ext cx="144016" cy="14401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" name="直接连接符 5"/>
              <p:cNvCxnSpPr>
                <a:stCxn id="3" idx="6"/>
                <a:endCxn id="59" idx="2"/>
              </p:cNvCxnSpPr>
              <p:nvPr/>
            </p:nvCxnSpPr>
            <p:spPr>
              <a:xfrm>
                <a:off x="2157433" y="2743200"/>
                <a:ext cx="2143388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>
                <a:stCxn id="59" idx="6"/>
                <a:endCxn id="62" idx="2"/>
              </p:cNvCxnSpPr>
              <p:nvPr/>
            </p:nvCxnSpPr>
            <p:spPr>
              <a:xfrm>
                <a:off x="4444837" y="2743200"/>
                <a:ext cx="2143387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>
                <a:stCxn id="62" idx="6"/>
              </p:cNvCxnSpPr>
              <p:nvPr/>
            </p:nvCxnSpPr>
            <p:spPr>
              <a:xfrm>
                <a:off x="6732240" y="2743200"/>
                <a:ext cx="241478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组合 1"/>
            <p:cNvGrpSpPr/>
            <p:nvPr/>
          </p:nvGrpSpPr>
          <p:grpSpPr>
            <a:xfrm>
              <a:off x="1005305" y="2167136"/>
              <a:ext cx="1152128" cy="1152128"/>
              <a:chOff x="1005305" y="2167136"/>
              <a:chExt cx="1152128" cy="1152128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005305" y="2167136"/>
                <a:ext cx="1152128" cy="115212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0" name="组合 89"/>
              <p:cNvGrpSpPr/>
              <p:nvPr/>
            </p:nvGrpSpPr>
            <p:grpSpPr>
              <a:xfrm>
                <a:off x="1364675" y="2528888"/>
                <a:ext cx="433387" cy="374650"/>
                <a:chOff x="4456113" y="6981826"/>
                <a:chExt cx="433387" cy="374650"/>
              </a:xfrm>
              <a:solidFill>
                <a:srgbClr val="1C5E6E"/>
              </a:solidFill>
            </p:grpSpPr>
            <p:sp>
              <p:nvSpPr>
                <p:cNvPr id="91" name="Freeform 27"/>
                <p:cNvSpPr>
                  <a:spLocks noEditPoints="1"/>
                </p:cNvSpPr>
                <p:nvPr/>
              </p:nvSpPr>
              <p:spPr bwMode="auto">
                <a:xfrm>
                  <a:off x="4456113" y="6981826"/>
                  <a:ext cx="306387" cy="374650"/>
                </a:xfrm>
                <a:custGeom>
                  <a:avLst/>
                  <a:gdLst>
                    <a:gd name="T0" fmla="*/ 67 w 96"/>
                    <a:gd name="T1" fmla="*/ 48 h 119"/>
                    <a:gd name="T2" fmla="*/ 76 w 96"/>
                    <a:gd name="T3" fmla="*/ 28 h 119"/>
                    <a:gd name="T4" fmla="*/ 48 w 96"/>
                    <a:gd name="T5" fmla="*/ 0 h 119"/>
                    <a:gd name="T6" fmla="*/ 20 w 96"/>
                    <a:gd name="T7" fmla="*/ 28 h 119"/>
                    <a:gd name="T8" fmla="*/ 29 w 96"/>
                    <a:gd name="T9" fmla="*/ 48 h 119"/>
                    <a:gd name="T10" fmla="*/ 0 w 96"/>
                    <a:gd name="T11" fmla="*/ 92 h 119"/>
                    <a:gd name="T12" fmla="*/ 0 w 96"/>
                    <a:gd name="T13" fmla="*/ 119 h 119"/>
                    <a:gd name="T14" fmla="*/ 96 w 96"/>
                    <a:gd name="T15" fmla="*/ 119 h 119"/>
                    <a:gd name="T16" fmla="*/ 96 w 96"/>
                    <a:gd name="T17" fmla="*/ 92 h 119"/>
                    <a:gd name="T18" fmla="*/ 67 w 96"/>
                    <a:gd name="T19" fmla="*/ 48 h 119"/>
                    <a:gd name="T20" fmla="*/ 27 w 96"/>
                    <a:gd name="T21" fmla="*/ 28 h 119"/>
                    <a:gd name="T22" fmla="*/ 48 w 96"/>
                    <a:gd name="T23" fmla="*/ 8 h 119"/>
                    <a:gd name="T24" fmla="*/ 69 w 96"/>
                    <a:gd name="T25" fmla="*/ 28 h 119"/>
                    <a:gd name="T26" fmla="*/ 59 w 96"/>
                    <a:gd name="T27" fmla="*/ 46 h 119"/>
                    <a:gd name="T28" fmla="*/ 48 w 96"/>
                    <a:gd name="T29" fmla="*/ 49 h 119"/>
                    <a:gd name="T30" fmla="*/ 37 w 96"/>
                    <a:gd name="T31" fmla="*/ 46 h 119"/>
                    <a:gd name="T32" fmla="*/ 27 w 96"/>
                    <a:gd name="T33" fmla="*/ 28 h 119"/>
                    <a:gd name="T34" fmla="*/ 83 w 96"/>
                    <a:gd name="T35" fmla="*/ 107 h 119"/>
                    <a:gd name="T36" fmla="*/ 13 w 96"/>
                    <a:gd name="T37" fmla="*/ 107 h 119"/>
                    <a:gd name="T38" fmla="*/ 13 w 96"/>
                    <a:gd name="T39" fmla="*/ 92 h 119"/>
                    <a:gd name="T40" fmla="*/ 48 w 96"/>
                    <a:gd name="T41" fmla="*/ 57 h 119"/>
                    <a:gd name="T42" fmla="*/ 83 w 96"/>
                    <a:gd name="T43" fmla="*/ 92 h 119"/>
                    <a:gd name="T44" fmla="*/ 83 w 96"/>
                    <a:gd name="T45" fmla="*/ 107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96" h="119">
                      <a:moveTo>
                        <a:pt x="67" y="48"/>
                      </a:moveTo>
                      <a:cubicBezTo>
                        <a:pt x="73" y="43"/>
                        <a:pt x="76" y="36"/>
                        <a:pt x="76" y="28"/>
                      </a:cubicBezTo>
                      <a:cubicBezTo>
                        <a:pt x="76" y="13"/>
                        <a:pt x="63" y="0"/>
                        <a:pt x="48" y="0"/>
                      </a:cubicBezTo>
                      <a:cubicBezTo>
                        <a:pt x="33" y="0"/>
                        <a:pt x="20" y="13"/>
                        <a:pt x="20" y="28"/>
                      </a:cubicBezTo>
                      <a:cubicBezTo>
                        <a:pt x="20" y="36"/>
                        <a:pt x="24" y="43"/>
                        <a:pt x="29" y="48"/>
                      </a:cubicBezTo>
                      <a:cubicBezTo>
                        <a:pt x="12" y="56"/>
                        <a:pt x="0" y="73"/>
                        <a:pt x="0" y="92"/>
                      </a:cubicBezTo>
                      <a:cubicBezTo>
                        <a:pt x="0" y="119"/>
                        <a:pt x="0" y="119"/>
                        <a:pt x="0" y="119"/>
                      </a:cubicBezTo>
                      <a:cubicBezTo>
                        <a:pt x="96" y="119"/>
                        <a:pt x="96" y="119"/>
                        <a:pt x="96" y="119"/>
                      </a:cubicBezTo>
                      <a:cubicBezTo>
                        <a:pt x="96" y="92"/>
                        <a:pt x="96" y="92"/>
                        <a:pt x="96" y="92"/>
                      </a:cubicBezTo>
                      <a:cubicBezTo>
                        <a:pt x="96" y="73"/>
                        <a:pt x="84" y="56"/>
                        <a:pt x="67" y="48"/>
                      </a:cubicBezTo>
                      <a:moveTo>
                        <a:pt x="27" y="28"/>
                      </a:moveTo>
                      <a:cubicBezTo>
                        <a:pt x="27" y="17"/>
                        <a:pt x="37" y="8"/>
                        <a:pt x="48" y="8"/>
                      </a:cubicBezTo>
                      <a:cubicBezTo>
                        <a:pt x="59" y="8"/>
                        <a:pt x="69" y="17"/>
                        <a:pt x="69" y="28"/>
                      </a:cubicBezTo>
                      <a:cubicBezTo>
                        <a:pt x="69" y="36"/>
                        <a:pt x="65" y="42"/>
                        <a:pt x="59" y="46"/>
                      </a:cubicBezTo>
                      <a:cubicBezTo>
                        <a:pt x="56" y="48"/>
                        <a:pt x="52" y="49"/>
                        <a:pt x="48" y="49"/>
                      </a:cubicBezTo>
                      <a:cubicBezTo>
                        <a:pt x="44" y="49"/>
                        <a:pt x="40" y="48"/>
                        <a:pt x="37" y="46"/>
                      </a:cubicBezTo>
                      <a:cubicBezTo>
                        <a:pt x="31" y="42"/>
                        <a:pt x="27" y="36"/>
                        <a:pt x="27" y="28"/>
                      </a:cubicBezTo>
                      <a:moveTo>
                        <a:pt x="83" y="107"/>
                      </a:moveTo>
                      <a:cubicBezTo>
                        <a:pt x="13" y="107"/>
                        <a:pt x="13" y="107"/>
                        <a:pt x="13" y="107"/>
                      </a:cubicBezTo>
                      <a:cubicBezTo>
                        <a:pt x="13" y="92"/>
                        <a:pt x="13" y="92"/>
                        <a:pt x="13" y="92"/>
                      </a:cubicBezTo>
                      <a:cubicBezTo>
                        <a:pt x="13" y="73"/>
                        <a:pt x="29" y="57"/>
                        <a:pt x="48" y="57"/>
                      </a:cubicBezTo>
                      <a:cubicBezTo>
                        <a:pt x="68" y="57"/>
                        <a:pt x="83" y="73"/>
                        <a:pt x="83" y="92"/>
                      </a:cubicBezTo>
                      <a:lnTo>
                        <a:pt x="83" y="10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Freeform 28"/>
                <p:cNvSpPr>
                  <a:spLocks/>
                </p:cNvSpPr>
                <p:nvPr/>
              </p:nvSpPr>
              <p:spPr bwMode="auto">
                <a:xfrm>
                  <a:off x="4749800" y="6988176"/>
                  <a:ext cx="139700" cy="195263"/>
                </a:xfrm>
                <a:custGeom>
                  <a:avLst/>
                  <a:gdLst>
                    <a:gd name="T0" fmla="*/ 22 w 44"/>
                    <a:gd name="T1" fmla="*/ 62 h 62"/>
                    <a:gd name="T2" fmla="*/ 19 w 44"/>
                    <a:gd name="T3" fmla="*/ 58 h 62"/>
                    <a:gd name="T4" fmla="*/ 19 w 44"/>
                    <a:gd name="T5" fmla="*/ 37 h 62"/>
                    <a:gd name="T6" fmla="*/ 22 w 44"/>
                    <a:gd name="T7" fmla="*/ 37 h 62"/>
                    <a:gd name="T8" fmla="*/ 37 w 44"/>
                    <a:gd name="T9" fmla="*/ 22 h 62"/>
                    <a:gd name="T10" fmla="*/ 22 w 44"/>
                    <a:gd name="T11" fmla="*/ 7 h 62"/>
                    <a:gd name="T12" fmla="*/ 8 w 44"/>
                    <a:gd name="T13" fmla="*/ 22 h 62"/>
                    <a:gd name="T14" fmla="*/ 4 w 44"/>
                    <a:gd name="T15" fmla="*/ 26 h 62"/>
                    <a:gd name="T16" fmla="*/ 0 w 44"/>
                    <a:gd name="T17" fmla="*/ 22 h 62"/>
                    <a:gd name="T18" fmla="*/ 22 w 44"/>
                    <a:gd name="T19" fmla="*/ 0 h 62"/>
                    <a:gd name="T20" fmla="*/ 44 w 44"/>
                    <a:gd name="T21" fmla="*/ 22 h 62"/>
                    <a:gd name="T22" fmla="*/ 26 w 44"/>
                    <a:gd name="T23" fmla="*/ 44 h 62"/>
                    <a:gd name="T24" fmla="*/ 26 w 44"/>
                    <a:gd name="T25" fmla="*/ 58 h 62"/>
                    <a:gd name="T26" fmla="*/ 22 w 44"/>
                    <a:gd name="T27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4" h="62">
                      <a:moveTo>
                        <a:pt x="22" y="62"/>
                      </a:moveTo>
                      <a:cubicBezTo>
                        <a:pt x="20" y="62"/>
                        <a:pt x="19" y="60"/>
                        <a:pt x="19" y="58"/>
                      </a:cubicBezTo>
                      <a:cubicBezTo>
                        <a:pt x="19" y="37"/>
                        <a:pt x="19" y="37"/>
                        <a:pt x="19" y="37"/>
                      </a:cubicBezTo>
                      <a:cubicBezTo>
                        <a:pt x="22" y="37"/>
                        <a:pt x="22" y="37"/>
                        <a:pt x="22" y="37"/>
                      </a:cubicBezTo>
                      <a:cubicBezTo>
                        <a:pt x="31" y="37"/>
                        <a:pt x="37" y="30"/>
                        <a:pt x="37" y="22"/>
                      </a:cubicBezTo>
                      <a:cubicBezTo>
                        <a:pt x="37" y="14"/>
                        <a:pt x="31" y="7"/>
                        <a:pt x="22" y="7"/>
                      </a:cubicBezTo>
                      <a:cubicBezTo>
                        <a:pt x="14" y="7"/>
                        <a:pt x="8" y="14"/>
                        <a:pt x="8" y="22"/>
                      </a:cubicBezTo>
                      <a:cubicBezTo>
                        <a:pt x="8" y="24"/>
                        <a:pt x="6" y="26"/>
                        <a:pt x="4" y="26"/>
                      </a:cubicBezTo>
                      <a:cubicBezTo>
                        <a:pt x="2" y="26"/>
                        <a:pt x="0" y="24"/>
                        <a:pt x="0" y="22"/>
                      </a:cubicBezTo>
                      <a:cubicBezTo>
                        <a:pt x="0" y="10"/>
                        <a:pt x="10" y="0"/>
                        <a:pt x="22" y="0"/>
                      </a:cubicBezTo>
                      <a:cubicBezTo>
                        <a:pt x="34" y="0"/>
                        <a:pt x="44" y="10"/>
                        <a:pt x="44" y="22"/>
                      </a:cubicBezTo>
                      <a:cubicBezTo>
                        <a:pt x="44" y="33"/>
                        <a:pt x="36" y="42"/>
                        <a:pt x="26" y="44"/>
                      </a:cubicBezTo>
                      <a:cubicBezTo>
                        <a:pt x="26" y="58"/>
                        <a:pt x="26" y="58"/>
                        <a:pt x="26" y="58"/>
                      </a:cubicBezTo>
                      <a:cubicBezTo>
                        <a:pt x="26" y="60"/>
                        <a:pt x="24" y="62"/>
                        <a:pt x="22" y="6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" name="Oval 29"/>
                <p:cNvSpPr>
                  <a:spLocks noChangeArrowheads="1"/>
                </p:cNvSpPr>
                <p:nvPr/>
              </p:nvSpPr>
              <p:spPr bwMode="auto">
                <a:xfrm>
                  <a:off x="4803775" y="7196138"/>
                  <a:ext cx="34925" cy="3333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4" name="组合 23"/>
          <p:cNvGrpSpPr/>
          <p:nvPr/>
        </p:nvGrpSpPr>
        <p:grpSpPr>
          <a:xfrm>
            <a:off x="3530026" y="2195484"/>
            <a:ext cx="1702396" cy="1521173"/>
            <a:chOff x="3530026" y="2195484"/>
            <a:chExt cx="1702396" cy="1521173"/>
          </a:xfrm>
        </p:grpSpPr>
        <p:sp>
          <p:nvSpPr>
            <p:cNvPr id="15" name="TextBox 14"/>
            <p:cNvSpPr txBox="1"/>
            <p:nvPr/>
          </p:nvSpPr>
          <p:spPr>
            <a:xfrm>
              <a:off x="4044829" y="2195484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9:00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936231" y="2885660"/>
              <a:ext cx="8899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ADDRESS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530026" y="3162659"/>
              <a:ext cx="170239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It’s easy to get to know your coworkers and their</a:t>
              </a:r>
            </a:p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stories.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719939" y="2195484"/>
            <a:ext cx="1891928" cy="1521173"/>
            <a:chOff x="3440931" y="2195484"/>
            <a:chExt cx="1891928" cy="1521173"/>
          </a:xfrm>
        </p:grpSpPr>
        <p:sp>
          <p:nvSpPr>
            <p:cNvPr id="95" name="TextBox 94"/>
            <p:cNvSpPr txBox="1"/>
            <p:nvPr/>
          </p:nvSpPr>
          <p:spPr>
            <a:xfrm>
              <a:off x="3994029" y="2195484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10:00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3440931" y="2885660"/>
              <a:ext cx="18919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EMERGENCY CONTACT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3530026" y="3162659"/>
              <a:ext cx="170239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It’s easy to get to know your coworkers and their</a:t>
              </a:r>
            </a:p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stories.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834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" dur="1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" dur="1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5465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2437003" cy="769441"/>
            <a:chOff x="307852" y="495736"/>
            <a:chExt cx="2437003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1824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PERFORM BETTER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itchFamily="34" charset="-122"/>
                </a:rPr>
                <a:t>＊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691332" y="636622"/>
            <a:ext cx="7462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WE ARE THE DIEHL GROUP ARCHITECTS, A FULL-SERVICE DESIGN ANDCONSULTING FIRM SPECIALIZING IN FORENSIC ARCHITECTURE, QUALITY ASSURANCE, AND EXPERT WITNESS TESEIMONY.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B5C6E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endParaRPr lang="zh-CN" altLang="en-US" sz="1600" dirty="0">
              <a:solidFill>
                <a:srgbClr val="1B5C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361414" y="2195484"/>
            <a:ext cx="1702396" cy="1521173"/>
            <a:chOff x="3530026" y="2195484"/>
            <a:chExt cx="1702396" cy="1521173"/>
          </a:xfrm>
        </p:grpSpPr>
        <p:sp>
          <p:nvSpPr>
            <p:cNvPr id="15" name="TextBox 14"/>
            <p:cNvSpPr txBox="1"/>
            <p:nvPr/>
          </p:nvSpPr>
          <p:spPr>
            <a:xfrm>
              <a:off x="3959104" y="2195484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11:00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09231" y="2885660"/>
              <a:ext cx="10342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BANK INFO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530026" y="3162659"/>
              <a:ext cx="170239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It’s easy to get to know your coworkers and their</a:t>
              </a:r>
            </a:p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stories.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3719935" y="2195484"/>
            <a:ext cx="1702396" cy="1521173"/>
            <a:chOff x="3530026" y="2195484"/>
            <a:chExt cx="1702396" cy="1521173"/>
          </a:xfrm>
        </p:grpSpPr>
        <p:sp>
          <p:nvSpPr>
            <p:cNvPr id="95" name="TextBox 94"/>
            <p:cNvSpPr txBox="1"/>
            <p:nvPr/>
          </p:nvSpPr>
          <p:spPr>
            <a:xfrm>
              <a:off x="3974979" y="2195484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12:00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3847331" y="2885660"/>
              <a:ext cx="10188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BIRTHDAYS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3530026" y="3162659"/>
              <a:ext cx="170239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It’s easy to get to know your coworkers and their</a:t>
              </a:r>
            </a:p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stories.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178892" y="2195484"/>
            <a:ext cx="1702396" cy="1521173"/>
            <a:chOff x="3530026" y="2195484"/>
            <a:chExt cx="1702396" cy="1521173"/>
          </a:xfrm>
        </p:grpSpPr>
        <p:sp>
          <p:nvSpPr>
            <p:cNvPr id="47" name="TextBox 46"/>
            <p:cNvSpPr txBox="1"/>
            <p:nvPr/>
          </p:nvSpPr>
          <p:spPr>
            <a:xfrm>
              <a:off x="4013079" y="2195484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13:00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3618731" y="2885660"/>
              <a:ext cx="156138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COMPANY ASSETS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530026" y="3162659"/>
              <a:ext cx="170239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It’s easy to get to know your coworkers and their</a:t>
              </a:r>
            </a:p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stories.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100465" y="2671192"/>
            <a:ext cx="9244465" cy="144685"/>
            <a:chOff x="-100465" y="2671192"/>
            <a:chExt cx="9244465" cy="144685"/>
          </a:xfrm>
        </p:grpSpPr>
        <p:sp>
          <p:nvSpPr>
            <p:cNvPr id="59" name="椭圆 58"/>
            <p:cNvSpPr/>
            <p:nvPr/>
          </p:nvSpPr>
          <p:spPr>
            <a:xfrm>
              <a:off x="2096584" y="2671192"/>
              <a:ext cx="144016" cy="14401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4478987" y="2671192"/>
              <a:ext cx="144016" cy="14401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>
              <a:endCxn id="59" idx="2"/>
            </p:cNvCxnSpPr>
            <p:nvPr/>
          </p:nvCxnSpPr>
          <p:spPr>
            <a:xfrm>
              <a:off x="-100465" y="2743200"/>
              <a:ext cx="21970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59" idx="6"/>
              <a:endCxn id="62" idx="2"/>
            </p:cNvCxnSpPr>
            <p:nvPr/>
          </p:nvCxnSpPr>
          <p:spPr>
            <a:xfrm>
              <a:off x="2240600" y="2743200"/>
              <a:ext cx="223838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62" idx="6"/>
              <a:endCxn id="45" idx="2"/>
            </p:cNvCxnSpPr>
            <p:nvPr/>
          </p:nvCxnSpPr>
          <p:spPr>
            <a:xfrm>
              <a:off x="4623003" y="2743200"/>
              <a:ext cx="2352625" cy="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6975628" y="2671861"/>
              <a:ext cx="144016" cy="14401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7119644" y="2743869"/>
              <a:ext cx="202435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0133765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1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1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1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1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5465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2437003" cy="769441"/>
            <a:chOff x="307852" y="495736"/>
            <a:chExt cx="2437003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1824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PERFORM BETTER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itchFamily="34" charset="-122"/>
                </a:rPr>
                <a:t>＊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691332" y="636622"/>
            <a:ext cx="7462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WE ARE THE DIEHL GROUP ARCHITECTS, A FULL-SERVICE DESIGN ANDCONSULTING FIRM SPECIALIZING IN FORENSIC ARCHITECTURE, QUALITY ASSURANCE, AND EXPERT WITNESS TESEIMONY.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B5C6E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endParaRPr lang="zh-CN" altLang="en-US" sz="1600" dirty="0">
              <a:solidFill>
                <a:srgbClr val="1B5C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 flipH="1">
            <a:off x="3911994" y="2195484"/>
            <a:ext cx="1702396" cy="1521173"/>
            <a:chOff x="3530026" y="2195484"/>
            <a:chExt cx="1702396" cy="1521173"/>
          </a:xfrm>
        </p:grpSpPr>
        <p:sp>
          <p:nvSpPr>
            <p:cNvPr id="64" name="TextBox 63"/>
            <p:cNvSpPr txBox="1"/>
            <p:nvPr/>
          </p:nvSpPr>
          <p:spPr>
            <a:xfrm>
              <a:off x="3910176" y="2195484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16:00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870849" y="2885660"/>
              <a:ext cx="10188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BIRTHDAYS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530026" y="3162659"/>
              <a:ext cx="170239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It’s easy to get to know your coworkers and their</a:t>
              </a:r>
            </a:p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stories.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 flipH="1">
            <a:off x="1632986" y="2195484"/>
            <a:ext cx="1702396" cy="1521173"/>
            <a:chOff x="3530026" y="2195484"/>
            <a:chExt cx="1702396" cy="1521173"/>
          </a:xfrm>
        </p:grpSpPr>
        <p:sp>
          <p:nvSpPr>
            <p:cNvPr id="69" name="TextBox 68"/>
            <p:cNvSpPr txBox="1"/>
            <p:nvPr/>
          </p:nvSpPr>
          <p:spPr>
            <a:xfrm>
              <a:off x="3994029" y="2195484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15:00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723480" y="2885660"/>
              <a:ext cx="13299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CONTACT INFO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530026" y="3162659"/>
              <a:ext cx="170239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It’s easy to get to know your coworkers and their</a:t>
              </a:r>
            </a:p>
            <a:p>
              <a:pPr algn="ctr"/>
              <a:r>
                <a:rPr lang="en-US" altLang="zh-CN" sz="1000" dirty="0">
                  <a:solidFill>
                    <a:schemeClr val="bg1"/>
                  </a:solidFill>
                </a:rPr>
                <a:t>stories.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-2604" y="2167136"/>
            <a:ext cx="8141715" cy="1152128"/>
            <a:chOff x="-2604" y="2167136"/>
            <a:chExt cx="8141715" cy="1152128"/>
          </a:xfrm>
        </p:grpSpPr>
        <p:sp>
          <p:nvSpPr>
            <p:cNvPr id="50" name="椭圆 49"/>
            <p:cNvSpPr/>
            <p:nvPr/>
          </p:nvSpPr>
          <p:spPr>
            <a:xfrm flipH="1">
              <a:off x="6986983" y="2167136"/>
              <a:ext cx="1152128" cy="11521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flipH="1">
              <a:off x="4699579" y="2671192"/>
              <a:ext cx="144016" cy="14401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2412176" y="2671192"/>
              <a:ext cx="144016" cy="14401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连接符 53"/>
            <p:cNvCxnSpPr>
              <a:stCxn id="50" idx="6"/>
              <a:endCxn id="51" idx="2"/>
            </p:cNvCxnSpPr>
            <p:nvPr/>
          </p:nvCxnSpPr>
          <p:spPr>
            <a:xfrm flipH="1">
              <a:off x="4843595" y="2743200"/>
              <a:ext cx="21433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51" idx="6"/>
              <a:endCxn id="53" idx="2"/>
            </p:cNvCxnSpPr>
            <p:nvPr/>
          </p:nvCxnSpPr>
          <p:spPr>
            <a:xfrm flipH="1">
              <a:off x="2556192" y="2743200"/>
              <a:ext cx="214338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53" idx="6"/>
            </p:cNvCxnSpPr>
            <p:nvPr/>
          </p:nvCxnSpPr>
          <p:spPr>
            <a:xfrm flipH="1">
              <a:off x="-2604" y="2743200"/>
              <a:ext cx="24147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 25"/>
            <p:cNvSpPr>
              <a:spLocks noEditPoints="1"/>
            </p:cNvSpPr>
            <p:nvPr/>
          </p:nvSpPr>
          <p:spPr bwMode="auto">
            <a:xfrm>
              <a:off x="7488874" y="2564816"/>
              <a:ext cx="333720" cy="326620"/>
            </a:xfrm>
            <a:custGeom>
              <a:avLst/>
              <a:gdLst>
                <a:gd name="T0" fmla="*/ 117 w 117"/>
                <a:gd name="T1" fmla="*/ 58 h 116"/>
                <a:gd name="T2" fmla="*/ 101 w 117"/>
                <a:gd name="T3" fmla="*/ 51 h 116"/>
                <a:gd name="T4" fmla="*/ 106 w 117"/>
                <a:gd name="T5" fmla="*/ 39 h 116"/>
                <a:gd name="T6" fmla="*/ 99 w 117"/>
                <a:gd name="T7" fmla="*/ 26 h 116"/>
                <a:gd name="T8" fmla="*/ 86 w 117"/>
                <a:gd name="T9" fmla="*/ 24 h 116"/>
                <a:gd name="T10" fmla="*/ 87 w 117"/>
                <a:gd name="T11" fmla="*/ 7 h 116"/>
                <a:gd name="T12" fmla="*/ 74 w 117"/>
                <a:gd name="T13" fmla="*/ 17 h 116"/>
                <a:gd name="T14" fmla="*/ 65 w 117"/>
                <a:gd name="T15" fmla="*/ 7 h 116"/>
                <a:gd name="T16" fmla="*/ 51 w 117"/>
                <a:gd name="T17" fmla="*/ 7 h 116"/>
                <a:gd name="T18" fmla="*/ 43 w 117"/>
                <a:gd name="T19" fmla="*/ 17 h 116"/>
                <a:gd name="T20" fmla="*/ 29 w 117"/>
                <a:gd name="T21" fmla="*/ 7 h 116"/>
                <a:gd name="T22" fmla="*/ 30 w 117"/>
                <a:gd name="T23" fmla="*/ 24 h 116"/>
                <a:gd name="T24" fmla="*/ 18 w 117"/>
                <a:gd name="T25" fmla="*/ 26 h 116"/>
                <a:gd name="T26" fmla="*/ 10 w 117"/>
                <a:gd name="T27" fmla="*/ 39 h 116"/>
                <a:gd name="T28" fmla="*/ 15 w 117"/>
                <a:gd name="T29" fmla="*/ 51 h 116"/>
                <a:gd name="T30" fmla="*/ 0 w 117"/>
                <a:gd name="T31" fmla="*/ 58 h 116"/>
                <a:gd name="T32" fmla="*/ 15 w 117"/>
                <a:gd name="T33" fmla="*/ 65 h 116"/>
                <a:gd name="T34" fmla="*/ 10 w 117"/>
                <a:gd name="T35" fmla="*/ 77 h 116"/>
                <a:gd name="T36" fmla="*/ 18 w 117"/>
                <a:gd name="T37" fmla="*/ 90 h 116"/>
                <a:gd name="T38" fmla="*/ 30 w 117"/>
                <a:gd name="T39" fmla="*/ 92 h 116"/>
                <a:gd name="T40" fmla="*/ 29 w 117"/>
                <a:gd name="T41" fmla="*/ 108 h 116"/>
                <a:gd name="T42" fmla="*/ 43 w 117"/>
                <a:gd name="T43" fmla="*/ 99 h 116"/>
                <a:gd name="T44" fmla="*/ 51 w 117"/>
                <a:gd name="T45" fmla="*/ 109 h 116"/>
                <a:gd name="T46" fmla="*/ 65 w 117"/>
                <a:gd name="T47" fmla="*/ 109 h 116"/>
                <a:gd name="T48" fmla="*/ 74 w 117"/>
                <a:gd name="T49" fmla="*/ 99 h 116"/>
                <a:gd name="T50" fmla="*/ 87 w 117"/>
                <a:gd name="T51" fmla="*/ 108 h 116"/>
                <a:gd name="T52" fmla="*/ 86 w 117"/>
                <a:gd name="T53" fmla="*/ 92 h 116"/>
                <a:gd name="T54" fmla="*/ 99 w 117"/>
                <a:gd name="T55" fmla="*/ 90 h 116"/>
                <a:gd name="T56" fmla="*/ 106 w 117"/>
                <a:gd name="T57" fmla="*/ 77 h 116"/>
                <a:gd name="T58" fmla="*/ 101 w 117"/>
                <a:gd name="T59" fmla="*/ 65 h 116"/>
                <a:gd name="T60" fmla="*/ 58 w 117"/>
                <a:gd name="T61" fmla="*/ 94 h 116"/>
                <a:gd name="T62" fmla="*/ 58 w 117"/>
                <a:gd name="T63" fmla="*/ 21 h 116"/>
                <a:gd name="T64" fmla="*/ 58 w 117"/>
                <a:gd name="T65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7" h="116">
                  <a:moveTo>
                    <a:pt x="109" y="65"/>
                  </a:moveTo>
                  <a:cubicBezTo>
                    <a:pt x="113" y="65"/>
                    <a:pt x="117" y="62"/>
                    <a:pt x="117" y="58"/>
                  </a:cubicBezTo>
                  <a:cubicBezTo>
                    <a:pt x="117" y="54"/>
                    <a:pt x="113" y="51"/>
                    <a:pt x="109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1" y="48"/>
                    <a:pt x="100" y="45"/>
                    <a:pt x="99" y="43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10" y="37"/>
                    <a:pt x="111" y="32"/>
                    <a:pt x="109" y="29"/>
                  </a:cubicBezTo>
                  <a:cubicBezTo>
                    <a:pt x="107" y="25"/>
                    <a:pt x="102" y="24"/>
                    <a:pt x="99" y="26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28"/>
                    <a:pt x="88" y="26"/>
                    <a:pt x="86" y="24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2" y="14"/>
                    <a:pt x="91" y="9"/>
                    <a:pt x="87" y="7"/>
                  </a:cubicBezTo>
                  <a:cubicBezTo>
                    <a:pt x="84" y="5"/>
                    <a:pt x="80" y="7"/>
                    <a:pt x="78" y="10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1" y="16"/>
                    <a:pt x="68" y="15"/>
                    <a:pt x="65" y="15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3"/>
                    <a:pt x="62" y="0"/>
                    <a:pt x="58" y="0"/>
                  </a:cubicBezTo>
                  <a:cubicBezTo>
                    <a:pt x="54" y="0"/>
                    <a:pt x="51" y="3"/>
                    <a:pt x="51" y="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48" y="15"/>
                    <a:pt x="46" y="16"/>
                    <a:pt x="43" y="1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7"/>
                    <a:pt x="33" y="5"/>
                    <a:pt x="29" y="7"/>
                  </a:cubicBezTo>
                  <a:cubicBezTo>
                    <a:pt x="26" y="9"/>
                    <a:pt x="24" y="14"/>
                    <a:pt x="26" y="17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8" y="26"/>
                    <a:pt x="26" y="28"/>
                    <a:pt x="25" y="30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4" y="24"/>
                    <a:pt x="10" y="25"/>
                    <a:pt x="8" y="29"/>
                  </a:cubicBezTo>
                  <a:cubicBezTo>
                    <a:pt x="6" y="32"/>
                    <a:pt x="7" y="37"/>
                    <a:pt x="10" y="3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5"/>
                    <a:pt x="16" y="48"/>
                    <a:pt x="15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3" y="51"/>
                    <a:pt x="0" y="54"/>
                    <a:pt x="0" y="58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8"/>
                    <a:pt x="16" y="71"/>
                    <a:pt x="17" y="73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7" y="79"/>
                    <a:pt x="6" y="84"/>
                    <a:pt x="8" y="87"/>
                  </a:cubicBezTo>
                  <a:cubicBezTo>
                    <a:pt x="10" y="91"/>
                    <a:pt x="14" y="92"/>
                    <a:pt x="18" y="90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6" y="88"/>
                    <a:pt x="28" y="90"/>
                    <a:pt x="30" y="92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4" y="102"/>
                    <a:pt x="26" y="106"/>
                    <a:pt x="29" y="108"/>
                  </a:cubicBezTo>
                  <a:cubicBezTo>
                    <a:pt x="33" y="110"/>
                    <a:pt x="37" y="109"/>
                    <a:pt x="39" y="106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6" y="100"/>
                    <a:pt x="48" y="101"/>
                    <a:pt x="51" y="101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113"/>
                    <a:pt x="54" y="116"/>
                    <a:pt x="58" y="116"/>
                  </a:cubicBezTo>
                  <a:cubicBezTo>
                    <a:pt x="62" y="116"/>
                    <a:pt x="65" y="113"/>
                    <a:pt x="65" y="109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8" y="101"/>
                    <a:pt x="71" y="100"/>
                    <a:pt x="74" y="99"/>
                  </a:cubicBezTo>
                  <a:cubicBezTo>
                    <a:pt x="78" y="106"/>
                    <a:pt x="78" y="106"/>
                    <a:pt x="78" y="106"/>
                  </a:cubicBezTo>
                  <a:cubicBezTo>
                    <a:pt x="80" y="109"/>
                    <a:pt x="84" y="110"/>
                    <a:pt x="87" y="108"/>
                  </a:cubicBezTo>
                  <a:cubicBezTo>
                    <a:pt x="91" y="106"/>
                    <a:pt x="92" y="102"/>
                    <a:pt x="90" y="9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8" y="90"/>
                    <a:pt x="90" y="88"/>
                    <a:pt x="92" y="86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2" y="92"/>
                    <a:pt x="107" y="91"/>
                    <a:pt x="109" y="87"/>
                  </a:cubicBezTo>
                  <a:cubicBezTo>
                    <a:pt x="111" y="84"/>
                    <a:pt x="110" y="79"/>
                    <a:pt x="106" y="77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100" y="71"/>
                    <a:pt x="101" y="68"/>
                    <a:pt x="101" y="65"/>
                  </a:cubicBezTo>
                  <a:lnTo>
                    <a:pt x="109" y="65"/>
                  </a:lnTo>
                  <a:close/>
                  <a:moveTo>
                    <a:pt x="58" y="94"/>
                  </a:moveTo>
                  <a:cubicBezTo>
                    <a:pt x="38" y="94"/>
                    <a:pt x="22" y="78"/>
                    <a:pt x="22" y="58"/>
                  </a:cubicBezTo>
                  <a:cubicBezTo>
                    <a:pt x="22" y="38"/>
                    <a:pt x="38" y="21"/>
                    <a:pt x="58" y="21"/>
                  </a:cubicBezTo>
                  <a:cubicBezTo>
                    <a:pt x="78" y="21"/>
                    <a:pt x="95" y="38"/>
                    <a:pt x="95" y="58"/>
                  </a:cubicBezTo>
                  <a:cubicBezTo>
                    <a:pt x="95" y="78"/>
                    <a:pt x="78" y="94"/>
                    <a:pt x="58" y="94"/>
                  </a:cubicBezTo>
                </a:path>
              </a:pathLst>
            </a:custGeom>
            <a:solidFill>
              <a:srgbClr val="1C5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26"/>
            <p:cNvSpPr>
              <a:spLocks noEditPoints="1"/>
            </p:cNvSpPr>
            <p:nvPr/>
          </p:nvSpPr>
          <p:spPr bwMode="auto">
            <a:xfrm>
              <a:off x="7278701" y="2665643"/>
              <a:ext cx="218693" cy="217274"/>
            </a:xfrm>
            <a:custGeom>
              <a:avLst/>
              <a:gdLst>
                <a:gd name="T0" fmla="*/ 70 w 77"/>
                <a:gd name="T1" fmla="*/ 31 h 77"/>
                <a:gd name="T2" fmla="*/ 64 w 77"/>
                <a:gd name="T3" fmla="*/ 31 h 77"/>
                <a:gd name="T4" fmla="*/ 61 w 77"/>
                <a:gd name="T5" fmla="*/ 26 h 77"/>
                <a:gd name="T6" fmla="*/ 66 w 77"/>
                <a:gd name="T7" fmla="*/ 21 h 77"/>
                <a:gd name="T8" fmla="*/ 66 w 77"/>
                <a:gd name="T9" fmla="*/ 11 h 77"/>
                <a:gd name="T10" fmla="*/ 56 w 77"/>
                <a:gd name="T11" fmla="*/ 11 h 77"/>
                <a:gd name="T12" fmla="*/ 51 w 77"/>
                <a:gd name="T13" fmla="*/ 16 h 77"/>
                <a:gd name="T14" fmla="*/ 46 w 77"/>
                <a:gd name="T15" fmla="*/ 14 h 77"/>
                <a:gd name="T16" fmla="*/ 46 w 77"/>
                <a:gd name="T17" fmla="*/ 7 h 77"/>
                <a:gd name="T18" fmla="*/ 39 w 77"/>
                <a:gd name="T19" fmla="*/ 0 h 77"/>
                <a:gd name="T20" fmla="*/ 32 w 77"/>
                <a:gd name="T21" fmla="*/ 7 h 77"/>
                <a:gd name="T22" fmla="*/ 32 w 77"/>
                <a:gd name="T23" fmla="*/ 14 h 77"/>
                <a:gd name="T24" fmla="*/ 26 w 77"/>
                <a:gd name="T25" fmla="*/ 16 h 77"/>
                <a:gd name="T26" fmla="*/ 22 w 77"/>
                <a:gd name="T27" fmla="*/ 11 h 77"/>
                <a:gd name="T28" fmla="*/ 11 w 77"/>
                <a:gd name="T29" fmla="*/ 11 h 77"/>
                <a:gd name="T30" fmla="*/ 11 w 77"/>
                <a:gd name="T31" fmla="*/ 21 h 77"/>
                <a:gd name="T32" fmla="*/ 16 w 77"/>
                <a:gd name="T33" fmla="*/ 26 h 77"/>
                <a:gd name="T34" fmla="*/ 14 w 77"/>
                <a:gd name="T35" fmla="*/ 31 h 77"/>
                <a:gd name="T36" fmla="*/ 7 w 77"/>
                <a:gd name="T37" fmla="*/ 31 h 77"/>
                <a:gd name="T38" fmla="*/ 0 w 77"/>
                <a:gd name="T39" fmla="*/ 38 h 77"/>
                <a:gd name="T40" fmla="*/ 7 w 77"/>
                <a:gd name="T41" fmla="*/ 46 h 77"/>
                <a:gd name="T42" fmla="*/ 14 w 77"/>
                <a:gd name="T43" fmla="*/ 46 h 77"/>
                <a:gd name="T44" fmla="*/ 16 w 77"/>
                <a:gd name="T45" fmla="*/ 51 h 77"/>
                <a:gd name="T46" fmla="*/ 11 w 77"/>
                <a:gd name="T47" fmla="*/ 56 h 77"/>
                <a:gd name="T48" fmla="*/ 11 w 77"/>
                <a:gd name="T49" fmla="*/ 66 h 77"/>
                <a:gd name="T50" fmla="*/ 22 w 77"/>
                <a:gd name="T51" fmla="*/ 66 h 77"/>
                <a:gd name="T52" fmla="*/ 26 w 77"/>
                <a:gd name="T53" fmla="*/ 61 h 77"/>
                <a:gd name="T54" fmla="*/ 32 w 77"/>
                <a:gd name="T55" fmla="*/ 63 h 77"/>
                <a:gd name="T56" fmla="*/ 32 w 77"/>
                <a:gd name="T57" fmla="*/ 70 h 77"/>
                <a:gd name="T58" fmla="*/ 39 w 77"/>
                <a:gd name="T59" fmla="*/ 77 h 77"/>
                <a:gd name="T60" fmla="*/ 46 w 77"/>
                <a:gd name="T61" fmla="*/ 70 h 77"/>
                <a:gd name="T62" fmla="*/ 46 w 77"/>
                <a:gd name="T63" fmla="*/ 63 h 77"/>
                <a:gd name="T64" fmla="*/ 51 w 77"/>
                <a:gd name="T65" fmla="*/ 61 h 77"/>
                <a:gd name="T66" fmla="*/ 56 w 77"/>
                <a:gd name="T67" fmla="*/ 66 h 77"/>
                <a:gd name="T68" fmla="*/ 66 w 77"/>
                <a:gd name="T69" fmla="*/ 66 h 77"/>
                <a:gd name="T70" fmla="*/ 66 w 77"/>
                <a:gd name="T71" fmla="*/ 56 h 77"/>
                <a:gd name="T72" fmla="*/ 61 w 77"/>
                <a:gd name="T73" fmla="*/ 51 h 77"/>
                <a:gd name="T74" fmla="*/ 64 w 77"/>
                <a:gd name="T75" fmla="*/ 46 h 77"/>
                <a:gd name="T76" fmla="*/ 70 w 77"/>
                <a:gd name="T77" fmla="*/ 46 h 77"/>
                <a:gd name="T78" fmla="*/ 77 w 77"/>
                <a:gd name="T79" fmla="*/ 38 h 77"/>
                <a:gd name="T80" fmla="*/ 70 w 77"/>
                <a:gd name="T81" fmla="*/ 31 h 77"/>
                <a:gd name="T82" fmla="*/ 39 w 77"/>
                <a:gd name="T83" fmla="*/ 57 h 77"/>
                <a:gd name="T84" fmla="*/ 20 w 77"/>
                <a:gd name="T85" fmla="*/ 38 h 77"/>
                <a:gd name="T86" fmla="*/ 39 w 77"/>
                <a:gd name="T87" fmla="*/ 20 h 77"/>
                <a:gd name="T88" fmla="*/ 57 w 77"/>
                <a:gd name="T89" fmla="*/ 38 h 77"/>
                <a:gd name="T90" fmla="*/ 39 w 77"/>
                <a:gd name="T91" fmla="*/ 5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7" h="77">
                  <a:moveTo>
                    <a:pt x="70" y="31"/>
                  </a:moveTo>
                  <a:cubicBezTo>
                    <a:pt x="64" y="31"/>
                    <a:pt x="64" y="31"/>
                    <a:pt x="64" y="31"/>
                  </a:cubicBezTo>
                  <a:cubicBezTo>
                    <a:pt x="63" y="29"/>
                    <a:pt x="62" y="28"/>
                    <a:pt x="61" y="26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9" y="18"/>
                    <a:pt x="69" y="14"/>
                    <a:pt x="66" y="11"/>
                  </a:cubicBezTo>
                  <a:cubicBezTo>
                    <a:pt x="63" y="8"/>
                    <a:pt x="59" y="8"/>
                    <a:pt x="56" y="1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5"/>
                    <a:pt x="48" y="14"/>
                    <a:pt x="46" y="14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  <a:cubicBezTo>
                    <a:pt x="35" y="0"/>
                    <a:pt x="32" y="3"/>
                    <a:pt x="32" y="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4"/>
                    <a:pt x="28" y="15"/>
                    <a:pt x="26" y="1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8"/>
                    <a:pt x="14" y="8"/>
                    <a:pt x="11" y="11"/>
                  </a:cubicBezTo>
                  <a:cubicBezTo>
                    <a:pt x="9" y="14"/>
                    <a:pt x="9" y="18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8"/>
                    <a:pt x="15" y="29"/>
                    <a:pt x="14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3" y="31"/>
                    <a:pt x="0" y="34"/>
                    <a:pt x="0" y="38"/>
                  </a:cubicBezTo>
                  <a:cubicBezTo>
                    <a:pt x="0" y="42"/>
                    <a:pt x="3" y="46"/>
                    <a:pt x="7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7"/>
                    <a:pt x="15" y="49"/>
                    <a:pt x="16" y="51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8"/>
                    <a:pt x="9" y="63"/>
                    <a:pt x="11" y="66"/>
                  </a:cubicBezTo>
                  <a:cubicBezTo>
                    <a:pt x="14" y="69"/>
                    <a:pt x="19" y="69"/>
                    <a:pt x="22" y="6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8" y="62"/>
                    <a:pt x="30" y="63"/>
                    <a:pt x="32" y="63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4"/>
                    <a:pt x="35" y="77"/>
                    <a:pt x="39" y="77"/>
                  </a:cubicBezTo>
                  <a:cubicBezTo>
                    <a:pt x="43" y="77"/>
                    <a:pt x="46" y="74"/>
                    <a:pt x="46" y="70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8" y="63"/>
                    <a:pt x="50" y="62"/>
                    <a:pt x="51" y="61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9" y="69"/>
                    <a:pt x="63" y="69"/>
                    <a:pt x="66" y="66"/>
                  </a:cubicBezTo>
                  <a:cubicBezTo>
                    <a:pt x="69" y="63"/>
                    <a:pt x="69" y="58"/>
                    <a:pt x="66" y="56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49"/>
                    <a:pt x="63" y="47"/>
                    <a:pt x="64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4" y="46"/>
                    <a:pt x="77" y="42"/>
                    <a:pt x="77" y="38"/>
                  </a:cubicBezTo>
                  <a:cubicBezTo>
                    <a:pt x="77" y="34"/>
                    <a:pt x="74" y="31"/>
                    <a:pt x="70" y="31"/>
                  </a:cubicBezTo>
                  <a:moveTo>
                    <a:pt x="39" y="57"/>
                  </a:moveTo>
                  <a:cubicBezTo>
                    <a:pt x="29" y="57"/>
                    <a:pt x="20" y="49"/>
                    <a:pt x="20" y="38"/>
                  </a:cubicBezTo>
                  <a:cubicBezTo>
                    <a:pt x="20" y="28"/>
                    <a:pt x="29" y="20"/>
                    <a:pt x="39" y="20"/>
                  </a:cubicBezTo>
                  <a:cubicBezTo>
                    <a:pt x="49" y="20"/>
                    <a:pt x="57" y="28"/>
                    <a:pt x="57" y="38"/>
                  </a:cubicBezTo>
                  <a:cubicBezTo>
                    <a:pt x="57" y="49"/>
                    <a:pt x="49" y="57"/>
                    <a:pt x="39" y="57"/>
                  </a:cubicBezTo>
                </a:path>
              </a:pathLst>
            </a:custGeom>
            <a:solidFill>
              <a:srgbClr val="1C5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8931334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1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1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5465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:\无版权图片\99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600075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6229973" y="1950322"/>
            <a:ext cx="2466020" cy="1557532"/>
            <a:chOff x="6229973" y="1950322"/>
            <a:chExt cx="2466020" cy="1557532"/>
          </a:xfrm>
        </p:grpSpPr>
        <p:grpSp>
          <p:nvGrpSpPr>
            <p:cNvPr id="5" name="组合 4"/>
            <p:cNvGrpSpPr/>
            <p:nvPr/>
          </p:nvGrpSpPr>
          <p:grpSpPr>
            <a:xfrm>
              <a:off x="6330925" y="1950322"/>
              <a:ext cx="244041" cy="244041"/>
              <a:chOff x="6372200" y="625153"/>
              <a:chExt cx="360040" cy="360040"/>
            </a:xfrm>
          </p:grpSpPr>
          <p:cxnSp>
            <p:nvCxnSpPr>
              <p:cNvPr id="3" name="直接连接符 2"/>
              <p:cNvCxnSpPr/>
              <p:nvPr/>
            </p:nvCxnSpPr>
            <p:spPr>
              <a:xfrm>
                <a:off x="6372200" y="627534"/>
                <a:ext cx="36004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5400000">
                <a:off x="6194561" y="805173"/>
                <a:ext cx="36004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 6"/>
            <p:cNvSpPr/>
            <p:nvPr/>
          </p:nvSpPr>
          <p:spPr>
            <a:xfrm>
              <a:off x="6344565" y="1989902"/>
              <a:ext cx="17787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Get 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employee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 flipH="1" flipV="1">
              <a:off x="7872144" y="2136511"/>
              <a:ext cx="244041" cy="244041"/>
              <a:chOff x="6372200" y="625153"/>
              <a:chExt cx="360040" cy="360040"/>
            </a:xfrm>
          </p:grpSpPr>
          <p:cxnSp>
            <p:nvCxnSpPr>
              <p:cNvPr id="44" name="直接连接符 43"/>
              <p:cNvCxnSpPr/>
              <p:nvPr/>
            </p:nvCxnSpPr>
            <p:spPr>
              <a:xfrm>
                <a:off x="6372200" y="627534"/>
                <a:ext cx="36004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5400000">
                <a:off x="6194561" y="805173"/>
                <a:ext cx="36004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矩形 7"/>
            <p:cNvSpPr/>
            <p:nvPr/>
          </p:nvSpPr>
          <p:spPr>
            <a:xfrm>
              <a:off x="6229973" y="2492191"/>
              <a:ext cx="246602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Kin gets employee files, addresses, emergency contacts, bank info, and other data into a single, secure location and notifies you when any of it is updated.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10116616" y="1275606"/>
            <a:ext cx="335364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六边形 45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7" name="TextBox 46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B5C6E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1600" dirty="0">
              <a:solidFill>
                <a:srgbClr val="1B5C6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79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5465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2725607" cy="769441"/>
            <a:chOff x="307852" y="495736"/>
            <a:chExt cx="2725607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2113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REQUIRES RESEARCH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itchFamily="34" charset="-122"/>
                </a:rPr>
                <a:t>＊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691332" y="636622"/>
            <a:ext cx="7462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WE ARE THE DIEHL GROUP ARCHITECTS, A FULL-SERVICE DESIGN ANDCONSULTING FIRM SPECIALIZING IN FORENSIC ARCHITECTURE, QUALITY ASSURANCE, AND EXPERT WITNESS TESEIMONY.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B5C6E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endParaRPr lang="zh-CN" altLang="en-US" sz="1600" dirty="0">
              <a:solidFill>
                <a:srgbClr val="1B5C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858617" y="2135024"/>
            <a:ext cx="1351008" cy="2403997"/>
            <a:chOff x="3858617" y="2135024"/>
            <a:chExt cx="1351008" cy="2403997"/>
          </a:xfrm>
        </p:grpSpPr>
        <p:grpSp>
          <p:nvGrpSpPr>
            <p:cNvPr id="28" name="组合 27"/>
            <p:cNvGrpSpPr/>
            <p:nvPr/>
          </p:nvGrpSpPr>
          <p:grpSpPr>
            <a:xfrm rot="166006">
              <a:off x="3858617" y="2135024"/>
              <a:ext cx="1351008" cy="2403997"/>
              <a:chOff x="3846513" y="1814513"/>
              <a:chExt cx="323850" cy="576262"/>
            </a:xfrm>
          </p:grpSpPr>
          <p:sp>
            <p:nvSpPr>
              <p:cNvPr id="42" name="Freeform 137"/>
              <p:cNvSpPr>
                <a:spLocks noEditPoints="1"/>
              </p:cNvSpPr>
              <p:nvPr/>
            </p:nvSpPr>
            <p:spPr bwMode="auto">
              <a:xfrm>
                <a:off x="3846513" y="1814513"/>
                <a:ext cx="323850" cy="323850"/>
              </a:xfrm>
              <a:custGeom>
                <a:avLst/>
                <a:gdLst>
                  <a:gd name="T0" fmla="*/ 112 w 204"/>
                  <a:gd name="T1" fmla="*/ 0 h 204"/>
                  <a:gd name="T2" fmla="*/ 141 w 204"/>
                  <a:gd name="T3" fmla="*/ 8 h 204"/>
                  <a:gd name="T4" fmla="*/ 165 w 204"/>
                  <a:gd name="T5" fmla="*/ 22 h 204"/>
                  <a:gd name="T6" fmla="*/ 185 w 204"/>
                  <a:gd name="T7" fmla="*/ 42 h 204"/>
                  <a:gd name="T8" fmla="*/ 199 w 204"/>
                  <a:gd name="T9" fmla="*/ 68 h 204"/>
                  <a:gd name="T10" fmla="*/ 204 w 204"/>
                  <a:gd name="T11" fmla="*/ 96 h 204"/>
                  <a:gd name="T12" fmla="*/ 203 w 204"/>
                  <a:gd name="T13" fmla="*/ 118 h 204"/>
                  <a:gd name="T14" fmla="*/ 195 w 204"/>
                  <a:gd name="T15" fmla="*/ 146 h 204"/>
                  <a:gd name="T16" fmla="*/ 179 w 204"/>
                  <a:gd name="T17" fmla="*/ 171 h 204"/>
                  <a:gd name="T18" fmla="*/ 156 w 204"/>
                  <a:gd name="T19" fmla="*/ 190 h 204"/>
                  <a:gd name="T20" fmla="*/ 129 w 204"/>
                  <a:gd name="T21" fmla="*/ 202 h 204"/>
                  <a:gd name="T22" fmla="*/ 108 w 204"/>
                  <a:gd name="T23" fmla="*/ 204 h 204"/>
                  <a:gd name="T24" fmla="*/ 102 w 204"/>
                  <a:gd name="T25" fmla="*/ 185 h 204"/>
                  <a:gd name="T26" fmla="*/ 107 w 204"/>
                  <a:gd name="T27" fmla="*/ 185 h 204"/>
                  <a:gd name="T28" fmla="*/ 131 w 204"/>
                  <a:gd name="T29" fmla="*/ 180 h 204"/>
                  <a:gd name="T30" fmla="*/ 164 w 204"/>
                  <a:gd name="T31" fmla="*/ 158 h 204"/>
                  <a:gd name="T32" fmla="*/ 183 w 204"/>
                  <a:gd name="T33" fmla="*/ 123 h 204"/>
                  <a:gd name="T34" fmla="*/ 185 w 204"/>
                  <a:gd name="T35" fmla="*/ 97 h 204"/>
                  <a:gd name="T36" fmla="*/ 177 w 204"/>
                  <a:gd name="T37" fmla="*/ 66 h 204"/>
                  <a:gd name="T38" fmla="*/ 148 w 204"/>
                  <a:gd name="T39" fmla="*/ 32 h 204"/>
                  <a:gd name="T40" fmla="*/ 102 w 204"/>
                  <a:gd name="T41" fmla="*/ 19 h 204"/>
                  <a:gd name="T42" fmla="*/ 96 w 204"/>
                  <a:gd name="T43" fmla="*/ 0 h 204"/>
                  <a:gd name="T44" fmla="*/ 102 w 204"/>
                  <a:gd name="T45" fmla="*/ 19 h 204"/>
                  <a:gd name="T46" fmla="*/ 89 w 204"/>
                  <a:gd name="T47" fmla="*/ 20 h 204"/>
                  <a:gd name="T48" fmla="*/ 66 w 204"/>
                  <a:gd name="T49" fmla="*/ 27 h 204"/>
                  <a:gd name="T50" fmla="*/ 31 w 204"/>
                  <a:gd name="T51" fmla="*/ 60 h 204"/>
                  <a:gd name="T52" fmla="*/ 20 w 204"/>
                  <a:gd name="T53" fmla="*/ 89 h 204"/>
                  <a:gd name="T54" fmla="*/ 19 w 204"/>
                  <a:gd name="T55" fmla="*/ 107 h 204"/>
                  <a:gd name="T56" fmla="*/ 35 w 204"/>
                  <a:gd name="T57" fmla="*/ 152 h 204"/>
                  <a:gd name="T58" fmla="*/ 70 w 204"/>
                  <a:gd name="T59" fmla="*/ 179 h 204"/>
                  <a:gd name="T60" fmla="*/ 102 w 204"/>
                  <a:gd name="T61" fmla="*/ 204 h 204"/>
                  <a:gd name="T62" fmla="*/ 83 w 204"/>
                  <a:gd name="T63" fmla="*/ 203 h 204"/>
                  <a:gd name="T64" fmla="*/ 55 w 204"/>
                  <a:gd name="T65" fmla="*/ 194 h 204"/>
                  <a:gd name="T66" fmla="*/ 32 w 204"/>
                  <a:gd name="T67" fmla="*/ 176 h 204"/>
                  <a:gd name="T68" fmla="*/ 13 w 204"/>
                  <a:gd name="T69" fmla="*/ 154 h 204"/>
                  <a:gd name="T70" fmla="*/ 3 w 204"/>
                  <a:gd name="T71" fmla="*/ 127 h 204"/>
                  <a:gd name="T72" fmla="*/ 0 w 204"/>
                  <a:gd name="T73" fmla="*/ 108 h 204"/>
                  <a:gd name="T74" fmla="*/ 3 w 204"/>
                  <a:gd name="T75" fmla="*/ 77 h 204"/>
                  <a:gd name="T76" fmla="*/ 15 w 204"/>
                  <a:gd name="T77" fmla="*/ 50 h 204"/>
                  <a:gd name="T78" fmla="*/ 32 w 204"/>
                  <a:gd name="T79" fmla="*/ 27 h 204"/>
                  <a:gd name="T80" fmla="*/ 57 w 204"/>
                  <a:gd name="T81" fmla="*/ 11 h 204"/>
                  <a:gd name="T82" fmla="*/ 87 w 204"/>
                  <a:gd name="T83" fmla="*/ 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lnTo>
                      <a:pt x="102" y="0"/>
                    </a:lnTo>
                    <a:lnTo>
                      <a:pt x="112" y="0"/>
                    </a:lnTo>
                    <a:lnTo>
                      <a:pt x="122" y="1"/>
                    </a:lnTo>
                    <a:lnTo>
                      <a:pt x="131" y="4"/>
                    </a:lnTo>
                    <a:lnTo>
                      <a:pt x="141" y="8"/>
                    </a:lnTo>
                    <a:lnTo>
                      <a:pt x="149" y="11"/>
                    </a:lnTo>
                    <a:lnTo>
                      <a:pt x="157" y="16"/>
                    </a:lnTo>
                    <a:lnTo>
                      <a:pt x="165" y="22"/>
                    </a:lnTo>
                    <a:lnTo>
                      <a:pt x="172" y="28"/>
                    </a:lnTo>
                    <a:lnTo>
                      <a:pt x="179" y="35"/>
                    </a:lnTo>
                    <a:lnTo>
                      <a:pt x="185" y="42"/>
                    </a:lnTo>
                    <a:lnTo>
                      <a:pt x="190" y="50"/>
                    </a:lnTo>
                    <a:lnTo>
                      <a:pt x="195" y="58"/>
                    </a:lnTo>
                    <a:lnTo>
                      <a:pt x="199" y="68"/>
                    </a:lnTo>
                    <a:lnTo>
                      <a:pt x="202" y="77"/>
                    </a:lnTo>
                    <a:lnTo>
                      <a:pt x="203" y="87"/>
                    </a:lnTo>
                    <a:lnTo>
                      <a:pt x="204" y="96"/>
                    </a:lnTo>
                    <a:lnTo>
                      <a:pt x="204" y="96"/>
                    </a:lnTo>
                    <a:lnTo>
                      <a:pt x="204" y="107"/>
                    </a:lnTo>
                    <a:lnTo>
                      <a:pt x="203" y="118"/>
                    </a:lnTo>
                    <a:lnTo>
                      <a:pt x="202" y="127"/>
                    </a:lnTo>
                    <a:lnTo>
                      <a:pt x="199" y="137"/>
                    </a:lnTo>
                    <a:lnTo>
                      <a:pt x="195" y="146"/>
                    </a:lnTo>
                    <a:lnTo>
                      <a:pt x="190" y="154"/>
                    </a:lnTo>
                    <a:lnTo>
                      <a:pt x="184" y="162"/>
                    </a:lnTo>
                    <a:lnTo>
                      <a:pt x="179" y="171"/>
                    </a:lnTo>
                    <a:lnTo>
                      <a:pt x="172" y="177"/>
                    </a:lnTo>
                    <a:lnTo>
                      <a:pt x="164" y="184"/>
                    </a:lnTo>
                    <a:lnTo>
                      <a:pt x="156" y="190"/>
                    </a:lnTo>
                    <a:lnTo>
                      <a:pt x="148" y="194"/>
                    </a:lnTo>
                    <a:lnTo>
                      <a:pt x="138" y="198"/>
                    </a:lnTo>
                    <a:lnTo>
                      <a:pt x="129" y="202"/>
                    </a:lnTo>
                    <a:lnTo>
                      <a:pt x="118" y="203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02" y="204"/>
                    </a:lnTo>
                    <a:lnTo>
                      <a:pt x="102" y="185"/>
                    </a:lnTo>
                    <a:lnTo>
                      <a:pt x="102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15" y="184"/>
                    </a:lnTo>
                    <a:lnTo>
                      <a:pt x="123" y="183"/>
                    </a:lnTo>
                    <a:lnTo>
                      <a:pt x="131" y="180"/>
                    </a:lnTo>
                    <a:lnTo>
                      <a:pt x="138" y="177"/>
                    </a:lnTo>
                    <a:lnTo>
                      <a:pt x="152" y="169"/>
                    </a:lnTo>
                    <a:lnTo>
                      <a:pt x="164" y="158"/>
                    </a:lnTo>
                    <a:lnTo>
                      <a:pt x="173" y="145"/>
                    </a:lnTo>
                    <a:lnTo>
                      <a:pt x="180" y="130"/>
                    </a:lnTo>
                    <a:lnTo>
                      <a:pt x="183" y="123"/>
                    </a:lnTo>
                    <a:lnTo>
                      <a:pt x="184" y="115"/>
                    </a:lnTo>
                    <a:lnTo>
                      <a:pt x="185" y="107"/>
                    </a:lnTo>
                    <a:lnTo>
                      <a:pt x="185" y="97"/>
                    </a:lnTo>
                    <a:lnTo>
                      <a:pt x="185" y="97"/>
                    </a:lnTo>
                    <a:lnTo>
                      <a:pt x="183" y="81"/>
                    </a:lnTo>
                    <a:lnTo>
                      <a:pt x="177" y="66"/>
                    </a:lnTo>
                    <a:lnTo>
                      <a:pt x="169" y="53"/>
                    </a:lnTo>
                    <a:lnTo>
                      <a:pt x="160" y="42"/>
                    </a:lnTo>
                    <a:lnTo>
                      <a:pt x="148" y="32"/>
                    </a:lnTo>
                    <a:lnTo>
                      <a:pt x="133" y="26"/>
                    </a:lnTo>
                    <a:lnTo>
                      <a:pt x="118" y="20"/>
                    </a:lnTo>
                    <a:lnTo>
                      <a:pt x="102" y="19"/>
                    </a:lnTo>
                    <a:lnTo>
                      <a:pt x="102" y="0"/>
                    </a:lnTo>
                    <a:close/>
                    <a:moveTo>
                      <a:pt x="96" y="0"/>
                    </a:moveTo>
                    <a:lnTo>
                      <a:pt x="96" y="0"/>
                    </a:lnTo>
                    <a:lnTo>
                      <a:pt x="102" y="0"/>
                    </a:lnTo>
                    <a:lnTo>
                      <a:pt x="102" y="19"/>
                    </a:lnTo>
                    <a:lnTo>
                      <a:pt x="102" y="19"/>
                    </a:lnTo>
                    <a:lnTo>
                      <a:pt x="97" y="19"/>
                    </a:lnTo>
                    <a:lnTo>
                      <a:pt x="97" y="19"/>
                    </a:lnTo>
                    <a:lnTo>
                      <a:pt x="89" y="20"/>
                    </a:lnTo>
                    <a:lnTo>
                      <a:pt x="81" y="22"/>
                    </a:lnTo>
                    <a:lnTo>
                      <a:pt x="73" y="24"/>
                    </a:lnTo>
                    <a:lnTo>
                      <a:pt x="66" y="27"/>
                    </a:lnTo>
                    <a:lnTo>
                      <a:pt x="51" y="37"/>
                    </a:lnTo>
                    <a:lnTo>
                      <a:pt x="41" y="46"/>
                    </a:lnTo>
                    <a:lnTo>
                      <a:pt x="31" y="60"/>
                    </a:lnTo>
                    <a:lnTo>
                      <a:pt x="24" y="74"/>
                    </a:lnTo>
                    <a:lnTo>
                      <a:pt x="22" y="81"/>
                    </a:lnTo>
                    <a:lnTo>
                      <a:pt x="20" y="89"/>
                    </a:lnTo>
                    <a:lnTo>
                      <a:pt x="19" y="99"/>
                    </a:lnTo>
                    <a:lnTo>
                      <a:pt x="19" y="107"/>
                    </a:lnTo>
                    <a:lnTo>
                      <a:pt x="19" y="107"/>
                    </a:lnTo>
                    <a:lnTo>
                      <a:pt x="22" y="123"/>
                    </a:lnTo>
                    <a:lnTo>
                      <a:pt x="27" y="138"/>
                    </a:lnTo>
                    <a:lnTo>
                      <a:pt x="35" y="152"/>
                    </a:lnTo>
                    <a:lnTo>
                      <a:pt x="45" y="162"/>
                    </a:lnTo>
                    <a:lnTo>
                      <a:pt x="57" y="172"/>
                    </a:lnTo>
                    <a:lnTo>
                      <a:pt x="70" y="179"/>
                    </a:lnTo>
                    <a:lnTo>
                      <a:pt x="87" y="184"/>
                    </a:lnTo>
                    <a:lnTo>
                      <a:pt x="102" y="185"/>
                    </a:lnTo>
                    <a:lnTo>
                      <a:pt x="102" y="204"/>
                    </a:lnTo>
                    <a:lnTo>
                      <a:pt x="102" y="204"/>
                    </a:lnTo>
                    <a:lnTo>
                      <a:pt x="92" y="204"/>
                    </a:lnTo>
                    <a:lnTo>
                      <a:pt x="83" y="203"/>
                    </a:lnTo>
                    <a:lnTo>
                      <a:pt x="73" y="200"/>
                    </a:lnTo>
                    <a:lnTo>
                      <a:pt x="64" y="198"/>
                    </a:lnTo>
                    <a:lnTo>
                      <a:pt x="55" y="194"/>
                    </a:lnTo>
                    <a:lnTo>
                      <a:pt x="47" y="188"/>
                    </a:lnTo>
                    <a:lnTo>
                      <a:pt x="39" y="183"/>
                    </a:lnTo>
                    <a:lnTo>
                      <a:pt x="32" y="176"/>
                    </a:lnTo>
                    <a:lnTo>
                      <a:pt x="26" y="169"/>
                    </a:lnTo>
                    <a:lnTo>
                      <a:pt x="19" y="162"/>
                    </a:lnTo>
                    <a:lnTo>
                      <a:pt x="13" y="154"/>
                    </a:lnTo>
                    <a:lnTo>
                      <a:pt x="9" y="146"/>
                    </a:lnTo>
                    <a:lnTo>
                      <a:pt x="5" y="137"/>
                    </a:lnTo>
                    <a:lnTo>
                      <a:pt x="3" y="127"/>
                    </a:lnTo>
                    <a:lnTo>
                      <a:pt x="1" y="11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97"/>
                    </a:lnTo>
                    <a:lnTo>
                      <a:pt x="1" y="87"/>
                    </a:lnTo>
                    <a:lnTo>
                      <a:pt x="3" y="77"/>
                    </a:lnTo>
                    <a:lnTo>
                      <a:pt x="5" y="68"/>
                    </a:lnTo>
                    <a:lnTo>
                      <a:pt x="9" y="58"/>
                    </a:lnTo>
                    <a:lnTo>
                      <a:pt x="15" y="50"/>
                    </a:lnTo>
                    <a:lnTo>
                      <a:pt x="20" y="42"/>
                    </a:lnTo>
                    <a:lnTo>
                      <a:pt x="26" y="34"/>
                    </a:lnTo>
                    <a:lnTo>
                      <a:pt x="32" y="27"/>
                    </a:lnTo>
                    <a:lnTo>
                      <a:pt x="41" y="20"/>
                    </a:lnTo>
                    <a:lnTo>
                      <a:pt x="49" y="15"/>
                    </a:lnTo>
                    <a:lnTo>
                      <a:pt x="57" y="11"/>
                    </a:lnTo>
                    <a:lnTo>
                      <a:pt x="66" y="7"/>
                    </a:lnTo>
                    <a:lnTo>
                      <a:pt x="76" y="3"/>
                    </a:lnTo>
                    <a:lnTo>
                      <a:pt x="87" y="1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138"/>
              <p:cNvSpPr>
                <a:spLocks/>
              </p:cNvSpPr>
              <p:nvPr/>
            </p:nvSpPr>
            <p:spPr bwMode="auto">
              <a:xfrm>
                <a:off x="3994151" y="2119313"/>
                <a:ext cx="52388" cy="161925"/>
              </a:xfrm>
              <a:custGeom>
                <a:avLst/>
                <a:gdLst>
                  <a:gd name="T0" fmla="*/ 6 w 33"/>
                  <a:gd name="T1" fmla="*/ 102 h 102"/>
                  <a:gd name="T2" fmla="*/ 33 w 33"/>
                  <a:gd name="T3" fmla="*/ 100 h 102"/>
                  <a:gd name="T4" fmla="*/ 27 w 33"/>
                  <a:gd name="T5" fmla="*/ 0 h 102"/>
                  <a:gd name="T6" fmla="*/ 0 w 33"/>
                  <a:gd name="T7" fmla="*/ 2 h 102"/>
                  <a:gd name="T8" fmla="*/ 6 w 33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02">
                    <a:moveTo>
                      <a:pt x="6" y="102"/>
                    </a:moveTo>
                    <a:lnTo>
                      <a:pt x="33" y="100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6" y="10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139"/>
              <p:cNvSpPr>
                <a:spLocks/>
              </p:cNvSpPr>
              <p:nvPr/>
            </p:nvSpPr>
            <p:spPr bwMode="auto">
              <a:xfrm>
                <a:off x="3986213" y="2171700"/>
                <a:ext cx="77788" cy="219075"/>
              </a:xfrm>
              <a:custGeom>
                <a:avLst/>
                <a:gdLst>
                  <a:gd name="T0" fmla="*/ 5 w 49"/>
                  <a:gd name="T1" fmla="*/ 116 h 138"/>
                  <a:gd name="T2" fmla="*/ 5 w 49"/>
                  <a:gd name="T3" fmla="*/ 116 h 138"/>
                  <a:gd name="T4" fmla="*/ 5 w 49"/>
                  <a:gd name="T5" fmla="*/ 122 h 138"/>
                  <a:gd name="T6" fmla="*/ 7 w 49"/>
                  <a:gd name="T7" fmla="*/ 126 h 138"/>
                  <a:gd name="T8" fmla="*/ 9 w 49"/>
                  <a:gd name="T9" fmla="*/ 128 h 138"/>
                  <a:gd name="T10" fmla="*/ 12 w 49"/>
                  <a:gd name="T11" fmla="*/ 132 h 138"/>
                  <a:gd name="T12" fmla="*/ 16 w 49"/>
                  <a:gd name="T13" fmla="*/ 134 h 138"/>
                  <a:gd name="T14" fmla="*/ 19 w 49"/>
                  <a:gd name="T15" fmla="*/ 136 h 138"/>
                  <a:gd name="T16" fmla="*/ 23 w 49"/>
                  <a:gd name="T17" fmla="*/ 138 h 138"/>
                  <a:gd name="T18" fmla="*/ 28 w 49"/>
                  <a:gd name="T19" fmla="*/ 138 h 138"/>
                  <a:gd name="T20" fmla="*/ 28 w 49"/>
                  <a:gd name="T21" fmla="*/ 138 h 138"/>
                  <a:gd name="T22" fmla="*/ 32 w 49"/>
                  <a:gd name="T23" fmla="*/ 136 h 138"/>
                  <a:gd name="T24" fmla="*/ 37 w 49"/>
                  <a:gd name="T25" fmla="*/ 135 h 138"/>
                  <a:gd name="T26" fmla="*/ 41 w 49"/>
                  <a:gd name="T27" fmla="*/ 132 h 138"/>
                  <a:gd name="T28" fmla="*/ 43 w 49"/>
                  <a:gd name="T29" fmla="*/ 130 h 138"/>
                  <a:gd name="T30" fmla="*/ 46 w 49"/>
                  <a:gd name="T31" fmla="*/ 127 h 138"/>
                  <a:gd name="T32" fmla="*/ 47 w 49"/>
                  <a:gd name="T33" fmla="*/ 123 h 138"/>
                  <a:gd name="T34" fmla="*/ 49 w 49"/>
                  <a:gd name="T35" fmla="*/ 119 h 138"/>
                  <a:gd name="T36" fmla="*/ 49 w 49"/>
                  <a:gd name="T37" fmla="*/ 115 h 138"/>
                  <a:gd name="T38" fmla="*/ 43 w 49"/>
                  <a:gd name="T39" fmla="*/ 20 h 138"/>
                  <a:gd name="T40" fmla="*/ 43 w 49"/>
                  <a:gd name="T41" fmla="*/ 20 h 138"/>
                  <a:gd name="T42" fmla="*/ 43 w 49"/>
                  <a:gd name="T43" fmla="*/ 16 h 138"/>
                  <a:gd name="T44" fmla="*/ 42 w 49"/>
                  <a:gd name="T45" fmla="*/ 12 h 138"/>
                  <a:gd name="T46" fmla="*/ 39 w 49"/>
                  <a:gd name="T47" fmla="*/ 8 h 138"/>
                  <a:gd name="T48" fmla="*/ 37 w 49"/>
                  <a:gd name="T49" fmla="*/ 5 h 138"/>
                  <a:gd name="T50" fmla="*/ 34 w 49"/>
                  <a:gd name="T51" fmla="*/ 2 h 138"/>
                  <a:gd name="T52" fmla="*/ 30 w 49"/>
                  <a:gd name="T53" fmla="*/ 1 h 138"/>
                  <a:gd name="T54" fmla="*/ 26 w 49"/>
                  <a:gd name="T55" fmla="*/ 0 h 138"/>
                  <a:gd name="T56" fmla="*/ 20 w 49"/>
                  <a:gd name="T57" fmla="*/ 0 h 138"/>
                  <a:gd name="T58" fmla="*/ 20 w 49"/>
                  <a:gd name="T59" fmla="*/ 0 h 138"/>
                  <a:gd name="T60" fmla="*/ 16 w 49"/>
                  <a:gd name="T61" fmla="*/ 0 h 138"/>
                  <a:gd name="T62" fmla="*/ 12 w 49"/>
                  <a:gd name="T63" fmla="*/ 1 h 138"/>
                  <a:gd name="T64" fmla="*/ 8 w 49"/>
                  <a:gd name="T65" fmla="*/ 4 h 138"/>
                  <a:gd name="T66" fmla="*/ 5 w 49"/>
                  <a:gd name="T67" fmla="*/ 6 h 138"/>
                  <a:gd name="T68" fmla="*/ 3 w 49"/>
                  <a:gd name="T69" fmla="*/ 11 h 138"/>
                  <a:gd name="T70" fmla="*/ 1 w 49"/>
                  <a:gd name="T71" fmla="*/ 15 h 138"/>
                  <a:gd name="T72" fmla="*/ 0 w 49"/>
                  <a:gd name="T73" fmla="*/ 19 h 138"/>
                  <a:gd name="T74" fmla="*/ 0 w 49"/>
                  <a:gd name="T75" fmla="*/ 23 h 138"/>
                  <a:gd name="T76" fmla="*/ 5 w 49"/>
                  <a:gd name="T77" fmla="*/ 1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" h="138">
                    <a:moveTo>
                      <a:pt x="5" y="116"/>
                    </a:moveTo>
                    <a:lnTo>
                      <a:pt x="5" y="116"/>
                    </a:lnTo>
                    <a:lnTo>
                      <a:pt x="5" y="122"/>
                    </a:lnTo>
                    <a:lnTo>
                      <a:pt x="7" y="126"/>
                    </a:lnTo>
                    <a:lnTo>
                      <a:pt x="9" y="128"/>
                    </a:lnTo>
                    <a:lnTo>
                      <a:pt x="12" y="132"/>
                    </a:lnTo>
                    <a:lnTo>
                      <a:pt x="16" y="134"/>
                    </a:lnTo>
                    <a:lnTo>
                      <a:pt x="19" y="136"/>
                    </a:lnTo>
                    <a:lnTo>
                      <a:pt x="23" y="138"/>
                    </a:lnTo>
                    <a:lnTo>
                      <a:pt x="28" y="138"/>
                    </a:lnTo>
                    <a:lnTo>
                      <a:pt x="28" y="138"/>
                    </a:lnTo>
                    <a:lnTo>
                      <a:pt x="32" y="136"/>
                    </a:lnTo>
                    <a:lnTo>
                      <a:pt x="37" y="135"/>
                    </a:lnTo>
                    <a:lnTo>
                      <a:pt x="41" y="132"/>
                    </a:lnTo>
                    <a:lnTo>
                      <a:pt x="43" y="130"/>
                    </a:lnTo>
                    <a:lnTo>
                      <a:pt x="46" y="127"/>
                    </a:lnTo>
                    <a:lnTo>
                      <a:pt x="47" y="123"/>
                    </a:lnTo>
                    <a:lnTo>
                      <a:pt x="49" y="119"/>
                    </a:lnTo>
                    <a:lnTo>
                      <a:pt x="49" y="115"/>
                    </a:lnTo>
                    <a:lnTo>
                      <a:pt x="43" y="20"/>
                    </a:lnTo>
                    <a:lnTo>
                      <a:pt x="43" y="20"/>
                    </a:lnTo>
                    <a:lnTo>
                      <a:pt x="43" y="16"/>
                    </a:lnTo>
                    <a:lnTo>
                      <a:pt x="42" y="12"/>
                    </a:lnTo>
                    <a:lnTo>
                      <a:pt x="39" y="8"/>
                    </a:lnTo>
                    <a:lnTo>
                      <a:pt x="37" y="5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5" y="1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4150115" y="2394914"/>
              <a:ext cx="844240" cy="836532"/>
              <a:chOff x="8567738" y="995363"/>
              <a:chExt cx="347662" cy="344488"/>
            </a:xfrm>
            <a:solidFill>
              <a:schemeClr val="bg1"/>
            </a:solidFill>
          </p:grpSpPr>
          <p:sp>
            <p:nvSpPr>
              <p:cNvPr id="51" name="Freeform 26"/>
              <p:cNvSpPr>
                <a:spLocks/>
              </p:cNvSpPr>
              <p:nvPr/>
            </p:nvSpPr>
            <p:spPr bwMode="auto">
              <a:xfrm>
                <a:off x="8629650" y="1008063"/>
                <a:ext cx="44450" cy="38100"/>
              </a:xfrm>
              <a:custGeom>
                <a:avLst/>
                <a:gdLst>
                  <a:gd name="T0" fmla="*/ 0 w 17"/>
                  <a:gd name="T1" fmla="*/ 10 h 14"/>
                  <a:gd name="T2" fmla="*/ 9 w 17"/>
                  <a:gd name="T3" fmla="*/ 14 h 14"/>
                  <a:gd name="T4" fmla="*/ 17 w 17"/>
                  <a:gd name="T5" fmla="*/ 0 h 14"/>
                  <a:gd name="T6" fmla="*/ 0 w 17"/>
                  <a:gd name="T7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4">
                    <a:moveTo>
                      <a:pt x="0" y="10"/>
                    </a:moveTo>
                    <a:cubicBezTo>
                      <a:pt x="3" y="12"/>
                      <a:pt x="6" y="13"/>
                      <a:pt x="9" y="14"/>
                    </a:cubicBezTo>
                    <a:cubicBezTo>
                      <a:pt x="11" y="9"/>
                      <a:pt x="14" y="4"/>
                      <a:pt x="17" y="0"/>
                    </a:cubicBezTo>
                    <a:cubicBezTo>
                      <a:pt x="11" y="3"/>
                      <a:pt x="5" y="6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27"/>
              <p:cNvSpPr>
                <a:spLocks/>
              </p:cNvSpPr>
              <p:nvPr/>
            </p:nvSpPr>
            <p:spPr bwMode="auto">
              <a:xfrm>
                <a:off x="8834438" y="1054101"/>
                <a:ext cx="69850" cy="85725"/>
              </a:xfrm>
              <a:custGeom>
                <a:avLst/>
                <a:gdLst>
                  <a:gd name="T0" fmla="*/ 26 w 26"/>
                  <a:gd name="T1" fmla="*/ 22 h 32"/>
                  <a:gd name="T2" fmla="*/ 13 w 26"/>
                  <a:gd name="T3" fmla="*/ 0 h 32"/>
                  <a:gd name="T4" fmla="*/ 0 w 26"/>
                  <a:gd name="T5" fmla="*/ 6 h 32"/>
                  <a:gd name="T6" fmla="*/ 6 w 26"/>
                  <a:gd name="T7" fmla="*/ 32 h 32"/>
                  <a:gd name="T8" fmla="*/ 26 w 26"/>
                  <a:gd name="T9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2">
                    <a:moveTo>
                      <a:pt x="26" y="22"/>
                    </a:moveTo>
                    <a:cubicBezTo>
                      <a:pt x="23" y="14"/>
                      <a:pt x="19" y="6"/>
                      <a:pt x="13" y="0"/>
                    </a:cubicBezTo>
                    <a:cubicBezTo>
                      <a:pt x="9" y="2"/>
                      <a:pt x="4" y="4"/>
                      <a:pt x="0" y="6"/>
                    </a:cubicBezTo>
                    <a:cubicBezTo>
                      <a:pt x="3" y="14"/>
                      <a:pt x="5" y="23"/>
                      <a:pt x="6" y="32"/>
                    </a:cubicBezTo>
                    <a:cubicBezTo>
                      <a:pt x="13" y="30"/>
                      <a:pt x="20" y="26"/>
                      <a:pt x="2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28"/>
              <p:cNvSpPr>
                <a:spLocks/>
              </p:cNvSpPr>
              <p:nvPr/>
            </p:nvSpPr>
            <p:spPr bwMode="auto">
              <a:xfrm>
                <a:off x="8575675" y="1054101"/>
                <a:ext cx="66675" cy="85725"/>
              </a:xfrm>
              <a:custGeom>
                <a:avLst/>
                <a:gdLst>
                  <a:gd name="T0" fmla="*/ 13 w 25"/>
                  <a:gd name="T1" fmla="*/ 0 h 32"/>
                  <a:gd name="T2" fmla="*/ 0 w 25"/>
                  <a:gd name="T3" fmla="*/ 22 h 32"/>
                  <a:gd name="T4" fmla="*/ 19 w 25"/>
                  <a:gd name="T5" fmla="*/ 32 h 32"/>
                  <a:gd name="T6" fmla="*/ 25 w 25"/>
                  <a:gd name="T7" fmla="*/ 5 h 32"/>
                  <a:gd name="T8" fmla="*/ 13 w 25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32">
                    <a:moveTo>
                      <a:pt x="13" y="0"/>
                    </a:moveTo>
                    <a:cubicBezTo>
                      <a:pt x="8" y="6"/>
                      <a:pt x="3" y="14"/>
                      <a:pt x="0" y="22"/>
                    </a:cubicBezTo>
                    <a:cubicBezTo>
                      <a:pt x="6" y="26"/>
                      <a:pt x="12" y="29"/>
                      <a:pt x="19" y="32"/>
                    </a:cubicBezTo>
                    <a:cubicBezTo>
                      <a:pt x="20" y="23"/>
                      <a:pt x="22" y="14"/>
                      <a:pt x="25" y="5"/>
                    </a:cubicBezTo>
                    <a:cubicBezTo>
                      <a:pt x="21" y="4"/>
                      <a:pt x="17" y="2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29"/>
              <p:cNvSpPr>
                <a:spLocks/>
              </p:cNvSpPr>
              <p:nvPr/>
            </p:nvSpPr>
            <p:spPr bwMode="auto">
              <a:xfrm>
                <a:off x="8645525" y="1171576"/>
                <a:ext cx="82550" cy="82550"/>
              </a:xfrm>
              <a:custGeom>
                <a:avLst/>
                <a:gdLst>
                  <a:gd name="T0" fmla="*/ 0 w 31"/>
                  <a:gd name="T1" fmla="*/ 3 h 31"/>
                  <a:gd name="T2" fmla="*/ 3 w 31"/>
                  <a:gd name="T3" fmla="*/ 26 h 31"/>
                  <a:gd name="T4" fmla="*/ 31 w 31"/>
                  <a:gd name="T5" fmla="*/ 31 h 31"/>
                  <a:gd name="T6" fmla="*/ 31 w 31"/>
                  <a:gd name="T7" fmla="*/ 5 h 31"/>
                  <a:gd name="T8" fmla="*/ 0 w 31"/>
                  <a:gd name="T9" fmla="*/ 0 h 31"/>
                  <a:gd name="T10" fmla="*/ 0 w 31"/>
                  <a:gd name="T11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31">
                    <a:moveTo>
                      <a:pt x="0" y="3"/>
                    </a:moveTo>
                    <a:cubicBezTo>
                      <a:pt x="0" y="11"/>
                      <a:pt x="1" y="18"/>
                      <a:pt x="3" y="26"/>
                    </a:cubicBezTo>
                    <a:cubicBezTo>
                      <a:pt x="12" y="29"/>
                      <a:pt x="21" y="31"/>
                      <a:pt x="31" y="31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21" y="5"/>
                      <a:pt x="10" y="3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8647113" y="1074738"/>
                <a:ext cx="80963" cy="88900"/>
              </a:xfrm>
              <a:custGeom>
                <a:avLst/>
                <a:gdLst>
                  <a:gd name="T0" fmla="*/ 30 w 30"/>
                  <a:gd name="T1" fmla="*/ 4 h 33"/>
                  <a:gd name="T2" fmla="*/ 7 w 30"/>
                  <a:gd name="T3" fmla="*/ 0 h 33"/>
                  <a:gd name="T4" fmla="*/ 0 w 30"/>
                  <a:gd name="T5" fmla="*/ 27 h 33"/>
                  <a:gd name="T6" fmla="*/ 30 w 30"/>
                  <a:gd name="T7" fmla="*/ 33 h 33"/>
                  <a:gd name="T8" fmla="*/ 30 w 30"/>
                  <a:gd name="T9" fmla="*/ 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3">
                    <a:moveTo>
                      <a:pt x="30" y="4"/>
                    </a:moveTo>
                    <a:cubicBezTo>
                      <a:pt x="22" y="4"/>
                      <a:pt x="14" y="2"/>
                      <a:pt x="7" y="0"/>
                    </a:cubicBezTo>
                    <a:cubicBezTo>
                      <a:pt x="3" y="9"/>
                      <a:pt x="1" y="18"/>
                      <a:pt x="0" y="27"/>
                    </a:cubicBezTo>
                    <a:cubicBezTo>
                      <a:pt x="10" y="30"/>
                      <a:pt x="20" y="32"/>
                      <a:pt x="30" y="33"/>
                    </a:cubicBezTo>
                    <a:lnTo>
                      <a:pt x="3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31"/>
              <p:cNvSpPr>
                <a:spLocks/>
              </p:cNvSpPr>
              <p:nvPr/>
            </p:nvSpPr>
            <p:spPr bwMode="auto">
              <a:xfrm>
                <a:off x="8801100" y="1004888"/>
                <a:ext cx="52388" cy="42863"/>
              </a:xfrm>
              <a:custGeom>
                <a:avLst/>
                <a:gdLst>
                  <a:gd name="T0" fmla="*/ 0 w 20"/>
                  <a:gd name="T1" fmla="*/ 0 h 16"/>
                  <a:gd name="T2" fmla="*/ 9 w 20"/>
                  <a:gd name="T3" fmla="*/ 16 h 16"/>
                  <a:gd name="T4" fmla="*/ 20 w 20"/>
                  <a:gd name="T5" fmla="*/ 11 h 16"/>
                  <a:gd name="T6" fmla="*/ 0 w 20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6">
                    <a:moveTo>
                      <a:pt x="0" y="0"/>
                    </a:moveTo>
                    <a:cubicBezTo>
                      <a:pt x="3" y="5"/>
                      <a:pt x="7" y="10"/>
                      <a:pt x="9" y="16"/>
                    </a:cubicBezTo>
                    <a:cubicBezTo>
                      <a:pt x="13" y="15"/>
                      <a:pt x="16" y="13"/>
                      <a:pt x="20" y="11"/>
                    </a:cubicBezTo>
                    <a:cubicBezTo>
                      <a:pt x="14" y="6"/>
                      <a:pt x="7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32"/>
              <p:cNvSpPr>
                <a:spLocks/>
              </p:cNvSpPr>
              <p:nvPr/>
            </p:nvSpPr>
            <p:spPr bwMode="auto">
              <a:xfrm>
                <a:off x="8751888" y="1077913"/>
                <a:ext cx="77788" cy="85725"/>
              </a:xfrm>
              <a:custGeom>
                <a:avLst/>
                <a:gdLst>
                  <a:gd name="T0" fmla="*/ 0 w 29"/>
                  <a:gd name="T1" fmla="*/ 3 h 32"/>
                  <a:gd name="T2" fmla="*/ 0 w 29"/>
                  <a:gd name="T3" fmla="*/ 32 h 32"/>
                  <a:gd name="T4" fmla="*/ 29 w 29"/>
                  <a:gd name="T5" fmla="*/ 27 h 32"/>
                  <a:gd name="T6" fmla="*/ 22 w 29"/>
                  <a:gd name="T7" fmla="*/ 0 h 32"/>
                  <a:gd name="T8" fmla="*/ 0 w 29"/>
                  <a:gd name="T9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32">
                    <a:moveTo>
                      <a:pt x="0" y="3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10" y="31"/>
                      <a:pt x="20" y="29"/>
                      <a:pt x="29" y="27"/>
                    </a:cubicBezTo>
                    <a:cubicBezTo>
                      <a:pt x="28" y="17"/>
                      <a:pt x="26" y="8"/>
                      <a:pt x="22" y="0"/>
                    </a:cubicBezTo>
                    <a:cubicBezTo>
                      <a:pt x="15" y="2"/>
                      <a:pt x="8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33"/>
              <p:cNvSpPr>
                <a:spLocks/>
              </p:cNvSpPr>
              <p:nvPr/>
            </p:nvSpPr>
            <p:spPr bwMode="auto">
              <a:xfrm>
                <a:off x="8567738" y="1136651"/>
                <a:ext cx="58738" cy="93663"/>
              </a:xfrm>
              <a:custGeom>
                <a:avLst/>
                <a:gdLst>
                  <a:gd name="T0" fmla="*/ 20 w 22"/>
                  <a:gd name="T1" fmla="*/ 16 h 35"/>
                  <a:gd name="T2" fmla="*/ 21 w 22"/>
                  <a:gd name="T3" fmla="*/ 10 h 35"/>
                  <a:gd name="T4" fmla="*/ 1 w 22"/>
                  <a:gd name="T5" fmla="*/ 0 h 35"/>
                  <a:gd name="T6" fmla="*/ 0 w 22"/>
                  <a:gd name="T7" fmla="*/ 12 h 35"/>
                  <a:gd name="T8" fmla="*/ 1 w 22"/>
                  <a:gd name="T9" fmla="*/ 21 h 35"/>
                  <a:gd name="T10" fmla="*/ 22 w 22"/>
                  <a:gd name="T11" fmla="*/ 35 h 35"/>
                  <a:gd name="T12" fmla="*/ 20 w 22"/>
                  <a:gd name="T13" fmla="*/ 1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35">
                    <a:moveTo>
                      <a:pt x="20" y="16"/>
                    </a:moveTo>
                    <a:cubicBezTo>
                      <a:pt x="20" y="14"/>
                      <a:pt x="21" y="12"/>
                      <a:pt x="21" y="10"/>
                    </a:cubicBezTo>
                    <a:cubicBezTo>
                      <a:pt x="14" y="7"/>
                      <a:pt x="7" y="4"/>
                      <a:pt x="1" y="0"/>
                    </a:cubicBezTo>
                    <a:cubicBezTo>
                      <a:pt x="0" y="3"/>
                      <a:pt x="0" y="8"/>
                      <a:pt x="0" y="12"/>
                    </a:cubicBezTo>
                    <a:cubicBezTo>
                      <a:pt x="0" y="15"/>
                      <a:pt x="0" y="18"/>
                      <a:pt x="1" y="21"/>
                    </a:cubicBezTo>
                    <a:cubicBezTo>
                      <a:pt x="7" y="26"/>
                      <a:pt x="14" y="31"/>
                      <a:pt x="22" y="35"/>
                    </a:cubicBezTo>
                    <a:cubicBezTo>
                      <a:pt x="21" y="29"/>
                      <a:pt x="20" y="23"/>
                      <a:pt x="2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34"/>
              <p:cNvSpPr>
                <a:spLocks/>
              </p:cNvSpPr>
              <p:nvPr/>
            </p:nvSpPr>
            <p:spPr bwMode="auto">
              <a:xfrm>
                <a:off x="8751888" y="1173163"/>
                <a:ext cx="77788" cy="80963"/>
              </a:xfrm>
              <a:custGeom>
                <a:avLst/>
                <a:gdLst>
                  <a:gd name="T0" fmla="*/ 29 w 29"/>
                  <a:gd name="T1" fmla="*/ 2 h 30"/>
                  <a:gd name="T2" fmla="*/ 29 w 29"/>
                  <a:gd name="T3" fmla="*/ 0 h 30"/>
                  <a:gd name="T4" fmla="*/ 0 w 29"/>
                  <a:gd name="T5" fmla="*/ 4 h 30"/>
                  <a:gd name="T6" fmla="*/ 0 w 29"/>
                  <a:gd name="T7" fmla="*/ 30 h 30"/>
                  <a:gd name="T8" fmla="*/ 27 w 29"/>
                  <a:gd name="T9" fmla="*/ 25 h 30"/>
                  <a:gd name="T10" fmla="*/ 29 w 29"/>
                  <a:gd name="T11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0">
                    <a:moveTo>
                      <a:pt x="29" y="2"/>
                    </a:moveTo>
                    <a:cubicBezTo>
                      <a:pt x="29" y="1"/>
                      <a:pt x="29" y="0"/>
                      <a:pt x="29" y="0"/>
                    </a:cubicBezTo>
                    <a:cubicBezTo>
                      <a:pt x="20" y="2"/>
                      <a:pt x="10" y="4"/>
                      <a:pt x="0" y="4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9" y="30"/>
                      <a:pt x="18" y="28"/>
                      <a:pt x="27" y="25"/>
                    </a:cubicBezTo>
                    <a:cubicBezTo>
                      <a:pt x="29" y="18"/>
                      <a:pt x="29" y="10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35"/>
              <p:cNvSpPr>
                <a:spLocks/>
              </p:cNvSpPr>
              <p:nvPr/>
            </p:nvSpPr>
            <p:spPr bwMode="auto">
              <a:xfrm>
                <a:off x="8818563" y="1227138"/>
                <a:ext cx="84138" cy="93663"/>
              </a:xfrm>
              <a:custGeom>
                <a:avLst/>
                <a:gdLst>
                  <a:gd name="T0" fmla="*/ 31 w 31"/>
                  <a:gd name="T1" fmla="*/ 0 h 35"/>
                  <a:gd name="T2" fmla="*/ 9 w 31"/>
                  <a:gd name="T3" fmla="*/ 12 h 35"/>
                  <a:gd name="T4" fmla="*/ 0 w 31"/>
                  <a:gd name="T5" fmla="*/ 35 h 35"/>
                  <a:gd name="T6" fmla="*/ 31 w 31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35">
                    <a:moveTo>
                      <a:pt x="31" y="0"/>
                    </a:moveTo>
                    <a:cubicBezTo>
                      <a:pt x="25" y="5"/>
                      <a:pt x="17" y="9"/>
                      <a:pt x="9" y="12"/>
                    </a:cubicBezTo>
                    <a:cubicBezTo>
                      <a:pt x="7" y="20"/>
                      <a:pt x="4" y="28"/>
                      <a:pt x="0" y="35"/>
                    </a:cubicBezTo>
                    <a:cubicBezTo>
                      <a:pt x="15" y="28"/>
                      <a:pt x="26" y="16"/>
                      <a:pt x="3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36"/>
              <p:cNvSpPr>
                <a:spLocks/>
              </p:cNvSpPr>
              <p:nvPr/>
            </p:nvSpPr>
            <p:spPr bwMode="auto">
              <a:xfrm>
                <a:off x="8848725" y="1136651"/>
                <a:ext cx="66675" cy="96838"/>
              </a:xfrm>
              <a:custGeom>
                <a:avLst/>
                <a:gdLst>
                  <a:gd name="T0" fmla="*/ 25 w 25"/>
                  <a:gd name="T1" fmla="*/ 12 h 36"/>
                  <a:gd name="T2" fmla="*/ 23 w 25"/>
                  <a:gd name="T3" fmla="*/ 0 h 36"/>
                  <a:gd name="T4" fmla="*/ 2 w 25"/>
                  <a:gd name="T5" fmla="*/ 11 h 36"/>
                  <a:gd name="T6" fmla="*/ 2 w 25"/>
                  <a:gd name="T7" fmla="*/ 16 h 36"/>
                  <a:gd name="T8" fmla="*/ 0 w 25"/>
                  <a:gd name="T9" fmla="*/ 36 h 36"/>
                  <a:gd name="T10" fmla="*/ 24 w 25"/>
                  <a:gd name="T11" fmla="*/ 21 h 36"/>
                  <a:gd name="T12" fmla="*/ 25 w 25"/>
                  <a:gd name="T13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36">
                    <a:moveTo>
                      <a:pt x="25" y="12"/>
                    </a:moveTo>
                    <a:cubicBezTo>
                      <a:pt x="25" y="8"/>
                      <a:pt x="24" y="3"/>
                      <a:pt x="23" y="0"/>
                    </a:cubicBezTo>
                    <a:cubicBezTo>
                      <a:pt x="17" y="4"/>
                      <a:pt x="10" y="8"/>
                      <a:pt x="2" y="11"/>
                    </a:cubicBezTo>
                    <a:cubicBezTo>
                      <a:pt x="2" y="12"/>
                      <a:pt x="2" y="14"/>
                      <a:pt x="2" y="16"/>
                    </a:cubicBezTo>
                    <a:cubicBezTo>
                      <a:pt x="2" y="23"/>
                      <a:pt x="2" y="29"/>
                      <a:pt x="0" y="36"/>
                    </a:cubicBezTo>
                    <a:cubicBezTo>
                      <a:pt x="9" y="32"/>
                      <a:pt x="17" y="27"/>
                      <a:pt x="24" y="21"/>
                    </a:cubicBezTo>
                    <a:cubicBezTo>
                      <a:pt x="24" y="18"/>
                      <a:pt x="25" y="15"/>
                      <a:pt x="2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37"/>
              <p:cNvSpPr>
                <a:spLocks/>
              </p:cNvSpPr>
              <p:nvPr/>
            </p:nvSpPr>
            <p:spPr bwMode="auto">
              <a:xfrm>
                <a:off x="8751888" y="995363"/>
                <a:ext cx="50800" cy="66675"/>
              </a:xfrm>
              <a:custGeom>
                <a:avLst/>
                <a:gdLst>
                  <a:gd name="T0" fmla="*/ 19 w 19"/>
                  <a:gd name="T1" fmla="*/ 23 h 25"/>
                  <a:gd name="T2" fmla="*/ 5 w 19"/>
                  <a:gd name="T3" fmla="*/ 1 h 25"/>
                  <a:gd name="T4" fmla="*/ 0 w 19"/>
                  <a:gd name="T5" fmla="*/ 0 h 25"/>
                  <a:gd name="T6" fmla="*/ 0 w 19"/>
                  <a:gd name="T7" fmla="*/ 25 h 25"/>
                  <a:gd name="T8" fmla="*/ 19 w 19"/>
                  <a:gd name="T9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5">
                    <a:moveTo>
                      <a:pt x="19" y="23"/>
                    </a:moveTo>
                    <a:cubicBezTo>
                      <a:pt x="15" y="15"/>
                      <a:pt x="10" y="7"/>
                      <a:pt x="5" y="1"/>
                    </a:cubicBezTo>
                    <a:cubicBezTo>
                      <a:pt x="3" y="0"/>
                      <a:pt x="2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7" y="25"/>
                      <a:pt x="13" y="24"/>
                      <a:pt x="1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38"/>
              <p:cNvSpPr>
                <a:spLocks/>
              </p:cNvSpPr>
              <p:nvPr/>
            </p:nvSpPr>
            <p:spPr bwMode="auto">
              <a:xfrm>
                <a:off x="8751888" y="1266826"/>
                <a:ext cx="65088" cy="73025"/>
              </a:xfrm>
              <a:custGeom>
                <a:avLst/>
                <a:gdLst>
                  <a:gd name="T0" fmla="*/ 24 w 24"/>
                  <a:gd name="T1" fmla="*/ 0 h 27"/>
                  <a:gd name="T2" fmla="*/ 0 w 24"/>
                  <a:gd name="T3" fmla="*/ 4 h 27"/>
                  <a:gd name="T4" fmla="*/ 0 w 24"/>
                  <a:gd name="T5" fmla="*/ 27 h 27"/>
                  <a:gd name="T6" fmla="*/ 12 w 24"/>
                  <a:gd name="T7" fmla="*/ 25 h 27"/>
                  <a:gd name="T8" fmla="*/ 24 w 2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7">
                    <a:moveTo>
                      <a:pt x="24" y="0"/>
                    </a:moveTo>
                    <a:cubicBezTo>
                      <a:pt x="16" y="2"/>
                      <a:pt x="8" y="4"/>
                      <a:pt x="0" y="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4" y="27"/>
                      <a:pt x="8" y="26"/>
                      <a:pt x="12" y="25"/>
                    </a:cubicBezTo>
                    <a:cubicBezTo>
                      <a:pt x="17" y="18"/>
                      <a:pt x="21" y="9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39"/>
              <p:cNvSpPr>
                <a:spLocks/>
              </p:cNvSpPr>
              <p:nvPr/>
            </p:nvSpPr>
            <p:spPr bwMode="auto">
              <a:xfrm>
                <a:off x="8578850" y="1227138"/>
                <a:ext cx="77788" cy="90488"/>
              </a:xfrm>
              <a:custGeom>
                <a:avLst/>
                <a:gdLst>
                  <a:gd name="T0" fmla="*/ 29 w 29"/>
                  <a:gd name="T1" fmla="*/ 34 h 34"/>
                  <a:gd name="T2" fmla="*/ 20 w 29"/>
                  <a:gd name="T3" fmla="*/ 11 h 34"/>
                  <a:gd name="T4" fmla="*/ 0 w 29"/>
                  <a:gd name="T5" fmla="*/ 0 h 34"/>
                  <a:gd name="T6" fmla="*/ 29 w 29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34">
                    <a:moveTo>
                      <a:pt x="29" y="34"/>
                    </a:moveTo>
                    <a:cubicBezTo>
                      <a:pt x="25" y="27"/>
                      <a:pt x="22" y="19"/>
                      <a:pt x="20" y="11"/>
                    </a:cubicBezTo>
                    <a:cubicBezTo>
                      <a:pt x="13" y="8"/>
                      <a:pt x="6" y="5"/>
                      <a:pt x="0" y="0"/>
                    </a:cubicBezTo>
                    <a:cubicBezTo>
                      <a:pt x="5" y="15"/>
                      <a:pt x="16" y="27"/>
                      <a:pt x="2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40"/>
              <p:cNvSpPr>
                <a:spLocks/>
              </p:cNvSpPr>
              <p:nvPr/>
            </p:nvSpPr>
            <p:spPr bwMode="auto">
              <a:xfrm>
                <a:off x="8674100" y="995363"/>
                <a:ext cx="53975" cy="66675"/>
              </a:xfrm>
              <a:custGeom>
                <a:avLst/>
                <a:gdLst>
                  <a:gd name="T0" fmla="*/ 14 w 20"/>
                  <a:gd name="T1" fmla="*/ 1 h 25"/>
                  <a:gd name="T2" fmla="*/ 0 w 20"/>
                  <a:gd name="T3" fmla="*/ 22 h 25"/>
                  <a:gd name="T4" fmla="*/ 20 w 20"/>
                  <a:gd name="T5" fmla="*/ 25 h 25"/>
                  <a:gd name="T6" fmla="*/ 20 w 20"/>
                  <a:gd name="T7" fmla="*/ 0 h 25"/>
                  <a:gd name="T8" fmla="*/ 14 w 20"/>
                  <a:gd name="T9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5">
                    <a:moveTo>
                      <a:pt x="14" y="1"/>
                    </a:moveTo>
                    <a:cubicBezTo>
                      <a:pt x="8" y="7"/>
                      <a:pt x="4" y="14"/>
                      <a:pt x="0" y="22"/>
                    </a:cubicBezTo>
                    <a:cubicBezTo>
                      <a:pt x="7" y="24"/>
                      <a:pt x="13" y="25"/>
                      <a:pt x="20" y="2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8" y="0"/>
                      <a:pt x="16" y="1"/>
                      <a:pt x="1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41"/>
              <p:cNvSpPr>
                <a:spLocks/>
              </p:cNvSpPr>
              <p:nvPr/>
            </p:nvSpPr>
            <p:spPr bwMode="auto">
              <a:xfrm>
                <a:off x="8658225" y="1266826"/>
                <a:ext cx="69850" cy="73025"/>
              </a:xfrm>
              <a:custGeom>
                <a:avLst/>
                <a:gdLst>
                  <a:gd name="T0" fmla="*/ 0 w 26"/>
                  <a:gd name="T1" fmla="*/ 0 h 27"/>
                  <a:gd name="T2" fmla="*/ 12 w 26"/>
                  <a:gd name="T3" fmla="*/ 25 h 27"/>
                  <a:gd name="T4" fmla="*/ 26 w 26"/>
                  <a:gd name="T5" fmla="*/ 27 h 27"/>
                  <a:gd name="T6" fmla="*/ 26 w 26"/>
                  <a:gd name="T7" fmla="*/ 4 h 27"/>
                  <a:gd name="T8" fmla="*/ 0 w 26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7">
                    <a:moveTo>
                      <a:pt x="0" y="0"/>
                    </a:moveTo>
                    <a:cubicBezTo>
                      <a:pt x="3" y="9"/>
                      <a:pt x="7" y="17"/>
                      <a:pt x="12" y="25"/>
                    </a:cubicBezTo>
                    <a:cubicBezTo>
                      <a:pt x="16" y="26"/>
                      <a:pt x="21" y="27"/>
                      <a:pt x="26" y="27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17" y="4"/>
                      <a:pt x="9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5309346" y="3316736"/>
            <a:ext cx="683252" cy="683252"/>
            <a:chOff x="5309346" y="3316736"/>
            <a:chExt cx="683252" cy="683252"/>
          </a:xfrm>
        </p:grpSpPr>
        <p:sp>
          <p:nvSpPr>
            <p:cNvPr id="48" name="椭圆 47"/>
            <p:cNvSpPr/>
            <p:nvPr/>
          </p:nvSpPr>
          <p:spPr>
            <a:xfrm>
              <a:off x="5309346" y="3316736"/>
              <a:ext cx="683252" cy="6832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Freeform 65"/>
            <p:cNvSpPr>
              <a:spLocks noEditPoints="1"/>
            </p:cNvSpPr>
            <p:nvPr/>
          </p:nvSpPr>
          <p:spPr bwMode="auto">
            <a:xfrm>
              <a:off x="5506539" y="3591945"/>
              <a:ext cx="248055" cy="220158"/>
            </a:xfrm>
            <a:custGeom>
              <a:avLst/>
              <a:gdLst>
                <a:gd name="T0" fmla="*/ 74 w 187"/>
                <a:gd name="T1" fmla="*/ 100 h 166"/>
                <a:gd name="T2" fmla="*/ 0 w 187"/>
                <a:gd name="T3" fmla="*/ 100 h 166"/>
                <a:gd name="T4" fmla="*/ 0 w 187"/>
                <a:gd name="T5" fmla="*/ 166 h 166"/>
                <a:gd name="T6" fmla="*/ 8 w 187"/>
                <a:gd name="T7" fmla="*/ 166 h 166"/>
                <a:gd name="T8" fmla="*/ 8 w 187"/>
                <a:gd name="T9" fmla="*/ 109 h 166"/>
                <a:gd name="T10" fmla="*/ 66 w 187"/>
                <a:gd name="T11" fmla="*/ 109 h 166"/>
                <a:gd name="T12" fmla="*/ 66 w 187"/>
                <a:gd name="T13" fmla="*/ 166 h 166"/>
                <a:gd name="T14" fmla="*/ 74 w 187"/>
                <a:gd name="T15" fmla="*/ 166 h 166"/>
                <a:gd name="T16" fmla="*/ 74 w 187"/>
                <a:gd name="T17" fmla="*/ 100 h 166"/>
                <a:gd name="T18" fmla="*/ 49 w 187"/>
                <a:gd name="T19" fmla="*/ 26 h 166"/>
                <a:gd name="T20" fmla="*/ 21 w 187"/>
                <a:gd name="T21" fmla="*/ 54 h 166"/>
                <a:gd name="T22" fmla="*/ 34 w 187"/>
                <a:gd name="T23" fmla="*/ 78 h 166"/>
                <a:gd name="T24" fmla="*/ 14 w 187"/>
                <a:gd name="T25" fmla="*/ 96 h 166"/>
                <a:gd name="T26" fmla="*/ 79 w 187"/>
                <a:gd name="T27" fmla="*/ 96 h 166"/>
                <a:gd name="T28" fmla="*/ 79 w 187"/>
                <a:gd name="T29" fmla="*/ 152 h 166"/>
                <a:gd name="T30" fmla="*/ 126 w 187"/>
                <a:gd name="T31" fmla="*/ 110 h 166"/>
                <a:gd name="T32" fmla="*/ 125 w 187"/>
                <a:gd name="T33" fmla="*/ 95 h 166"/>
                <a:gd name="T34" fmla="*/ 118 w 187"/>
                <a:gd name="T35" fmla="*/ 92 h 166"/>
                <a:gd name="T36" fmla="*/ 110 w 187"/>
                <a:gd name="T37" fmla="*/ 96 h 166"/>
                <a:gd name="T38" fmla="*/ 88 w 187"/>
                <a:gd name="T39" fmla="*/ 111 h 166"/>
                <a:gd name="T40" fmla="*/ 63 w 187"/>
                <a:gd name="T41" fmla="*/ 78 h 166"/>
                <a:gd name="T42" fmla="*/ 76 w 187"/>
                <a:gd name="T43" fmla="*/ 54 h 166"/>
                <a:gd name="T44" fmla="*/ 49 w 187"/>
                <a:gd name="T45" fmla="*/ 26 h 166"/>
                <a:gd name="T46" fmla="*/ 167 w 187"/>
                <a:gd name="T47" fmla="*/ 14 h 166"/>
                <a:gd name="T48" fmla="*/ 136 w 187"/>
                <a:gd name="T49" fmla="*/ 44 h 166"/>
                <a:gd name="T50" fmla="*/ 113 w 187"/>
                <a:gd name="T51" fmla="*/ 30 h 166"/>
                <a:gd name="T52" fmla="*/ 112 w 187"/>
                <a:gd name="T53" fmla="*/ 29 h 166"/>
                <a:gd name="T54" fmla="*/ 111 w 187"/>
                <a:gd name="T55" fmla="*/ 30 h 166"/>
                <a:gd name="T56" fmla="*/ 89 w 187"/>
                <a:gd name="T57" fmla="*/ 52 h 166"/>
                <a:gd name="T58" fmla="*/ 92 w 187"/>
                <a:gd name="T59" fmla="*/ 55 h 166"/>
                <a:gd name="T60" fmla="*/ 112 w 187"/>
                <a:gd name="T61" fmla="*/ 34 h 166"/>
                <a:gd name="T62" fmla="*/ 135 w 187"/>
                <a:gd name="T63" fmla="*/ 49 h 166"/>
                <a:gd name="T64" fmla="*/ 136 w 187"/>
                <a:gd name="T65" fmla="*/ 50 h 166"/>
                <a:gd name="T66" fmla="*/ 138 w 187"/>
                <a:gd name="T67" fmla="*/ 49 h 166"/>
                <a:gd name="T68" fmla="*/ 170 w 187"/>
                <a:gd name="T69" fmla="*/ 17 h 166"/>
                <a:gd name="T70" fmla="*/ 167 w 187"/>
                <a:gd name="T71" fmla="*/ 14 h 166"/>
                <a:gd name="T72" fmla="*/ 187 w 187"/>
                <a:gd name="T73" fmla="*/ 0 h 166"/>
                <a:gd name="T74" fmla="*/ 71 w 187"/>
                <a:gd name="T75" fmla="*/ 0 h 166"/>
                <a:gd name="T76" fmla="*/ 71 w 187"/>
                <a:gd name="T77" fmla="*/ 26 h 166"/>
                <a:gd name="T78" fmla="*/ 80 w 187"/>
                <a:gd name="T79" fmla="*/ 35 h 166"/>
                <a:gd name="T80" fmla="*/ 80 w 187"/>
                <a:gd name="T81" fmla="*/ 9 h 166"/>
                <a:gd name="T82" fmla="*/ 179 w 187"/>
                <a:gd name="T83" fmla="*/ 9 h 166"/>
                <a:gd name="T84" fmla="*/ 179 w 187"/>
                <a:gd name="T85" fmla="*/ 58 h 166"/>
                <a:gd name="T86" fmla="*/ 85 w 187"/>
                <a:gd name="T87" fmla="*/ 58 h 166"/>
                <a:gd name="T88" fmla="*/ 83 w 187"/>
                <a:gd name="T89" fmla="*/ 67 h 166"/>
                <a:gd name="T90" fmla="*/ 126 w 187"/>
                <a:gd name="T91" fmla="*/ 67 h 166"/>
                <a:gd name="T92" fmla="*/ 126 w 187"/>
                <a:gd name="T93" fmla="*/ 72 h 166"/>
                <a:gd name="T94" fmla="*/ 114 w 187"/>
                <a:gd name="T95" fmla="*/ 72 h 166"/>
                <a:gd name="T96" fmla="*/ 114 w 187"/>
                <a:gd name="T97" fmla="*/ 81 h 166"/>
                <a:gd name="T98" fmla="*/ 147 w 187"/>
                <a:gd name="T99" fmla="*/ 81 h 166"/>
                <a:gd name="T100" fmla="*/ 147 w 187"/>
                <a:gd name="T101" fmla="*/ 72 h 166"/>
                <a:gd name="T102" fmla="*/ 135 w 187"/>
                <a:gd name="T103" fmla="*/ 72 h 166"/>
                <a:gd name="T104" fmla="*/ 135 w 187"/>
                <a:gd name="T105" fmla="*/ 67 h 166"/>
                <a:gd name="T106" fmla="*/ 187 w 187"/>
                <a:gd name="T107" fmla="*/ 67 h 166"/>
                <a:gd name="T108" fmla="*/ 187 w 187"/>
                <a:gd name="T10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7" h="166">
                  <a:moveTo>
                    <a:pt x="74" y="10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66" y="109"/>
                    <a:pt x="66" y="109"/>
                    <a:pt x="66" y="109"/>
                  </a:cubicBezTo>
                  <a:cubicBezTo>
                    <a:pt x="66" y="166"/>
                    <a:pt x="66" y="166"/>
                    <a:pt x="66" y="166"/>
                  </a:cubicBezTo>
                  <a:cubicBezTo>
                    <a:pt x="74" y="166"/>
                    <a:pt x="74" y="166"/>
                    <a:pt x="74" y="166"/>
                  </a:cubicBezTo>
                  <a:cubicBezTo>
                    <a:pt x="74" y="100"/>
                    <a:pt x="74" y="100"/>
                    <a:pt x="74" y="100"/>
                  </a:cubicBezTo>
                  <a:moveTo>
                    <a:pt x="49" y="26"/>
                  </a:moveTo>
                  <a:cubicBezTo>
                    <a:pt x="33" y="26"/>
                    <a:pt x="21" y="39"/>
                    <a:pt x="21" y="54"/>
                  </a:cubicBezTo>
                  <a:cubicBezTo>
                    <a:pt x="21" y="64"/>
                    <a:pt x="26" y="73"/>
                    <a:pt x="34" y="78"/>
                  </a:cubicBezTo>
                  <a:cubicBezTo>
                    <a:pt x="26" y="81"/>
                    <a:pt x="19" y="88"/>
                    <a:pt x="14" y="96"/>
                  </a:cubicBezTo>
                  <a:cubicBezTo>
                    <a:pt x="79" y="96"/>
                    <a:pt x="79" y="96"/>
                    <a:pt x="79" y="96"/>
                  </a:cubicBezTo>
                  <a:cubicBezTo>
                    <a:pt x="79" y="152"/>
                    <a:pt x="79" y="152"/>
                    <a:pt x="79" y="152"/>
                  </a:cubicBezTo>
                  <a:cubicBezTo>
                    <a:pt x="126" y="110"/>
                    <a:pt x="126" y="110"/>
                    <a:pt x="126" y="110"/>
                  </a:cubicBezTo>
                  <a:cubicBezTo>
                    <a:pt x="130" y="106"/>
                    <a:pt x="130" y="99"/>
                    <a:pt x="125" y="95"/>
                  </a:cubicBezTo>
                  <a:cubicBezTo>
                    <a:pt x="123" y="93"/>
                    <a:pt x="121" y="92"/>
                    <a:pt x="118" y="92"/>
                  </a:cubicBezTo>
                  <a:cubicBezTo>
                    <a:pt x="115" y="92"/>
                    <a:pt x="112" y="93"/>
                    <a:pt x="110" y="96"/>
                  </a:cubicBezTo>
                  <a:cubicBezTo>
                    <a:pt x="88" y="111"/>
                    <a:pt x="88" y="111"/>
                    <a:pt x="88" y="111"/>
                  </a:cubicBezTo>
                  <a:cubicBezTo>
                    <a:pt x="85" y="99"/>
                    <a:pt x="78" y="86"/>
                    <a:pt x="63" y="78"/>
                  </a:cubicBezTo>
                  <a:cubicBezTo>
                    <a:pt x="71" y="73"/>
                    <a:pt x="76" y="64"/>
                    <a:pt x="76" y="54"/>
                  </a:cubicBezTo>
                  <a:cubicBezTo>
                    <a:pt x="76" y="39"/>
                    <a:pt x="64" y="26"/>
                    <a:pt x="49" y="26"/>
                  </a:cubicBezTo>
                  <a:moveTo>
                    <a:pt x="167" y="14"/>
                  </a:moveTo>
                  <a:cubicBezTo>
                    <a:pt x="136" y="44"/>
                    <a:pt x="136" y="44"/>
                    <a:pt x="136" y="44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70" y="17"/>
                    <a:pt x="170" y="17"/>
                    <a:pt x="170" y="17"/>
                  </a:cubicBezTo>
                  <a:cubicBezTo>
                    <a:pt x="167" y="14"/>
                    <a:pt x="167" y="14"/>
                    <a:pt x="167" y="14"/>
                  </a:cubicBezTo>
                  <a:moveTo>
                    <a:pt x="187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26"/>
                    <a:pt x="71" y="26"/>
                    <a:pt x="71" y="26"/>
                  </a:cubicBezTo>
                  <a:cubicBezTo>
                    <a:pt x="75" y="28"/>
                    <a:pt x="78" y="32"/>
                    <a:pt x="80" y="35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179" y="9"/>
                    <a:pt x="179" y="9"/>
                    <a:pt x="179" y="9"/>
                  </a:cubicBezTo>
                  <a:cubicBezTo>
                    <a:pt x="179" y="58"/>
                    <a:pt x="179" y="58"/>
                    <a:pt x="179" y="58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4" y="61"/>
                    <a:pt x="84" y="64"/>
                    <a:pt x="83" y="67"/>
                  </a:cubicBezTo>
                  <a:cubicBezTo>
                    <a:pt x="126" y="67"/>
                    <a:pt x="126" y="67"/>
                    <a:pt x="126" y="67"/>
                  </a:cubicBezTo>
                  <a:cubicBezTo>
                    <a:pt x="126" y="72"/>
                    <a:pt x="126" y="72"/>
                    <a:pt x="126" y="72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4" y="81"/>
                    <a:pt x="114" y="81"/>
                    <a:pt x="114" y="81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47" y="72"/>
                    <a:pt x="147" y="72"/>
                    <a:pt x="147" y="72"/>
                  </a:cubicBezTo>
                  <a:cubicBezTo>
                    <a:pt x="135" y="72"/>
                    <a:pt x="135" y="72"/>
                    <a:pt x="135" y="72"/>
                  </a:cubicBezTo>
                  <a:cubicBezTo>
                    <a:pt x="135" y="67"/>
                    <a:pt x="135" y="67"/>
                    <a:pt x="135" y="67"/>
                  </a:cubicBezTo>
                  <a:cubicBezTo>
                    <a:pt x="187" y="67"/>
                    <a:pt x="187" y="67"/>
                    <a:pt x="187" y="67"/>
                  </a:cubicBezTo>
                  <a:cubicBezTo>
                    <a:pt x="187" y="0"/>
                    <a:pt x="187" y="0"/>
                    <a:pt x="187" y="0"/>
                  </a:cubicBezTo>
                </a:path>
              </a:pathLst>
            </a:custGeom>
            <a:solidFill>
              <a:srgbClr val="1C5E6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168960" y="1601211"/>
            <a:ext cx="683252" cy="683252"/>
            <a:chOff x="3168960" y="1601211"/>
            <a:chExt cx="683252" cy="683252"/>
          </a:xfrm>
        </p:grpSpPr>
        <p:sp>
          <p:nvSpPr>
            <p:cNvPr id="3" name="椭圆 2"/>
            <p:cNvSpPr/>
            <p:nvPr/>
          </p:nvSpPr>
          <p:spPr>
            <a:xfrm>
              <a:off x="3168960" y="1601211"/>
              <a:ext cx="683252" cy="6832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Freeform 66"/>
            <p:cNvSpPr>
              <a:spLocks noEditPoints="1"/>
            </p:cNvSpPr>
            <p:nvPr/>
          </p:nvSpPr>
          <p:spPr bwMode="auto">
            <a:xfrm>
              <a:off x="3350021" y="1813144"/>
              <a:ext cx="285797" cy="259385"/>
            </a:xfrm>
            <a:custGeom>
              <a:avLst/>
              <a:gdLst>
                <a:gd name="T0" fmla="*/ 60 w 120"/>
                <a:gd name="T1" fmla="*/ 26 h 109"/>
                <a:gd name="T2" fmla="*/ 57 w 120"/>
                <a:gd name="T3" fmla="*/ 28 h 109"/>
                <a:gd name="T4" fmla="*/ 57 w 120"/>
                <a:gd name="T5" fmla="*/ 57 h 109"/>
                <a:gd name="T6" fmla="*/ 54 w 120"/>
                <a:gd name="T7" fmla="*/ 58 h 109"/>
                <a:gd name="T8" fmla="*/ 52 w 120"/>
                <a:gd name="T9" fmla="*/ 61 h 109"/>
                <a:gd name="T10" fmla="*/ 55 w 120"/>
                <a:gd name="T11" fmla="*/ 63 h 109"/>
                <a:gd name="T12" fmla="*/ 55 w 120"/>
                <a:gd name="T13" fmla="*/ 62 h 109"/>
                <a:gd name="T14" fmla="*/ 57 w 120"/>
                <a:gd name="T15" fmla="*/ 62 h 109"/>
                <a:gd name="T16" fmla="*/ 57 w 120"/>
                <a:gd name="T17" fmla="*/ 68 h 109"/>
                <a:gd name="T18" fmla="*/ 60 w 120"/>
                <a:gd name="T19" fmla="*/ 71 h 109"/>
                <a:gd name="T20" fmla="*/ 62 w 120"/>
                <a:gd name="T21" fmla="*/ 68 h 109"/>
                <a:gd name="T22" fmla="*/ 62 w 120"/>
                <a:gd name="T23" fmla="*/ 60 h 109"/>
                <a:gd name="T24" fmla="*/ 85 w 120"/>
                <a:gd name="T25" fmla="*/ 53 h 109"/>
                <a:gd name="T26" fmla="*/ 87 w 120"/>
                <a:gd name="T27" fmla="*/ 49 h 109"/>
                <a:gd name="T28" fmla="*/ 84 w 120"/>
                <a:gd name="T29" fmla="*/ 48 h 109"/>
                <a:gd name="T30" fmla="*/ 84 w 120"/>
                <a:gd name="T31" fmla="*/ 48 h 109"/>
                <a:gd name="T32" fmla="*/ 62 w 120"/>
                <a:gd name="T33" fmla="*/ 55 h 109"/>
                <a:gd name="T34" fmla="*/ 62 w 120"/>
                <a:gd name="T35" fmla="*/ 28 h 109"/>
                <a:gd name="T36" fmla="*/ 60 w 120"/>
                <a:gd name="T37" fmla="*/ 26 h 109"/>
                <a:gd name="T38" fmla="*/ 60 w 120"/>
                <a:gd name="T39" fmla="*/ 97 h 109"/>
                <a:gd name="T40" fmla="*/ 33 w 120"/>
                <a:gd name="T41" fmla="*/ 86 h 109"/>
                <a:gd name="T42" fmla="*/ 21 w 120"/>
                <a:gd name="T43" fmla="*/ 59 h 109"/>
                <a:gd name="T44" fmla="*/ 60 w 120"/>
                <a:gd name="T45" fmla="*/ 20 h 109"/>
                <a:gd name="T46" fmla="*/ 98 w 120"/>
                <a:gd name="T47" fmla="*/ 59 h 109"/>
                <a:gd name="T48" fmla="*/ 87 w 120"/>
                <a:gd name="T49" fmla="*/ 86 h 109"/>
                <a:gd name="T50" fmla="*/ 60 w 120"/>
                <a:gd name="T51" fmla="*/ 97 h 109"/>
                <a:gd name="T52" fmla="*/ 96 w 120"/>
                <a:gd name="T53" fmla="*/ 0 h 109"/>
                <a:gd name="T54" fmla="*/ 81 w 120"/>
                <a:gd name="T55" fmla="*/ 6 h 109"/>
                <a:gd name="T56" fmla="*/ 92 w 120"/>
                <a:gd name="T57" fmla="*/ 17 h 109"/>
                <a:gd name="T58" fmla="*/ 89 w 120"/>
                <a:gd name="T59" fmla="*/ 20 h 109"/>
                <a:gd name="T60" fmla="*/ 60 w 120"/>
                <a:gd name="T61" fmla="*/ 10 h 109"/>
                <a:gd name="T62" fmla="*/ 31 w 120"/>
                <a:gd name="T63" fmla="*/ 20 h 109"/>
                <a:gd name="T64" fmla="*/ 28 w 120"/>
                <a:gd name="T65" fmla="*/ 17 h 109"/>
                <a:gd name="T66" fmla="*/ 39 w 120"/>
                <a:gd name="T67" fmla="*/ 6 h 109"/>
                <a:gd name="T68" fmla="*/ 24 w 120"/>
                <a:gd name="T69" fmla="*/ 0 h 109"/>
                <a:gd name="T70" fmla="*/ 8 w 120"/>
                <a:gd name="T71" fmla="*/ 6 h 109"/>
                <a:gd name="T72" fmla="*/ 8 w 120"/>
                <a:gd name="T73" fmla="*/ 37 h 109"/>
                <a:gd name="T74" fmla="*/ 19 w 120"/>
                <a:gd name="T75" fmla="*/ 26 h 109"/>
                <a:gd name="T76" fmla="*/ 22 w 120"/>
                <a:gd name="T77" fmla="*/ 29 h 109"/>
                <a:gd name="T78" fmla="*/ 11 w 120"/>
                <a:gd name="T79" fmla="*/ 59 h 109"/>
                <a:gd name="T80" fmla="*/ 26 w 120"/>
                <a:gd name="T81" fmla="*/ 93 h 109"/>
                <a:gd name="T82" fmla="*/ 27 w 120"/>
                <a:gd name="T83" fmla="*/ 94 h 109"/>
                <a:gd name="T84" fmla="*/ 23 w 120"/>
                <a:gd name="T85" fmla="*/ 98 h 109"/>
                <a:gd name="T86" fmla="*/ 23 w 120"/>
                <a:gd name="T87" fmla="*/ 107 h 109"/>
                <a:gd name="T88" fmla="*/ 28 w 120"/>
                <a:gd name="T89" fmla="*/ 109 h 109"/>
                <a:gd name="T90" fmla="*/ 32 w 120"/>
                <a:gd name="T91" fmla="*/ 107 h 109"/>
                <a:gd name="T92" fmla="*/ 37 w 120"/>
                <a:gd name="T93" fmla="*/ 102 h 109"/>
                <a:gd name="T94" fmla="*/ 37 w 120"/>
                <a:gd name="T95" fmla="*/ 102 h 109"/>
                <a:gd name="T96" fmla="*/ 60 w 120"/>
                <a:gd name="T97" fmla="*/ 107 h 109"/>
                <a:gd name="T98" fmla="*/ 84 w 120"/>
                <a:gd name="T99" fmla="*/ 101 h 109"/>
                <a:gd name="T100" fmla="*/ 85 w 120"/>
                <a:gd name="T101" fmla="*/ 102 h 109"/>
                <a:gd name="T102" fmla="*/ 90 w 120"/>
                <a:gd name="T103" fmla="*/ 107 h 109"/>
                <a:gd name="T104" fmla="*/ 94 w 120"/>
                <a:gd name="T105" fmla="*/ 109 h 109"/>
                <a:gd name="T106" fmla="*/ 99 w 120"/>
                <a:gd name="T107" fmla="*/ 107 h 109"/>
                <a:gd name="T108" fmla="*/ 99 w 120"/>
                <a:gd name="T109" fmla="*/ 98 h 109"/>
                <a:gd name="T110" fmla="*/ 94 w 120"/>
                <a:gd name="T111" fmla="*/ 93 h 109"/>
                <a:gd name="T112" fmla="*/ 94 w 120"/>
                <a:gd name="T113" fmla="*/ 93 h 109"/>
                <a:gd name="T114" fmla="*/ 108 w 120"/>
                <a:gd name="T115" fmla="*/ 59 h 109"/>
                <a:gd name="T116" fmla="*/ 98 w 120"/>
                <a:gd name="T117" fmla="*/ 29 h 109"/>
                <a:gd name="T118" fmla="*/ 100 w 120"/>
                <a:gd name="T119" fmla="*/ 26 h 109"/>
                <a:gd name="T120" fmla="*/ 111 w 120"/>
                <a:gd name="T121" fmla="*/ 37 h 109"/>
                <a:gd name="T122" fmla="*/ 111 w 120"/>
                <a:gd name="T123" fmla="*/ 6 h 109"/>
                <a:gd name="T124" fmla="*/ 96 w 120"/>
                <a:gd name="T1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0" h="109">
                  <a:moveTo>
                    <a:pt x="60" y="26"/>
                  </a:moveTo>
                  <a:cubicBezTo>
                    <a:pt x="59" y="26"/>
                    <a:pt x="57" y="27"/>
                    <a:pt x="57" y="28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2" y="58"/>
                    <a:pt x="52" y="60"/>
                    <a:pt x="52" y="61"/>
                  </a:cubicBezTo>
                  <a:cubicBezTo>
                    <a:pt x="53" y="62"/>
                    <a:pt x="53" y="63"/>
                    <a:pt x="55" y="63"/>
                  </a:cubicBezTo>
                  <a:cubicBezTo>
                    <a:pt x="55" y="63"/>
                    <a:pt x="55" y="63"/>
                    <a:pt x="55" y="62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70"/>
                    <a:pt x="59" y="71"/>
                    <a:pt x="60" y="71"/>
                  </a:cubicBezTo>
                  <a:cubicBezTo>
                    <a:pt x="61" y="71"/>
                    <a:pt x="62" y="70"/>
                    <a:pt x="62" y="68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86" y="52"/>
                    <a:pt x="87" y="51"/>
                    <a:pt x="87" y="49"/>
                  </a:cubicBezTo>
                  <a:cubicBezTo>
                    <a:pt x="86" y="48"/>
                    <a:pt x="85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2" y="27"/>
                    <a:pt x="61" y="26"/>
                    <a:pt x="60" y="26"/>
                  </a:cubicBezTo>
                  <a:moveTo>
                    <a:pt x="60" y="97"/>
                  </a:moveTo>
                  <a:cubicBezTo>
                    <a:pt x="50" y="97"/>
                    <a:pt x="40" y="93"/>
                    <a:pt x="33" y="86"/>
                  </a:cubicBezTo>
                  <a:cubicBezTo>
                    <a:pt x="25" y="79"/>
                    <a:pt x="21" y="69"/>
                    <a:pt x="21" y="59"/>
                  </a:cubicBezTo>
                  <a:cubicBezTo>
                    <a:pt x="21" y="38"/>
                    <a:pt x="39" y="20"/>
                    <a:pt x="60" y="20"/>
                  </a:cubicBezTo>
                  <a:cubicBezTo>
                    <a:pt x="81" y="20"/>
                    <a:pt x="98" y="38"/>
                    <a:pt x="98" y="59"/>
                  </a:cubicBezTo>
                  <a:cubicBezTo>
                    <a:pt x="98" y="69"/>
                    <a:pt x="94" y="79"/>
                    <a:pt x="87" y="86"/>
                  </a:cubicBezTo>
                  <a:cubicBezTo>
                    <a:pt x="80" y="93"/>
                    <a:pt x="70" y="97"/>
                    <a:pt x="60" y="97"/>
                  </a:cubicBezTo>
                  <a:moveTo>
                    <a:pt x="96" y="0"/>
                  </a:moveTo>
                  <a:cubicBezTo>
                    <a:pt x="91" y="0"/>
                    <a:pt x="85" y="2"/>
                    <a:pt x="81" y="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81" y="14"/>
                    <a:pt x="71" y="10"/>
                    <a:pt x="60" y="10"/>
                  </a:cubicBezTo>
                  <a:cubicBezTo>
                    <a:pt x="49" y="10"/>
                    <a:pt x="39" y="14"/>
                    <a:pt x="31" y="20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5" y="2"/>
                    <a:pt x="29" y="0"/>
                    <a:pt x="24" y="0"/>
                  </a:cubicBezTo>
                  <a:cubicBezTo>
                    <a:pt x="18" y="0"/>
                    <a:pt x="13" y="2"/>
                    <a:pt x="8" y="6"/>
                  </a:cubicBezTo>
                  <a:cubicBezTo>
                    <a:pt x="0" y="15"/>
                    <a:pt x="0" y="28"/>
                    <a:pt x="8" y="3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15" y="37"/>
                    <a:pt x="11" y="47"/>
                    <a:pt x="11" y="59"/>
                  </a:cubicBezTo>
                  <a:cubicBezTo>
                    <a:pt x="11" y="72"/>
                    <a:pt x="17" y="84"/>
                    <a:pt x="26" y="93"/>
                  </a:cubicBezTo>
                  <a:cubicBezTo>
                    <a:pt x="26" y="94"/>
                    <a:pt x="27" y="94"/>
                    <a:pt x="27" y="94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1" y="101"/>
                    <a:pt x="21" y="104"/>
                    <a:pt x="23" y="107"/>
                  </a:cubicBezTo>
                  <a:cubicBezTo>
                    <a:pt x="25" y="108"/>
                    <a:pt x="26" y="109"/>
                    <a:pt x="28" y="109"/>
                  </a:cubicBezTo>
                  <a:cubicBezTo>
                    <a:pt x="29" y="109"/>
                    <a:pt x="31" y="108"/>
                    <a:pt x="32" y="107"/>
                  </a:cubicBezTo>
                  <a:cubicBezTo>
                    <a:pt x="37" y="102"/>
                    <a:pt x="37" y="102"/>
                    <a:pt x="37" y="102"/>
                  </a:cubicBezTo>
                  <a:cubicBezTo>
                    <a:pt x="37" y="102"/>
                    <a:pt x="37" y="102"/>
                    <a:pt x="37" y="102"/>
                  </a:cubicBezTo>
                  <a:cubicBezTo>
                    <a:pt x="44" y="105"/>
                    <a:pt x="52" y="107"/>
                    <a:pt x="60" y="107"/>
                  </a:cubicBezTo>
                  <a:cubicBezTo>
                    <a:pt x="69" y="107"/>
                    <a:pt x="77" y="105"/>
                    <a:pt x="84" y="101"/>
                  </a:cubicBezTo>
                  <a:cubicBezTo>
                    <a:pt x="85" y="102"/>
                    <a:pt x="85" y="102"/>
                    <a:pt x="85" y="102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91" y="108"/>
                    <a:pt x="93" y="109"/>
                    <a:pt x="94" y="109"/>
                  </a:cubicBezTo>
                  <a:cubicBezTo>
                    <a:pt x="96" y="109"/>
                    <a:pt x="97" y="108"/>
                    <a:pt x="99" y="107"/>
                  </a:cubicBezTo>
                  <a:cubicBezTo>
                    <a:pt x="101" y="104"/>
                    <a:pt x="101" y="101"/>
                    <a:pt x="99" y="98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103" y="84"/>
                    <a:pt x="108" y="72"/>
                    <a:pt x="108" y="59"/>
                  </a:cubicBezTo>
                  <a:cubicBezTo>
                    <a:pt x="108" y="47"/>
                    <a:pt x="104" y="37"/>
                    <a:pt x="98" y="29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20" y="28"/>
                    <a:pt x="120" y="15"/>
                    <a:pt x="111" y="6"/>
                  </a:cubicBezTo>
                  <a:cubicBezTo>
                    <a:pt x="107" y="2"/>
                    <a:pt x="102" y="0"/>
                    <a:pt x="96" y="0"/>
                  </a:cubicBezTo>
                </a:path>
              </a:pathLst>
            </a:custGeom>
            <a:solidFill>
              <a:srgbClr val="1C5E6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50972" y="2469515"/>
            <a:ext cx="683252" cy="683252"/>
            <a:chOff x="5650972" y="2469515"/>
            <a:chExt cx="683252" cy="683252"/>
          </a:xfrm>
        </p:grpSpPr>
        <p:sp>
          <p:nvSpPr>
            <p:cNvPr id="47" name="椭圆 46"/>
            <p:cNvSpPr/>
            <p:nvPr/>
          </p:nvSpPr>
          <p:spPr>
            <a:xfrm>
              <a:off x="5650972" y="2469515"/>
              <a:ext cx="683252" cy="6832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5823012" y="2752059"/>
              <a:ext cx="339171" cy="188119"/>
              <a:chOff x="2282826" y="1428750"/>
              <a:chExt cx="581025" cy="322262"/>
            </a:xfrm>
            <a:solidFill>
              <a:srgbClr val="1C5E6E"/>
            </a:solidFill>
          </p:grpSpPr>
          <p:sp>
            <p:nvSpPr>
              <p:cNvPr id="70" name="Freeform 58"/>
              <p:cNvSpPr>
                <a:spLocks noEditPoints="1"/>
              </p:cNvSpPr>
              <p:nvPr/>
            </p:nvSpPr>
            <p:spPr bwMode="auto">
              <a:xfrm>
                <a:off x="2282826" y="1431925"/>
                <a:ext cx="173038" cy="311150"/>
              </a:xfrm>
              <a:custGeom>
                <a:avLst/>
                <a:gdLst>
                  <a:gd name="T0" fmla="*/ 36 w 46"/>
                  <a:gd name="T1" fmla="*/ 0 h 82"/>
                  <a:gd name="T2" fmla="*/ 10 w 46"/>
                  <a:gd name="T3" fmla="*/ 0 h 82"/>
                  <a:gd name="T4" fmla="*/ 0 w 46"/>
                  <a:gd name="T5" fmla="*/ 9 h 82"/>
                  <a:gd name="T6" fmla="*/ 0 w 46"/>
                  <a:gd name="T7" fmla="*/ 73 h 82"/>
                  <a:gd name="T8" fmla="*/ 10 w 46"/>
                  <a:gd name="T9" fmla="*/ 82 h 82"/>
                  <a:gd name="T10" fmla="*/ 36 w 46"/>
                  <a:gd name="T11" fmla="*/ 82 h 82"/>
                  <a:gd name="T12" fmla="*/ 46 w 46"/>
                  <a:gd name="T13" fmla="*/ 73 h 82"/>
                  <a:gd name="T14" fmla="*/ 46 w 46"/>
                  <a:gd name="T15" fmla="*/ 9 h 82"/>
                  <a:gd name="T16" fmla="*/ 36 w 46"/>
                  <a:gd name="T17" fmla="*/ 0 h 82"/>
                  <a:gd name="T18" fmla="*/ 24 w 46"/>
                  <a:gd name="T19" fmla="*/ 71 h 82"/>
                  <a:gd name="T20" fmla="*/ 23 w 46"/>
                  <a:gd name="T21" fmla="*/ 71 h 82"/>
                  <a:gd name="T22" fmla="*/ 19 w 46"/>
                  <a:gd name="T23" fmla="*/ 67 h 82"/>
                  <a:gd name="T24" fmla="*/ 23 w 46"/>
                  <a:gd name="T25" fmla="*/ 63 h 82"/>
                  <a:gd name="T26" fmla="*/ 24 w 46"/>
                  <a:gd name="T27" fmla="*/ 63 h 82"/>
                  <a:gd name="T28" fmla="*/ 28 w 46"/>
                  <a:gd name="T29" fmla="*/ 67 h 82"/>
                  <a:gd name="T30" fmla="*/ 24 w 46"/>
                  <a:gd name="T31" fmla="*/ 71 h 82"/>
                  <a:gd name="T32" fmla="*/ 36 w 46"/>
                  <a:gd name="T33" fmla="*/ 26 h 82"/>
                  <a:gd name="T34" fmla="*/ 10 w 46"/>
                  <a:gd name="T35" fmla="*/ 26 h 82"/>
                  <a:gd name="T36" fmla="*/ 7 w 46"/>
                  <a:gd name="T37" fmla="*/ 23 h 82"/>
                  <a:gd name="T38" fmla="*/ 10 w 46"/>
                  <a:gd name="T39" fmla="*/ 20 h 82"/>
                  <a:gd name="T40" fmla="*/ 36 w 46"/>
                  <a:gd name="T41" fmla="*/ 20 h 82"/>
                  <a:gd name="T42" fmla="*/ 39 w 46"/>
                  <a:gd name="T43" fmla="*/ 23 h 82"/>
                  <a:gd name="T44" fmla="*/ 36 w 46"/>
                  <a:gd name="T45" fmla="*/ 26 h 82"/>
                  <a:gd name="T46" fmla="*/ 36 w 46"/>
                  <a:gd name="T47" fmla="*/ 16 h 82"/>
                  <a:gd name="T48" fmla="*/ 10 w 46"/>
                  <a:gd name="T49" fmla="*/ 16 h 82"/>
                  <a:gd name="T50" fmla="*/ 7 w 46"/>
                  <a:gd name="T51" fmla="*/ 13 h 82"/>
                  <a:gd name="T52" fmla="*/ 10 w 46"/>
                  <a:gd name="T53" fmla="*/ 10 h 82"/>
                  <a:gd name="T54" fmla="*/ 36 w 46"/>
                  <a:gd name="T55" fmla="*/ 10 h 82"/>
                  <a:gd name="T56" fmla="*/ 39 w 46"/>
                  <a:gd name="T57" fmla="*/ 13 h 82"/>
                  <a:gd name="T58" fmla="*/ 36 w 46"/>
                  <a:gd name="T59" fmla="*/ 1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6" h="82">
                    <a:moveTo>
                      <a:pt x="3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8"/>
                      <a:pt x="5" y="82"/>
                      <a:pt x="10" y="82"/>
                    </a:cubicBezTo>
                    <a:cubicBezTo>
                      <a:pt x="36" y="82"/>
                      <a:pt x="36" y="82"/>
                      <a:pt x="36" y="82"/>
                    </a:cubicBezTo>
                    <a:cubicBezTo>
                      <a:pt x="41" y="82"/>
                      <a:pt x="46" y="78"/>
                      <a:pt x="46" y="73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4"/>
                      <a:pt x="41" y="0"/>
                      <a:pt x="36" y="0"/>
                    </a:cubicBezTo>
                    <a:close/>
                    <a:moveTo>
                      <a:pt x="24" y="71"/>
                    </a:moveTo>
                    <a:cubicBezTo>
                      <a:pt x="23" y="71"/>
                      <a:pt x="23" y="71"/>
                      <a:pt x="23" y="71"/>
                    </a:cubicBezTo>
                    <a:cubicBezTo>
                      <a:pt x="21" y="71"/>
                      <a:pt x="19" y="69"/>
                      <a:pt x="19" y="67"/>
                    </a:cubicBezTo>
                    <a:cubicBezTo>
                      <a:pt x="19" y="65"/>
                      <a:pt x="21" y="63"/>
                      <a:pt x="23" y="63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6" y="63"/>
                      <a:pt x="28" y="65"/>
                      <a:pt x="28" y="67"/>
                    </a:cubicBezTo>
                    <a:cubicBezTo>
                      <a:pt x="28" y="69"/>
                      <a:pt x="26" y="71"/>
                      <a:pt x="24" y="71"/>
                    </a:cubicBezTo>
                    <a:close/>
                    <a:moveTo>
                      <a:pt x="36" y="26"/>
                    </a:moveTo>
                    <a:cubicBezTo>
                      <a:pt x="10" y="26"/>
                      <a:pt x="10" y="26"/>
                      <a:pt x="10" y="26"/>
                    </a:cubicBezTo>
                    <a:cubicBezTo>
                      <a:pt x="8" y="26"/>
                      <a:pt x="7" y="25"/>
                      <a:pt x="7" y="23"/>
                    </a:cubicBezTo>
                    <a:cubicBezTo>
                      <a:pt x="7" y="21"/>
                      <a:pt x="8" y="20"/>
                      <a:pt x="10" y="2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7" y="20"/>
                      <a:pt x="39" y="21"/>
                      <a:pt x="39" y="23"/>
                    </a:cubicBezTo>
                    <a:cubicBezTo>
                      <a:pt x="39" y="25"/>
                      <a:pt x="37" y="26"/>
                      <a:pt x="36" y="26"/>
                    </a:cubicBezTo>
                    <a:close/>
                    <a:moveTo>
                      <a:pt x="36" y="16"/>
                    </a:moveTo>
                    <a:cubicBezTo>
                      <a:pt x="10" y="16"/>
                      <a:pt x="10" y="16"/>
                      <a:pt x="10" y="16"/>
                    </a:cubicBezTo>
                    <a:cubicBezTo>
                      <a:pt x="8" y="16"/>
                      <a:pt x="7" y="15"/>
                      <a:pt x="7" y="13"/>
                    </a:cubicBezTo>
                    <a:cubicBezTo>
                      <a:pt x="7" y="11"/>
                      <a:pt x="8" y="10"/>
                      <a:pt x="10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10"/>
                      <a:pt x="39" y="11"/>
                      <a:pt x="39" y="13"/>
                    </a:cubicBezTo>
                    <a:cubicBezTo>
                      <a:pt x="39" y="15"/>
                      <a:pt x="37" y="16"/>
                      <a:pt x="3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59"/>
              <p:cNvSpPr>
                <a:spLocks noEditPoints="1"/>
              </p:cNvSpPr>
              <p:nvPr/>
            </p:nvSpPr>
            <p:spPr bwMode="auto">
              <a:xfrm>
                <a:off x="2478088" y="1428750"/>
                <a:ext cx="385763" cy="261937"/>
              </a:xfrm>
              <a:custGeom>
                <a:avLst/>
                <a:gdLst>
                  <a:gd name="T0" fmla="*/ 90 w 102"/>
                  <a:gd name="T1" fmla="*/ 0 h 69"/>
                  <a:gd name="T2" fmla="*/ 12 w 102"/>
                  <a:gd name="T3" fmla="*/ 0 h 69"/>
                  <a:gd name="T4" fmla="*/ 0 w 102"/>
                  <a:gd name="T5" fmla="*/ 12 h 69"/>
                  <a:gd name="T6" fmla="*/ 0 w 102"/>
                  <a:gd name="T7" fmla="*/ 56 h 69"/>
                  <a:gd name="T8" fmla="*/ 12 w 102"/>
                  <a:gd name="T9" fmla="*/ 69 h 69"/>
                  <a:gd name="T10" fmla="*/ 90 w 102"/>
                  <a:gd name="T11" fmla="*/ 69 h 69"/>
                  <a:gd name="T12" fmla="*/ 102 w 102"/>
                  <a:gd name="T13" fmla="*/ 56 h 69"/>
                  <a:gd name="T14" fmla="*/ 102 w 102"/>
                  <a:gd name="T15" fmla="*/ 12 h 69"/>
                  <a:gd name="T16" fmla="*/ 90 w 102"/>
                  <a:gd name="T17" fmla="*/ 0 h 69"/>
                  <a:gd name="T18" fmla="*/ 98 w 102"/>
                  <a:gd name="T19" fmla="*/ 56 h 69"/>
                  <a:gd name="T20" fmla="*/ 90 w 102"/>
                  <a:gd name="T21" fmla="*/ 64 h 69"/>
                  <a:gd name="T22" fmla="*/ 12 w 102"/>
                  <a:gd name="T23" fmla="*/ 64 h 69"/>
                  <a:gd name="T24" fmla="*/ 5 w 102"/>
                  <a:gd name="T25" fmla="*/ 56 h 69"/>
                  <a:gd name="T26" fmla="*/ 5 w 102"/>
                  <a:gd name="T27" fmla="*/ 12 h 69"/>
                  <a:gd name="T28" fmla="*/ 12 w 102"/>
                  <a:gd name="T29" fmla="*/ 5 h 69"/>
                  <a:gd name="T30" fmla="*/ 90 w 102"/>
                  <a:gd name="T31" fmla="*/ 5 h 69"/>
                  <a:gd name="T32" fmla="*/ 98 w 102"/>
                  <a:gd name="T33" fmla="*/ 12 h 69"/>
                  <a:gd name="T34" fmla="*/ 98 w 102"/>
                  <a:gd name="T35" fmla="*/ 56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2" h="69">
                    <a:moveTo>
                      <a:pt x="90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3"/>
                      <a:pt x="5" y="69"/>
                      <a:pt x="12" y="69"/>
                    </a:cubicBezTo>
                    <a:cubicBezTo>
                      <a:pt x="90" y="69"/>
                      <a:pt x="90" y="69"/>
                      <a:pt x="90" y="69"/>
                    </a:cubicBezTo>
                    <a:cubicBezTo>
                      <a:pt x="97" y="69"/>
                      <a:pt x="102" y="63"/>
                      <a:pt x="102" y="56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2" y="6"/>
                      <a:pt x="97" y="0"/>
                      <a:pt x="90" y="0"/>
                    </a:cubicBezTo>
                    <a:close/>
                    <a:moveTo>
                      <a:pt x="98" y="56"/>
                    </a:moveTo>
                    <a:cubicBezTo>
                      <a:pt x="98" y="60"/>
                      <a:pt x="94" y="64"/>
                      <a:pt x="90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8" y="64"/>
                      <a:pt x="5" y="60"/>
                      <a:pt x="5" y="56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ubicBezTo>
                      <a:pt x="90" y="5"/>
                      <a:pt x="90" y="5"/>
                      <a:pt x="90" y="5"/>
                    </a:cubicBezTo>
                    <a:cubicBezTo>
                      <a:pt x="94" y="5"/>
                      <a:pt x="98" y="8"/>
                      <a:pt x="98" y="12"/>
                    </a:cubicBezTo>
                    <a:lnTo>
                      <a:pt x="98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60"/>
              <p:cNvSpPr>
                <a:spLocks/>
              </p:cNvSpPr>
              <p:nvPr/>
            </p:nvSpPr>
            <p:spPr bwMode="auto">
              <a:xfrm>
                <a:off x="2633663" y="1701800"/>
                <a:ext cx="68263" cy="49212"/>
              </a:xfrm>
              <a:custGeom>
                <a:avLst/>
                <a:gdLst>
                  <a:gd name="T0" fmla="*/ 12 w 18"/>
                  <a:gd name="T1" fmla="*/ 0 h 13"/>
                  <a:gd name="T2" fmla="*/ 7 w 18"/>
                  <a:gd name="T3" fmla="*/ 0 h 13"/>
                  <a:gd name="T4" fmla="*/ 0 w 18"/>
                  <a:gd name="T5" fmla="*/ 7 h 13"/>
                  <a:gd name="T6" fmla="*/ 7 w 18"/>
                  <a:gd name="T7" fmla="*/ 13 h 13"/>
                  <a:gd name="T8" fmla="*/ 12 w 18"/>
                  <a:gd name="T9" fmla="*/ 13 h 13"/>
                  <a:gd name="T10" fmla="*/ 18 w 18"/>
                  <a:gd name="T11" fmla="*/ 7 h 13"/>
                  <a:gd name="T12" fmla="*/ 12 w 18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13">
                    <a:moveTo>
                      <a:pt x="1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0"/>
                      <a:pt x="3" y="13"/>
                      <a:pt x="7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5" y="13"/>
                      <a:pt x="18" y="10"/>
                      <a:pt x="18" y="7"/>
                    </a:cubicBezTo>
                    <a:cubicBezTo>
                      <a:pt x="18" y="3"/>
                      <a:pt x="15" y="0"/>
                      <a:pt x="1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3124720" y="3316737"/>
            <a:ext cx="683252" cy="683252"/>
            <a:chOff x="3124720" y="3316737"/>
            <a:chExt cx="683252" cy="683252"/>
          </a:xfrm>
        </p:grpSpPr>
        <p:sp>
          <p:nvSpPr>
            <p:cNvPr id="46" name="椭圆 45"/>
            <p:cNvSpPr/>
            <p:nvPr/>
          </p:nvSpPr>
          <p:spPr>
            <a:xfrm>
              <a:off x="3124720" y="3316737"/>
              <a:ext cx="683252" cy="6832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3342603" y="3577685"/>
              <a:ext cx="259110" cy="194333"/>
              <a:chOff x="1716088" y="1390650"/>
              <a:chExt cx="495300" cy="371475"/>
            </a:xfrm>
            <a:solidFill>
              <a:srgbClr val="1C5E6E"/>
            </a:solidFill>
          </p:grpSpPr>
          <p:sp>
            <p:nvSpPr>
              <p:cNvPr id="74" name="Freeform 63"/>
              <p:cNvSpPr>
                <a:spLocks noEditPoints="1"/>
              </p:cNvSpPr>
              <p:nvPr/>
            </p:nvSpPr>
            <p:spPr bwMode="auto">
              <a:xfrm>
                <a:off x="1716088" y="1390650"/>
                <a:ext cx="106363" cy="368300"/>
              </a:xfrm>
              <a:custGeom>
                <a:avLst/>
                <a:gdLst>
                  <a:gd name="T0" fmla="*/ 27 w 28"/>
                  <a:gd name="T1" fmla="*/ 0 h 97"/>
                  <a:gd name="T2" fmla="*/ 1 w 28"/>
                  <a:gd name="T3" fmla="*/ 0 h 97"/>
                  <a:gd name="T4" fmla="*/ 0 w 28"/>
                  <a:gd name="T5" fmla="*/ 1 h 97"/>
                  <a:gd name="T6" fmla="*/ 0 w 28"/>
                  <a:gd name="T7" fmla="*/ 96 h 97"/>
                  <a:gd name="T8" fmla="*/ 1 w 28"/>
                  <a:gd name="T9" fmla="*/ 97 h 97"/>
                  <a:gd name="T10" fmla="*/ 27 w 28"/>
                  <a:gd name="T11" fmla="*/ 97 h 97"/>
                  <a:gd name="T12" fmla="*/ 28 w 28"/>
                  <a:gd name="T13" fmla="*/ 96 h 97"/>
                  <a:gd name="T14" fmla="*/ 28 w 28"/>
                  <a:gd name="T15" fmla="*/ 1 h 97"/>
                  <a:gd name="T16" fmla="*/ 27 w 28"/>
                  <a:gd name="T17" fmla="*/ 0 h 97"/>
                  <a:gd name="T18" fmla="*/ 14 w 28"/>
                  <a:gd name="T19" fmla="*/ 94 h 97"/>
                  <a:gd name="T20" fmla="*/ 7 w 28"/>
                  <a:gd name="T21" fmla="*/ 87 h 97"/>
                  <a:gd name="T22" fmla="*/ 14 w 28"/>
                  <a:gd name="T23" fmla="*/ 80 h 97"/>
                  <a:gd name="T24" fmla="*/ 21 w 28"/>
                  <a:gd name="T25" fmla="*/ 87 h 97"/>
                  <a:gd name="T26" fmla="*/ 14 w 28"/>
                  <a:gd name="T27" fmla="*/ 94 h 97"/>
                  <a:gd name="T28" fmla="*/ 24 w 28"/>
                  <a:gd name="T29" fmla="*/ 54 h 97"/>
                  <a:gd name="T30" fmla="*/ 23 w 28"/>
                  <a:gd name="T31" fmla="*/ 55 h 97"/>
                  <a:gd name="T32" fmla="*/ 5 w 28"/>
                  <a:gd name="T33" fmla="*/ 55 h 97"/>
                  <a:gd name="T34" fmla="*/ 4 w 28"/>
                  <a:gd name="T35" fmla="*/ 54 h 97"/>
                  <a:gd name="T36" fmla="*/ 4 w 28"/>
                  <a:gd name="T37" fmla="*/ 6 h 97"/>
                  <a:gd name="T38" fmla="*/ 5 w 28"/>
                  <a:gd name="T39" fmla="*/ 5 h 97"/>
                  <a:gd name="T40" fmla="*/ 23 w 28"/>
                  <a:gd name="T41" fmla="*/ 5 h 97"/>
                  <a:gd name="T42" fmla="*/ 24 w 28"/>
                  <a:gd name="T43" fmla="*/ 6 h 97"/>
                  <a:gd name="T44" fmla="*/ 24 w 28"/>
                  <a:gd name="T45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97">
                    <a:moveTo>
                      <a:pt x="2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1" y="97"/>
                      <a:pt x="1" y="97"/>
                    </a:cubicBezTo>
                    <a:cubicBezTo>
                      <a:pt x="27" y="97"/>
                      <a:pt x="27" y="97"/>
                      <a:pt x="27" y="97"/>
                    </a:cubicBezTo>
                    <a:cubicBezTo>
                      <a:pt x="27" y="97"/>
                      <a:pt x="28" y="97"/>
                      <a:pt x="28" y="9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7" y="0"/>
                      <a:pt x="27" y="0"/>
                    </a:cubicBezTo>
                    <a:close/>
                    <a:moveTo>
                      <a:pt x="14" y="94"/>
                    </a:moveTo>
                    <a:cubicBezTo>
                      <a:pt x="10" y="94"/>
                      <a:pt x="7" y="91"/>
                      <a:pt x="7" y="87"/>
                    </a:cubicBezTo>
                    <a:cubicBezTo>
                      <a:pt x="7" y="83"/>
                      <a:pt x="10" y="80"/>
                      <a:pt x="14" y="80"/>
                    </a:cubicBezTo>
                    <a:cubicBezTo>
                      <a:pt x="18" y="80"/>
                      <a:pt x="21" y="83"/>
                      <a:pt x="21" y="87"/>
                    </a:cubicBezTo>
                    <a:cubicBezTo>
                      <a:pt x="21" y="91"/>
                      <a:pt x="18" y="94"/>
                      <a:pt x="14" y="94"/>
                    </a:cubicBezTo>
                    <a:close/>
                    <a:moveTo>
                      <a:pt x="24" y="54"/>
                    </a:moveTo>
                    <a:cubicBezTo>
                      <a:pt x="24" y="55"/>
                      <a:pt x="24" y="55"/>
                      <a:pt x="23" y="55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4" y="55"/>
                      <a:pt x="4" y="5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5"/>
                      <a:pt x="5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4" y="5"/>
                      <a:pt x="24" y="6"/>
                      <a:pt x="24" y="6"/>
                    </a:cubicBezTo>
                    <a:lnTo>
                      <a:pt x="24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64"/>
              <p:cNvSpPr>
                <a:spLocks/>
              </p:cNvSpPr>
              <p:nvPr/>
            </p:nvSpPr>
            <p:spPr bwMode="auto">
              <a:xfrm>
                <a:off x="1743076" y="1436688"/>
                <a:ext cx="55563" cy="14287"/>
              </a:xfrm>
              <a:custGeom>
                <a:avLst/>
                <a:gdLst>
                  <a:gd name="T0" fmla="*/ 15 w 15"/>
                  <a:gd name="T1" fmla="*/ 3 h 4"/>
                  <a:gd name="T2" fmla="*/ 14 w 15"/>
                  <a:gd name="T3" fmla="*/ 4 h 4"/>
                  <a:gd name="T4" fmla="*/ 0 w 15"/>
                  <a:gd name="T5" fmla="*/ 4 h 4"/>
                  <a:gd name="T6" fmla="*/ 0 w 15"/>
                  <a:gd name="T7" fmla="*/ 3 h 4"/>
                  <a:gd name="T8" fmla="*/ 0 w 15"/>
                  <a:gd name="T9" fmla="*/ 1 h 4"/>
                  <a:gd name="T10" fmla="*/ 0 w 15"/>
                  <a:gd name="T11" fmla="*/ 0 h 4"/>
                  <a:gd name="T12" fmla="*/ 14 w 15"/>
                  <a:gd name="T13" fmla="*/ 0 h 4"/>
                  <a:gd name="T14" fmla="*/ 15 w 15"/>
                  <a:gd name="T15" fmla="*/ 1 h 4"/>
                  <a:gd name="T16" fmla="*/ 15 w 15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4">
                    <a:moveTo>
                      <a:pt x="15" y="3"/>
                    </a:moveTo>
                    <a:cubicBezTo>
                      <a:pt x="15" y="3"/>
                      <a:pt x="14" y="4"/>
                      <a:pt x="14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65"/>
              <p:cNvSpPr>
                <a:spLocks/>
              </p:cNvSpPr>
              <p:nvPr/>
            </p:nvSpPr>
            <p:spPr bwMode="auto">
              <a:xfrm>
                <a:off x="1743076" y="1455738"/>
                <a:ext cx="55563" cy="14287"/>
              </a:xfrm>
              <a:custGeom>
                <a:avLst/>
                <a:gdLst>
                  <a:gd name="T0" fmla="*/ 15 w 15"/>
                  <a:gd name="T1" fmla="*/ 3 h 4"/>
                  <a:gd name="T2" fmla="*/ 14 w 15"/>
                  <a:gd name="T3" fmla="*/ 4 h 4"/>
                  <a:gd name="T4" fmla="*/ 1 w 15"/>
                  <a:gd name="T5" fmla="*/ 4 h 4"/>
                  <a:gd name="T6" fmla="*/ 0 w 15"/>
                  <a:gd name="T7" fmla="*/ 3 h 4"/>
                  <a:gd name="T8" fmla="*/ 0 w 15"/>
                  <a:gd name="T9" fmla="*/ 1 h 4"/>
                  <a:gd name="T10" fmla="*/ 1 w 15"/>
                  <a:gd name="T11" fmla="*/ 0 h 4"/>
                  <a:gd name="T12" fmla="*/ 14 w 15"/>
                  <a:gd name="T13" fmla="*/ 0 h 4"/>
                  <a:gd name="T14" fmla="*/ 15 w 15"/>
                  <a:gd name="T15" fmla="*/ 1 h 4"/>
                  <a:gd name="T16" fmla="*/ 15 w 15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4">
                    <a:moveTo>
                      <a:pt x="15" y="3"/>
                    </a:moveTo>
                    <a:cubicBezTo>
                      <a:pt x="15" y="3"/>
                      <a:pt x="14" y="4"/>
                      <a:pt x="14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66"/>
              <p:cNvSpPr>
                <a:spLocks noEditPoints="1"/>
              </p:cNvSpPr>
              <p:nvPr/>
            </p:nvSpPr>
            <p:spPr bwMode="auto">
              <a:xfrm>
                <a:off x="1841501" y="1390650"/>
                <a:ext cx="101600" cy="368300"/>
              </a:xfrm>
              <a:custGeom>
                <a:avLst/>
                <a:gdLst>
                  <a:gd name="T0" fmla="*/ 27 w 27"/>
                  <a:gd name="T1" fmla="*/ 0 h 97"/>
                  <a:gd name="T2" fmla="*/ 1 w 27"/>
                  <a:gd name="T3" fmla="*/ 0 h 97"/>
                  <a:gd name="T4" fmla="*/ 0 w 27"/>
                  <a:gd name="T5" fmla="*/ 1 h 97"/>
                  <a:gd name="T6" fmla="*/ 0 w 27"/>
                  <a:gd name="T7" fmla="*/ 96 h 97"/>
                  <a:gd name="T8" fmla="*/ 1 w 27"/>
                  <a:gd name="T9" fmla="*/ 97 h 97"/>
                  <a:gd name="T10" fmla="*/ 27 w 27"/>
                  <a:gd name="T11" fmla="*/ 97 h 97"/>
                  <a:gd name="T12" fmla="*/ 27 w 27"/>
                  <a:gd name="T13" fmla="*/ 96 h 97"/>
                  <a:gd name="T14" fmla="*/ 27 w 27"/>
                  <a:gd name="T15" fmla="*/ 1 h 97"/>
                  <a:gd name="T16" fmla="*/ 27 w 27"/>
                  <a:gd name="T17" fmla="*/ 0 h 97"/>
                  <a:gd name="T18" fmla="*/ 14 w 27"/>
                  <a:gd name="T19" fmla="*/ 94 h 97"/>
                  <a:gd name="T20" fmla="*/ 7 w 27"/>
                  <a:gd name="T21" fmla="*/ 87 h 97"/>
                  <a:gd name="T22" fmla="*/ 14 w 27"/>
                  <a:gd name="T23" fmla="*/ 80 h 97"/>
                  <a:gd name="T24" fmla="*/ 21 w 27"/>
                  <a:gd name="T25" fmla="*/ 87 h 97"/>
                  <a:gd name="T26" fmla="*/ 14 w 27"/>
                  <a:gd name="T27" fmla="*/ 94 h 97"/>
                  <a:gd name="T28" fmla="*/ 24 w 27"/>
                  <a:gd name="T29" fmla="*/ 54 h 97"/>
                  <a:gd name="T30" fmla="*/ 23 w 27"/>
                  <a:gd name="T31" fmla="*/ 55 h 97"/>
                  <a:gd name="T32" fmla="*/ 5 w 27"/>
                  <a:gd name="T33" fmla="*/ 55 h 97"/>
                  <a:gd name="T34" fmla="*/ 4 w 27"/>
                  <a:gd name="T35" fmla="*/ 54 h 97"/>
                  <a:gd name="T36" fmla="*/ 4 w 27"/>
                  <a:gd name="T37" fmla="*/ 6 h 97"/>
                  <a:gd name="T38" fmla="*/ 5 w 27"/>
                  <a:gd name="T39" fmla="*/ 5 h 97"/>
                  <a:gd name="T40" fmla="*/ 23 w 27"/>
                  <a:gd name="T41" fmla="*/ 5 h 97"/>
                  <a:gd name="T42" fmla="*/ 24 w 27"/>
                  <a:gd name="T43" fmla="*/ 6 h 97"/>
                  <a:gd name="T44" fmla="*/ 24 w 27"/>
                  <a:gd name="T45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7" h="97">
                    <a:moveTo>
                      <a:pt x="2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1" y="97"/>
                      <a:pt x="1" y="97"/>
                    </a:cubicBezTo>
                    <a:cubicBezTo>
                      <a:pt x="27" y="97"/>
                      <a:pt x="27" y="97"/>
                      <a:pt x="27" y="97"/>
                    </a:cubicBezTo>
                    <a:cubicBezTo>
                      <a:pt x="27" y="97"/>
                      <a:pt x="27" y="97"/>
                      <a:pt x="27" y="96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1"/>
                      <a:pt x="27" y="0"/>
                      <a:pt x="27" y="0"/>
                    </a:cubicBezTo>
                    <a:close/>
                    <a:moveTo>
                      <a:pt x="14" y="94"/>
                    </a:moveTo>
                    <a:cubicBezTo>
                      <a:pt x="10" y="94"/>
                      <a:pt x="7" y="91"/>
                      <a:pt x="7" y="87"/>
                    </a:cubicBezTo>
                    <a:cubicBezTo>
                      <a:pt x="7" y="83"/>
                      <a:pt x="10" y="80"/>
                      <a:pt x="14" y="80"/>
                    </a:cubicBezTo>
                    <a:cubicBezTo>
                      <a:pt x="18" y="80"/>
                      <a:pt x="21" y="83"/>
                      <a:pt x="21" y="87"/>
                    </a:cubicBezTo>
                    <a:cubicBezTo>
                      <a:pt x="21" y="91"/>
                      <a:pt x="18" y="94"/>
                      <a:pt x="14" y="94"/>
                    </a:cubicBezTo>
                    <a:close/>
                    <a:moveTo>
                      <a:pt x="24" y="54"/>
                    </a:moveTo>
                    <a:cubicBezTo>
                      <a:pt x="24" y="55"/>
                      <a:pt x="24" y="55"/>
                      <a:pt x="23" y="55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4" y="55"/>
                      <a:pt x="4" y="5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5"/>
                      <a:pt x="5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4" y="5"/>
                      <a:pt x="24" y="6"/>
                      <a:pt x="24" y="6"/>
                    </a:cubicBezTo>
                    <a:lnTo>
                      <a:pt x="24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67"/>
              <p:cNvSpPr>
                <a:spLocks/>
              </p:cNvSpPr>
              <p:nvPr/>
            </p:nvSpPr>
            <p:spPr bwMode="auto">
              <a:xfrm>
                <a:off x="1866901" y="1436688"/>
                <a:ext cx="53975" cy="14287"/>
              </a:xfrm>
              <a:custGeom>
                <a:avLst/>
                <a:gdLst>
                  <a:gd name="T0" fmla="*/ 14 w 14"/>
                  <a:gd name="T1" fmla="*/ 3 h 4"/>
                  <a:gd name="T2" fmla="*/ 14 w 14"/>
                  <a:gd name="T3" fmla="*/ 4 h 4"/>
                  <a:gd name="T4" fmla="*/ 0 w 14"/>
                  <a:gd name="T5" fmla="*/ 4 h 4"/>
                  <a:gd name="T6" fmla="*/ 0 w 14"/>
                  <a:gd name="T7" fmla="*/ 3 h 4"/>
                  <a:gd name="T8" fmla="*/ 0 w 14"/>
                  <a:gd name="T9" fmla="*/ 1 h 4"/>
                  <a:gd name="T10" fmla="*/ 0 w 14"/>
                  <a:gd name="T11" fmla="*/ 0 h 4"/>
                  <a:gd name="T12" fmla="*/ 14 w 14"/>
                  <a:gd name="T13" fmla="*/ 0 h 4"/>
                  <a:gd name="T14" fmla="*/ 14 w 14"/>
                  <a:gd name="T15" fmla="*/ 1 h 4"/>
                  <a:gd name="T16" fmla="*/ 14 w 14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4">
                    <a:moveTo>
                      <a:pt x="14" y="3"/>
                    </a:moveTo>
                    <a:cubicBezTo>
                      <a:pt x="14" y="3"/>
                      <a:pt x="14" y="4"/>
                      <a:pt x="14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1"/>
                    </a:cubicBezTo>
                    <a:lnTo>
                      <a:pt x="14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68"/>
              <p:cNvSpPr>
                <a:spLocks/>
              </p:cNvSpPr>
              <p:nvPr/>
            </p:nvSpPr>
            <p:spPr bwMode="auto">
              <a:xfrm>
                <a:off x="1866901" y="1455738"/>
                <a:ext cx="57150" cy="14287"/>
              </a:xfrm>
              <a:custGeom>
                <a:avLst/>
                <a:gdLst>
                  <a:gd name="T0" fmla="*/ 15 w 15"/>
                  <a:gd name="T1" fmla="*/ 3 h 4"/>
                  <a:gd name="T2" fmla="*/ 14 w 15"/>
                  <a:gd name="T3" fmla="*/ 4 h 4"/>
                  <a:gd name="T4" fmla="*/ 0 w 15"/>
                  <a:gd name="T5" fmla="*/ 4 h 4"/>
                  <a:gd name="T6" fmla="*/ 0 w 15"/>
                  <a:gd name="T7" fmla="*/ 3 h 4"/>
                  <a:gd name="T8" fmla="*/ 0 w 15"/>
                  <a:gd name="T9" fmla="*/ 1 h 4"/>
                  <a:gd name="T10" fmla="*/ 0 w 15"/>
                  <a:gd name="T11" fmla="*/ 0 h 4"/>
                  <a:gd name="T12" fmla="*/ 14 w 15"/>
                  <a:gd name="T13" fmla="*/ 0 h 4"/>
                  <a:gd name="T14" fmla="*/ 15 w 15"/>
                  <a:gd name="T15" fmla="*/ 1 h 4"/>
                  <a:gd name="T16" fmla="*/ 15 w 15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4">
                    <a:moveTo>
                      <a:pt x="15" y="3"/>
                    </a:moveTo>
                    <a:cubicBezTo>
                      <a:pt x="15" y="3"/>
                      <a:pt x="14" y="4"/>
                      <a:pt x="14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69"/>
              <p:cNvSpPr>
                <a:spLocks noEditPoints="1"/>
              </p:cNvSpPr>
              <p:nvPr/>
            </p:nvSpPr>
            <p:spPr bwMode="auto">
              <a:xfrm>
                <a:off x="1954213" y="1390650"/>
                <a:ext cx="257175" cy="371475"/>
              </a:xfrm>
              <a:custGeom>
                <a:avLst/>
                <a:gdLst>
                  <a:gd name="T0" fmla="*/ 23 w 68"/>
                  <a:gd name="T1" fmla="*/ 0 h 98"/>
                  <a:gd name="T2" fmla="*/ 0 w 68"/>
                  <a:gd name="T3" fmla="*/ 12 h 98"/>
                  <a:gd name="T4" fmla="*/ 0 w 68"/>
                  <a:gd name="T5" fmla="*/ 13 h 98"/>
                  <a:gd name="T6" fmla="*/ 44 w 68"/>
                  <a:gd name="T7" fmla="*/ 97 h 98"/>
                  <a:gd name="T8" fmla="*/ 45 w 68"/>
                  <a:gd name="T9" fmla="*/ 98 h 98"/>
                  <a:gd name="T10" fmla="*/ 67 w 68"/>
                  <a:gd name="T11" fmla="*/ 86 h 98"/>
                  <a:gd name="T12" fmla="*/ 68 w 68"/>
                  <a:gd name="T13" fmla="*/ 85 h 98"/>
                  <a:gd name="T14" fmla="*/ 24 w 68"/>
                  <a:gd name="T15" fmla="*/ 0 h 98"/>
                  <a:gd name="T16" fmla="*/ 23 w 68"/>
                  <a:gd name="T17" fmla="*/ 0 h 98"/>
                  <a:gd name="T18" fmla="*/ 54 w 68"/>
                  <a:gd name="T19" fmla="*/ 89 h 98"/>
                  <a:gd name="T20" fmla="*/ 45 w 68"/>
                  <a:gd name="T21" fmla="*/ 86 h 98"/>
                  <a:gd name="T22" fmla="*/ 48 w 68"/>
                  <a:gd name="T23" fmla="*/ 77 h 98"/>
                  <a:gd name="T24" fmla="*/ 57 w 68"/>
                  <a:gd name="T25" fmla="*/ 80 h 98"/>
                  <a:gd name="T26" fmla="*/ 54 w 68"/>
                  <a:gd name="T27" fmla="*/ 89 h 98"/>
                  <a:gd name="T28" fmla="*/ 45 w 68"/>
                  <a:gd name="T29" fmla="*/ 49 h 98"/>
                  <a:gd name="T30" fmla="*/ 45 w 68"/>
                  <a:gd name="T31" fmla="*/ 50 h 98"/>
                  <a:gd name="T32" fmla="*/ 29 w 68"/>
                  <a:gd name="T33" fmla="*/ 59 h 98"/>
                  <a:gd name="T34" fmla="*/ 28 w 68"/>
                  <a:gd name="T35" fmla="*/ 58 h 98"/>
                  <a:gd name="T36" fmla="*/ 6 w 68"/>
                  <a:gd name="T37" fmla="*/ 15 h 98"/>
                  <a:gd name="T38" fmla="*/ 6 w 68"/>
                  <a:gd name="T39" fmla="*/ 14 h 98"/>
                  <a:gd name="T40" fmla="*/ 22 w 68"/>
                  <a:gd name="T41" fmla="*/ 6 h 98"/>
                  <a:gd name="T42" fmla="*/ 23 w 68"/>
                  <a:gd name="T43" fmla="*/ 6 h 98"/>
                  <a:gd name="T44" fmla="*/ 45 w 68"/>
                  <a:gd name="T45" fmla="*/ 4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8" h="98">
                    <a:moveTo>
                      <a:pt x="23" y="0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4" y="98"/>
                      <a:pt x="44" y="98"/>
                      <a:pt x="45" y="98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68" y="86"/>
                      <a:pt x="68" y="85"/>
                      <a:pt x="68" y="85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3" y="0"/>
                      <a:pt x="23" y="0"/>
                    </a:cubicBezTo>
                    <a:close/>
                    <a:moveTo>
                      <a:pt x="54" y="89"/>
                    </a:moveTo>
                    <a:cubicBezTo>
                      <a:pt x="51" y="90"/>
                      <a:pt x="47" y="89"/>
                      <a:pt x="45" y="86"/>
                    </a:cubicBezTo>
                    <a:cubicBezTo>
                      <a:pt x="44" y="83"/>
                      <a:pt x="45" y="79"/>
                      <a:pt x="48" y="77"/>
                    </a:cubicBezTo>
                    <a:cubicBezTo>
                      <a:pt x="52" y="75"/>
                      <a:pt x="56" y="76"/>
                      <a:pt x="57" y="80"/>
                    </a:cubicBezTo>
                    <a:cubicBezTo>
                      <a:pt x="59" y="83"/>
                      <a:pt x="58" y="87"/>
                      <a:pt x="54" y="89"/>
                    </a:cubicBezTo>
                    <a:close/>
                    <a:moveTo>
                      <a:pt x="45" y="49"/>
                    </a:moveTo>
                    <a:cubicBezTo>
                      <a:pt x="46" y="50"/>
                      <a:pt x="45" y="50"/>
                      <a:pt x="45" y="50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8" y="59"/>
                      <a:pt x="28" y="58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4"/>
                      <a:pt x="6" y="14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6"/>
                      <a:pt x="23" y="6"/>
                    </a:cubicBezTo>
                    <a:lnTo>
                      <a:pt x="45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70"/>
              <p:cNvSpPr>
                <a:spLocks/>
              </p:cNvSpPr>
              <p:nvPr/>
            </p:nvSpPr>
            <p:spPr bwMode="auto">
              <a:xfrm>
                <a:off x="1995488" y="1439863"/>
                <a:ext cx="52388" cy="38100"/>
              </a:xfrm>
              <a:custGeom>
                <a:avLst/>
                <a:gdLst>
                  <a:gd name="T0" fmla="*/ 14 w 14"/>
                  <a:gd name="T1" fmla="*/ 2 h 10"/>
                  <a:gd name="T2" fmla="*/ 14 w 14"/>
                  <a:gd name="T3" fmla="*/ 3 h 10"/>
                  <a:gd name="T4" fmla="*/ 2 w 14"/>
                  <a:gd name="T5" fmla="*/ 9 h 10"/>
                  <a:gd name="T6" fmla="*/ 1 w 14"/>
                  <a:gd name="T7" fmla="*/ 9 h 10"/>
                  <a:gd name="T8" fmla="*/ 0 w 14"/>
                  <a:gd name="T9" fmla="*/ 7 h 10"/>
                  <a:gd name="T10" fmla="*/ 0 w 14"/>
                  <a:gd name="T11" fmla="*/ 6 h 10"/>
                  <a:gd name="T12" fmla="*/ 12 w 14"/>
                  <a:gd name="T13" fmla="*/ 0 h 10"/>
                  <a:gd name="T14" fmla="*/ 13 w 14"/>
                  <a:gd name="T15" fmla="*/ 0 h 10"/>
                  <a:gd name="T16" fmla="*/ 14 w 14"/>
                  <a:gd name="T1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0">
                    <a:moveTo>
                      <a:pt x="14" y="2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6"/>
                      <a:pt x="0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3" y="0"/>
                      <a:pt x="13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71"/>
              <p:cNvSpPr>
                <a:spLocks/>
              </p:cNvSpPr>
              <p:nvPr/>
            </p:nvSpPr>
            <p:spPr bwMode="auto">
              <a:xfrm>
                <a:off x="2003426" y="1455738"/>
                <a:ext cx="57150" cy="38100"/>
              </a:xfrm>
              <a:custGeom>
                <a:avLst/>
                <a:gdLst>
                  <a:gd name="T0" fmla="*/ 14 w 15"/>
                  <a:gd name="T1" fmla="*/ 3 h 10"/>
                  <a:gd name="T2" fmla="*/ 14 w 15"/>
                  <a:gd name="T3" fmla="*/ 4 h 10"/>
                  <a:gd name="T4" fmla="*/ 2 w 15"/>
                  <a:gd name="T5" fmla="*/ 10 h 10"/>
                  <a:gd name="T6" fmla="*/ 1 w 15"/>
                  <a:gd name="T7" fmla="*/ 9 h 10"/>
                  <a:gd name="T8" fmla="*/ 0 w 15"/>
                  <a:gd name="T9" fmla="*/ 8 h 10"/>
                  <a:gd name="T10" fmla="*/ 1 w 15"/>
                  <a:gd name="T11" fmla="*/ 6 h 10"/>
                  <a:gd name="T12" fmla="*/ 12 w 15"/>
                  <a:gd name="T13" fmla="*/ 0 h 10"/>
                  <a:gd name="T14" fmla="*/ 13 w 15"/>
                  <a:gd name="T15" fmla="*/ 1 h 10"/>
                  <a:gd name="T16" fmla="*/ 14 w 15"/>
                  <a:gd name="T17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0">
                    <a:moveTo>
                      <a:pt x="14" y="3"/>
                    </a:moveTo>
                    <a:cubicBezTo>
                      <a:pt x="15" y="3"/>
                      <a:pt x="14" y="3"/>
                      <a:pt x="14" y="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1" y="10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7"/>
                      <a:pt x="1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3" y="1"/>
                    </a:cubicBezTo>
                    <a:lnTo>
                      <a:pt x="14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2783094" y="2469515"/>
            <a:ext cx="683252" cy="683252"/>
            <a:chOff x="2783094" y="2469515"/>
            <a:chExt cx="683252" cy="683252"/>
          </a:xfrm>
        </p:grpSpPr>
        <p:sp>
          <p:nvSpPr>
            <p:cNvPr id="45" name="椭圆 44"/>
            <p:cNvSpPr/>
            <p:nvPr/>
          </p:nvSpPr>
          <p:spPr>
            <a:xfrm>
              <a:off x="2783094" y="2469515"/>
              <a:ext cx="683252" cy="6832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3012200" y="2648267"/>
              <a:ext cx="225039" cy="277547"/>
              <a:chOff x="1674813" y="1797050"/>
              <a:chExt cx="381001" cy="469900"/>
            </a:xfrm>
            <a:solidFill>
              <a:srgbClr val="1C5E6E"/>
            </a:solidFill>
          </p:grpSpPr>
          <p:sp>
            <p:nvSpPr>
              <p:cNvPr id="84" name="Freeform 72"/>
              <p:cNvSpPr>
                <a:spLocks noEditPoints="1"/>
              </p:cNvSpPr>
              <p:nvPr/>
            </p:nvSpPr>
            <p:spPr bwMode="auto">
              <a:xfrm>
                <a:off x="1674813" y="1978025"/>
                <a:ext cx="90488" cy="288925"/>
              </a:xfrm>
              <a:custGeom>
                <a:avLst/>
                <a:gdLst>
                  <a:gd name="T0" fmla="*/ 2 w 24"/>
                  <a:gd name="T1" fmla="*/ 0 h 76"/>
                  <a:gd name="T2" fmla="*/ 0 w 24"/>
                  <a:gd name="T3" fmla="*/ 75 h 76"/>
                  <a:gd name="T4" fmla="*/ 2 w 24"/>
                  <a:gd name="T5" fmla="*/ 76 h 76"/>
                  <a:gd name="T6" fmla="*/ 8 w 24"/>
                  <a:gd name="T7" fmla="*/ 66 h 76"/>
                  <a:gd name="T8" fmla="*/ 22 w 24"/>
                  <a:gd name="T9" fmla="*/ 76 h 76"/>
                  <a:gd name="T10" fmla="*/ 24 w 24"/>
                  <a:gd name="T11" fmla="*/ 1 h 76"/>
                  <a:gd name="T12" fmla="*/ 11 w 24"/>
                  <a:gd name="T13" fmla="*/ 60 h 76"/>
                  <a:gd name="T14" fmla="*/ 3 w 24"/>
                  <a:gd name="T15" fmla="*/ 55 h 76"/>
                  <a:gd name="T16" fmla="*/ 11 w 24"/>
                  <a:gd name="T17" fmla="*/ 60 h 76"/>
                  <a:gd name="T18" fmla="*/ 3 w 24"/>
                  <a:gd name="T19" fmla="*/ 51 h 76"/>
                  <a:gd name="T20" fmla="*/ 11 w 24"/>
                  <a:gd name="T21" fmla="*/ 46 h 76"/>
                  <a:gd name="T22" fmla="*/ 11 w 24"/>
                  <a:gd name="T23" fmla="*/ 43 h 76"/>
                  <a:gd name="T24" fmla="*/ 3 w 24"/>
                  <a:gd name="T25" fmla="*/ 38 h 76"/>
                  <a:gd name="T26" fmla="*/ 11 w 24"/>
                  <a:gd name="T27" fmla="*/ 43 h 76"/>
                  <a:gd name="T28" fmla="*/ 3 w 24"/>
                  <a:gd name="T29" fmla="*/ 34 h 76"/>
                  <a:gd name="T30" fmla="*/ 11 w 24"/>
                  <a:gd name="T31" fmla="*/ 29 h 76"/>
                  <a:gd name="T32" fmla="*/ 11 w 24"/>
                  <a:gd name="T33" fmla="*/ 26 h 76"/>
                  <a:gd name="T34" fmla="*/ 3 w 24"/>
                  <a:gd name="T35" fmla="*/ 21 h 76"/>
                  <a:gd name="T36" fmla="*/ 11 w 24"/>
                  <a:gd name="T37" fmla="*/ 26 h 76"/>
                  <a:gd name="T38" fmla="*/ 3 w 24"/>
                  <a:gd name="T39" fmla="*/ 17 h 76"/>
                  <a:gd name="T40" fmla="*/ 11 w 24"/>
                  <a:gd name="T41" fmla="*/ 12 h 76"/>
                  <a:gd name="T42" fmla="*/ 11 w 24"/>
                  <a:gd name="T43" fmla="*/ 9 h 76"/>
                  <a:gd name="T44" fmla="*/ 3 w 24"/>
                  <a:gd name="T45" fmla="*/ 3 h 76"/>
                  <a:gd name="T46" fmla="*/ 11 w 24"/>
                  <a:gd name="T47" fmla="*/ 9 h 76"/>
                  <a:gd name="T48" fmla="*/ 13 w 24"/>
                  <a:gd name="T49" fmla="*/ 60 h 76"/>
                  <a:gd name="T50" fmla="*/ 21 w 24"/>
                  <a:gd name="T51" fmla="*/ 55 h 76"/>
                  <a:gd name="T52" fmla="*/ 21 w 24"/>
                  <a:gd name="T53" fmla="*/ 51 h 76"/>
                  <a:gd name="T54" fmla="*/ 13 w 24"/>
                  <a:gd name="T55" fmla="*/ 46 h 76"/>
                  <a:gd name="T56" fmla="*/ 21 w 24"/>
                  <a:gd name="T57" fmla="*/ 51 h 76"/>
                  <a:gd name="T58" fmla="*/ 13 w 24"/>
                  <a:gd name="T59" fmla="*/ 43 h 76"/>
                  <a:gd name="T60" fmla="*/ 21 w 24"/>
                  <a:gd name="T61" fmla="*/ 38 h 76"/>
                  <a:gd name="T62" fmla="*/ 21 w 24"/>
                  <a:gd name="T63" fmla="*/ 34 h 76"/>
                  <a:gd name="T64" fmla="*/ 13 w 24"/>
                  <a:gd name="T65" fmla="*/ 29 h 76"/>
                  <a:gd name="T66" fmla="*/ 21 w 24"/>
                  <a:gd name="T67" fmla="*/ 34 h 76"/>
                  <a:gd name="T68" fmla="*/ 13 w 24"/>
                  <a:gd name="T69" fmla="*/ 26 h 76"/>
                  <a:gd name="T70" fmla="*/ 21 w 24"/>
                  <a:gd name="T71" fmla="*/ 21 h 76"/>
                  <a:gd name="T72" fmla="*/ 21 w 24"/>
                  <a:gd name="T73" fmla="*/ 17 h 76"/>
                  <a:gd name="T74" fmla="*/ 13 w 24"/>
                  <a:gd name="T75" fmla="*/ 12 h 76"/>
                  <a:gd name="T76" fmla="*/ 21 w 24"/>
                  <a:gd name="T77" fmla="*/ 17 h 76"/>
                  <a:gd name="T78" fmla="*/ 13 w 24"/>
                  <a:gd name="T79" fmla="*/ 9 h 76"/>
                  <a:gd name="T80" fmla="*/ 21 w 24"/>
                  <a:gd name="T81" fmla="*/ 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" h="76">
                    <a:moveTo>
                      <a:pt x="2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1" y="76"/>
                      <a:pt x="2" y="76"/>
                    </a:cubicBezTo>
                    <a:cubicBezTo>
                      <a:pt x="2" y="76"/>
                      <a:pt x="2" y="76"/>
                      <a:pt x="2" y="76"/>
                    </a:cubicBezTo>
                    <a:cubicBezTo>
                      <a:pt x="2" y="66"/>
                      <a:pt x="2" y="66"/>
                      <a:pt x="2" y="66"/>
                    </a:cubicBezTo>
                    <a:cubicBezTo>
                      <a:pt x="8" y="66"/>
                      <a:pt x="8" y="66"/>
                      <a:pt x="8" y="66"/>
                    </a:cubicBezTo>
                    <a:cubicBezTo>
                      <a:pt x="8" y="76"/>
                      <a:pt x="8" y="76"/>
                      <a:pt x="8" y="76"/>
                    </a:cubicBezTo>
                    <a:cubicBezTo>
                      <a:pt x="22" y="76"/>
                      <a:pt x="22" y="76"/>
                      <a:pt x="22" y="76"/>
                    </a:cubicBezTo>
                    <a:cubicBezTo>
                      <a:pt x="23" y="76"/>
                      <a:pt x="24" y="75"/>
                      <a:pt x="24" y="7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1"/>
                      <a:pt x="23" y="0"/>
                      <a:pt x="22" y="0"/>
                    </a:cubicBezTo>
                    <a:close/>
                    <a:moveTo>
                      <a:pt x="11" y="60"/>
                    </a:moveTo>
                    <a:cubicBezTo>
                      <a:pt x="3" y="60"/>
                      <a:pt x="3" y="60"/>
                      <a:pt x="3" y="60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11" y="55"/>
                      <a:pt x="11" y="55"/>
                      <a:pt x="11" y="55"/>
                    </a:cubicBezTo>
                    <a:lnTo>
                      <a:pt x="11" y="60"/>
                    </a:lnTo>
                    <a:close/>
                    <a:moveTo>
                      <a:pt x="11" y="51"/>
                    </a:moveTo>
                    <a:cubicBezTo>
                      <a:pt x="3" y="51"/>
                      <a:pt x="3" y="51"/>
                      <a:pt x="3" y="51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11" y="46"/>
                      <a:pt x="11" y="46"/>
                      <a:pt x="11" y="46"/>
                    </a:cubicBezTo>
                    <a:lnTo>
                      <a:pt x="11" y="51"/>
                    </a:lnTo>
                    <a:close/>
                    <a:moveTo>
                      <a:pt x="11" y="43"/>
                    </a:moveTo>
                    <a:cubicBezTo>
                      <a:pt x="3" y="43"/>
                      <a:pt x="3" y="43"/>
                      <a:pt x="3" y="43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11" y="38"/>
                      <a:pt x="11" y="38"/>
                      <a:pt x="11" y="38"/>
                    </a:cubicBezTo>
                    <a:lnTo>
                      <a:pt x="11" y="43"/>
                    </a:lnTo>
                    <a:close/>
                    <a:moveTo>
                      <a:pt x="11" y="34"/>
                    </a:moveTo>
                    <a:cubicBezTo>
                      <a:pt x="3" y="34"/>
                      <a:pt x="3" y="34"/>
                      <a:pt x="3" y="34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11" y="29"/>
                      <a:pt x="11" y="29"/>
                      <a:pt x="11" y="29"/>
                    </a:cubicBezTo>
                    <a:lnTo>
                      <a:pt x="11" y="34"/>
                    </a:lnTo>
                    <a:close/>
                    <a:moveTo>
                      <a:pt x="11" y="26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1" y="21"/>
                      <a:pt x="11" y="21"/>
                      <a:pt x="11" y="21"/>
                    </a:cubicBezTo>
                    <a:lnTo>
                      <a:pt x="11" y="26"/>
                    </a:lnTo>
                    <a:close/>
                    <a:moveTo>
                      <a:pt x="11" y="17"/>
                    </a:moveTo>
                    <a:cubicBezTo>
                      <a:pt x="3" y="17"/>
                      <a:pt x="3" y="17"/>
                      <a:pt x="3" y="17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1" y="12"/>
                      <a:pt x="11" y="12"/>
                      <a:pt x="11" y="12"/>
                    </a:cubicBezTo>
                    <a:lnTo>
                      <a:pt x="11" y="17"/>
                    </a:lnTo>
                    <a:close/>
                    <a:moveTo>
                      <a:pt x="11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lnTo>
                      <a:pt x="11" y="9"/>
                    </a:lnTo>
                    <a:close/>
                    <a:moveTo>
                      <a:pt x="21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55"/>
                      <a:pt x="13" y="55"/>
                      <a:pt x="13" y="55"/>
                    </a:cubicBezTo>
                    <a:cubicBezTo>
                      <a:pt x="21" y="55"/>
                      <a:pt x="21" y="55"/>
                      <a:pt x="21" y="55"/>
                    </a:cubicBezTo>
                    <a:lnTo>
                      <a:pt x="21" y="60"/>
                    </a:lnTo>
                    <a:close/>
                    <a:moveTo>
                      <a:pt x="21" y="51"/>
                    </a:move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21" y="46"/>
                      <a:pt x="21" y="46"/>
                      <a:pt x="21" y="46"/>
                    </a:cubicBezTo>
                    <a:lnTo>
                      <a:pt x="21" y="51"/>
                    </a:lnTo>
                    <a:close/>
                    <a:moveTo>
                      <a:pt x="21" y="43"/>
                    </a:move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21" y="38"/>
                      <a:pt x="21" y="38"/>
                      <a:pt x="21" y="38"/>
                    </a:cubicBezTo>
                    <a:lnTo>
                      <a:pt x="21" y="43"/>
                    </a:lnTo>
                    <a:close/>
                    <a:moveTo>
                      <a:pt x="21" y="34"/>
                    </a:move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21" y="29"/>
                      <a:pt x="21" y="29"/>
                      <a:pt x="21" y="29"/>
                    </a:cubicBezTo>
                    <a:lnTo>
                      <a:pt x="21" y="34"/>
                    </a:lnTo>
                    <a:close/>
                    <a:moveTo>
                      <a:pt x="21" y="26"/>
                    </a:move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21" y="21"/>
                      <a:pt x="21" y="21"/>
                      <a:pt x="21" y="21"/>
                    </a:cubicBezTo>
                    <a:lnTo>
                      <a:pt x="21" y="26"/>
                    </a:lnTo>
                    <a:close/>
                    <a:moveTo>
                      <a:pt x="21" y="17"/>
                    </a:move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21" y="12"/>
                      <a:pt x="21" y="12"/>
                      <a:pt x="21" y="12"/>
                    </a:cubicBezTo>
                    <a:lnTo>
                      <a:pt x="21" y="17"/>
                    </a:lnTo>
                    <a:close/>
                    <a:moveTo>
                      <a:pt x="21" y="9"/>
                    </a:moveTo>
                    <a:cubicBezTo>
                      <a:pt x="13" y="9"/>
                      <a:pt x="13" y="9"/>
                      <a:pt x="13" y="9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21" y="3"/>
                      <a:pt x="21" y="3"/>
                      <a:pt x="21" y="3"/>
                    </a:cubicBezTo>
                    <a:lnTo>
                      <a:pt x="2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73"/>
              <p:cNvSpPr>
                <a:spLocks noEditPoints="1"/>
              </p:cNvSpPr>
              <p:nvPr/>
            </p:nvSpPr>
            <p:spPr bwMode="auto">
              <a:xfrm>
                <a:off x="1927226" y="2100263"/>
                <a:ext cx="128588" cy="166687"/>
              </a:xfrm>
              <a:custGeom>
                <a:avLst/>
                <a:gdLst>
                  <a:gd name="T0" fmla="*/ 33 w 34"/>
                  <a:gd name="T1" fmla="*/ 0 h 44"/>
                  <a:gd name="T2" fmla="*/ 1 w 34"/>
                  <a:gd name="T3" fmla="*/ 0 h 44"/>
                  <a:gd name="T4" fmla="*/ 0 w 34"/>
                  <a:gd name="T5" fmla="*/ 1 h 44"/>
                  <a:gd name="T6" fmla="*/ 0 w 34"/>
                  <a:gd name="T7" fmla="*/ 43 h 44"/>
                  <a:gd name="T8" fmla="*/ 1 w 34"/>
                  <a:gd name="T9" fmla="*/ 44 h 44"/>
                  <a:gd name="T10" fmla="*/ 33 w 34"/>
                  <a:gd name="T11" fmla="*/ 44 h 44"/>
                  <a:gd name="T12" fmla="*/ 34 w 34"/>
                  <a:gd name="T13" fmla="*/ 43 h 44"/>
                  <a:gd name="T14" fmla="*/ 34 w 34"/>
                  <a:gd name="T15" fmla="*/ 1 h 44"/>
                  <a:gd name="T16" fmla="*/ 33 w 34"/>
                  <a:gd name="T17" fmla="*/ 0 h 44"/>
                  <a:gd name="T18" fmla="*/ 15 w 34"/>
                  <a:gd name="T19" fmla="*/ 37 h 44"/>
                  <a:gd name="T20" fmla="*/ 2 w 34"/>
                  <a:gd name="T21" fmla="*/ 37 h 44"/>
                  <a:gd name="T22" fmla="*/ 2 w 34"/>
                  <a:gd name="T23" fmla="*/ 32 h 44"/>
                  <a:gd name="T24" fmla="*/ 15 w 34"/>
                  <a:gd name="T25" fmla="*/ 32 h 44"/>
                  <a:gd name="T26" fmla="*/ 15 w 34"/>
                  <a:gd name="T27" fmla="*/ 37 h 44"/>
                  <a:gd name="T28" fmla="*/ 15 w 34"/>
                  <a:gd name="T29" fmla="*/ 28 h 44"/>
                  <a:gd name="T30" fmla="*/ 2 w 34"/>
                  <a:gd name="T31" fmla="*/ 28 h 44"/>
                  <a:gd name="T32" fmla="*/ 2 w 34"/>
                  <a:gd name="T33" fmla="*/ 22 h 44"/>
                  <a:gd name="T34" fmla="*/ 15 w 34"/>
                  <a:gd name="T35" fmla="*/ 22 h 44"/>
                  <a:gd name="T36" fmla="*/ 15 w 34"/>
                  <a:gd name="T37" fmla="*/ 28 h 44"/>
                  <a:gd name="T38" fmla="*/ 15 w 34"/>
                  <a:gd name="T39" fmla="*/ 18 h 44"/>
                  <a:gd name="T40" fmla="*/ 2 w 34"/>
                  <a:gd name="T41" fmla="*/ 18 h 44"/>
                  <a:gd name="T42" fmla="*/ 2 w 34"/>
                  <a:gd name="T43" fmla="*/ 13 h 44"/>
                  <a:gd name="T44" fmla="*/ 15 w 34"/>
                  <a:gd name="T45" fmla="*/ 13 h 44"/>
                  <a:gd name="T46" fmla="*/ 15 w 34"/>
                  <a:gd name="T47" fmla="*/ 18 h 44"/>
                  <a:gd name="T48" fmla="*/ 15 w 34"/>
                  <a:gd name="T49" fmla="*/ 9 h 44"/>
                  <a:gd name="T50" fmla="*/ 2 w 34"/>
                  <a:gd name="T51" fmla="*/ 9 h 44"/>
                  <a:gd name="T52" fmla="*/ 2 w 34"/>
                  <a:gd name="T53" fmla="*/ 3 h 44"/>
                  <a:gd name="T54" fmla="*/ 15 w 34"/>
                  <a:gd name="T55" fmla="*/ 3 h 44"/>
                  <a:gd name="T56" fmla="*/ 15 w 34"/>
                  <a:gd name="T57" fmla="*/ 9 h 44"/>
                  <a:gd name="T58" fmla="*/ 32 w 34"/>
                  <a:gd name="T59" fmla="*/ 37 h 44"/>
                  <a:gd name="T60" fmla="*/ 19 w 34"/>
                  <a:gd name="T61" fmla="*/ 37 h 44"/>
                  <a:gd name="T62" fmla="*/ 19 w 34"/>
                  <a:gd name="T63" fmla="*/ 32 h 44"/>
                  <a:gd name="T64" fmla="*/ 32 w 34"/>
                  <a:gd name="T65" fmla="*/ 32 h 44"/>
                  <a:gd name="T66" fmla="*/ 32 w 34"/>
                  <a:gd name="T67" fmla="*/ 37 h 44"/>
                  <a:gd name="T68" fmla="*/ 32 w 34"/>
                  <a:gd name="T69" fmla="*/ 28 h 44"/>
                  <a:gd name="T70" fmla="*/ 19 w 34"/>
                  <a:gd name="T71" fmla="*/ 28 h 44"/>
                  <a:gd name="T72" fmla="*/ 19 w 34"/>
                  <a:gd name="T73" fmla="*/ 22 h 44"/>
                  <a:gd name="T74" fmla="*/ 32 w 34"/>
                  <a:gd name="T75" fmla="*/ 22 h 44"/>
                  <a:gd name="T76" fmla="*/ 32 w 34"/>
                  <a:gd name="T77" fmla="*/ 28 h 44"/>
                  <a:gd name="T78" fmla="*/ 32 w 34"/>
                  <a:gd name="T79" fmla="*/ 18 h 44"/>
                  <a:gd name="T80" fmla="*/ 19 w 34"/>
                  <a:gd name="T81" fmla="*/ 18 h 44"/>
                  <a:gd name="T82" fmla="*/ 19 w 34"/>
                  <a:gd name="T83" fmla="*/ 13 h 44"/>
                  <a:gd name="T84" fmla="*/ 32 w 34"/>
                  <a:gd name="T85" fmla="*/ 13 h 44"/>
                  <a:gd name="T86" fmla="*/ 32 w 34"/>
                  <a:gd name="T87" fmla="*/ 18 h 44"/>
                  <a:gd name="T88" fmla="*/ 32 w 34"/>
                  <a:gd name="T89" fmla="*/ 9 h 44"/>
                  <a:gd name="T90" fmla="*/ 19 w 34"/>
                  <a:gd name="T91" fmla="*/ 9 h 44"/>
                  <a:gd name="T92" fmla="*/ 19 w 34"/>
                  <a:gd name="T93" fmla="*/ 3 h 44"/>
                  <a:gd name="T94" fmla="*/ 32 w 34"/>
                  <a:gd name="T95" fmla="*/ 3 h 44"/>
                  <a:gd name="T96" fmla="*/ 32 w 34"/>
                  <a:gd name="T97" fmla="*/ 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4" h="44">
                    <a:moveTo>
                      <a:pt x="3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4"/>
                      <a:pt x="1" y="44"/>
                      <a:pt x="1" y="44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3" y="44"/>
                      <a:pt x="34" y="44"/>
                      <a:pt x="34" y="43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4" y="1"/>
                      <a:pt x="33" y="0"/>
                      <a:pt x="33" y="0"/>
                    </a:cubicBezTo>
                    <a:close/>
                    <a:moveTo>
                      <a:pt x="15" y="37"/>
                    </a:moveTo>
                    <a:cubicBezTo>
                      <a:pt x="2" y="37"/>
                      <a:pt x="2" y="37"/>
                      <a:pt x="2" y="37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15" y="32"/>
                      <a:pt x="15" y="32"/>
                      <a:pt x="15" y="32"/>
                    </a:cubicBezTo>
                    <a:lnTo>
                      <a:pt x="15" y="37"/>
                    </a:lnTo>
                    <a:close/>
                    <a:moveTo>
                      <a:pt x="15" y="28"/>
                    </a:moveTo>
                    <a:cubicBezTo>
                      <a:pt x="2" y="28"/>
                      <a:pt x="2" y="28"/>
                      <a:pt x="2" y="28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15" y="22"/>
                      <a:pt x="15" y="22"/>
                      <a:pt x="15" y="22"/>
                    </a:cubicBezTo>
                    <a:lnTo>
                      <a:pt x="15" y="28"/>
                    </a:lnTo>
                    <a:close/>
                    <a:moveTo>
                      <a:pt x="15" y="18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5" y="13"/>
                      <a:pt x="15" y="13"/>
                      <a:pt x="15" y="13"/>
                    </a:cubicBezTo>
                    <a:lnTo>
                      <a:pt x="15" y="18"/>
                    </a:lnTo>
                    <a:close/>
                    <a:moveTo>
                      <a:pt x="15" y="9"/>
                    </a:moveTo>
                    <a:cubicBezTo>
                      <a:pt x="2" y="9"/>
                      <a:pt x="2" y="9"/>
                      <a:pt x="2" y="9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5" y="3"/>
                      <a:pt x="15" y="3"/>
                      <a:pt x="15" y="3"/>
                    </a:cubicBezTo>
                    <a:lnTo>
                      <a:pt x="15" y="9"/>
                    </a:lnTo>
                    <a:close/>
                    <a:moveTo>
                      <a:pt x="32" y="37"/>
                    </a:moveTo>
                    <a:cubicBezTo>
                      <a:pt x="19" y="37"/>
                      <a:pt x="19" y="37"/>
                      <a:pt x="19" y="37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37"/>
                    </a:lnTo>
                    <a:close/>
                    <a:moveTo>
                      <a:pt x="32" y="28"/>
                    </a:move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32" y="22"/>
                      <a:pt x="32" y="22"/>
                      <a:pt x="32" y="22"/>
                    </a:cubicBezTo>
                    <a:lnTo>
                      <a:pt x="32" y="28"/>
                    </a:lnTo>
                    <a:close/>
                    <a:moveTo>
                      <a:pt x="32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32" y="13"/>
                      <a:pt x="32" y="13"/>
                      <a:pt x="32" y="13"/>
                    </a:cubicBezTo>
                    <a:lnTo>
                      <a:pt x="32" y="18"/>
                    </a:lnTo>
                    <a:close/>
                    <a:moveTo>
                      <a:pt x="32" y="9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32" y="3"/>
                      <a:pt x="32" y="3"/>
                      <a:pt x="32" y="3"/>
                    </a:cubicBezTo>
                    <a:lnTo>
                      <a:pt x="3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74"/>
              <p:cNvSpPr>
                <a:spLocks noEditPoints="1"/>
              </p:cNvSpPr>
              <p:nvPr/>
            </p:nvSpPr>
            <p:spPr bwMode="auto">
              <a:xfrm>
                <a:off x="1781176" y="1797050"/>
                <a:ext cx="131763" cy="469900"/>
              </a:xfrm>
              <a:custGeom>
                <a:avLst/>
                <a:gdLst>
                  <a:gd name="T0" fmla="*/ 23 w 35"/>
                  <a:gd name="T1" fmla="*/ 11 h 124"/>
                  <a:gd name="T2" fmla="*/ 22 w 35"/>
                  <a:gd name="T3" fmla="*/ 0 h 124"/>
                  <a:gd name="T4" fmla="*/ 21 w 35"/>
                  <a:gd name="T5" fmla="*/ 11 h 124"/>
                  <a:gd name="T6" fmla="*/ 8 w 35"/>
                  <a:gd name="T7" fmla="*/ 9 h 124"/>
                  <a:gd name="T8" fmla="*/ 4 w 35"/>
                  <a:gd name="T9" fmla="*/ 7 h 124"/>
                  <a:gd name="T10" fmla="*/ 3 w 35"/>
                  <a:gd name="T11" fmla="*/ 11 h 124"/>
                  <a:gd name="T12" fmla="*/ 0 w 35"/>
                  <a:gd name="T13" fmla="*/ 13 h 124"/>
                  <a:gd name="T14" fmla="*/ 2 w 35"/>
                  <a:gd name="T15" fmla="*/ 124 h 124"/>
                  <a:gd name="T16" fmla="*/ 3 w 35"/>
                  <a:gd name="T17" fmla="*/ 109 h 124"/>
                  <a:gd name="T18" fmla="*/ 12 w 35"/>
                  <a:gd name="T19" fmla="*/ 124 h 124"/>
                  <a:gd name="T20" fmla="*/ 35 w 35"/>
                  <a:gd name="T21" fmla="*/ 122 h 124"/>
                  <a:gd name="T22" fmla="*/ 32 w 35"/>
                  <a:gd name="T23" fmla="*/ 11 h 124"/>
                  <a:gd name="T24" fmla="*/ 4 w 35"/>
                  <a:gd name="T25" fmla="*/ 100 h 124"/>
                  <a:gd name="T26" fmla="*/ 16 w 35"/>
                  <a:gd name="T27" fmla="*/ 93 h 124"/>
                  <a:gd name="T28" fmla="*/ 16 w 35"/>
                  <a:gd name="T29" fmla="*/ 87 h 124"/>
                  <a:gd name="T30" fmla="*/ 4 w 35"/>
                  <a:gd name="T31" fmla="*/ 80 h 124"/>
                  <a:gd name="T32" fmla="*/ 16 w 35"/>
                  <a:gd name="T33" fmla="*/ 87 h 124"/>
                  <a:gd name="T34" fmla="*/ 4 w 35"/>
                  <a:gd name="T35" fmla="*/ 75 h 124"/>
                  <a:gd name="T36" fmla="*/ 16 w 35"/>
                  <a:gd name="T37" fmla="*/ 67 h 124"/>
                  <a:gd name="T38" fmla="*/ 16 w 35"/>
                  <a:gd name="T39" fmla="*/ 62 h 124"/>
                  <a:gd name="T40" fmla="*/ 4 w 35"/>
                  <a:gd name="T41" fmla="*/ 54 h 124"/>
                  <a:gd name="T42" fmla="*/ 16 w 35"/>
                  <a:gd name="T43" fmla="*/ 62 h 124"/>
                  <a:gd name="T44" fmla="*/ 4 w 35"/>
                  <a:gd name="T45" fmla="*/ 49 h 124"/>
                  <a:gd name="T46" fmla="*/ 16 w 35"/>
                  <a:gd name="T47" fmla="*/ 41 h 124"/>
                  <a:gd name="T48" fmla="*/ 16 w 35"/>
                  <a:gd name="T49" fmla="*/ 36 h 124"/>
                  <a:gd name="T50" fmla="*/ 4 w 35"/>
                  <a:gd name="T51" fmla="*/ 29 h 124"/>
                  <a:gd name="T52" fmla="*/ 16 w 35"/>
                  <a:gd name="T53" fmla="*/ 36 h 124"/>
                  <a:gd name="T54" fmla="*/ 4 w 35"/>
                  <a:gd name="T55" fmla="*/ 24 h 124"/>
                  <a:gd name="T56" fmla="*/ 16 w 35"/>
                  <a:gd name="T57" fmla="*/ 16 h 124"/>
                  <a:gd name="T58" fmla="*/ 30 w 35"/>
                  <a:gd name="T59" fmla="*/ 100 h 124"/>
                  <a:gd name="T60" fmla="*/ 18 w 35"/>
                  <a:gd name="T61" fmla="*/ 93 h 124"/>
                  <a:gd name="T62" fmla="*/ 30 w 35"/>
                  <a:gd name="T63" fmla="*/ 100 h 124"/>
                  <a:gd name="T64" fmla="*/ 18 w 35"/>
                  <a:gd name="T65" fmla="*/ 87 h 124"/>
                  <a:gd name="T66" fmla="*/ 30 w 35"/>
                  <a:gd name="T67" fmla="*/ 80 h 124"/>
                  <a:gd name="T68" fmla="*/ 30 w 35"/>
                  <a:gd name="T69" fmla="*/ 75 h 124"/>
                  <a:gd name="T70" fmla="*/ 18 w 35"/>
                  <a:gd name="T71" fmla="*/ 67 h 124"/>
                  <a:gd name="T72" fmla="*/ 30 w 35"/>
                  <a:gd name="T73" fmla="*/ 75 h 124"/>
                  <a:gd name="T74" fmla="*/ 18 w 35"/>
                  <a:gd name="T75" fmla="*/ 62 h 124"/>
                  <a:gd name="T76" fmla="*/ 30 w 35"/>
                  <a:gd name="T77" fmla="*/ 54 h 124"/>
                  <a:gd name="T78" fmla="*/ 30 w 35"/>
                  <a:gd name="T79" fmla="*/ 49 h 124"/>
                  <a:gd name="T80" fmla="*/ 18 w 35"/>
                  <a:gd name="T81" fmla="*/ 41 h 124"/>
                  <a:gd name="T82" fmla="*/ 30 w 35"/>
                  <a:gd name="T83" fmla="*/ 49 h 124"/>
                  <a:gd name="T84" fmla="*/ 18 w 35"/>
                  <a:gd name="T85" fmla="*/ 36 h 124"/>
                  <a:gd name="T86" fmla="*/ 30 w 35"/>
                  <a:gd name="T87" fmla="*/ 29 h 124"/>
                  <a:gd name="T88" fmla="*/ 30 w 35"/>
                  <a:gd name="T89" fmla="*/ 24 h 124"/>
                  <a:gd name="T90" fmla="*/ 18 w 35"/>
                  <a:gd name="T91" fmla="*/ 16 h 124"/>
                  <a:gd name="T92" fmla="*/ 30 w 35"/>
                  <a:gd name="T93" fmla="*/ 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5" h="124">
                    <a:moveTo>
                      <a:pt x="32" y="11"/>
                    </a:move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0"/>
                      <a:pt x="22" y="0"/>
                    </a:cubicBezTo>
                    <a:cubicBezTo>
                      <a:pt x="21" y="0"/>
                      <a:pt x="21" y="1"/>
                      <a:pt x="21" y="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8"/>
                      <a:pt x="7" y="7"/>
                      <a:pt x="6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8"/>
                      <a:pt x="3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1"/>
                      <a:pt x="0" y="12"/>
                      <a:pt x="0" y="13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0" y="123"/>
                      <a:pt x="1" y="124"/>
                      <a:pt x="2" y="124"/>
                    </a:cubicBezTo>
                    <a:cubicBezTo>
                      <a:pt x="3" y="124"/>
                      <a:pt x="3" y="124"/>
                      <a:pt x="3" y="124"/>
                    </a:cubicBezTo>
                    <a:cubicBezTo>
                      <a:pt x="3" y="109"/>
                      <a:pt x="3" y="109"/>
                      <a:pt x="3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32" y="124"/>
                      <a:pt x="32" y="124"/>
                      <a:pt x="32" y="124"/>
                    </a:cubicBezTo>
                    <a:cubicBezTo>
                      <a:pt x="34" y="124"/>
                      <a:pt x="35" y="123"/>
                      <a:pt x="35" y="122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2"/>
                      <a:pt x="34" y="11"/>
                      <a:pt x="32" y="11"/>
                    </a:cubicBezTo>
                    <a:close/>
                    <a:moveTo>
                      <a:pt x="16" y="100"/>
                    </a:moveTo>
                    <a:cubicBezTo>
                      <a:pt x="4" y="100"/>
                      <a:pt x="4" y="100"/>
                      <a:pt x="4" y="100"/>
                    </a:cubicBezTo>
                    <a:cubicBezTo>
                      <a:pt x="4" y="93"/>
                      <a:pt x="4" y="93"/>
                      <a:pt x="4" y="93"/>
                    </a:cubicBezTo>
                    <a:cubicBezTo>
                      <a:pt x="16" y="93"/>
                      <a:pt x="16" y="93"/>
                      <a:pt x="16" y="93"/>
                    </a:cubicBezTo>
                    <a:lnTo>
                      <a:pt x="16" y="100"/>
                    </a:lnTo>
                    <a:close/>
                    <a:moveTo>
                      <a:pt x="16" y="87"/>
                    </a:moveTo>
                    <a:cubicBezTo>
                      <a:pt x="4" y="87"/>
                      <a:pt x="4" y="87"/>
                      <a:pt x="4" y="87"/>
                    </a:cubicBezTo>
                    <a:cubicBezTo>
                      <a:pt x="4" y="80"/>
                      <a:pt x="4" y="80"/>
                      <a:pt x="4" y="80"/>
                    </a:cubicBezTo>
                    <a:cubicBezTo>
                      <a:pt x="16" y="80"/>
                      <a:pt x="16" y="80"/>
                      <a:pt x="16" y="80"/>
                    </a:cubicBezTo>
                    <a:lnTo>
                      <a:pt x="16" y="87"/>
                    </a:lnTo>
                    <a:close/>
                    <a:moveTo>
                      <a:pt x="16" y="75"/>
                    </a:moveTo>
                    <a:cubicBezTo>
                      <a:pt x="4" y="75"/>
                      <a:pt x="4" y="75"/>
                      <a:pt x="4" y="75"/>
                    </a:cubicBezTo>
                    <a:cubicBezTo>
                      <a:pt x="4" y="67"/>
                      <a:pt x="4" y="67"/>
                      <a:pt x="4" y="67"/>
                    </a:cubicBezTo>
                    <a:cubicBezTo>
                      <a:pt x="16" y="67"/>
                      <a:pt x="16" y="67"/>
                      <a:pt x="16" y="67"/>
                    </a:cubicBezTo>
                    <a:lnTo>
                      <a:pt x="16" y="75"/>
                    </a:lnTo>
                    <a:close/>
                    <a:moveTo>
                      <a:pt x="16" y="62"/>
                    </a:moveTo>
                    <a:cubicBezTo>
                      <a:pt x="4" y="62"/>
                      <a:pt x="4" y="62"/>
                      <a:pt x="4" y="62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16" y="54"/>
                      <a:pt x="16" y="54"/>
                      <a:pt x="16" y="54"/>
                    </a:cubicBezTo>
                    <a:lnTo>
                      <a:pt x="16" y="62"/>
                    </a:lnTo>
                    <a:close/>
                    <a:moveTo>
                      <a:pt x="16" y="49"/>
                    </a:moveTo>
                    <a:cubicBezTo>
                      <a:pt x="4" y="49"/>
                      <a:pt x="4" y="49"/>
                      <a:pt x="4" y="49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16" y="41"/>
                      <a:pt x="16" y="41"/>
                      <a:pt x="16" y="41"/>
                    </a:cubicBezTo>
                    <a:lnTo>
                      <a:pt x="16" y="49"/>
                    </a:lnTo>
                    <a:close/>
                    <a:moveTo>
                      <a:pt x="16" y="36"/>
                    </a:moveTo>
                    <a:cubicBezTo>
                      <a:pt x="4" y="36"/>
                      <a:pt x="4" y="36"/>
                      <a:pt x="4" y="36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16" y="29"/>
                      <a:pt x="16" y="29"/>
                      <a:pt x="16" y="29"/>
                    </a:cubicBezTo>
                    <a:lnTo>
                      <a:pt x="16" y="36"/>
                    </a:lnTo>
                    <a:close/>
                    <a:moveTo>
                      <a:pt x="16" y="24"/>
                    </a:moveTo>
                    <a:cubicBezTo>
                      <a:pt x="4" y="24"/>
                      <a:pt x="4" y="24"/>
                      <a:pt x="4" y="24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6" y="24"/>
                    </a:lnTo>
                    <a:close/>
                    <a:moveTo>
                      <a:pt x="30" y="100"/>
                    </a:moveTo>
                    <a:cubicBezTo>
                      <a:pt x="18" y="100"/>
                      <a:pt x="18" y="100"/>
                      <a:pt x="18" y="100"/>
                    </a:cubicBezTo>
                    <a:cubicBezTo>
                      <a:pt x="18" y="93"/>
                      <a:pt x="18" y="93"/>
                      <a:pt x="18" y="93"/>
                    </a:cubicBezTo>
                    <a:cubicBezTo>
                      <a:pt x="30" y="93"/>
                      <a:pt x="30" y="93"/>
                      <a:pt x="30" y="93"/>
                    </a:cubicBezTo>
                    <a:lnTo>
                      <a:pt x="30" y="100"/>
                    </a:lnTo>
                    <a:close/>
                    <a:moveTo>
                      <a:pt x="30" y="87"/>
                    </a:moveTo>
                    <a:cubicBezTo>
                      <a:pt x="18" y="87"/>
                      <a:pt x="18" y="87"/>
                      <a:pt x="18" y="87"/>
                    </a:cubicBezTo>
                    <a:cubicBezTo>
                      <a:pt x="18" y="80"/>
                      <a:pt x="18" y="80"/>
                      <a:pt x="18" y="80"/>
                    </a:cubicBezTo>
                    <a:cubicBezTo>
                      <a:pt x="30" y="80"/>
                      <a:pt x="30" y="80"/>
                      <a:pt x="30" y="80"/>
                    </a:cubicBezTo>
                    <a:lnTo>
                      <a:pt x="30" y="87"/>
                    </a:lnTo>
                    <a:close/>
                    <a:moveTo>
                      <a:pt x="30" y="75"/>
                    </a:move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30" y="67"/>
                      <a:pt x="30" y="67"/>
                      <a:pt x="30" y="67"/>
                    </a:cubicBezTo>
                    <a:lnTo>
                      <a:pt x="30" y="75"/>
                    </a:lnTo>
                    <a:close/>
                    <a:moveTo>
                      <a:pt x="30" y="62"/>
                    </a:move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30" y="54"/>
                      <a:pt x="30" y="54"/>
                      <a:pt x="30" y="54"/>
                    </a:cubicBezTo>
                    <a:lnTo>
                      <a:pt x="30" y="62"/>
                    </a:lnTo>
                    <a:close/>
                    <a:moveTo>
                      <a:pt x="30" y="49"/>
                    </a:move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30" y="41"/>
                      <a:pt x="30" y="41"/>
                      <a:pt x="30" y="41"/>
                    </a:cubicBezTo>
                    <a:lnTo>
                      <a:pt x="30" y="49"/>
                    </a:lnTo>
                    <a:close/>
                    <a:moveTo>
                      <a:pt x="30" y="36"/>
                    </a:move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30" y="29"/>
                      <a:pt x="30" y="29"/>
                      <a:pt x="30" y="29"/>
                    </a:cubicBezTo>
                    <a:lnTo>
                      <a:pt x="30" y="36"/>
                    </a:lnTo>
                    <a:close/>
                    <a:moveTo>
                      <a:pt x="30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30" y="16"/>
                      <a:pt x="30" y="16"/>
                      <a:pt x="30" y="16"/>
                    </a:cubicBezTo>
                    <a:lnTo>
                      <a:pt x="3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75"/>
              <p:cNvSpPr>
                <a:spLocks/>
              </p:cNvSpPr>
              <p:nvPr/>
            </p:nvSpPr>
            <p:spPr bwMode="auto">
              <a:xfrm>
                <a:off x="1927226" y="2035175"/>
                <a:ext cx="128588" cy="60325"/>
              </a:xfrm>
              <a:custGeom>
                <a:avLst/>
                <a:gdLst>
                  <a:gd name="T0" fmla="*/ 33 w 34"/>
                  <a:gd name="T1" fmla="*/ 15 h 16"/>
                  <a:gd name="T2" fmla="*/ 28 w 34"/>
                  <a:gd name="T3" fmla="*/ 10 h 16"/>
                  <a:gd name="T4" fmla="*/ 28 w 34"/>
                  <a:gd name="T5" fmla="*/ 3 h 16"/>
                  <a:gd name="T6" fmla="*/ 26 w 34"/>
                  <a:gd name="T7" fmla="*/ 2 h 16"/>
                  <a:gd name="T8" fmla="*/ 24 w 34"/>
                  <a:gd name="T9" fmla="*/ 2 h 16"/>
                  <a:gd name="T10" fmla="*/ 22 w 34"/>
                  <a:gd name="T11" fmla="*/ 3 h 16"/>
                  <a:gd name="T12" fmla="*/ 22 w 34"/>
                  <a:gd name="T13" fmla="*/ 5 h 16"/>
                  <a:gd name="T14" fmla="*/ 18 w 34"/>
                  <a:gd name="T15" fmla="*/ 0 h 16"/>
                  <a:gd name="T16" fmla="*/ 16 w 34"/>
                  <a:gd name="T17" fmla="*/ 0 h 16"/>
                  <a:gd name="T18" fmla="*/ 1 w 34"/>
                  <a:gd name="T19" fmla="*/ 15 h 16"/>
                  <a:gd name="T20" fmla="*/ 1 w 34"/>
                  <a:gd name="T21" fmla="*/ 16 h 16"/>
                  <a:gd name="T22" fmla="*/ 33 w 34"/>
                  <a:gd name="T23" fmla="*/ 16 h 16"/>
                  <a:gd name="T24" fmla="*/ 33 w 34"/>
                  <a:gd name="T25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6">
                    <a:moveTo>
                      <a:pt x="33" y="15"/>
                    </a:move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2"/>
                      <a:pt x="27" y="2"/>
                      <a:pt x="26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3" y="2"/>
                      <a:pt x="22" y="2"/>
                      <a:pt x="22" y="3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6"/>
                      <a:pt x="0" y="16"/>
                      <a:pt x="1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5328728" y="1601211"/>
            <a:ext cx="683252" cy="683252"/>
            <a:chOff x="5328728" y="1601211"/>
            <a:chExt cx="683252" cy="683252"/>
          </a:xfrm>
        </p:grpSpPr>
        <p:sp>
          <p:nvSpPr>
            <p:cNvPr id="49" name="椭圆 48"/>
            <p:cNvSpPr/>
            <p:nvPr/>
          </p:nvSpPr>
          <p:spPr>
            <a:xfrm>
              <a:off x="5328728" y="1601211"/>
              <a:ext cx="683252" cy="6832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5517412" y="1813144"/>
              <a:ext cx="275838" cy="262357"/>
              <a:chOff x="2921001" y="1944688"/>
              <a:chExt cx="422275" cy="401637"/>
            </a:xfrm>
            <a:solidFill>
              <a:srgbClr val="1C5E6E"/>
            </a:solidFill>
          </p:grpSpPr>
          <p:sp>
            <p:nvSpPr>
              <p:cNvPr id="89" name="Oval 81"/>
              <p:cNvSpPr>
                <a:spLocks noChangeArrowheads="1"/>
              </p:cNvSpPr>
              <p:nvPr/>
            </p:nvSpPr>
            <p:spPr bwMode="auto">
              <a:xfrm>
                <a:off x="3082926" y="2281238"/>
                <a:ext cx="63500" cy="6508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Oval 82"/>
              <p:cNvSpPr>
                <a:spLocks noChangeArrowheads="1"/>
              </p:cNvSpPr>
              <p:nvPr/>
            </p:nvSpPr>
            <p:spPr bwMode="auto">
              <a:xfrm>
                <a:off x="3244851" y="2281238"/>
                <a:ext cx="63500" cy="6508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Oval 83"/>
              <p:cNvSpPr>
                <a:spLocks noChangeArrowheads="1"/>
              </p:cNvSpPr>
              <p:nvPr/>
            </p:nvSpPr>
            <p:spPr bwMode="auto">
              <a:xfrm>
                <a:off x="3101976" y="2092325"/>
                <a:ext cx="41275" cy="412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Oval 84"/>
              <p:cNvSpPr>
                <a:spLocks noChangeArrowheads="1"/>
              </p:cNvSpPr>
              <p:nvPr/>
            </p:nvSpPr>
            <p:spPr bwMode="auto">
              <a:xfrm>
                <a:off x="3241676" y="2092325"/>
                <a:ext cx="41275" cy="412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Oval 85"/>
              <p:cNvSpPr>
                <a:spLocks noChangeArrowheads="1"/>
              </p:cNvSpPr>
              <p:nvPr/>
            </p:nvSpPr>
            <p:spPr bwMode="auto">
              <a:xfrm>
                <a:off x="3138488" y="2160588"/>
                <a:ext cx="42863" cy="38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Oval 86"/>
              <p:cNvSpPr>
                <a:spLocks noChangeArrowheads="1"/>
              </p:cNvSpPr>
              <p:nvPr/>
            </p:nvSpPr>
            <p:spPr bwMode="auto">
              <a:xfrm>
                <a:off x="3206751" y="2160588"/>
                <a:ext cx="41275" cy="38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87"/>
              <p:cNvSpPr>
                <a:spLocks/>
              </p:cNvSpPr>
              <p:nvPr/>
            </p:nvSpPr>
            <p:spPr bwMode="auto">
              <a:xfrm>
                <a:off x="2921001" y="2012950"/>
                <a:ext cx="422275" cy="246062"/>
              </a:xfrm>
              <a:custGeom>
                <a:avLst/>
                <a:gdLst>
                  <a:gd name="T0" fmla="*/ 111 w 112"/>
                  <a:gd name="T1" fmla="*/ 24 h 65"/>
                  <a:gd name="T2" fmla="*/ 112 w 112"/>
                  <a:gd name="T3" fmla="*/ 25 h 65"/>
                  <a:gd name="T4" fmla="*/ 98 w 112"/>
                  <a:gd name="T5" fmla="*/ 64 h 65"/>
                  <a:gd name="T6" fmla="*/ 98 w 112"/>
                  <a:gd name="T7" fmla="*/ 65 h 65"/>
                  <a:gd name="T8" fmla="*/ 47 w 112"/>
                  <a:gd name="T9" fmla="*/ 65 h 65"/>
                  <a:gd name="T10" fmla="*/ 47 w 112"/>
                  <a:gd name="T11" fmla="*/ 64 h 65"/>
                  <a:gd name="T12" fmla="*/ 25 w 112"/>
                  <a:gd name="T13" fmla="*/ 9 h 65"/>
                  <a:gd name="T14" fmla="*/ 24 w 112"/>
                  <a:gd name="T15" fmla="*/ 9 h 65"/>
                  <a:gd name="T16" fmla="*/ 2 w 112"/>
                  <a:gd name="T17" fmla="*/ 9 h 65"/>
                  <a:gd name="T18" fmla="*/ 0 w 112"/>
                  <a:gd name="T19" fmla="*/ 8 h 65"/>
                  <a:gd name="T20" fmla="*/ 1 w 112"/>
                  <a:gd name="T21" fmla="*/ 0 h 65"/>
                  <a:gd name="T22" fmla="*/ 2 w 112"/>
                  <a:gd name="T23" fmla="*/ 0 h 65"/>
                  <a:gd name="T24" fmla="*/ 30 w 112"/>
                  <a:gd name="T25" fmla="*/ 0 h 65"/>
                  <a:gd name="T26" fmla="*/ 31 w 112"/>
                  <a:gd name="T27" fmla="*/ 0 h 65"/>
                  <a:gd name="T28" fmla="*/ 53 w 112"/>
                  <a:gd name="T29" fmla="*/ 55 h 65"/>
                  <a:gd name="T30" fmla="*/ 54 w 112"/>
                  <a:gd name="T31" fmla="*/ 56 h 65"/>
                  <a:gd name="T32" fmla="*/ 91 w 112"/>
                  <a:gd name="T33" fmla="*/ 56 h 65"/>
                  <a:gd name="T34" fmla="*/ 92 w 112"/>
                  <a:gd name="T35" fmla="*/ 55 h 65"/>
                  <a:gd name="T36" fmla="*/ 103 w 112"/>
                  <a:gd name="T37" fmla="*/ 22 h 65"/>
                  <a:gd name="T38" fmla="*/ 104 w 112"/>
                  <a:gd name="T39" fmla="*/ 21 h 65"/>
                  <a:gd name="T40" fmla="*/ 111 w 112"/>
                  <a:gd name="T41" fmla="*/ 2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2" h="65">
                    <a:moveTo>
                      <a:pt x="111" y="24"/>
                    </a:moveTo>
                    <a:cubicBezTo>
                      <a:pt x="112" y="24"/>
                      <a:pt x="112" y="24"/>
                      <a:pt x="112" y="2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8" y="64"/>
                      <a:pt x="98" y="65"/>
                      <a:pt x="98" y="65"/>
                    </a:cubicBezTo>
                    <a:cubicBezTo>
                      <a:pt x="47" y="65"/>
                      <a:pt x="47" y="65"/>
                      <a:pt x="47" y="65"/>
                    </a:cubicBezTo>
                    <a:cubicBezTo>
                      <a:pt x="47" y="65"/>
                      <a:pt x="47" y="64"/>
                      <a:pt x="47" y="6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1" y="9"/>
                      <a:pt x="0" y="8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53" y="55"/>
                      <a:pt x="53" y="56"/>
                      <a:pt x="54" y="56"/>
                    </a:cubicBezTo>
                    <a:cubicBezTo>
                      <a:pt x="91" y="56"/>
                      <a:pt x="91" y="56"/>
                      <a:pt x="91" y="56"/>
                    </a:cubicBezTo>
                    <a:cubicBezTo>
                      <a:pt x="91" y="56"/>
                      <a:pt x="92" y="55"/>
                      <a:pt x="92" y="55"/>
                    </a:cubicBezTo>
                    <a:cubicBezTo>
                      <a:pt x="103" y="22"/>
                      <a:pt x="103" y="22"/>
                      <a:pt x="103" y="22"/>
                    </a:cubicBezTo>
                    <a:cubicBezTo>
                      <a:pt x="103" y="21"/>
                      <a:pt x="104" y="21"/>
                      <a:pt x="104" y="21"/>
                    </a:cubicBezTo>
                    <a:lnTo>
                      <a:pt x="111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88"/>
              <p:cNvSpPr>
                <a:spLocks/>
              </p:cNvSpPr>
              <p:nvPr/>
            </p:nvSpPr>
            <p:spPr bwMode="auto">
              <a:xfrm>
                <a:off x="3151188" y="1944688"/>
                <a:ext cx="85725" cy="204787"/>
              </a:xfrm>
              <a:custGeom>
                <a:avLst/>
                <a:gdLst>
                  <a:gd name="T0" fmla="*/ 8 w 23"/>
                  <a:gd name="T1" fmla="*/ 54 h 54"/>
                  <a:gd name="T2" fmla="*/ 7 w 23"/>
                  <a:gd name="T3" fmla="*/ 53 h 54"/>
                  <a:gd name="T4" fmla="*/ 7 w 23"/>
                  <a:gd name="T5" fmla="*/ 19 h 54"/>
                  <a:gd name="T6" fmla="*/ 7 w 23"/>
                  <a:gd name="T7" fmla="*/ 19 h 54"/>
                  <a:gd name="T8" fmla="*/ 1 w 23"/>
                  <a:gd name="T9" fmla="*/ 19 h 54"/>
                  <a:gd name="T10" fmla="*/ 1 w 23"/>
                  <a:gd name="T11" fmla="*/ 18 h 54"/>
                  <a:gd name="T12" fmla="*/ 11 w 23"/>
                  <a:gd name="T13" fmla="*/ 1 h 54"/>
                  <a:gd name="T14" fmla="*/ 12 w 23"/>
                  <a:gd name="T15" fmla="*/ 1 h 54"/>
                  <a:gd name="T16" fmla="*/ 23 w 23"/>
                  <a:gd name="T17" fmla="*/ 18 h 54"/>
                  <a:gd name="T18" fmla="*/ 22 w 23"/>
                  <a:gd name="T19" fmla="*/ 19 h 54"/>
                  <a:gd name="T20" fmla="*/ 17 w 23"/>
                  <a:gd name="T21" fmla="*/ 19 h 54"/>
                  <a:gd name="T22" fmla="*/ 16 w 23"/>
                  <a:gd name="T23" fmla="*/ 19 h 54"/>
                  <a:gd name="T24" fmla="*/ 16 w 23"/>
                  <a:gd name="T25" fmla="*/ 53 h 54"/>
                  <a:gd name="T26" fmla="*/ 16 w 23"/>
                  <a:gd name="T27" fmla="*/ 54 h 54"/>
                  <a:gd name="T28" fmla="*/ 8 w 23"/>
                  <a:gd name="T2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" h="54">
                    <a:moveTo>
                      <a:pt x="8" y="54"/>
                    </a:moveTo>
                    <a:cubicBezTo>
                      <a:pt x="7" y="54"/>
                      <a:pt x="7" y="54"/>
                      <a:pt x="7" y="53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0" y="19"/>
                      <a:pt x="1" y="18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9"/>
                      <a:pt x="23" y="19"/>
                      <a:pt x="22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16" y="54"/>
                      <a:pt x="16" y="54"/>
                      <a:pt x="16" y="54"/>
                    </a:cubicBezTo>
                    <a:lnTo>
                      <a:pt x="8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581537" y="1580735"/>
            <a:ext cx="2111141" cy="600909"/>
            <a:chOff x="573460" y="1580735"/>
            <a:chExt cx="2111141" cy="600909"/>
          </a:xfrm>
        </p:grpSpPr>
        <p:sp>
          <p:nvSpPr>
            <p:cNvPr id="97" name="矩形 96"/>
            <p:cNvSpPr/>
            <p:nvPr/>
          </p:nvSpPr>
          <p:spPr>
            <a:xfrm>
              <a:off x="1794614" y="1580735"/>
              <a:ext cx="8899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ADDRESS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73460" y="1781534"/>
              <a:ext cx="20730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000" dirty="0">
                  <a:solidFill>
                    <a:schemeClr val="bg1"/>
                  </a:solidFill>
                </a:rPr>
                <a:t>It’s easy to get to know your coworkers and their stories.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581537" y="2469321"/>
            <a:ext cx="2073042" cy="600909"/>
            <a:chOff x="573460" y="1580735"/>
            <a:chExt cx="2073042" cy="600909"/>
          </a:xfrm>
        </p:grpSpPr>
        <p:sp>
          <p:nvSpPr>
            <p:cNvPr id="100" name="矩形 99"/>
            <p:cNvSpPr/>
            <p:nvPr/>
          </p:nvSpPr>
          <p:spPr>
            <a:xfrm>
              <a:off x="1519024" y="1580735"/>
              <a:ext cx="11233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EMERGENCY</a:t>
              </a: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73460" y="1781534"/>
              <a:ext cx="20730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000" dirty="0">
                  <a:solidFill>
                    <a:schemeClr val="bg1"/>
                  </a:solidFill>
                </a:rPr>
                <a:t>It’s easy to get to know your coworkers and their stories.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581537" y="3357908"/>
            <a:ext cx="2093486" cy="600909"/>
            <a:chOff x="573460" y="1580735"/>
            <a:chExt cx="2093486" cy="600909"/>
          </a:xfrm>
        </p:grpSpPr>
        <p:sp>
          <p:nvSpPr>
            <p:cNvPr id="103" name="矩形 102"/>
            <p:cNvSpPr/>
            <p:nvPr/>
          </p:nvSpPr>
          <p:spPr>
            <a:xfrm>
              <a:off x="1632689" y="1580735"/>
              <a:ext cx="10342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BANK INFO</a:t>
              </a:r>
            </a:p>
          </p:txBody>
        </p:sp>
        <p:sp>
          <p:nvSpPr>
            <p:cNvPr id="104" name="矩形 103"/>
            <p:cNvSpPr/>
            <p:nvPr/>
          </p:nvSpPr>
          <p:spPr>
            <a:xfrm>
              <a:off x="573460" y="1781534"/>
              <a:ext cx="20730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000" dirty="0">
                  <a:solidFill>
                    <a:schemeClr val="bg1"/>
                  </a:solidFill>
                </a:rPr>
                <a:t>It’s easy to get to know your coworkers and their stories.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6482235" y="1580735"/>
            <a:ext cx="2073042" cy="600909"/>
            <a:chOff x="573460" y="1580735"/>
            <a:chExt cx="2073042" cy="600909"/>
          </a:xfrm>
        </p:grpSpPr>
        <p:sp>
          <p:nvSpPr>
            <p:cNvPr id="106" name="矩形 105"/>
            <p:cNvSpPr/>
            <p:nvPr/>
          </p:nvSpPr>
          <p:spPr>
            <a:xfrm>
              <a:off x="573460" y="1580735"/>
              <a:ext cx="10188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BIRTHDAYS</a:t>
              </a:r>
            </a:p>
          </p:txBody>
        </p:sp>
        <p:sp>
          <p:nvSpPr>
            <p:cNvPr id="107" name="矩形 106"/>
            <p:cNvSpPr/>
            <p:nvPr/>
          </p:nvSpPr>
          <p:spPr>
            <a:xfrm>
              <a:off x="573460" y="1781534"/>
              <a:ext cx="20730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</a:rPr>
                <a:t>It’s easy to get to know your coworkers and their stories.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6482235" y="2469321"/>
            <a:ext cx="2073042" cy="600909"/>
            <a:chOff x="573460" y="1580735"/>
            <a:chExt cx="2073042" cy="600909"/>
          </a:xfrm>
        </p:grpSpPr>
        <p:sp>
          <p:nvSpPr>
            <p:cNvPr id="109" name="矩形 108"/>
            <p:cNvSpPr/>
            <p:nvPr/>
          </p:nvSpPr>
          <p:spPr>
            <a:xfrm>
              <a:off x="573460" y="1580735"/>
              <a:ext cx="156138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COMPANY ASSETS</a:t>
              </a:r>
            </a:p>
          </p:txBody>
        </p:sp>
        <p:sp>
          <p:nvSpPr>
            <p:cNvPr id="110" name="矩形 109"/>
            <p:cNvSpPr/>
            <p:nvPr/>
          </p:nvSpPr>
          <p:spPr>
            <a:xfrm>
              <a:off x="573460" y="1781534"/>
              <a:ext cx="20730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</a:rPr>
                <a:t>It’s easy to get to know your coworkers and their stories.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6482235" y="3357908"/>
            <a:ext cx="2073042" cy="600909"/>
            <a:chOff x="573460" y="1580735"/>
            <a:chExt cx="2073042" cy="600909"/>
          </a:xfrm>
        </p:grpSpPr>
        <p:sp>
          <p:nvSpPr>
            <p:cNvPr id="112" name="矩形 111"/>
            <p:cNvSpPr/>
            <p:nvPr/>
          </p:nvSpPr>
          <p:spPr>
            <a:xfrm>
              <a:off x="573460" y="1580735"/>
              <a:ext cx="90839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CONTACT</a:t>
              </a:r>
            </a:p>
          </p:txBody>
        </p:sp>
        <p:sp>
          <p:nvSpPr>
            <p:cNvPr id="113" name="矩形 112"/>
            <p:cNvSpPr/>
            <p:nvPr/>
          </p:nvSpPr>
          <p:spPr>
            <a:xfrm>
              <a:off x="573460" y="1781534"/>
              <a:ext cx="20730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</a:rPr>
                <a:t>It’s easy to get to know your coworkers and their stories.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833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7707460" y="485902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字体下载：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www.1ppt.com/ziti/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5465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2725607" cy="769441"/>
            <a:chOff x="307852" y="495736"/>
            <a:chExt cx="2725607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2113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REQUIRES RESEARCH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itchFamily="34" charset="-122"/>
                </a:rPr>
                <a:t>＊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691332" y="636622"/>
            <a:ext cx="7462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WE ARE THE DIEHL GROUP ARCHITECTS, A FULL-SERVICE DESIGN ANDCONSULTING FIRM SPECIALIZING IN FORENSIC ARCHITECTURE, QUALITY ASSURANCE, AND EXPERT WITNESS TESEIMONY.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B5C6E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sz="1600" dirty="0">
              <a:solidFill>
                <a:srgbClr val="1B5C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048314" y="2241012"/>
            <a:ext cx="1083951" cy="1074208"/>
            <a:chOff x="4048314" y="2241012"/>
            <a:chExt cx="1083951" cy="1074208"/>
          </a:xfrm>
        </p:grpSpPr>
        <p:sp>
          <p:nvSpPr>
            <p:cNvPr id="8" name="椭圆 7"/>
            <p:cNvSpPr/>
            <p:nvPr/>
          </p:nvSpPr>
          <p:spPr>
            <a:xfrm>
              <a:off x="4049575" y="2241012"/>
              <a:ext cx="1074208" cy="10742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4048314" y="2649781"/>
              <a:ext cx="10839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solidFill>
                    <a:srgbClr val="1C5E6E"/>
                  </a:solidFill>
                  <a:latin typeface="微软雅黑" pitchFamily="34" charset="-122"/>
                  <a:ea typeface="微软雅黑" pitchFamily="34" charset="-122"/>
                </a:rPr>
                <a:t>BANK INFO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911760" y="2490116"/>
            <a:ext cx="576000" cy="576000"/>
            <a:chOff x="1911760" y="2490116"/>
            <a:chExt cx="576000" cy="576000"/>
          </a:xfrm>
        </p:grpSpPr>
        <p:sp>
          <p:nvSpPr>
            <p:cNvPr id="118" name="椭圆 117"/>
            <p:cNvSpPr/>
            <p:nvPr/>
          </p:nvSpPr>
          <p:spPr>
            <a:xfrm>
              <a:off x="1911760" y="2490116"/>
              <a:ext cx="576000" cy="5760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Freeform 910"/>
            <p:cNvSpPr>
              <a:spLocks/>
            </p:cNvSpPr>
            <p:nvPr/>
          </p:nvSpPr>
          <p:spPr bwMode="auto">
            <a:xfrm>
              <a:off x="2087627" y="2675134"/>
              <a:ext cx="224265" cy="226292"/>
            </a:xfrm>
            <a:custGeom>
              <a:avLst/>
              <a:gdLst>
                <a:gd name="T0" fmla="*/ 140 w 280"/>
                <a:gd name="T1" fmla="*/ 0 h 283"/>
                <a:gd name="T2" fmla="*/ 0 w 280"/>
                <a:gd name="T3" fmla="*/ 122 h 283"/>
                <a:gd name="T4" fmla="*/ 34 w 280"/>
                <a:gd name="T5" fmla="*/ 104 h 283"/>
                <a:gd name="T6" fmla="*/ 70 w 280"/>
                <a:gd name="T7" fmla="*/ 124 h 283"/>
                <a:gd name="T8" fmla="*/ 105 w 280"/>
                <a:gd name="T9" fmla="*/ 104 h 283"/>
                <a:gd name="T10" fmla="*/ 135 w 280"/>
                <a:gd name="T11" fmla="*/ 117 h 283"/>
                <a:gd name="T12" fmla="*/ 135 w 280"/>
                <a:gd name="T13" fmla="*/ 194 h 283"/>
                <a:gd name="T14" fmla="*/ 129 w 280"/>
                <a:gd name="T15" fmla="*/ 194 h 283"/>
                <a:gd name="T16" fmla="*/ 129 w 280"/>
                <a:gd name="T17" fmla="*/ 222 h 283"/>
                <a:gd name="T18" fmla="*/ 129 w 280"/>
                <a:gd name="T19" fmla="*/ 250 h 283"/>
                <a:gd name="T20" fmla="*/ 127 w 280"/>
                <a:gd name="T21" fmla="*/ 259 h 283"/>
                <a:gd name="T22" fmla="*/ 117 w 280"/>
                <a:gd name="T23" fmla="*/ 264 h 283"/>
                <a:gd name="T24" fmla="*/ 113 w 280"/>
                <a:gd name="T25" fmla="*/ 264 h 283"/>
                <a:gd name="T26" fmla="*/ 107 w 280"/>
                <a:gd name="T27" fmla="*/ 261 h 283"/>
                <a:gd name="T28" fmla="*/ 105 w 280"/>
                <a:gd name="T29" fmla="*/ 257 h 283"/>
                <a:gd name="T30" fmla="*/ 104 w 280"/>
                <a:gd name="T31" fmla="*/ 251 h 283"/>
                <a:gd name="T32" fmla="*/ 101 w 280"/>
                <a:gd name="T33" fmla="*/ 244 h 283"/>
                <a:gd name="T34" fmla="*/ 93 w 280"/>
                <a:gd name="T35" fmla="*/ 240 h 283"/>
                <a:gd name="T36" fmla="*/ 86 w 280"/>
                <a:gd name="T37" fmla="*/ 243 h 283"/>
                <a:gd name="T38" fmla="*/ 83 w 280"/>
                <a:gd name="T39" fmla="*/ 251 h 283"/>
                <a:gd name="T40" fmla="*/ 85 w 280"/>
                <a:gd name="T41" fmla="*/ 264 h 283"/>
                <a:gd name="T42" fmla="*/ 91 w 280"/>
                <a:gd name="T43" fmla="*/ 274 h 283"/>
                <a:gd name="T44" fmla="*/ 107 w 280"/>
                <a:gd name="T45" fmla="*/ 282 h 283"/>
                <a:gd name="T46" fmla="*/ 117 w 280"/>
                <a:gd name="T47" fmla="*/ 283 h 283"/>
                <a:gd name="T48" fmla="*/ 117 w 280"/>
                <a:gd name="T49" fmla="*/ 283 h 283"/>
                <a:gd name="T50" fmla="*/ 117 w 280"/>
                <a:gd name="T51" fmla="*/ 283 h 283"/>
                <a:gd name="T52" fmla="*/ 117 w 280"/>
                <a:gd name="T53" fmla="*/ 283 h 283"/>
                <a:gd name="T54" fmla="*/ 117 w 280"/>
                <a:gd name="T55" fmla="*/ 283 h 283"/>
                <a:gd name="T56" fmla="*/ 117 w 280"/>
                <a:gd name="T57" fmla="*/ 283 h 283"/>
                <a:gd name="T58" fmla="*/ 117 w 280"/>
                <a:gd name="T59" fmla="*/ 283 h 283"/>
                <a:gd name="T60" fmla="*/ 117 w 280"/>
                <a:gd name="T61" fmla="*/ 283 h 283"/>
                <a:gd name="T62" fmla="*/ 143 w 280"/>
                <a:gd name="T63" fmla="*/ 272 h 283"/>
                <a:gd name="T64" fmla="*/ 151 w 280"/>
                <a:gd name="T65" fmla="*/ 250 h 283"/>
                <a:gd name="T66" fmla="*/ 151 w 280"/>
                <a:gd name="T67" fmla="*/ 250 h 283"/>
                <a:gd name="T68" fmla="*/ 151 w 280"/>
                <a:gd name="T69" fmla="*/ 250 h 283"/>
                <a:gd name="T70" fmla="*/ 151 w 280"/>
                <a:gd name="T71" fmla="*/ 222 h 283"/>
                <a:gd name="T72" fmla="*/ 151 w 280"/>
                <a:gd name="T73" fmla="*/ 194 h 283"/>
                <a:gd name="T74" fmla="*/ 145 w 280"/>
                <a:gd name="T75" fmla="*/ 194 h 283"/>
                <a:gd name="T76" fmla="*/ 145 w 280"/>
                <a:gd name="T77" fmla="*/ 117 h 283"/>
                <a:gd name="T78" fmla="*/ 175 w 280"/>
                <a:gd name="T79" fmla="*/ 105 h 283"/>
                <a:gd name="T80" fmla="*/ 210 w 280"/>
                <a:gd name="T81" fmla="*/ 124 h 283"/>
                <a:gd name="T82" fmla="*/ 246 w 280"/>
                <a:gd name="T83" fmla="*/ 105 h 283"/>
                <a:gd name="T84" fmla="*/ 280 w 280"/>
                <a:gd name="T85" fmla="*/ 123 h 283"/>
                <a:gd name="T86" fmla="*/ 140 w 280"/>
                <a:gd name="T87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0" h="283">
                  <a:moveTo>
                    <a:pt x="140" y="0"/>
                  </a:moveTo>
                  <a:cubicBezTo>
                    <a:pt x="68" y="0"/>
                    <a:pt x="9" y="54"/>
                    <a:pt x="0" y="122"/>
                  </a:cubicBezTo>
                  <a:cubicBezTo>
                    <a:pt x="7" y="112"/>
                    <a:pt x="20" y="104"/>
                    <a:pt x="34" y="104"/>
                  </a:cubicBezTo>
                  <a:cubicBezTo>
                    <a:pt x="50" y="104"/>
                    <a:pt x="63" y="112"/>
                    <a:pt x="70" y="124"/>
                  </a:cubicBezTo>
                  <a:cubicBezTo>
                    <a:pt x="76" y="113"/>
                    <a:pt x="89" y="104"/>
                    <a:pt x="105" y="104"/>
                  </a:cubicBezTo>
                  <a:cubicBezTo>
                    <a:pt x="117" y="104"/>
                    <a:pt x="128" y="110"/>
                    <a:pt x="135" y="117"/>
                  </a:cubicBezTo>
                  <a:cubicBezTo>
                    <a:pt x="135" y="194"/>
                    <a:pt x="135" y="194"/>
                    <a:pt x="135" y="194"/>
                  </a:cubicBezTo>
                  <a:cubicBezTo>
                    <a:pt x="129" y="194"/>
                    <a:pt x="129" y="194"/>
                    <a:pt x="129" y="194"/>
                  </a:cubicBezTo>
                  <a:cubicBezTo>
                    <a:pt x="129" y="194"/>
                    <a:pt x="129" y="208"/>
                    <a:pt x="129" y="222"/>
                  </a:cubicBezTo>
                  <a:cubicBezTo>
                    <a:pt x="129" y="236"/>
                    <a:pt x="129" y="250"/>
                    <a:pt x="129" y="250"/>
                  </a:cubicBezTo>
                  <a:cubicBezTo>
                    <a:pt x="129" y="252"/>
                    <a:pt x="129" y="256"/>
                    <a:pt x="127" y="259"/>
                  </a:cubicBezTo>
                  <a:cubicBezTo>
                    <a:pt x="125" y="262"/>
                    <a:pt x="122" y="264"/>
                    <a:pt x="117" y="264"/>
                  </a:cubicBezTo>
                  <a:cubicBezTo>
                    <a:pt x="116" y="264"/>
                    <a:pt x="115" y="264"/>
                    <a:pt x="113" y="264"/>
                  </a:cubicBezTo>
                  <a:cubicBezTo>
                    <a:pt x="111" y="263"/>
                    <a:pt x="109" y="262"/>
                    <a:pt x="107" y="261"/>
                  </a:cubicBezTo>
                  <a:cubicBezTo>
                    <a:pt x="106" y="259"/>
                    <a:pt x="106" y="258"/>
                    <a:pt x="105" y="257"/>
                  </a:cubicBezTo>
                  <a:cubicBezTo>
                    <a:pt x="104" y="255"/>
                    <a:pt x="104" y="253"/>
                    <a:pt x="104" y="251"/>
                  </a:cubicBezTo>
                  <a:cubicBezTo>
                    <a:pt x="104" y="248"/>
                    <a:pt x="103" y="245"/>
                    <a:pt x="101" y="244"/>
                  </a:cubicBezTo>
                  <a:cubicBezTo>
                    <a:pt x="99" y="242"/>
                    <a:pt x="96" y="240"/>
                    <a:pt x="93" y="240"/>
                  </a:cubicBezTo>
                  <a:cubicBezTo>
                    <a:pt x="90" y="240"/>
                    <a:pt x="88" y="242"/>
                    <a:pt x="86" y="243"/>
                  </a:cubicBezTo>
                  <a:cubicBezTo>
                    <a:pt x="84" y="245"/>
                    <a:pt x="83" y="248"/>
                    <a:pt x="83" y="251"/>
                  </a:cubicBezTo>
                  <a:cubicBezTo>
                    <a:pt x="83" y="256"/>
                    <a:pt x="83" y="260"/>
                    <a:pt x="85" y="264"/>
                  </a:cubicBezTo>
                  <a:cubicBezTo>
                    <a:pt x="86" y="267"/>
                    <a:pt x="88" y="271"/>
                    <a:pt x="91" y="274"/>
                  </a:cubicBezTo>
                  <a:cubicBezTo>
                    <a:pt x="96" y="278"/>
                    <a:pt x="102" y="281"/>
                    <a:pt x="107" y="282"/>
                  </a:cubicBezTo>
                  <a:cubicBezTo>
                    <a:pt x="112" y="283"/>
                    <a:pt x="116" y="283"/>
                    <a:pt x="117" y="283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129" y="283"/>
                    <a:pt x="137" y="278"/>
                    <a:pt x="143" y="272"/>
                  </a:cubicBezTo>
                  <a:cubicBezTo>
                    <a:pt x="148" y="265"/>
                    <a:pt x="150" y="257"/>
                    <a:pt x="151" y="250"/>
                  </a:cubicBezTo>
                  <a:cubicBezTo>
                    <a:pt x="151" y="250"/>
                    <a:pt x="151" y="250"/>
                    <a:pt x="151" y="250"/>
                  </a:cubicBezTo>
                  <a:cubicBezTo>
                    <a:pt x="151" y="250"/>
                    <a:pt x="151" y="250"/>
                    <a:pt x="151" y="250"/>
                  </a:cubicBezTo>
                  <a:cubicBezTo>
                    <a:pt x="151" y="222"/>
                    <a:pt x="151" y="222"/>
                    <a:pt x="151" y="222"/>
                  </a:cubicBezTo>
                  <a:cubicBezTo>
                    <a:pt x="151" y="194"/>
                    <a:pt x="151" y="194"/>
                    <a:pt x="151" y="194"/>
                  </a:cubicBezTo>
                  <a:cubicBezTo>
                    <a:pt x="145" y="194"/>
                    <a:pt x="145" y="194"/>
                    <a:pt x="145" y="194"/>
                  </a:cubicBezTo>
                  <a:cubicBezTo>
                    <a:pt x="145" y="117"/>
                    <a:pt x="145" y="117"/>
                    <a:pt x="145" y="117"/>
                  </a:cubicBezTo>
                  <a:cubicBezTo>
                    <a:pt x="152" y="109"/>
                    <a:pt x="163" y="104"/>
                    <a:pt x="175" y="105"/>
                  </a:cubicBezTo>
                  <a:cubicBezTo>
                    <a:pt x="191" y="105"/>
                    <a:pt x="204" y="113"/>
                    <a:pt x="210" y="124"/>
                  </a:cubicBezTo>
                  <a:cubicBezTo>
                    <a:pt x="217" y="113"/>
                    <a:pt x="230" y="105"/>
                    <a:pt x="246" y="105"/>
                  </a:cubicBezTo>
                  <a:cubicBezTo>
                    <a:pt x="260" y="105"/>
                    <a:pt x="273" y="112"/>
                    <a:pt x="280" y="123"/>
                  </a:cubicBezTo>
                  <a:cubicBezTo>
                    <a:pt x="271" y="54"/>
                    <a:pt x="212" y="0"/>
                    <a:pt x="14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17822" y="3331729"/>
            <a:ext cx="881417" cy="881417"/>
            <a:chOff x="1117822" y="3331729"/>
            <a:chExt cx="881417" cy="881417"/>
          </a:xfrm>
        </p:grpSpPr>
        <p:sp>
          <p:nvSpPr>
            <p:cNvPr id="114" name="椭圆 113"/>
            <p:cNvSpPr/>
            <p:nvPr/>
          </p:nvSpPr>
          <p:spPr>
            <a:xfrm>
              <a:off x="1117822" y="3331729"/>
              <a:ext cx="881417" cy="88141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Freeform 266"/>
            <p:cNvSpPr>
              <a:spLocks noChangeAspect="1" noEditPoints="1"/>
            </p:cNvSpPr>
            <p:nvPr/>
          </p:nvSpPr>
          <p:spPr bwMode="auto">
            <a:xfrm>
              <a:off x="1413334" y="3628437"/>
              <a:ext cx="262863" cy="288000"/>
            </a:xfrm>
            <a:custGeom>
              <a:avLst/>
              <a:gdLst>
                <a:gd name="T0" fmla="*/ 62 w 183"/>
                <a:gd name="T1" fmla="*/ 22 h 200"/>
                <a:gd name="T2" fmla="*/ 36 w 183"/>
                <a:gd name="T3" fmla="*/ 11 h 200"/>
                <a:gd name="T4" fmla="*/ 0 w 183"/>
                <a:gd name="T5" fmla="*/ 48 h 200"/>
                <a:gd name="T6" fmla="*/ 9 w 183"/>
                <a:gd name="T7" fmla="*/ 73 h 200"/>
                <a:gd name="T8" fmla="*/ 62 w 183"/>
                <a:gd name="T9" fmla="*/ 22 h 200"/>
                <a:gd name="T10" fmla="*/ 147 w 183"/>
                <a:gd name="T11" fmla="*/ 11 h 200"/>
                <a:gd name="T12" fmla="*/ 119 w 183"/>
                <a:gd name="T13" fmla="*/ 23 h 200"/>
                <a:gd name="T14" fmla="*/ 170 w 183"/>
                <a:gd name="T15" fmla="*/ 76 h 200"/>
                <a:gd name="T16" fmla="*/ 183 w 183"/>
                <a:gd name="T17" fmla="*/ 48 h 200"/>
                <a:gd name="T18" fmla="*/ 147 w 183"/>
                <a:gd name="T19" fmla="*/ 11 h 200"/>
                <a:gd name="T20" fmla="*/ 169 w 183"/>
                <a:gd name="T21" fmla="*/ 103 h 200"/>
                <a:gd name="T22" fmla="*/ 96 w 183"/>
                <a:gd name="T23" fmla="*/ 23 h 200"/>
                <a:gd name="T24" fmla="*/ 96 w 183"/>
                <a:gd name="T25" fmla="*/ 6 h 200"/>
                <a:gd name="T26" fmla="*/ 98 w 183"/>
                <a:gd name="T27" fmla="*/ 6 h 200"/>
                <a:gd name="T28" fmla="*/ 102 w 183"/>
                <a:gd name="T29" fmla="*/ 3 h 200"/>
                <a:gd name="T30" fmla="*/ 98 w 183"/>
                <a:gd name="T31" fmla="*/ 0 h 200"/>
                <a:gd name="T32" fmla="*/ 81 w 183"/>
                <a:gd name="T33" fmla="*/ 0 h 200"/>
                <a:gd name="T34" fmla="*/ 78 w 183"/>
                <a:gd name="T35" fmla="*/ 3 h 200"/>
                <a:gd name="T36" fmla="*/ 81 w 183"/>
                <a:gd name="T37" fmla="*/ 6 h 200"/>
                <a:gd name="T38" fmla="*/ 84 w 183"/>
                <a:gd name="T39" fmla="*/ 6 h 200"/>
                <a:gd name="T40" fmla="*/ 84 w 183"/>
                <a:gd name="T41" fmla="*/ 23 h 200"/>
                <a:gd name="T42" fmla="*/ 9 w 183"/>
                <a:gd name="T43" fmla="*/ 103 h 200"/>
                <a:gd name="T44" fmla="*/ 38 w 183"/>
                <a:gd name="T45" fmla="*/ 164 h 200"/>
                <a:gd name="T46" fmla="*/ 29 w 183"/>
                <a:gd name="T47" fmla="*/ 190 h 200"/>
                <a:gd name="T48" fmla="*/ 33 w 183"/>
                <a:gd name="T49" fmla="*/ 198 h 200"/>
                <a:gd name="T50" fmla="*/ 35 w 183"/>
                <a:gd name="T51" fmla="*/ 199 h 200"/>
                <a:gd name="T52" fmla="*/ 43 w 183"/>
                <a:gd name="T53" fmla="*/ 196 h 200"/>
                <a:gd name="T54" fmla="*/ 53 w 183"/>
                <a:gd name="T55" fmla="*/ 174 h 200"/>
                <a:gd name="T56" fmla="*/ 89 w 183"/>
                <a:gd name="T57" fmla="*/ 183 h 200"/>
                <a:gd name="T58" fmla="*/ 125 w 183"/>
                <a:gd name="T59" fmla="*/ 174 h 200"/>
                <a:gd name="T60" fmla="*/ 136 w 183"/>
                <a:gd name="T61" fmla="*/ 196 h 200"/>
                <a:gd name="T62" fmla="*/ 144 w 183"/>
                <a:gd name="T63" fmla="*/ 199 h 200"/>
                <a:gd name="T64" fmla="*/ 146 w 183"/>
                <a:gd name="T65" fmla="*/ 198 h 200"/>
                <a:gd name="T66" fmla="*/ 149 w 183"/>
                <a:gd name="T67" fmla="*/ 190 h 200"/>
                <a:gd name="T68" fmla="*/ 141 w 183"/>
                <a:gd name="T69" fmla="*/ 164 h 200"/>
                <a:gd name="T70" fmla="*/ 169 w 183"/>
                <a:gd name="T71" fmla="*/ 103 h 200"/>
                <a:gd name="T72" fmla="*/ 89 w 183"/>
                <a:gd name="T73" fmla="*/ 167 h 200"/>
                <a:gd name="T74" fmla="*/ 25 w 183"/>
                <a:gd name="T75" fmla="*/ 103 h 200"/>
                <a:gd name="T76" fmla="*/ 89 w 183"/>
                <a:gd name="T77" fmla="*/ 39 h 200"/>
                <a:gd name="T78" fmla="*/ 153 w 183"/>
                <a:gd name="T79" fmla="*/ 103 h 200"/>
                <a:gd name="T80" fmla="*/ 89 w 183"/>
                <a:gd name="T81" fmla="*/ 167 h 200"/>
                <a:gd name="T82" fmla="*/ 97 w 183"/>
                <a:gd name="T83" fmla="*/ 111 h 200"/>
                <a:gd name="T84" fmla="*/ 100 w 183"/>
                <a:gd name="T85" fmla="*/ 103 h 200"/>
                <a:gd name="T86" fmla="*/ 91 w 183"/>
                <a:gd name="T87" fmla="*/ 92 h 200"/>
                <a:gd name="T88" fmla="*/ 91 w 183"/>
                <a:gd name="T89" fmla="*/ 55 h 200"/>
                <a:gd name="T90" fmla="*/ 89 w 183"/>
                <a:gd name="T91" fmla="*/ 53 h 200"/>
                <a:gd name="T92" fmla="*/ 87 w 183"/>
                <a:gd name="T93" fmla="*/ 55 h 200"/>
                <a:gd name="T94" fmla="*/ 87 w 183"/>
                <a:gd name="T95" fmla="*/ 92 h 200"/>
                <a:gd name="T96" fmla="*/ 78 w 183"/>
                <a:gd name="T97" fmla="*/ 103 h 200"/>
                <a:gd name="T98" fmla="*/ 89 w 183"/>
                <a:gd name="T99" fmla="*/ 114 h 200"/>
                <a:gd name="T100" fmla="*/ 93 w 183"/>
                <a:gd name="T101" fmla="*/ 113 h 200"/>
                <a:gd name="T102" fmla="*/ 104 w 183"/>
                <a:gd name="T103" fmla="*/ 131 h 200"/>
                <a:gd name="T104" fmla="*/ 107 w 183"/>
                <a:gd name="T105" fmla="*/ 132 h 200"/>
                <a:gd name="T106" fmla="*/ 108 w 183"/>
                <a:gd name="T107" fmla="*/ 129 h 200"/>
                <a:gd name="T108" fmla="*/ 97 w 183"/>
                <a:gd name="T109" fmla="*/ 11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00">
                  <a:moveTo>
                    <a:pt x="62" y="22"/>
                  </a:moveTo>
                  <a:cubicBezTo>
                    <a:pt x="56" y="15"/>
                    <a:pt x="46" y="11"/>
                    <a:pt x="36" y="11"/>
                  </a:cubicBezTo>
                  <a:cubicBezTo>
                    <a:pt x="16" y="11"/>
                    <a:pt x="0" y="28"/>
                    <a:pt x="0" y="48"/>
                  </a:cubicBezTo>
                  <a:cubicBezTo>
                    <a:pt x="0" y="57"/>
                    <a:pt x="3" y="66"/>
                    <a:pt x="9" y="73"/>
                  </a:cubicBezTo>
                  <a:cubicBezTo>
                    <a:pt x="18" y="49"/>
                    <a:pt x="38" y="30"/>
                    <a:pt x="62" y="22"/>
                  </a:cubicBezTo>
                  <a:close/>
                  <a:moveTo>
                    <a:pt x="147" y="11"/>
                  </a:moveTo>
                  <a:cubicBezTo>
                    <a:pt x="136" y="11"/>
                    <a:pt x="126" y="16"/>
                    <a:pt x="119" y="23"/>
                  </a:cubicBezTo>
                  <a:cubicBezTo>
                    <a:pt x="143" y="32"/>
                    <a:pt x="162" y="52"/>
                    <a:pt x="170" y="76"/>
                  </a:cubicBezTo>
                  <a:cubicBezTo>
                    <a:pt x="178" y="69"/>
                    <a:pt x="183" y="59"/>
                    <a:pt x="183" y="48"/>
                  </a:cubicBezTo>
                  <a:cubicBezTo>
                    <a:pt x="183" y="28"/>
                    <a:pt x="167" y="11"/>
                    <a:pt x="147" y="11"/>
                  </a:cubicBezTo>
                  <a:close/>
                  <a:moveTo>
                    <a:pt x="169" y="103"/>
                  </a:moveTo>
                  <a:cubicBezTo>
                    <a:pt x="169" y="61"/>
                    <a:pt x="137" y="26"/>
                    <a:pt x="96" y="23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100" y="6"/>
                    <a:pt x="102" y="5"/>
                    <a:pt x="102" y="3"/>
                  </a:cubicBezTo>
                  <a:cubicBezTo>
                    <a:pt x="102" y="1"/>
                    <a:pt x="100" y="0"/>
                    <a:pt x="98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0" y="0"/>
                    <a:pt x="78" y="1"/>
                    <a:pt x="78" y="3"/>
                  </a:cubicBezTo>
                  <a:cubicBezTo>
                    <a:pt x="78" y="5"/>
                    <a:pt x="80" y="6"/>
                    <a:pt x="81" y="6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42" y="25"/>
                    <a:pt x="9" y="60"/>
                    <a:pt x="9" y="103"/>
                  </a:cubicBezTo>
                  <a:cubicBezTo>
                    <a:pt x="9" y="127"/>
                    <a:pt x="20" y="150"/>
                    <a:pt x="38" y="164"/>
                  </a:cubicBezTo>
                  <a:cubicBezTo>
                    <a:pt x="29" y="190"/>
                    <a:pt x="29" y="190"/>
                    <a:pt x="29" y="190"/>
                  </a:cubicBezTo>
                  <a:cubicBezTo>
                    <a:pt x="28" y="194"/>
                    <a:pt x="30" y="197"/>
                    <a:pt x="33" y="198"/>
                  </a:cubicBezTo>
                  <a:cubicBezTo>
                    <a:pt x="35" y="199"/>
                    <a:pt x="35" y="199"/>
                    <a:pt x="35" y="199"/>
                  </a:cubicBezTo>
                  <a:cubicBezTo>
                    <a:pt x="38" y="200"/>
                    <a:pt x="41" y="199"/>
                    <a:pt x="43" y="196"/>
                  </a:cubicBezTo>
                  <a:cubicBezTo>
                    <a:pt x="53" y="174"/>
                    <a:pt x="53" y="174"/>
                    <a:pt x="53" y="174"/>
                  </a:cubicBezTo>
                  <a:cubicBezTo>
                    <a:pt x="64" y="180"/>
                    <a:pt x="76" y="183"/>
                    <a:pt x="89" y="183"/>
                  </a:cubicBezTo>
                  <a:cubicBezTo>
                    <a:pt x="102" y="183"/>
                    <a:pt x="114" y="180"/>
                    <a:pt x="125" y="174"/>
                  </a:cubicBezTo>
                  <a:cubicBezTo>
                    <a:pt x="136" y="196"/>
                    <a:pt x="136" y="196"/>
                    <a:pt x="136" y="196"/>
                  </a:cubicBezTo>
                  <a:cubicBezTo>
                    <a:pt x="137" y="199"/>
                    <a:pt x="141" y="200"/>
                    <a:pt x="144" y="199"/>
                  </a:cubicBezTo>
                  <a:cubicBezTo>
                    <a:pt x="146" y="198"/>
                    <a:pt x="146" y="198"/>
                    <a:pt x="146" y="198"/>
                  </a:cubicBezTo>
                  <a:cubicBezTo>
                    <a:pt x="149" y="197"/>
                    <a:pt x="150" y="194"/>
                    <a:pt x="149" y="190"/>
                  </a:cubicBezTo>
                  <a:cubicBezTo>
                    <a:pt x="141" y="164"/>
                    <a:pt x="141" y="164"/>
                    <a:pt x="141" y="164"/>
                  </a:cubicBezTo>
                  <a:cubicBezTo>
                    <a:pt x="158" y="149"/>
                    <a:pt x="169" y="127"/>
                    <a:pt x="169" y="103"/>
                  </a:cubicBezTo>
                  <a:close/>
                  <a:moveTo>
                    <a:pt x="89" y="167"/>
                  </a:moveTo>
                  <a:cubicBezTo>
                    <a:pt x="54" y="167"/>
                    <a:pt x="25" y="138"/>
                    <a:pt x="25" y="103"/>
                  </a:cubicBezTo>
                  <a:cubicBezTo>
                    <a:pt x="25" y="67"/>
                    <a:pt x="54" y="39"/>
                    <a:pt x="89" y="39"/>
                  </a:cubicBezTo>
                  <a:cubicBezTo>
                    <a:pt x="124" y="39"/>
                    <a:pt x="153" y="67"/>
                    <a:pt x="153" y="103"/>
                  </a:cubicBezTo>
                  <a:cubicBezTo>
                    <a:pt x="153" y="138"/>
                    <a:pt x="124" y="167"/>
                    <a:pt x="89" y="167"/>
                  </a:cubicBezTo>
                  <a:close/>
                  <a:moveTo>
                    <a:pt x="97" y="111"/>
                  </a:moveTo>
                  <a:cubicBezTo>
                    <a:pt x="99" y="109"/>
                    <a:pt x="100" y="106"/>
                    <a:pt x="100" y="103"/>
                  </a:cubicBezTo>
                  <a:cubicBezTo>
                    <a:pt x="100" y="97"/>
                    <a:pt x="96" y="93"/>
                    <a:pt x="91" y="92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1" y="54"/>
                    <a:pt x="90" y="53"/>
                    <a:pt x="89" y="53"/>
                  </a:cubicBezTo>
                  <a:cubicBezTo>
                    <a:pt x="88" y="53"/>
                    <a:pt x="87" y="54"/>
                    <a:pt x="87" y="55"/>
                  </a:cubicBezTo>
                  <a:cubicBezTo>
                    <a:pt x="87" y="92"/>
                    <a:pt x="87" y="92"/>
                    <a:pt x="87" y="92"/>
                  </a:cubicBezTo>
                  <a:cubicBezTo>
                    <a:pt x="82" y="93"/>
                    <a:pt x="78" y="97"/>
                    <a:pt x="78" y="103"/>
                  </a:cubicBezTo>
                  <a:cubicBezTo>
                    <a:pt x="78" y="109"/>
                    <a:pt x="83" y="114"/>
                    <a:pt x="89" y="114"/>
                  </a:cubicBezTo>
                  <a:cubicBezTo>
                    <a:pt x="90" y="114"/>
                    <a:pt x="92" y="114"/>
                    <a:pt x="93" y="113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105" y="132"/>
                    <a:pt x="106" y="133"/>
                    <a:pt x="107" y="132"/>
                  </a:cubicBezTo>
                  <a:cubicBezTo>
                    <a:pt x="108" y="131"/>
                    <a:pt x="109" y="130"/>
                    <a:pt x="108" y="129"/>
                  </a:cubicBezTo>
                  <a:lnTo>
                    <a:pt x="97" y="111"/>
                  </a:lnTo>
                  <a:close/>
                </a:path>
              </a:pathLst>
            </a:custGeom>
            <a:solidFill>
              <a:srgbClr val="1C5E6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338820" y="1595992"/>
            <a:ext cx="575109" cy="575109"/>
            <a:chOff x="3338820" y="1595992"/>
            <a:chExt cx="575109" cy="575109"/>
          </a:xfrm>
        </p:grpSpPr>
        <p:sp>
          <p:nvSpPr>
            <p:cNvPr id="115" name="椭圆 114"/>
            <p:cNvSpPr/>
            <p:nvPr/>
          </p:nvSpPr>
          <p:spPr>
            <a:xfrm>
              <a:off x="3338820" y="1595992"/>
              <a:ext cx="575109" cy="57510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6" name="组合 125"/>
            <p:cNvGrpSpPr>
              <a:grpSpLocks noChangeAspect="1"/>
            </p:cNvGrpSpPr>
            <p:nvPr/>
          </p:nvGrpSpPr>
          <p:grpSpPr>
            <a:xfrm>
              <a:off x="3504718" y="1778229"/>
              <a:ext cx="244975" cy="209743"/>
              <a:chOff x="2162176" y="-104775"/>
              <a:chExt cx="1655763" cy="1417638"/>
            </a:xfrm>
            <a:solidFill>
              <a:srgbClr val="1C5E6E"/>
            </a:solidFill>
          </p:grpSpPr>
          <p:sp>
            <p:nvSpPr>
              <p:cNvPr id="127" name="Freeform 3767"/>
              <p:cNvSpPr>
                <a:spLocks/>
              </p:cNvSpPr>
              <p:nvPr/>
            </p:nvSpPr>
            <p:spPr bwMode="auto">
              <a:xfrm>
                <a:off x="2311401" y="104775"/>
                <a:ext cx="1370013" cy="1208088"/>
              </a:xfrm>
              <a:custGeom>
                <a:avLst/>
                <a:gdLst>
                  <a:gd name="T0" fmla="*/ 231 w 431"/>
                  <a:gd name="T1" fmla="*/ 6 h 380"/>
                  <a:gd name="T2" fmla="*/ 190 w 431"/>
                  <a:gd name="T3" fmla="*/ 7 h 380"/>
                  <a:gd name="T4" fmla="*/ 20 w 431"/>
                  <a:gd name="T5" fmla="*/ 106 h 380"/>
                  <a:gd name="T6" fmla="*/ 0 w 431"/>
                  <a:gd name="T7" fmla="*/ 142 h 380"/>
                  <a:gd name="T8" fmla="*/ 0 w 431"/>
                  <a:gd name="T9" fmla="*/ 357 h 380"/>
                  <a:gd name="T10" fmla="*/ 24 w 431"/>
                  <a:gd name="T11" fmla="*/ 380 h 380"/>
                  <a:gd name="T12" fmla="*/ 124 w 431"/>
                  <a:gd name="T13" fmla="*/ 380 h 380"/>
                  <a:gd name="T14" fmla="*/ 148 w 431"/>
                  <a:gd name="T15" fmla="*/ 357 h 380"/>
                  <a:gd name="T16" fmla="*/ 148 w 431"/>
                  <a:gd name="T17" fmla="*/ 258 h 380"/>
                  <a:gd name="T18" fmla="*/ 171 w 431"/>
                  <a:gd name="T19" fmla="*/ 235 h 380"/>
                  <a:gd name="T20" fmla="*/ 260 w 431"/>
                  <a:gd name="T21" fmla="*/ 235 h 380"/>
                  <a:gd name="T22" fmla="*/ 283 w 431"/>
                  <a:gd name="T23" fmla="*/ 258 h 380"/>
                  <a:gd name="T24" fmla="*/ 283 w 431"/>
                  <a:gd name="T25" fmla="*/ 357 h 380"/>
                  <a:gd name="T26" fmla="*/ 307 w 431"/>
                  <a:gd name="T27" fmla="*/ 380 h 380"/>
                  <a:gd name="T28" fmla="*/ 407 w 431"/>
                  <a:gd name="T29" fmla="*/ 380 h 380"/>
                  <a:gd name="T30" fmla="*/ 431 w 431"/>
                  <a:gd name="T31" fmla="*/ 357 h 380"/>
                  <a:gd name="T32" fmla="*/ 431 w 431"/>
                  <a:gd name="T33" fmla="*/ 142 h 380"/>
                  <a:gd name="T34" fmla="*/ 410 w 431"/>
                  <a:gd name="T35" fmla="*/ 107 h 380"/>
                  <a:gd name="T36" fmla="*/ 231 w 431"/>
                  <a:gd name="T37" fmla="*/ 6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380">
                    <a:moveTo>
                      <a:pt x="231" y="6"/>
                    </a:moveTo>
                    <a:cubicBezTo>
                      <a:pt x="220" y="0"/>
                      <a:pt x="201" y="0"/>
                      <a:pt x="190" y="7"/>
                    </a:cubicBezTo>
                    <a:cubicBezTo>
                      <a:pt x="20" y="106"/>
                      <a:pt x="20" y="106"/>
                      <a:pt x="20" y="106"/>
                    </a:cubicBezTo>
                    <a:cubicBezTo>
                      <a:pt x="9" y="113"/>
                      <a:pt x="0" y="129"/>
                      <a:pt x="0" y="142"/>
                    </a:cubicBezTo>
                    <a:cubicBezTo>
                      <a:pt x="0" y="357"/>
                      <a:pt x="0" y="357"/>
                      <a:pt x="0" y="357"/>
                    </a:cubicBezTo>
                    <a:cubicBezTo>
                      <a:pt x="0" y="370"/>
                      <a:pt x="10" y="380"/>
                      <a:pt x="24" y="380"/>
                    </a:cubicBezTo>
                    <a:cubicBezTo>
                      <a:pt x="124" y="380"/>
                      <a:pt x="124" y="380"/>
                      <a:pt x="124" y="380"/>
                    </a:cubicBezTo>
                    <a:cubicBezTo>
                      <a:pt x="137" y="380"/>
                      <a:pt x="148" y="370"/>
                      <a:pt x="148" y="357"/>
                    </a:cubicBezTo>
                    <a:cubicBezTo>
                      <a:pt x="148" y="258"/>
                      <a:pt x="148" y="258"/>
                      <a:pt x="148" y="258"/>
                    </a:cubicBezTo>
                    <a:cubicBezTo>
                      <a:pt x="148" y="245"/>
                      <a:pt x="158" y="235"/>
                      <a:pt x="171" y="235"/>
                    </a:cubicBezTo>
                    <a:cubicBezTo>
                      <a:pt x="260" y="235"/>
                      <a:pt x="260" y="235"/>
                      <a:pt x="260" y="235"/>
                    </a:cubicBezTo>
                    <a:cubicBezTo>
                      <a:pt x="273" y="235"/>
                      <a:pt x="283" y="245"/>
                      <a:pt x="283" y="258"/>
                    </a:cubicBezTo>
                    <a:cubicBezTo>
                      <a:pt x="283" y="357"/>
                      <a:pt x="283" y="357"/>
                      <a:pt x="283" y="357"/>
                    </a:cubicBezTo>
                    <a:cubicBezTo>
                      <a:pt x="283" y="370"/>
                      <a:pt x="294" y="380"/>
                      <a:pt x="307" y="380"/>
                    </a:cubicBezTo>
                    <a:cubicBezTo>
                      <a:pt x="407" y="380"/>
                      <a:pt x="407" y="380"/>
                      <a:pt x="407" y="380"/>
                    </a:cubicBezTo>
                    <a:cubicBezTo>
                      <a:pt x="420" y="380"/>
                      <a:pt x="431" y="370"/>
                      <a:pt x="431" y="357"/>
                    </a:cubicBezTo>
                    <a:cubicBezTo>
                      <a:pt x="431" y="142"/>
                      <a:pt x="431" y="142"/>
                      <a:pt x="431" y="142"/>
                    </a:cubicBezTo>
                    <a:cubicBezTo>
                      <a:pt x="431" y="129"/>
                      <a:pt x="422" y="113"/>
                      <a:pt x="410" y="107"/>
                    </a:cubicBezTo>
                    <a:lnTo>
                      <a:pt x="23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Freeform 3768"/>
              <p:cNvSpPr>
                <a:spLocks/>
              </p:cNvSpPr>
              <p:nvPr/>
            </p:nvSpPr>
            <p:spPr bwMode="auto">
              <a:xfrm>
                <a:off x="2162176" y="-104775"/>
                <a:ext cx="1655763" cy="552450"/>
              </a:xfrm>
              <a:custGeom>
                <a:avLst/>
                <a:gdLst>
                  <a:gd name="T0" fmla="*/ 516 w 521"/>
                  <a:gd name="T1" fmla="*/ 165 h 174"/>
                  <a:gd name="T2" fmla="*/ 487 w 521"/>
                  <a:gd name="T3" fmla="*/ 167 h 174"/>
                  <a:gd name="T4" fmla="*/ 276 w 521"/>
                  <a:gd name="T5" fmla="*/ 45 h 174"/>
                  <a:gd name="T6" fmla="*/ 235 w 521"/>
                  <a:gd name="T7" fmla="*/ 45 h 174"/>
                  <a:gd name="T8" fmla="*/ 34 w 521"/>
                  <a:gd name="T9" fmla="*/ 167 h 174"/>
                  <a:gd name="T10" fmla="*/ 5 w 521"/>
                  <a:gd name="T11" fmla="*/ 165 h 174"/>
                  <a:gd name="T12" fmla="*/ 16 w 521"/>
                  <a:gd name="T13" fmla="*/ 138 h 174"/>
                  <a:gd name="T14" fmla="*/ 235 w 521"/>
                  <a:gd name="T15" fmla="*/ 7 h 174"/>
                  <a:gd name="T16" fmla="*/ 276 w 521"/>
                  <a:gd name="T17" fmla="*/ 6 h 174"/>
                  <a:gd name="T18" fmla="*/ 504 w 521"/>
                  <a:gd name="T19" fmla="*/ 139 h 174"/>
                  <a:gd name="T20" fmla="*/ 516 w 521"/>
                  <a:gd name="T21" fmla="*/ 165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1" h="174">
                    <a:moveTo>
                      <a:pt x="516" y="165"/>
                    </a:moveTo>
                    <a:cubicBezTo>
                      <a:pt x="512" y="173"/>
                      <a:pt x="499" y="174"/>
                      <a:pt x="487" y="167"/>
                    </a:cubicBezTo>
                    <a:cubicBezTo>
                      <a:pt x="276" y="45"/>
                      <a:pt x="276" y="45"/>
                      <a:pt x="276" y="45"/>
                    </a:cubicBezTo>
                    <a:cubicBezTo>
                      <a:pt x="265" y="38"/>
                      <a:pt x="247" y="38"/>
                      <a:pt x="235" y="45"/>
                    </a:cubicBezTo>
                    <a:cubicBezTo>
                      <a:pt x="34" y="167"/>
                      <a:pt x="34" y="167"/>
                      <a:pt x="34" y="167"/>
                    </a:cubicBezTo>
                    <a:cubicBezTo>
                      <a:pt x="22" y="174"/>
                      <a:pt x="9" y="173"/>
                      <a:pt x="5" y="165"/>
                    </a:cubicBezTo>
                    <a:cubicBezTo>
                      <a:pt x="0" y="157"/>
                      <a:pt x="5" y="145"/>
                      <a:pt x="16" y="138"/>
                    </a:cubicBezTo>
                    <a:cubicBezTo>
                      <a:pt x="235" y="7"/>
                      <a:pt x="235" y="7"/>
                      <a:pt x="235" y="7"/>
                    </a:cubicBezTo>
                    <a:cubicBezTo>
                      <a:pt x="246" y="0"/>
                      <a:pt x="265" y="0"/>
                      <a:pt x="276" y="6"/>
                    </a:cubicBezTo>
                    <a:cubicBezTo>
                      <a:pt x="504" y="139"/>
                      <a:pt x="504" y="139"/>
                      <a:pt x="504" y="139"/>
                    </a:cubicBezTo>
                    <a:cubicBezTo>
                      <a:pt x="515" y="145"/>
                      <a:pt x="521" y="157"/>
                      <a:pt x="516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1270530" y="1595101"/>
            <a:ext cx="576000" cy="576000"/>
            <a:chOff x="1270530" y="1595101"/>
            <a:chExt cx="576000" cy="576000"/>
          </a:xfrm>
        </p:grpSpPr>
        <p:sp>
          <p:nvSpPr>
            <p:cNvPr id="117" name="椭圆 116"/>
            <p:cNvSpPr/>
            <p:nvPr/>
          </p:nvSpPr>
          <p:spPr>
            <a:xfrm>
              <a:off x="1270530" y="1595101"/>
              <a:ext cx="576000" cy="5760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Freeform 63"/>
            <p:cNvSpPr>
              <a:spLocks noChangeAspect="1" noEditPoints="1"/>
            </p:cNvSpPr>
            <p:nvPr/>
          </p:nvSpPr>
          <p:spPr bwMode="auto">
            <a:xfrm>
              <a:off x="1432633" y="1746479"/>
              <a:ext cx="224267" cy="254727"/>
            </a:xfrm>
            <a:custGeom>
              <a:avLst/>
              <a:gdLst>
                <a:gd name="T0" fmla="*/ 319 w 352"/>
                <a:gd name="T1" fmla="*/ 209 h 400"/>
                <a:gd name="T2" fmla="*/ 238 w 352"/>
                <a:gd name="T3" fmla="*/ 134 h 400"/>
                <a:gd name="T4" fmla="*/ 251 w 352"/>
                <a:gd name="T5" fmla="*/ 134 h 400"/>
                <a:gd name="T6" fmla="*/ 313 w 352"/>
                <a:gd name="T7" fmla="*/ 114 h 400"/>
                <a:gd name="T8" fmla="*/ 283 w 352"/>
                <a:gd name="T9" fmla="*/ 96 h 400"/>
                <a:gd name="T10" fmla="*/ 292 w 352"/>
                <a:gd name="T11" fmla="*/ 82 h 400"/>
                <a:gd name="T12" fmla="*/ 289 w 352"/>
                <a:gd name="T13" fmla="*/ 75 h 400"/>
                <a:gd name="T14" fmla="*/ 237 w 352"/>
                <a:gd name="T15" fmla="*/ 97 h 400"/>
                <a:gd name="T16" fmla="*/ 231 w 352"/>
                <a:gd name="T17" fmla="*/ 16 h 400"/>
                <a:gd name="T18" fmla="*/ 142 w 352"/>
                <a:gd name="T19" fmla="*/ 17 h 400"/>
                <a:gd name="T20" fmla="*/ 136 w 352"/>
                <a:gd name="T21" fmla="*/ 108 h 400"/>
                <a:gd name="T22" fmla="*/ 121 w 352"/>
                <a:gd name="T23" fmla="*/ 112 h 400"/>
                <a:gd name="T24" fmla="*/ 111 w 352"/>
                <a:gd name="T25" fmla="*/ 119 h 400"/>
                <a:gd name="T26" fmla="*/ 127 w 352"/>
                <a:gd name="T27" fmla="*/ 130 h 400"/>
                <a:gd name="T28" fmla="*/ 34 w 352"/>
                <a:gd name="T29" fmla="*/ 214 h 400"/>
                <a:gd name="T30" fmla="*/ 149 w 352"/>
                <a:gd name="T31" fmla="*/ 391 h 400"/>
                <a:gd name="T32" fmla="*/ 343 w 352"/>
                <a:gd name="T33" fmla="*/ 268 h 400"/>
                <a:gd name="T34" fmla="*/ 303 w 352"/>
                <a:gd name="T35" fmla="*/ 109 h 400"/>
                <a:gd name="T36" fmla="*/ 251 w 352"/>
                <a:gd name="T37" fmla="*/ 123 h 400"/>
                <a:gd name="T38" fmla="*/ 243 w 352"/>
                <a:gd name="T39" fmla="*/ 122 h 400"/>
                <a:gd name="T40" fmla="*/ 280 w 352"/>
                <a:gd name="T41" fmla="*/ 85 h 400"/>
                <a:gd name="T42" fmla="*/ 239 w 352"/>
                <a:gd name="T43" fmla="*/ 111 h 400"/>
                <a:gd name="T44" fmla="*/ 280 w 352"/>
                <a:gd name="T45" fmla="*/ 85 h 400"/>
                <a:gd name="T46" fmla="*/ 218 w 352"/>
                <a:gd name="T47" fmla="*/ 315 h 400"/>
                <a:gd name="T48" fmla="*/ 183 w 352"/>
                <a:gd name="T49" fmla="*/ 326 h 400"/>
                <a:gd name="T50" fmla="*/ 169 w 352"/>
                <a:gd name="T51" fmla="*/ 344 h 400"/>
                <a:gd name="T52" fmla="*/ 147 w 352"/>
                <a:gd name="T53" fmla="*/ 322 h 400"/>
                <a:gd name="T54" fmla="*/ 122 w 352"/>
                <a:gd name="T55" fmla="*/ 300 h 400"/>
                <a:gd name="T56" fmla="*/ 155 w 352"/>
                <a:gd name="T57" fmla="*/ 280 h 400"/>
                <a:gd name="T58" fmla="*/ 169 w 352"/>
                <a:gd name="T59" fmla="*/ 301 h 400"/>
                <a:gd name="T60" fmla="*/ 142 w 352"/>
                <a:gd name="T61" fmla="*/ 258 h 400"/>
                <a:gd name="T62" fmla="*/ 122 w 352"/>
                <a:gd name="T63" fmla="*/ 225 h 400"/>
                <a:gd name="T64" fmla="*/ 169 w 352"/>
                <a:gd name="T65" fmla="*/ 184 h 400"/>
                <a:gd name="T66" fmla="*/ 183 w 352"/>
                <a:gd name="T67" fmla="*/ 175 h 400"/>
                <a:gd name="T68" fmla="*/ 215 w 352"/>
                <a:gd name="T69" fmla="*/ 194 h 400"/>
                <a:gd name="T70" fmla="*/ 195 w 352"/>
                <a:gd name="T71" fmla="*/ 223 h 400"/>
                <a:gd name="T72" fmla="*/ 183 w 352"/>
                <a:gd name="T73" fmla="*/ 209 h 400"/>
                <a:gd name="T74" fmla="*/ 221 w 352"/>
                <a:gd name="T75" fmla="*/ 252 h 400"/>
                <a:gd name="T76" fmla="*/ 230 w 352"/>
                <a:gd name="T77" fmla="*/ 301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2" h="400">
                  <a:moveTo>
                    <a:pt x="343" y="268"/>
                  </a:moveTo>
                  <a:cubicBezTo>
                    <a:pt x="339" y="245"/>
                    <a:pt x="331" y="231"/>
                    <a:pt x="319" y="209"/>
                  </a:cubicBezTo>
                  <a:cubicBezTo>
                    <a:pt x="308" y="192"/>
                    <a:pt x="288" y="172"/>
                    <a:pt x="273" y="160"/>
                  </a:cubicBezTo>
                  <a:cubicBezTo>
                    <a:pt x="262" y="151"/>
                    <a:pt x="249" y="143"/>
                    <a:pt x="238" y="134"/>
                  </a:cubicBezTo>
                  <a:cubicBezTo>
                    <a:pt x="241" y="134"/>
                    <a:pt x="241" y="134"/>
                    <a:pt x="241" y="134"/>
                  </a:cubicBezTo>
                  <a:cubicBezTo>
                    <a:pt x="251" y="134"/>
                    <a:pt x="251" y="134"/>
                    <a:pt x="251" y="134"/>
                  </a:cubicBezTo>
                  <a:cubicBezTo>
                    <a:pt x="258" y="134"/>
                    <a:pt x="266" y="134"/>
                    <a:pt x="274" y="133"/>
                  </a:cubicBezTo>
                  <a:cubicBezTo>
                    <a:pt x="283" y="132"/>
                    <a:pt x="306" y="128"/>
                    <a:pt x="313" y="114"/>
                  </a:cubicBezTo>
                  <a:cubicBezTo>
                    <a:pt x="318" y="104"/>
                    <a:pt x="314" y="99"/>
                    <a:pt x="311" y="97"/>
                  </a:cubicBezTo>
                  <a:cubicBezTo>
                    <a:pt x="306" y="93"/>
                    <a:pt x="295" y="94"/>
                    <a:pt x="283" y="96"/>
                  </a:cubicBezTo>
                  <a:cubicBezTo>
                    <a:pt x="288" y="92"/>
                    <a:pt x="291" y="88"/>
                    <a:pt x="292" y="84"/>
                  </a:cubicBezTo>
                  <a:cubicBezTo>
                    <a:pt x="292" y="84"/>
                    <a:pt x="292" y="83"/>
                    <a:pt x="292" y="82"/>
                  </a:cubicBezTo>
                  <a:cubicBezTo>
                    <a:pt x="292" y="80"/>
                    <a:pt x="292" y="78"/>
                    <a:pt x="290" y="76"/>
                  </a:cubicBezTo>
                  <a:cubicBezTo>
                    <a:pt x="289" y="75"/>
                    <a:pt x="289" y="75"/>
                    <a:pt x="289" y="75"/>
                  </a:cubicBezTo>
                  <a:cubicBezTo>
                    <a:pt x="287" y="74"/>
                    <a:pt x="287" y="74"/>
                    <a:pt x="287" y="74"/>
                  </a:cubicBezTo>
                  <a:cubicBezTo>
                    <a:pt x="272" y="72"/>
                    <a:pt x="251" y="83"/>
                    <a:pt x="237" y="97"/>
                  </a:cubicBezTo>
                  <a:cubicBezTo>
                    <a:pt x="252" y="77"/>
                    <a:pt x="280" y="51"/>
                    <a:pt x="285" y="30"/>
                  </a:cubicBezTo>
                  <a:cubicBezTo>
                    <a:pt x="266" y="29"/>
                    <a:pt x="247" y="25"/>
                    <a:pt x="231" y="16"/>
                  </a:cubicBezTo>
                  <a:cubicBezTo>
                    <a:pt x="216" y="8"/>
                    <a:pt x="209" y="0"/>
                    <a:pt x="191" y="3"/>
                  </a:cubicBezTo>
                  <a:cubicBezTo>
                    <a:pt x="174" y="5"/>
                    <a:pt x="158" y="13"/>
                    <a:pt x="142" y="17"/>
                  </a:cubicBezTo>
                  <a:cubicBezTo>
                    <a:pt x="124" y="22"/>
                    <a:pt x="108" y="15"/>
                    <a:pt x="90" y="18"/>
                  </a:cubicBezTo>
                  <a:cubicBezTo>
                    <a:pt x="87" y="49"/>
                    <a:pt x="125" y="79"/>
                    <a:pt x="136" y="108"/>
                  </a:cubicBezTo>
                  <a:cubicBezTo>
                    <a:pt x="131" y="109"/>
                    <a:pt x="126" y="110"/>
                    <a:pt x="121" y="112"/>
                  </a:cubicBezTo>
                  <a:cubicBezTo>
                    <a:pt x="121" y="112"/>
                    <a:pt x="121" y="112"/>
                    <a:pt x="121" y="112"/>
                  </a:cubicBezTo>
                  <a:cubicBezTo>
                    <a:pt x="118" y="113"/>
                    <a:pt x="115" y="114"/>
                    <a:pt x="114" y="116"/>
                  </a:cubicBezTo>
                  <a:cubicBezTo>
                    <a:pt x="111" y="119"/>
                    <a:pt x="111" y="119"/>
                    <a:pt x="111" y="119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16" y="127"/>
                    <a:pt x="120" y="129"/>
                    <a:pt x="127" y="130"/>
                  </a:cubicBezTo>
                  <a:cubicBezTo>
                    <a:pt x="113" y="139"/>
                    <a:pt x="96" y="149"/>
                    <a:pt x="84" y="159"/>
                  </a:cubicBezTo>
                  <a:cubicBezTo>
                    <a:pt x="69" y="172"/>
                    <a:pt x="46" y="198"/>
                    <a:pt x="34" y="214"/>
                  </a:cubicBezTo>
                  <a:cubicBezTo>
                    <a:pt x="13" y="240"/>
                    <a:pt x="0" y="275"/>
                    <a:pt x="6" y="307"/>
                  </a:cubicBezTo>
                  <a:cubicBezTo>
                    <a:pt x="18" y="370"/>
                    <a:pt x="92" y="391"/>
                    <a:pt x="149" y="391"/>
                  </a:cubicBezTo>
                  <a:cubicBezTo>
                    <a:pt x="212" y="391"/>
                    <a:pt x="293" y="400"/>
                    <a:pt x="335" y="348"/>
                  </a:cubicBezTo>
                  <a:cubicBezTo>
                    <a:pt x="352" y="327"/>
                    <a:pt x="347" y="295"/>
                    <a:pt x="343" y="268"/>
                  </a:cubicBezTo>
                  <a:close/>
                  <a:moveTo>
                    <a:pt x="305" y="105"/>
                  </a:moveTo>
                  <a:cubicBezTo>
                    <a:pt x="305" y="105"/>
                    <a:pt x="305" y="106"/>
                    <a:pt x="303" y="109"/>
                  </a:cubicBezTo>
                  <a:cubicBezTo>
                    <a:pt x="299" y="117"/>
                    <a:pt x="284" y="121"/>
                    <a:pt x="273" y="123"/>
                  </a:cubicBezTo>
                  <a:cubicBezTo>
                    <a:pt x="266" y="124"/>
                    <a:pt x="258" y="124"/>
                    <a:pt x="251" y="123"/>
                  </a:cubicBezTo>
                  <a:cubicBezTo>
                    <a:pt x="243" y="123"/>
                    <a:pt x="243" y="123"/>
                    <a:pt x="243" y="123"/>
                  </a:cubicBezTo>
                  <a:cubicBezTo>
                    <a:pt x="243" y="122"/>
                    <a:pt x="243" y="122"/>
                    <a:pt x="243" y="122"/>
                  </a:cubicBezTo>
                  <a:cubicBezTo>
                    <a:pt x="263" y="112"/>
                    <a:pt x="300" y="101"/>
                    <a:pt x="305" y="105"/>
                  </a:cubicBezTo>
                  <a:close/>
                  <a:moveTo>
                    <a:pt x="280" y="85"/>
                  </a:moveTo>
                  <a:cubicBezTo>
                    <a:pt x="275" y="90"/>
                    <a:pt x="260" y="99"/>
                    <a:pt x="251" y="104"/>
                  </a:cubicBezTo>
                  <a:cubicBezTo>
                    <a:pt x="247" y="106"/>
                    <a:pt x="243" y="108"/>
                    <a:pt x="239" y="111"/>
                  </a:cubicBezTo>
                  <a:cubicBezTo>
                    <a:pt x="239" y="111"/>
                    <a:pt x="239" y="111"/>
                    <a:pt x="239" y="111"/>
                  </a:cubicBezTo>
                  <a:cubicBezTo>
                    <a:pt x="249" y="98"/>
                    <a:pt x="267" y="86"/>
                    <a:pt x="280" y="85"/>
                  </a:cubicBezTo>
                  <a:close/>
                  <a:moveTo>
                    <a:pt x="230" y="301"/>
                  </a:moveTo>
                  <a:cubicBezTo>
                    <a:pt x="227" y="306"/>
                    <a:pt x="223" y="311"/>
                    <a:pt x="218" y="315"/>
                  </a:cubicBezTo>
                  <a:cubicBezTo>
                    <a:pt x="213" y="319"/>
                    <a:pt x="208" y="322"/>
                    <a:pt x="203" y="323"/>
                  </a:cubicBezTo>
                  <a:cubicBezTo>
                    <a:pt x="197" y="325"/>
                    <a:pt x="191" y="326"/>
                    <a:pt x="183" y="326"/>
                  </a:cubicBezTo>
                  <a:cubicBezTo>
                    <a:pt x="183" y="344"/>
                    <a:pt x="183" y="344"/>
                    <a:pt x="183" y="344"/>
                  </a:cubicBezTo>
                  <a:cubicBezTo>
                    <a:pt x="169" y="344"/>
                    <a:pt x="169" y="344"/>
                    <a:pt x="169" y="344"/>
                  </a:cubicBezTo>
                  <a:cubicBezTo>
                    <a:pt x="169" y="326"/>
                    <a:pt x="169" y="326"/>
                    <a:pt x="169" y="326"/>
                  </a:cubicBezTo>
                  <a:cubicBezTo>
                    <a:pt x="160" y="326"/>
                    <a:pt x="152" y="324"/>
                    <a:pt x="147" y="322"/>
                  </a:cubicBezTo>
                  <a:cubicBezTo>
                    <a:pt x="141" y="320"/>
                    <a:pt x="136" y="317"/>
                    <a:pt x="132" y="313"/>
                  </a:cubicBezTo>
                  <a:cubicBezTo>
                    <a:pt x="127" y="309"/>
                    <a:pt x="124" y="305"/>
                    <a:pt x="122" y="300"/>
                  </a:cubicBezTo>
                  <a:cubicBezTo>
                    <a:pt x="120" y="296"/>
                    <a:pt x="118" y="291"/>
                    <a:pt x="117" y="284"/>
                  </a:cubicBezTo>
                  <a:cubicBezTo>
                    <a:pt x="155" y="280"/>
                    <a:pt x="155" y="280"/>
                    <a:pt x="155" y="280"/>
                  </a:cubicBezTo>
                  <a:cubicBezTo>
                    <a:pt x="156" y="286"/>
                    <a:pt x="158" y="291"/>
                    <a:pt x="160" y="293"/>
                  </a:cubicBezTo>
                  <a:cubicBezTo>
                    <a:pt x="162" y="296"/>
                    <a:pt x="165" y="299"/>
                    <a:pt x="169" y="301"/>
                  </a:cubicBezTo>
                  <a:cubicBezTo>
                    <a:pt x="169" y="267"/>
                    <a:pt x="169" y="267"/>
                    <a:pt x="169" y="267"/>
                  </a:cubicBezTo>
                  <a:cubicBezTo>
                    <a:pt x="156" y="264"/>
                    <a:pt x="147" y="261"/>
                    <a:pt x="142" y="258"/>
                  </a:cubicBezTo>
                  <a:cubicBezTo>
                    <a:pt x="137" y="255"/>
                    <a:pt x="132" y="251"/>
                    <a:pt x="128" y="246"/>
                  </a:cubicBezTo>
                  <a:cubicBezTo>
                    <a:pt x="124" y="240"/>
                    <a:pt x="122" y="233"/>
                    <a:pt x="122" y="225"/>
                  </a:cubicBezTo>
                  <a:cubicBezTo>
                    <a:pt x="122" y="213"/>
                    <a:pt x="126" y="204"/>
                    <a:pt x="134" y="196"/>
                  </a:cubicBezTo>
                  <a:cubicBezTo>
                    <a:pt x="142" y="189"/>
                    <a:pt x="154" y="185"/>
                    <a:pt x="169" y="184"/>
                  </a:cubicBezTo>
                  <a:cubicBezTo>
                    <a:pt x="169" y="175"/>
                    <a:pt x="169" y="175"/>
                    <a:pt x="169" y="175"/>
                  </a:cubicBezTo>
                  <a:cubicBezTo>
                    <a:pt x="183" y="175"/>
                    <a:pt x="183" y="175"/>
                    <a:pt x="183" y="175"/>
                  </a:cubicBezTo>
                  <a:cubicBezTo>
                    <a:pt x="183" y="184"/>
                    <a:pt x="183" y="184"/>
                    <a:pt x="183" y="184"/>
                  </a:cubicBezTo>
                  <a:cubicBezTo>
                    <a:pt x="197" y="185"/>
                    <a:pt x="208" y="188"/>
                    <a:pt x="215" y="194"/>
                  </a:cubicBezTo>
                  <a:cubicBezTo>
                    <a:pt x="223" y="200"/>
                    <a:pt x="228" y="208"/>
                    <a:pt x="230" y="218"/>
                  </a:cubicBezTo>
                  <a:cubicBezTo>
                    <a:pt x="195" y="223"/>
                    <a:pt x="195" y="223"/>
                    <a:pt x="195" y="223"/>
                  </a:cubicBezTo>
                  <a:cubicBezTo>
                    <a:pt x="193" y="219"/>
                    <a:pt x="191" y="216"/>
                    <a:pt x="190" y="214"/>
                  </a:cubicBezTo>
                  <a:cubicBezTo>
                    <a:pt x="189" y="212"/>
                    <a:pt x="186" y="211"/>
                    <a:pt x="183" y="209"/>
                  </a:cubicBezTo>
                  <a:cubicBezTo>
                    <a:pt x="183" y="236"/>
                    <a:pt x="183" y="236"/>
                    <a:pt x="183" y="236"/>
                  </a:cubicBezTo>
                  <a:cubicBezTo>
                    <a:pt x="202" y="241"/>
                    <a:pt x="215" y="247"/>
                    <a:pt x="221" y="252"/>
                  </a:cubicBezTo>
                  <a:cubicBezTo>
                    <a:pt x="230" y="260"/>
                    <a:pt x="234" y="270"/>
                    <a:pt x="234" y="282"/>
                  </a:cubicBezTo>
                  <a:cubicBezTo>
                    <a:pt x="234" y="288"/>
                    <a:pt x="233" y="295"/>
                    <a:pt x="230" y="30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144916" y="3593790"/>
            <a:ext cx="792000" cy="792000"/>
            <a:chOff x="7144916" y="3593790"/>
            <a:chExt cx="792000" cy="792000"/>
          </a:xfrm>
        </p:grpSpPr>
        <p:sp>
          <p:nvSpPr>
            <p:cNvPr id="122" name="椭圆 121"/>
            <p:cNvSpPr/>
            <p:nvPr/>
          </p:nvSpPr>
          <p:spPr>
            <a:xfrm>
              <a:off x="7144916" y="3593790"/>
              <a:ext cx="792000" cy="7920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Freeform 34"/>
            <p:cNvSpPr>
              <a:spLocks noEditPoints="1"/>
            </p:cNvSpPr>
            <p:nvPr/>
          </p:nvSpPr>
          <p:spPr bwMode="auto">
            <a:xfrm>
              <a:off x="7360918" y="3825197"/>
              <a:ext cx="359996" cy="327742"/>
            </a:xfrm>
            <a:custGeom>
              <a:avLst/>
              <a:gdLst>
                <a:gd name="T0" fmla="*/ 23 w 124"/>
                <a:gd name="T1" fmla="*/ 38 h 113"/>
                <a:gd name="T2" fmla="*/ 0 w 124"/>
                <a:gd name="T3" fmla="*/ 66 h 113"/>
                <a:gd name="T4" fmla="*/ 47 w 124"/>
                <a:gd name="T5" fmla="*/ 98 h 113"/>
                <a:gd name="T6" fmla="*/ 61 w 124"/>
                <a:gd name="T7" fmla="*/ 96 h 113"/>
                <a:gd name="T8" fmla="*/ 78 w 124"/>
                <a:gd name="T9" fmla="*/ 113 h 113"/>
                <a:gd name="T10" fmla="*/ 74 w 124"/>
                <a:gd name="T11" fmla="*/ 92 h 113"/>
                <a:gd name="T12" fmla="*/ 93 w 124"/>
                <a:gd name="T13" fmla="*/ 71 h 113"/>
                <a:gd name="T14" fmla="*/ 74 w 124"/>
                <a:gd name="T15" fmla="*/ 74 h 113"/>
                <a:gd name="T16" fmla="*/ 61 w 124"/>
                <a:gd name="T17" fmla="*/ 73 h 113"/>
                <a:gd name="T18" fmla="*/ 43 w 124"/>
                <a:gd name="T19" fmla="*/ 85 h 113"/>
                <a:gd name="T20" fmla="*/ 43 w 124"/>
                <a:gd name="T21" fmla="*/ 66 h 113"/>
                <a:gd name="T22" fmla="*/ 23 w 124"/>
                <a:gd name="T23" fmla="*/ 38 h 113"/>
                <a:gd name="T24" fmla="*/ 77 w 124"/>
                <a:gd name="T25" fmla="*/ 0 h 113"/>
                <a:gd name="T26" fmla="*/ 30 w 124"/>
                <a:gd name="T27" fmla="*/ 33 h 113"/>
                <a:gd name="T28" fmla="*/ 50 w 124"/>
                <a:gd name="T29" fmla="*/ 59 h 113"/>
                <a:gd name="T30" fmla="*/ 50 w 124"/>
                <a:gd name="T31" fmla="*/ 72 h 113"/>
                <a:gd name="T32" fmla="*/ 63 w 124"/>
                <a:gd name="T33" fmla="*/ 64 h 113"/>
                <a:gd name="T34" fmla="*/ 77 w 124"/>
                <a:gd name="T35" fmla="*/ 65 h 113"/>
                <a:gd name="T36" fmla="*/ 124 w 124"/>
                <a:gd name="T37" fmla="*/ 33 h 113"/>
                <a:gd name="T38" fmla="*/ 77 w 124"/>
                <a:gd name="T3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" h="113">
                  <a:moveTo>
                    <a:pt x="23" y="38"/>
                  </a:moveTo>
                  <a:cubicBezTo>
                    <a:pt x="9" y="43"/>
                    <a:pt x="0" y="54"/>
                    <a:pt x="0" y="66"/>
                  </a:cubicBezTo>
                  <a:cubicBezTo>
                    <a:pt x="0" y="83"/>
                    <a:pt x="21" y="98"/>
                    <a:pt x="47" y="98"/>
                  </a:cubicBezTo>
                  <a:cubicBezTo>
                    <a:pt x="52" y="98"/>
                    <a:pt x="57" y="97"/>
                    <a:pt x="61" y="96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84" y="87"/>
                    <a:pt x="91" y="80"/>
                    <a:pt x="93" y="71"/>
                  </a:cubicBezTo>
                  <a:cubicBezTo>
                    <a:pt x="87" y="73"/>
                    <a:pt x="81" y="74"/>
                    <a:pt x="74" y="74"/>
                  </a:cubicBezTo>
                  <a:cubicBezTo>
                    <a:pt x="70" y="74"/>
                    <a:pt x="65" y="74"/>
                    <a:pt x="61" y="73"/>
                  </a:cubicBezTo>
                  <a:cubicBezTo>
                    <a:pt x="59" y="74"/>
                    <a:pt x="43" y="85"/>
                    <a:pt x="43" y="85"/>
                  </a:cubicBezTo>
                  <a:cubicBezTo>
                    <a:pt x="43" y="85"/>
                    <a:pt x="43" y="70"/>
                    <a:pt x="43" y="66"/>
                  </a:cubicBezTo>
                  <a:cubicBezTo>
                    <a:pt x="31" y="60"/>
                    <a:pt x="23" y="49"/>
                    <a:pt x="23" y="38"/>
                  </a:cubicBezTo>
                  <a:moveTo>
                    <a:pt x="77" y="0"/>
                  </a:moveTo>
                  <a:cubicBezTo>
                    <a:pt x="51" y="0"/>
                    <a:pt x="30" y="15"/>
                    <a:pt x="30" y="33"/>
                  </a:cubicBezTo>
                  <a:cubicBezTo>
                    <a:pt x="30" y="44"/>
                    <a:pt x="38" y="53"/>
                    <a:pt x="50" y="59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7" y="65"/>
                    <a:pt x="72" y="65"/>
                    <a:pt x="77" y="65"/>
                  </a:cubicBezTo>
                  <a:cubicBezTo>
                    <a:pt x="103" y="65"/>
                    <a:pt x="124" y="51"/>
                    <a:pt x="124" y="33"/>
                  </a:cubicBezTo>
                  <a:cubicBezTo>
                    <a:pt x="124" y="15"/>
                    <a:pt x="103" y="0"/>
                    <a:pt x="77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796135" y="2740594"/>
            <a:ext cx="504000" cy="504000"/>
            <a:chOff x="5796135" y="2740594"/>
            <a:chExt cx="504000" cy="504000"/>
          </a:xfrm>
        </p:grpSpPr>
        <p:sp>
          <p:nvSpPr>
            <p:cNvPr id="116" name="椭圆 115"/>
            <p:cNvSpPr/>
            <p:nvPr/>
          </p:nvSpPr>
          <p:spPr>
            <a:xfrm>
              <a:off x="5796135" y="2740594"/>
              <a:ext cx="504000" cy="504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Freeform 36"/>
            <p:cNvSpPr>
              <a:spLocks noEditPoints="1"/>
            </p:cNvSpPr>
            <p:nvPr/>
          </p:nvSpPr>
          <p:spPr bwMode="auto">
            <a:xfrm>
              <a:off x="5940094" y="2883586"/>
              <a:ext cx="216081" cy="218016"/>
            </a:xfrm>
            <a:custGeom>
              <a:avLst/>
              <a:gdLst>
                <a:gd name="T0" fmla="*/ 67 w 120"/>
                <a:gd name="T1" fmla="*/ 53 h 121"/>
                <a:gd name="T2" fmla="*/ 67 w 120"/>
                <a:gd name="T3" fmla="*/ 26 h 121"/>
                <a:gd name="T4" fmla="*/ 53 w 120"/>
                <a:gd name="T5" fmla="*/ 26 h 121"/>
                <a:gd name="T6" fmla="*/ 53 w 120"/>
                <a:gd name="T7" fmla="*/ 53 h 121"/>
                <a:gd name="T8" fmla="*/ 27 w 120"/>
                <a:gd name="T9" fmla="*/ 53 h 121"/>
                <a:gd name="T10" fmla="*/ 27 w 120"/>
                <a:gd name="T11" fmla="*/ 68 h 121"/>
                <a:gd name="T12" fmla="*/ 53 w 120"/>
                <a:gd name="T13" fmla="*/ 68 h 121"/>
                <a:gd name="T14" fmla="*/ 53 w 120"/>
                <a:gd name="T15" fmla="*/ 94 h 121"/>
                <a:gd name="T16" fmla="*/ 67 w 120"/>
                <a:gd name="T17" fmla="*/ 94 h 121"/>
                <a:gd name="T18" fmla="*/ 67 w 120"/>
                <a:gd name="T19" fmla="*/ 68 h 121"/>
                <a:gd name="T20" fmla="*/ 93 w 120"/>
                <a:gd name="T21" fmla="*/ 68 h 121"/>
                <a:gd name="T22" fmla="*/ 93 w 120"/>
                <a:gd name="T23" fmla="*/ 53 h 121"/>
                <a:gd name="T24" fmla="*/ 67 w 120"/>
                <a:gd name="T25" fmla="*/ 53 h 121"/>
                <a:gd name="T26" fmla="*/ 60 w 120"/>
                <a:gd name="T27" fmla="*/ 0 h 121"/>
                <a:gd name="T28" fmla="*/ 0 w 120"/>
                <a:gd name="T29" fmla="*/ 61 h 121"/>
                <a:gd name="T30" fmla="*/ 60 w 120"/>
                <a:gd name="T31" fmla="*/ 121 h 121"/>
                <a:gd name="T32" fmla="*/ 120 w 120"/>
                <a:gd name="T33" fmla="*/ 61 h 121"/>
                <a:gd name="T34" fmla="*/ 60 w 120"/>
                <a:gd name="T35" fmla="*/ 0 h 121"/>
                <a:gd name="T36" fmla="*/ 60 w 120"/>
                <a:gd name="T37" fmla="*/ 107 h 121"/>
                <a:gd name="T38" fmla="*/ 13 w 120"/>
                <a:gd name="T39" fmla="*/ 61 h 121"/>
                <a:gd name="T40" fmla="*/ 60 w 120"/>
                <a:gd name="T41" fmla="*/ 14 h 121"/>
                <a:gd name="T42" fmla="*/ 107 w 120"/>
                <a:gd name="T43" fmla="*/ 61 h 121"/>
                <a:gd name="T44" fmla="*/ 60 w 120"/>
                <a:gd name="T45" fmla="*/ 10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0" h="121">
                  <a:moveTo>
                    <a:pt x="67" y="53"/>
                  </a:moveTo>
                  <a:cubicBezTo>
                    <a:pt x="67" y="26"/>
                    <a:pt x="67" y="26"/>
                    <a:pt x="67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93" y="68"/>
                    <a:pt x="93" y="68"/>
                    <a:pt x="93" y="68"/>
                  </a:cubicBezTo>
                  <a:cubicBezTo>
                    <a:pt x="93" y="53"/>
                    <a:pt x="93" y="53"/>
                    <a:pt x="93" y="53"/>
                  </a:cubicBezTo>
                  <a:lnTo>
                    <a:pt x="67" y="53"/>
                  </a:lnTo>
                  <a:close/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3" y="121"/>
                    <a:pt x="120" y="94"/>
                    <a:pt x="120" y="61"/>
                  </a:cubicBezTo>
                  <a:cubicBezTo>
                    <a:pt x="120" y="27"/>
                    <a:pt x="93" y="0"/>
                    <a:pt x="60" y="0"/>
                  </a:cubicBezTo>
                  <a:close/>
                  <a:moveTo>
                    <a:pt x="60" y="107"/>
                  </a:moveTo>
                  <a:cubicBezTo>
                    <a:pt x="34" y="107"/>
                    <a:pt x="13" y="86"/>
                    <a:pt x="13" y="61"/>
                  </a:cubicBezTo>
                  <a:cubicBezTo>
                    <a:pt x="13" y="35"/>
                    <a:pt x="34" y="14"/>
                    <a:pt x="60" y="14"/>
                  </a:cubicBezTo>
                  <a:cubicBezTo>
                    <a:pt x="86" y="14"/>
                    <a:pt x="107" y="35"/>
                    <a:pt x="107" y="61"/>
                  </a:cubicBezTo>
                  <a:cubicBezTo>
                    <a:pt x="107" y="86"/>
                    <a:pt x="86" y="107"/>
                    <a:pt x="60" y="107"/>
                  </a:cubicBezTo>
                  <a:close/>
                </a:path>
              </a:pathLst>
            </a:custGeom>
            <a:solidFill>
              <a:srgbClr val="1C5E6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338820" y="3484437"/>
            <a:ext cx="594663" cy="576000"/>
            <a:chOff x="3338820" y="3484437"/>
            <a:chExt cx="594663" cy="576000"/>
          </a:xfrm>
        </p:grpSpPr>
        <p:sp>
          <p:nvSpPr>
            <p:cNvPr id="119" name="椭圆 118"/>
            <p:cNvSpPr/>
            <p:nvPr/>
          </p:nvSpPr>
          <p:spPr>
            <a:xfrm>
              <a:off x="3338820" y="3484437"/>
              <a:ext cx="576000" cy="5760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76920" y="3640827"/>
              <a:ext cx="556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25%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384833" y="1599074"/>
            <a:ext cx="862044" cy="862044"/>
            <a:chOff x="6384833" y="1599074"/>
            <a:chExt cx="862044" cy="862044"/>
          </a:xfrm>
        </p:grpSpPr>
        <p:sp>
          <p:nvSpPr>
            <p:cNvPr id="121" name="椭圆 120"/>
            <p:cNvSpPr/>
            <p:nvPr/>
          </p:nvSpPr>
          <p:spPr>
            <a:xfrm>
              <a:off x="6384833" y="1599074"/>
              <a:ext cx="862044" cy="862044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537573" y="1883546"/>
              <a:ext cx="556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85%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707460" y="2390911"/>
            <a:ext cx="522297" cy="504000"/>
            <a:chOff x="7707460" y="2390911"/>
            <a:chExt cx="522297" cy="504000"/>
          </a:xfrm>
        </p:grpSpPr>
        <p:sp>
          <p:nvSpPr>
            <p:cNvPr id="120" name="椭圆 119"/>
            <p:cNvSpPr/>
            <p:nvPr/>
          </p:nvSpPr>
          <p:spPr>
            <a:xfrm>
              <a:off x="7707460" y="2390911"/>
              <a:ext cx="504000" cy="5040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727696" y="2521792"/>
              <a:ext cx="502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33¥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15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5465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:\无版权图片\518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13353" y="1723843"/>
            <a:ext cx="2081369" cy="206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F:\无版权图片\519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72191" y="1723843"/>
            <a:ext cx="1023422" cy="100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2725607" cy="769441"/>
            <a:chOff x="307852" y="495736"/>
            <a:chExt cx="2725607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2113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REQUIRES RESEARCH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itchFamily="34" charset="-122"/>
                </a:rPr>
                <a:t>＊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691332" y="636622"/>
            <a:ext cx="7462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WE ARE THE DIEHL GROUP ARCHITECTS, A FULL-SERVICE DESIGN ANDCONSULTING FIRM SPECIALIZING IN FORENSIC ARCHITECTURE, QUALITY ASSURANCE, AND EXPERT WITNESS TESEIMONY.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B5C6E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endParaRPr lang="zh-CN" altLang="en-US" sz="1600" dirty="0">
              <a:solidFill>
                <a:srgbClr val="1B5C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50452" y="1723844"/>
            <a:ext cx="2046842" cy="1003556"/>
            <a:chOff x="3050452" y="1723844"/>
            <a:chExt cx="2046842" cy="1003556"/>
          </a:xfrm>
        </p:grpSpPr>
        <p:sp>
          <p:nvSpPr>
            <p:cNvPr id="44" name="矩形 43"/>
            <p:cNvSpPr/>
            <p:nvPr/>
          </p:nvSpPr>
          <p:spPr>
            <a:xfrm>
              <a:off x="3050452" y="1723844"/>
              <a:ext cx="2046842" cy="10035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3052563" y="1782811"/>
              <a:ext cx="1176925" cy="307777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1C5E6E"/>
                  </a:solidFill>
                  <a:latin typeface="微软雅黑" pitchFamily="34" charset="-122"/>
                  <a:ea typeface="微软雅黑" pitchFamily="34" charset="-122"/>
                </a:rPr>
                <a:t>BANK INFO</a:t>
              </a:r>
            </a:p>
          </p:txBody>
        </p:sp>
        <p:sp>
          <p:nvSpPr>
            <p:cNvPr id="49" name="Rectangle 51"/>
            <p:cNvSpPr/>
            <p:nvPr/>
          </p:nvSpPr>
          <p:spPr>
            <a:xfrm>
              <a:off x="3052592" y="2032944"/>
              <a:ext cx="2029712" cy="646331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>
                <a:spcBef>
                  <a:spcPts val="750"/>
                </a:spcBef>
                <a:spcAft>
                  <a:spcPts val="375"/>
                </a:spcAft>
              </a:pPr>
              <a:r>
                <a:rPr 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Physical facilities have broad compliance certifications Service-level compliance on near-term roadmap Preparedness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283922" y="1727113"/>
            <a:ext cx="2059990" cy="2065844"/>
            <a:chOff x="6283922" y="1727113"/>
            <a:chExt cx="2059990" cy="2065844"/>
          </a:xfrm>
        </p:grpSpPr>
        <p:sp>
          <p:nvSpPr>
            <p:cNvPr id="47" name="矩形 46"/>
            <p:cNvSpPr/>
            <p:nvPr/>
          </p:nvSpPr>
          <p:spPr>
            <a:xfrm>
              <a:off x="6283922" y="1727113"/>
              <a:ext cx="2059990" cy="20658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6300221" y="2023201"/>
              <a:ext cx="1197957" cy="523220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1C5E6E"/>
                  </a:solidFill>
                  <a:latin typeface="微软雅黑" pitchFamily="34" charset="-122"/>
                  <a:ea typeface="微软雅黑" pitchFamily="34" charset="-122"/>
                </a:rPr>
                <a:t>COMPANY </a:t>
              </a:r>
            </a:p>
            <a:p>
              <a:r>
                <a:rPr lang="en-US" altLang="zh-CN" sz="1400" dirty="0">
                  <a:solidFill>
                    <a:srgbClr val="1C5E6E"/>
                  </a:solidFill>
                  <a:latin typeface="微软雅黑" pitchFamily="34" charset="-122"/>
                  <a:ea typeface="微软雅黑" pitchFamily="34" charset="-122"/>
                </a:rPr>
                <a:t>ASSETS</a:t>
              </a:r>
            </a:p>
          </p:txBody>
        </p:sp>
        <p:sp>
          <p:nvSpPr>
            <p:cNvPr id="51" name="Rectangle 51"/>
            <p:cNvSpPr/>
            <p:nvPr/>
          </p:nvSpPr>
          <p:spPr>
            <a:xfrm>
              <a:off x="6307041" y="2808537"/>
              <a:ext cx="2021882" cy="646331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>
                <a:spcBef>
                  <a:spcPts val="750"/>
                </a:spcBef>
                <a:spcAft>
                  <a:spcPts val="375"/>
                </a:spcAft>
              </a:pPr>
              <a:r>
                <a:rPr 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Physical facilities have broad compliance certifications Service-level compliance on near-term roadmap Preparedness, testing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6413268" y="2554414"/>
              <a:ext cx="704380" cy="180533"/>
              <a:chOff x="4822295" y="2796296"/>
              <a:chExt cx="1085741" cy="278276"/>
            </a:xfrm>
            <a:solidFill>
              <a:srgbClr val="1C5E6E"/>
            </a:solidFill>
            <a:effectLst/>
          </p:grpSpPr>
          <p:sp>
            <p:nvSpPr>
              <p:cNvPr id="61" name="Freeform 92"/>
              <p:cNvSpPr>
                <a:spLocks noEditPoints="1"/>
              </p:cNvSpPr>
              <p:nvPr/>
            </p:nvSpPr>
            <p:spPr bwMode="auto">
              <a:xfrm>
                <a:off x="4822295" y="2796296"/>
                <a:ext cx="204835" cy="259473"/>
              </a:xfrm>
              <a:custGeom>
                <a:avLst/>
                <a:gdLst>
                  <a:gd name="T0" fmla="*/ 340 w 347"/>
                  <a:gd name="T1" fmla="*/ 93 h 440"/>
                  <a:gd name="T2" fmla="*/ 281 w 347"/>
                  <a:gd name="T3" fmla="*/ 93 h 440"/>
                  <a:gd name="T4" fmla="*/ 281 w 347"/>
                  <a:gd name="T5" fmla="*/ 34 h 440"/>
                  <a:gd name="T6" fmla="*/ 273 w 347"/>
                  <a:gd name="T7" fmla="*/ 27 h 440"/>
                  <a:gd name="T8" fmla="*/ 214 w 347"/>
                  <a:gd name="T9" fmla="*/ 27 h 440"/>
                  <a:gd name="T10" fmla="*/ 214 w 347"/>
                  <a:gd name="T11" fmla="*/ 7 h 440"/>
                  <a:gd name="T12" fmla="*/ 207 w 347"/>
                  <a:gd name="T13" fmla="*/ 0 h 440"/>
                  <a:gd name="T14" fmla="*/ 140 w 347"/>
                  <a:gd name="T15" fmla="*/ 0 h 440"/>
                  <a:gd name="T16" fmla="*/ 133 w 347"/>
                  <a:gd name="T17" fmla="*/ 7 h 440"/>
                  <a:gd name="T18" fmla="*/ 133 w 347"/>
                  <a:gd name="T19" fmla="*/ 27 h 440"/>
                  <a:gd name="T20" fmla="*/ 74 w 347"/>
                  <a:gd name="T21" fmla="*/ 27 h 440"/>
                  <a:gd name="T22" fmla="*/ 66 w 347"/>
                  <a:gd name="T23" fmla="*/ 34 h 440"/>
                  <a:gd name="T24" fmla="*/ 66 w 347"/>
                  <a:gd name="T25" fmla="*/ 159 h 440"/>
                  <a:gd name="T26" fmla="*/ 7 w 347"/>
                  <a:gd name="T27" fmla="*/ 159 h 440"/>
                  <a:gd name="T28" fmla="*/ 0 w 347"/>
                  <a:gd name="T29" fmla="*/ 167 h 440"/>
                  <a:gd name="T30" fmla="*/ 0 w 347"/>
                  <a:gd name="T31" fmla="*/ 300 h 440"/>
                  <a:gd name="T32" fmla="*/ 2 w 347"/>
                  <a:gd name="T33" fmla="*/ 305 h 440"/>
                  <a:gd name="T34" fmla="*/ 66 w 347"/>
                  <a:gd name="T35" fmla="*/ 369 h 440"/>
                  <a:gd name="T36" fmla="*/ 66 w 347"/>
                  <a:gd name="T37" fmla="*/ 433 h 440"/>
                  <a:gd name="T38" fmla="*/ 74 w 347"/>
                  <a:gd name="T39" fmla="*/ 440 h 440"/>
                  <a:gd name="T40" fmla="*/ 273 w 347"/>
                  <a:gd name="T41" fmla="*/ 440 h 440"/>
                  <a:gd name="T42" fmla="*/ 281 w 347"/>
                  <a:gd name="T43" fmla="*/ 433 h 440"/>
                  <a:gd name="T44" fmla="*/ 281 w 347"/>
                  <a:gd name="T45" fmla="*/ 364 h 440"/>
                  <a:gd name="T46" fmla="*/ 345 w 347"/>
                  <a:gd name="T47" fmla="*/ 305 h 440"/>
                  <a:gd name="T48" fmla="*/ 347 w 347"/>
                  <a:gd name="T49" fmla="*/ 300 h 440"/>
                  <a:gd name="T50" fmla="*/ 347 w 347"/>
                  <a:gd name="T51" fmla="*/ 100 h 440"/>
                  <a:gd name="T52" fmla="*/ 340 w 347"/>
                  <a:gd name="T53" fmla="*/ 93 h 440"/>
                  <a:gd name="T54" fmla="*/ 332 w 347"/>
                  <a:gd name="T55" fmla="*/ 296 h 440"/>
                  <a:gd name="T56" fmla="*/ 268 w 347"/>
                  <a:gd name="T57" fmla="*/ 355 h 440"/>
                  <a:gd name="T58" fmla="*/ 266 w 347"/>
                  <a:gd name="T59" fmla="*/ 361 h 440"/>
                  <a:gd name="T60" fmla="*/ 266 w 347"/>
                  <a:gd name="T61" fmla="*/ 425 h 440"/>
                  <a:gd name="T62" fmla="*/ 81 w 347"/>
                  <a:gd name="T63" fmla="*/ 425 h 440"/>
                  <a:gd name="T64" fmla="*/ 81 w 347"/>
                  <a:gd name="T65" fmla="*/ 366 h 440"/>
                  <a:gd name="T66" fmla="*/ 79 w 347"/>
                  <a:gd name="T67" fmla="*/ 361 h 440"/>
                  <a:gd name="T68" fmla="*/ 15 w 347"/>
                  <a:gd name="T69" fmla="*/ 297 h 440"/>
                  <a:gd name="T70" fmla="*/ 15 w 347"/>
                  <a:gd name="T71" fmla="*/ 174 h 440"/>
                  <a:gd name="T72" fmla="*/ 66 w 347"/>
                  <a:gd name="T73" fmla="*/ 174 h 440"/>
                  <a:gd name="T74" fmla="*/ 66 w 347"/>
                  <a:gd name="T75" fmla="*/ 233 h 440"/>
                  <a:gd name="T76" fmla="*/ 81 w 347"/>
                  <a:gd name="T77" fmla="*/ 233 h 440"/>
                  <a:gd name="T78" fmla="*/ 81 w 347"/>
                  <a:gd name="T79" fmla="*/ 167 h 440"/>
                  <a:gd name="T80" fmla="*/ 81 w 347"/>
                  <a:gd name="T81" fmla="*/ 41 h 440"/>
                  <a:gd name="T82" fmla="*/ 133 w 347"/>
                  <a:gd name="T83" fmla="*/ 41 h 440"/>
                  <a:gd name="T84" fmla="*/ 133 w 347"/>
                  <a:gd name="T85" fmla="*/ 233 h 440"/>
                  <a:gd name="T86" fmla="*/ 148 w 347"/>
                  <a:gd name="T87" fmla="*/ 233 h 440"/>
                  <a:gd name="T88" fmla="*/ 148 w 347"/>
                  <a:gd name="T89" fmla="*/ 34 h 440"/>
                  <a:gd name="T90" fmla="*/ 148 w 347"/>
                  <a:gd name="T91" fmla="*/ 15 h 440"/>
                  <a:gd name="T92" fmla="*/ 199 w 347"/>
                  <a:gd name="T93" fmla="*/ 15 h 440"/>
                  <a:gd name="T94" fmla="*/ 199 w 347"/>
                  <a:gd name="T95" fmla="*/ 34 h 440"/>
                  <a:gd name="T96" fmla="*/ 199 w 347"/>
                  <a:gd name="T97" fmla="*/ 233 h 440"/>
                  <a:gd name="T98" fmla="*/ 214 w 347"/>
                  <a:gd name="T99" fmla="*/ 233 h 440"/>
                  <a:gd name="T100" fmla="*/ 214 w 347"/>
                  <a:gd name="T101" fmla="*/ 41 h 440"/>
                  <a:gd name="T102" fmla="*/ 266 w 347"/>
                  <a:gd name="T103" fmla="*/ 41 h 440"/>
                  <a:gd name="T104" fmla="*/ 266 w 347"/>
                  <a:gd name="T105" fmla="*/ 100 h 440"/>
                  <a:gd name="T106" fmla="*/ 266 w 347"/>
                  <a:gd name="T107" fmla="*/ 233 h 440"/>
                  <a:gd name="T108" fmla="*/ 281 w 347"/>
                  <a:gd name="T109" fmla="*/ 233 h 440"/>
                  <a:gd name="T110" fmla="*/ 281 w 347"/>
                  <a:gd name="T111" fmla="*/ 108 h 440"/>
                  <a:gd name="T112" fmla="*/ 332 w 347"/>
                  <a:gd name="T113" fmla="*/ 108 h 440"/>
                  <a:gd name="T114" fmla="*/ 332 w 347"/>
                  <a:gd name="T115" fmla="*/ 296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7" h="440">
                    <a:moveTo>
                      <a:pt x="340" y="93"/>
                    </a:moveTo>
                    <a:cubicBezTo>
                      <a:pt x="281" y="93"/>
                      <a:pt x="281" y="93"/>
                      <a:pt x="281" y="93"/>
                    </a:cubicBezTo>
                    <a:cubicBezTo>
                      <a:pt x="281" y="34"/>
                      <a:pt x="281" y="34"/>
                      <a:pt x="281" y="34"/>
                    </a:cubicBezTo>
                    <a:cubicBezTo>
                      <a:pt x="281" y="30"/>
                      <a:pt x="277" y="27"/>
                      <a:pt x="273" y="27"/>
                    </a:cubicBezTo>
                    <a:cubicBezTo>
                      <a:pt x="214" y="27"/>
                      <a:pt x="214" y="27"/>
                      <a:pt x="214" y="27"/>
                    </a:cubicBezTo>
                    <a:cubicBezTo>
                      <a:pt x="214" y="7"/>
                      <a:pt x="214" y="7"/>
                      <a:pt x="214" y="7"/>
                    </a:cubicBezTo>
                    <a:cubicBezTo>
                      <a:pt x="214" y="3"/>
                      <a:pt x="211" y="0"/>
                      <a:pt x="207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36" y="0"/>
                      <a:pt x="133" y="3"/>
                      <a:pt x="133" y="7"/>
                    </a:cubicBezTo>
                    <a:cubicBezTo>
                      <a:pt x="133" y="27"/>
                      <a:pt x="133" y="27"/>
                      <a:pt x="133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0" y="27"/>
                      <a:pt x="66" y="30"/>
                      <a:pt x="66" y="34"/>
                    </a:cubicBezTo>
                    <a:cubicBezTo>
                      <a:pt x="66" y="159"/>
                      <a:pt x="66" y="159"/>
                      <a:pt x="66" y="159"/>
                    </a:cubicBezTo>
                    <a:cubicBezTo>
                      <a:pt x="7" y="159"/>
                      <a:pt x="7" y="159"/>
                      <a:pt x="7" y="159"/>
                    </a:cubicBezTo>
                    <a:cubicBezTo>
                      <a:pt x="3" y="159"/>
                      <a:pt x="0" y="163"/>
                      <a:pt x="0" y="167"/>
                    </a:cubicBezTo>
                    <a:cubicBezTo>
                      <a:pt x="0" y="300"/>
                      <a:pt x="0" y="300"/>
                      <a:pt x="0" y="300"/>
                    </a:cubicBezTo>
                    <a:cubicBezTo>
                      <a:pt x="0" y="302"/>
                      <a:pt x="1" y="304"/>
                      <a:pt x="2" y="305"/>
                    </a:cubicBezTo>
                    <a:cubicBezTo>
                      <a:pt x="66" y="369"/>
                      <a:pt x="66" y="369"/>
                      <a:pt x="66" y="369"/>
                    </a:cubicBezTo>
                    <a:cubicBezTo>
                      <a:pt x="66" y="433"/>
                      <a:pt x="66" y="433"/>
                      <a:pt x="66" y="433"/>
                    </a:cubicBezTo>
                    <a:cubicBezTo>
                      <a:pt x="66" y="437"/>
                      <a:pt x="70" y="440"/>
                      <a:pt x="74" y="440"/>
                    </a:cubicBezTo>
                    <a:cubicBezTo>
                      <a:pt x="273" y="440"/>
                      <a:pt x="273" y="440"/>
                      <a:pt x="273" y="440"/>
                    </a:cubicBezTo>
                    <a:cubicBezTo>
                      <a:pt x="277" y="440"/>
                      <a:pt x="281" y="437"/>
                      <a:pt x="281" y="433"/>
                    </a:cubicBezTo>
                    <a:cubicBezTo>
                      <a:pt x="281" y="364"/>
                      <a:pt x="281" y="364"/>
                      <a:pt x="281" y="364"/>
                    </a:cubicBezTo>
                    <a:cubicBezTo>
                      <a:pt x="345" y="305"/>
                      <a:pt x="345" y="305"/>
                      <a:pt x="345" y="305"/>
                    </a:cubicBezTo>
                    <a:cubicBezTo>
                      <a:pt x="346" y="304"/>
                      <a:pt x="347" y="302"/>
                      <a:pt x="347" y="300"/>
                    </a:cubicBezTo>
                    <a:cubicBezTo>
                      <a:pt x="347" y="100"/>
                      <a:pt x="347" y="100"/>
                      <a:pt x="347" y="100"/>
                    </a:cubicBezTo>
                    <a:cubicBezTo>
                      <a:pt x="347" y="96"/>
                      <a:pt x="344" y="93"/>
                      <a:pt x="340" y="93"/>
                    </a:cubicBezTo>
                    <a:close/>
                    <a:moveTo>
                      <a:pt x="332" y="296"/>
                    </a:moveTo>
                    <a:cubicBezTo>
                      <a:pt x="268" y="355"/>
                      <a:pt x="268" y="355"/>
                      <a:pt x="268" y="355"/>
                    </a:cubicBezTo>
                    <a:cubicBezTo>
                      <a:pt x="267" y="357"/>
                      <a:pt x="266" y="359"/>
                      <a:pt x="266" y="361"/>
                    </a:cubicBezTo>
                    <a:cubicBezTo>
                      <a:pt x="266" y="425"/>
                      <a:pt x="266" y="425"/>
                      <a:pt x="266" y="425"/>
                    </a:cubicBezTo>
                    <a:cubicBezTo>
                      <a:pt x="81" y="425"/>
                      <a:pt x="81" y="425"/>
                      <a:pt x="81" y="425"/>
                    </a:cubicBezTo>
                    <a:cubicBezTo>
                      <a:pt x="81" y="366"/>
                      <a:pt x="81" y="366"/>
                      <a:pt x="81" y="366"/>
                    </a:cubicBezTo>
                    <a:cubicBezTo>
                      <a:pt x="81" y="364"/>
                      <a:pt x="80" y="362"/>
                      <a:pt x="79" y="361"/>
                    </a:cubicBezTo>
                    <a:cubicBezTo>
                      <a:pt x="15" y="297"/>
                      <a:pt x="15" y="297"/>
                      <a:pt x="15" y="297"/>
                    </a:cubicBezTo>
                    <a:cubicBezTo>
                      <a:pt x="15" y="174"/>
                      <a:pt x="15" y="174"/>
                      <a:pt x="15" y="174"/>
                    </a:cubicBezTo>
                    <a:cubicBezTo>
                      <a:pt x="66" y="174"/>
                      <a:pt x="66" y="174"/>
                      <a:pt x="66" y="174"/>
                    </a:cubicBezTo>
                    <a:cubicBezTo>
                      <a:pt x="66" y="233"/>
                      <a:pt x="66" y="233"/>
                      <a:pt x="66" y="233"/>
                    </a:cubicBezTo>
                    <a:cubicBezTo>
                      <a:pt x="81" y="233"/>
                      <a:pt x="81" y="233"/>
                      <a:pt x="81" y="233"/>
                    </a:cubicBezTo>
                    <a:cubicBezTo>
                      <a:pt x="81" y="167"/>
                      <a:pt x="81" y="167"/>
                      <a:pt x="81" y="167"/>
                    </a:cubicBezTo>
                    <a:cubicBezTo>
                      <a:pt x="81" y="41"/>
                      <a:pt x="81" y="41"/>
                      <a:pt x="81" y="41"/>
                    </a:cubicBezTo>
                    <a:cubicBezTo>
                      <a:pt x="133" y="41"/>
                      <a:pt x="133" y="41"/>
                      <a:pt x="133" y="41"/>
                    </a:cubicBezTo>
                    <a:cubicBezTo>
                      <a:pt x="133" y="233"/>
                      <a:pt x="133" y="233"/>
                      <a:pt x="133" y="233"/>
                    </a:cubicBezTo>
                    <a:cubicBezTo>
                      <a:pt x="148" y="233"/>
                      <a:pt x="148" y="233"/>
                      <a:pt x="148" y="233"/>
                    </a:cubicBezTo>
                    <a:cubicBezTo>
                      <a:pt x="148" y="34"/>
                      <a:pt x="148" y="34"/>
                      <a:pt x="148" y="34"/>
                    </a:cubicBezTo>
                    <a:cubicBezTo>
                      <a:pt x="148" y="15"/>
                      <a:pt x="148" y="15"/>
                      <a:pt x="148" y="15"/>
                    </a:cubicBezTo>
                    <a:cubicBezTo>
                      <a:pt x="199" y="15"/>
                      <a:pt x="199" y="15"/>
                      <a:pt x="199" y="15"/>
                    </a:cubicBezTo>
                    <a:cubicBezTo>
                      <a:pt x="199" y="34"/>
                      <a:pt x="199" y="34"/>
                      <a:pt x="199" y="34"/>
                    </a:cubicBezTo>
                    <a:cubicBezTo>
                      <a:pt x="199" y="233"/>
                      <a:pt x="199" y="233"/>
                      <a:pt x="199" y="233"/>
                    </a:cubicBezTo>
                    <a:cubicBezTo>
                      <a:pt x="214" y="233"/>
                      <a:pt x="214" y="233"/>
                      <a:pt x="214" y="233"/>
                    </a:cubicBezTo>
                    <a:cubicBezTo>
                      <a:pt x="214" y="41"/>
                      <a:pt x="214" y="41"/>
                      <a:pt x="214" y="41"/>
                    </a:cubicBezTo>
                    <a:cubicBezTo>
                      <a:pt x="266" y="41"/>
                      <a:pt x="266" y="41"/>
                      <a:pt x="266" y="41"/>
                    </a:cubicBezTo>
                    <a:cubicBezTo>
                      <a:pt x="266" y="100"/>
                      <a:pt x="266" y="100"/>
                      <a:pt x="266" y="100"/>
                    </a:cubicBezTo>
                    <a:cubicBezTo>
                      <a:pt x="266" y="233"/>
                      <a:pt x="266" y="233"/>
                      <a:pt x="266" y="233"/>
                    </a:cubicBezTo>
                    <a:cubicBezTo>
                      <a:pt x="281" y="233"/>
                      <a:pt x="281" y="233"/>
                      <a:pt x="281" y="233"/>
                    </a:cubicBezTo>
                    <a:cubicBezTo>
                      <a:pt x="281" y="108"/>
                      <a:pt x="281" y="108"/>
                      <a:pt x="281" y="108"/>
                    </a:cubicBezTo>
                    <a:cubicBezTo>
                      <a:pt x="332" y="108"/>
                      <a:pt x="332" y="108"/>
                      <a:pt x="332" y="108"/>
                    </a:cubicBezTo>
                    <a:lnTo>
                      <a:pt x="332" y="29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C5E6E"/>
                  </a:solidFill>
                </a:endParaRPr>
              </a:p>
            </p:txBody>
          </p:sp>
          <p:sp>
            <p:nvSpPr>
              <p:cNvPr id="62" name="Freeform 70"/>
              <p:cNvSpPr>
                <a:spLocks noEditPoints="1"/>
              </p:cNvSpPr>
              <p:nvPr/>
            </p:nvSpPr>
            <p:spPr bwMode="auto">
              <a:xfrm>
                <a:off x="5201664" y="2805390"/>
                <a:ext cx="216024" cy="258527"/>
              </a:xfrm>
              <a:custGeom>
                <a:avLst/>
                <a:gdLst>
                  <a:gd name="T0" fmla="*/ 346 w 346"/>
                  <a:gd name="T1" fmla="*/ 77 h 414"/>
                  <a:gd name="T2" fmla="*/ 345 w 346"/>
                  <a:gd name="T3" fmla="*/ 75 h 414"/>
                  <a:gd name="T4" fmla="*/ 345 w 346"/>
                  <a:gd name="T5" fmla="*/ 74 h 414"/>
                  <a:gd name="T6" fmla="*/ 343 w 346"/>
                  <a:gd name="T7" fmla="*/ 72 h 414"/>
                  <a:gd name="T8" fmla="*/ 273 w 346"/>
                  <a:gd name="T9" fmla="*/ 2 h 414"/>
                  <a:gd name="T10" fmla="*/ 271 w 346"/>
                  <a:gd name="T11" fmla="*/ 0 h 414"/>
                  <a:gd name="T12" fmla="*/ 270 w 346"/>
                  <a:gd name="T13" fmla="*/ 0 h 414"/>
                  <a:gd name="T14" fmla="*/ 268 w 346"/>
                  <a:gd name="T15" fmla="*/ 0 h 414"/>
                  <a:gd name="T16" fmla="*/ 268 w 346"/>
                  <a:gd name="T17" fmla="*/ 0 h 414"/>
                  <a:gd name="T18" fmla="*/ 7 w 346"/>
                  <a:gd name="T19" fmla="*/ 0 h 414"/>
                  <a:gd name="T20" fmla="*/ 0 w 346"/>
                  <a:gd name="T21" fmla="*/ 7 h 414"/>
                  <a:gd name="T22" fmla="*/ 0 w 346"/>
                  <a:gd name="T23" fmla="*/ 407 h 414"/>
                  <a:gd name="T24" fmla="*/ 7 w 346"/>
                  <a:gd name="T25" fmla="*/ 414 h 414"/>
                  <a:gd name="T26" fmla="*/ 338 w 346"/>
                  <a:gd name="T27" fmla="*/ 414 h 414"/>
                  <a:gd name="T28" fmla="*/ 346 w 346"/>
                  <a:gd name="T29" fmla="*/ 407 h 414"/>
                  <a:gd name="T30" fmla="*/ 346 w 346"/>
                  <a:gd name="T31" fmla="*/ 77 h 414"/>
                  <a:gd name="T32" fmla="*/ 346 w 346"/>
                  <a:gd name="T33" fmla="*/ 77 h 414"/>
                  <a:gd name="T34" fmla="*/ 275 w 346"/>
                  <a:gd name="T35" fmla="*/ 25 h 414"/>
                  <a:gd name="T36" fmla="*/ 320 w 346"/>
                  <a:gd name="T37" fmla="*/ 70 h 414"/>
                  <a:gd name="T38" fmla="*/ 275 w 346"/>
                  <a:gd name="T39" fmla="*/ 70 h 414"/>
                  <a:gd name="T40" fmla="*/ 275 w 346"/>
                  <a:gd name="T41" fmla="*/ 25 h 414"/>
                  <a:gd name="T42" fmla="*/ 14 w 346"/>
                  <a:gd name="T43" fmla="*/ 400 h 414"/>
                  <a:gd name="T44" fmla="*/ 14 w 346"/>
                  <a:gd name="T45" fmla="*/ 14 h 414"/>
                  <a:gd name="T46" fmla="*/ 260 w 346"/>
                  <a:gd name="T47" fmla="*/ 14 h 414"/>
                  <a:gd name="T48" fmla="*/ 260 w 346"/>
                  <a:gd name="T49" fmla="*/ 77 h 414"/>
                  <a:gd name="T50" fmla="*/ 268 w 346"/>
                  <a:gd name="T51" fmla="*/ 85 h 414"/>
                  <a:gd name="T52" fmla="*/ 331 w 346"/>
                  <a:gd name="T53" fmla="*/ 85 h 414"/>
                  <a:gd name="T54" fmla="*/ 331 w 346"/>
                  <a:gd name="T55" fmla="*/ 400 h 414"/>
                  <a:gd name="T56" fmla="*/ 14 w 346"/>
                  <a:gd name="T57" fmla="*/ 400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46" h="414">
                    <a:moveTo>
                      <a:pt x="346" y="77"/>
                    </a:moveTo>
                    <a:cubicBezTo>
                      <a:pt x="345" y="76"/>
                      <a:pt x="345" y="76"/>
                      <a:pt x="345" y="75"/>
                    </a:cubicBezTo>
                    <a:cubicBezTo>
                      <a:pt x="345" y="75"/>
                      <a:pt x="345" y="75"/>
                      <a:pt x="345" y="74"/>
                    </a:cubicBezTo>
                    <a:cubicBezTo>
                      <a:pt x="345" y="74"/>
                      <a:pt x="344" y="73"/>
                      <a:pt x="343" y="72"/>
                    </a:cubicBezTo>
                    <a:cubicBezTo>
                      <a:pt x="273" y="2"/>
                      <a:pt x="273" y="2"/>
                      <a:pt x="273" y="2"/>
                    </a:cubicBezTo>
                    <a:cubicBezTo>
                      <a:pt x="272" y="1"/>
                      <a:pt x="272" y="1"/>
                      <a:pt x="271" y="0"/>
                    </a:cubicBezTo>
                    <a:cubicBezTo>
                      <a:pt x="271" y="0"/>
                      <a:pt x="270" y="0"/>
                      <a:pt x="270" y="0"/>
                    </a:cubicBezTo>
                    <a:cubicBezTo>
                      <a:pt x="270" y="0"/>
                      <a:pt x="269" y="0"/>
                      <a:pt x="268" y="0"/>
                    </a:cubicBezTo>
                    <a:cubicBezTo>
                      <a:pt x="268" y="0"/>
                      <a:pt x="268" y="0"/>
                      <a:pt x="26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407"/>
                      <a:pt x="0" y="407"/>
                      <a:pt x="0" y="407"/>
                    </a:cubicBezTo>
                    <a:cubicBezTo>
                      <a:pt x="0" y="411"/>
                      <a:pt x="3" y="414"/>
                      <a:pt x="7" y="414"/>
                    </a:cubicBezTo>
                    <a:cubicBezTo>
                      <a:pt x="338" y="414"/>
                      <a:pt x="338" y="414"/>
                      <a:pt x="338" y="414"/>
                    </a:cubicBezTo>
                    <a:cubicBezTo>
                      <a:pt x="342" y="414"/>
                      <a:pt x="346" y="411"/>
                      <a:pt x="346" y="407"/>
                    </a:cubicBezTo>
                    <a:cubicBezTo>
                      <a:pt x="346" y="77"/>
                      <a:pt x="346" y="77"/>
                      <a:pt x="346" y="77"/>
                    </a:cubicBezTo>
                    <a:cubicBezTo>
                      <a:pt x="346" y="77"/>
                      <a:pt x="346" y="77"/>
                      <a:pt x="346" y="77"/>
                    </a:cubicBezTo>
                    <a:close/>
                    <a:moveTo>
                      <a:pt x="275" y="25"/>
                    </a:moveTo>
                    <a:cubicBezTo>
                      <a:pt x="320" y="70"/>
                      <a:pt x="320" y="70"/>
                      <a:pt x="320" y="70"/>
                    </a:cubicBezTo>
                    <a:cubicBezTo>
                      <a:pt x="275" y="70"/>
                      <a:pt x="275" y="70"/>
                      <a:pt x="275" y="70"/>
                    </a:cubicBezTo>
                    <a:lnTo>
                      <a:pt x="275" y="25"/>
                    </a:lnTo>
                    <a:close/>
                    <a:moveTo>
                      <a:pt x="14" y="400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260" y="14"/>
                      <a:pt x="260" y="14"/>
                      <a:pt x="260" y="14"/>
                    </a:cubicBezTo>
                    <a:cubicBezTo>
                      <a:pt x="260" y="77"/>
                      <a:pt x="260" y="77"/>
                      <a:pt x="260" y="77"/>
                    </a:cubicBezTo>
                    <a:cubicBezTo>
                      <a:pt x="260" y="81"/>
                      <a:pt x="264" y="85"/>
                      <a:pt x="268" y="85"/>
                    </a:cubicBezTo>
                    <a:cubicBezTo>
                      <a:pt x="331" y="85"/>
                      <a:pt x="331" y="85"/>
                      <a:pt x="331" y="85"/>
                    </a:cubicBezTo>
                    <a:cubicBezTo>
                      <a:pt x="331" y="400"/>
                      <a:pt x="331" y="400"/>
                      <a:pt x="331" y="400"/>
                    </a:cubicBezTo>
                    <a:lnTo>
                      <a:pt x="14" y="4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C5E6E"/>
                  </a:solidFill>
                </a:endParaRPr>
              </a:p>
            </p:txBody>
          </p:sp>
          <p:sp>
            <p:nvSpPr>
              <p:cNvPr id="63" name="Freeform 83"/>
              <p:cNvSpPr>
                <a:spLocks noEditPoints="1"/>
              </p:cNvSpPr>
              <p:nvPr/>
            </p:nvSpPr>
            <p:spPr bwMode="auto">
              <a:xfrm>
                <a:off x="5561704" y="2805390"/>
                <a:ext cx="346332" cy="269182"/>
              </a:xfrm>
              <a:custGeom>
                <a:avLst/>
                <a:gdLst>
                  <a:gd name="T0" fmla="*/ 339 w 413"/>
                  <a:gd name="T1" fmla="*/ 41 h 321"/>
                  <a:gd name="T2" fmla="*/ 280 w 413"/>
                  <a:gd name="T3" fmla="*/ 41 h 321"/>
                  <a:gd name="T4" fmla="*/ 280 w 413"/>
                  <a:gd name="T5" fmla="*/ 8 h 321"/>
                  <a:gd name="T6" fmla="*/ 273 w 413"/>
                  <a:gd name="T7" fmla="*/ 0 h 321"/>
                  <a:gd name="T8" fmla="*/ 140 w 413"/>
                  <a:gd name="T9" fmla="*/ 0 h 321"/>
                  <a:gd name="T10" fmla="*/ 132 w 413"/>
                  <a:gd name="T11" fmla="*/ 8 h 321"/>
                  <a:gd name="T12" fmla="*/ 132 w 413"/>
                  <a:gd name="T13" fmla="*/ 41 h 321"/>
                  <a:gd name="T14" fmla="*/ 73 w 413"/>
                  <a:gd name="T15" fmla="*/ 41 h 321"/>
                  <a:gd name="T16" fmla="*/ 0 w 413"/>
                  <a:gd name="T17" fmla="*/ 115 h 321"/>
                  <a:gd name="T18" fmla="*/ 0 w 413"/>
                  <a:gd name="T19" fmla="*/ 247 h 321"/>
                  <a:gd name="T20" fmla="*/ 73 w 413"/>
                  <a:gd name="T21" fmla="*/ 321 h 321"/>
                  <a:gd name="T22" fmla="*/ 339 w 413"/>
                  <a:gd name="T23" fmla="*/ 321 h 321"/>
                  <a:gd name="T24" fmla="*/ 413 w 413"/>
                  <a:gd name="T25" fmla="*/ 247 h 321"/>
                  <a:gd name="T26" fmla="*/ 413 w 413"/>
                  <a:gd name="T27" fmla="*/ 115 h 321"/>
                  <a:gd name="T28" fmla="*/ 339 w 413"/>
                  <a:gd name="T29" fmla="*/ 41 h 321"/>
                  <a:gd name="T30" fmla="*/ 81 w 413"/>
                  <a:gd name="T31" fmla="*/ 56 h 321"/>
                  <a:gd name="T32" fmla="*/ 332 w 413"/>
                  <a:gd name="T33" fmla="*/ 56 h 321"/>
                  <a:gd name="T34" fmla="*/ 332 w 413"/>
                  <a:gd name="T35" fmla="*/ 306 h 321"/>
                  <a:gd name="T36" fmla="*/ 81 w 413"/>
                  <a:gd name="T37" fmla="*/ 306 h 321"/>
                  <a:gd name="T38" fmla="*/ 81 w 413"/>
                  <a:gd name="T39" fmla="*/ 56 h 321"/>
                  <a:gd name="T40" fmla="*/ 147 w 413"/>
                  <a:gd name="T41" fmla="*/ 15 h 321"/>
                  <a:gd name="T42" fmla="*/ 265 w 413"/>
                  <a:gd name="T43" fmla="*/ 15 h 321"/>
                  <a:gd name="T44" fmla="*/ 265 w 413"/>
                  <a:gd name="T45" fmla="*/ 41 h 321"/>
                  <a:gd name="T46" fmla="*/ 147 w 413"/>
                  <a:gd name="T47" fmla="*/ 41 h 321"/>
                  <a:gd name="T48" fmla="*/ 147 w 413"/>
                  <a:gd name="T49" fmla="*/ 15 h 321"/>
                  <a:gd name="T50" fmla="*/ 14 w 413"/>
                  <a:gd name="T51" fmla="*/ 247 h 321"/>
                  <a:gd name="T52" fmla="*/ 14 w 413"/>
                  <a:gd name="T53" fmla="*/ 115 h 321"/>
                  <a:gd name="T54" fmla="*/ 66 w 413"/>
                  <a:gd name="T55" fmla="*/ 56 h 321"/>
                  <a:gd name="T56" fmla="*/ 66 w 413"/>
                  <a:gd name="T57" fmla="*/ 305 h 321"/>
                  <a:gd name="T58" fmla="*/ 14 w 413"/>
                  <a:gd name="T59" fmla="*/ 247 h 321"/>
                  <a:gd name="T60" fmla="*/ 398 w 413"/>
                  <a:gd name="T61" fmla="*/ 247 h 321"/>
                  <a:gd name="T62" fmla="*/ 347 w 413"/>
                  <a:gd name="T63" fmla="*/ 305 h 321"/>
                  <a:gd name="T64" fmla="*/ 347 w 413"/>
                  <a:gd name="T65" fmla="*/ 56 h 321"/>
                  <a:gd name="T66" fmla="*/ 398 w 413"/>
                  <a:gd name="T67" fmla="*/ 115 h 321"/>
                  <a:gd name="T68" fmla="*/ 398 w 413"/>
                  <a:gd name="T69" fmla="*/ 247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3" h="321">
                    <a:moveTo>
                      <a:pt x="339" y="41"/>
                    </a:moveTo>
                    <a:cubicBezTo>
                      <a:pt x="280" y="41"/>
                      <a:pt x="280" y="41"/>
                      <a:pt x="280" y="41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80" y="4"/>
                      <a:pt x="277" y="0"/>
                      <a:pt x="273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36" y="0"/>
                      <a:pt x="132" y="4"/>
                      <a:pt x="132" y="8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33" y="41"/>
                      <a:pt x="0" y="74"/>
                      <a:pt x="0" y="115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0" y="288"/>
                      <a:pt x="33" y="321"/>
                      <a:pt x="73" y="321"/>
                    </a:cubicBezTo>
                    <a:cubicBezTo>
                      <a:pt x="339" y="321"/>
                      <a:pt x="339" y="321"/>
                      <a:pt x="339" y="321"/>
                    </a:cubicBezTo>
                    <a:cubicBezTo>
                      <a:pt x="380" y="321"/>
                      <a:pt x="413" y="288"/>
                      <a:pt x="413" y="247"/>
                    </a:cubicBezTo>
                    <a:cubicBezTo>
                      <a:pt x="413" y="115"/>
                      <a:pt x="413" y="115"/>
                      <a:pt x="413" y="115"/>
                    </a:cubicBezTo>
                    <a:cubicBezTo>
                      <a:pt x="413" y="74"/>
                      <a:pt x="380" y="41"/>
                      <a:pt x="339" y="41"/>
                    </a:cubicBezTo>
                    <a:close/>
                    <a:moveTo>
                      <a:pt x="81" y="56"/>
                    </a:moveTo>
                    <a:cubicBezTo>
                      <a:pt x="332" y="56"/>
                      <a:pt x="332" y="56"/>
                      <a:pt x="332" y="56"/>
                    </a:cubicBezTo>
                    <a:cubicBezTo>
                      <a:pt x="332" y="306"/>
                      <a:pt x="332" y="306"/>
                      <a:pt x="332" y="306"/>
                    </a:cubicBezTo>
                    <a:cubicBezTo>
                      <a:pt x="81" y="306"/>
                      <a:pt x="81" y="306"/>
                      <a:pt x="81" y="306"/>
                    </a:cubicBezTo>
                    <a:lnTo>
                      <a:pt x="81" y="56"/>
                    </a:lnTo>
                    <a:close/>
                    <a:moveTo>
                      <a:pt x="147" y="15"/>
                    </a:moveTo>
                    <a:cubicBezTo>
                      <a:pt x="265" y="15"/>
                      <a:pt x="265" y="15"/>
                      <a:pt x="265" y="15"/>
                    </a:cubicBezTo>
                    <a:cubicBezTo>
                      <a:pt x="265" y="41"/>
                      <a:pt x="265" y="41"/>
                      <a:pt x="265" y="41"/>
                    </a:cubicBezTo>
                    <a:cubicBezTo>
                      <a:pt x="147" y="41"/>
                      <a:pt x="147" y="41"/>
                      <a:pt x="147" y="41"/>
                    </a:cubicBezTo>
                    <a:lnTo>
                      <a:pt x="147" y="15"/>
                    </a:lnTo>
                    <a:close/>
                    <a:moveTo>
                      <a:pt x="14" y="247"/>
                    </a:moveTo>
                    <a:cubicBezTo>
                      <a:pt x="14" y="115"/>
                      <a:pt x="14" y="115"/>
                      <a:pt x="14" y="115"/>
                    </a:cubicBezTo>
                    <a:cubicBezTo>
                      <a:pt x="14" y="85"/>
                      <a:pt x="37" y="60"/>
                      <a:pt x="66" y="56"/>
                    </a:cubicBezTo>
                    <a:cubicBezTo>
                      <a:pt x="66" y="305"/>
                      <a:pt x="66" y="305"/>
                      <a:pt x="66" y="305"/>
                    </a:cubicBezTo>
                    <a:cubicBezTo>
                      <a:pt x="37" y="302"/>
                      <a:pt x="14" y="277"/>
                      <a:pt x="14" y="247"/>
                    </a:cubicBezTo>
                    <a:close/>
                    <a:moveTo>
                      <a:pt x="398" y="247"/>
                    </a:moveTo>
                    <a:cubicBezTo>
                      <a:pt x="398" y="277"/>
                      <a:pt x="376" y="302"/>
                      <a:pt x="347" y="305"/>
                    </a:cubicBezTo>
                    <a:cubicBezTo>
                      <a:pt x="347" y="56"/>
                      <a:pt x="347" y="56"/>
                      <a:pt x="347" y="56"/>
                    </a:cubicBezTo>
                    <a:cubicBezTo>
                      <a:pt x="376" y="60"/>
                      <a:pt x="398" y="85"/>
                      <a:pt x="398" y="115"/>
                    </a:cubicBezTo>
                    <a:lnTo>
                      <a:pt x="398" y="24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C5E6E"/>
                  </a:solidFill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3052563" y="2792673"/>
            <a:ext cx="1021309" cy="1003556"/>
            <a:chOff x="3052563" y="2792673"/>
            <a:chExt cx="1021309" cy="1003556"/>
          </a:xfrm>
        </p:grpSpPr>
        <p:sp>
          <p:nvSpPr>
            <p:cNvPr id="45" name="矩形 44"/>
            <p:cNvSpPr/>
            <p:nvPr/>
          </p:nvSpPr>
          <p:spPr>
            <a:xfrm>
              <a:off x="3052563" y="2792673"/>
              <a:ext cx="1021309" cy="10035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105329" y="3042775"/>
              <a:ext cx="846707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/>
                  </a:solidFill>
                  <a:latin typeface="Impact" pitchFamily="34" charset="0"/>
                </a:rPr>
                <a:t>+75%</a:t>
              </a:r>
              <a:endParaRPr lang="zh-CN" altLang="en-US" sz="2400" dirty="0">
                <a:solidFill>
                  <a:schemeClr val="bg2"/>
                </a:solidFill>
                <a:latin typeface="Impact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110149" y="2789402"/>
            <a:ext cx="2085463" cy="1003556"/>
            <a:chOff x="4110149" y="2789402"/>
            <a:chExt cx="2085463" cy="1003556"/>
          </a:xfrm>
        </p:grpSpPr>
        <p:sp>
          <p:nvSpPr>
            <p:cNvPr id="46" name="矩形 45"/>
            <p:cNvSpPr/>
            <p:nvPr/>
          </p:nvSpPr>
          <p:spPr>
            <a:xfrm>
              <a:off x="4115847" y="2789402"/>
              <a:ext cx="2079765" cy="10035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Rectangle 51"/>
            <p:cNvSpPr/>
            <p:nvPr/>
          </p:nvSpPr>
          <p:spPr>
            <a:xfrm>
              <a:off x="4110149" y="2861932"/>
              <a:ext cx="1853947" cy="78483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>
                <a:spcBef>
                  <a:spcPts val="750"/>
                </a:spcBef>
                <a:spcAft>
                  <a:spcPts val="375"/>
                </a:spcAft>
              </a:pPr>
              <a:r>
                <a:rPr lang="en-US" sz="900" dirty="0">
                  <a:solidFill>
                    <a:schemeClr val="bg2"/>
                  </a:solidFill>
                </a:rPr>
                <a:t>Physical facilities have broad  compliance certifications Service-level compliance </a:t>
              </a:r>
              <a:br>
                <a:rPr lang="en-US" sz="900" dirty="0">
                  <a:solidFill>
                    <a:schemeClr val="bg2"/>
                  </a:solidFill>
                </a:rPr>
              </a:br>
              <a:r>
                <a:rPr lang="en-US" sz="900" dirty="0">
                  <a:solidFill>
                    <a:schemeClr val="bg2"/>
                  </a:solidFill>
                </a:rPr>
                <a:t>on near-term roadmap Preparedness, testing, refinement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634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5465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无版权图片\52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156758" y="1723842"/>
            <a:ext cx="2447539" cy="98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:\无版权图片\523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78117" y="1723844"/>
            <a:ext cx="2449367" cy="98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F:\无版权图片\524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07049" y="2744067"/>
            <a:ext cx="2446186" cy="104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:\无版权图片\525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80527" y="2744067"/>
            <a:ext cx="1223769" cy="104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F:\无版权图片\526.jpg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28408" y="2744066"/>
            <a:ext cx="2447856" cy="104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F:\无版权图片\527.jpg"/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102800" y="2744066"/>
            <a:ext cx="1224686" cy="104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2725607" cy="769441"/>
            <a:chOff x="307852" y="495736"/>
            <a:chExt cx="2725607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2113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REQUIRES RESEARCH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itchFamily="34" charset="-122"/>
                </a:rPr>
                <a:t>＊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691332" y="636622"/>
            <a:ext cx="7462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WE ARE THE DIEHL GROUP ARCHITECTS, A FULL-SERVICE DESIGN ANDCONSULTING FIRM SPECIALIZING IN FORENSIC ARCHITECTURE, QUALITY ASSURANCE, AND EXPERT WITNESS TESEIMONY.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B5C6E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endParaRPr lang="zh-CN" altLang="en-US" sz="1600" dirty="0">
              <a:solidFill>
                <a:srgbClr val="1B5C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 descr="F:\无版权图片\520.jpg"/>
          <p:cNvPicPr>
            <a:picLocks noChangeAspect="1" noChangeArrowheads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07049" y="1723843"/>
            <a:ext cx="1223093" cy="98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F:\无版权图片\522.jpg"/>
          <p:cNvPicPr>
            <a:picLocks noChangeAspect="1" noChangeArrowheads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28407" y="1723841"/>
            <a:ext cx="1224763" cy="98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5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5465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2725607" cy="769441"/>
            <a:chOff x="307852" y="495736"/>
            <a:chExt cx="2725607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2113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REQUIRES RESEARCH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itchFamily="34" charset="-122"/>
                </a:rPr>
                <a:t>＊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691332" y="636622"/>
            <a:ext cx="7462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WE ARE THE DIEHL GROUP ARCHITECTS, A FULL-SERVICE DESIGN ANDCONSULTING FIRM SPECIALIZING IN FORENSIC ARCHITECTURE, QUALITY ASSURANCE, AND EXPERT WITNESS TESEIMONY.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B5C6E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endParaRPr lang="zh-CN" altLang="en-US" sz="1600" dirty="0">
              <a:solidFill>
                <a:srgbClr val="1B5C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69046" y="1895103"/>
            <a:ext cx="7562228" cy="311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505914" y="1914153"/>
            <a:ext cx="564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1C5E6E"/>
                </a:solidFill>
                <a:latin typeface="微软雅黑" pitchFamily="34" charset="-122"/>
                <a:ea typeface="微软雅黑" pitchFamily="34" charset="-122"/>
              </a:rPr>
              <a:t>Title</a:t>
            </a:r>
            <a:endParaRPr lang="zh-CN" altLang="en-US" sz="1200" dirty="0">
              <a:solidFill>
                <a:srgbClr val="1C5E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itle 3"/>
          <p:cNvSpPr>
            <a:spLocks noGrp="1"/>
          </p:cNvSpPr>
          <p:nvPr>
            <p:ph type="title"/>
          </p:nvPr>
        </p:nvSpPr>
        <p:spPr>
          <a:xfrm>
            <a:off x="3047057" y="1826750"/>
            <a:ext cx="1192148" cy="489904"/>
          </a:xfrm>
        </p:spPr>
        <p:txBody>
          <a:bodyPr>
            <a:noAutofit/>
          </a:bodyPr>
          <a:lstStyle/>
          <a:p>
            <a:pPr algn="l"/>
            <a:r>
              <a:rPr lang="en-US" sz="1200" dirty="0">
                <a:solidFill>
                  <a:srgbClr val="1C5E6E"/>
                </a:solidFill>
                <a:latin typeface="微软雅黑" pitchFamily="34" charset="-122"/>
                <a:ea typeface="微软雅黑" pitchFamily="34" charset="-122"/>
              </a:rPr>
              <a:t>EMERGENCY</a:t>
            </a:r>
          </a:p>
        </p:txBody>
      </p:sp>
      <p:sp>
        <p:nvSpPr>
          <p:cNvPr id="66" name="Title 3"/>
          <p:cNvSpPr txBox="1">
            <a:spLocks/>
          </p:cNvSpPr>
          <p:nvPr/>
        </p:nvSpPr>
        <p:spPr>
          <a:xfrm>
            <a:off x="5102265" y="1807700"/>
            <a:ext cx="1037893" cy="489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1C5E6E"/>
                </a:solidFill>
                <a:latin typeface="微软雅黑" pitchFamily="34" charset="-122"/>
                <a:ea typeface="微软雅黑" pitchFamily="34" charset="-122"/>
              </a:rPr>
              <a:t>BIRTHDAYS</a:t>
            </a:r>
          </a:p>
        </p:txBody>
      </p:sp>
      <p:sp>
        <p:nvSpPr>
          <p:cNvPr id="67" name="Title 3"/>
          <p:cNvSpPr txBox="1">
            <a:spLocks/>
          </p:cNvSpPr>
          <p:nvPr/>
        </p:nvSpPr>
        <p:spPr>
          <a:xfrm>
            <a:off x="6875204" y="1807700"/>
            <a:ext cx="1140356" cy="489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rgbClr val="1C5E6E"/>
                </a:solidFill>
                <a:latin typeface="微软雅黑" pitchFamily="34" charset="-122"/>
                <a:ea typeface="微软雅黑" pitchFamily="34" charset="-122"/>
              </a:rPr>
              <a:t>BANK INFO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69046" y="2213509"/>
            <a:ext cx="7562228" cy="311809"/>
            <a:chOff x="769046" y="2213509"/>
            <a:chExt cx="7562228" cy="311809"/>
          </a:xfrm>
        </p:grpSpPr>
        <p:sp>
          <p:nvSpPr>
            <p:cNvPr id="57" name="矩形 56"/>
            <p:cNvSpPr/>
            <p:nvPr/>
          </p:nvSpPr>
          <p:spPr>
            <a:xfrm>
              <a:off x="769046" y="2213509"/>
              <a:ext cx="7562228" cy="311809"/>
            </a:xfrm>
            <a:prstGeom prst="rect">
              <a:avLst/>
            </a:prstGeom>
            <a:solidFill>
              <a:schemeClr val="bg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08367" y="2225962"/>
              <a:ext cx="10807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Resource Pooling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55666" y="2244441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/>
                <a:t>35KM</a:t>
              </a:r>
              <a:endParaRPr lang="zh-CN" altLang="en-US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250882" y="2244441"/>
              <a:ext cx="5581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/>
                <a:t>105KM</a:t>
              </a:r>
              <a:endParaRPr lang="zh-CN" altLang="en-US" sz="1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107138" y="2225961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/>
                <a:t>65KM</a:t>
              </a:r>
              <a:endParaRPr lang="zh-CN" altLang="en-US" sz="1000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69046" y="2531915"/>
            <a:ext cx="7562228" cy="311809"/>
            <a:chOff x="769046" y="2531915"/>
            <a:chExt cx="7562228" cy="311809"/>
          </a:xfrm>
        </p:grpSpPr>
        <p:sp>
          <p:nvSpPr>
            <p:cNvPr id="55" name="矩形 54"/>
            <p:cNvSpPr/>
            <p:nvPr/>
          </p:nvSpPr>
          <p:spPr>
            <a:xfrm>
              <a:off x="769046" y="2531915"/>
              <a:ext cx="7562228" cy="3118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371713" y="2555182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Automation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68964" y="2576045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/>
                <a:t>15h</a:t>
              </a:r>
              <a:endParaRPr lang="zh-CN" altLang="en-US" sz="1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264180" y="2576045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/>
                <a:t>23h</a:t>
              </a:r>
              <a:endParaRPr lang="zh-CN" altLang="en-US" sz="1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120436" y="2557565"/>
              <a:ext cx="3177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/>
                <a:t>8h</a:t>
              </a:r>
              <a:endParaRPr lang="zh-CN" altLang="en-US" sz="1000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69046" y="2850321"/>
            <a:ext cx="7562228" cy="311809"/>
            <a:chOff x="769046" y="2850321"/>
            <a:chExt cx="7562228" cy="311809"/>
          </a:xfrm>
        </p:grpSpPr>
        <p:sp>
          <p:nvSpPr>
            <p:cNvPr id="54" name="矩形 53"/>
            <p:cNvSpPr/>
            <p:nvPr/>
          </p:nvSpPr>
          <p:spPr>
            <a:xfrm>
              <a:off x="769046" y="2850321"/>
              <a:ext cx="7562228" cy="311809"/>
            </a:xfrm>
            <a:prstGeom prst="rect">
              <a:avLst/>
            </a:pr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507872" y="2884402"/>
              <a:ext cx="5854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Storage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378489" y="2880194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small</a:t>
              </a:r>
              <a:endParaRPr lang="zh-CN" altLang="en-US" sz="10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273705" y="2880194"/>
              <a:ext cx="341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big</a:t>
              </a:r>
              <a:endParaRPr lang="zh-CN" altLang="en-US" sz="1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149011" y="2861714"/>
              <a:ext cx="300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---</a:t>
              </a:r>
              <a:endParaRPr lang="zh-CN" altLang="en-US" sz="1000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69046" y="3168727"/>
            <a:ext cx="7562228" cy="311809"/>
            <a:chOff x="769046" y="3168727"/>
            <a:chExt cx="7562228" cy="311809"/>
          </a:xfrm>
        </p:grpSpPr>
        <p:sp>
          <p:nvSpPr>
            <p:cNvPr id="53" name="矩形 52"/>
            <p:cNvSpPr/>
            <p:nvPr/>
          </p:nvSpPr>
          <p:spPr>
            <a:xfrm>
              <a:off x="769046" y="3168727"/>
              <a:ext cx="7562228" cy="3118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87999" y="3213622"/>
              <a:ext cx="7777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Self Service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71738" y="3200068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/>
                <a:t>35KM</a:t>
              </a:r>
              <a:endParaRPr lang="zh-CN" altLang="en-US" sz="10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266954" y="3200068"/>
              <a:ext cx="5581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/>
                <a:t>105KM</a:t>
              </a:r>
              <a:endParaRPr lang="zh-CN" altLang="en-US" sz="10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123210" y="3181588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/>
                <a:t>65KM</a:t>
              </a:r>
              <a:endParaRPr lang="zh-CN" altLang="en-US" sz="10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69046" y="3487133"/>
            <a:ext cx="7562228" cy="311809"/>
            <a:chOff x="769046" y="3487133"/>
            <a:chExt cx="7562228" cy="311809"/>
          </a:xfrm>
        </p:grpSpPr>
        <p:sp>
          <p:nvSpPr>
            <p:cNvPr id="52" name="矩形 51"/>
            <p:cNvSpPr/>
            <p:nvPr/>
          </p:nvSpPr>
          <p:spPr>
            <a:xfrm>
              <a:off x="769046" y="3487133"/>
              <a:ext cx="7562228" cy="311809"/>
            </a:xfrm>
            <a:prstGeom prst="rect">
              <a:avLst/>
            </a:pr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69121" y="3542842"/>
              <a:ext cx="9733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Mission Critical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385036" y="3531672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/>
                <a:t>15h</a:t>
              </a:r>
              <a:endParaRPr lang="zh-CN" altLang="en-US" sz="10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280252" y="3531672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/>
                <a:t>23h</a:t>
              </a:r>
              <a:endParaRPr lang="zh-CN" altLang="en-US" sz="10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136508" y="3513192"/>
              <a:ext cx="3177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/>
                <a:t>8h</a:t>
              </a:r>
              <a:endParaRPr lang="zh-CN" altLang="en-US" sz="1000" dirty="0"/>
            </a:p>
          </p:txBody>
        </p:sp>
      </p:grpSp>
      <p:sp>
        <p:nvSpPr>
          <p:cNvPr id="86" name="矩形 85"/>
          <p:cNvSpPr/>
          <p:nvPr/>
        </p:nvSpPr>
        <p:spPr>
          <a:xfrm>
            <a:off x="769046" y="3817545"/>
            <a:ext cx="7562228" cy="3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23489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1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2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nodeType="withEffect" p14:presetBounceEnd="5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5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6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9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8" fill="hold" nodeType="withEffect" p14:presetBounceEnd="5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3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4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 animBg="1"/>
          <p:bldP spid="58" grpId="0"/>
          <p:bldP spid="65" grpId="0"/>
          <p:bldP spid="66" grpId="0"/>
          <p:bldP spid="67" grpId="0"/>
          <p:bldP spid="8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8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 animBg="1"/>
          <p:bldP spid="58" grpId="0"/>
          <p:bldP spid="65" grpId="0"/>
          <p:bldP spid="66" grpId="0"/>
          <p:bldP spid="67" grpId="0"/>
          <p:bldP spid="86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:\案例\212\london-skyline\tower_bridge.png"/>
          <p:cNvPicPr>
            <a:picLocks noChangeAspect="1" noChangeArrowheads="1"/>
          </p:cNvPicPr>
          <p:nvPr/>
        </p:nvPicPr>
        <p:blipFill>
          <a:blip r:embed="rId3" cstate="screen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19088" y="488396"/>
            <a:ext cx="3025549" cy="103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956534" y="1515051"/>
            <a:ext cx="133741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86052" y="2384622"/>
            <a:ext cx="1162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CONVERTING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814850" y="2786326"/>
            <a:ext cx="15047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PERFORM BETTER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709566" y="3188030"/>
            <a:ext cx="17153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REQUIRES RESEARCH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765032" y="3589734"/>
            <a:ext cx="1633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GOOGLE ADWORDS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2049" name="直接连接符 2048"/>
          <p:cNvCxnSpPr/>
          <p:nvPr/>
        </p:nvCxnSpPr>
        <p:spPr>
          <a:xfrm>
            <a:off x="4211960" y="4139902"/>
            <a:ext cx="7200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9" name="Picture 11" descr="F:\案例\212\london-skyline\ligh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544" y="4450283"/>
            <a:ext cx="12382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:\案例\212\london-skyline\loading_bus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369" y="4255087"/>
            <a:ext cx="1159607" cy="115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F:\案例\212\london-skyline\pinnacle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5979" y="3428094"/>
            <a:ext cx="528786" cy="171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F:\案例\212\london-skyline\plan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8329" y="345521"/>
            <a:ext cx="4953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40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0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7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206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0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0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 tmFilter="0,0; .5, 1; 1, 1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42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42" presetClass="entr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20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20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20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9" dur="1500" fill="hold"/>
                                            <p:tgtEl>
                                              <p:spTgt spid="20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0" dur="1500" fill="hold"/>
                                            <p:tgtEl>
                                              <p:spTgt spid="20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3" dur="1500" fill="hold"/>
                                            <p:tgtEl>
                                              <p:spTgt spid="20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4" dur="1500" fill="hold"/>
                                            <p:tgtEl>
                                              <p:spTgt spid="20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nodeType="withEffect" p14:presetBounceEnd="5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7" dur="1500" fill="hold"/>
                                            <p:tgtEl>
                                              <p:spTgt spid="20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8" dur="1500" fill="hold"/>
                                            <p:tgtEl>
                                              <p:spTgt spid="20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/>
          <p:bldP spid="4" grpId="0"/>
          <p:bldP spid="46" grpId="0"/>
          <p:bldP spid="47" grpId="0"/>
          <p:bldP spid="4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0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7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206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0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0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 tmFilter="0,0; .5, 1; 1, 1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42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42" presetClass="entr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20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20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20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1500" fill="hold"/>
                                            <p:tgtEl>
                                              <p:spTgt spid="20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1500" fill="hold"/>
                                            <p:tgtEl>
                                              <p:spTgt spid="20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1500" fill="hold"/>
                                            <p:tgtEl>
                                              <p:spTgt spid="20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1500" fill="hold"/>
                                            <p:tgtEl>
                                              <p:spTgt spid="20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1500" fill="hold"/>
                                            <p:tgtEl>
                                              <p:spTgt spid="20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1500" fill="hold"/>
                                            <p:tgtEl>
                                              <p:spTgt spid="20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/>
          <p:bldP spid="4" grpId="0"/>
          <p:bldP spid="46" grpId="0"/>
          <p:bldP spid="47" grpId="0"/>
          <p:bldP spid="48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"/>
            <a:ext cx="91439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F:\案例\212\london-skyline\brid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62350" y="1255651"/>
            <a:ext cx="20193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2097450" y="2119781"/>
            <a:ext cx="4959865" cy="513678"/>
            <a:chOff x="3512027" y="2461970"/>
            <a:chExt cx="2119946" cy="219557"/>
          </a:xfrm>
        </p:grpSpPr>
        <p:sp>
          <p:nvSpPr>
            <p:cNvPr id="53" name="六边形 52"/>
            <p:cNvSpPr/>
            <p:nvPr/>
          </p:nvSpPr>
          <p:spPr>
            <a:xfrm>
              <a:off x="3512027" y="2461970"/>
              <a:ext cx="2119946" cy="219557"/>
            </a:xfrm>
            <a:prstGeom prst="hexagon">
              <a:avLst>
                <a:gd name="adj" fmla="val 59791"/>
                <a:gd name="vf" fmla="val 11547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88A84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626225" y="2544748"/>
              <a:ext cx="54000" cy="54000"/>
            </a:xfrm>
            <a:prstGeom prst="ellipse">
              <a:avLst/>
            </a:prstGeom>
            <a:solidFill>
              <a:srgbClr val="3A9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388A84"/>
                  </a:solidFill>
                </a:rPr>
                <a:t> </a:t>
              </a:r>
              <a:endParaRPr lang="zh-CN" altLang="en-US" dirty="0">
                <a:solidFill>
                  <a:srgbClr val="388A84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456151" y="2544748"/>
              <a:ext cx="54000" cy="54000"/>
            </a:xfrm>
            <a:prstGeom prst="ellipse">
              <a:avLst/>
            </a:prstGeom>
            <a:solidFill>
              <a:srgbClr val="3081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88A84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029570" y="2069882"/>
            <a:ext cx="3095624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388A84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3600" dirty="0">
              <a:solidFill>
                <a:srgbClr val="388A8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 descr="F:\案例\212\macbook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2298" y="2235047"/>
            <a:ext cx="2386633" cy="310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F:\案例\212\london-skyline\pinnacle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584" y="1984476"/>
            <a:ext cx="966366" cy="313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F:\案例\212\london-skyline\small-plant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5400" y="1814981"/>
            <a:ext cx="1428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F:\案例\212\london-skyline\pop_up_commut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5272" y="1587341"/>
            <a:ext cx="505594" cy="54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14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5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500" fill="hold"/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500" fill="hold"/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500" fill="hold"/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500" fill="hold"/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500" fill="hold"/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500" fill="hold"/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500" fill="hold"/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500" fill="hold"/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 tmFilter="0,0; .5, 1; 1, 1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 tmFilter="0,0; .5, 1; 1, 1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2820" y="-9128"/>
            <a:ext cx="9166820" cy="515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820947" y="1679198"/>
            <a:ext cx="35470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CONVERTING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4247964" y="2455664"/>
            <a:ext cx="6480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286000" y="260146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Check out our latest in revolutionary breakthroughs on websites, brand identity, content marketing &amp; package design.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85945" y="3115792"/>
            <a:ext cx="972108" cy="276999"/>
            <a:chOff x="4085945" y="3115792"/>
            <a:chExt cx="972108" cy="276999"/>
          </a:xfrm>
        </p:grpSpPr>
        <p:sp>
          <p:nvSpPr>
            <p:cNvPr id="9" name="矩形 8"/>
            <p:cNvSpPr/>
            <p:nvPr/>
          </p:nvSpPr>
          <p:spPr>
            <a:xfrm>
              <a:off x="4085945" y="3164281"/>
              <a:ext cx="972108" cy="18002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21620" y="3115792"/>
              <a:ext cx="9007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Learn more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712456" y="1888376"/>
            <a:ext cx="36000" cy="216024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712456" y="2248416"/>
            <a:ext cx="36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12456" y="2608456"/>
            <a:ext cx="36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712456" y="2968496"/>
            <a:ext cx="36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01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5465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2029519" cy="769441"/>
            <a:chOff x="307852" y="495736"/>
            <a:chExt cx="2029519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14174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CONVERTING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itchFamily="34" charset="-122"/>
                </a:rPr>
                <a:t>＊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691332" y="636622"/>
            <a:ext cx="7462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WE ARE THE DIEHL GROUP ARCHITECTS, A FULL-SERVICE DESIGN ANDCONSULTING FIRM SPECIALIZING IN FORENSIC ARCHITECTURE, QUALITY ASSURANCE, AND EXPERT WITNESS TESEIMONY.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B5C6E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1600" dirty="0">
              <a:solidFill>
                <a:srgbClr val="1B5C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 descr="F:\无版权图片\456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46291" y="1479823"/>
            <a:ext cx="1247068" cy="124706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767394" y="2815275"/>
            <a:ext cx="16048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JAMES TOUHEY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98057" y="3057531"/>
            <a:ext cx="21435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CEO &amp; Creative Director, Hello Design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32544" y="3412021"/>
            <a:ext cx="6148934" cy="564297"/>
            <a:chOff x="1432544" y="3412021"/>
            <a:chExt cx="6148934" cy="564297"/>
          </a:xfrm>
        </p:grpSpPr>
        <p:grpSp>
          <p:nvGrpSpPr>
            <p:cNvPr id="43" name="组合 42"/>
            <p:cNvGrpSpPr/>
            <p:nvPr/>
          </p:nvGrpSpPr>
          <p:grpSpPr>
            <a:xfrm>
              <a:off x="1432544" y="3412021"/>
              <a:ext cx="244041" cy="244041"/>
              <a:chOff x="6372200" y="625153"/>
              <a:chExt cx="360040" cy="360040"/>
            </a:xfrm>
          </p:grpSpPr>
          <p:cxnSp>
            <p:nvCxnSpPr>
              <p:cNvPr id="44" name="直接连接符 43"/>
              <p:cNvCxnSpPr/>
              <p:nvPr/>
            </p:nvCxnSpPr>
            <p:spPr>
              <a:xfrm>
                <a:off x="6372200" y="627534"/>
                <a:ext cx="36004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5400000">
                <a:off x="6194561" y="805173"/>
                <a:ext cx="36004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矩形 5"/>
            <p:cNvSpPr/>
            <p:nvPr/>
          </p:nvSpPr>
          <p:spPr>
            <a:xfrm>
              <a:off x="1541612" y="3534042"/>
              <a:ext cx="60398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</a:rPr>
                <a:t>When I discovered Kin, it was exactly what I was looking for, a well-designed, simple to use interface that empowers our employees. Kin allows us to focus on what we do best.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 flipH="1" flipV="1">
              <a:off x="7057413" y="3732277"/>
              <a:ext cx="244041" cy="244041"/>
              <a:chOff x="6372200" y="625153"/>
              <a:chExt cx="360040" cy="360040"/>
            </a:xfrm>
          </p:grpSpPr>
          <p:cxnSp>
            <p:nvCxnSpPr>
              <p:cNvPr id="47" name="直接连接符 46"/>
              <p:cNvCxnSpPr/>
              <p:nvPr/>
            </p:nvCxnSpPr>
            <p:spPr>
              <a:xfrm>
                <a:off x="6372200" y="627534"/>
                <a:ext cx="36004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rot="5400000">
                <a:off x="6194561" y="805173"/>
                <a:ext cx="36004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15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5465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-2175" y="2272700"/>
            <a:ext cx="9144000" cy="904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79252" y="238561"/>
            <a:ext cx="2029519" cy="769441"/>
            <a:chOff x="307852" y="495736"/>
            <a:chExt cx="2029519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14174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CONVERTING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itchFamily="34" charset="-122"/>
                </a:rPr>
                <a:t>＊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691332" y="636622"/>
            <a:ext cx="7462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WE ARE THE DIEHL GROUP ARCHITECTS, A FULL-SERVICE DESIGN ANDCONSULTING FIRM SPECIALIZING IN FORENSIC ARCHITECTURE, QUALITY ASSURANCE, AND EXPERT WITNESS TESEIMONY.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B5C6E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1600" dirty="0">
              <a:solidFill>
                <a:srgbClr val="1B5C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01787" y="2408402"/>
            <a:ext cx="2420417" cy="641880"/>
            <a:chOff x="1401787" y="2408402"/>
            <a:chExt cx="2420417" cy="641880"/>
          </a:xfrm>
        </p:grpSpPr>
        <p:grpSp>
          <p:nvGrpSpPr>
            <p:cNvPr id="44" name="组合 43"/>
            <p:cNvGrpSpPr/>
            <p:nvPr/>
          </p:nvGrpSpPr>
          <p:grpSpPr>
            <a:xfrm>
              <a:off x="1401787" y="2408402"/>
              <a:ext cx="244041" cy="244041"/>
              <a:chOff x="6372200" y="625153"/>
              <a:chExt cx="360040" cy="360040"/>
            </a:xfrm>
          </p:grpSpPr>
          <p:cxnSp>
            <p:nvCxnSpPr>
              <p:cNvPr id="45" name="直接连接符 44"/>
              <p:cNvCxnSpPr/>
              <p:nvPr/>
            </p:nvCxnSpPr>
            <p:spPr>
              <a:xfrm>
                <a:off x="6372200" y="627534"/>
                <a:ext cx="360040" cy="0"/>
              </a:xfrm>
              <a:prstGeom prst="line">
                <a:avLst/>
              </a:prstGeom>
              <a:ln>
                <a:solidFill>
                  <a:srgbClr val="1C5E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5400000">
                <a:off x="6194561" y="805173"/>
                <a:ext cx="360040" cy="0"/>
              </a:xfrm>
              <a:prstGeom prst="line">
                <a:avLst/>
              </a:prstGeom>
              <a:ln>
                <a:solidFill>
                  <a:srgbClr val="1C5E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矩形 46"/>
            <p:cNvSpPr/>
            <p:nvPr/>
          </p:nvSpPr>
          <p:spPr>
            <a:xfrm>
              <a:off x="1466227" y="2498782"/>
              <a:ext cx="23085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1C5E6E"/>
                  </a:solidFill>
                  <a:latin typeface="微软雅黑" pitchFamily="34" charset="-122"/>
                  <a:ea typeface="微软雅黑" pitchFamily="34" charset="-122"/>
                </a:rPr>
                <a:t>Get </a:t>
              </a:r>
              <a:r>
                <a:rPr lang="en-US" altLang="zh-CN" sz="2400" b="1" dirty="0">
                  <a:solidFill>
                    <a:srgbClr val="1C5E6E"/>
                  </a:solidFill>
                  <a:latin typeface="微软雅黑" pitchFamily="34" charset="-122"/>
                  <a:ea typeface="微软雅黑" pitchFamily="34" charset="-122"/>
                </a:rPr>
                <a:t>employee</a:t>
              </a:r>
              <a:endParaRPr lang="zh-CN" altLang="en-US" sz="2400" b="1" dirty="0">
                <a:solidFill>
                  <a:srgbClr val="1C5E6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 flipH="1" flipV="1">
              <a:off x="3578163" y="2806241"/>
              <a:ext cx="244041" cy="244041"/>
              <a:chOff x="6372200" y="625153"/>
              <a:chExt cx="360040" cy="360040"/>
            </a:xfrm>
          </p:grpSpPr>
          <p:cxnSp>
            <p:nvCxnSpPr>
              <p:cNvPr id="49" name="直接连接符 48"/>
              <p:cNvCxnSpPr/>
              <p:nvPr/>
            </p:nvCxnSpPr>
            <p:spPr>
              <a:xfrm>
                <a:off x="6372200" y="627534"/>
                <a:ext cx="360040" cy="0"/>
              </a:xfrm>
              <a:prstGeom prst="line">
                <a:avLst/>
              </a:prstGeom>
              <a:ln>
                <a:solidFill>
                  <a:srgbClr val="1C5E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rot="5400000">
                <a:off x="6194561" y="805173"/>
                <a:ext cx="360040" cy="0"/>
              </a:xfrm>
              <a:prstGeom prst="line">
                <a:avLst/>
              </a:prstGeom>
              <a:ln>
                <a:solidFill>
                  <a:srgbClr val="1C5E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矩形 4"/>
          <p:cNvSpPr/>
          <p:nvPr/>
        </p:nvSpPr>
        <p:spPr>
          <a:xfrm>
            <a:off x="4658304" y="2408402"/>
            <a:ext cx="3298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1C5E6E"/>
                </a:solidFill>
              </a:rPr>
              <a:t>Kin’s task and notification system is the secret sauce behind every time-off request, file completion, or employee update.</a:t>
            </a:r>
            <a:endParaRPr lang="zh-CN" altLang="en-US" sz="1200" dirty="0">
              <a:solidFill>
                <a:srgbClr val="1C5E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07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5465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2029519" cy="769441"/>
            <a:chOff x="307852" y="495736"/>
            <a:chExt cx="2029519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14174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CONVERTING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itchFamily="34" charset="-122"/>
                </a:rPr>
                <a:t>＊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691332" y="636622"/>
            <a:ext cx="7462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WE ARE THE DIEHL GROUP ARCHITECTS, A FULL-SERVICE DESIGN ANDCONSULTING FIRM SPECIALIZING IN FORENSIC ARCHITECTURE, QUALITY ASSURANCE, AND EXPERT WITNESS TESEIMONY.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B5C6E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endParaRPr lang="zh-CN" altLang="en-US" sz="1600" dirty="0">
              <a:solidFill>
                <a:srgbClr val="1B5C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432544" y="2160109"/>
            <a:ext cx="244041" cy="244041"/>
            <a:chOff x="6372200" y="625153"/>
            <a:chExt cx="360040" cy="36004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6372200" y="627534"/>
              <a:ext cx="3600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5400000">
              <a:off x="6194561" y="805173"/>
              <a:ext cx="3600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 flipH="1" flipV="1">
            <a:off x="7406147" y="3260713"/>
            <a:ext cx="244041" cy="244041"/>
            <a:chOff x="6372200" y="625153"/>
            <a:chExt cx="360040" cy="360040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6372200" y="627534"/>
              <a:ext cx="3600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5400000">
              <a:off x="6194561" y="805173"/>
              <a:ext cx="3600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837964" y="2282129"/>
            <a:ext cx="5468071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Tell Kin </a:t>
            </a:r>
            <a:r>
              <a:rPr lang="en-US" altLang="zh-CN" sz="1200" dirty="0">
                <a:solidFill>
                  <a:schemeClr val="bg1"/>
                </a:solidFill>
              </a:rPr>
              <a:t>how your company handles time off, vacation, and sick days. Then, Kin creates a simple request and approval process for your team, along with a beautiful </a:t>
            </a:r>
            <a:r>
              <a:rPr lang="en-US" altLang="zh-CN" sz="1600" b="1" dirty="0">
                <a:solidFill>
                  <a:srgbClr val="FFC000"/>
                </a:solidFill>
              </a:rPr>
              <a:t>calendar</a:t>
            </a:r>
            <a:r>
              <a:rPr lang="en-US" altLang="zh-CN" sz="1200" dirty="0">
                <a:solidFill>
                  <a:srgbClr val="FFC000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showing all the time off across the company. Learn more about managing time off with Kin.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4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2820" y="-9128"/>
            <a:ext cx="9166820" cy="515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260569" y="1679198"/>
            <a:ext cx="46156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PERFORM BETTER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4247964" y="2455664"/>
            <a:ext cx="6480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286000" y="260146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Check out our latest in revolutionary breakthroughs on websites, brand identity, content marketing &amp; package design.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85945" y="3115792"/>
            <a:ext cx="972108" cy="276999"/>
            <a:chOff x="4085945" y="3115792"/>
            <a:chExt cx="972108" cy="276999"/>
          </a:xfrm>
        </p:grpSpPr>
        <p:sp>
          <p:nvSpPr>
            <p:cNvPr id="9" name="矩形 8"/>
            <p:cNvSpPr/>
            <p:nvPr/>
          </p:nvSpPr>
          <p:spPr>
            <a:xfrm>
              <a:off x="4085945" y="3164281"/>
              <a:ext cx="972108" cy="18002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21620" y="3115792"/>
              <a:ext cx="9007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Learn more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712456" y="1888376"/>
            <a:ext cx="36000" cy="21602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712456" y="2248416"/>
            <a:ext cx="36000" cy="216024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12456" y="2608456"/>
            <a:ext cx="36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712456" y="2968496"/>
            <a:ext cx="36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12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5465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2437003" cy="769441"/>
            <a:chOff x="307852" y="495736"/>
            <a:chExt cx="2437003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1824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PERFORM BETTER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itchFamily="34" charset="-122"/>
                </a:rPr>
                <a:t>＊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691332" y="636622"/>
            <a:ext cx="7462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WE ARE THE DIEHL GROUP ARCHITECTS, A FULL-SERVICE DESIGN ANDCONSULTING FIRM SPECIALIZING IN FORENSIC ARCHITECTURE, QUALITY ASSURANCE, AND EXPERT WITNESS TESEIMONY.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B5C6E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endParaRPr lang="zh-CN" altLang="en-US" sz="1600" dirty="0">
              <a:solidFill>
                <a:srgbClr val="1B5C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33647" y="1786624"/>
            <a:ext cx="3512764" cy="923330"/>
            <a:chOff x="909897" y="1549124"/>
            <a:chExt cx="3512764" cy="923330"/>
          </a:xfrm>
        </p:grpSpPr>
        <p:sp>
          <p:nvSpPr>
            <p:cNvPr id="3" name="TextBox 2"/>
            <p:cNvSpPr txBox="1"/>
            <p:nvPr/>
          </p:nvSpPr>
          <p:spPr>
            <a:xfrm>
              <a:off x="909897" y="1549124"/>
              <a:ext cx="995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5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787438" y="1677082"/>
              <a:ext cx="13819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CONTACT INFO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787438" y="1937294"/>
              <a:ext cx="263522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</a:rPr>
                <a:t>Kin gets employee files, addresses, emergency contacts, bank info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682054" y="1786624"/>
            <a:ext cx="3512764" cy="923330"/>
            <a:chOff x="909897" y="1549124"/>
            <a:chExt cx="3512764" cy="923330"/>
          </a:xfrm>
        </p:grpSpPr>
        <p:sp>
          <p:nvSpPr>
            <p:cNvPr id="44" name="TextBox 43"/>
            <p:cNvSpPr txBox="1"/>
            <p:nvPr/>
          </p:nvSpPr>
          <p:spPr>
            <a:xfrm>
              <a:off x="909897" y="1549124"/>
              <a:ext cx="995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5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787438" y="1677082"/>
              <a:ext cx="196682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EMERGENCY CONTACT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87438" y="1937294"/>
              <a:ext cx="263522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</a:rPr>
                <a:t>Kin gets employee files, addresses, emergency contacts, bank info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933647" y="3030827"/>
            <a:ext cx="3512764" cy="923330"/>
            <a:chOff x="909897" y="1549124"/>
            <a:chExt cx="3512764" cy="923330"/>
          </a:xfrm>
        </p:grpSpPr>
        <p:sp>
          <p:nvSpPr>
            <p:cNvPr id="48" name="TextBox 47"/>
            <p:cNvSpPr txBox="1"/>
            <p:nvPr/>
          </p:nvSpPr>
          <p:spPr>
            <a:xfrm>
              <a:off x="909897" y="1549124"/>
              <a:ext cx="995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5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787438" y="1677082"/>
              <a:ext cx="925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ADDRESS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87438" y="1937294"/>
              <a:ext cx="263522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</a:rPr>
                <a:t>Kin gets employee files, addresses, emergency contacts, bank info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682054" y="3030827"/>
            <a:ext cx="3512764" cy="923330"/>
            <a:chOff x="909897" y="1549124"/>
            <a:chExt cx="3512764" cy="923330"/>
          </a:xfrm>
        </p:grpSpPr>
        <p:sp>
          <p:nvSpPr>
            <p:cNvPr id="52" name="TextBox 51"/>
            <p:cNvSpPr txBox="1"/>
            <p:nvPr/>
          </p:nvSpPr>
          <p:spPr>
            <a:xfrm>
              <a:off x="909897" y="1549124"/>
              <a:ext cx="995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04</a:t>
              </a:r>
              <a:endParaRPr lang="zh-CN" altLang="en-US" sz="5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787438" y="1677082"/>
              <a:ext cx="10342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BANK INFO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787438" y="1937294"/>
              <a:ext cx="263522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</a:rPr>
                <a:t>Kin gets employee files, addresses, emergency contacts, bank info</a:t>
              </a:r>
              <a:endParaRPr lang="zh-CN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298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5465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2437003" cy="769441"/>
            <a:chOff x="307852" y="495736"/>
            <a:chExt cx="2437003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1824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PERFORM BETTER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>
                  <a:solidFill>
                    <a:schemeClr val="bg1"/>
                  </a:solidFill>
                  <a:ea typeface="微软雅黑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itchFamily="34" charset="-122"/>
                </a:rPr>
                <a:t>＊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691332" y="636622"/>
            <a:ext cx="7462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WE ARE THE DIEHL GROUP ARCHITECTS, A FULL-SERVICE DESIGN ANDCONSULTING FIRM SPECIALIZING IN FORENSIC ARCHITECTURE, QUALITY ASSURANCE, AND EXPERT WITNESS TESEIMONY.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B5C6E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endParaRPr lang="zh-CN" altLang="en-US" sz="1600" dirty="0">
              <a:solidFill>
                <a:srgbClr val="1B5C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737178" y="2201938"/>
            <a:ext cx="318896" cy="315974"/>
            <a:chOff x="8185151" y="600075"/>
            <a:chExt cx="1212850" cy="1201738"/>
          </a:xfrm>
          <a:solidFill>
            <a:schemeClr val="bg1">
              <a:lumMod val="95000"/>
            </a:schemeClr>
          </a:solidFill>
        </p:grpSpPr>
        <p:sp>
          <p:nvSpPr>
            <p:cNvPr id="55" name="Freeform 13"/>
            <p:cNvSpPr>
              <a:spLocks/>
            </p:cNvSpPr>
            <p:nvPr/>
          </p:nvSpPr>
          <p:spPr bwMode="auto">
            <a:xfrm>
              <a:off x="8320088" y="828675"/>
              <a:ext cx="919163" cy="973138"/>
            </a:xfrm>
            <a:custGeom>
              <a:avLst/>
              <a:gdLst>
                <a:gd name="T0" fmla="*/ 123 w 245"/>
                <a:gd name="T1" fmla="*/ 0 h 259"/>
                <a:gd name="T2" fmla="*/ 0 w 245"/>
                <a:gd name="T3" fmla="*/ 155 h 259"/>
                <a:gd name="T4" fmla="*/ 0 w 245"/>
                <a:gd name="T5" fmla="*/ 246 h 259"/>
                <a:gd name="T6" fmla="*/ 16 w 245"/>
                <a:gd name="T7" fmla="*/ 259 h 259"/>
                <a:gd name="T8" fmla="*/ 96 w 245"/>
                <a:gd name="T9" fmla="*/ 259 h 259"/>
                <a:gd name="T10" fmla="*/ 96 w 245"/>
                <a:gd name="T11" fmla="*/ 167 h 259"/>
                <a:gd name="T12" fmla="*/ 151 w 245"/>
                <a:gd name="T13" fmla="*/ 167 h 259"/>
                <a:gd name="T14" fmla="*/ 151 w 245"/>
                <a:gd name="T15" fmla="*/ 259 h 259"/>
                <a:gd name="T16" fmla="*/ 230 w 245"/>
                <a:gd name="T17" fmla="*/ 259 h 259"/>
                <a:gd name="T18" fmla="*/ 245 w 245"/>
                <a:gd name="T19" fmla="*/ 246 h 259"/>
                <a:gd name="T20" fmla="*/ 245 w 245"/>
                <a:gd name="T21" fmla="*/ 144 h 259"/>
                <a:gd name="T22" fmla="*/ 123 w 245"/>
                <a:gd name="T23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5" h="259">
                  <a:moveTo>
                    <a:pt x="123" y="0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0" y="253"/>
                    <a:pt x="7" y="259"/>
                    <a:pt x="16" y="259"/>
                  </a:cubicBezTo>
                  <a:cubicBezTo>
                    <a:pt x="96" y="259"/>
                    <a:pt x="96" y="259"/>
                    <a:pt x="96" y="259"/>
                  </a:cubicBezTo>
                  <a:cubicBezTo>
                    <a:pt x="96" y="167"/>
                    <a:pt x="96" y="167"/>
                    <a:pt x="96" y="167"/>
                  </a:cubicBezTo>
                  <a:cubicBezTo>
                    <a:pt x="151" y="167"/>
                    <a:pt x="151" y="167"/>
                    <a:pt x="151" y="167"/>
                  </a:cubicBezTo>
                  <a:cubicBezTo>
                    <a:pt x="151" y="259"/>
                    <a:pt x="151" y="259"/>
                    <a:pt x="151" y="259"/>
                  </a:cubicBezTo>
                  <a:cubicBezTo>
                    <a:pt x="230" y="259"/>
                    <a:pt x="230" y="259"/>
                    <a:pt x="230" y="259"/>
                  </a:cubicBezTo>
                  <a:cubicBezTo>
                    <a:pt x="238" y="259"/>
                    <a:pt x="245" y="253"/>
                    <a:pt x="245" y="246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37"/>
                    <a:pt x="123" y="0"/>
                    <a:pt x="1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4"/>
            <p:cNvSpPr>
              <a:spLocks/>
            </p:cNvSpPr>
            <p:nvPr/>
          </p:nvSpPr>
          <p:spPr bwMode="auto">
            <a:xfrm>
              <a:off x="8185151" y="600075"/>
              <a:ext cx="1212850" cy="811213"/>
            </a:xfrm>
            <a:custGeom>
              <a:avLst/>
              <a:gdLst>
                <a:gd name="T0" fmla="*/ 319 w 323"/>
                <a:gd name="T1" fmla="*/ 184 h 216"/>
                <a:gd name="T2" fmla="*/ 169 w 323"/>
                <a:gd name="T3" fmla="*/ 5 h 216"/>
                <a:gd name="T4" fmla="*/ 158 w 323"/>
                <a:gd name="T5" fmla="*/ 0 h 216"/>
                <a:gd name="T6" fmla="*/ 147 w 323"/>
                <a:gd name="T7" fmla="*/ 5 h 216"/>
                <a:gd name="T8" fmla="*/ 4 w 323"/>
                <a:gd name="T9" fmla="*/ 188 h 216"/>
                <a:gd name="T10" fmla="*/ 6 w 323"/>
                <a:gd name="T11" fmla="*/ 209 h 216"/>
                <a:gd name="T12" fmla="*/ 24 w 323"/>
                <a:gd name="T13" fmla="*/ 211 h 216"/>
                <a:gd name="T14" fmla="*/ 159 w 323"/>
                <a:gd name="T15" fmla="*/ 42 h 216"/>
                <a:gd name="T16" fmla="*/ 299 w 323"/>
                <a:gd name="T17" fmla="*/ 207 h 216"/>
                <a:gd name="T18" fmla="*/ 317 w 323"/>
                <a:gd name="T19" fmla="*/ 205 h 216"/>
                <a:gd name="T20" fmla="*/ 319 w 323"/>
                <a:gd name="T21" fmla="*/ 18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3" h="216">
                  <a:moveTo>
                    <a:pt x="319" y="184"/>
                  </a:moveTo>
                  <a:cubicBezTo>
                    <a:pt x="319" y="184"/>
                    <a:pt x="171" y="7"/>
                    <a:pt x="169" y="5"/>
                  </a:cubicBezTo>
                  <a:cubicBezTo>
                    <a:pt x="166" y="1"/>
                    <a:pt x="162" y="0"/>
                    <a:pt x="158" y="0"/>
                  </a:cubicBezTo>
                  <a:cubicBezTo>
                    <a:pt x="154" y="0"/>
                    <a:pt x="150" y="1"/>
                    <a:pt x="147" y="5"/>
                  </a:cubicBezTo>
                  <a:cubicBezTo>
                    <a:pt x="145" y="8"/>
                    <a:pt x="4" y="188"/>
                    <a:pt x="4" y="188"/>
                  </a:cubicBezTo>
                  <a:cubicBezTo>
                    <a:pt x="0" y="194"/>
                    <a:pt x="1" y="203"/>
                    <a:pt x="6" y="209"/>
                  </a:cubicBezTo>
                  <a:cubicBezTo>
                    <a:pt x="12" y="215"/>
                    <a:pt x="20" y="216"/>
                    <a:pt x="24" y="211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299" y="207"/>
                    <a:pt x="299" y="207"/>
                    <a:pt x="299" y="207"/>
                  </a:cubicBezTo>
                  <a:cubicBezTo>
                    <a:pt x="304" y="213"/>
                    <a:pt x="312" y="212"/>
                    <a:pt x="317" y="205"/>
                  </a:cubicBezTo>
                  <a:cubicBezTo>
                    <a:pt x="323" y="199"/>
                    <a:pt x="323" y="189"/>
                    <a:pt x="319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1237151" y="3185910"/>
            <a:ext cx="13189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COMPANY ASSETS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131345" y="3185910"/>
            <a:ext cx="880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BANK INFO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809639" y="3185910"/>
            <a:ext cx="9105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BIRTHDAYS 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24618" y="2810949"/>
            <a:ext cx="5500604" cy="144016"/>
            <a:chOff x="1824618" y="2810949"/>
            <a:chExt cx="5500604" cy="144016"/>
          </a:xfrm>
        </p:grpSpPr>
        <p:sp>
          <p:nvSpPr>
            <p:cNvPr id="2" name="椭圆 1"/>
            <p:cNvSpPr/>
            <p:nvPr/>
          </p:nvSpPr>
          <p:spPr>
            <a:xfrm>
              <a:off x="1824618" y="2810949"/>
              <a:ext cx="144016" cy="14401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502912" y="2810949"/>
              <a:ext cx="144016" cy="14401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7181206" y="2810949"/>
              <a:ext cx="144016" cy="14401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>
              <a:stCxn id="2" idx="6"/>
              <a:endCxn id="60" idx="2"/>
            </p:cNvCxnSpPr>
            <p:nvPr/>
          </p:nvCxnSpPr>
          <p:spPr>
            <a:xfrm>
              <a:off x="1968634" y="2882957"/>
              <a:ext cx="253427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60" idx="6"/>
              <a:endCxn id="64" idx="2"/>
            </p:cNvCxnSpPr>
            <p:nvPr/>
          </p:nvCxnSpPr>
          <p:spPr>
            <a:xfrm>
              <a:off x="4646928" y="2882957"/>
              <a:ext cx="253427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4335008" y="2201938"/>
            <a:ext cx="387350" cy="323070"/>
            <a:chOff x="2760663" y="5032375"/>
            <a:chExt cx="1473200" cy="1228726"/>
          </a:xfrm>
          <a:solidFill>
            <a:schemeClr val="bg1">
              <a:lumMod val="95000"/>
            </a:schemeClr>
          </a:solidFill>
        </p:grpSpPr>
        <p:sp>
          <p:nvSpPr>
            <p:cNvPr id="70" name="Freeform 15"/>
            <p:cNvSpPr>
              <a:spLocks/>
            </p:cNvSpPr>
            <p:nvPr/>
          </p:nvSpPr>
          <p:spPr bwMode="auto">
            <a:xfrm>
              <a:off x="3005138" y="5856288"/>
              <a:ext cx="285750" cy="404813"/>
            </a:xfrm>
            <a:custGeom>
              <a:avLst/>
              <a:gdLst>
                <a:gd name="T0" fmla="*/ 76 w 76"/>
                <a:gd name="T1" fmla="*/ 103 h 108"/>
                <a:gd name="T2" fmla="*/ 62 w 76"/>
                <a:gd name="T3" fmla="*/ 108 h 108"/>
                <a:gd name="T4" fmla="*/ 13 w 76"/>
                <a:gd name="T5" fmla="*/ 108 h 108"/>
                <a:gd name="T6" fmla="*/ 0 w 76"/>
                <a:gd name="T7" fmla="*/ 103 h 108"/>
                <a:gd name="T8" fmla="*/ 0 w 76"/>
                <a:gd name="T9" fmla="*/ 5 h 108"/>
                <a:gd name="T10" fmla="*/ 13 w 76"/>
                <a:gd name="T11" fmla="*/ 0 h 108"/>
                <a:gd name="T12" fmla="*/ 62 w 76"/>
                <a:gd name="T13" fmla="*/ 0 h 108"/>
                <a:gd name="T14" fmla="*/ 76 w 76"/>
                <a:gd name="T15" fmla="*/ 5 h 108"/>
                <a:gd name="T16" fmla="*/ 76 w 76"/>
                <a:gd name="T17" fmla="*/ 10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08">
                  <a:moveTo>
                    <a:pt x="76" y="103"/>
                  </a:moveTo>
                  <a:cubicBezTo>
                    <a:pt x="76" y="106"/>
                    <a:pt x="70" y="108"/>
                    <a:pt x="62" y="108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6" y="108"/>
                    <a:pt x="0" y="106"/>
                    <a:pt x="0" y="10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6" y="0"/>
                    <a:pt x="1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0" y="0"/>
                    <a:pt x="76" y="2"/>
                    <a:pt x="76" y="5"/>
                  </a:cubicBezTo>
                  <a:lnTo>
                    <a:pt x="76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6"/>
            <p:cNvSpPr>
              <a:spLocks/>
            </p:cNvSpPr>
            <p:nvPr/>
          </p:nvSpPr>
          <p:spPr bwMode="auto">
            <a:xfrm>
              <a:off x="3321051" y="5645150"/>
              <a:ext cx="284163" cy="615950"/>
            </a:xfrm>
            <a:custGeom>
              <a:avLst/>
              <a:gdLst>
                <a:gd name="T0" fmla="*/ 76 w 76"/>
                <a:gd name="T1" fmla="*/ 156 h 164"/>
                <a:gd name="T2" fmla="*/ 62 w 76"/>
                <a:gd name="T3" fmla="*/ 164 h 164"/>
                <a:gd name="T4" fmla="*/ 13 w 76"/>
                <a:gd name="T5" fmla="*/ 164 h 164"/>
                <a:gd name="T6" fmla="*/ 0 w 76"/>
                <a:gd name="T7" fmla="*/ 156 h 164"/>
                <a:gd name="T8" fmla="*/ 0 w 76"/>
                <a:gd name="T9" fmla="*/ 7 h 164"/>
                <a:gd name="T10" fmla="*/ 13 w 76"/>
                <a:gd name="T11" fmla="*/ 0 h 164"/>
                <a:gd name="T12" fmla="*/ 62 w 76"/>
                <a:gd name="T13" fmla="*/ 0 h 164"/>
                <a:gd name="T14" fmla="*/ 76 w 76"/>
                <a:gd name="T15" fmla="*/ 7 h 164"/>
                <a:gd name="T16" fmla="*/ 76 w 76"/>
                <a:gd name="T17" fmla="*/ 15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64">
                  <a:moveTo>
                    <a:pt x="76" y="156"/>
                  </a:moveTo>
                  <a:cubicBezTo>
                    <a:pt x="76" y="160"/>
                    <a:pt x="70" y="164"/>
                    <a:pt x="62" y="164"/>
                  </a:cubicBezTo>
                  <a:cubicBezTo>
                    <a:pt x="13" y="164"/>
                    <a:pt x="13" y="164"/>
                    <a:pt x="13" y="164"/>
                  </a:cubicBezTo>
                  <a:cubicBezTo>
                    <a:pt x="6" y="164"/>
                    <a:pt x="0" y="160"/>
                    <a:pt x="0" y="1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6" y="0"/>
                    <a:pt x="1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0" y="0"/>
                    <a:pt x="76" y="3"/>
                    <a:pt x="76" y="7"/>
                  </a:cubicBezTo>
                  <a:lnTo>
                    <a:pt x="76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7"/>
            <p:cNvSpPr>
              <a:spLocks/>
            </p:cNvSpPr>
            <p:nvPr/>
          </p:nvSpPr>
          <p:spPr bwMode="auto">
            <a:xfrm>
              <a:off x="3635376" y="5397500"/>
              <a:ext cx="282575" cy="863600"/>
            </a:xfrm>
            <a:custGeom>
              <a:avLst/>
              <a:gdLst>
                <a:gd name="T0" fmla="*/ 75 w 75"/>
                <a:gd name="T1" fmla="*/ 219 h 230"/>
                <a:gd name="T2" fmla="*/ 62 w 75"/>
                <a:gd name="T3" fmla="*/ 230 h 230"/>
                <a:gd name="T4" fmla="*/ 13 w 75"/>
                <a:gd name="T5" fmla="*/ 230 h 230"/>
                <a:gd name="T6" fmla="*/ 0 w 75"/>
                <a:gd name="T7" fmla="*/ 219 h 230"/>
                <a:gd name="T8" fmla="*/ 0 w 75"/>
                <a:gd name="T9" fmla="*/ 10 h 230"/>
                <a:gd name="T10" fmla="*/ 13 w 75"/>
                <a:gd name="T11" fmla="*/ 0 h 230"/>
                <a:gd name="T12" fmla="*/ 62 w 75"/>
                <a:gd name="T13" fmla="*/ 0 h 230"/>
                <a:gd name="T14" fmla="*/ 75 w 75"/>
                <a:gd name="T15" fmla="*/ 10 h 230"/>
                <a:gd name="T16" fmla="*/ 75 w 75"/>
                <a:gd name="T17" fmla="*/ 21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230">
                  <a:moveTo>
                    <a:pt x="75" y="219"/>
                  </a:moveTo>
                  <a:cubicBezTo>
                    <a:pt x="75" y="225"/>
                    <a:pt x="70" y="230"/>
                    <a:pt x="62" y="230"/>
                  </a:cubicBezTo>
                  <a:cubicBezTo>
                    <a:pt x="13" y="230"/>
                    <a:pt x="13" y="230"/>
                    <a:pt x="13" y="230"/>
                  </a:cubicBezTo>
                  <a:cubicBezTo>
                    <a:pt x="6" y="230"/>
                    <a:pt x="0" y="225"/>
                    <a:pt x="0" y="21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6" y="0"/>
                    <a:pt x="1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0" y="0"/>
                    <a:pt x="75" y="4"/>
                    <a:pt x="75" y="10"/>
                  </a:cubicBezTo>
                  <a:lnTo>
                    <a:pt x="75" y="2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8"/>
            <p:cNvSpPr>
              <a:spLocks/>
            </p:cNvSpPr>
            <p:nvPr/>
          </p:nvSpPr>
          <p:spPr bwMode="auto">
            <a:xfrm>
              <a:off x="3951288" y="5205413"/>
              <a:ext cx="282575" cy="1055688"/>
            </a:xfrm>
            <a:custGeom>
              <a:avLst/>
              <a:gdLst>
                <a:gd name="T0" fmla="*/ 75 w 75"/>
                <a:gd name="T1" fmla="*/ 268 h 281"/>
                <a:gd name="T2" fmla="*/ 62 w 75"/>
                <a:gd name="T3" fmla="*/ 281 h 281"/>
                <a:gd name="T4" fmla="*/ 13 w 75"/>
                <a:gd name="T5" fmla="*/ 281 h 281"/>
                <a:gd name="T6" fmla="*/ 0 w 75"/>
                <a:gd name="T7" fmla="*/ 268 h 281"/>
                <a:gd name="T8" fmla="*/ 0 w 75"/>
                <a:gd name="T9" fmla="*/ 13 h 281"/>
                <a:gd name="T10" fmla="*/ 13 w 75"/>
                <a:gd name="T11" fmla="*/ 0 h 281"/>
                <a:gd name="T12" fmla="*/ 62 w 75"/>
                <a:gd name="T13" fmla="*/ 0 h 281"/>
                <a:gd name="T14" fmla="*/ 75 w 75"/>
                <a:gd name="T15" fmla="*/ 13 h 281"/>
                <a:gd name="T16" fmla="*/ 75 w 75"/>
                <a:gd name="T17" fmla="*/ 268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281">
                  <a:moveTo>
                    <a:pt x="75" y="268"/>
                  </a:moveTo>
                  <a:cubicBezTo>
                    <a:pt x="75" y="275"/>
                    <a:pt x="69" y="281"/>
                    <a:pt x="62" y="281"/>
                  </a:cubicBezTo>
                  <a:cubicBezTo>
                    <a:pt x="13" y="281"/>
                    <a:pt x="13" y="281"/>
                    <a:pt x="13" y="281"/>
                  </a:cubicBezTo>
                  <a:cubicBezTo>
                    <a:pt x="6" y="281"/>
                    <a:pt x="0" y="275"/>
                    <a:pt x="0" y="26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9" y="0"/>
                    <a:pt x="75" y="6"/>
                    <a:pt x="75" y="13"/>
                  </a:cubicBezTo>
                  <a:lnTo>
                    <a:pt x="75" y="2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9"/>
            <p:cNvSpPr>
              <a:spLocks/>
            </p:cNvSpPr>
            <p:nvPr/>
          </p:nvSpPr>
          <p:spPr bwMode="auto">
            <a:xfrm>
              <a:off x="2760663" y="5116513"/>
              <a:ext cx="1063625" cy="682625"/>
            </a:xfrm>
            <a:custGeom>
              <a:avLst/>
              <a:gdLst>
                <a:gd name="T0" fmla="*/ 14 w 283"/>
                <a:gd name="T1" fmla="*/ 182 h 182"/>
                <a:gd name="T2" fmla="*/ 5 w 283"/>
                <a:gd name="T3" fmla="*/ 179 h 182"/>
                <a:gd name="T4" fmla="*/ 5 w 283"/>
                <a:gd name="T5" fmla="*/ 163 h 182"/>
                <a:gd name="T6" fmla="*/ 140 w 283"/>
                <a:gd name="T7" fmla="*/ 46 h 182"/>
                <a:gd name="T8" fmla="*/ 154 w 283"/>
                <a:gd name="T9" fmla="*/ 44 h 182"/>
                <a:gd name="T10" fmla="*/ 162 w 283"/>
                <a:gd name="T11" fmla="*/ 54 h 182"/>
                <a:gd name="T12" fmla="*/ 162 w 283"/>
                <a:gd name="T13" fmla="*/ 88 h 182"/>
                <a:gd name="T14" fmla="*/ 259 w 283"/>
                <a:gd name="T15" fmla="*/ 5 h 182"/>
                <a:gd name="T16" fmla="*/ 278 w 283"/>
                <a:gd name="T17" fmla="*/ 5 h 182"/>
                <a:gd name="T18" fmla="*/ 278 w 283"/>
                <a:gd name="T19" fmla="*/ 20 h 182"/>
                <a:gd name="T20" fmla="*/ 158 w 283"/>
                <a:gd name="T21" fmla="*/ 123 h 182"/>
                <a:gd name="T22" fmla="*/ 144 w 283"/>
                <a:gd name="T23" fmla="*/ 125 h 182"/>
                <a:gd name="T24" fmla="*/ 136 w 283"/>
                <a:gd name="T25" fmla="*/ 115 h 182"/>
                <a:gd name="T26" fmla="*/ 136 w 283"/>
                <a:gd name="T27" fmla="*/ 82 h 182"/>
                <a:gd name="T28" fmla="*/ 23 w 283"/>
                <a:gd name="T29" fmla="*/ 179 h 182"/>
                <a:gd name="T30" fmla="*/ 14 w 283"/>
                <a:gd name="T31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3" h="182">
                  <a:moveTo>
                    <a:pt x="14" y="182"/>
                  </a:moveTo>
                  <a:cubicBezTo>
                    <a:pt x="11" y="182"/>
                    <a:pt x="7" y="181"/>
                    <a:pt x="5" y="179"/>
                  </a:cubicBezTo>
                  <a:cubicBezTo>
                    <a:pt x="0" y="174"/>
                    <a:pt x="0" y="167"/>
                    <a:pt x="5" y="163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3" y="43"/>
                    <a:pt x="149" y="42"/>
                    <a:pt x="154" y="44"/>
                  </a:cubicBezTo>
                  <a:cubicBezTo>
                    <a:pt x="159" y="46"/>
                    <a:pt x="162" y="50"/>
                    <a:pt x="162" y="54"/>
                  </a:cubicBezTo>
                  <a:cubicBezTo>
                    <a:pt x="162" y="88"/>
                    <a:pt x="162" y="88"/>
                    <a:pt x="162" y="88"/>
                  </a:cubicBezTo>
                  <a:cubicBezTo>
                    <a:pt x="259" y="5"/>
                    <a:pt x="259" y="5"/>
                    <a:pt x="259" y="5"/>
                  </a:cubicBezTo>
                  <a:cubicBezTo>
                    <a:pt x="264" y="0"/>
                    <a:pt x="273" y="0"/>
                    <a:pt x="278" y="5"/>
                  </a:cubicBezTo>
                  <a:cubicBezTo>
                    <a:pt x="283" y="9"/>
                    <a:pt x="283" y="16"/>
                    <a:pt x="278" y="20"/>
                  </a:cubicBezTo>
                  <a:cubicBezTo>
                    <a:pt x="158" y="123"/>
                    <a:pt x="158" y="123"/>
                    <a:pt x="158" y="123"/>
                  </a:cubicBezTo>
                  <a:cubicBezTo>
                    <a:pt x="154" y="126"/>
                    <a:pt x="149" y="127"/>
                    <a:pt x="144" y="125"/>
                  </a:cubicBezTo>
                  <a:cubicBezTo>
                    <a:pt x="139" y="124"/>
                    <a:pt x="136" y="120"/>
                    <a:pt x="136" y="115"/>
                  </a:cubicBezTo>
                  <a:cubicBezTo>
                    <a:pt x="136" y="82"/>
                    <a:pt x="136" y="82"/>
                    <a:pt x="136" y="82"/>
                  </a:cubicBezTo>
                  <a:cubicBezTo>
                    <a:pt x="23" y="179"/>
                    <a:pt x="23" y="179"/>
                    <a:pt x="23" y="179"/>
                  </a:cubicBezTo>
                  <a:cubicBezTo>
                    <a:pt x="21" y="181"/>
                    <a:pt x="17" y="182"/>
                    <a:pt x="14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20"/>
            <p:cNvSpPr>
              <a:spLocks/>
            </p:cNvSpPr>
            <p:nvPr/>
          </p:nvSpPr>
          <p:spPr bwMode="auto">
            <a:xfrm>
              <a:off x="3635376" y="5032375"/>
              <a:ext cx="282575" cy="244475"/>
            </a:xfrm>
            <a:custGeom>
              <a:avLst/>
              <a:gdLst>
                <a:gd name="T0" fmla="*/ 131 w 178"/>
                <a:gd name="T1" fmla="*/ 154 h 154"/>
                <a:gd name="T2" fmla="*/ 178 w 178"/>
                <a:gd name="T3" fmla="*/ 0 h 154"/>
                <a:gd name="T4" fmla="*/ 0 w 178"/>
                <a:gd name="T5" fmla="*/ 43 h 154"/>
                <a:gd name="T6" fmla="*/ 131 w 178"/>
                <a:gd name="T7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54">
                  <a:moveTo>
                    <a:pt x="131" y="154"/>
                  </a:moveTo>
                  <a:lnTo>
                    <a:pt x="178" y="0"/>
                  </a:lnTo>
                  <a:lnTo>
                    <a:pt x="0" y="43"/>
                  </a:lnTo>
                  <a:lnTo>
                    <a:pt x="131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7080409" y="2201938"/>
            <a:ext cx="345610" cy="357715"/>
            <a:chOff x="8116888" y="4364038"/>
            <a:chExt cx="1314450" cy="1360488"/>
          </a:xfrm>
          <a:solidFill>
            <a:schemeClr val="bg1">
              <a:lumMod val="95000"/>
            </a:schemeClr>
          </a:solidFill>
        </p:grpSpPr>
        <p:sp>
          <p:nvSpPr>
            <p:cNvPr id="77" name="Freeform 21"/>
            <p:cNvSpPr>
              <a:spLocks/>
            </p:cNvSpPr>
            <p:nvPr/>
          </p:nvSpPr>
          <p:spPr bwMode="auto">
            <a:xfrm>
              <a:off x="8451851" y="4691063"/>
              <a:ext cx="652463" cy="728663"/>
            </a:xfrm>
            <a:custGeom>
              <a:avLst/>
              <a:gdLst>
                <a:gd name="T0" fmla="*/ 174 w 174"/>
                <a:gd name="T1" fmla="*/ 87 h 194"/>
                <a:gd name="T2" fmla="*/ 87 w 174"/>
                <a:gd name="T3" fmla="*/ 0 h 194"/>
                <a:gd name="T4" fmla="*/ 0 w 174"/>
                <a:gd name="T5" fmla="*/ 87 h 194"/>
                <a:gd name="T6" fmla="*/ 47 w 174"/>
                <a:gd name="T7" fmla="*/ 165 h 194"/>
                <a:gd name="T8" fmla="*/ 47 w 174"/>
                <a:gd name="T9" fmla="*/ 194 h 194"/>
                <a:gd name="T10" fmla="*/ 127 w 174"/>
                <a:gd name="T11" fmla="*/ 194 h 194"/>
                <a:gd name="T12" fmla="*/ 127 w 174"/>
                <a:gd name="T13" fmla="*/ 165 h 194"/>
                <a:gd name="T14" fmla="*/ 174 w 174"/>
                <a:gd name="T15" fmla="*/ 8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194">
                  <a:moveTo>
                    <a:pt x="174" y="87"/>
                  </a:moveTo>
                  <a:cubicBezTo>
                    <a:pt x="174" y="39"/>
                    <a:pt x="135" y="0"/>
                    <a:pt x="87" y="0"/>
                  </a:cubicBezTo>
                  <a:cubicBezTo>
                    <a:pt x="39" y="0"/>
                    <a:pt x="0" y="39"/>
                    <a:pt x="0" y="87"/>
                  </a:cubicBezTo>
                  <a:cubicBezTo>
                    <a:pt x="0" y="121"/>
                    <a:pt x="19" y="150"/>
                    <a:pt x="47" y="165"/>
                  </a:cubicBezTo>
                  <a:cubicBezTo>
                    <a:pt x="47" y="194"/>
                    <a:pt x="47" y="194"/>
                    <a:pt x="47" y="194"/>
                  </a:cubicBezTo>
                  <a:cubicBezTo>
                    <a:pt x="127" y="194"/>
                    <a:pt x="127" y="194"/>
                    <a:pt x="127" y="194"/>
                  </a:cubicBezTo>
                  <a:cubicBezTo>
                    <a:pt x="127" y="165"/>
                    <a:pt x="127" y="165"/>
                    <a:pt x="127" y="165"/>
                  </a:cubicBezTo>
                  <a:cubicBezTo>
                    <a:pt x="155" y="150"/>
                    <a:pt x="174" y="121"/>
                    <a:pt x="17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22"/>
            <p:cNvSpPr>
              <a:spLocks/>
            </p:cNvSpPr>
            <p:nvPr/>
          </p:nvSpPr>
          <p:spPr bwMode="auto">
            <a:xfrm>
              <a:off x="8628063" y="5454650"/>
              <a:ext cx="300038" cy="52388"/>
            </a:xfrm>
            <a:custGeom>
              <a:avLst/>
              <a:gdLst>
                <a:gd name="T0" fmla="*/ 80 w 80"/>
                <a:gd name="T1" fmla="*/ 7 h 14"/>
                <a:gd name="T2" fmla="*/ 73 w 80"/>
                <a:gd name="T3" fmla="*/ 14 h 14"/>
                <a:gd name="T4" fmla="*/ 7 w 80"/>
                <a:gd name="T5" fmla="*/ 14 h 14"/>
                <a:gd name="T6" fmla="*/ 0 w 80"/>
                <a:gd name="T7" fmla="*/ 7 h 14"/>
                <a:gd name="T8" fmla="*/ 0 w 80"/>
                <a:gd name="T9" fmla="*/ 7 h 14"/>
                <a:gd name="T10" fmla="*/ 7 w 80"/>
                <a:gd name="T11" fmla="*/ 0 h 14"/>
                <a:gd name="T12" fmla="*/ 73 w 80"/>
                <a:gd name="T13" fmla="*/ 0 h 14"/>
                <a:gd name="T14" fmla="*/ 80 w 80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14">
                  <a:moveTo>
                    <a:pt x="80" y="7"/>
                  </a:moveTo>
                  <a:cubicBezTo>
                    <a:pt x="80" y="11"/>
                    <a:pt x="77" y="14"/>
                    <a:pt x="73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7" y="0"/>
                    <a:pt x="80" y="3"/>
                    <a:pt x="8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23"/>
            <p:cNvSpPr>
              <a:spLocks/>
            </p:cNvSpPr>
            <p:nvPr/>
          </p:nvSpPr>
          <p:spPr bwMode="auto">
            <a:xfrm>
              <a:off x="8628063" y="5524500"/>
              <a:ext cx="300038" cy="53975"/>
            </a:xfrm>
            <a:custGeom>
              <a:avLst/>
              <a:gdLst>
                <a:gd name="T0" fmla="*/ 80 w 80"/>
                <a:gd name="T1" fmla="*/ 7 h 14"/>
                <a:gd name="T2" fmla="*/ 73 w 80"/>
                <a:gd name="T3" fmla="*/ 14 h 14"/>
                <a:gd name="T4" fmla="*/ 7 w 80"/>
                <a:gd name="T5" fmla="*/ 14 h 14"/>
                <a:gd name="T6" fmla="*/ 0 w 80"/>
                <a:gd name="T7" fmla="*/ 7 h 14"/>
                <a:gd name="T8" fmla="*/ 0 w 80"/>
                <a:gd name="T9" fmla="*/ 7 h 14"/>
                <a:gd name="T10" fmla="*/ 7 w 80"/>
                <a:gd name="T11" fmla="*/ 0 h 14"/>
                <a:gd name="T12" fmla="*/ 73 w 80"/>
                <a:gd name="T13" fmla="*/ 0 h 14"/>
                <a:gd name="T14" fmla="*/ 80 w 80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14">
                  <a:moveTo>
                    <a:pt x="80" y="7"/>
                  </a:moveTo>
                  <a:cubicBezTo>
                    <a:pt x="80" y="11"/>
                    <a:pt x="77" y="14"/>
                    <a:pt x="73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7" y="0"/>
                    <a:pt x="80" y="3"/>
                    <a:pt x="8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8661401" y="5595938"/>
              <a:ext cx="228600" cy="53975"/>
            </a:xfrm>
            <a:custGeom>
              <a:avLst/>
              <a:gdLst>
                <a:gd name="T0" fmla="*/ 61 w 61"/>
                <a:gd name="T1" fmla="*/ 7 h 14"/>
                <a:gd name="T2" fmla="*/ 56 w 61"/>
                <a:gd name="T3" fmla="*/ 14 h 14"/>
                <a:gd name="T4" fmla="*/ 5 w 61"/>
                <a:gd name="T5" fmla="*/ 14 h 14"/>
                <a:gd name="T6" fmla="*/ 0 w 61"/>
                <a:gd name="T7" fmla="*/ 7 h 14"/>
                <a:gd name="T8" fmla="*/ 0 w 61"/>
                <a:gd name="T9" fmla="*/ 7 h 14"/>
                <a:gd name="T10" fmla="*/ 5 w 61"/>
                <a:gd name="T11" fmla="*/ 0 h 14"/>
                <a:gd name="T12" fmla="*/ 56 w 61"/>
                <a:gd name="T13" fmla="*/ 0 h 14"/>
                <a:gd name="T14" fmla="*/ 61 w 61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14">
                  <a:moveTo>
                    <a:pt x="61" y="7"/>
                  </a:moveTo>
                  <a:cubicBezTo>
                    <a:pt x="61" y="11"/>
                    <a:pt x="59" y="14"/>
                    <a:pt x="56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2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9" y="0"/>
                    <a:pt x="61" y="3"/>
                    <a:pt x="6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8713788" y="5672138"/>
              <a:ext cx="120650" cy="52388"/>
            </a:xfrm>
            <a:custGeom>
              <a:avLst/>
              <a:gdLst>
                <a:gd name="T0" fmla="*/ 32 w 32"/>
                <a:gd name="T1" fmla="*/ 7 h 14"/>
                <a:gd name="T2" fmla="*/ 30 w 32"/>
                <a:gd name="T3" fmla="*/ 14 h 14"/>
                <a:gd name="T4" fmla="*/ 3 w 32"/>
                <a:gd name="T5" fmla="*/ 14 h 14"/>
                <a:gd name="T6" fmla="*/ 0 w 32"/>
                <a:gd name="T7" fmla="*/ 7 h 14"/>
                <a:gd name="T8" fmla="*/ 0 w 32"/>
                <a:gd name="T9" fmla="*/ 7 h 14"/>
                <a:gd name="T10" fmla="*/ 3 w 32"/>
                <a:gd name="T11" fmla="*/ 0 h 14"/>
                <a:gd name="T12" fmla="*/ 30 w 32"/>
                <a:gd name="T13" fmla="*/ 0 h 14"/>
                <a:gd name="T14" fmla="*/ 32 w 32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4">
                  <a:moveTo>
                    <a:pt x="32" y="7"/>
                  </a:moveTo>
                  <a:cubicBezTo>
                    <a:pt x="32" y="10"/>
                    <a:pt x="31" y="14"/>
                    <a:pt x="30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0" y="10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3"/>
                    <a:pt x="3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26"/>
            <p:cNvSpPr>
              <a:spLocks/>
            </p:cNvSpPr>
            <p:nvPr/>
          </p:nvSpPr>
          <p:spPr bwMode="auto">
            <a:xfrm>
              <a:off x="8740776" y="4364038"/>
              <a:ext cx="71438" cy="266700"/>
            </a:xfrm>
            <a:custGeom>
              <a:avLst/>
              <a:gdLst>
                <a:gd name="T0" fmla="*/ 19 w 19"/>
                <a:gd name="T1" fmla="*/ 63 h 71"/>
                <a:gd name="T2" fmla="*/ 9 w 19"/>
                <a:gd name="T3" fmla="*/ 71 h 71"/>
                <a:gd name="T4" fmla="*/ 9 w 19"/>
                <a:gd name="T5" fmla="*/ 71 h 71"/>
                <a:gd name="T6" fmla="*/ 0 w 19"/>
                <a:gd name="T7" fmla="*/ 63 h 71"/>
                <a:gd name="T8" fmla="*/ 0 w 19"/>
                <a:gd name="T9" fmla="*/ 8 h 71"/>
                <a:gd name="T10" fmla="*/ 9 w 19"/>
                <a:gd name="T11" fmla="*/ 0 h 71"/>
                <a:gd name="T12" fmla="*/ 9 w 19"/>
                <a:gd name="T13" fmla="*/ 0 h 71"/>
                <a:gd name="T14" fmla="*/ 19 w 19"/>
                <a:gd name="T15" fmla="*/ 8 h 71"/>
                <a:gd name="T16" fmla="*/ 19 w 19"/>
                <a:gd name="T17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71">
                  <a:moveTo>
                    <a:pt x="19" y="63"/>
                  </a:moveTo>
                  <a:cubicBezTo>
                    <a:pt x="19" y="67"/>
                    <a:pt x="15" y="71"/>
                    <a:pt x="9" y="71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4" y="71"/>
                    <a:pt x="0" y="67"/>
                    <a:pt x="0" y="6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9" y="4"/>
                    <a:pt x="19" y="8"/>
                  </a:cubicBezTo>
                  <a:lnTo>
                    <a:pt x="19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8281988" y="4556125"/>
              <a:ext cx="217488" cy="217488"/>
            </a:xfrm>
            <a:custGeom>
              <a:avLst/>
              <a:gdLst>
                <a:gd name="T0" fmla="*/ 55 w 58"/>
                <a:gd name="T1" fmla="*/ 42 h 58"/>
                <a:gd name="T2" fmla="*/ 54 w 58"/>
                <a:gd name="T3" fmla="*/ 54 h 58"/>
                <a:gd name="T4" fmla="*/ 54 w 58"/>
                <a:gd name="T5" fmla="*/ 54 h 58"/>
                <a:gd name="T6" fmla="*/ 42 w 58"/>
                <a:gd name="T7" fmla="*/ 55 h 58"/>
                <a:gd name="T8" fmla="*/ 3 w 58"/>
                <a:gd name="T9" fmla="*/ 16 h 58"/>
                <a:gd name="T10" fmla="*/ 4 w 58"/>
                <a:gd name="T11" fmla="*/ 4 h 58"/>
                <a:gd name="T12" fmla="*/ 4 w 58"/>
                <a:gd name="T13" fmla="*/ 4 h 58"/>
                <a:gd name="T14" fmla="*/ 16 w 58"/>
                <a:gd name="T15" fmla="*/ 3 h 58"/>
                <a:gd name="T16" fmla="*/ 55 w 58"/>
                <a:gd name="T17" fmla="*/ 4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58">
                  <a:moveTo>
                    <a:pt x="55" y="42"/>
                  </a:moveTo>
                  <a:cubicBezTo>
                    <a:pt x="58" y="45"/>
                    <a:pt x="58" y="50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0" y="57"/>
                    <a:pt x="45" y="58"/>
                    <a:pt x="42" y="5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3"/>
                    <a:pt x="0" y="7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" y="0"/>
                    <a:pt x="13" y="0"/>
                    <a:pt x="16" y="3"/>
                  </a:cubicBezTo>
                  <a:lnTo>
                    <a:pt x="55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9059863" y="4556125"/>
              <a:ext cx="217488" cy="217488"/>
            </a:xfrm>
            <a:custGeom>
              <a:avLst/>
              <a:gdLst>
                <a:gd name="T0" fmla="*/ 16 w 58"/>
                <a:gd name="T1" fmla="*/ 55 h 58"/>
                <a:gd name="T2" fmla="*/ 4 w 58"/>
                <a:gd name="T3" fmla="*/ 54 h 58"/>
                <a:gd name="T4" fmla="*/ 4 w 58"/>
                <a:gd name="T5" fmla="*/ 54 h 58"/>
                <a:gd name="T6" fmla="*/ 3 w 58"/>
                <a:gd name="T7" fmla="*/ 42 h 58"/>
                <a:gd name="T8" fmla="*/ 42 w 58"/>
                <a:gd name="T9" fmla="*/ 3 h 58"/>
                <a:gd name="T10" fmla="*/ 54 w 58"/>
                <a:gd name="T11" fmla="*/ 4 h 58"/>
                <a:gd name="T12" fmla="*/ 54 w 58"/>
                <a:gd name="T13" fmla="*/ 4 h 58"/>
                <a:gd name="T14" fmla="*/ 55 w 58"/>
                <a:gd name="T15" fmla="*/ 16 h 58"/>
                <a:gd name="T16" fmla="*/ 16 w 58"/>
                <a:gd name="T17" fmla="*/ 5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58">
                  <a:moveTo>
                    <a:pt x="16" y="55"/>
                  </a:moveTo>
                  <a:cubicBezTo>
                    <a:pt x="13" y="58"/>
                    <a:pt x="7" y="57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50"/>
                    <a:pt x="0" y="45"/>
                    <a:pt x="3" y="42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5" y="0"/>
                    <a:pt x="50" y="0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7" y="7"/>
                    <a:pt x="58" y="13"/>
                    <a:pt x="55" y="16"/>
                  </a:cubicBezTo>
                  <a:lnTo>
                    <a:pt x="16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auto">
            <a:xfrm>
              <a:off x="9164638" y="5021263"/>
              <a:ext cx="266700" cy="68263"/>
            </a:xfrm>
            <a:custGeom>
              <a:avLst/>
              <a:gdLst>
                <a:gd name="T0" fmla="*/ 8 w 71"/>
                <a:gd name="T1" fmla="*/ 18 h 18"/>
                <a:gd name="T2" fmla="*/ 0 w 71"/>
                <a:gd name="T3" fmla="*/ 9 h 18"/>
                <a:gd name="T4" fmla="*/ 0 w 71"/>
                <a:gd name="T5" fmla="*/ 9 h 18"/>
                <a:gd name="T6" fmla="*/ 8 w 71"/>
                <a:gd name="T7" fmla="*/ 0 h 18"/>
                <a:gd name="T8" fmla="*/ 63 w 71"/>
                <a:gd name="T9" fmla="*/ 0 h 18"/>
                <a:gd name="T10" fmla="*/ 71 w 71"/>
                <a:gd name="T11" fmla="*/ 9 h 18"/>
                <a:gd name="T12" fmla="*/ 71 w 71"/>
                <a:gd name="T13" fmla="*/ 9 h 18"/>
                <a:gd name="T14" fmla="*/ 63 w 71"/>
                <a:gd name="T15" fmla="*/ 18 h 18"/>
                <a:gd name="T16" fmla="*/ 8 w 71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18">
                  <a:moveTo>
                    <a:pt x="8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8" y="0"/>
                    <a:pt x="71" y="4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14"/>
                    <a:pt x="68" y="18"/>
                    <a:pt x="63" y="18"/>
                  </a:cubicBezTo>
                  <a:lnTo>
                    <a:pt x="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8116888" y="5021263"/>
              <a:ext cx="266700" cy="68263"/>
            </a:xfrm>
            <a:custGeom>
              <a:avLst/>
              <a:gdLst>
                <a:gd name="T0" fmla="*/ 63 w 71"/>
                <a:gd name="T1" fmla="*/ 0 h 18"/>
                <a:gd name="T2" fmla="*/ 71 w 71"/>
                <a:gd name="T3" fmla="*/ 9 h 18"/>
                <a:gd name="T4" fmla="*/ 71 w 71"/>
                <a:gd name="T5" fmla="*/ 9 h 18"/>
                <a:gd name="T6" fmla="*/ 63 w 71"/>
                <a:gd name="T7" fmla="*/ 18 h 18"/>
                <a:gd name="T8" fmla="*/ 8 w 71"/>
                <a:gd name="T9" fmla="*/ 18 h 18"/>
                <a:gd name="T10" fmla="*/ 0 w 71"/>
                <a:gd name="T11" fmla="*/ 9 h 18"/>
                <a:gd name="T12" fmla="*/ 0 w 71"/>
                <a:gd name="T13" fmla="*/ 9 h 18"/>
                <a:gd name="T14" fmla="*/ 8 w 71"/>
                <a:gd name="T15" fmla="*/ 0 h 18"/>
                <a:gd name="T16" fmla="*/ 63 w 7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18">
                  <a:moveTo>
                    <a:pt x="63" y="0"/>
                  </a:moveTo>
                  <a:cubicBezTo>
                    <a:pt x="68" y="0"/>
                    <a:pt x="71" y="4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14"/>
                    <a:pt x="68" y="18"/>
                    <a:pt x="63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lnTo>
                    <a:pt x="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31"/>
            <p:cNvSpPr>
              <a:spLocks/>
            </p:cNvSpPr>
            <p:nvPr/>
          </p:nvSpPr>
          <p:spPr bwMode="auto">
            <a:xfrm>
              <a:off x="9013826" y="5281613"/>
              <a:ext cx="211138" cy="220663"/>
            </a:xfrm>
            <a:custGeom>
              <a:avLst/>
              <a:gdLst>
                <a:gd name="T0" fmla="*/ 53 w 56"/>
                <a:gd name="T1" fmla="*/ 43 h 59"/>
                <a:gd name="T2" fmla="*/ 52 w 56"/>
                <a:gd name="T3" fmla="*/ 56 h 59"/>
                <a:gd name="T4" fmla="*/ 52 w 56"/>
                <a:gd name="T5" fmla="*/ 56 h 59"/>
                <a:gd name="T6" fmla="*/ 40 w 56"/>
                <a:gd name="T7" fmla="*/ 56 h 59"/>
                <a:gd name="T8" fmla="*/ 3 w 56"/>
                <a:gd name="T9" fmla="*/ 15 h 59"/>
                <a:gd name="T10" fmla="*/ 4 w 56"/>
                <a:gd name="T11" fmla="*/ 3 h 59"/>
                <a:gd name="T12" fmla="*/ 4 w 56"/>
                <a:gd name="T13" fmla="*/ 3 h 59"/>
                <a:gd name="T14" fmla="*/ 16 w 56"/>
                <a:gd name="T15" fmla="*/ 3 h 59"/>
                <a:gd name="T16" fmla="*/ 53 w 56"/>
                <a:gd name="T17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9">
                  <a:moveTo>
                    <a:pt x="53" y="43"/>
                  </a:moveTo>
                  <a:cubicBezTo>
                    <a:pt x="56" y="47"/>
                    <a:pt x="56" y="52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48" y="59"/>
                    <a:pt x="43" y="59"/>
                    <a:pt x="40" y="5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0" y="12"/>
                    <a:pt x="0" y="7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8" y="0"/>
                    <a:pt x="13" y="0"/>
                    <a:pt x="16" y="3"/>
                  </a:cubicBezTo>
                  <a:lnTo>
                    <a:pt x="53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8320088" y="5281613"/>
              <a:ext cx="214313" cy="220663"/>
            </a:xfrm>
            <a:custGeom>
              <a:avLst/>
              <a:gdLst>
                <a:gd name="T0" fmla="*/ 16 w 57"/>
                <a:gd name="T1" fmla="*/ 56 h 59"/>
                <a:gd name="T2" fmla="*/ 4 w 57"/>
                <a:gd name="T3" fmla="*/ 55 h 59"/>
                <a:gd name="T4" fmla="*/ 4 w 57"/>
                <a:gd name="T5" fmla="*/ 55 h 59"/>
                <a:gd name="T6" fmla="*/ 3 w 57"/>
                <a:gd name="T7" fmla="*/ 43 h 59"/>
                <a:gd name="T8" fmla="*/ 40 w 57"/>
                <a:gd name="T9" fmla="*/ 3 h 59"/>
                <a:gd name="T10" fmla="*/ 52 w 57"/>
                <a:gd name="T11" fmla="*/ 4 h 59"/>
                <a:gd name="T12" fmla="*/ 52 w 57"/>
                <a:gd name="T13" fmla="*/ 4 h 59"/>
                <a:gd name="T14" fmla="*/ 54 w 57"/>
                <a:gd name="T15" fmla="*/ 16 h 59"/>
                <a:gd name="T16" fmla="*/ 16 w 57"/>
                <a:gd name="T17" fmla="*/ 5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9">
                  <a:moveTo>
                    <a:pt x="16" y="56"/>
                  </a:moveTo>
                  <a:cubicBezTo>
                    <a:pt x="13" y="59"/>
                    <a:pt x="7" y="59"/>
                    <a:pt x="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0" y="52"/>
                    <a:pt x="0" y="46"/>
                    <a:pt x="3" y="4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3" y="0"/>
                    <a:pt x="49" y="0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6" y="7"/>
                    <a:pt x="57" y="12"/>
                    <a:pt x="54" y="16"/>
                  </a:cubicBezTo>
                  <a:lnTo>
                    <a:pt x="16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97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1" grpId="0"/>
      <p:bldP spid="65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1136</Words>
  <Application>Microsoft Office PowerPoint</Application>
  <PresentationFormat>全屏显示(16:9)</PresentationFormat>
  <Paragraphs>180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微软雅黑</vt:lpstr>
      <vt:lpstr>Arial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EMERGENCY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绿色卡通</dc:title>
  <dc:creator>第一PPT</dc:creator>
  <cp:keywords>www.1ppt.com</cp:keywords>
  <cp:lastModifiedBy>Alan Yuan</cp:lastModifiedBy>
  <cp:revision>51</cp:revision>
  <dcterms:created xsi:type="dcterms:W3CDTF">2015-07-19T10:44:10Z</dcterms:created>
  <dcterms:modified xsi:type="dcterms:W3CDTF">2018-12-13T13:10:52Z</dcterms:modified>
</cp:coreProperties>
</file>