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6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535BC0-03E3-4A2A-9EC1-61F1C92883C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2031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35BC0-03E3-4A2A-9EC1-61F1C92883C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49138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35BC0-03E3-4A2A-9EC1-61F1C92883C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36002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35BC0-03E3-4A2A-9EC1-61F1C92883C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364604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35BC0-03E3-4A2A-9EC1-61F1C92883CD}"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317505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535BC0-03E3-4A2A-9EC1-61F1C92883C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76673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535BC0-03E3-4A2A-9EC1-61F1C92883CD}"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58159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535BC0-03E3-4A2A-9EC1-61F1C92883CD}"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129679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35BC0-03E3-4A2A-9EC1-61F1C92883CD}"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331615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535BC0-03E3-4A2A-9EC1-61F1C92883C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235313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535BC0-03E3-4A2A-9EC1-61F1C92883CD}"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69743-E17B-47E1-B763-E1288CEB7FBD}" type="slidenum">
              <a:rPr lang="en-US" smtClean="0"/>
              <a:t>‹#›</a:t>
            </a:fld>
            <a:endParaRPr lang="en-US"/>
          </a:p>
        </p:txBody>
      </p:sp>
    </p:spTree>
    <p:extLst>
      <p:ext uri="{BB962C8B-B14F-4D97-AF65-F5344CB8AC3E}">
        <p14:creationId xmlns:p14="http://schemas.microsoft.com/office/powerpoint/2010/main" val="72681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35BC0-03E3-4A2A-9EC1-61F1C92883CD}" type="datetimeFigureOut">
              <a:rPr lang="en-US" smtClean="0"/>
              <a:t>3/5/2019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69743-E17B-47E1-B763-E1288CEB7FBD}" type="slidenum">
              <a:rPr lang="en-US" smtClean="0"/>
              <a:t>‹#›</a:t>
            </a:fld>
            <a:endParaRPr lang="en-US"/>
          </a:p>
        </p:txBody>
      </p:sp>
    </p:spTree>
    <p:extLst>
      <p:ext uri="{BB962C8B-B14F-4D97-AF65-F5344CB8AC3E}">
        <p14:creationId xmlns:p14="http://schemas.microsoft.com/office/powerpoint/2010/main" val="3847158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5"/>
          <p:cNvSpPr txBox="1"/>
          <p:nvPr/>
        </p:nvSpPr>
        <p:spPr>
          <a:xfrm>
            <a:off x="971600" y="2651313"/>
            <a:ext cx="7416824" cy="311074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0"/>
              </a:spcAft>
            </a:pPr>
            <a:r>
              <a:rPr lang="id-ID" sz="2400" b="1">
                <a:latin typeface="Arial" panose="020B0604020202020204" pitchFamily="34" charset="0"/>
                <a:cs typeface="Arial" panose="020B0604020202020204" pitchFamily="34" charset="0"/>
              </a:rPr>
              <a:t>DASAR-DASAR </a:t>
            </a:r>
            <a:endParaRPr lang="en-US" sz="2400" b="1">
              <a:latin typeface="Arial" panose="020B0604020202020204" pitchFamily="34" charset="0"/>
              <a:cs typeface="Arial" panose="020B0604020202020204" pitchFamily="34" charset="0"/>
            </a:endParaRPr>
          </a:p>
          <a:p>
            <a:pPr algn="ctr">
              <a:lnSpc>
                <a:spcPct val="107000"/>
              </a:lnSpc>
              <a:spcAft>
                <a:spcPts val="0"/>
              </a:spcAft>
            </a:pPr>
            <a:r>
              <a:rPr lang="id-ID" sz="2400" b="1">
                <a:latin typeface="Arial" panose="020B0604020202020204" pitchFamily="34" charset="0"/>
                <a:cs typeface="Arial" panose="020B0604020202020204" pitchFamily="34" charset="0"/>
              </a:rPr>
              <a:t>TEKNOLOGI INFORMASI DAN KOMUNIKASI</a:t>
            </a:r>
            <a:endParaRPr lang="en-US" sz="2400" b="1">
              <a:latin typeface="Arial" panose="020B0604020202020204" pitchFamily="34" charset="0"/>
              <a:cs typeface="Arial" panose="020B0604020202020204" pitchFamily="34" charset="0"/>
            </a:endParaRPr>
          </a:p>
          <a:p>
            <a:pPr algn="ctr">
              <a:lnSpc>
                <a:spcPct val="107000"/>
              </a:lnSpc>
              <a:spcAft>
                <a:spcPts val="0"/>
              </a:spcAft>
            </a:pPr>
            <a:r>
              <a:rPr lang="en-US" b="1">
                <a:effectLst/>
                <a:latin typeface="Arial" panose="020B0604020202020204" pitchFamily="34" charset="0"/>
                <a:ea typeface="Calibri"/>
                <a:cs typeface="Arial" panose="020B0604020202020204" pitchFamily="34" charset="0"/>
              </a:rPr>
              <a:t>P</a:t>
            </a:r>
            <a:r>
              <a:rPr lang="id-ID" b="1">
                <a:effectLst/>
                <a:latin typeface="Arial" panose="020B0604020202020204" pitchFamily="34" charset="0"/>
                <a:ea typeface="Calibri"/>
                <a:cs typeface="Arial" panose="020B0604020202020204" pitchFamily="34" charset="0"/>
              </a:rPr>
              <a:t>UST</a:t>
            </a:r>
            <a:r>
              <a:rPr lang="en-US" b="1">
                <a:effectLst/>
                <a:latin typeface="Arial" panose="020B0604020202020204" pitchFamily="34" charset="0"/>
                <a:ea typeface="Calibri"/>
                <a:cs typeface="Arial" panose="020B0604020202020204" pitchFamily="34" charset="0"/>
              </a:rPr>
              <a:t>4425/Teknologi Informasi dan Komunikasi</a:t>
            </a:r>
            <a:endParaRPr lang="id-ID" sz="1400" b="1"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dirty="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b="1" dirty="0">
                <a:effectLst/>
                <a:latin typeface="Arial" panose="020B0604020202020204" pitchFamily="34" charset="0"/>
                <a:ea typeface="Calibri"/>
                <a:cs typeface="Arial" panose="020B0604020202020204" pitchFamily="34" charset="0"/>
              </a:rPr>
              <a:t>Nama Pengembang </a:t>
            </a:r>
            <a:r>
              <a:rPr lang="id-ID" sz="1400" b="1">
                <a:effectLst/>
                <a:latin typeface="Arial" panose="020B0604020202020204" pitchFamily="34" charset="0"/>
                <a:ea typeface="Calibri"/>
                <a:cs typeface="Arial" panose="020B0604020202020204" pitchFamily="34" charset="0"/>
              </a:rPr>
              <a:t>: </a:t>
            </a:r>
            <a:r>
              <a:rPr lang="en-US" sz="1400" b="1">
                <a:latin typeface="Arial" panose="020B0604020202020204" pitchFamily="34" charset="0"/>
                <a:ea typeface="Calibri"/>
                <a:cs typeface="Arial" panose="020B0604020202020204" pitchFamily="34" charset="0"/>
              </a:rPr>
              <a:t>Gema Rullyana, S.Pd., M.I.Kom</a:t>
            </a:r>
            <a:r>
              <a:rPr lang="id-ID" sz="1400">
                <a:effectLst/>
                <a:latin typeface="Arial" panose="020B0604020202020204" pitchFamily="34" charset="0"/>
                <a:ea typeface="Calibri"/>
                <a:cs typeface="Arial" panose="020B0604020202020204" pitchFamily="34" charset="0"/>
              </a:rPr>
              <a:t>. </a:t>
            </a:r>
            <a:endParaRPr lang="id-ID" sz="11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a:t>
            </a:r>
            <a:r>
              <a:rPr lang="id-ID" sz="1400">
                <a:effectLst/>
                <a:latin typeface="Arial" panose="020B0604020202020204" pitchFamily="34" charset="0"/>
                <a:ea typeface="Calibri"/>
                <a:cs typeface="Arial" panose="020B0604020202020204" pitchFamily="34" charset="0"/>
              </a:rPr>
              <a:t>: </a:t>
            </a:r>
            <a:r>
              <a:rPr lang="en-US" sz="1400">
                <a:effectLst/>
                <a:latin typeface="Arial" panose="020B0604020202020204" pitchFamily="34" charset="0"/>
                <a:ea typeface="Calibri"/>
                <a:cs typeface="Arial" panose="020B0604020202020204" pitchFamily="34" charset="0"/>
              </a:rPr>
              <a:t>gemarullyana@upi.edu</a:t>
            </a:r>
            <a:r>
              <a:rPr lang="id-ID" sz="1400">
                <a:effectLst/>
                <a:latin typeface="Arial" panose="020B0604020202020204" pitchFamily="34" charset="0"/>
                <a:ea typeface="Calibri"/>
                <a:cs typeface="Arial" panose="020B0604020202020204" pitchFamily="34" charset="0"/>
              </a:rPr>
              <a:t> </a:t>
            </a: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endParaRPr lang="id-ID" sz="1400" dirty="0">
              <a:effectLst/>
              <a:latin typeface="Arial" panose="020B0604020202020204" pitchFamily="34" charset="0"/>
              <a:ea typeface="Calibri"/>
              <a:cs typeface="Arial" panose="020B0604020202020204" pitchFamily="34" charset="0"/>
            </a:endParaRPr>
          </a:p>
          <a:p>
            <a:pPr algn="ctr">
              <a:lnSpc>
                <a:spcPct val="107000"/>
              </a:lnSpc>
              <a:spcAft>
                <a:spcPts val="0"/>
              </a:spcAft>
            </a:pPr>
            <a:r>
              <a:rPr lang="en-US" sz="1400" b="1" dirty="0">
                <a:effectLst/>
                <a:latin typeface="Arial" panose="020B0604020202020204" pitchFamily="34" charset="0"/>
                <a:ea typeface="Calibri"/>
                <a:cs typeface="Arial" panose="020B0604020202020204" pitchFamily="34" charset="0"/>
              </a:rPr>
              <a:t>Nama </a:t>
            </a:r>
            <a:r>
              <a:rPr lang="en-US" sz="1400" b="1" dirty="0" err="1">
                <a:effectLst/>
                <a:latin typeface="Arial" panose="020B0604020202020204" pitchFamily="34" charset="0"/>
                <a:ea typeface="Calibri"/>
                <a:cs typeface="Arial" panose="020B0604020202020204" pitchFamily="34" charset="0"/>
              </a:rPr>
              <a:t>Penelaah</a:t>
            </a:r>
            <a:r>
              <a:rPr lang="id-ID" sz="1400" b="1" dirty="0">
                <a:effectLst/>
                <a:latin typeface="Arial" panose="020B0604020202020204" pitchFamily="34" charset="0"/>
                <a:ea typeface="Calibri"/>
                <a:cs typeface="Arial" panose="020B0604020202020204" pitchFamily="34" charset="0"/>
              </a:rPr>
              <a:t>:  Majidah, S.Sos., M.I.Kom </a:t>
            </a:r>
            <a:endParaRPr lang="id-ID" sz="1100" b="1" dirty="0">
              <a:latin typeface="Arial" panose="020B0604020202020204" pitchFamily="34" charset="0"/>
              <a:ea typeface="Calibri"/>
              <a:cs typeface="Arial" panose="020B0604020202020204" pitchFamily="34" charset="0"/>
            </a:endParaRPr>
          </a:p>
          <a:p>
            <a:pPr algn="ctr">
              <a:lnSpc>
                <a:spcPct val="107000"/>
              </a:lnSpc>
              <a:spcAft>
                <a:spcPts val="0"/>
              </a:spcAft>
            </a:pPr>
            <a:r>
              <a:rPr lang="id-ID" sz="1400" dirty="0">
                <a:effectLst/>
                <a:latin typeface="Arial" panose="020B0604020202020204" pitchFamily="34" charset="0"/>
                <a:ea typeface="Calibri"/>
                <a:cs typeface="Arial" panose="020B0604020202020204" pitchFamily="34" charset="0"/>
              </a:rPr>
              <a:t>E</a:t>
            </a:r>
            <a:r>
              <a:rPr lang="en-US" sz="1400" dirty="0">
                <a:effectLst/>
                <a:latin typeface="Arial" panose="020B0604020202020204" pitchFamily="34" charset="0"/>
                <a:ea typeface="Calibri"/>
                <a:cs typeface="Arial" panose="020B0604020202020204" pitchFamily="34" charset="0"/>
              </a:rPr>
              <a:t>mail </a:t>
            </a:r>
            <a:r>
              <a:rPr lang="en-US" sz="1400" dirty="0" err="1">
                <a:effectLst/>
                <a:latin typeface="Arial" panose="020B0604020202020204" pitchFamily="34" charset="0"/>
                <a:ea typeface="Calibri"/>
                <a:cs typeface="Arial" panose="020B0604020202020204" pitchFamily="34" charset="0"/>
              </a:rPr>
              <a:t>penelaah</a:t>
            </a:r>
            <a:r>
              <a:rPr lang="id-ID" sz="1400" dirty="0">
                <a:latin typeface="Arial" panose="020B0604020202020204" pitchFamily="34" charset="0"/>
                <a:ea typeface="Calibri"/>
                <a:cs typeface="Arial" panose="020B0604020202020204" pitchFamily="34" charset="0"/>
              </a:rPr>
              <a:t>:   Majidah@ecampus.ut.ac.id   </a:t>
            </a:r>
            <a:endParaRPr lang="id-ID" sz="1100"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81893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1196328"/>
            <a:ext cx="9144000" cy="10392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p:cNvSpPr/>
          <p:nvPr/>
        </p:nvSpPr>
        <p:spPr>
          <a:xfrm>
            <a:off x="534275" y="1152400"/>
            <a:ext cx="5109288" cy="1107996"/>
          </a:xfrm>
          <a:prstGeom prst="rect">
            <a:avLst/>
          </a:prstGeom>
        </p:spPr>
        <p:txBody>
          <a:bodyPr wrap="square">
            <a:spAutoFit/>
          </a:bodyPr>
          <a:lstStyle/>
          <a:p>
            <a:r>
              <a:rPr lang="en-US" sz="3300">
                <a:solidFill>
                  <a:schemeClr val="bg1"/>
                </a:solidFill>
                <a:latin typeface="Arial" panose="020B0604020202020204" pitchFamily="34" charset="0"/>
                <a:cs typeface="Arial" panose="020B0604020202020204" pitchFamily="34" charset="0"/>
              </a:rPr>
              <a:t>Perkembangan </a:t>
            </a:r>
            <a:r>
              <a:rPr lang="en-US" sz="3300" b="1">
                <a:solidFill>
                  <a:srgbClr val="FFFF00"/>
                </a:solidFill>
                <a:latin typeface="Arial" panose="020B0604020202020204" pitchFamily="34" charset="0"/>
                <a:cs typeface="Arial" panose="020B0604020202020204" pitchFamily="34" charset="0"/>
              </a:rPr>
              <a:t>ICT</a:t>
            </a:r>
            <a:r>
              <a:rPr lang="en-US" sz="3300" b="1">
                <a:solidFill>
                  <a:schemeClr val="bg1"/>
                </a:solidFill>
                <a:latin typeface="Arial" panose="020B0604020202020204" pitchFamily="34" charset="0"/>
                <a:cs typeface="Arial" panose="020B0604020202020204" pitchFamily="34" charset="0"/>
              </a:rPr>
              <a:t> </a:t>
            </a:r>
            <a:r>
              <a:rPr lang="en-US" sz="3300">
                <a:solidFill>
                  <a:schemeClr val="bg1"/>
                </a:solidFill>
                <a:latin typeface="Arial" panose="020B0604020202020204" pitchFamily="34" charset="0"/>
                <a:cs typeface="Arial" panose="020B0604020202020204" pitchFamily="34" charset="0"/>
              </a:rPr>
              <a:t>yang revolusioner…………</a:t>
            </a:r>
          </a:p>
        </p:txBody>
      </p:sp>
      <p:sp>
        <p:nvSpPr>
          <p:cNvPr id="5" name="Rectangle 4"/>
          <p:cNvSpPr/>
          <p:nvPr/>
        </p:nvSpPr>
        <p:spPr>
          <a:xfrm>
            <a:off x="409529" y="4584466"/>
            <a:ext cx="8415555" cy="923330"/>
          </a:xfrm>
          <a:prstGeom prst="rect">
            <a:avLst/>
          </a:prstGeom>
        </p:spPr>
        <p:txBody>
          <a:bodyPr wrap="square">
            <a:spAutoFit/>
          </a:bodyPr>
          <a:lstStyle/>
          <a:p>
            <a:pPr marL="214313" indent="-214313">
              <a:buFont typeface="Wingdings" panose="05000000000000000000" pitchFamily="2" charset="2"/>
              <a:buChar char="ü"/>
            </a:pPr>
            <a:r>
              <a:rPr lang="en-US" sz="1350">
                <a:latin typeface="Arial" panose="020B0604020202020204" pitchFamily="34" charset="0"/>
                <a:cs typeface="Arial" panose="020B0604020202020204" pitchFamily="34" charset="0"/>
              </a:rPr>
              <a:t>Merubah konsep dasar hokum ekonomi konvensional (google, youtube dsb.)</a:t>
            </a:r>
          </a:p>
          <a:p>
            <a:pPr marL="214313" indent="-214313">
              <a:buFont typeface="Wingdings" panose="05000000000000000000" pitchFamily="2" charset="2"/>
              <a:buChar char="ü"/>
            </a:pPr>
            <a:r>
              <a:rPr lang="en-US" sz="1350">
                <a:latin typeface="Arial" panose="020B0604020202020204" pitchFamily="34" charset="0"/>
                <a:cs typeface="Arial" panose="020B0604020202020204" pitchFamily="34" charset="0"/>
              </a:rPr>
              <a:t>Merubah pola perilaku penggunaan, </a:t>
            </a:r>
          </a:p>
          <a:p>
            <a:pPr marL="214313"/>
            <a:r>
              <a:rPr lang="en-US" sz="1350">
                <a:latin typeface="Arial" panose="020B0604020202020204" pitchFamily="34" charset="0"/>
                <a:cs typeface="Arial" panose="020B0604020202020204" pitchFamily="34" charset="0"/>
              </a:rPr>
              <a:t>pencarian&amp; pembuatan informasi; Produksi informasi meningkat, informasi lebih cepat </a:t>
            </a:r>
          </a:p>
          <a:p>
            <a:pPr marL="214313"/>
            <a:r>
              <a:rPr lang="en-US" sz="1350">
                <a:latin typeface="Arial" panose="020B0604020202020204" pitchFamily="34" charset="0"/>
                <a:cs typeface="Arial" panose="020B0604020202020204" pitchFamily="34" charset="0"/>
              </a:rPr>
              <a:t>Usang, Berlimpahnya informasi  (sampah vs ilmiah)</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3539" y="2410374"/>
            <a:ext cx="3501544" cy="2174093"/>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013" y="2394751"/>
            <a:ext cx="3143250" cy="1892237"/>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97" y="2237313"/>
            <a:ext cx="2667491" cy="2405219"/>
          </a:xfrm>
          <a:prstGeom prst="rect">
            <a:avLst/>
          </a:prstGeom>
        </p:spPr>
      </p:pic>
      <p:grpSp>
        <p:nvGrpSpPr>
          <p:cNvPr id="11" name="Group 10"/>
          <p:cNvGrpSpPr/>
          <p:nvPr/>
        </p:nvGrpSpPr>
        <p:grpSpPr>
          <a:xfrm flipV="1">
            <a:off x="0" y="6614345"/>
            <a:ext cx="9144000" cy="45719"/>
            <a:chOff x="0" y="3274488"/>
            <a:chExt cx="12192000" cy="135905"/>
          </a:xfrm>
        </p:grpSpPr>
        <p:sp>
          <p:nvSpPr>
            <p:cNvPr id="12" name="Rectangle 11"/>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466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444" y="1066400"/>
            <a:ext cx="4051109" cy="507831"/>
          </a:xfrm>
          <a:prstGeom prst="rect">
            <a:avLst/>
          </a:prstGeom>
        </p:spPr>
        <p:txBody>
          <a:bodyPr wrap="none">
            <a:spAutoFit/>
          </a:bodyPr>
          <a:lstStyle/>
          <a:p>
            <a:r>
              <a:rPr lang="en-US" sz="2700" b="1">
                <a:solidFill>
                  <a:srgbClr val="FF0000"/>
                </a:solidFill>
                <a:latin typeface="Arial" panose="020B0604020202020204" pitchFamily="34" charset="0"/>
                <a:cs typeface="Arial" panose="020B0604020202020204" pitchFamily="34" charset="0"/>
              </a:rPr>
              <a:t>Bagaimana keberadaan</a:t>
            </a:r>
          </a:p>
        </p:txBody>
      </p:sp>
      <p:sp>
        <p:nvSpPr>
          <p:cNvPr id="6" name="Rectangle 5"/>
          <p:cNvSpPr/>
          <p:nvPr/>
        </p:nvSpPr>
        <p:spPr>
          <a:xfrm>
            <a:off x="383385" y="1945085"/>
            <a:ext cx="3385863" cy="600164"/>
          </a:xfrm>
          <a:prstGeom prst="rect">
            <a:avLst/>
          </a:prstGeom>
        </p:spPr>
        <p:txBody>
          <a:bodyPr wrap="none">
            <a:spAutoFit/>
          </a:bodyPr>
          <a:lstStyle/>
          <a:p>
            <a:r>
              <a:rPr lang="en-US" sz="3300">
                <a:solidFill>
                  <a:srgbClr val="FF0000"/>
                </a:solidFill>
                <a:latin typeface="Arial" panose="020B0604020202020204" pitchFamily="34" charset="0"/>
                <a:cs typeface="Arial" panose="020B0604020202020204" pitchFamily="34" charset="0"/>
              </a:rPr>
              <a:t>di Masa Depan ?</a:t>
            </a:r>
          </a:p>
        </p:txBody>
      </p:sp>
      <p:sp>
        <p:nvSpPr>
          <p:cNvPr id="9" name="Rectangle 8"/>
          <p:cNvSpPr/>
          <p:nvPr/>
        </p:nvSpPr>
        <p:spPr>
          <a:xfrm>
            <a:off x="352445" y="1354941"/>
            <a:ext cx="4099199" cy="854080"/>
          </a:xfrm>
          <a:prstGeom prst="rect">
            <a:avLst/>
          </a:prstGeom>
        </p:spPr>
        <p:txBody>
          <a:bodyPr wrap="none">
            <a:spAutoFit/>
          </a:bodyPr>
          <a:lstStyle/>
          <a:p>
            <a:r>
              <a:rPr lang="en-US" sz="4950">
                <a:solidFill>
                  <a:schemeClr val="tx2"/>
                </a:solidFill>
                <a:latin typeface="Arial" panose="020B0604020202020204" pitchFamily="34" charset="0"/>
                <a:cs typeface="Arial" panose="020B0604020202020204" pitchFamily="34" charset="0"/>
              </a:rPr>
              <a:t>Perpustakaan</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3643"/>
            <a:ext cx="3263802" cy="3247107"/>
          </a:xfrm>
          <a:prstGeom prst="rect">
            <a:avLst/>
          </a:prstGeom>
        </p:spPr>
      </p:pic>
      <p:sp>
        <p:nvSpPr>
          <p:cNvPr id="18" name="Rectangle 17"/>
          <p:cNvSpPr/>
          <p:nvPr/>
        </p:nvSpPr>
        <p:spPr>
          <a:xfrm>
            <a:off x="3401927" y="4229664"/>
            <a:ext cx="3438762" cy="830997"/>
          </a:xfrm>
          <a:prstGeom prst="rect">
            <a:avLst/>
          </a:prstGeom>
        </p:spPr>
        <p:txBody>
          <a:bodyPr wrap="none">
            <a:spAutoFit/>
          </a:bodyPr>
          <a:lstStyle/>
          <a:p>
            <a:r>
              <a:rPr lang="en-US" sz="2400">
                <a:latin typeface="Arial" panose="020B0604020202020204" pitchFamily="34" charset="0"/>
                <a:cs typeface="Arial" panose="020B0604020202020204" pitchFamily="34" charset="0"/>
              </a:rPr>
              <a:t>Mengapa </a:t>
            </a:r>
            <a:r>
              <a:rPr lang="en-US" sz="2400" b="1">
                <a:solidFill>
                  <a:srgbClr val="FF0000"/>
                </a:solidFill>
                <a:latin typeface="Arial" panose="020B0604020202020204" pitchFamily="34" charset="0"/>
                <a:cs typeface="Arial" panose="020B0604020202020204" pitchFamily="34" charset="0"/>
              </a:rPr>
              <a:t>harus </a:t>
            </a:r>
          </a:p>
          <a:p>
            <a:r>
              <a:rPr lang="en-US" sz="2400">
                <a:latin typeface="Arial" panose="020B0604020202020204" pitchFamily="34" charset="0"/>
                <a:cs typeface="Arial" panose="020B0604020202020204" pitchFamily="34" charset="0"/>
              </a:rPr>
              <a:t>pergi ke Perpustakaan?</a:t>
            </a:r>
          </a:p>
        </p:txBody>
      </p:sp>
      <p:sp>
        <p:nvSpPr>
          <p:cNvPr id="20" name="Rectangle 19"/>
          <p:cNvSpPr/>
          <p:nvPr/>
        </p:nvSpPr>
        <p:spPr>
          <a:xfrm>
            <a:off x="0" y="5710033"/>
            <a:ext cx="9144000" cy="2907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6525" y="1945085"/>
            <a:ext cx="4373127" cy="4114808"/>
          </a:xfrm>
          <a:prstGeom prst="rect">
            <a:avLst/>
          </a:prstGeom>
        </p:spPr>
      </p:pic>
      <p:sp>
        <p:nvSpPr>
          <p:cNvPr id="16" name="Rectangle 15"/>
          <p:cNvSpPr/>
          <p:nvPr/>
        </p:nvSpPr>
        <p:spPr>
          <a:xfrm>
            <a:off x="3347997" y="2753644"/>
            <a:ext cx="3662968" cy="1246495"/>
          </a:xfrm>
          <a:prstGeom prst="rect">
            <a:avLst/>
          </a:prstGeom>
        </p:spPr>
        <p:txBody>
          <a:bodyPr wrap="square">
            <a:spAutoFit/>
          </a:bodyPr>
          <a:lstStyle/>
          <a:p>
            <a:r>
              <a:rPr lang="en-US" sz="1500">
                <a:latin typeface="Arial" panose="020B0604020202020204" pitchFamily="34" charset="0"/>
                <a:cs typeface="Arial" panose="020B0604020202020204" pitchFamily="34" charset="0"/>
              </a:rPr>
              <a:t>Dengan perkembangan yang </a:t>
            </a:r>
            <a:r>
              <a:rPr lang="en-US" sz="1500" b="1">
                <a:solidFill>
                  <a:srgbClr val="FF0000"/>
                </a:solidFill>
                <a:latin typeface="Arial" panose="020B0604020202020204" pitchFamily="34" charset="0"/>
                <a:cs typeface="Arial" panose="020B0604020202020204" pitchFamily="34" charset="0"/>
              </a:rPr>
              <a:t>sangat pesat </a:t>
            </a:r>
            <a:r>
              <a:rPr lang="en-US" sz="1500">
                <a:latin typeface="Arial" panose="020B0604020202020204" pitchFamily="34" charset="0"/>
                <a:cs typeface="Arial" panose="020B0604020202020204" pitchFamily="34" charset="0"/>
              </a:rPr>
              <a:t>dari TIK, saat ini setiap orang diberikan pilihan untuk menggunakan ‘gadget’dalam mengakses informasi dimana saja, lalu…</a:t>
            </a:r>
          </a:p>
        </p:txBody>
      </p:sp>
      <p:grpSp>
        <p:nvGrpSpPr>
          <p:cNvPr id="11" name="Group 10"/>
          <p:cNvGrpSpPr/>
          <p:nvPr/>
        </p:nvGrpSpPr>
        <p:grpSpPr>
          <a:xfrm flipV="1">
            <a:off x="0" y="6614345"/>
            <a:ext cx="9144000" cy="45719"/>
            <a:chOff x="0" y="3274488"/>
            <a:chExt cx="12192000" cy="135905"/>
          </a:xfrm>
        </p:grpSpPr>
        <p:sp>
          <p:nvSpPr>
            <p:cNvPr id="12" name="Rectangle 11"/>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4307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2495992"/>
            <a:ext cx="5334000" cy="1561847"/>
          </a:xfrm>
          <a:prstGeom prst="rect">
            <a:avLst/>
          </a:prstGeom>
        </p:spPr>
      </p:pic>
      <p:sp>
        <p:nvSpPr>
          <p:cNvPr id="4" name="Rectangle 3"/>
          <p:cNvSpPr/>
          <p:nvPr/>
        </p:nvSpPr>
        <p:spPr>
          <a:xfrm>
            <a:off x="681038" y="950956"/>
            <a:ext cx="3771900" cy="1384995"/>
          </a:xfrm>
          <a:prstGeom prst="rect">
            <a:avLst/>
          </a:prstGeom>
        </p:spPr>
        <p:txBody>
          <a:bodyPr wrap="square">
            <a:spAutoFit/>
          </a:bodyPr>
          <a:lstStyle/>
          <a:p>
            <a:r>
              <a:rPr lang="en-US" sz="2100">
                <a:latin typeface="Arial" panose="020B0604020202020204" pitchFamily="34" charset="0"/>
                <a:cs typeface="Arial" panose="020B0604020202020204" pitchFamily="34" charset="0"/>
              </a:rPr>
              <a:t>Perpustakaan satu-satunya tempat terpusat, di mana</a:t>
            </a:r>
          </a:p>
          <a:p>
            <a:r>
              <a:rPr lang="en-US" sz="2100">
                <a:latin typeface="Arial" panose="020B0604020202020204" pitchFamily="34" charset="0"/>
                <a:cs typeface="Arial" panose="020B0604020202020204" pitchFamily="34" charset="0"/>
              </a:rPr>
              <a:t>TIKI dapat </a:t>
            </a:r>
            <a:r>
              <a:rPr lang="en-US" sz="2100" b="1">
                <a:solidFill>
                  <a:srgbClr val="FF0000"/>
                </a:solidFill>
                <a:latin typeface="Arial" panose="020B0604020202020204" pitchFamily="34" charset="0"/>
                <a:cs typeface="Arial" panose="020B0604020202020204" pitchFamily="34" charset="0"/>
              </a:rPr>
              <a:t>dikombinasikan</a:t>
            </a:r>
            <a:r>
              <a:rPr lang="en-US" sz="2100">
                <a:solidFill>
                  <a:srgbClr val="FF0000"/>
                </a:solidFill>
                <a:latin typeface="Arial" panose="020B0604020202020204" pitchFamily="34" charset="0"/>
                <a:cs typeface="Arial" panose="020B0604020202020204" pitchFamily="34" charset="0"/>
              </a:rPr>
              <a:t> </a:t>
            </a:r>
            <a:r>
              <a:rPr lang="en-US" sz="2100">
                <a:latin typeface="Arial" panose="020B0604020202020204" pitchFamily="34" charset="0"/>
                <a:cs typeface="Arial" panose="020B0604020202020204" pitchFamily="34" charset="0"/>
              </a:rPr>
              <a:t>dengan;</a:t>
            </a:r>
          </a:p>
        </p:txBody>
      </p:sp>
      <p:sp>
        <p:nvSpPr>
          <p:cNvPr id="22" name="Rectangle 21"/>
          <p:cNvSpPr/>
          <p:nvPr/>
        </p:nvSpPr>
        <p:spPr>
          <a:xfrm>
            <a:off x="0" y="2495992"/>
            <a:ext cx="3810000" cy="1561847"/>
          </a:xfrm>
          <a:prstGeom prst="rect">
            <a:avLst/>
          </a:prstGeom>
          <a:solidFill>
            <a:schemeClr val="tx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Arial" panose="020B0604020202020204" pitchFamily="34" charset="0"/>
              <a:cs typeface="Arial" panose="020B0604020202020204" pitchFamily="34" charset="0"/>
            </a:endParaRPr>
          </a:p>
        </p:txBody>
      </p:sp>
      <p:sp>
        <p:nvSpPr>
          <p:cNvPr id="5" name="Rectangle 4"/>
          <p:cNvSpPr/>
          <p:nvPr/>
        </p:nvSpPr>
        <p:spPr>
          <a:xfrm>
            <a:off x="280988" y="2771577"/>
            <a:ext cx="3357563" cy="1131079"/>
          </a:xfrm>
          <a:prstGeom prst="rect">
            <a:avLst/>
          </a:prstGeom>
        </p:spPr>
        <p:txBody>
          <a:bodyPr wrap="square">
            <a:spAutoFit/>
          </a:bodyPr>
          <a:lstStyle/>
          <a:p>
            <a:pPr marL="214313" indent="-214313">
              <a:buFont typeface="Wingdings" panose="05000000000000000000" pitchFamily="2" charset="2"/>
              <a:buChar char="ü"/>
            </a:pPr>
            <a:r>
              <a:rPr lang="en-US" sz="1350">
                <a:solidFill>
                  <a:schemeClr val="bg1"/>
                </a:solidFill>
                <a:latin typeface="Arial" panose="020B0604020202020204" pitchFamily="34" charset="0"/>
                <a:cs typeface="Arial" panose="020B0604020202020204" pitchFamily="34" charset="0"/>
              </a:rPr>
              <a:t>Sumber daya pengetahuan tradisiona &amp; Pengguna(pemustaka) berada pada;</a:t>
            </a:r>
          </a:p>
          <a:p>
            <a:pPr marL="214313" indent="-214313">
              <a:buFont typeface="Wingdings" panose="05000000000000000000" pitchFamily="2" charset="2"/>
              <a:buChar char="ü"/>
            </a:pPr>
            <a:r>
              <a:rPr lang="en-US" sz="1350">
                <a:solidFill>
                  <a:schemeClr val="bg1"/>
                </a:solidFill>
                <a:latin typeface="Arial" panose="020B0604020202020204" pitchFamily="34" charset="0"/>
                <a:cs typeface="Arial" panose="020B0604020202020204" pitchFamily="34" charset="0"/>
              </a:rPr>
              <a:t>Lingkungan yang kaya akan jasa layanan yang mendukung pendidikan, polab elajar-mengajar, &amp; penelitian.</a:t>
            </a:r>
          </a:p>
        </p:txBody>
      </p:sp>
      <p:sp>
        <p:nvSpPr>
          <p:cNvPr id="23" name="Rectangle 22"/>
          <p:cNvSpPr/>
          <p:nvPr/>
        </p:nvSpPr>
        <p:spPr>
          <a:xfrm>
            <a:off x="280988" y="4163338"/>
            <a:ext cx="4572000" cy="784830"/>
          </a:xfrm>
          <a:prstGeom prst="rect">
            <a:avLst/>
          </a:prstGeom>
        </p:spPr>
        <p:txBody>
          <a:bodyPr>
            <a:spAutoFit/>
          </a:bodyPr>
          <a:lstStyle/>
          <a:p>
            <a:r>
              <a:rPr lang="en-US" sz="1500">
                <a:solidFill>
                  <a:srgbClr val="000000"/>
                </a:solidFill>
                <a:latin typeface="Arial" panose="020B0604020202020204" pitchFamily="34" charset="0"/>
                <a:cs typeface="Arial" panose="020B0604020202020204" pitchFamily="34" charset="0"/>
              </a:rPr>
              <a:t>Internet cenderung lebih mengisolasi orang ? Perpustakaan, sebagai sebuah ruang fisik, justru </a:t>
            </a:r>
            <a:r>
              <a:rPr lang="en-US" sz="1500" b="1">
                <a:solidFill>
                  <a:srgbClr val="FF0000"/>
                </a:solidFill>
                <a:latin typeface="Arial" panose="020B0604020202020204" pitchFamily="34" charset="0"/>
                <a:cs typeface="Arial" panose="020B0604020202020204" pitchFamily="34" charset="0"/>
              </a:rPr>
              <a:t>melakukan hal sebaliknya</a:t>
            </a:r>
          </a:p>
        </p:txBody>
      </p:sp>
      <p:sp>
        <p:nvSpPr>
          <p:cNvPr id="24" name="Rectangle 23"/>
          <p:cNvSpPr/>
          <p:nvPr/>
        </p:nvSpPr>
        <p:spPr>
          <a:xfrm>
            <a:off x="3295650" y="4814210"/>
            <a:ext cx="5691188" cy="784830"/>
          </a:xfrm>
          <a:prstGeom prst="rect">
            <a:avLst/>
          </a:prstGeom>
        </p:spPr>
        <p:txBody>
          <a:bodyPr wrap="square">
            <a:spAutoFit/>
          </a:bodyPr>
          <a:lstStyle/>
          <a:p>
            <a:r>
              <a:rPr lang="en-US" sz="1500">
                <a:latin typeface="Arial" panose="020B0604020202020204" pitchFamily="34" charset="0"/>
                <a:cs typeface="Arial" panose="020B0604020202020204" pitchFamily="34" charset="0"/>
              </a:rPr>
              <a:t>Sebagai </a:t>
            </a:r>
            <a:r>
              <a:rPr lang="en-US" sz="1500" b="1">
                <a:solidFill>
                  <a:srgbClr val="FF0000"/>
                </a:solidFill>
                <a:latin typeface="Arial" panose="020B0604020202020204" pitchFamily="34" charset="0"/>
                <a:cs typeface="Arial" panose="020B0604020202020204" pitchFamily="34" charset="0"/>
              </a:rPr>
              <a:t>jantung pendidikan </a:t>
            </a:r>
            <a:r>
              <a:rPr lang="en-US" sz="1500">
                <a:latin typeface="Arial" panose="020B0604020202020204" pitchFamily="34" charset="0"/>
                <a:cs typeface="Arial" panose="020B0604020202020204" pitchFamily="34" charset="0"/>
              </a:rPr>
              <a:t>dan </a:t>
            </a:r>
            <a:r>
              <a:rPr lang="en-US" sz="1500" b="1">
                <a:solidFill>
                  <a:srgbClr val="FF0000"/>
                </a:solidFill>
                <a:latin typeface="Arial" panose="020B0604020202020204" pitchFamily="34" charset="0"/>
                <a:cs typeface="Arial" panose="020B0604020202020204" pitchFamily="34" charset="0"/>
              </a:rPr>
              <a:t>sumber belajar </a:t>
            </a:r>
            <a:r>
              <a:rPr lang="en-US" sz="1500">
                <a:latin typeface="Arial" panose="020B0604020202020204" pitchFamily="34" charset="0"/>
                <a:cs typeface="Arial" panose="020B0604020202020204" pitchFamily="34" charset="0"/>
              </a:rPr>
              <a:t>yang dinamis, perpustakaan akan menjadi tempat yang strategis untuk </a:t>
            </a:r>
            <a:r>
              <a:rPr lang="en-US" sz="1500" b="1">
                <a:solidFill>
                  <a:srgbClr val="FF0000"/>
                </a:solidFill>
                <a:latin typeface="Arial" panose="020B0604020202020204" pitchFamily="34" charset="0"/>
                <a:cs typeface="Arial" panose="020B0604020202020204" pitchFamily="34" charset="0"/>
              </a:rPr>
              <a:t>membangun masyarakat </a:t>
            </a:r>
            <a:r>
              <a:rPr lang="en-US" sz="1500">
                <a:latin typeface="Arial" panose="020B0604020202020204" pitchFamily="34" charset="0"/>
                <a:cs typeface="Arial" panose="020B0604020202020204" pitchFamily="34" charset="0"/>
              </a:rPr>
              <a:t>intelektual &amp; ilmiah</a:t>
            </a:r>
          </a:p>
        </p:txBody>
      </p:sp>
      <p:sp>
        <p:nvSpPr>
          <p:cNvPr id="25" name="Rectangle 24"/>
          <p:cNvSpPr/>
          <p:nvPr/>
        </p:nvSpPr>
        <p:spPr>
          <a:xfrm>
            <a:off x="0" y="5710033"/>
            <a:ext cx="9144000" cy="2907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ight Arrow 25"/>
          <p:cNvSpPr/>
          <p:nvPr/>
        </p:nvSpPr>
        <p:spPr>
          <a:xfrm>
            <a:off x="2426494" y="4899120"/>
            <a:ext cx="869156" cy="650872"/>
          </a:xfrm>
          <a:prstGeom prst="rightArrow">
            <a:avLst/>
          </a:prstGeom>
          <a:pattFill prst="dkUpDiag">
            <a:fgClr>
              <a:schemeClr val="bg2">
                <a:lumMod val="90000"/>
              </a:schemeClr>
            </a:fgClr>
            <a:bgClr>
              <a:schemeClr val="bg1"/>
            </a:bgClr>
          </a:patt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p:nvGrpSpPr>
        <p:grpSpPr>
          <a:xfrm flipV="1">
            <a:off x="0" y="6614345"/>
            <a:ext cx="9144000" cy="45719"/>
            <a:chOff x="0" y="3274488"/>
            <a:chExt cx="12192000" cy="135905"/>
          </a:xfrm>
        </p:grpSpPr>
        <p:sp>
          <p:nvSpPr>
            <p:cNvPr id="13" name="Rectangle 12"/>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96283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571" y="1014231"/>
            <a:ext cx="4346062"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Pemanfaatan TIK</a:t>
            </a:r>
          </a:p>
        </p:txBody>
      </p:sp>
      <p:cxnSp>
        <p:nvCxnSpPr>
          <p:cNvPr id="10" name="Straight Connector 9"/>
          <p:cNvCxnSpPr/>
          <p:nvPr/>
        </p:nvCxnSpPr>
        <p:spPr>
          <a:xfrm>
            <a:off x="4331491" y="1722117"/>
            <a:ext cx="25444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sp>
        <p:nvSpPr>
          <p:cNvPr id="2" name="Rectangle 1"/>
          <p:cNvSpPr/>
          <p:nvPr/>
        </p:nvSpPr>
        <p:spPr>
          <a:xfrm>
            <a:off x="815521" y="2044572"/>
            <a:ext cx="7889207" cy="3970318"/>
          </a:xfrm>
          <a:prstGeom prst="rect">
            <a:avLst/>
          </a:prstGeom>
        </p:spPr>
        <p:txBody>
          <a:bodyPr wrap="square">
            <a:spAutoFit/>
          </a:bodyPr>
          <a:lstStyle/>
          <a:p>
            <a:r>
              <a:rPr lang="en-US">
                <a:latin typeface="Arial" panose="020B0604020202020204" pitchFamily="34" charset="0"/>
                <a:cs typeface="Arial" panose="020B0604020202020204" pitchFamily="34" charset="0"/>
              </a:rPr>
              <a:t>Pemanfaatan Teknologi informasi di perpustakaan </a:t>
            </a:r>
          </a:p>
          <a:p>
            <a:r>
              <a:rPr lang="en-US">
                <a:latin typeface="Arial" panose="020B0604020202020204" pitchFamily="34" charset="0"/>
                <a:cs typeface="Arial" panose="020B0604020202020204" pitchFamily="34" charset="0"/>
              </a:rPr>
              <a:t>didasarkan pertimbangan bahwa:</a:t>
            </a:r>
          </a:p>
          <a:p>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1. Kemudahan memperoleh produk teknologi</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2. Harga produk teknologi informasi semakin terjangkau</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3. Kemampuan teknologi informasi itu sendiri</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4. Tuntutan pengguna perpustakaan</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Penerapan teknologi informasi di perpustakaan diperoleh beberapa keuntungan antara lain: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1. Lebih efektif dan efisien dalam melaksanakan kegiatan kepustakawanan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2. Memberikan layanan yang lebih cepat, mudah dan tepat</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3. Mengembangkan infra struktur perpustakaan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4. Meningkatkan eksistensi perpustakaan</a:t>
            </a:r>
            <a:endParaRPr lang="en-US" dirty="0">
              <a:latin typeface="Arial" panose="020B0604020202020204" pitchFamily="34" charset="0"/>
              <a:cs typeface="Arial" panose="020B0604020202020204" pitchFamily="34" charset="0"/>
            </a:endParaRPr>
          </a:p>
        </p:txBody>
      </p:sp>
      <p:grpSp>
        <p:nvGrpSpPr>
          <p:cNvPr id="13" name="Group 12"/>
          <p:cNvGrpSpPr/>
          <p:nvPr/>
        </p:nvGrpSpPr>
        <p:grpSpPr>
          <a:xfrm flipV="1">
            <a:off x="0" y="6614345"/>
            <a:ext cx="9144000" cy="45719"/>
            <a:chOff x="0" y="3274488"/>
            <a:chExt cx="12192000" cy="135905"/>
          </a:xfrm>
        </p:grpSpPr>
        <p:sp>
          <p:nvSpPr>
            <p:cNvPr id="14" name="Rectangle 13"/>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31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571" y="1014231"/>
            <a:ext cx="4346062"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Pemanfaatan TIK</a:t>
            </a:r>
          </a:p>
        </p:txBody>
      </p:sp>
      <p:cxnSp>
        <p:nvCxnSpPr>
          <p:cNvPr id="10" name="Straight Connector 9"/>
          <p:cNvCxnSpPr/>
          <p:nvPr/>
        </p:nvCxnSpPr>
        <p:spPr>
          <a:xfrm>
            <a:off x="4331491" y="1722117"/>
            <a:ext cx="25444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grpSp>
        <p:nvGrpSpPr>
          <p:cNvPr id="13" name="Group 12"/>
          <p:cNvGrpSpPr/>
          <p:nvPr/>
        </p:nvGrpSpPr>
        <p:grpSpPr>
          <a:xfrm flipV="1">
            <a:off x="0" y="6614345"/>
            <a:ext cx="9144000" cy="45719"/>
            <a:chOff x="0" y="3274488"/>
            <a:chExt cx="12192000" cy="135905"/>
          </a:xfrm>
        </p:grpSpPr>
        <p:sp>
          <p:nvSpPr>
            <p:cNvPr id="14" name="Rectangle 13"/>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3643"/>
            <a:ext cx="3263802" cy="3247107"/>
          </a:xfrm>
          <a:prstGeom prst="rect">
            <a:avLst/>
          </a:prstGeom>
        </p:spPr>
      </p:pic>
      <p:sp>
        <p:nvSpPr>
          <p:cNvPr id="3" name="Right Brace 2"/>
          <p:cNvSpPr/>
          <p:nvPr/>
        </p:nvSpPr>
        <p:spPr>
          <a:xfrm rot="10800000">
            <a:off x="3367687" y="2146348"/>
            <a:ext cx="736644" cy="371656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259860" y="2014447"/>
            <a:ext cx="3488455"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Otomoasi Perpustakaan</a:t>
            </a:r>
          </a:p>
        </p:txBody>
      </p:sp>
      <p:sp>
        <p:nvSpPr>
          <p:cNvPr id="19" name="TextBox 18"/>
          <p:cNvSpPr txBox="1"/>
          <p:nvPr/>
        </p:nvSpPr>
        <p:spPr>
          <a:xfrm>
            <a:off x="6096000" y="4876800"/>
            <a:ext cx="184731" cy="369332"/>
          </a:xfrm>
          <a:prstGeom prst="rect">
            <a:avLst/>
          </a:prstGeom>
          <a:noFill/>
        </p:spPr>
        <p:txBody>
          <a:bodyPr wrap="none" rtlCol="0">
            <a:spAutoFit/>
          </a:bodyPr>
          <a:lstStyle/>
          <a:p>
            <a:endParaRPr lang="en-US"/>
          </a:p>
        </p:txBody>
      </p:sp>
      <p:sp>
        <p:nvSpPr>
          <p:cNvPr id="20" name="TextBox 19"/>
          <p:cNvSpPr txBox="1"/>
          <p:nvPr/>
        </p:nvSpPr>
        <p:spPr>
          <a:xfrm>
            <a:off x="6212541" y="6000750"/>
            <a:ext cx="1102659" cy="369332"/>
          </a:xfrm>
          <a:prstGeom prst="rect">
            <a:avLst/>
          </a:prstGeom>
          <a:noFill/>
        </p:spPr>
        <p:txBody>
          <a:bodyPr wrap="square" rtlCol="0">
            <a:spAutoFit/>
          </a:bodyPr>
          <a:lstStyle/>
          <a:p>
            <a:endParaRPr lang="en-US"/>
          </a:p>
        </p:txBody>
      </p:sp>
      <p:sp>
        <p:nvSpPr>
          <p:cNvPr id="21" name="Rectangle 20"/>
          <p:cNvSpPr/>
          <p:nvPr/>
        </p:nvSpPr>
        <p:spPr>
          <a:xfrm>
            <a:off x="4259860" y="2398726"/>
            <a:ext cx="4211874" cy="1384995"/>
          </a:xfrm>
          <a:prstGeom prst="rect">
            <a:avLst/>
          </a:prstGeom>
        </p:spPr>
        <p:txBody>
          <a:bodyPr wrap="square">
            <a:spAutoFit/>
          </a:bodyPr>
          <a:lstStyle/>
          <a:p>
            <a:r>
              <a:rPr lang="en-US" sz="1400">
                <a:latin typeface="Arial" panose="020B0604020202020204" pitchFamily="34" charset="0"/>
                <a:cs typeface="Arial" panose="020B0604020202020204" pitchFamily="34" charset="0"/>
              </a:rPr>
              <a:t>Otomasi perpustakaan adalah komputerisasi kegiatan rutin dan operasi sistem kerumahtanggaan perpustakaan (library housekeeping) yang mencakup pengadaan, pengatalogan termasuk penyediaan katalog online (OPAC), pengawasan sirkulasi dan serial. </a:t>
            </a:r>
            <a:endParaRPr lang="en-US" sz="2000" b="1">
              <a:latin typeface="Arial" panose="020B0604020202020204" pitchFamily="34" charset="0"/>
              <a:cs typeface="Arial" panose="020B0604020202020204" pitchFamily="34" charset="0"/>
            </a:endParaRPr>
          </a:p>
        </p:txBody>
      </p:sp>
      <p:sp>
        <p:nvSpPr>
          <p:cNvPr id="22" name="Rectangle 21"/>
          <p:cNvSpPr/>
          <p:nvPr/>
        </p:nvSpPr>
        <p:spPr>
          <a:xfrm>
            <a:off x="4208215" y="4252375"/>
            <a:ext cx="3050835" cy="507831"/>
          </a:xfrm>
          <a:prstGeom prst="rect">
            <a:avLst/>
          </a:prstGeom>
        </p:spPr>
        <p:txBody>
          <a:bodyPr wrap="none">
            <a:spAutoFit/>
          </a:bodyPr>
          <a:lstStyle/>
          <a:p>
            <a:r>
              <a:rPr lang="en-US" sz="2700" b="1">
                <a:latin typeface="Arial" panose="020B0604020202020204" pitchFamily="34" charset="0"/>
                <a:cs typeface="Arial" panose="020B0604020202020204" pitchFamily="34" charset="0"/>
              </a:rPr>
              <a:t>Pelayanan Digital</a:t>
            </a:r>
          </a:p>
        </p:txBody>
      </p:sp>
      <p:sp>
        <p:nvSpPr>
          <p:cNvPr id="23" name="Rectangle 22"/>
          <p:cNvSpPr/>
          <p:nvPr/>
        </p:nvSpPr>
        <p:spPr>
          <a:xfrm>
            <a:off x="4208215" y="4645967"/>
            <a:ext cx="4211874" cy="1600438"/>
          </a:xfrm>
          <a:prstGeom prst="rect">
            <a:avLst/>
          </a:prstGeom>
        </p:spPr>
        <p:txBody>
          <a:bodyPr wrap="square">
            <a:spAutoFit/>
          </a:bodyPr>
          <a:lstStyle/>
          <a:p>
            <a:r>
              <a:rPr lang="en-US" sz="1400">
                <a:latin typeface="Arial" panose="020B0604020202020204" pitchFamily="34" charset="0"/>
                <a:cs typeface="Arial" panose="020B0604020202020204" pitchFamily="34" charset="0"/>
              </a:rPr>
              <a:t>Pelayanan digital adalah penyediaan fasilitas akses jauh (remote acces) dan publikasi elektronik. Perpustakaan digital (Digital Library) adalah suatu perpustakaan yang koleksi disimpan di format yang digital (sebagai lawan cetakan, microform, atau media yang lain) dan dapat diakses oleh computers. </a:t>
            </a:r>
            <a:endParaRPr lang="en-US"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36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57599"/>
            <a:ext cx="9144000" cy="64545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Pentagon 3"/>
          <p:cNvSpPr/>
          <p:nvPr/>
        </p:nvSpPr>
        <p:spPr>
          <a:xfrm rot="16200000">
            <a:off x="1062319" y="2850773"/>
            <a:ext cx="1721224" cy="53788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 name="Pentagon 4"/>
          <p:cNvSpPr/>
          <p:nvPr/>
        </p:nvSpPr>
        <p:spPr>
          <a:xfrm rot="16200000">
            <a:off x="4446495" y="2839067"/>
            <a:ext cx="1721224" cy="53788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6" name="Pentagon 5"/>
          <p:cNvSpPr/>
          <p:nvPr/>
        </p:nvSpPr>
        <p:spPr>
          <a:xfrm rot="5400000">
            <a:off x="2581837" y="4518207"/>
            <a:ext cx="1721224" cy="53788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 name="Pentagon 6"/>
          <p:cNvSpPr/>
          <p:nvPr/>
        </p:nvSpPr>
        <p:spPr>
          <a:xfrm rot="5400000">
            <a:off x="6418731" y="4560293"/>
            <a:ext cx="1721224" cy="53788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8" name="TextBox 7"/>
          <p:cNvSpPr txBox="1"/>
          <p:nvPr/>
        </p:nvSpPr>
        <p:spPr>
          <a:xfrm>
            <a:off x="1396254" y="4398770"/>
            <a:ext cx="1694330" cy="830997"/>
          </a:xfrm>
          <a:prstGeom prst="rect">
            <a:avLst/>
          </a:prstGeom>
          <a:noFill/>
        </p:spPr>
        <p:txBody>
          <a:bodyPr wrap="square" rtlCol="0">
            <a:spAutoFit/>
          </a:bodyPr>
          <a:lstStyle/>
          <a:p>
            <a:pPr algn="r"/>
            <a:r>
              <a:rPr lang="en-US" sz="1600">
                <a:latin typeface="Arial" panose="020B0604020202020204" pitchFamily="34" charset="0"/>
                <a:cs typeface="Arial" panose="020B0604020202020204" pitchFamily="34" charset="0"/>
              </a:rPr>
              <a:t>Informasi memberikan makna </a:t>
            </a:r>
          </a:p>
        </p:txBody>
      </p:sp>
      <p:sp>
        <p:nvSpPr>
          <p:cNvPr id="9" name="TextBox 8"/>
          <p:cNvSpPr txBox="1"/>
          <p:nvPr/>
        </p:nvSpPr>
        <p:spPr>
          <a:xfrm>
            <a:off x="-55469" y="2279984"/>
            <a:ext cx="1694330" cy="1569660"/>
          </a:xfrm>
          <a:prstGeom prst="rect">
            <a:avLst/>
          </a:prstGeom>
          <a:noFill/>
        </p:spPr>
        <p:txBody>
          <a:bodyPr wrap="square" rtlCol="0">
            <a:spAutoFit/>
          </a:bodyPr>
          <a:lstStyle/>
          <a:p>
            <a:pPr algn="r"/>
            <a:r>
              <a:rPr lang="en-US" sz="1600">
                <a:latin typeface="Arial" panose="020B0604020202020204" pitchFamily="34" charset="0"/>
                <a:cs typeface="Arial" panose="020B0604020202020204" pitchFamily="34" charset="0"/>
              </a:rPr>
              <a:t>Informasi merupakan data yang telah mengalami pengolahan </a:t>
            </a:r>
          </a:p>
          <a:p>
            <a:pPr algn="r"/>
            <a:endParaRPr lang="en-US" sz="1600"/>
          </a:p>
        </p:txBody>
      </p:sp>
      <p:sp>
        <p:nvSpPr>
          <p:cNvPr id="10" name="TextBox 9"/>
          <p:cNvSpPr txBox="1"/>
          <p:nvPr/>
        </p:nvSpPr>
        <p:spPr>
          <a:xfrm>
            <a:off x="3518646" y="2784466"/>
            <a:ext cx="1483660" cy="830997"/>
          </a:xfrm>
          <a:prstGeom prst="rect">
            <a:avLst/>
          </a:prstGeom>
          <a:noFill/>
        </p:spPr>
        <p:txBody>
          <a:bodyPr wrap="square" rtlCol="0">
            <a:spAutoFit/>
          </a:bodyPr>
          <a:lstStyle/>
          <a:p>
            <a:pPr algn="r"/>
            <a:r>
              <a:rPr lang="en-US" sz="1600">
                <a:latin typeface="Arial" panose="020B0604020202020204" pitchFamily="34" charset="0"/>
                <a:cs typeface="Arial" panose="020B0604020202020204" pitchFamily="34" charset="0"/>
              </a:rPr>
              <a:t>Informasi berguna atau bermanfaat </a:t>
            </a:r>
          </a:p>
        </p:txBody>
      </p:sp>
      <p:sp>
        <p:nvSpPr>
          <p:cNvPr id="11" name="TextBox 10"/>
          <p:cNvSpPr txBox="1"/>
          <p:nvPr/>
        </p:nvSpPr>
        <p:spPr>
          <a:xfrm>
            <a:off x="5181602" y="4424717"/>
            <a:ext cx="1694330" cy="1077218"/>
          </a:xfrm>
          <a:prstGeom prst="rect">
            <a:avLst/>
          </a:prstGeom>
          <a:noFill/>
        </p:spPr>
        <p:txBody>
          <a:bodyPr wrap="square" rtlCol="0">
            <a:spAutoFit/>
          </a:bodyPr>
          <a:lstStyle/>
          <a:p>
            <a:pPr algn="r"/>
            <a:r>
              <a:rPr lang="fi-FI" sz="1600">
                <a:latin typeface="Arial" panose="020B0604020202020204" pitchFamily="34" charset="0"/>
                <a:cs typeface="Arial" panose="020B0604020202020204" pitchFamily="34" charset="0"/>
              </a:rPr>
              <a:t>Informasi merupakan bahan pembuat keputusan. </a:t>
            </a:r>
          </a:p>
        </p:txBody>
      </p:sp>
      <p:sp>
        <p:nvSpPr>
          <p:cNvPr id="12" name="TextBox 11"/>
          <p:cNvSpPr txBox="1"/>
          <p:nvPr/>
        </p:nvSpPr>
        <p:spPr>
          <a:xfrm>
            <a:off x="-14571" y="1014231"/>
            <a:ext cx="4515980"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Konsep Informasi</a:t>
            </a:r>
          </a:p>
        </p:txBody>
      </p:sp>
      <p:cxnSp>
        <p:nvCxnSpPr>
          <p:cNvPr id="17" name="Straight Connector 16"/>
          <p:cNvCxnSpPr/>
          <p:nvPr/>
        </p:nvCxnSpPr>
        <p:spPr>
          <a:xfrm>
            <a:off x="4501409" y="1722117"/>
            <a:ext cx="23745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grpSp>
        <p:nvGrpSpPr>
          <p:cNvPr id="14" name="Group 13"/>
          <p:cNvGrpSpPr/>
          <p:nvPr/>
        </p:nvGrpSpPr>
        <p:grpSpPr>
          <a:xfrm flipV="1">
            <a:off x="0" y="6614345"/>
            <a:ext cx="9144000" cy="45719"/>
            <a:chOff x="0" y="3274488"/>
            <a:chExt cx="12192000" cy="135905"/>
          </a:xfrm>
        </p:grpSpPr>
        <p:sp>
          <p:nvSpPr>
            <p:cNvPr id="16" name="Rectangle 15"/>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142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71" y="1014231"/>
            <a:ext cx="3493264"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Ciri Informasi</a:t>
            </a:r>
          </a:p>
        </p:txBody>
      </p:sp>
      <p:cxnSp>
        <p:nvCxnSpPr>
          <p:cNvPr id="3" name="Straight Connector 2"/>
          <p:cNvCxnSpPr/>
          <p:nvPr/>
        </p:nvCxnSpPr>
        <p:spPr>
          <a:xfrm>
            <a:off x="3478693" y="1722117"/>
            <a:ext cx="33972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pic>
        <p:nvPicPr>
          <p:cNvPr id="7" name="Picture 6"/>
          <p:cNvPicPr>
            <a:picLocks noChangeAspect="1"/>
          </p:cNvPicPr>
          <p:nvPr/>
        </p:nvPicPr>
        <p:blipFill>
          <a:blip r:embed="rId3"/>
          <a:stretch>
            <a:fillRect/>
          </a:stretch>
        </p:blipFill>
        <p:spPr>
          <a:xfrm>
            <a:off x="1951757" y="2111189"/>
            <a:ext cx="4418712" cy="4268934"/>
          </a:xfrm>
          <a:prstGeom prst="rect">
            <a:avLst/>
          </a:prstGeom>
        </p:spPr>
      </p:pic>
      <p:pic>
        <p:nvPicPr>
          <p:cNvPr id="8" name="Picture 7"/>
          <p:cNvPicPr>
            <a:picLocks noChangeAspect="1"/>
          </p:cNvPicPr>
          <p:nvPr/>
        </p:nvPicPr>
        <p:blipFill>
          <a:blip r:embed="rId4"/>
          <a:stretch>
            <a:fillRect/>
          </a:stretch>
        </p:blipFill>
        <p:spPr>
          <a:xfrm>
            <a:off x="454086" y="2585620"/>
            <a:ext cx="1123649" cy="2266344"/>
          </a:xfrm>
          <a:prstGeom prst="rect">
            <a:avLst/>
          </a:prstGeom>
        </p:spPr>
      </p:pic>
      <p:sp>
        <p:nvSpPr>
          <p:cNvPr id="9" name="Rectangle 8"/>
          <p:cNvSpPr/>
          <p:nvPr/>
        </p:nvSpPr>
        <p:spPr>
          <a:xfrm>
            <a:off x="290392" y="4537649"/>
            <a:ext cx="1451038" cy="830997"/>
          </a:xfrm>
          <a:prstGeom prst="rect">
            <a:avLst/>
          </a:prstGeom>
        </p:spPr>
        <p:txBody>
          <a:bodyPr wrap="none">
            <a:spAutoFit/>
          </a:bodyPr>
          <a:lstStyle/>
          <a:p>
            <a:pPr algn="ctr"/>
            <a:r>
              <a:rPr lang="en-US" sz="2400" b="1">
                <a:latin typeface="Arial" panose="020B0604020202020204" pitchFamily="34" charset="0"/>
                <a:cs typeface="Arial" panose="020B0604020202020204" pitchFamily="34" charset="0"/>
              </a:rPr>
              <a:t>Ciri</a:t>
            </a:r>
          </a:p>
          <a:p>
            <a:pPr algn="ctr"/>
            <a:r>
              <a:rPr lang="en-US" sz="2400">
                <a:latin typeface="Arial" panose="020B0604020202020204" pitchFamily="34" charset="0"/>
                <a:cs typeface="Arial" panose="020B0604020202020204" pitchFamily="34" charset="0"/>
              </a:rPr>
              <a:t>Informasi</a:t>
            </a:r>
          </a:p>
        </p:txBody>
      </p:sp>
      <p:sp>
        <p:nvSpPr>
          <p:cNvPr id="10" name="TextBox 9"/>
          <p:cNvSpPr txBox="1"/>
          <p:nvPr/>
        </p:nvSpPr>
        <p:spPr>
          <a:xfrm>
            <a:off x="3953099" y="2188294"/>
            <a:ext cx="2403222"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Kuantitas Informasi </a:t>
            </a:r>
          </a:p>
        </p:txBody>
      </p:sp>
      <p:sp>
        <p:nvSpPr>
          <p:cNvPr id="11" name="TextBox 10"/>
          <p:cNvSpPr txBox="1"/>
          <p:nvPr/>
        </p:nvSpPr>
        <p:spPr>
          <a:xfrm>
            <a:off x="4044191" y="2946697"/>
            <a:ext cx="2249334"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Kualitas Informasi </a:t>
            </a:r>
          </a:p>
        </p:txBody>
      </p:sp>
      <p:sp>
        <p:nvSpPr>
          <p:cNvPr id="12" name="TextBox 11"/>
          <p:cNvSpPr txBox="1"/>
          <p:nvPr/>
        </p:nvSpPr>
        <p:spPr>
          <a:xfrm>
            <a:off x="4044191" y="3671598"/>
            <a:ext cx="2048381"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Informasi Aktual </a:t>
            </a:r>
          </a:p>
        </p:txBody>
      </p:sp>
      <p:sp>
        <p:nvSpPr>
          <p:cNvPr id="13" name="TextBox 12"/>
          <p:cNvSpPr txBox="1"/>
          <p:nvPr/>
        </p:nvSpPr>
        <p:spPr>
          <a:xfrm>
            <a:off x="4044191" y="4447245"/>
            <a:ext cx="2172390"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Informasi Relevan</a:t>
            </a:r>
          </a:p>
        </p:txBody>
      </p:sp>
      <p:sp>
        <p:nvSpPr>
          <p:cNvPr id="14" name="TextBox 13"/>
          <p:cNvSpPr txBox="1"/>
          <p:nvPr/>
        </p:nvSpPr>
        <p:spPr>
          <a:xfrm>
            <a:off x="3936615" y="5229018"/>
            <a:ext cx="2403222"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Ketepatan Informasi</a:t>
            </a:r>
          </a:p>
        </p:txBody>
      </p:sp>
      <p:sp>
        <p:nvSpPr>
          <p:cNvPr id="15" name="TextBox 14"/>
          <p:cNvSpPr txBox="1"/>
          <p:nvPr/>
        </p:nvSpPr>
        <p:spPr>
          <a:xfrm>
            <a:off x="3890303" y="5947793"/>
            <a:ext cx="248016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Kebenaran Informasi</a:t>
            </a:r>
          </a:p>
        </p:txBody>
      </p:sp>
      <p:grpSp>
        <p:nvGrpSpPr>
          <p:cNvPr id="16" name="Group 15"/>
          <p:cNvGrpSpPr/>
          <p:nvPr/>
        </p:nvGrpSpPr>
        <p:grpSpPr>
          <a:xfrm flipV="1">
            <a:off x="0" y="6614345"/>
            <a:ext cx="9144000" cy="45719"/>
            <a:chOff x="0" y="3274488"/>
            <a:chExt cx="12192000" cy="135905"/>
          </a:xfrm>
        </p:grpSpPr>
        <p:sp>
          <p:nvSpPr>
            <p:cNvPr id="17" name="Rectangle 16"/>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33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71" y="1014231"/>
            <a:ext cx="4147289"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Siklus Informasi</a:t>
            </a:r>
          </a:p>
        </p:txBody>
      </p:sp>
      <p:cxnSp>
        <p:nvCxnSpPr>
          <p:cNvPr id="3" name="Straight Connector 2"/>
          <p:cNvCxnSpPr/>
          <p:nvPr/>
        </p:nvCxnSpPr>
        <p:spPr>
          <a:xfrm>
            <a:off x="4132718" y="1722117"/>
            <a:ext cx="27432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sp>
        <p:nvSpPr>
          <p:cNvPr id="6" name="Oval 5"/>
          <p:cNvSpPr/>
          <p:nvPr/>
        </p:nvSpPr>
        <p:spPr>
          <a:xfrm>
            <a:off x="2474258" y="2284873"/>
            <a:ext cx="3644153" cy="364415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7" name="Oval 6"/>
          <p:cNvSpPr/>
          <p:nvPr/>
        </p:nvSpPr>
        <p:spPr>
          <a:xfrm>
            <a:off x="3460376" y="3270992"/>
            <a:ext cx="1712956" cy="1712956"/>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ight Arrow 9"/>
          <p:cNvSpPr/>
          <p:nvPr/>
        </p:nvSpPr>
        <p:spPr>
          <a:xfrm>
            <a:off x="3861889" y="2498930"/>
            <a:ext cx="909929" cy="680621"/>
          </a:xfrm>
          <a:prstGeom prst="rightArrow">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Right Arrow 10"/>
          <p:cNvSpPr/>
          <p:nvPr/>
        </p:nvSpPr>
        <p:spPr>
          <a:xfrm rot="5077250">
            <a:off x="5190906" y="3766639"/>
            <a:ext cx="909929" cy="680621"/>
          </a:xfrm>
          <a:prstGeom prst="rightArrow">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2" name="Right Arrow 11"/>
          <p:cNvSpPr/>
          <p:nvPr/>
        </p:nvSpPr>
        <p:spPr>
          <a:xfrm rot="9937033">
            <a:off x="3932162" y="5064483"/>
            <a:ext cx="909929" cy="680621"/>
          </a:xfrm>
          <a:prstGeom prst="rightArrow">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Right Arrow 12"/>
          <p:cNvSpPr/>
          <p:nvPr/>
        </p:nvSpPr>
        <p:spPr>
          <a:xfrm rot="16645732">
            <a:off x="2544532" y="3787159"/>
            <a:ext cx="909929" cy="680621"/>
          </a:xfrm>
          <a:prstGeom prst="rightArrow">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4" name="TextBox 13"/>
          <p:cNvSpPr txBox="1"/>
          <p:nvPr/>
        </p:nvSpPr>
        <p:spPr>
          <a:xfrm>
            <a:off x="2150831" y="2924437"/>
            <a:ext cx="1263487" cy="584775"/>
          </a:xfrm>
          <a:prstGeom prst="rect">
            <a:avLst/>
          </a:prstGeom>
          <a:noFill/>
        </p:spPr>
        <p:txBody>
          <a:bodyPr wrap="none" rtlCol="0">
            <a:spAutoFit/>
          </a:bodyPr>
          <a:lstStyle/>
          <a:p>
            <a:r>
              <a:rPr lang="en-US" sz="3200" b="1">
                <a:latin typeface="Arial" panose="020B0604020202020204" pitchFamily="34" charset="0"/>
                <a:cs typeface="Arial" panose="020B0604020202020204" pitchFamily="34" charset="0"/>
              </a:rPr>
              <a:t>DATA</a:t>
            </a:r>
          </a:p>
        </p:txBody>
      </p:sp>
      <p:sp>
        <p:nvSpPr>
          <p:cNvPr id="15" name="TextBox 14"/>
          <p:cNvSpPr txBox="1"/>
          <p:nvPr/>
        </p:nvSpPr>
        <p:spPr>
          <a:xfrm>
            <a:off x="4968847" y="2836391"/>
            <a:ext cx="2486578" cy="584775"/>
          </a:xfrm>
          <a:prstGeom prst="rect">
            <a:avLst/>
          </a:prstGeom>
          <a:noFill/>
        </p:spPr>
        <p:txBody>
          <a:bodyPr wrap="none" rtlCol="0">
            <a:spAutoFit/>
          </a:bodyPr>
          <a:lstStyle/>
          <a:p>
            <a:r>
              <a:rPr lang="en-US" sz="3200" b="1">
                <a:latin typeface="Arial" panose="020B0604020202020204" pitchFamily="34" charset="0"/>
                <a:cs typeface="Arial" panose="020B0604020202020204" pitchFamily="34" charset="0"/>
              </a:rPr>
              <a:t>INFORMASI</a:t>
            </a:r>
          </a:p>
        </p:txBody>
      </p:sp>
      <p:sp>
        <p:nvSpPr>
          <p:cNvPr id="16" name="Rectangle 15"/>
          <p:cNvSpPr/>
          <p:nvPr/>
        </p:nvSpPr>
        <p:spPr>
          <a:xfrm>
            <a:off x="5111059" y="4905195"/>
            <a:ext cx="2579552" cy="584775"/>
          </a:xfrm>
          <a:prstGeom prst="rect">
            <a:avLst/>
          </a:prstGeom>
        </p:spPr>
        <p:txBody>
          <a:bodyPr wrap="none">
            <a:spAutoFit/>
          </a:bodyPr>
          <a:lstStyle/>
          <a:p>
            <a:r>
              <a:rPr lang="en-US" sz="3200" b="1">
                <a:latin typeface="Arial" panose="020B0604020202020204" pitchFamily="34" charset="0"/>
                <a:cs typeface="Arial" panose="020B0604020202020204" pitchFamily="34" charset="0"/>
              </a:rPr>
              <a:t>KEBIJAKAN</a:t>
            </a:r>
          </a:p>
        </p:txBody>
      </p:sp>
      <p:sp>
        <p:nvSpPr>
          <p:cNvPr id="17" name="Rectangle 16"/>
          <p:cNvSpPr/>
          <p:nvPr/>
        </p:nvSpPr>
        <p:spPr>
          <a:xfrm>
            <a:off x="2123362" y="4871711"/>
            <a:ext cx="1521379" cy="584775"/>
          </a:xfrm>
          <a:prstGeom prst="rect">
            <a:avLst/>
          </a:prstGeom>
        </p:spPr>
        <p:txBody>
          <a:bodyPr wrap="none">
            <a:spAutoFit/>
          </a:bodyPr>
          <a:lstStyle/>
          <a:p>
            <a:r>
              <a:rPr lang="en-US" sz="3200" b="1">
                <a:latin typeface="Arial" panose="020B0604020202020204" pitchFamily="34" charset="0"/>
                <a:cs typeface="Arial" panose="020B0604020202020204" pitchFamily="34" charset="0"/>
              </a:rPr>
              <a:t>FAKTA</a:t>
            </a:r>
          </a:p>
        </p:txBody>
      </p:sp>
      <p:grpSp>
        <p:nvGrpSpPr>
          <p:cNvPr id="18" name="Group 17"/>
          <p:cNvGrpSpPr/>
          <p:nvPr/>
        </p:nvGrpSpPr>
        <p:grpSpPr>
          <a:xfrm flipV="1">
            <a:off x="0" y="6614345"/>
            <a:ext cx="9144000" cy="45719"/>
            <a:chOff x="0" y="3274488"/>
            <a:chExt cx="12192000" cy="135905"/>
          </a:xfrm>
        </p:grpSpPr>
        <p:sp>
          <p:nvSpPr>
            <p:cNvPr id="19" name="Rectangle 18"/>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877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919" y="1999269"/>
            <a:ext cx="5446961" cy="3877095"/>
          </a:xfrm>
          <a:prstGeom prst="rect">
            <a:avLst/>
          </a:prstGeom>
        </p:spPr>
      </p:pic>
      <p:sp>
        <p:nvSpPr>
          <p:cNvPr id="4" name="TextBox 3"/>
          <p:cNvSpPr txBox="1"/>
          <p:nvPr/>
        </p:nvSpPr>
        <p:spPr>
          <a:xfrm>
            <a:off x="-14571" y="1014231"/>
            <a:ext cx="4262705"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Data &amp; informasi</a:t>
            </a:r>
          </a:p>
        </p:txBody>
      </p:sp>
      <p:cxnSp>
        <p:nvCxnSpPr>
          <p:cNvPr id="5" name="Straight Connector 4"/>
          <p:cNvCxnSpPr/>
          <p:nvPr/>
        </p:nvCxnSpPr>
        <p:spPr>
          <a:xfrm>
            <a:off x="4132718" y="1722117"/>
            <a:ext cx="27432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sp>
        <p:nvSpPr>
          <p:cNvPr id="7" name="Rectangle 6"/>
          <p:cNvSpPr/>
          <p:nvPr/>
        </p:nvSpPr>
        <p:spPr>
          <a:xfrm>
            <a:off x="3389552" y="6153515"/>
            <a:ext cx="2854756" cy="369332"/>
          </a:xfrm>
          <a:prstGeom prst="rect">
            <a:avLst/>
          </a:prstGeom>
        </p:spPr>
        <p:txBody>
          <a:bodyPr wrap="none">
            <a:spAutoFit/>
          </a:bodyPr>
          <a:lstStyle/>
          <a:p>
            <a:r>
              <a:rPr lang="en-US"/>
              <a:t>http://www.migrantcare.net</a:t>
            </a:r>
          </a:p>
        </p:txBody>
      </p:sp>
      <p:sp>
        <p:nvSpPr>
          <p:cNvPr id="8" name="TextBox 7"/>
          <p:cNvSpPr txBox="1"/>
          <p:nvPr/>
        </p:nvSpPr>
        <p:spPr>
          <a:xfrm>
            <a:off x="1948635" y="5730541"/>
            <a:ext cx="529824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Hubungan Data dan Informasi</a:t>
            </a:r>
          </a:p>
        </p:txBody>
      </p:sp>
      <p:grpSp>
        <p:nvGrpSpPr>
          <p:cNvPr id="9" name="Group 8"/>
          <p:cNvGrpSpPr/>
          <p:nvPr/>
        </p:nvGrpSpPr>
        <p:grpSpPr>
          <a:xfrm flipV="1">
            <a:off x="0" y="6614345"/>
            <a:ext cx="9144000" cy="45719"/>
            <a:chOff x="0" y="3274488"/>
            <a:chExt cx="12192000" cy="135905"/>
          </a:xfrm>
        </p:grpSpPr>
        <p:sp>
          <p:nvSpPr>
            <p:cNvPr id="10" name="Rectangle 9"/>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14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PERKULIAHAN\GANJIL 2016\Aplikasi TIK Perpustakaan\Gambar\AAEAAQAAAAAAAAc2AAAAJDA5MzAyNzJmLTJiNGEtNGJmZS05ZjZlLWFkYmUxMmJhYzQxN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51102"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5395329"/>
            <a:ext cx="9144000" cy="838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4" name="TextBox 3"/>
          <p:cNvSpPr txBox="1"/>
          <p:nvPr/>
        </p:nvSpPr>
        <p:spPr>
          <a:xfrm>
            <a:off x="1268506" y="5522041"/>
            <a:ext cx="7326044" cy="584775"/>
          </a:xfrm>
          <a:prstGeom prst="rect">
            <a:avLst/>
          </a:prstGeom>
          <a:noFill/>
        </p:spPr>
        <p:txBody>
          <a:bodyPr wrap="none" rtlCol="0">
            <a:spAutoFit/>
          </a:bodyPr>
          <a:lstStyle/>
          <a:p>
            <a:r>
              <a:rPr lang="en-US" sz="3200" b="1" dirty="0" err="1">
                <a:latin typeface="Arial" panose="020B0604020202020204" pitchFamily="34" charset="0"/>
                <a:cs typeface="Arial" panose="020B0604020202020204" pitchFamily="34" charset="0"/>
              </a:rPr>
              <a:t>Perkembangan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Teknologi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Informasi</a:t>
            </a:r>
            <a:r>
              <a:rPr lang="en-US" sz="3200" b="1"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grpSp>
        <p:nvGrpSpPr>
          <p:cNvPr id="5" name="Group 4"/>
          <p:cNvGrpSpPr/>
          <p:nvPr/>
        </p:nvGrpSpPr>
        <p:grpSpPr>
          <a:xfrm flipV="1">
            <a:off x="0" y="6614345"/>
            <a:ext cx="9144000" cy="45719"/>
            <a:chOff x="0" y="3274488"/>
            <a:chExt cx="12192000" cy="135905"/>
          </a:xfrm>
        </p:grpSpPr>
        <p:sp>
          <p:nvSpPr>
            <p:cNvPr id="6" name="Rectangle 5"/>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90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flipV="1">
            <a:off x="0" y="6614345"/>
            <a:ext cx="9144000" cy="45719"/>
            <a:chOff x="0" y="3274488"/>
            <a:chExt cx="12192000" cy="135905"/>
          </a:xfrm>
        </p:grpSpPr>
        <p:sp>
          <p:nvSpPr>
            <p:cNvPr id="6" name="Rectangle 5"/>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rot="16200000">
            <a:off x="-2792890" y="3021490"/>
            <a:ext cx="6858000" cy="81502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6146" name="Picture 2" descr="D:\PERKULIAHAN\GANJIL 2016\Aplikasi TIK Perpustakaan\Gambar\Evolusi Kompu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717" y="298333"/>
            <a:ext cx="6714565" cy="6261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rot="16200000">
            <a:off x="-1649933" y="3088201"/>
            <a:ext cx="4572085" cy="707886"/>
          </a:xfrm>
          <a:prstGeom prst="rect">
            <a:avLst/>
          </a:prstGeom>
          <a:noFill/>
        </p:spPr>
        <p:txBody>
          <a:bodyPr wrap="none" rtlCol="0">
            <a:spAutoFit/>
          </a:bodyPr>
          <a:lstStyle/>
          <a:p>
            <a:r>
              <a:rPr lang="en-US" sz="4000" b="1" dirty="0" err="1">
                <a:latin typeface="Arial" panose="020B0604020202020204" pitchFamily="34" charset="0"/>
                <a:cs typeface="Arial" panose="020B0604020202020204" pitchFamily="34" charset="0"/>
              </a:rPr>
              <a:t>Evolusi</a:t>
            </a:r>
            <a:r>
              <a:rPr lang="en-US" sz="4000" b="1" dirty="0">
                <a:latin typeface="Arial" panose="020B0604020202020204" pitchFamily="34" charset="0"/>
                <a:cs typeface="Arial" panose="020B0604020202020204" pitchFamily="34" charset="0"/>
              </a:rPr>
              <a:t> </a:t>
            </a:r>
            <a:r>
              <a:rPr lang="en-US" sz="4000" b="1" dirty="0" err="1">
                <a:latin typeface="Arial" panose="020B0604020202020204" pitchFamily="34" charset="0"/>
                <a:cs typeface="Arial" panose="020B0604020202020204" pitchFamily="34" charset="0"/>
              </a:rPr>
              <a:t>Komputer</a:t>
            </a:r>
            <a:endParaRPr lang="en-US" sz="4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30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3865" y="4458729"/>
            <a:ext cx="7162800"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Teknologi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Informasi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adalah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gabungan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antara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teknologi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komputer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teknologi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telekomunikasi</a:t>
            </a:r>
            <a:r>
              <a:rPr lang="en-US" dirty="0">
                <a:latin typeface="Arial" panose="020B0604020202020204" pitchFamily="34" charset="0"/>
                <a:cs typeface="Arial" panose="020B0604020202020204" pitchFamily="34" charset="0"/>
              </a:rPr>
              <a:t> yang </a:t>
            </a:r>
            <a:r>
              <a:rPr lang="en-US" dirty="0" err="1">
                <a:latin typeface="Arial" panose="020B0604020202020204" pitchFamily="34" charset="0"/>
                <a:cs typeface="Arial" panose="020B0604020202020204" pitchFamily="34" charset="0"/>
              </a:rPr>
              <a:t>digunakan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dalam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pembentukan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penyimpanan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penyebaran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informasi</a:t>
            </a:r>
            <a:r>
              <a:rPr lang="en-US" dirty="0">
                <a:latin typeface="Arial" panose="020B0604020202020204" pitchFamily="34" charset="0"/>
                <a:cs typeface="Arial" panose="020B0604020202020204" pitchFamily="34" charset="0"/>
              </a:rPr>
              <a:t>. </a:t>
            </a:r>
          </a:p>
        </p:txBody>
      </p:sp>
      <p:sp>
        <p:nvSpPr>
          <p:cNvPr id="6" name="TextBox 5"/>
          <p:cNvSpPr txBox="1"/>
          <p:nvPr/>
        </p:nvSpPr>
        <p:spPr>
          <a:xfrm>
            <a:off x="753888" y="4002798"/>
            <a:ext cx="6068264" cy="523220"/>
          </a:xfrm>
          <a:prstGeom prst="rect">
            <a:avLst/>
          </a:prstGeom>
          <a:noFill/>
        </p:spPr>
        <p:txBody>
          <a:bodyPr wrap="none" rtlCol="0">
            <a:spAutoFit/>
          </a:bodyPr>
          <a:lstStyle/>
          <a:p>
            <a:r>
              <a:rPr lang="en-US" sz="2800" b="1" dirty="0" err="1">
                <a:solidFill>
                  <a:srgbClr val="FF0000"/>
                </a:solidFill>
                <a:latin typeface="Arial" panose="020B0604020202020204" pitchFamily="34" charset="0"/>
                <a:cs typeface="Arial" panose="020B0604020202020204" pitchFamily="34" charset="0"/>
              </a:rPr>
              <a:t>Teknologi</a:t>
            </a:r>
            <a:r>
              <a:rPr lang="en-US" sz="2800" b="1" dirty="0">
                <a:solidFill>
                  <a:srgbClr val="FF0000"/>
                </a:solidFill>
                <a:latin typeface="Arial" panose="020B0604020202020204" pitchFamily="34" charset="0"/>
                <a:cs typeface="Arial" panose="020B0604020202020204" pitchFamily="34" charset="0"/>
              </a:rPr>
              <a:t> </a:t>
            </a:r>
            <a:r>
              <a:rPr lang="en-US" sz="2800" b="1" dirty="0" err="1">
                <a:solidFill>
                  <a:srgbClr val="FF0000"/>
                </a:solidFill>
                <a:latin typeface="Arial" panose="020B0604020202020204" pitchFamily="34" charset="0"/>
                <a:cs typeface="Arial" panose="020B0604020202020204" pitchFamily="34" charset="0"/>
              </a:rPr>
              <a:t>Informasi</a:t>
            </a:r>
            <a:r>
              <a:rPr lang="en-US" sz="2800" b="1" dirty="0">
                <a:solidFill>
                  <a:srgbClr val="FF000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&amp; </a:t>
            </a:r>
            <a:r>
              <a:rPr lang="en-US" sz="2800" b="1" dirty="0" err="1">
                <a:latin typeface="Arial" panose="020B0604020202020204" pitchFamily="34" charset="0"/>
                <a:cs typeface="Arial" panose="020B0604020202020204" pitchFamily="34" charset="0"/>
              </a:rPr>
              <a:t>Komunikasi</a:t>
            </a:r>
            <a:endParaRPr lang="en-US" sz="2800" b="1" dirty="0">
              <a:latin typeface="Arial" panose="020B0604020202020204" pitchFamily="34" charset="0"/>
              <a:cs typeface="Arial" panose="020B0604020202020204" pitchFamily="34" charset="0"/>
            </a:endParaRPr>
          </a:p>
        </p:txBody>
      </p:sp>
      <p:sp>
        <p:nvSpPr>
          <p:cNvPr id="7" name="TextBox 6"/>
          <p:cNvSpPr txBox="1"/>
          <p:nvPr/>
        </p:nvSpPr>
        <p:spPr>
          <a:xfrm>
            <a:off x="783865" y="2937400"/>
            <a:ext cx="5980847" cy="923330"/>
          </a:xfrm>
          <a:prstGeom prst="rect">
            <a:avLst/>
          </a:prstGeom>
          <a:noFill/>
        </p:spPr>
        <p:txBody>
          <a:bodyPr wrap="square" rtlCol="0">
            <a:spAutoFit/>
          </a:bodyPr>
          <a:lstStyle/>
          <a:p>
            <a:r>
              <a:rPr lang="sv-SE" dirty="0">
                <a:latin typeface="Arial" panose="020B0604020202020204" pitchFamily="34" charset="0"/>
                <a:cs typeface="Arial" panose="020B0604020202020204" pitchFamily="34" charset="0"/>
              </a:rPr>
              <a:t>adalah segala sesuatu yang berkaitan dengan penggunaan alat bantu untuk memproses dan mentransfer data dari perangkat yang satu ke lainnya</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753888" y="2585620"/>
            <a:ext cx="3441583" cy="461665"/>
          </a:xfrm>
          <a:prstGeom prst="rect">
            <a:avLst/>
          </a:prstGeom>
          <a:noFill/>
        </p:spPr>
        <p:txBody>
          <a:bodyPr wrap="none" rtlCol="0">
            <a:spAutoFit/>
          </a:bodyPr>
          <a:lstStyle/>
          <a:p>
            <a:r>
              <a:rPr lang="sv-SE" sz="2400" b="1" dirty="0">
                <a:latin typeface="Arial" panose="020B0604020202020204" pitchFamily="34" charset="0"/>
                <a:cs typeface="Arial" panose="020B0604020202020204" pitchFamily="34" charset="0"/>
              </a:rPr>
              <a:t>Teknologi Komunikasi</a:t>
            </a:r>
            <a:endParaRPr lang="en-US" sz="2400" b="1" dirty="0">
              <a:latin typeface="Arial" panose="020B0604020202020204" pitchFamily="34" charset="0"/>
              <a:cs typeface="Arial" panose="020B0604020202020204" pitchFamily="34" charset="0"/>
            </a:endParaRPr>
          </a:p>
        </p:txBody>
      </p:sp>
      <p:sp>
        <p:nvSpPr>
          <p:cNvPr id="9" name="TextBox 8"/>
          <p:cNvSpPr txBox="1"/>
          <p:nvPr/>
        </p:nvSpPr>
        <p:spPr>
          <a:xfrm>
            <a:off x="-14571" y="1014231"/>
            <a:ext cx="3031599"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Konsep TIK</a:t>
            </a:r>
          </a:p>
        </p:txBody>
      </p:sp>
      <p:cxnSp>
        <p:nvCxnSpPr>
          <p:cNvPr id="10" name="Straight Connector 9"/>
          <p:cNvCxnSpPr/>
          <p:nvPr/>
        </p:nvCxnSpPr>
        <p:spPr>
          <a:xfrm>
            <a:off x="2931459" y="1722117"/>
            <a:ext cx="394447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grpSp>
        <p:nvGrpSpPr>
          <p:cNvPr id="12" name="Group 11"/>
          <p:cNvGrpSpPr/>
          <p:nvPr/>
        </p:nvGrpSpPr>
        <p:grpSpPr>
          <a:xfrm flipV="1">
            <a:off x="0" y="6614345"/>
            <a:ext cx="9144000" cy="45719"/>
            <a:chOff x="0" y="3274488"/>
            <a:chExt cx="12192000" cy="135905"/>
          </a:xfrm>
        </p:grpSpPr>
        <p:sp>
          <p:nvSpPr>
            <p:cNvPr id="13" name="Rectangle 12"/>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308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571" y="1014231"/>
            <a:ext cx="3143809" cy="707886"/>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4000" b="1">
                <a:solidFill>
                  <a:schemeClr val="bg1"/>
                </a:solidFill>
                <a:latin typeface="Arial" panose="020B0604020202020204" pitchFamily="34" charset="0"/>
                <a:cs typeface="Arial" panose="020B0604020202020204" pitchFamily="34" charset="0"/>
              </a:rPr>
              <a:t>Lingkup TIK</a:t>
            </a:r>
          </a:p>
        </p:txBody>
      </p:sp>
      <p:cxnSp>
        <p:nvCxnSpPr>
          <p:cNvPr id="10" name="Straight Connector 9"/>
          <p:cNvCxnSpPr/>
          <p:nvPr/>
        </p:nvCxnSpPr>
        <p:spPr>
          <a:xfrm>
            <a:off x="3048000" y="1722117"/>
            <a:ext cx="38279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9" y="200787"/>
            <a:ext cx="2459693" cy="2384833"/>
          </a:xfrm>
          <a:prstGeom prst="rect">
            <a:avLst/>
          </a:prstGeom>
        </p:spPr>
      </p:pic>
      <p:sp>
        <p:nvSpPr>
          <p:cNvPr id="2" name="Rectangle 1"/>
          <p:cNvSpPr/>
          <p:nvPr/>
        </p:nvSpPr>
        <p:spPr>
          <a:xfrm>
            <a:off x="1577788" y="3404924"/>
            <a:ext cx="5737412" cy="2308324"/>
          </a:xfrm>
          <a:prstGeom prst="rect">
            <a:avLst/>
          </a:prstGeom>
        </p:spPr>
        <p:txBody>
          <a:bodyPr wrap="square">
            <a:spAutoFit/>
          </a:bodyPr>
          <a:lstStyle/>
          <a:p>
            <a:r>
              <a:rPr lang="en-US">
                <a:latin typeface="Arial" panose="020B0604020202020204" pitchFamily="34" charset="0"/>
                <a:cs typeface="Arial" panose="020B0604020202020204" pitchFamily="34" charset="0"/>
              </a:rPr>
              <a:t>Haag, dkk (2000) membagi Teknologi Informasi menjadi 6 kelompok , yaitu: </a:t>
            </a:r>
          </a:p>
          <a:p>
            <a:pPr marL="342900" indent="-342900">
              <a:buFont typeface="+mj-lt"/>
              <a:buAutoNum type="arabicPeriod"/>
            </a:pPr>
            <a:r>
              <a:rPr lang="en-US">
                <a:latin typeface="Arial" panose="020B0604020202020204" pitchFamily="34" charset="0"/>
                <a:cs typeface="Arial" panose="020B0604020202020204" pitchFamily="34" charset="0"/>
              </a:rPr>
              <a:t>Teknologi masukan </a:t>
            </a:r>
          </a:p>
          <a:p>
            <a:pPr marL="342900" indent="-342900">
              <a:buFont typeface="+mj-lt"/>
              <a:buAutoNum type="arabicPeriod"/>
            </a:pPr>
            <a:r>
              <a:rPr lang="en-US">
                <a:latin typeface="Arial" panose="020B0604020202020204" pitchFamily="34" charset="0"/>
                <a:cs typeface="Arial" panose="020B0604020202020204" pitchFamily="34" charset="0"/>
              </a:rPr>
              <a:t>Teknologi keluaran </a:t>
            </a:r>
          </a:p>
          <a:p>
            <a:pPr marL="342900" indent="-342900">
              <a:buFont typeface="+mj-lt"/>
              <a:buAutoNum type="arabicPeriod"/>
            </a:pPr>
            <a:r>
              <a:rPr lang="en-US">
                <a:latin typeface="Arial" panose="020B0604020202020204" pitchFamily="34" charset="0"/>
                <a:cs typeface="Arial" panose="020B0604020202020204" pitchFamily="34" charset="0"/>
              </a:rPr>
              <a:t>Teknologi perangkat lunak </a:t>
            </a:r>
          </a:p>
          <a:p>
            <a:pPr marL="342900" indent="-342900">
              <a:buFont typeface="+mj-lt"/>
              <a:buAutoNum type="arabicPeriod"/>
            </a:pPr>
            <a:r>
              <a:rPr lang="en-US">
                <a:latin typeface="Arial" panose="020B0604020202020204" pitchFamily="34" charset="0"/>
                <a:cs typeface="Arial" panose="020B0604020202020204" pitchFamily="34" charset="0"/>
              </a:rPr>
              <a:t>Teknologi penyimpan </a:t>
            </a:r>
          </a:p>
          <a:p>
            <a:pPr marL="342900" indent="-342900">
              <a:buFont typeface="+mj-lt"/>
              <a:buAutoNum type="arabicPeriod"/>
            </a:pPr>
            <a:r>
              <a:rPr lang="en-US">
                <a:latin typeface="Arial" panose="020B0604020202020204" pitchFamily="34" charset="0"/>
                <a:cs typeface="Arial" panose="020B0604020202020204" pitchFamily="34" charset="0"/>
              </a:rPr>
              <a:t>Teknologi telekomunikasi </a:t>
            </a:r>
          </a:p>
          <a:p>
            <a:pPr marL="342900" indent="-342900">
              <a:buFont typeface="+mj-lt"/>
              <a:buAutoNum type="arabicPeriod"/>
            </a:pPr>
            <a:r>
              <a:rPr lang="en-US">
                <a:latin typeface="Arial" panose="020B0604020202020204" pitchFamily="34" charset="0"/>
                <a:cs typeface="Arial" panose="020B0604020202020204" pitchFamily="34" charset="0"/>
              </a:rPr>
              <a:t>Mesin pemroses </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86674" y="2009523"/>
            <a:ext cx="5109288" cy="1107996"/>
          </a:xfrm>
          <a:prstGeom prst="rect">
            <a:avLst/>
          </a:prstGeom>
        </p:spPr>
        <p:txBody>
          <a:bodyPr wrap="square">
            <a:spAutoFit/>
          </a:bodyPr>
          <a:lstStyle/>
          <a:p>
            <a:r>
              <a:rPr lang="en-US" sz="3300">
                <a:latin typeface="Arial" panose="020B0604020202020204" pitchFamily="34" charset="0"/>
                <a:cs typeface="Arial" panose="020B0604020202020204" pitchFamily="34" charset="0"/>
              </a:rPr>
              <a:t>Lingkup Teknologi Informasi</a:t>
            </a:r>
          </a:p>
        </p:txBody>
      </p:sp>
      <p:grpSp>
        <p:nvGrpSpPr>
          <p:cNvPr id="13" name="Group 12"/>
          <p:cNvGrpSpPr/>
          <p:nvPr/>
        </p:nvGrpSpPr>
        <p:grpSpPr>
          <a:xfrm flipV="1">
            <a:off x="0" y="6614345"/>
            <a:ext cx="9144000" cy="45719"/>
            <a:chOff x="0" y="3274488"/>
            <a:chExt cx="12192000" cy="135905"/>
          </a:xfrm>
        </p:grpSpPr>
        <p:sp>
          <p:nvSpPr>
            <p:cNvPr id="14" name="Rectangle 13"/>
            <p:cNvSpPr/>
            <p:nvPr/>
          </p:nvSpPr>
          <p:spPr>
            <a:xfrm>
              <a:off x="0" y="3279530"/>
              <a:ext cx="2438400" cy="130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3279530"/>
              <a:ext cx="2438400" cy="130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76800" y="3279530"/>
              <a:ext cx="2438400" cy="130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315200" y="3279530"/>
              <a:ext cx="2438400" cy="1308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53600" y="3274488"/>
              <a:ext cx="2438400" cy="130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381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407</Words>
  <Application>Microsoft Office PowerPoint</Application>
  <PresentationFormat>On-screen Show (4:3)</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Edulib_UPI</cp:lastModifiedBy>
  <cp:revision>8</cp:revision>
  <dcterms:created xsi:type="dcterms:W3CDTF">2019-03-05T02:55:17Z</dcterms:created>
  <dcterms:modified xsi:type="dcterms:W3CDTF">2019-03-05T08:54:23Z</dcterms:modified>
</cp:coreProperties>
</file>