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9" r:id="rId5"/>
    <p:sldId id="258" r:id="rId6"/>
    <p:sldId id="260"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9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D10E7-B710-40FE-81A8-9756592C411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15088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D10E7-B710-40FE-81A8-9756592C411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2068032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D10E7-B710-40FE-81A8-9756592C411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85377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D10E7-B710-40FE-81A8-9756592C411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337054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D10E7-B710-40FE-81A8-9756592C411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417516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D10E7-B710-40FE-81A8-9756592C411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351367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D10E7-B710-40FE-81A8-9756592C4119}"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69506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D10E7-B710-40FE-81A8-9756592C4119}"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228314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D10E7-B710-40FE-81A8-9756592C4119}"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157111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CD10E7-B710-40FE-81A8-9756592C411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234923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CD10E7-B710-40FE-81A8-9756592C411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04A42-DA67-465C-B7CF-CCEB7EB92761}" type="slidenum">
              <a:rPr lang="en-US" smtClean="0"/>
              <a:t>‹#›</a:t>
            </a:fld>
            <a:endParaRPr lang="en-US"/>
          </a:p>
        </p:txBody>
      </p:sp>
    </p:spTree>
    <p:extLst>
      <p:ext uri="{BB962C8B-B14F-4D97-AF65-F5344CB8AC3E}">
        <p14:creationId xmlns:p14="http://schemas.microsoft.com/office/powerpoint/2010/main" val="117022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D10E7-B710-40FE-81A8-9756592C4119}" type="datetimeFigureOut">
              <a:rPr lang="en-US" smtClean="0"/>
              <a:t>3/5/2019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04A42-DA67-465C-B7CF-CCEB7EB92761}" type="slidenum">
              <a:rPr lang="en-US" smtClean="0"/>
              <a:t>‹#›</a:t>
            </a:fld>
            <a:endParaRPr lang="en-US"/>
          </a:p>
        </p:txBody>
      </p:sp>
    </p:spTree>
    <p:extLst>
      <p:ext uri="{BB962C8B-B14F-4D97-AF65-F5344CB8AC3E}">
        <p14:creationId xmlns:p14="http://schemas.microsoft.com/office/powerpoint/2010/main" val="2069691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5"/>
          <p:cNvSpPr txBox="1"/>
          <p:nvPr/>
        </p:nvSpPr>
        <p:spPr>
          <a:xfrm>
            <a:off x="971600" y="2651313"/>
            <a:ext cx="7416824" cy="311074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n-US" sz="2400" b="1">
                <a:latin typeface="Arial" panose="020B0604020202020204" pitchFamily="34" charset="0"/>
                <a:cs typeface="Arial" panose="020B0604020202020204" pitchFamily="34" charset="0"/>
              </a:rPr>
              <a:t>PERANGKAT LUNAK (SOFTWARE)</a:t>
            </a:r>
          </a:p>
          <a:p>
            <a:pPr algn="ctr">
              <a:lnSpc>
                <a:spcPct val="107000"/>
              </a:lnSpc>
              <a:spcAft>
                <a:spcPts val="0"/>
              </a:spcAft>
            </a:pPr>
            <a:r>
              <a:rPr lang="en-US" b="1">
                <a:effectLst/>
                <a:latin typeface="Arial" panose="020B0604020202020204" pitchFamily="34" charset="0"/>
                <a:ea typeface="Calibri"/>
                <a:cs typeface="Arial" panose="020B0604020202020204" pitchFamily="34" charset="0"/>
              </a:rPr>
              <a:t>P</a:t>
            </a:r>
            <a:r>
              <a:rPr lang="id-ID" b="1">
                <a:effectLst/>
                <a:latin typeface="Arial" panose="020B0604020202020204" pitchFamily="34" charset="0"/>
                <a:ea typeface="Calibri"/>
                <a:cs typeface="Arial" panose="020B0604020202020204" pitchFamily="34" charset="0"/>
              </a:rPr>
              <a:t>UST</a:t>
            </a:r>
            <a:r>
              <a:rPr lang="en-US" b="1">
                <a:effectLst/>
                <a:latin typeface="Arial" panose="020B0604020202020204" pitchFamily="34" charset="0"/>
                <a:ea typeface="Calibri"/>
                <a:cs typeface="Arial" panose="020B0604020202020204" pitchFamily="34" charset="0"/>
              </a:rPr>
              <a:t>4425/Teknologi Informasi dan Komunikasi</a:t>
            </a:r>
            <a:endParaRPr lang="id-ID" sz="1400" b="1"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b="1" dirty="0">
                <a:effectLst/>
                <a:latin typeface="Arial" panose="020B0604020202020204" pitchFamily="34" charset="0"/>
                <a:ea typeface="Calibri"/>
                <a:cs typeface="Arial" panose="020B0604020202020204" pitchFamily="34" charset="0"/>
              </a:rPr>
              <a:t>Nama Pengembang </a:t>
            </a:r>
            <a:r>
              <a:rPr lang="id-ID" sz="1400" b="1">
                <a:effectLst/>
                <a:latin typeface="Arial" panose="020B0604020202020204" pitchFamily="34" charset="0"/>
                <a:ea typeface="Calibri"/>
                <a:cs typeface="Arial" panose="020B0604020202020204" pitchFamily="34" charset="0"/>
              </a:rPr>
              <a:t>: </a:t>
            </a:r>
            <a:r>
              <a:rPr lang="en-US" sz="1400" b="1">
                <a:latin typeface="Arial" panose="020B0604020202020204" pitchFamily="34" charset="0"/>
                <a:ea typeface="Calibri"/>
                <a:cs typeface="Arial" panose="020B0604020202020204" pitchFamily="34" charset="0"/>
              </a:rPr>
              <a:t>Gema Rullyana, S.Pd., M.I.Kom</a:t>
            </a:r>
            <a:r>
              <a:rPr lang="id-ID" sz="140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a:t>
            </a:r>
            <a:r>
              <a:rPr lang="id-ID" sz="1400">
                <a:effectLst/>
                <a:latin typeface="Arial" panose="020B0604020202020204" pitchFamily="34" charset="0"/>
                <a:ea typeface="Calibri"/>
                <a:cs typeface="Arial" panose="020B0604020202020204" pitchFamily="34" charset="0"/>
              </a:rPr>
              <a:t>: </a:t>
            </a:r>
            <a:r>
              <a:rPr lang="en-US" sz="1400">
                <a:effectLst/>
                <a:latin typeface="Arial" panose="020B0604020202020204" pitchFamily="34" charset="0"/>
                <a:ea typeface="Calibri"/>
                <a:cs typeface="Arial" panose="020B0604020202020204" pitchFamily="34" charset="0"/>
              </a:rPr>
              <a:t>gemarullyana@upi.edu</a:t>
            </a:r>
            <a:r>
              <a:rPr lang="id-ID" sz="1400">
                <a:effectLst/>
                <a:latin typeface="Arial" panose="020B0604020202020204" pitchFamily="34" charset="0"/>
                <a:ea typeface="Calibri"/>
                <a:cs typeface="Arial" panose="020B0604020202020204" pitchFamily="34" charset="0"/>
              </a:rPr>
              <a:t> </a:t>
            </a: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b="1" dirty="0">
                <a:effectLst/>
                <a:latin typeface="Arial" panose="020B0604020202020204" pitchFamily="34" charset="0"/>
                <a:ea typeface="Calibri"/>
                <a:cs typeface="Arial" panose="020B0604020202020204" pitchFamily="34" charset="0"/>
              </a:rPr>
              <a:t>Nama </a:t>
            </a:r>
            <a:r>
              <a:rPr lang="en-US" sz="1400" b="1" dirty="0" err="1">
                <a:effectLst/>
                <a:latin typeface="Arial" panose="020B0604020202020204" pitchFamily="34" charset="0"/>
                <a:ea typeface="Calibri"/>
                <a:cs typeface="Arial" panose="020B0604020202020204" pitchFamily="34" charset="0"/>
              </a:rPr>
              <a:t>Penelaah</a:t>
            </a:r>
            <a:r>
              <a:rPr lang="id-ID" sz="1400" b="1" dirty="0">
                <a:effectLst/>
                <a:latin typeface="Arial" panose="020B0604020202020204" pitchFamily="34" charset="0"/>
                <a:ea typeface="Calibri"/>
                <a:cs typeface="Arial" panose="020B0604020202020204" pitchFamily="34" charset="0"/>
              </a:rPr>
              <a:t>:  Majidah, S.Sos., M.I.Kom </a:t>
            </a:r>
            <a:endParaRPr lang="id-ID" sz="1100" b="1" dirty="0">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 </a:t>
            </a:r>
            <a:r>
              <a:rPr lang="en-US" sz="1400" dirty="0" err="1">
                <a:effectLst/>
                <a:latin typeface="Arial" panose="020B0604020202020204" pitchFamily="34" charset="0"/>
                <a:ea typeface="Calibri"/>
                <a:cs typeface="Arial" panose="020B0604020202020204" pitchFamily="34" charset="0"/>
              </a:rPr>
              <a:t>penelaah</a:t>
            </a:r>
            <a:r>
              <a:rPr lang="id-ID" sz="1400" dirty="0">
                <a:latin typeface="Arial" panose="020B0604020202020204" pitchFamily="34" charset="0"/>
                <a:ea typeface="Calibri"/>
                <a:cs typeface="Arial" panose="020B0604020202020204" pitchFamily="34" charset="0"/>
              </a:rPr>
              <a:t>:   Majidah@ecampus.ut.ac.id   </a:t>
            </a:r>
            <a:endParaRPr lang="id-ID" sz="1100"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69699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6836039"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600" b="1">
                <a:solidFill>
                  <a:schemeClr val="bg1"/>
                </a:solidFill>
                <a:latin typeface="Arial" panose="020B0604020202020204" pitchFamily="34" charset="0"/>
                <a:cs typeface="Arial" panose="020B0604020202020204" pitchFamily="34" charset="0"/>
              </a:rPr>
              <a:t>Contoh Aplikasi Perpustakaan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grpSp>
        <p:nvGrpSpPr>
          <p:cNvPr id="10" name="Group 9"/>
          <p:cNvGrpSpPr/>
          <p:nvPr/>
        </p:nvGrpSpPr>
        <p:grpSpPr>
          <a:xfrm flipV="1">
            <a:off x="0" y="6614345"/>
            <a:ext cx="9144000" cy="45719"/>
            <a:chOff x="0" y="3274488"/>
            <a:chExt cx="12192000" cy="135905"/>
          </a:xfrm>
        </p:grpSpPr>
        <p:sp>
          <p:nvSpPr>
            <p:cNvPr id="11" name="Rectangle 10"/>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p:cNvGraphicFramePr>
            <a:graphicFrameLocks noGrp="1"/>
          </p:cNvGraphicFramePr>
          <p:nvPr>
            <p:extLst>
              <p:ext uri="{D42A27DB-BD31-4B8C-83A1-F6EECF244321}">
                <p14:modId xmlns:p14="http://schemas.microsoft.com/office/powerpoint/2010/main" val="4078267625"/>
              </p:ext>
            </p:extLst>
          </p:nvPr>
        </p:nvGraphicFramePr>
        <p:xfrm>
          <a:off x="762001" y="1964675"/>
          <a:ext cx="7153833" cy="4407112"/>
        </p:xfrm>
        <a:graphic>
          <a:graphicData uri="http://schemas.openxmlformats.org/drawingml/2006/table">
            <a:tbl>
              <a:tblPr firstRow="1" bandRow="1">
                <a:tableStyleId>{9D7B26C5-4107-4FEC-AEDC-1716B250A1EF}</a:tableStyleId>
              </a:tblPr>
              <a:tblGrid>
                <a:gridCol w="555543">
                  <a:extLst>
                    <a:ext uri="{9D8B030D-6E8A-4147-A177-3AD203B41FA5}">
                      <a16:colId xmlns:a16="http://schemas.microsoft.com/office/drawing/2014/main" val="1712083548"/>
                    </a:ext>
                  </a:extLst>
                </a:gridCol>
                <a:gridCol w="2085062">
                  <a:extLst>
                    <a:ext uri="{9D8B030D-6E8A-4147-A177-3AD203B41FA5}">
                      <a16:colId xmlns:a16="http://schemas.microsoft.com/office/drawing/2014/main" val="1361363984"/>
                    </a:ext>
                  </a:extLst>
                </a:gridCol>
                <a:gridCol w="2545923">
                  <a:extLst>
                    <a:ext uri="{9D8B030D-6E8A-4147-A177-3AD203B41FA5}">
                      <a16:colId xmlns:a16="http://schemas.microsoft.com/office/drawing/2014/main" val="4055754700"/>
                    </a:ext>
                  </a:extLst>
                </a:gridCol>
                <a:gridCol w="1967305">
                  <a:extLst>
                    <a:ext uri="{9D8B030D-6E8A-4147-A177-3AD203B41FA5}">
                      <a16:colId xmlns:a16="http://schemas.microsoft.com/office/drawing/2014/main" val="1378345906"/>
                    </a:ext>
                  </a:extLst>
                </a:gridCol>
              </a:tblGrid>
              <a:tr h="333689">
                <a:tc>
                  <a:txBody>
                    <a:bodyPr/>
                    <a:lstStyle/>
                    <a:p>
                      <a:pPr algn="ctr"/>
                      <a:r>
                        <a:rPr lang="en-US" sz="1600">
                          <a:latin typeface="Arial" panose="020B0604020202020204" pitchFamily="34" charset="0"/>
                          <a:cs typeface="Arial" panose="020B0604020202020204" pitchFamily="34" charset="0"/>
                        </a:rPr>
                        <a:t>No</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Nama</a:t>
                      </a:r>
                      <a:r>
                        <a:rPr lang="en-US" sz="1600" baseline="0">
                          <a:latin typeface="Arial" panose="020B0604020202020204" pitchFamily="34" charset="0"/>
                          <a:cs typeface="Arial" panose="020B0604020202020204" pitchFamily="34" charset="0"/>
                        </a:rPr>
                        <a:t> Aplikasi</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Pengembang</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Sifat</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0283881"/>
                  </a:ext>
                </a:extLst>
              </a:tr>
              <a:tr h="333689">
                <a:tc>
                  <a:txBody>
                    <a:bodyPr/>
                    <a:lstStyle/>
                    <a:p>
                      <a:pPr algn="ctr"/>
                      <a:r>
                        <a:rPr lang="en-US" sz="1600">
                          <a:latin typeface="Arial" panose="020B0604020202020204" pitchFamily="34" charset="0"/>
                          <a:cs typeface="Arial" panose="020B0604020202020204" pitchFamily="34" charset="0"/>
                        </a:rPr>
                        <a:t>1</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MySipisis</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IPB</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Komersial</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2558207"/>
                  </a:ext>
                </a:extLst>
              </a:tr>
              <a:tr h="521104">
                <a:tc>
                  <a:txBody>
                    <a:bodyPr/>
                    <a:lstStyle/>
                    <a:p>
                      <a:pPr algn="ctr"/>
                      <a:r>
                        <a:rPr lang="en-US" sz="1600">
                          <a:latin typeface="Arial" panose="020B0604020202020204" pitchFamily="34" charset="0"/>
                          <a:cs typeface="Arial" panose="020B0604020202020204" pitchFamily="34" charset="0"/>
                        </a:rPr>
                        <a:t>2</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Anthenaum</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Sunware Consulting</a:t>
                      </a:r>
                      <a:endParaRPr lang="en-US" sz="160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Komersial</a:t>
                      </a:r>
                    </a:p>
                    <a:p>
                      <a:pPr algn="ct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66973335"/>
                  </a:ext>
                </a:extLst>
              </a:tr>
              <a:tr h="740516">
                <a:tc>
                  <a:txBody>
                    <a:bodyPr/>
                    <a:lstStyle/>
                    <a:p>
                      <a:pPr algn="ctr"/>
                      <a:r>
                        <a:rPr lang="en-US" sz="1600">
                          <a:latin typeface="Arial" panose="020B0604020202020204" pitchFamily="34" charset="0"/>
                          <a:cs typeface="Arial" panose="020B0604020202020204" pitchFamily="34" charset="0"/>
                        </a:rPr>
                        <a:t>3</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NCI Bookman</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PT Nuansa Cerah</a:t>
                      </a:r>
                      <a:r>
                        <a:rPr lang="en-US" sz="1600" baseline="0">
                          <a:latin typeface="Arial" panose="020B0604020202020204" pitchFamily="34" charset="0"/>
                          <a:cs typeface="Arial" panose="020B0604020202020204" pitchFamily="34" charset="0"/>
                        </a:rPr>
                        <a:t> Informasi</a:t>
                      </a:r>
                      <a:endParaRPr lang="en-US" sz="160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Komersial</a:t>
                      </a:r>
                    </a:p>
                    <a:p>
                      <a:pPr algn="ct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8685443"/>
                  </a:ext>
                </a:extLst>
              </a:tr>
              <a:tr h="740516">
                <a:tc>
                  <a:txBody>
                    <a:bodyPr/>
                    <a:lstStyle/>
                    <a:p>
                      <a:pPr algn="ctr"/>
                      <a:r>
                        <a:rPr lang="en-US" sz="1600">
                          <a:latin typeface="Arial" panose="020B0604020202020204" pitchFamily="34" charset="0"/>
                          <a:cs typeface="Arial" panose="020B0604020202020204" pitchFamily="34" charset="0"/>
                        </a:rPr>
                        <a:t>4</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IBRA</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PT Teratamatecchnology</a:t>
                      </a:r>
                      <a:r>
                        <a:rPr lang="en-US" sz="1600" baseline="0">
                          <a:latin typeface="Arial" panose="020B0604020202020204" pitchFamily="34" charset="0"/>
                          <a:cs typeface="Arial" panose="020B0604020202020204" pitchFamily="34" charset="0"/>
                        </a:rPr>
                        <a:t> System</a:t>
                      </a:r>
                      <a:endParaRPr lang="en-US" sz="160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Komersial</a:t>
                      </a:r>
                    </a:p>
                    <a:p>
                      <a:pPr algn="ct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7608156"/>
                  </a:ext>
                </a:extLst>
              </a:tr>
              <a:tr h="333689">
                <a:tc>
                  <a:txBody>
                    <a:bodyPr/>
                    <a:lstStyle/>
                    <a:p>
                      <a:pPr algn="ctr"/>
                      <a:r>
                        <a:rPr lang="en-US" sz="1600">
                          <a:latin typeface="Arial" panose="020B0604020202020204" pitchFamily="34" charset="0"/>
                          <a:cs typeface="Arial" panose="020B0604020202020204" pitchFamily="34" charset="0"/>
                        </a:rPr>
                        <a:t>5</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SLIMS</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Kemdikbud</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Open</a:t>
                      </a:r>
                      <a:r>
                        <a:rPr lang="en-US" sz="1600" baseline="0">
                          <a:latin typeface="Arial" panose="020B0604020202020204" pitchFamily="34" charset="0"/>
                          <a:cs typeface="Arial" panose="020B0604020202020204" pitchFamily="34" charset="0"/>
                        </a:rPr>
                        <a:t> Source</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59044867"/>
                  </a:ext>
                </a:extLst>
              </a:tr>
              <a:tr h="333689">
                <a:tc>
                  <a:txBody>
                    <a:bodyPr/>
                    <a:lstStyle/>
                    <a:p>
                      <a:pPr algn="ctr"/>
                      <a:r>
                        <a:rPr lang="en-US" sz="1600">
                          <a:latin typeface="Arial" panose="020B0604020202020204" pitchFamily="34" charset="0"/>
                          <a:cs typeface="Arial" panose="020B0604020202020204" pitchFamily="34" charset="0"/>
                        </a:rPr>
                        <a:t>6</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CDS/ISIS</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UNESCO</a:t>
                      </a:r>
                      <a:endParaRPr lang="en-US" sz="160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Open</a:t>
                      </a:r>
                      <a:r>
                        <a:rPr lang="en-US" sz="1600" baseline="0">
                          <a:latin typeface="Arial" panose="020B0604020202020204" pitchFamily="34" charset="0"/>
                          <a:cs typeface="Arial" panose="020B0604020202020204" pitchFamily="34" charset="0"/>
                        </a:rPr>
                        <a:t> Source</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67252895"/>
                  </a:ext>
                </a:extLst>
              </a:tr>
              <a:tr h="333689">
                <a:tc>
                  <a:txBody>
                    <a:bodyPr/>
                    <a:lstStyle/>
                    <a:p>
                      <a:pPr algn="ctr"/>
                      <a:r>
                        <a:rPr lang="en-US" sz="1600">
                          <a:latin typeface="Arial" panose="020B0604020202020204" pitchFamily="34" charset="0"/>
                          <a:cs typeface="Arial" panose="020B0604020202020204" pitchFamily="34" charset="0"/>
                        </a:rPr>
                        <a:t>7</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INLIS</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Perpusnas</a:t>
                      </a:r>
                      <a:endParaRPr lang="en-US" sz="160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Open</a:t>
                      </a:r>
                      <a:r>
                        <a:rPr lang="en-US" sz="1600" baseline="0">
                          <a:latin typeface="Arial" panose="020B0604020202020204" pitchFamily="34" charset="0"/>
                          <a:cs typeface="Arial" panose="020B0604020202020204" pitchFamily="34" charset="0"/>
                        </a:rPr>
                        <a:t> Source</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73058835"/>
                  </a:ext>
                </a:extLst>
              </a:tr>
              <a:tr h="333689">
                <a:tc>
                  <a:txBody>
                    <a:bodyPr/>
                    <a:lstStyle/>
                    <a:p>
                      <a:pPr algn="ctr"/>
                      <a:r>
                        <a:rPr lang="en-US" sz="1600">
                          <a:latin typeface="Arial" panose="020B0604020202020204" pitchFamily="34" charset="0"/>
                          <a:cs typeface="Arial" panose="020B0604020202020204" pitchFamily="34" charset="0"/>
                        </a:rPr>
                        <a:t>8</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Lontar</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UI</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Pengguna Sendiri</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9615629"/>
                  </a:ext>
                </a:extLst>
              </a:tr>
              <a:tr h="333689">
                <a:tc>
                  <a:txBody>
                    <a:bodyPr/>
                    <a:lstStyle/>
                    <a:p>
                      <a:pPr algn="ctr"/>
                      <a:r>
                        <a:rPr lang="en-US" sz="1600">
                          <a:latin typeface="Arial" panose="020B0604020202020204" pitchFamily="34" charset="0"/>
                          <a:cs typeface="Arial" panose="020B0604020202020204" pitchFamily="34" charset="0"/>
                        </a:rPr>
                        <a:t>9</a:t>
                      </a:r>
                      <a:endParaRPr lang="en-US" sz="1600">
                        <a:latin typeface="Arial" panose="020B0604020202020204" pitchFamily="34" charset="0"/>
                        <a:cs typeface="Arial" panose="020B0604020202020204" pitchFamily="34" charset="0"/>
                      </a:endParaRPr>
                    </a:p>
                  </a:txBody>
                  <a:tcPr/>
                </a:tc>
                <a:tc>
                  <a:txBody>
                    <a:bodyPr/>
                    <a:lstStyle/>
                    <a:p>
                      <a:pPr algn="ctr"/>
                      <a:r>
                        <a:rPr lang="en-US" sz="1600"/>
                        <a:t>LASEer</a:t>
                      </a:r>
                      <a:endParaRPr lang="en-US" sz="1600">
                        <a:latin typeface="Arial" panose="020B0604020202020204" pitchFamily="34" charset="0"/>
                        <a:cs typeface="Arial" panose="020B0604020202020204" pitchFamily="34" charset="0"/>
                      </a:endParaRPr>
                    </a:p>
                  </a:txBody>
                  <a:tcPr/>
                </a:tc>
                <a:tc>
                  <a:txBody>
                    <a:bodyPr/>
                    <a:lstStyle/>
                    <a:p>
                      <a:pPr algn="ctr"/>
                      <a:r>
                        <a:rPr lang="en-US" sz="1600"/>
                        <a:t>UMM</a:t>
                      </a:r>
                      <a:endParaRPr lang="en-US" sz="1600">
                        <a:latin typeface="Arial" panose="020B0604020202020204" pitchFamily="34" charset="0"/>
                        <a:cs typeface="Arial" panose="020B0604020202020204" pitchFamily="34" charset="0"/>
                      </a:endParaRPr>
                    </a:p>
                  </a:txBody>
                  <a:tcPr/>
                </a:tc>
                <a:tc>
                  <a:txBody>
                    <a:bodyPr/>
                    <a:lstStyle/>
                    <a:p>
                      <a:pPr algn="ctr"/>
                      <a:r>
                        <a:rPr lang="en-US" sz="1600">
                          <a:latin typeface="Arial" panose="020B0604020202020204" pitchFamily="34" charset="0"/>
                          <a:cs typeface="Arial" panose="020B0604020202020204" pitchFamily="34" charset="0"/>
                        </a:rPr>
                        <a:t>Pengguna</a:t>
                      </a:r>
                      <a:r>
                        <a:rPr lang="en-US" sz="1600" baseline="0">
                          <a:latin typeface="Arial" panose="020B0604020202020204" pitchFamily="34" charset="0"/>
                          <a:cs typeface="Arial" panose="020B0604020202020204" pitchFamily="34" charset="0"/>
                        </a:rPr>
                        <a:t> Sendiri</a:t>
                      </a:r>
                      <a:endParaRPr lang="en-US"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75385542"/>
                  </a:ext>
                </a:extLst>
              </a:tr>
            </a:tbl>
          </a:graphicData>
        </a:graphic>
      </p:graphicFrame>
    </p:spTree>
    <p:extLst>
      <p:ext uri="{BB962C8B-B14F-4D97-AF65-F5344CB8AC3E}">
        <p14:creationId xmlns:p14="http://schemas.microsoft.com/office/powerpoint/2010/main" val="34990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05317"/>
            <a:ext cx="9144000" cy="1932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3410" y="4410635"/>
            <a:ext cx="7315200" cy="1754326"/>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Software</a:t>
            </a:r>
            <a:r>
              <a:rPr lang="en-US">
                <a:latin typeface="Arial" panose="020B0604020202020204" pitchFamily="34" charset="0"/>
                <a:cs typeface="Arial" panose="020B0604020202020204" pitchFamily="34" charset="0"/>
              </a:rPr>
              <a:t> sebagai penghubung antara manusia sebagai pengguna dengan perangkat keras komputer, berfungsi menerjemahkan bahasa manusia ke dalam bahasa mesin sehingga perangkat keras komputer memahami keinginan pengguna dan menjalankan instruksi yang diberikan dan selanjutnya memberikan hasil yang diinginkan oleh manusia tersebut.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567" y="693084"/>
            <a:ext cx="4324350" cy="3381375"/>
          </a:xfrm>
          <a:prstGeom prst="rect">
            <a:avLst/>
          </a:prstGeom>
        </p:spPr>
      </p:pic>
      <p:sp>
        <p:nvSpPr>
          <p:cNvPr id="5" name="TextBox 4"/>
          <p:cNvSpPr txBox="1"/>
          <p:nvPr/>
        </p:nvSpPr>
        <p:spPr>
          <a:xfrm>
            <a:off x="403410" y="2294543"/>
            <a:ext cx="5257802" cy="1754326"/>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Perangkat Lunak (</a:t>
            </a:r>
            <a:r>
              <a:rPr lang="en-US" b="1" i="1">
                <a:latin typeface="Arial" panose="020B0604020202020204" pitchFamily="34" charset="0"/>
                <a:cs typeface="Arial" panose="020B0604020202020204" pitchFamily="34" charset="0"/>
              </a:rPr>
              <a:t>software</a:t>
            </a:r>
            <a:r>
              <a:rPr lang="en-US" b="1">
                <a:latin typeface="Arial" panose="020B0604020202020204" pitchFamily="34" charset="0"/>
                <a:cs typeface="Arial" panose="020B0604020202020204" pitchFamily="34" charset="0"/>
              </a:rPr>
              <a:t>) merupakan suatu program yang dibuat oleh pembuat program untuk  menjalankan perangkat keras komputer. Perangkat Lunak adalah program yang berisi kumpulan instruksi untuk melakukan proses pengolahan data.</a:t>
            </a:r>
            <a:endParaRPr lang="en-US" b="1"/>
          </a:p>
        </p:txBody>
      </p:sp>
      <p:sp>
        <p:nvSpPr>
          <p:cNvPr id="6" name="Rectangle 5"/>
          <p:cNvSpPr/>
          <p:nvPr/>
        </p:nvSpPr>
        <p:spPr>
          <a:xfrm>
            <a:off x="467847" y="547783"/>
            <a:ext cx="4031873" cy="1384995"/>
          </a:xfrm>
          <a:prstGeom prst="rect">
            <a:avLst/>
          </a:prstGeom>
        </p:spPr>
        <p:txBody>
          <a:bodyPr wrap="none">
            <a:spAutoFit/>
          </a:bodyPr>
          <a:lstStyle/>
          <a:p>
            <a:r>
              <a:rPr lang="en-US" sz="3600" b="1">
                <a:latin typeface="Arial" panose="020B0604020202020204" pitchFamily="34" charset="0"/>
                <a:cs typeface="Arial" panose="020B0604020202020204" pitchFamily="34" charset="0"/>
              </a:rPr>
              <a:t>Perangkat Lunak </a:t>
            </a:r>
          </a:p>
          <a:p>
            <a:r>
              <a:rPr lang="en-US" sz="4800" b="1">
                <a:latin typeface="Arial" panose="020B0604020202020204" pitchFamily="34" charset="0"/>
                <a:cs typeface="Arial" panose="020B0604020202020204" pitchFamily="34" charset="0"/>
              </a:rPr>
              <a:t>(</a:t>
            </a:r>
            <a:r>
              <a:rPr lang="en-US" sz="4800" b="1" i="1">
                <a:latin typeface="Arial" panose="020B0604020202020204" pitchFamily="34" charset="0"/>
                <a:cs typeface="Arial" panose="020B0604020202020204" pitchFamily="34" charset="0"/>
              </a:rPr>
              <a:t>software</a:t>
            </a:r>
            <a:r>
              <a:rPr lang="en-US" sz="4800" b="1">
                <a:latin typeface="Arial" panose="020B0604020202020204" pitchFamily="34" charset="0"/>
                <a:cs typeface="Arial" panose="020B0604020202020204" pitchFamily="34" charset="0"/>
              </a:rPr>
              <a:t>) </a:t>
            </a:r>
            <a:endParaRPr lang="en-US" sz="4800"/>
          </a:p>
        </p:txBody>
      </p:sp>
      <p:grpSp>
        <p:nvGrpSpPr>
          <p:cNvPr id="13" name="Group 12"/>
          <p:cNvGrpSpPr/>
          <p:nvPr/>
        </p:nvGrpSpPr>
        <p:grpSpPr>
          <a:xfrm flipV="1">
            <a:off x="0" y="6614345"/>
            <a:ext cx="9144000" cy="45719"/>
            <a:chOff x="0" y="3274488"/>
            <a:chExt cx="12192000" cy="135905"/>
          </a:xfrm>
        </p:grpSpPr>
        <p:sp>
          <p:nvSpPr>
            <p:cNvPr id="14" name="Rectangle 13"/>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26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4315605"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Perangkat Lunak</a:t>
            </a:r>
          </a:p>
        </p:txBody>
      </p:sp>
      <p:cxnSp>
        <p:nvCxnSpPr>
          <p:cNvPr id="4" name="Straight Connector 3"/>
          <p:cNvCxnSpPr/>
          <p:nvPr/>
        </p:nvCxnSpPr>
        <p:spPr>
          <a:xfrm>
            <a:off x="4301034" y="1722117"/>
            <a:ext cx="25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71025" y="2128136"/>
            <a:ext cx="5160281" cy="3693319"/>
          </a:xfrm>
          <a:prstGeom prst="rect">
            <a:avLst/>
          </a:prstGeom>
          <a:noFill/>
        </p:spPr>
        <p:txBody>
          <a:bodyPr wrap="square" rtlCol="0">
            <a:spAutoFit/>
          </a:bodyPr>
          <a:lstStyle/>
          <a:p>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atin typeface="Arial" panose="020B0604020202020204" pitchFamily="34" charset="0"/>
                <a:cs typeface="Arial" panose="020B0604020202020204" pitchFamily="34" charset="0"/>
              </a:rPr>
              <a:t>Fungsi yg pertama adalah untuk mengatur semua perangkat keras komputer yang terhubung dengan CPU.</a:t>
            </a:r>
          </a:p>
          <a:p>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atin typeface="Arial" panose="020B0604020202020204" pitchFamily="34" charset="0"/>
                <a:cs typeface="Arial" panose="020B0604020202020204" pitchFamily="34" charset="0"/>
              </a:rPr>
              <a:t>Fungsi yang kedua adalah menerjemahkan segala aktivitas pemakai kepada CPU agar segala yang diperintahkan oleh pemakai dapat dikerjakan oleh CPU.</a:t>
            </a:r>
          </a:p>
          <a:p>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a:latin typeface="Arial" panose="020B0604020202020204" pitchFamily="34" charset="0"/>
                <a:cs typeface="Arial" panose="020B0604020202020204" pitchFamily="34" charset="0"/>
              </a:rPr>
              <a:t>Fungsi yang ketiga adalah mengatur semua proses yg terjadi di dalam CPU.</a:t>
            </a:r>
          </a:p>
          <a:p>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pic>
        <p:nvPicPr>
          <p:cNvPr id="8" name="Picture 7"/>
          <p:cNvPicPr>
            <a:picLocks noChangeAspect="1"/>
          </p:cNvPicPr>
          <p:nvPr/>
        </p:nvPicPr>
        <p:blipFill>
          <a:blip r:embed="rId3"/>
          <a:stretch>
            <a:fillRect/>
          </a:stretch>
        </p:blipFill>
        <p:spPr>
          <a:xfrm>
            <a:off x="78996" y="2464031"/>
            <a:ext cx="2544884" cy="3175889"/>
          </a:xfrm>
          <a:prstGeom prst="rect">
            <a:avLst/>
          </a:prstGeom>
        </p:spPr>
      </p:pic>
      <p:sp>
        <p:nvSpPr>
          <p:cNvPr id="9" name="TextBox 8"/>
          <p:cNvSpPr txBox="1"/>
          <p:nvPr/>
        </p:nvSpPr>
        <p:spPr>
          <a:xfrm>
            <a:off x="169736" y="3702281"/>
            <a:ext cx="1915909" cy="1077218"/>
          </a:xfrm>
          <a:prstGeom prst="rect">
            <a:avLst/>
          </a:prstGeom>
          <a:noFill/>
        </p:spPr>
        <p:txBody>
          <a:bodyPr wrap="none" rtlCol="0">
            <a:spAutoFit/>
          </a:bodyPr>
          <a:lstStyle/>
          <a:p>
            <a:r>
              <a:rPr lang="en-US" sz="3200" b="1">
                <a:latin typeface="Arial" panose="020B0604020202020204" pitchFamily="34" charset="0"/>
                <a:cs typeface="Arial" panose="020B0604020202020204" pitchFamily="34" charset="0"/>
              </a:rPr>
              <a:t>Fungsi</a:t>
            </a:r>
          </a:p>
          <a:p>
            <a:r>
              <a:rPr lang="en-US" sz="3200" b="1">
                <a:latin typeface="Arial" panose="020B0604020202020204" pitchFamily="34" charset="0"/>
                <a:cs typeface="Arial" panose="020B0604020202020204" pitchFamily="34" charset="0"/>
              </a:rPr>
              <a:t>Software</a:t>
            </a:r>
          </a:p>
        </p:txBody>
      </p:sp>
      <p:sp>
        <p:nvSpPr>
          <p:cNvPr id="11" name="Left Brace 10"/>
          <p:cNvSpPr/>
          <p:nvPr/>
        </p:nvSpPr>
        <p:spPr>
          <a:xfrm>
            <a:off x="2714620" y="2309672"/>
            <a:ext cx="895804" cy="333024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p:cNvGrpSpPr/>
          <p:nvPr/>
        </p:nvGrpSpPr>
        <p:grpSpPr>
          <a:xfrm flipV="1">
            <a:off x="0" y="6614345"/>
            <a:ext cx="9144000" cy="45719"/>
            <a:chOff x="0" y="3274488"/>
            <a:chExt cx="12192000" cy="135905"/>
          </a:xfrm>
        </p:grpSpPr>
        <p:sp>
          <p:nvSpPr>
            <p:cNvPr id="18" name="Rectangle 17"/>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13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3921266"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Sistem Operasi</a:t>
            </a:r>
          </a:p>
        </p:txBody>
      </p:sp>
      <p:cxnSp>
        <p:nvCxnSpPr>
          <p:cNvPr id="4" name="Straight Connector 3"/>
          <p:cNvCxnSpPr/>
          <p:nvPr/>
        </p:nvCxnSpPr>
        <p:spPr>
          <a:xfrm>
            <a:off x="3764028" y="1722117"/>
            <a:ext cx="31119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sp>
        <p:nvSpPr>
          <p:cNvPr id="2" name="Rectangle 1"/>
          <p:cNvSpPr/>
          <p:nvPr/>
        </p:nvSpPr>
        <p:spPr>
          <a:xfrm>
            <a:off x="403411" y="2522093"/>
            <a:ext cx="3442448" cy="4031873"/>
          </a:xfrm>
          <a:prstGeom prst="rect">
            <a:avLst/>
          </a:prstGeom>
        </p:spPr>
        <p:txBody>
          <a:bodyPr wrap="square">
            <a:spAutoFit/>
          </a:bodyPr>
          <a:lstStyle/>
          <a:p>
            <a:r>
              <a:rPr lang="en-US" sz="1600">
                <a:latin typeface="Arial" panose="020B0604020202020204" pitchFamily="34" charset="0"/>
                <a:cs typeface="Arial" panose="020B0604020202020204" pitchFamily="34" charset="0"/>
              </a:rPr>
              <a:t>Windows 1.0</a:t>
            </a:r>
          </a:p>
          <a:p>
            <a:r>
              <a:rPr lang="en-US" sz="1600">
                <a:latin typeface="Arial" panose="020B0604020202020204" pitchFamily="34" charset="0"/>
                <a:cs typeface="Arial" panose="020B0604020202020204" pitchFamily="34" charset="0"/>
              </a:rPr>
              <a:t>Windows 2.0</a:t>
            </a:r>
          </a:p>
          <a:p>
            <a:r>
              <a:rPr lang="en-US" sz="1600">
                <a:latin typeface="Arial" panose="020B0604020202020204" pitchFamily="34" charset="0"/>
                <a:cs typeface="Arial" panose="020B0604020202020204" pitchFamily="34" charset="0"/>
              </a:rPr>
              <a:t>Windows 3.0</a:t>
            </a:r>
          </a:p>
          <a:p>
            <a:r>
              <a:rPr lang="en-US" sz="1600">
                <a:latin typeface="Arial" panose="020B0604020202020204" pitchFamily="34" charset="0"/>
                <a:cs typeface="Arial" panose="020B0604020202020204" pitchFamily="34" charset="0"/>
              </a:rPr>
              <a:t>Windows 3.1 (Janus)</a:t>
            </a:r>
          </a:p>
          <a:p>
            <a:r>
              <a:rPr lang="en-US" sz="1600">
                <a:latin typeface="Arial" panose="020B0604020202020204" pitchFamily="34" charset="0"/>
                <a:cs typeface="Arial" panose="020B0604020202020204" pitchFamily="34" charset="0"/>
              </a:rPr>
              <a:t>Windows 95 (Chicago)</a:t>
            </a:r>
          </a:p>
          <a:p>
            <a:r>
              <a:rPr lang="en-US" sz="1600">
                <a:latin typeface="Arial" panose="020B0604020202020204" pitchFamily="34" charset="0"/>
                <a:cs typeface="Arial" panose="020B0604020202020204" pitchFamily="34" charset="0"/>
              </a:rPr>
              <a:t>Windows 98 (Memphis</a:t>
            </a:r>
          </a:p>
          <a:p>
            <a:r>
              <a:rPr lang="en-US" sz="1600">
                <a:latin typeface="Arial" panose="020B0604020202020204" pitchFamily="34" charset="0"/>
                <a:cs typeface="Arial" panose="020B0604020202020204" pitchFamily="34" charset="0"/>
              </a:rPr>
              <a:t>Windows Milenium Edition</a:t>
            </a:r>
          </a:p>
          <a:p>
            <a:r>
              <a:rPr lang="en-US" sz="1600">
                <a:latin typeface="Arial" panose="020B0604020202020204" pitchFamily="34" charset="0"/>
                <a:cs typeface="Arial" panose="020B0604020202020204" pitchFamily="34" charset="0"/>
              </a:rPr>
              <a:t>Windows NT 3.1</a:t>
            </a:r>
          </a:p>
          <a:p>
            <a:r>
              <a:rPr lang="en-US" sz="1600">
                <a:latin typeface="Arial" panose="020B0604020202020204" pitchFamily="34" charset="0"/>
                <a:cs typeface="Arial" panose="020B0604020202020204" pitchFamily="34" charset="0"/>
              </a:rPr>
              <a:t>Windows NT 3.5 (Daytona)</a:t>
            </a:r>
          </a:p>
          <a:p>
            <a:r>
              <a:rPr lang="en-US" sz="1600">
                <a:latin typeface="Arial" panose="020B0604020202020204" pitchFamily="34" charset="0"/>
                <a:cs typeface="Arial" panose="020B0604020202020204" pitchFamily="34" charset="0"/>
              </a:rPr>
              <a:t>Windows 2000 (Windows NT 5.0)</a:t>
            </a:r>
          </a:p>
          <a:p>
            <a:r>
              <a:rPr lang="en-US" sz="1600">
                <a:latin typeface="Arial" panose="020B0604020202020204" pitchFamily="34" charset="0"/>
                <a:cs typeface="Arial" panose="020B0604020202020204" pitchFamily="34" charset="0"/>
              </a:rPr>
              <a:t>Windows XP</a:t>
            </a:r>
          </a:p>
          <a:p>
            <a:r>
              <a:rPr lang="en-US" sz="1600">
                <a:latin typeface="Arial" panose="020B0604020202020204" pitchFamily="34" charset="0"/>
                <a:cs typeface="Arial" panose="020B0604020202020204" pitchFamily="34" charset="0"/>
              </a:rPr>
              <a:t>Windows Vista</a:t>
            </a:r>
          </a:p>
          <a:p>
            <a:r>
              <a:rPr lang="en-US" sz="1600">
                <a:latin typeface="Arial" panose="020B0604020202020204" pitchFamily="34" charset="0"/>
                <a:cs typeface="Arial" panose="020B0604020202020204" pitchFamily="34" charset="0"/>
              </a:rPr>
              <a:t>Windows 7</a:t>
            </a:r>
          </a:p>
          <a:p>
            <a:r>
              <a:rPr lang="en-US" sz="1600">
                <a:latin typeface="Arial" panose="020B0604020202020204" pitchFamily="34" charset="0"/>
                <a:cs typeface="Arial" panose="020B0604020202020204" pitchFamily="34" charset="0"/>
              </a:rPr>
              <a:t>Windows 8</a:t>
            </a:r>
          </a:p>
          <a:p>
            <a:r>
              <a:rPr lang="en-US" sz="1600">
                <a:latin typeface="Arial" panose="020B0604020202020204" pitchFamily="34" charset="0"/>
                <a:cs typeface="Arial" panose="020B0604020202020204" pitchFamily="34" charset="0"/>
              </a:rPr>
              <a:t>Windows 8.1</a:t>
            </a:r>
          </a:p>
          <a:p>
            <a:r>
              <a:rPr lang="en-US" sz="1600">
                <a:latin typeface="Arial" panose="020B0604020202020204" pitchFamily="34" charset="0"/>
                <a:cs typeface="Arial" panose="020B0604020202020204" pitchFamily="34" charset="0"/>
              </a:rPr>
              <a:t>Windows 10</a:t>
            </a:r>
          </a:p>
        </p:txBody>
      </p:sp>
      <p:sp>
        <p:nvSpPr>
          <p:cNvPr id="7" name="TextBox 6"/>
          <p:cNvSpPr txBox="1"/>
          <p:nvPr/>
        </p:nvSpPr>
        <p:spPr>
          <a:xfrm>
            <a:off x="3764028" y="2516004"/>
            <a:ext cx="2043953" cy="283154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Mac OS System 1</a:t>
            </a:r>
          </a:p>
          <a:p>
            <a:r>
              <a:rPr lang="en-US" sz="1600">
                <a:latin typeface="Arial" panose="020B0604020202020204" pitchFamily="34" charset="0"/>
                <a:cs typeface="Arial" panose="020B0604020202020204" pitchFamily="34" charset="0"/>
              </a:rPr>
              <a:t>Mac OS System 2</a:t>
            </a:r>
          </a:p>
          <a:p>
            <a:r>
              <a:rPr lang="en-US" sz="1600">
                <a:latin typeface="Arial" panose="020B0604020202020204" pitchFamily="34" charset="0"/>
                <a:cs typeface="Arial" panose="020B0604020202020204" pitchFamily="34" charset="0"/>
              </a:rPr>
              <a:t>Mac OS System 3</a:t>
            </a:r>
          </a:p>
          <a:p>
            <a:r>
              <a:rPr lang="en-US" sz="1600">
                <a:latin typeface="Arial" panose="020B0604020202020204" pitchFamily="34" charset="0"/>
                <a:cs typeface="Arial" panose="020B0604020202020204" pitchFamily="34" charset="0"/>
              </a:rPr>
              <a:t>Mac OS System 4</a:t>
            </a:r>
          </a:p>
          <a:p>
            <a:r>
              <a:rPr lang="en-US" sz="1600">
                <a:latin typeface="Arial" panose="020B0604020202020204" pitchFamily="34" charset="0"/>
                <a:cs typeface="Arial" panose="020B0604020202020204" pitchFamily="34" charset="0"/>
              </a:rPr>
              <a:t>Mac OS System 5</a:t>
            </a:r>
          </a:p>
          <a:p>
            <a:r>
              <a:rPr lang="en-US" sz="1600">
                <a:latin typeface="Arial" panose="020B0604020202020204" pitchFamily="34" charset="0"/>
                <a:cs typeface="Arial" panose="020B0604020202020204" pitchFamily="34" charset="0"/>
              </a:rPr>
              <a:t>Mac – OS System 6</a:t>
            </a:r>
          </a:p>
          <a:p>
            <a:r>
              <a:rPr lang="en-US" sz="1600">
                <a:latin typeface="Arial" panose="020B0604020202020204" pitchFamily="34" charset="0"/>
                <a:cs typeface="Arial" panose="020B0604020202020204" pitchFamily="34" charset="0"/>
              </a:rPr>
              <a:t>Mac OS System 7</a:t>
            </a:r>
          </a:p>
          <a:p>
            <a:r>
              <a:rPr lang="en-US" sz="1600">
                <a:latin typeface="Arial" panose="020B0604020202020204" pitchFamily="34" charset="0"/>
                <a:cs typeface="Arial" panose="020B0604020202020204" pitchFamily="34" charset="0"/>
              </a:rPr>
              <a:t>Mac OS System 8</a:t>
            </a:r>
          </a:p>
          <a:p>
            <a:r>
              <a:rPr lang="en-US" sz="1600">
                <a:latin typeface="Arial" panose="020B0604020202020204" pitchFamily="34" charset="0"/>
                <a:cs typeface="Arial" panose="020B0604020202020204" pitchFamily="34" charset="0"/>
              </a:rPr>
              <a:t>Mac OS System 9</a:t>
            </a:r>
          </a:p>
          <a:p>
            <a:r>
              <a:rPr lang="en-US" sz="1600">
                <a:latin typeface="Arial" panose="020B0604020202020204" pitchFamily="34" charset="0"/>
                <a:cs typeface="Arial" panose="020B0604020202020204" pitchFamily="34" charset="0"/>
              </a:rPr>
              <a:t>Mac OS X (10)</a:t>
            </a:r>
          </a:p>
          <a:p>
            <a:endParaRPr lang="en-US" sz="1600">
              <a:latin typeface="Arial" panose="020B0604020202020204" pitchFamily="34" charset="0"/>
              <a:cs typeface="Arial" panose="020B0604020202020204" pitchFamily="34" charset="0"/>
            </a:endParaRPr>
          </a:p>
        </p:txBody>
      </p:sp>
      <p:sp>
        <p:nvSpPr>
          <p:cNvPr id="10" name="Rectangle 2"/>
          <p:cNvSpPr>
            <a:spLocks noChangeArrowheads="1"/>
          </p:cNvSpPr>
          <p:nvPr/>
        </p:nvSpPr>
        <p:spPr bwMode="auto">
          <a:xfrm>
            <a:off x="6249680" y="2241745"/>
            <a:ext cx="118654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sz="1600">
              <a:latin typeface="Arial" panose="020B0604020202020204" pitchFamily="34" charset="0"/>
            </a:endParaRPr>
          </a:p>
          <a:p>
            <a:pPr lvl="0" eaLnBrk="0" fontAlgn="base" hangingPunct="0">
              <a:spcBef>
                <a:spcPct val="0"/>
              </a:spcBef>
              <a:spcAft>
                <a:spcPct val="0"/>
              </a:spcAft>
            </a:pPr>
            <a:r>
              <a:rPr lang="en-US" sz="1600">
                <a:latin typeface="Arial" panose="020B0604020202020204" pitchFamily="34" charset="0"/>
              </a:rPr>
              <a:t>Red Hat </a:t>
            </a:r>
          </a:p>
          <a:p>
            <a:pPr lvl="0" eaLnBrk="0" fontAlgn="base" hangingPunct="0">
              <a:spcBef>
                <a:spcPct val="0"/>
              </a:spcBef>
              <a:spcAft>
                <a:spcPct val="0"/>
              </a:spcAft>
            </a:pPr>
            <a:r>
              <a:rPr lang="en-US" sz="1600">
                <a:latin typeface="Arial" panose="020B0604020202020204" pitchFamily="34" charset="0"/>
              </a:rPr>
              <a:t>Debian </a:t>
            </a:r>
          </a:p>
          <a:p>
            <a:pPr lvl="0" eaLnBrk="0" fontAlgn="base" hangingPunct="0">
              <a:spcBef>
                <a:spcPct val="0"/>
              </a:spcBef>
              <a:spcAft>
                <a:spcPct val="0"/>
              </a:spcAft>
            </a:pPr>
            <a:r>
              <a:rPr lang="en-US" sz="1600">
                <a:latin typeface="Arial" panose="020B0604020202020204" pitchFamily="34" charset="0"/>
              </a:rPr>
              <a:t>Slackware </a:t>
            </a:r>
          </a:p>
          <a:p>
            <a:pPr lvl="0" eaLnBrk="0" fontAlgn="base" hangingPunct="0">
              <a:spcBef>
                <a:spcPct val="0"/>
              </a:spcBef>
              <a:spcAft>
                <a:spcPct val="0"/>
              </a:spcAft>
            </a:pPr>
            <a:r>
              <a:rPr lang="en-US" sz="1600">
                <a:latin typeface="Arial" panose="020B0604020202020204" pitchFamily="34" charset="0"/>
              </a:rPr>
              <a:t>SuSE </a:t>
            </a:r>
          </a:p>
          <a:p>
            <a:pPr lvl="0" eaLnBrk="0" fontAlgn="base" hangingPunct="0">
              <a:spcBef>
                <a:spcPct val="0"/>
              </a:spcBef>
              <a:spcAft>
                <a:spcPct val="0"/>
              </a:spcAft>
            </a:pPr>
            <a:r>
              <a:rPr lang="en-US" sz="1600">
                <a:latin typeface="Arial" panose="020B0604020202020204" pitchFamily="34" charset="0"/>
              </a:rPr>
              <a:t>Mandrake </a:t>
            </a:r>
          </a:p>
          <a:p>
            <a:pPr lvl="0" eaLnBrk="0" fontAlgn="base" hangingPunct="0">
              <a:spcBef>
                <a:spcPct val="0"/>
              </a:spcBef>
              <a:spcAft>
                <a:spcPct val="0"/>
              </a:spcAft>
            </a:pPr>
            <a:r>
              <a:rPr lang="en-US" sz="1600">
                <a:latin typeface="Arial" panose="020B0604020202020204" pitchFamily="34" charset="0"/>
              </a:rPr>
              <a:t>WinLinx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403411" y="1955994"/>
            <a:ext cx="3813865"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Beberapa contoh Sistem Operasi</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3293" y="4276322"/>
            <a:ext cx="2947989" cy="1765934"/>
          </a:xfrm>
          <a:prstGeom prst="rect">
            <a:avLst/>
          </a:prstGeom>
        </p:spPr>
      </p:pic>
      <p:grpSp>
        <p:nvGrpSpPr>
          <p:cNvPr id="18" name="Group 17"/>
          <p:cNvGrpSpPr/>
          <p:nvPr/>
        </p:nvGrpSpPr>
        <p:grpSpPr>
          <a:xfrm flipV="1">
            <a:off x="0" y="6614345"/>
            <a:ext cx="9144000" cy="45719"/>
            <a:chOff x="0" y="3274488"/>
            <a:chExt cx="12192000" cy="135905"/>
          </a:xfrm>
        </p:grpSpPr>
        <p:sp>
          <p:nvSpPr>
            <p:cNvPr id="19" name="Rectangle 18"/>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690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5400837"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Bahasa Pemograman</a:t>
            </a:r>
          </a:p>
        </p:txBody>
      </p:sp>
      <p:cxnSp>
        <p:nvCxnSpPr>
          <p:cNvPr id="4" name="Straight Connector 3"/>
          <p:cNvCxnSpPr/>
          <p:nvPr/>
        </p:nvCxnSpPr>
        <p:spPr>
          <a:xfrm>
            <a:off x="5386266" y="1722117"/>
            <a:ext cx="14896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sp>
        <p:nvSpPr>
          <p:cNvPr id="2" name="Rectangle 1"/>
          <p:cNvSpPr/>
          <p:nvPr/>
        </p:nvSpPr>
        <p:spPr>
          <a:xfrm>
            <a:off x="3296566" y="3354237"/>
            <a:ext cx="4411449" cy="2308324"/>
          </a:xfrm>
          <a:prstGeom prst="rect">
            <a:avLst/>
          </a:prstGeom>
        </p:spPr>
        <p:txBody>
          <a:bodyPr wrap="square">
            <a:spAutoFit/>
          </a:bodyPr>
          <a:lstStyle/>
          <a:p>
            <a:r>
              <a:rPr lang="en-US" sz="3600" b="1">
                <a:latin typeface="Arial" panose="020B0604020202020204" pitchFamily="34" charset="0"/>
                <a:cs typeface="Arial" panose="020B0604020202020204" pitchFamily="34" charset="0"/>
              </a:rPr>
              <a:t>Bahasa C, C++, Visual Basic, Pascal, Borland, HTML, PHP, JAVA,</a:t>
            </a:r>
          </a:p>
        </p:txBody>
      </p:sp>
      <p:sp>
        <p:nvSpPr>
          <p:cNvPr id="11" name="TextBox 10"/>
          <p:cNvSpPr txBox="1"/>
          <p:nvPr/>
        </p:nvSpPr>
        <p:spPr>
          <a:xfrm>
            <a:off x="403411" y="1955994"/>
            <a:ext cx="7340471" cy="646331"/>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Bahasa pemrograman (programming language) </a:t>
            </a:r>
          </a:p>
          <a:p>
            <a:r>
              <a:rPr lang="en-US" b="1">
                <a:latin typeface="Arial" panose="020B0604020202020204" pitchFamily="34" charset="0"/>
                <a:cs typeface="Arial" panose="020B0604020202020204" pitchFamily="34" charset="0"/>
              </a:rPr>
              <a:t>adalah bahasa yg digunakan untuk membuat program itu sendiri.</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411" y="3165374"/>
            <a:ext cx="2681980" cy="2686050"/>
          </a:xfrm>
          <a:prstGeom prst="rect">
            <a:avLst/>
          </a:prstGeom>
        </p:spPr>
      </p:pic>
      <p:grpSp>
        <p:nvGrpSpPr>
          <p:cNvPr id="8" name="Group 7"/>
          <p:cNvGrpSpPr/>
          <p:nvPr/>
        </p:nvGrpSpPr>
        <p:grpSpPr>
          <a:xfrm flipV="1">
            <a:off x="0" y="6614345"/>
            <a:ext cx="9144000" cy="45719"/>
            <a:chOff x="0" y="3274488"/>
            <a:chExt cx="12192000" cy="135905"/>
          </a:xfrm>
        </p:grpSpPr>
        <p:sp>
          <p:nvSpPr>
            <p:cNvPr id="9" name="Rectangle 8"/>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42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370155" y="1722117"/>
            <a:ext cx="25057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71" y="1014231"/>
            <a:ext cx="4384726"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Program Aplikasi</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sp>
        <p:nvSpPr>
          <p:cNvPr id="8" name="TextBox 7"/>
          <p:cNvSpPr txBox="1"/>
          <p:nvPr/>
        </p:nvSpPr>
        <p:spPr>
          <a:xfrm>
            <a:off x="594521" y="2083110"/>
            <a:ext cx="7113494" cy="203132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Program aplikasi merupakan program komputer yang mempunyai fungsi khusus sesuai dengan tujuan pembuatannya. Program aplikasi merupakan program komputer yang banyak digunakan untuk membantu menyelesaikan tugas tertentu, seperti untuk membuat surat, mendengarkan musik, menonton film, menghitung sejumlah angka, dan masih banyak lagi.</a:t>
            </a:r>
          </a:p>
          <a:p>
            <a:endParaRPr lang="en-US">
              <a:latin typeface="Arial" panose="020B0604020202020204" pitchFamily="34" charset="0"/>
              <a:cs typeface="Arial" panose="020B0604020202020204" pitchFamily="34" charset="0"/>
            </a:endParaRPr>
          </a:p>
        </p:txBody>
      </p:sp>
      <p:sp>
        <p:nvSpPr>
          <p:cNvPr id="9" name="TextBox 8"/>
          <p:cNvSpPr txBox="1"/>
          <p:nvPr/>
        </p:nvSpPr>
        <p:spPr>
          <a:xfrm>
            <a:off x="594521" y="4114435"/>
            <a:ext cx="4316506" cy="1938992"/>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Microsoft word, excel, power point, Winamp, Media player classic, calculator, </a:t>
            </a:r>
          </a:p>
          <a:p>
            <a:r>
              <a:rPr lang="en-US" sz="2400" b="1">
                <a:latin typeface="Arial" panose="020B0604020202020204" pitchFamily="34" charset="0"/>
                <a:cs typeface="Arial" panose="020B0604020202020204" pitchFamily="34" charset="0"/>
              </a:rPr>
              <a:t>Adobe, Macromedia, Corel Draw, Jet Audio,</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421" y="4055709"/>
            <a:ext cx="3754579" cy="1966120"/>
          </a:xfrm>
          <a:prstGeom prst="rect">
            <a:avLst/>
          </a:prstGeom>
        </p:spPr>
      </p:pic>
      <p:grpSp>
        <p:nvGrpSpPr>
          <p:cNvPr id="11" name="Group 10"/>
          <p:cNvGrpSpPr/>
          <p:nvPr/>
        </p:nvGrpSpPr>
        <p:grpSpPr>
          <a:xfrm flipV="1">
            <a:off x="0" y="6614345"/>
            <a:ext cx="9144000" cy="45719"/>
            <a:chOff x="0" y="3274488"/>
            <a:chExt cx="12192000" cy="135905"/>
          </a:xfrm>
        </p:grpSpPr>
        <p:sp>
          <p:nvSpPr>
            <p:cNvPr id="12" name="Rectangle 11"/>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112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74635" y="1722117"/>
            <a:ext cx="30012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571" y="1014231"/>
            <a:ext cx="3889206"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Program Bantu</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sp>
        <p:nvSpPr>
          <p:cNvPr id="8" name="TextBox 7"/>
          <p:cNvSpPr txBox="1"/>
          <p:nvPr/>
        </p:nvSpPr>
        <p:spPr>
          <a:xfrm>
            <a:off x="594521" y="2083110"/>
            <a:ext cx="7113494" cy="120032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Merupakan perangkat lunak yang berfungsi sebagai aplikasi pembantu dalam kegiatan yang ada hubungannya dengan komputer, misalnya memformat disket, mengopi data, mengkompres file, dan lain-lain.</a:t>
            </a:r>
          </a:p>
        </p:txBody>
      </p:sp>
      <p:sp>
        <p:nvSpPr>
          <p:cNvPr id="9" name="TextBox 8"/>
          <p:cNvSpPr txBox="1"/>
          <p:nvPr/>
        </p:nvSpPr>
        <p:spPr>
          <a:xfrm>
            <a:off x="4052046" y="3678178"/>
            <a:ext cx="4316506" cy="1815882"/>
          </a:xfrm>
          <a:prstGeom prst="rect">
            <a:avLst/>
          </a:prstGeom>
          <a:noFill/>
        </p:spPr>
        <p:txBody>
          <a:bodyPr wrap="square" rtlCol="0">
            <a:spAutoFit/>
          </a:bodyPr>
          <a:lstStyle/>
          <a:p>
            <a:r>
              <a:rPr lang="en-US" sz="2800" b="1">
                <a:effectLst/>
                <a:latin typeface="Arial" panose="020B0604020202020204" pitchFamily="34" charset="0"/>
                <a:cs typeface="Arial" panose="020B0604020202020204" pitchFamily="34" charset="0"/>
              </a:rPr>
              <a:t>Norton Utility</a:t>
            </a:r>
          </a:p>
          <a:p>
            <a:r>
              <a:rPr lang="en-US" sz="2800" b="1">
                <a:effectLst/>
                <a:latin typeface="Arial" panose="020B0604020202020204" pitchFamily="34" charset="0"/>
                <a:cs typeface="Arial" panose="020B0604020202020204" pitchFamily="34" charset="0"/>
              </a:rPr>
              <a:t>Winzip</a:t>
            </a:r>
          </a:p>
          <a:p>
            <a:r>
              <a:rPr lang="en-US" sz="2800" b="1">
                <a:effectLst/>
                <a:latin typeface="Arial" panose="020B0604020202020204" pitchFamily="34" charset="0"/>
                <a:cs typeface="Arial" panose="020B0604020202020204" pitchFamily="34" charset="0"/>
              </a:rPr>
              <a:t>Norton Ghost</a:t>
            </a:r>
          </a:p>
          <a:p>
            <a:r>
              <a:rPr lang="en-US" sz="2800" b="1">
                <a:effectLst/>
                <a:latin typeface="Arial" panose="020B0604020202020204" pitchFamily="34" charset="0"/>
                <a:cs typeface="Arial" panose="020B0604020202020204" pitchFamily="34" charset="0"/>
              </a:rPr>
              <a:t>Antivirus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92" y="3283439"/>
            <a:ext cx="2942055" cy="2942055"/>
          </a:xfrm>
          <a:prstGeom prst="rect">
            <a:avLst/>
          </a:prstGeom>
        </p:spPr>
      </p:pic>
      <p:grpSp>
        <p:nvGrpSpPr>
          <p:cNvPr id="10" name="Group 9"/>
          <p:cNvGrpSpPr/>
          <p:nvPr/>
        </p:nvGrpSpPr>
        <p:grpSpPr>
          <a:xfrm flipV="1">
            <a:off x="0" y="6614345"/>
            <a:ext cx="9144000" cy="45719"/>
            <a:chOff x="0" y="3274488"/>
            <a:chExt cx="12192000" cy="135905"/>
          </a:xfrm>
        </p:grpSpPr>
        <p:sp>
          <p:nvSpPr>
            <p:cNvPr id="11" name="Rectangle 10"/>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90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7063344"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Fitur Aplikasi Perpustakaan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sp>
        <p:nvSpPr>
          <p:cNvPr id="8" name="TextBox 7"/>
          <p:cNvSpPr txBox="1"/>
          <p:nvPr/>
        </p:nvSpPr>
        <p:spPr>
          <a:xfrm>
            <a:off x="594521" y="2083110"/>
            <a:ext cx="7113494" cy="313932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Fitur yang ada dalam sebuah </a:t>
            </a:r>
            <a:r>
              <a:rPr lang="en-US" b="1">
                <a:solidFill>
                  <a:srgbClr val="FF0000"/>
                </a:solidFill>
                <a:latin typeface="Arial" panose="020B0604020202020204" pitchFamily="34" charset="0"/>
                <a:cs typeface="Arial" panose="020B0604020202020204" pitchFamily="34" charset="0"/>
              </a:rPr>
              <a:t>aplikasi perpustakaan</a:t>
            </a:r>
          </a:p>
          <a:p>
            <a:endParaRPr lang="en-US">
              <a:latin typeface="Arial" panose="020B0604020202020204" pitchFamily="34" charset="0"/>
              <a:cs typeface="Arial" panose="020B0604020202020204" pitchFamily="34" charset="0"/>
            </a:endParaRPr>
          </a:p>
          <a:p>
            <a:pPr marL="342900" indent="-342900">
              <a:buFont typeface="+mj-lt"/>
              <a:buAutoNum type="arabicPeriod"/>
            </a:pPr>
            <a:r>
              <a:rPr lang="en-US">
                <a:latin typeface="Arial" panose="020B0604020202020204" pitchFamily="34" charset="0"/>
                <a:cs typeface="Arial" panose="020B0604020202020204" pitchFamily="34" charset="0"/>
              </a:rPr>
              <a:t>Modul Data Induk Anggota</a:t>
            </a:r>
          </a:p>
          <a:p>
            <a:pPr marL="342900" indent="-342900">
              <a:buFont typeface="+mj-lt"/>
              <a:buAutoNum type="arabicPeriod"/>
            </a:pPr>
            <a:r>
              <a:rPr lang="en-US">
                <a:latin typeface="Arial" panose="020B0604020202020204" pitchFamily="34" charset="0"/>
                <a:cs typeface="Arial" panose="020B0604020202020204" pitchFamily="34" charset="0"/>
              </a:rPr>
              <a:t>Modul Data Induk Buku</a:t>
            </a:r>
          </a:p>
          <a:p>
            <a:pPr marL="342900" indent="-342900">
              <a:buFont typeface="+mj-lt"/>
              <a:buAutoNum type="arabicPeriod"/>
            </a:pPr>
            <a:r>
              <a:rPr lang="en-US">
                <a:latin typeface="Arial" panose="020B0604020202020204" pitchFamily="34" charset="0"/>
                <a:cs typeface="Arial" panose="020B0604020202020204" pitchFamily="34" charset="0"/>
              </a:rPr>
              <a:t>Modul Data Induk Inventaris Buku</a:t>
            </a:r>
          </a:p>
          <a:p>
            <a:pPr marL="342900" indent="-342900">
              <a:buFont typeface="+mj-lt"/>
              <a:buAutoNum type="arabicPeriod"/>
            </a:pPr>
            <a:r>
              <a:rPr lang="en-US">
                <a:latin typeface="Arial" panose="020B0604020202020204" pitchFamily="34" charset="0"/>
                <a:cs typeface="Arial" panose="020B0604020202020204" pitchFamily="34" charset="0"/>
              </a:rPr>
              <a:t>Modul Transaksi</a:t>
            </a:r>
          </a:p>
          <a:p>
            <a:pPr marL="342900" indent="-342900">
              <a:buFont typeface="+mj-lt"/>
              <a:buAutoNum type="arabicPeriod"/>
            </a:pPr>
            <a:r>
              <a:rPr lang="en-US">
                <a:latin typeface="Arial" panose="020B0604020202020204" pitchFamily="34" charset="0"/>
                <a:cs typeface="Arial" panose="020B0604020202020204" pitchFamily="34" charset="0"/>
              </a:rPr>
              <a:t>Modul Pencatatan Buku Hilang</a:t>
            </a:r>
          </a:p>
          <a:p>
            <a:pPr marL="342900" indent="-342900">
              <a:buFont typeface="+mj-lt"/>
              <a:buAutoNum type="arabicPeriod"/>
            </a:pPr>
            <a:r>
              <a:rPr lang="en-US">
                <a:latin typeface="Arial" panose="020B0604020202020204" pitchFamily="34" charset="0"/>
                <a:cs typeface="Arial" panose="020B0604020202020204" pitchFamily="34" charset="0"/>
              </a:rPr>
              <a:t>Konfigurasi</a:t>
            </a:r>
          </a:p>
          <a:p>
            <a:pPr marL="342900" indent="-342900">
              <a:buFont typeface="+mj-lt"/>
              <a:buAutoNum type="arabicPeriod"/>
            </a:pPr>
            <a:r>
              <a:rPr lang="en-US">
                <a:latin typeface="Arial" panose="020B0604020202020204" pitchFamily="34" charset="0"/>
                <a:cs typeface="Arial" panose="020B0604020202020204" pitchFamily="34" charset="0"/>
              </a:rPr>
              <a:t>Setup User</a:t>
            </a:r>
          </a:p>
          <a:p>
            <a:pPr marL="342900" indent="-342900">
              <a:buFont typeface="+mj-lt"/>
              <a:buAutoNum type="arabicPeriod"/>
            </a:pPr>
            <a:r>
              <a:rPr lang="en-US">
                <a:latin typeface="Arial" panose="020B0604020202020204" pitchFamily="34" charset="0"/>
                <a:cs typeface="Arial" panose="020B0604020202020204" pitchFamily="34" charset="0"/>
              </a:rPr>
              <a:t>Cetak Laporan</a:t>
            </a:r>
          </a:p>
          <a:p>
            <a:endParaRPr lang="en-US">
              <a:latin typeface="Arial" panose="020B0604020202020204" pitchFamily="34" charset="0"/>
              <a:cs typeface="Arial" panose="020B0604020202020204" pitchFamily="34" charset="0"/>
            </a:endParaRPr>
          </a:p>
        </p:txBody>
      </p:sp>
      <p:grpSp>
        <p:nvGrpSpPr>
          <p:cNvPr id="10" name="Group 9"/>
          <p:cNvGrpSpPr/>
          <p:nvPr/>
        </p:nvGrpSpPr>
        <p:grpSpPr>
          <a:xfrm flipV="1">
            <a:off x="0" y="6614345"/>
            <a:ext cx="9144000" cy="45719"/>
            <a:chOff x="0" y="3274488"/>
            <a:chExt cx="12192000" cy="135905"/>
          </a:xfrm>
        </p:grpSpPr>
        <p:sp>
          <p:nvSpPr>
            <p:cNvPr id="11" name="Rectangle 10"/>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09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 y="1014231"/>
            <a:ext cx="6686446"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Kriteria Penilaian Software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748" y="238783"/>
            <a:ext cx="1966534" cy="1966534"/>
          </a:xfrm>
          <a:prstGeom prst="rect">
            <a:avLst/>
          </a:prstGeom>
        </p:spPr>
      </p:pic>
      <p:grpSp>
        <p:nvGrpSpPr>
          <p:cNvPr id="10" name="Group 9"/>
          <p:cNvGrpSpPr/>
          <p:nvPr/>
        </p:nvGrpSpPr>
        <p:grpSpPr>
          <a:xfrm flipV="1">
            <a:off x="0" y="6614345"/>
            <a:ext cx="9144000" cy="45719"/>
            <a:chOff x="0" y="3274488"/>
            <a:chExt cx="12192000" cy="135905"/>
          </a:xfrm>
        </p:grpSpPr>
        <p:sp>
          <p:nvSpPr>
            <p:cNvPr id="11" name="Rectangle 10"/>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p:cNvPicPr>
            <a:picLocks noChangeAspect="1"/>
          </p:cNvPicPr>
          <p:nvPr/>
        </p:nvPicPr>
        <p:blipFill>
          <a:blip r:embed="rId3"/>
          <a:stretch>
            <a:fillRect/>
          </a:stretch>
        </p:blipFill>
        <p:spPr>
          <a:xfrm>
            <a:off x="78996" y="2464031"/>
            <a:ext cx="2544884" cy="3175889"/>
          </a:xfrm>
          <a:prstGeom prst="rect">
            <a:avLst/>
          </a:prstGeom>
        </p:spPr>
      </p:pic>
      <p:sp>
        <p:nvSpPr>
          <p:cNvPr id="17" name="Left Brace 16"/>
          <p:cNvSpPr/>
          <p:nvPr/>
        </p:nvSpPr>
        <p:spPr>
          <a:xfrm>
            <a:off x="2714620" y="2309672"/>
            <a:ext cx="895804" cy="368771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3610424" y="2076038"/>
            <a:ext cx="2173993" cy="4154984"/>
          </a:xfrm>
          <a:prstGeom prst="rect">
            <a:avLst/>
          </a:prstGeom>
          <a:noFill/>
        </p:spPr>
        <p:txBody>
          <a:bodyPr wrap="none" rtlCol="0">
            <a:spAutoFit/>
          </a:bodyPr>
          <a:lstStyle/>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Kegunaan</a:t>
            </a:r>
          </a:p>
          <a:p>
            <a:pPr marL="342900" indent="-342900">
              <a:buFont typeface="Wingdings" panose="05000000000000000000" pitchFamily="2" charset="2"/>
              <a:buChar char="§"/>
            </a:pPr>
            <a:endParaRPr lang="en-US" sz="2400" b="1">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Ekonomis</a:t>
            </a:r>
          </a:p>
          <a:p>
            <a:pPr marL="342900" indent="-342900">
              <a:buFont typeface="Wingdings" panose="05000000000000000000" pitchFamily="2" charset="2"/>
              <a:buChar char="§"/>
            </a:pPr>
            <a:endParaRPr lang="en-US" sz="2400" b="1">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Keamdalan</a:t>
            </a:r>
          </a:p>
          <a:p>
            <a:pPr marL="342900" indent="-342900">
              <a:buFont typeface="Wingdings" panose="05000000000000000000" pitchFamily="2" charset="2"/>
              <a:buChar char="§"/>
            </a:pPr>
            <a:endParaRPr lang="en-US" sz="2400" b="1">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Kapasitas</a:t>
            </a:r>
          </a:p>
          <a:p>
            <a:pPr marL="342900" indent="-342900">
              <a:buFont typeface="Wingdings" panose="05000000000000000000" pitchFamily="2" charset="2"/>
              <a:buChar char="§"/>
            </a:pPr>
            <a:endParaRPr lang="en-US" sz="2400" b="1">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Sederhana</a:t>
            </a:r>
          </a:p>
          <a:p>
            <a:pPr marL="342900" indent="-342900">
              <a:buFont typeface="Wingdings" panose="05000000000000000000" pitchFamily="2" charset="2"/>
              <a:buChar char="§"/>
            </a:pPr>
            <a:endParaRPr lang="en-US" sz="2400" b="1">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b="1">
                <a:latin typeface="Arial" panose="020B0604020202020204" pitchFamily="34" charset="0"/>
                <a:cs typeface="Arial" panose="020B0604020202020204" pitchFamily="34" charset="0"/>
              </a:rPr>
              <a:t>Fleksibel</a:t>
            </a:r>
            <a:endParaRPr lang="en-US" sz="2400" b="1">
              <a:latin typeface="Arial" panose="020B0604020202020204" pitchFamily="34" charset="0"/>
              <a:cs typeface="Arial" panose="020B0604020202020204" pitchFamily="34" charset="0"/>
            </a:endParaRPr>
          </a:p>
        </p:txBody>
      </p:sp>
      <p:pic>
        <p:nvPicPr>
          <p:cNvPr id="18" name="Picture 6" descr="D:\PERKULIAHAN\GANJIL 2016\Aplikasi TIK Perpustakaan\Gambar\HP-Moni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3079" y="3827930"/>
            <a:ext cx="1792418" cy="155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8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TotalTime>
  <Words>472</Words>
  <Application>Microsoft Office PowerPoint</Application>
  <PresentationFormat>On-screen Show (4:3)</PresentationFormat>
  <Paragraphs>135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Edulib_UPI</cp:lastModifiedBy>
  <cp:revision>9</cp:revision>
  <dcterms:created xsi:type="dcterms:W3CDTF">2019-03-05T03:49:09Z</dcterms:created>
  <dcterms:modified xsi:type="dcterms:W3CDTF">2019-03-05T07:58:11Z</dcterms:modified>
</cp:coreProperties>
</file>