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60" r:id="rId5"/>
    <p:sldId id="259" r:id="rId6"/>
    <p:sldId id="261" r:id="rId7"/>
    <p:sldId id="262" r:id="rId8"/>
    <p:sldId id="263" r:id="rId9"/>
    <p:sldId id="264" r:id="rId10"/>
    <p:sldId id="265" r:id="rId11"/>
    <p:sldId id="266" r:id="rId12"/>
    <p:sldId id="268" r:id="rId13"/>
    <p:sldId id="269"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169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44A770-61D2-4245-9EB6-521AF6591304}"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E1959-C7B7-4A5D-B424-DBAE5C9717F7}" type="slidenum">
              <a:rPr lang="en-US" smtClean="0"/>
              <a:t>‹#›</a:t>
            </a:fld>
            <a:endParaRPr lang="en-US"/>
          </a:p>
        </p:txBody>
      </p:sp>
    </p:spTree>
    <p:extLst>
      <p:ext uri="{BB962C8B-B14F-4D97-AF65-F5344CB8AC3E}">
        <p14:creationId xmlns:p14="http://schemas.microsoft.com/office/powerpoint/2010/main" val="3043462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44A770-61D2-4245-9EB6-521AF6591304}"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E1959-C7B7-4A5D-B424-DBAE5C9717F7}" type="slidenum">
              <a:rPr lang="en-US" smtClean="0"/>
              <a:t>‹#›</a:t>
            </a:fld>
            <a:endParaRPr lang="en-US"/>
          </a:p>
        </p:txBody>
      </p:sp>
    </p:spTree>
    <p:extLst>
      <p:ext uri="{BB962C8B-B14F-4D97-AF65-F5344CB8AC3E}">
        <p14:creationId xmlns:p14="http://schemas.microsoft.com/office/powerpoint/2010/main" val="29478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44A770-61D2-4245-9EB6-521AF6591304}"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E1959-C7B7-4A5D-B424-DBAE5C9717F7}" type="slidenum">
              <a:rPr lang="en-US" smtClean="0"/>
              <a:t>‹#›</a:t>
            </a:fld>
            <a:endParaRPr lang="en-US"/>
          </a:p>
        </p:txBody>
      </p:sp>
    </p:spTree>
    <p:extLst>
      <p:ext uri="{BB962C8B-B14F-4D97-AF65-F5344CB8AC3E}">
        <p14:creationId xmlns:p14="http://schemas.microsoft.com/office/powerpoint/2010/main" val="123965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44A770-61D2-4245-9EB6-521AF6591304}"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E1959-C7B7-4A5D-B424-DBAE5C9717F7}" type="slidenum">
              <a:rPr lang="en-US" smtClean="0"/>
              <a:t>‹#›</a:t>
            </a:fld>
            <a:endParaRPr lang="en-US"/>
          </a:p>
        </p:txBody>
      </p:sp>
    </p:spTree>
    <p:extLst>
      <p:ext uri="{BB962C8B-B14F-4D97-AF65-F5344CB8AC3E}">
        <p14:creationId xmlns:p14="http://schemas.microsoft.com/office/powerpoint/2010/main" val="2533809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44A770-61D2-4245-9EB6-521AF6591304}"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E1959-C7B7-4A5D-B424-DBAE5C9717F7}" type="slidenum">
              <a:rPr lang="en-US" smtClean="0"/>
              <a:t>‹#›</a:t>
            </a:fld>
            <a:endParaRPr lang="en-US"/>
          </a:p>
        </p:txBody>
      </p:sp>
    </p:spTree>
    <p:extLst>
      <p:ext uri="{BB962C8B-B14F-4D97-AF65-F5344CB8AC3E}">
        <p14:creationId xmlns:p14="http://schemas.microsoft.com/office/powerpoint/2010/main" val="3445060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44A770-61D2-4245-9EB6-521AF6591304}"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E1959-C7B7-4A5D-B424-DBAE5C9717F7}" type="slidenum">
              <a:rPr lang="en-US" smtClean="0"/>
              <a:t>‹#›</a:t>
            </a:fld>
            <a:endParaRPr lang="en-US"/>
          </a:p>
        </p:txBody>
      </p:sp>
    </p:spTree>
    <p:extLst>
      <p:ext uri="{BB962C8B-B14F-4D97-AF65-F5344CB8AC3E}">
        <p14:creationId xmlns:p14="http://schemas.microsoft.com/office/powerpoint/2010/main" val="3676023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44A770-61D2-4245-9EB6-521AF6591304}" type="datetimeFigureOut">
              <a:rPr lang="en-US" smtClean="0"/>
              <a:t>3/5/2019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E1959-C7B7-4A5D-B424-DBAE5C9717F7}" type="slidenum">
              <a:rPr lang="en-US" smtClean="0"/>
              <a:t>‹#›</a:t>
            </a:fld>
            <a:endParaRPr lang="en-US"/>
          </a:p>
        </p:txBody>
      </p:sp>
    </p:spTree>
    <p:extLst>
      <p:ext uri="{BB962C8B-B14F-4D97-AF65-F5344CB8AC3E}">
        <p14:creationId xmlns:p14="http://schemas.microsoft.com/office/powerpoint/2010/main" val="4180295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44A770-61D2-4245-9EB6-521AF6591304}" type="datetimeFigureOut">
              <a:rPr lang="en-US" smtClean="0"/>
              <a:t>3/5/2019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E1959-C7B7-4A5D-B424-DBAE5C9717F7}" type="slidenum">
              <a:rPr lang="en-US" smtClean="0"/>
              <a:t>‹#›</a:t>
            </a:fld>
            <a:endParaRPr lang="en-US"/>
          </a:p>
        </p:txBody>
      </p:sp>
    </p:spTree>
    <p:extLst>
      <p:ext uri="{BB962C8B-B14F-4D97-AF65-F5344CB8AC3E}">
        <p14:creationId xmlns:p14="http://schemas.microsoft.com/office/powerpoint/2010/main" val="694995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44A770-61D2-4245-9EB6-521AF6591304}" type="datetimeFigureOut">
              <a:rPr lang="en-US" smtClean="0"/>
              <a:t>3/5/2019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E1959-C7B7-4A5D-B424-DBAE5C9717F7}" type="slidenum">
              <a:rPr lang="en-US" smtClean="0"/>
              <a:t>‹#›</a:t>
            </a:fld>
            <a:endParaRPr lang="en-US"/>
          </a:p>
        </p:txBody>
      </p:sp>
    </p:spTree>
    <p:extLst>
      <p:ext uri="{BB962C8B-B14F-4D97-AF65-F5344CB8AC3E}">
        <p14:creationId xmlns:p14="http://schemas.microsoft.com/office/powerpoint/2010/main" val="4217240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44A770-61D2-4245-9EB6-521AF6591304}"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E1959-C7B7-4A5D-B424-DBAE5C9717F7}" type="slidenum">
              <a:rPr lang="en-US" smtClean="0"/>
              <a:t>‹#›</a:t>
            </a:fld>
            <a:endParaRPr lang="en-US"/>
          </a:p>
        </p:txBody>
      </p:sp>
    </p:spTree>
    <p:extLst>
      <p:ext uri="{BB962C8B-B14F-4D97-AF65-F5344CB8AC3E}">
        <p14:creationId xmlns:p14="http://schemas.microsoft.com/office/powerpoint/2010/main" val="155814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44A770-61D2-4245-9EB6-521AF6591304}"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E1959-C7B7-4A5D-B424-DBAE5C9717F7}" type="slidenum">
              <a:rPr lang="en-US" smtClean="0"/>
              <a:t>‹#›</a:t>
            </a:fld>
            <a:endParaRPr lang="en-US"/>
          </a:p>
        </p:txBody>
      </p:sp>
    </p:spTree>
    <p:extLst>
      <p:ext uri="{BB962C8B-B14F-4D97-AF65-F5344CB8AC3E}">
        <p14:creationId xmlns:p14="http://schemas.microsoft.com/office/powerpoint/2010/main" val="2690029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44A770-61D2-4245-9EB6-521AF6591304}" type="datetimeFigureOut">
              <a:rPr lang="en-US" smtClean="0"/>
              <a:t>3/5/2019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AE1959-C7B7-4A5D-B424-DBAE5C9717F7}" type="slidenum">
              <a:rPr lang="en-US" smtClean="0"/>
              <a:t>‹#›</a:t>
            </a:fld>
            <a:endParaRPr lang="en-US"/>
          </a:p>
        </p:txBody>
      </p:sp>
    </p:spTree>
    <p:extLst>
      <p:ext uri="{BB962C8B-B14F-4D97-AF65-F5344CB8AC3E}">
        <p14:creationId xmlns:p14="http://schemas.microsoft.com/office/powerpoint/2010/main" val="1614598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hyperlink" Target="http://3.bp.blogspot.com/-HNggYgX8zNc/UMzzLI2mfHI/AAAAAAAAAFo/DYRcggZX4Sw/s1600/lglcd.jpg" TargetMode="External"/><Relationship Id="rId7" Type="http://schemas.openxmlformats.org/officeDocument/2006/relationships/hyperlink" Target="http://2.bp.blogspot.com/-1pi4rkH3T2c/UMz2T2zIC1I/AAAAAAAAAF4/DdEWaHlOuYI/s1600/logitech-speaker-system-z520.jpg" TargetMode="External"/><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5.jpeg"/><Relationship Id="rId5" Type="http://schemas.openxmlformats.org/officeDocument/2006/relationships/hyperlink" Target="http://4.bp.blogspot.com/-IKk3hvkU5i4/UMz06V50d1I/AAAAAAAAAFw/k4rhqYIHXTE/s1600/CANON_PIXMA_IP3600_PRINTER_ip3600_jpg_1.jpg" TargetMode="Externa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Box 5"/>
          <p:cNvSpPr txBox="1"/>
          <p:nvPr/>
        </p:nvSpPr>
        <p:spPr>
          <a:xfrm>
            <a:off x="971600" y="2651313"/>
            <a:ext cx="7416824" cy="311074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0"/>
              </a:spcAft>
            </a:pPr>
            <a:r>
              <a:rPr lang="id-ID" sz="3200" b="1">
                <a:latin typeface="Arial" panose="020B0604020202020204" pitchFamily="34" charset="0"/>
                <a:cs typeface="Arial" panose="020B0604020202020204" pitchFamily="34" charset="0"/>
              </a:rPr>
              <a:t>PERANGKAT KERAS KOMPUTER</a:t>
            </a:r>
            <a:endParaRPr lang="en-US" sz="3200" b="1">
              <a:latin typeface="Arial" panose="020B0604020202020204" pitchFamily="34" charset="0"/>
              <a:cs typeface="Arial" panose="020B0604020202020204" pitchFamily="34" charset="0"/>
            </a:endParaRPr>
          </a:p>
          <a:p>
            <a:pPr algn="ctr">
              <a:lnSpc>
                <a:spcPct val="107000"/>
              </a:lnSpc>
              <a:spcAft>
                <a:spcPts val="0"/>
              </a:spcAft>
            </a:pPr>
            <a:r>
              <a:rPr lang="en-US" b="1">
                <a:effectLst/>
                <a:latin typeface="Arial" panose="020B0604020202020204" pitchFamily="34" charset="0"/>
                <a:ea typeface="Calibri"/>
                <a:cs typeface="Arial" panose="020B0604020202020204" pitchFamily="34" charset="0"/>
              </a:rPr>
              <a:t>P</a:t>
            </a:r>
            <a:r>
              <a:rPr lang="id-ID" b="1">
                <a:effectLst/>
                <a:latin typeface="Arial" panose="020B0604020202020204" pitchFamily="34" charset="0"/>
                <a:ea typeface="Calibri"/>
                <a:cs typeface="Arial" panose="020B0604020202020204" pitchFamily="34" charset="0"/>
              </a:rPr>
              <a:t>UST</a:t>
            </a:r>
            <a:r>
              <a:rPr lang="en-US" b="1">
                <a:effectLst/>
                <a:latin typeface="Arial" panose="020B0604020202020204" pitchFamily="34" charset="0"/>
                <a:ea typeface="Calibri"/>
                <a:cs typeface="Arial" panose="020B0604020202020204" pitchFamily="34" charset="0"/>
              </a:rPr>
              <a:t>4425/Teknologi Informasi dan Komunikasi</a:t>
            </a:r>
            <a:endParaRPr lang="id-ID" sz="1400" b="1">
              <a:effectLst/>
              <a:latin typeface="Arial" panose="020B0604020202020204" pitchFamily="34" charset="0"/>
              <a:ea typeface="Calibri"/>
              <a:cs typeface="Arial" panose="020B0604020202020204" pitchFamily="34" charset="0"/>
            </a:endParaRPr>
          </a:p>
          <a:p>
            <a:pPr algn="ctr">
              <a:lnSpc>
                <a:spcPct val="107000"/>
              </a:lnSpc>
              <a:spcAft>
                <a:spcPts val="0"/>
              </a:spcAft>
            </a:pPr>
            <a:r>
              <a:rPr lang="en-US" sz="1400" dirty="0">
                <a:effectLst/>
                <a:latin typeface="Arial" panose="020B0604020202020204" pitchFamily="34" charset="0"/>
                <a:ea typeface="Calibri"/>
                <a:cs typeface="Arial" panose="020B0604020202020204" pitchFamily="34" charset="0"/>
              </a:rPr>
              <a:t> </a:t>
            </a:r>
            <a:endParaRPr lang="id-ID" sz="1100" dirty="0">
              <a:effectLst/>
              <a:latin typeface="Arial" panose="020B0604020202020204" pitchFamily="34" charset="0"/>
              <a:ea typeface="Calibri"/>
              <a:cs typeface="Arial" panose="020B0604020202020204" pitchFamily="34" charset="0"/>
            </a:endParaRPr>
          </a:p>
          <a:p>
            <a:pPr algn="ctr">
              <a:lnSpc>
                <a:spcPct val="107000"/>
              </a:lnSpc>
              <a:spcAft>
                <a:spcPts val="0"/>
              </a:spcAft>
            </a:pPr>
            <a:r>
              <a:rPr lang="en-US" sz="1400" dirty="0">
                <a:effectLst/>
                <a:latin typeface="Arial" panose="020B0604020202020204" pitchFamily="34" charset="0"/>
                <a:ea typeface="Calibri"/>
                <a:cs typeface="Arial" panose="020B0604020202020204" pitchFamily="34" charset="0"/>
              </a:rPr>
              <a:t> </a:t>
            </a:r>
            <a:endParaRPr lang="id-ID" sz="1100" dirty="0">
              <a:effectLst/>
              <a:latin typeface="Arial" panose="020B0604020202020204" pitchFamily="34" charset="0"/>
              <a:ea typeface="Calibri"/>
              <a:cs typeface="Arial" panose="020B0604020202020204" pitchFamily="34" charset="0"/>
            </a:endParaRPr>
          </a:p>
          <a:p>
            <a:pPr algn="ctr">
              <a:lnSpc>
                <a:spcPct val="107000"/>
              </a:lnSpc>
              <a:spcAft>
                <a:spcPts val="0"/>
              </a:spcAft>
            </a:pPr>
            <a:r>
              <a:rPr lang="id-ID" sz="1400" b="1" dirty="0">
                <a:effectLst/>
                <a:latin typeface="Arial" panose="020B0604020202020204" pitchFamily="34" charset="0"/>
                <a:ea typeface="Calibri"/>
                <a:cs typeface="Arial" panose="020B0604020202020204" pitchFamily="34" charset="0"/>
              </a:rPr>
              <a:t>Nama Pengembang </a:t>
            </a:r>
            <a:r>
              <a:rPr lang="id-ID" sz="1400" b="1">
                <a:effectLst/>
                <a:latin typeface="Arial" panose="020B0604020202020204" pitchFamily="34" charset="0"/>
                <a:ea typeface="Calibri"/>
                <a:cs typeface="Arial" panose="020B0604020202020204" pitchFamily="34" charset="0"/>
              </a:rPr>
              <a:t>: </a:t>
            </a:r>
            <a:r>
              <a:rPr lang="en-US" sz="1400" b="1">
                <a:latin typeface="Arial" panose="020B0604020202020204" pitchFamily="34" charset="0"/>
                <a:ea typeface="Calibri"/>
                <a:cs typeface="Arial" panose="020B0604020202020204" pitchFamily="34" charset="0"/>
              </a:rPr>
              <a:t>Gema Rullyana, S.Pd., M.I.Kom</a:t>
            </a:r>
            <a:r>
              <a:rPr lang="id-ID" sz="1400">
                <a:effectLst/>
                <a:latin typeface="Arial" panose="020B0604020202020204" pitchFamily="34" charset="0"/>
                <a:ea typeface="Calibri"/>
                <a:cs typeface="Arial" panose="020B0604020202020204" pitchFamily="34" charset="0"/>
              </a:rPr>
              <a:t>. </a:t>
            </a:r>
            <a:endParaRPr lang="id-ID" sz="1100" dirty="0">
              <a:effectLst/>
              <a:latin typeface="Arial" panose="020B0604020202020204" pitchFamily="34" charset="0"/>
              <a:ea typeface="Calibri"/>
              <a:cs typeface="Arial" panose="020B0604020202020204" pitchFamily="34" charset="0"/>
            </a:endParaRPr>
          </a:p>
          <a:p>
            <a:pPr algn="ctr">
              <a:lnSpc>
                <a:spcPct val="107000"/>
              </a:lnSpc>
              <a:spcAft>
                <a:spcPts val="0"/>
              </a:spcAft>
            </a:pPr>
            <a:r>
              <a:rPr lang="id-ID" sz="1400" dirty="0">
                <a:effectLst/>
                <a:latin typeface="Arial" panose="020B0604020202020204" pitchFamily="34" charset="0"/>
                <a:ea typeface="Calibri"/>
                <a:cs typeface="Arial" panose="020B0604020202020204" pitchFamily="34" charset="0"/>
              </a:rPr>
              <a:t>E</a:t>
            </a:r>
            <a:r>
              <a:rPr lang="en-US" sz="1400" dirty="0">
                <a:effectLst/>
                <a:latin typeface="Arial" panose="020B0604020202020204" pitchFamily="34" charset="0"/>
                <a:ea typeface="Calibri"/>
                <a:cs typeface="Arial" panose="020B0604020202020204" pitchFamily="34" charset="0"/>
              </a:rPr>
              <a:t>mail</a:t>
            </a:r>
            <a:r>
              <a:rPr lang="id-ID" sz="1400">
                <a:effectLst/>
                <a:latin typeface="Arial" panose="020B0604020202020204" pitchFamily="34" charset="0"/>
                <a:ea typeface="Calibri"/>
                <a:cs typeface="Arial" panose="020B0604020202020204" pitchFamily="34" charset="0"/>
              </a:rPr>
              <a:t>: </a:t>
            </a:r>
            <a:r>
              <a:rPr lang="en-US" sz="1400">
                <a:effectLst/>
                <a:latin typeface="Arial" panose="020B0604020202020204" pitchFamily="34" charset="0"/>
                <a:ea typeface="Calibri"/>
                <a:cs typeface="Arial" panose="020B0604020202020204" pitchFamily="34" charset="0"/>
              </a:rPr>
              <a:t>gemarullyana@upi.edu</a:t>
            </a:r>
            <a:r>
              <a:rPr lang="id-ID" sz="1400">
                <a:effectLst/>
                <a:latin typeface="Arial" panose="020B0604020202020204" pitchFamily="34" charset="0"/>
                <a:ea typeface="Calibri"/>
                <a:cs typeface="Arial" panose="020B0604020202020204" pitchFamily="34" charset="0"/>
              </a:rPr>
              <a:t> </a:t>
            </a:r>
            <a:endParaRPr lang="id-ID" sz="1400" dirty="0">
              <a:effectLst/>
              <a:latin typeface="Arial" panose="020B0604020202020204" pitchFamily="34" charset="0"/>
              <a:ea typeface="Calibri"/>
              <a:cs typeface="Arial" panose="020B0604020202020204" pitchFamily="34" charset="0"/>
            </a:endParaRPr>
          </a:p>
          <a:p>
            <a:pPr algn="ctr">
              <a:lnSpc>
                <a:spcPct val="107000"/>
              </a:lnSpc>
              <a:spcAft>
                <a:spcPts val="0"/>
              </a:spcAft>
            </a:pPr>
            <a:endParaRPr lang="id-ID" sz="1400" dirty="0">
              <a:effectLst/>
              <a:latin typeface="Arial" panose="020B0604020202020204" pitchFamily="34" charset="0"/>
              <a:ea typeface="Calibri"/>
              <a:cs typeface="Arial" panose="020B0604020202020204" pitchFamily="34" charset="0"/>
            </a:endParaRPr>
          </a:p>
          <a:p>
            <a:pPr algn="ctr">
              <a:lnSpc>
                <a:spcPct val="107000"/>
              </a:lnSpc>
              <a:spcAft>
                <a:spcPts val="0"/>
              </a:spcAft>
            </a:pPr>
            <a:r>
              <a:rPr lang="en-US" sz="1400" b="1" dirty="0">
                <a:effectLst/>
                <a:latin typeface="Arial" panose="020B0604020202020204" pitchFamily="34" charset="0"/>
                <a:ea typeface="Calibri"/>
                <a:cs typeface="Arial" panose="020B0604020202020204" pitchFamily="34" charset="0"/>
              </a:rPr>
              <a:t>Nama </a:t>
            </a:r>
            <a:r>
              <a:rPr lang="en-US" sz="1400" b="1" dirty="0" err="1">
                <a:effectLst/>
                <a:latin typeface="Arial" panose="020B0604020202020204" pitchFamily="34" charset="0"/>
                <a:ea typeface="Calibri"/>
                <a:cs typeface="Arial" panose="020B0604020202020204" pitchFamily="34" charset="0"/>
              </a:rPr>
              <a:t>Penelaah</a:t>
            </a:r>
            <a:r>
              <a:rPr lang="id-ID" sz="1400" b="1" dirty="0">
                <a:effectLst/>
                <a:latin typeface="Arial" panose="020B0604020202020204" pitchFamily="34" charset="0"/>
                <a:ea typeface="Calibri"/>
                <a:cs typeface="Arial" panose="020B0604020202020204" pitchFamily="34" charset="0"/>
              </a:rPr>
              <a:t>:  Majidah, S.Sos., M.I.Kom </a:t>
            </a:r>
            <a:endParaRPr lang="id-ID" sz="1100" b="1" dirty="0">
              <a:latin typeface="Arial" panose="020B0604020202020204" pitchFamily="34" charset="0"/>
              <a:ea typeface="Calibri"/>
              <a:cs typeface="Arial" panose="020B0604020202020204" pitchFamily="34" charset="0"/>
            </a:endParaRPr>
          </a:p>
          <a:p>
            <a:pPr algn="ctr">
              <a:lnSpc>
                <a:spcPct val="107000"/>
              </a:lnSpc>
              <a:spcAft>
                <a:spcPts val="0"/>
              </a:spcAft>
            </a:pPr>
            <a:r>
              <a:rPr lang="id-ID" sz="1400" dirty="0">
                <a:effectLst/>
                <a:latin typeface="Arial" panose="020B0604020202020204" pitchFamily="34" charset="0"/>
                <a:ea typeface="Calibri"/>
                <a:cs typeface="Arial" panose="020B0604020202020204" pitchFamily="34" charset="0"/>
              </a:rPr>
              <a:t>E</a:t>
            </a:r>
            <a:r>
              <a:rPr lang="en-US" sz="1400" dirty="0">
                <a:effectLst/>
                <a:latin typeface="Arial" panose="020B0604020202020204" pitchFamily="34" charset="0"/>
                <a:ea typeface="Calibri"/>
                <a:cs typeface="Arial" panose="020B0604020202020204" pitchFamily="34" charset="0"/>
              </a:rPr>
              <a:t>mail </a:t>
            </a:r>
            <a:r>
              <a:rPr lang="en-US" sz="1400" dirty="0" err="1">
                <a:effectLst/>
                <a:latin typeface="Arial" panose="020B0604020202020204" pitchFamily="34" charset="0"/>
                <a:ea typeface="Calibri"/>
                <a:cs typeface="Arial" panose="020B0604020202020204" pitchFamily="34" charset="0"/>
              </a:rPr>
              <a:t>penelaah</a:t>
            </a:r>
            <a:r>
              <a:rPr lang="id-ID" sz="1400" dirty="0">
                <a:latin typeface="Arial" panose="020B0604020202020204" pitchFamily="34" charset="0"/>
                <a:ea typeface="Calibri"/>
                <a:cs typeface="Arial" panose="020B0604020202020204" pitchFamily="34" charset="0"/>
              </a:rPr>
              <a:t>:   Majidah@ecampus.ut.ac.id   </a:t>
            </a:r>
            <a:endParaRPr lang="id-ID" sz="1100" dirty="0">
              <a:effectLst/>
              <a:latin typeface="Arial" panose="020B0604020202020204" pitchFamily="34" charset="0"/>
              <a:ea typeface="Calibri"/>
              <a:cs typeface="Arial" panose="020B0604020202020204" pitchFamily="34" charset="0"/>
            </a:endParaRPr>
          </a:p>
        </p:txBody>
      </p:sp>
    </p:spTree>
    <p:extLst>
      <p:ext uri="{BB962C8B-B14F-4D97-AF65-F5344CB8AC3E}">
        <p14:creationId xmlns:p14="http://schemas.microsoft.com/office/powerpoint/2010/main" val="635546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012" y="1264468"/>
            <a:ext cx="5192447" cy="584775"/>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3200" b="1">
                <a:solidFill>
                  <a:schemeClr val="bg1"/>
                </a:solidFill>
                <a:latin typeface="Arial" panose="020B0604020202020204" pitchFamily="34" charset="0"/>
                <a:cs typeface="Arial" panose="020B0604020202020204" pitchFamily="34" charset="0"/>
              </a:rPr>
              <a:t>Contoh Perangkat Luaran</a:t>
            </a:r>
          </a:p>
        </p:txBody>
      </p:sp>
      <p:cxnSp>
        <p:nvCxnSpPr>
          <p:cNvPr id="4" name="Straight Connector 3"/>
          <p:cNvCxnSpPr/>
          <p:nvPr/>
        </p:nvCxnSpPr>
        <p:spPr>
          <a:xfrm flipV="1">
            <a:off x="4993341" y="1847236"/>
            <a:ext cx="1255059" cy="20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2" descr="Hasil gambar untuk kompu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0908" y="385483"/>
            <a:ext cx="3183092" cy="172211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flipV="1">
            <a:off x="0" y="6614345"/>
            <a:ext cx="9144000" cy="45719"/>
            <a:chOff x="0" y="3274488"/>
            <a:chExt cx="12192000" cy="135905"/>
          </a:xfrm>
        </p:grpSpPr>
        <p:sp>
          <p:nvSpPr>
            <p:cNvPr id="8" name="Rectangle 7"/>
            <p:cNvSpPr/>
            <p:nvPr/>
          </p:nvSpPr>
          <p:spPr>
            <a:xfrm>
              <a:off x="0" y="3279530"/>
              <a:ext cx="2438400" cy="1308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438400" y="3279530"/>
              <a:ext cx="2438400" cy="130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876800" y="3279530"/>
              <a:ext cx="2438400" cy="1308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0" y="3279530"/>
              <a:ext cx="2438400" cy="1308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753600" y="3274488"/>
              <a:ext cx="2438400" cy="1308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17" descr="http://3.bp.blogspot.com/-HNggYgX8zNc/UMzzLI2mfHI/AAAAAAAAAFo/DYRcggZX4Sw/s200/lglcd.jpg">
            <a:hlinkClick r:id="rId3"/>
          </p:cNvPr>
          <p:cNvPicPr/>
          <p:nvPr/>
        </p:nvPicPr>
        <p:blipFill>
          <a:blip r:embed="rId4"/>
          <a:srcRect/>
          <a:stretch>
            <a:fillRect/>
          </a:stretch>
        </p:blipFill>
        <p:spPr bwMode="auto">
          <a:xfrm>
            <a:off x="621258" y="2979694"/>
            <a:ext cx="2026871" cy="1873823"/>
          </a:xfrm>
          <a:prstGeom prst="rect">
            <a:avLst/>
          </a:prstGeom>
          <a:noFill/>
          <a:ln w="9525">
            <a:noFill/>
            <a:miter lim="800000"/>
            <a:headEnd/>
            <a:tailEnd/>
          </a:ln>
        </p:spPr>
      </p:pic>
      <p:pic>
        <p:nvPicPr>
          <p:cNvPr id="19" name="Picture 18" descr="http://4.bp.blogspot.com/-IKk3hvkU5i4/UMz06V50d1I/AAAAAAAAAFw/k4rhqYIHXTE/s200/CANON_PIXMA_IP3600_PRINTER_ip3600_jpg_1.jpg">
            <a:hlinkClick r:id="rId5"/>
          </p:cNvPr>
          <p:cNvPicPr/>
          <p:nvPr/>
        </p:nvPicPr>
        <p:blipFill>
          <a:blip r:embed="rId6"/>
          <a:srcRect/>
          <a:stretch>
            <a:fillRect/>
          </a:stretch>
        </p:blipFill>
        <p:spPr bwMode="auto">
          <a:xfrm>
            <a:off x="2753439" y="2882116"/>
            <a:ext cx="2732961" cy="1443639"/>
          </a:xfrm>
          <a:prstGeom prst="rect">
            <a:avLst/>
          </a:prstGeom>
          <a:noFill/>
          <a:ln w="9525">
            <a:noFill/>
            <a:miter lim="800000"/>
            <a:headEnd/>
            <a:tailEnd/>
          </a:ln>
        </p:spPr>
      </p:pic>
      <p:pic>
        <p:nvPicPr>
          <p:cNvPr id="20" name="Picture 19" descr="http://2.bp.blogspot.com/-1pi4rkH3T2c/UMz2T2zIC1I/AAAAAAAAAF4/DdEWaHlOuYI/s200/logitech-speaker-system-z520.jpg">
            <a:hlinkClick r:id="rId7"/>
          </p:cNvPr>
          <p:cNvPicPr/>
          <p:nvPr/>
        </p:nvPicPr>
        <p:blipFill>
          <a:blip r:embed="rId8"/>
          <a:srcRect/>
          <a:stretch>
            <a:fillRect/>
          </a:stretch>
        </p:blipFill>
        <p:spPr bwMode="auto">
          <a:xfrm>
            <a:off x="5890579" y="2432011"/>
            <a:ext cx="2600408" cy="2060865"/>
          </a:xfrm>
          <a:prstGeom prst="rect">
            <a:avLst/>
          </a:prstGeom>
          <a:noFill/>
          <a:ln w="9525">
            <a:noFill/>
            <a:miter lim="800000"/>
            <a:headEnd/>
            <a:tailEnd/>
          </a:ln>
        </p:spPr>
      </p:pic>
    </p:spTree>
    <p:extLst>
      <p:ext uri="{BB962C8B-B14F-4D97-AF65-F5344CB8AC3E}">
        <p14:creationId xmlns:p14="http://schemas.microsoft.com/office/powerpoint/2010/main" val="1228888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42"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1000"/>
                                        <p:tgtEl>
                                          <p:spTgt spid="18"/>
                                        </p:tgtEl>
                                      </p:cBhvr>
                                    </p:animEffect>
                                    <p:anim calcmode="lin" valueType="num">
                                      <p:cBhvr>
                                        <p:cTn id="11" dur="1000" fill="hold"/>
                                        <p:tgtEl>
                                          <p:spTgt spid="18"/>
                                        </p:tgtEl>
                                        <p:attrNameLst>
                                          <p:attrName>ppt_x</p:attrName>
                                        </p:attrNameLst>
                                      </p:cBhvr>
                                      <p:tavLst>
                                        <p:tav tm="0">
                                          <p:val>
                                            <p:strVal val="#ppt_x"/>
                                          </p:val>
                                        </p:tav>
                                        <p:tav tm="100000">
                                          <p:val>
                                            <p:strVal val="#ppt_x"/>
                                          </p:val>
                                        </p:tav>
                                      </p:tavLst>
                                    </p:anim>
                                    <p:anim calcmode="lin" valueType="num">
                                      <p:cBhvr>
                                        <p:cTn id="12" dur="1000" fill="hold"/>
                                        <p:tgtEl>
                                          <p:spTgt spid="18"/>
                                        </p:tgtEl>
                                        <p:attrNameLst>
                                          <p:attrName>ppt_y</p:attrName>
                                        </p:attrNameLst>
                                      </p:cBhvr>
                                      <p:tavLst>
                                        <p:tav tm="0">
                                          <p:val>
                                            <p:strVal val="#ppt_y+.1"/>
                                          </p:val>
                                        </p:tav>
                                        <p:tav tm="100000">
                                          <p:val>
                                            <p:strVal val="#ppt_y"/>
                                          </p:val>
                                        </p:tav>
                                      </p:tavLst>
                                    </p:anim>
                                  </p:childTnLst>
                                </p:cTn>
                              </p:par>
                              <p:par>
                                <p:cTn id="13" presetID="37"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1000"/>
                                        <p:tgtEl>
                                          <p:spTgt spid="19"/>
                                        </p:tgtEl>
                                      </p:cBhvr>
                                    </p:animEffect>
                                    <p:anim calcmode="lin" valueType="num">
                                      <p:cBhvr>
                                        <p:cTn id="16" dur="1000" fill="hold"/>
                                        <p:tgtEl>
                                          <p:spTgt spid="19"/>
                                        </p:tgtEl>
                                        <p:attrNameLst>
                                          <p:attrName>ppt_x</p:attrName>
                                        </p:attrNameLst>
                                      </p:cBhvr>
                                      <p:tavLst>
                                        <p:tav tm="0">
                                          <p:val>
                                            <p:strVal val="#ppt_x"/>
                                          </p:val>
                                        </p:tav>
                                        <p:tav tm="100000">
                                          <p:val>
                                            <p:strVal val="#ppt_x"/>
                                          </p:val>
                                        </p:tav>
                                      </p:tavLst>
                                    </p:anim>
                                    <p:anim calcmode="lin" valueType="num">
                                      <p:cBhvr>
                                        <p:cTn id="17" dur="900" decel="100000" fill="hold"/>
                                        <p:tgtEl>
                                          <p:spTgt spid="19"/>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par>
                                <p:cTn id="19" presetID="15"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p:cTn id="21" dur="1000" fill="hold"/>
                                        <p:tgtEl>
                                          <p:spTgt spid="20"/>
                                        </p:tgtEl>
                                        <p:attrNameLst>
                                          <p:attrName>ppt_w</p:attrName>
                                        </p:attrNameLst>
                                      </p:cBhvr>
                                      <p:tavLst>
                                        <p:tav tm="0">
                                          <p:val>
                                            <p:fltVal val="0"/>
                                          </p:val>
                                        </p:tav>
                                        <p:tav tm="100000">
                                          <p:val>
                                            <p:strVal val="#ppt_w"/>
                                          </p:val>
                                        </p:tav>
                                      </p:tavLst>
                                    </p:anim>
                                    <p:anim calcmode="lin" valueType="num">
                                      <p:cBhvr>
                                        <p:cTn id="22" dur="1000" fill="hold"/>
                                        <p:tgtEl>
                                          <p:spTgt spid="20"/>
                                        </p:tgtEl>
                                        <p:attrNameLst>
                                          <p:attrName>ppt_h</p:attrName>
                                        </p:attrNameLst>
                                      </p:cBhvr>
                                      <p:tavLst>
                                        <p:tav tm="0">
                                          <p:val>
                                            <p:fltVal val="0"/>
                                          </p:val>
                                        </p:tav>
                                        <p:tav tm="100000">
                                          <p:val>
                                            <p:strVal val="#ppt_h"/>
                                          </p:val>
                                        </p:tav>
                                      </p:tavLst>
                                    </p:anim>
                                    <p:anim calcmode="lin" valueType="num">
                                      <p:cBhvr>
                                        <p:cTn id="23" dur="1000" fill="hold"/>
                                        <p:tgtEl>
                                          <p:spTgt spid="20"/>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2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ChangeArrowheads="1"/>
          </p:cNvSpPr>
          <p:nvPr/>
        </p:nvSpPr>
        <p:spPr bwMode="auto">
          <a:xfrm>
            <a:off x="5638800" y="3429000"/>
            <a:ext cx="2667000" cy="19050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00" name="Text Box 4"/>
          <p:cNvSpPr txBox="1">
            <a:spLocks noChangeArrowheads="1"/>
          </p:cNvSpPr>
          <p:nvPr/>
        </p:nvSpPr>
        <p:spPr bwMode="auto">
          <a:xfrm>
            <a:off x="513134" y="2446555"/>
            <a:ext cx="77104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latin typeface="Arial" panose="020B0604020202020204" pitchFamily="34" charset="0"/>
                <a:cs typeface="Arial" panose="020B0604020202020204" pitchFamily="34" charset="0"/>
              </a:rPr>
              <a:t>Merupakan memori pembantu, sering disebut secondary storage, digunakan untuk menyimpan program atau data yang tidak aktif, yaitu program atau data yang belum atau tidak dijalankan dalam suatu waktu proses di CPU dan memori utama.</a:t>
            </a:r>
          </a:p>
        </p:txBody>
      </p:sp>
      <p:sp>
        <p:nvSpPr>
          <p:cNvPr id="106501" name="Rectangle 5"/>
          <p:cNvSpPr>
            <a:spLocks noChangeArrowheads="1"/>
          </p:cNvSpPr>
          <p:nvPr/>
        </p:nvSpPr>
        <p:spPr bwMode="auto">
          <a:xfrm>
            <a:off x="863179" y="3736181"/>
            <a:ext cx="3505200"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Clr>
                <a:schemeClr val="bg2"/>
              </a:buClr>
              <a:buSzPct val="75000"/>
              <a:buFont typeface="Monotype Sorts" pitchFamily="2" charset="2"/>
              <a:buNone/>
            </a:pPr>
            <a:r>
              <a:rPr lang="en-US" altLang="en-US" b="1">
                <a:effectLst>
                  <a:outerShdw blurRad="38100" dist="38100" dir="2700000" algn="tl">
                    <a:srgbClr val="C0C0C0"/>
                  </a:outerShdw>
                </a:effectLst>
                <a:latin typeface="Arial" panose="020B0604020202020204" pitchFamily="34" charset="0"/>
                <a:cs typeface="Arial" panose="020B0604020202020204" pitchFamily="34" charset="0"/>
              </a:rPr>
              <a:t>Teknologi Magnetik :</a:t>
            </a:r>
          </a:p>
          <a:p>
            <a:pPr eaLnBrk="0" hangingPunct="0">
              <a:spcBef>
                <a:spcPct val="50000"/>
              </a:spcBef>
              <a:buClr>
                <a:schemeClr val="bg2"/>
              </a:buClr>
              <a:buSzPct val="75000"/>
              <a:buFont typeface="Monotype Sorts" pitchFamily="2" charset="2"/>
              <a:buChar char="n"/>
            </a:pPr>
            <a:r>
              <a:rPr lang="en-US" altLang="en-US" b="1">
                <a:effectLst>
                  <a:outerShdw blurRad="38100" dist="38100" dir="2700000" algn="tl">
                    <a:srgbClr val="C0C0C0"/>
                  </a:outerShdw>
                </a:effectLst>
                <a:latin typeface="Arial" panose="020B0604020202020204" pitchFamily="34" charset="0"/>
                <a:cs typeface="Arial" panose="020B0604020202020204" pitchFamily="34" charset="0"/>
              </a:rPr>
              <a:t> </a:t>
            </a:r>
            <a:r>
              <a:rPr lang="en-US" altLang="en-US" b="1">
                <a:latin typeface="Arial" panose="020B0604020202020204" pitchFamily="34" charset="0"/>
                <a:cs typeface="Arial" panose="020B0604020202020204" pitchFamily="34" charset="0"/>
              </a:rPr>
              <a:t>Floppy Disk</a:t>
            </a:r>
          </a:p>
          <a:p>
            <a:pPr eaLnBrk="0" hangingPunct="0">
              <a:spcBef>
                <a:spcPct val="50000"/>
              </a:spcBef>
              <a:buClr>
                <a:schemeClr val="bg2"/>
              </a:buClr>
              <a:buSzPct val="75000"/>
              <a:buFont typeface="Monotype Sorts" pitchFamily="2" charset="2"/>
              <a:buChar char="n"/>
            </a:pPr>
            <a:r>
              <a:rPr lang="en-US" altLang="en-US" b="1">
                <a:latin typeface="Arial" panose="020B0604020202020204" pitchFamily="34" charset="0"/>
                <a:cs typeface="Arial" panose="020B0604020202020204" pitchFamily="34" charset="0"/>
              </a:rPr>
              <a:t> Hard Disk</a:t>
            </a:r>
          </a:p>
          <a:p>
            <a:pPr eaLnBrk="0" hangingPunct="0">
              <a:spcBef>
                <a:spcPct val="50000"/>
              </a:spcBef>
              <a:buClr>
                <a:schemeClr val="bg2"/>
              </a:buClr>
              <a:buSzPct val="75000"/>
              <a:buFont typeface="Monotype Sorts" pitchFamily="2" charset="2"/>
              <a:buChar char="n"/>
            </a:pPr>
            <a:r>
              <a:rPr lang="en-US" altLang="en-US" b="1">
                <a:latin typeface="Arial" panose="020B0604020202020204" pitchFamily="34" charset="0"/>
                <a:cs typeface="Arial" panose="020B0604020202020204" pitchFamily="34" charset="0"/>
              </a:rPr>
              <a:t> Tape Backup</a:t>
            </a:r>
          </a:p>
        </p:txBody>
      </p:sp>
      <p:sp>
        <p:nvSpPr>
          <p:cNvPr id="106502" name="Rectangle 6"/>
          <p:cNvSpPr>
            <a:spLocks noChangeArrowheads="1"/>
          </p:cNvSpPr>
          <p:nvPr/>
        </p:nvSpPr>
        <p:spPr bwMode="auto">
          <a:xfrm>
            <a:off x="5638800" y="5334000"/>
            <a:ext cx="28956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Clr>
                <a:schemeClr val="bg2"/>
              </a:buClr>
              <a:buSzPct val="75000"/>
              <a:buFont typeface="Monotype Sorts" pitchFamily="2" charset="2"/>
              <a:buNone/>
            </a:pPr>
            <a:r>
              <a:rPr lang="en-US" altLang="en-US" sz="2000" b="1">
                <a:effectLst>
                  <a:outerShdw blurRad="38100" dist="38100" dir="2700000" algn="tl">
                    <a:srgbClr val="C0C0C0"/>
                  </a:outerShdw>
                </a:effectLst>
                <a:latin typeface="Arial" panose="020B0604020202020204" pitchFamily="34" charset="0"/>
                <a:cs typeface="Arial" panose="020B0604020202020204" pitchFamily="34" charset="0"/>
              </a:rPr>
              <a:t>Teknologi Optik :</a:t>
            </a:r>
          </a:p>
          <a:p>
            <a:pPr eaLnBrk="0" hangingPunct="0">
              <a:spcBef>
                <a:spcPct val="50000"/>
              </a:spcBef>
              <a:buClr>
                <a:schemeClr val="bg2"/>
              </a:buClr>
              <a:buSzPct val="75000"/>
              <a:buFont typeface="Monotype Sorts" pitchFamily="2" charset="2"/>
              <a:buChar char="n"/>
            </a:pPr>
            <a:r>
              <a:rPr lang="en-US" altLang="en-US" sz="2000" b="1">
                <a:latin typeface="Arial" panose="020B0604020202020204" pitchFamily="34" charset="0"/>
                <a:cs typeface="Arial" panose="020B0604020202020204" pitchFamily="34" charset="0"/>
              </a:rPr>
              <a:t> CD-ROM </a:t>
            </a:r>
          </a:p>
        </p:txBody>
      </p:sp>
      <p:pic>
        <p:nvPicPr>
          <p:cNvPr id="106503" name="Picture 7" descr="0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1097" y="3594100"/>
            <a:ext cx="2362200" cy="1574800"/>
          </a:xfrm>
          <a:prstGeom prst="rect">
            <a:avLst/>
          </a:prstGeom>
          <a:noFill/>
          <a:extLst>
            <a:ext uri="{909E8E84-426E-40DD-AFC4-6F175D3DCCD1}">
              <a14:hiddenFill xmlns:a14="http://schemas.microsoft.com/office/drawing/2010/main">
                <a:solidFill>
                  <a:srgbClr val="FFFFFF"/>
                </a:solidFill>
              </a14:hiddenFill>
            </a:ext>
          </a:extLst>
        </p:spPr>
      </p:pic>
      <p:pic>
        <p:nvPicPr>
          <p:cNvPr id="106504" name="Picture 8" descr="mem-hd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3564" y="4189149"/>
            <a:ext cx="2189629" cy="113082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25012" y="1264468"/>
            <a:ext cx="4123245" cy="584775"/>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3200" b="1">
                <a:solidFill>
                  <a:schemeClr val="bg1"/>
                </a:solidFill>
                <a:latin typeface="Arial" panose="020B0604020202020204" pitchFamily="34" charset="0"/>
                <a:cs typeface="Arial" panose="020B0604020202020204" pitchFamily="34" charset="0"/>
              </a:rPr>
              <a:t>Media Penyimpanan</a:t>
            </a:r>
          </a:p>
        </p:txBody>
      </p:sp>
      <p:cxnSp>
        <p:nvCxnSpPr>
          <p:cNvPr id="11" name="Straight Connector 10"/>
          <p:cNvCxnSpPr/>
          <p:nvPr/>
        </p:nvCxnSpPr>
        <p:spPr>
          <a:xfrm>
            <a:off x="3886200" y="1842793"/>
            <a:ext cx="2344271" cy="64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2" descr="Hasil gambar untuk kompu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0908" y="385483"/>
            <a:ext cx="3183092" cy="1722117"/>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p:cNvGrpSpPr/>
          <p:nvPr/>
        </p:nvGrpSpPr>
        <p:grpSpPr>
          <a:xfrm flipV="1">
            <a:off x="0" y="6614345"/>
            <a:ext cx="9144000" cy="45719"/>
            <a:chOff x="0" y="3274488"/>
            <a:chExt cx="12192000" cy="135905"/>
          </a:xfrm>
        </p:grpSpPr>
        <p:sp>
          <p:nvSpPr>
            <p:cNvPr id="15" name="Rectangle 14"/>
            <p:cNvSpPr/>
            <p:nvPr/>
          </p:nvSpPr>
          <p:spPr>
            <a:xfrm>
              <a:off x="0" y="3279530"/>
              <a:ext cx="2438400" cy="1308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438400" y="3279530"/>
              <a:ext cx="2438400" cy="130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876800" y="3279530"/>
              <a:ext cx="2438400" cy="1308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315200" y="3279530"/>
              <a:ext cx="2438400" cy="1308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753600" y="3274488"/>
              <a:ext cx="2438400" cy="1308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36720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flipV="1">
            <a:off x="0" y="6614345"/>
            <a:ext cx="9144000" cy="45719"/>
            <a:chOff x="0" y="3274488"/>
            <a:chExt cx="12192000" cy="135905"/>
          </a:xfrm>
        </p:grpSpPr>
        <p:sp>
          <p:nvSpPr>
            <p:cNvPr id="15" name="Rectangle 14"/>
            <p:cNvSpPr/>
            <p:nvPr/>
          </p:nvSpPr>
          <p:spPr>
            <a:xfrm>
              <a:off x="0" y="3279530"/>
              <a:ext cx="2438400" cy="1308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438400" y="3279530"/>
              <a:ext cx="2438400" cy="130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876800" y="3279530"/>
              <a:ext cx="2438400" cy="1308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315200" y="3279530"/>
              <a:ext cx="2438400" cy="1308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753600" y="3274488"/>
              <a:ext cx="2438400" cy="1308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8546" name="Rectangle 2"/>
          <p:cNvSpPr>
            <a:spLocks noChangeArrowheads="1"/>
          </p:cNvSpPr>
          <p:nvPr/>
        </p:nvSpPr>
        <p:spPr bwMode="auto">
          <a:xfrm>
            <a:off x="641724" y="2090543"/>
            <a:ext cx="3547035" cy="636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marL="0" indent="0">
              <a:spcBef>
                <a:spcPct val="20000"/>
              </a:spcBef>
              <a:buClr>
                <a:srgbClr val="660033"/>
              </a:buClr>
              <a:buSzPct val="85000"/>
            </a:pPr>
            <a:r>
              <a:rPr lang="en-US" altLang="en-US" b="1">
                <a:solidFill>
                  <a:srgbClr val="660033"/>
                </a:solidFill>
                <a:latin typeface="Arial" panose="020B0604020202020204" pitchFamily="34" charset="0"/>
              </a:rPr>
              <a:t>Teknologi Magnetik</a:t>
            </a:r>
            <a:endParaRPr lang="en-US" altLang="en-US" sz="2000" b="1">
              <a:latin typeface="Arial" panose="020B0604020202020204" pitchFamily="34" charset="0"/>
            </a:endParaRPr>
          </a:p>
        </p:txBody>
      </p:sp>
      <p:sp>
        <p:nvSpPr>
          <p:cNvPr id="108548" name="Text Box 4"/>
          <p:cNvSpPr txBox="1">
            <a:spLocks noChangeArrowheads="1"/>
          </p:cNvSpPr>
          <p:nvPr/>
        </p:nvSpPr>
        <p:spPr bwMode="auto">
          <a:xfrm>
            <a:off x="641724" y="2566253"/>
            <a:ext cx="2393576"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1600" b="1">
                <a:solidFill>
                  <a:srgbClr val="000099"/>
                </a:solidFill>
                <a:latin typeface="Arial" panose="020B0604020202020204" pitchFamily="34" charset="0"/>
                <a:cs typeface="Arial" panose="020B0604020202020204" pitchFamily="34" charset="0"/>
              </a:rPr>
              <a:t>Hard Disk</a:t>
            </a:r>
          </a:p>
          <a:p>
            <a:pPr>
              <a:spcBef>
                <a:spcPct val="50000"/>
              </a:spcBef>
            </a:pPr>
            <a:r>
              <a:rPr lang="en-US" altLang="en-US" sz="1600" b="1" i="1">
                <a:latin typeface="Arial" panose="020B0604020202020204" pitchFamily="34" charset="0"/>
                <a:cs typeface="Arial" panose="020B0604020202020204" pitchFamily="34" charset="0"/>
              </a:rPr>
              <a:t>Tipe : </a:t>
            </a:r>
          </a:p>
          <a:p>
            <a:pPr>
              <a:spcBef>
                <a:spcPct val="50000"/>
              </a:spcBef>
            </a:pPr>
            <a:r>
              <a:rPr lang="en-US" altLang="en-US" sz="1600">
                <a:latin typeface="Arial" panose="020B0604020202020204" pitchFamily="34" charset="0"/>
                <a:cs typeface="Arial" panose="020B0604020202020204" pitchFamily="34" charset="0"/>
              </a:rPr>
              <a:t>IDE, SCSI</a:t>
            </a:r>
          </a:p>
          <a:p>
            <a:pPr>
              <a:spcBef>
                <a:spcPct val="50000"/>
              </a:spcBef>
            </a:pPr>
            <a:r>
              <a:rPr lang="en-US" altLang="en-US" sz="1600" b="1" i="1">
                <a:latin typeface="Arial" panose="020B0604020202020204" pitchFamily="34" charset="0"/>
                <a:cs typeface="Arial" panose="020B0604020202020204" pitchFamily="34" charset="0"/>
              </a:rPr>
              <a:t>Kapasitas :</a:t>
            </a:r>
          </a:p>
          <a:p>
            <a:pPr>
              <a:spcBef>
                <a:spcPct val="50000"/>
              </a:spcBef>
            </a:pPr>
            <a:r>
              <a:rPr lang="en-US" altLang="en-US" sz="1600">
                <a:latin typeface="Arial" panose="020B0604020202020204" pitchFamily="34" charset="0"/>
                <a:cs typeface="Arial" panose="020B0604020202020204" pitchFamily="34" charset="0"/>
              </a:rPr>
              <a:t>320, 540, 850 MB</a:t>
            </a:r>
          </a:p>
          <a:p>
            <a:pPr>
              <a:spcBef>
                <a:spcPct val="50000"/>
              </a:spcBef>
            </a:pPr>
            <a:r>
              <a:rPr lang="en-US" altLang="en-US" sz="1600">
                <a:latin typeface="Arial" panose="020B0604020202020204" pitchFamily="34" charset="0"/>
                <a:cs typeface="Arial" panose="020B0604020202020204" pitchFamily="34" charset="0"/>
              </a:rPr>
              <a:t>1.2, 4.3, 6.4 GB</a:t>
            </a:r>
          </a:p>
          <a:p>
            <a:pPr>
              <a:spcBef>
                <a:spcPct val="50000"/>
              </a:spcBef>
            </a:pPr>
            <a:r>
              <a:rPr lang="en-US" altLang="en-US" sz="1600">
                <a:latin typeface="Arial" panose="020B0604020202020204" pitchFamily="34" charset="0"/>
                <a:cs typeface="Arial" panose="020B0604020202020204" pitchFamily="34" charset="0"/>
              </a:rPr>
              <a:t>10, 20, 40, 80 GB</a:t>
            </a:r>
          </a:p>
          <a:p>
            <a:pPr>
              <a:spcBef>
                <a:spcPct val="50000"/>
              </a:spcBef>
            </a:pPr>
            <a:endParaRPr lang="en-US" altLang="en-US" sz="1600">
              <a:solidFill>
                <a:srgbClr val="000099"/>
              </a:solidFill>
              <a:latin typeface="Arial" panose="020B0604020202020204" pitchFamily="34" charset="0"/>
              <a:cs typeface="Arial" panose="020B0604020202020204" pitchFamily="34" charset="0"/>
            </a:endParaRPr>
          </a:p>
          <a:p>
            <a:pPr>
              <a:spcBef>
                <a:spcPct val="50000"/>
              </a:spcBef>
            </a:pPr>
            <a:endParaRPr lang="en-US" altLang="en-US" sz="1600">
              <a:solidFill>
                <a:srgbClr val="000099"/>
              </a:solidFill>
              <a:latin typeface="Arial" panose="020B0604020202020204" pitchFamily="34" charset="0"/>
              <a:cs typeface="Arial" panose="020B0604020202020204" pitchFamily="34" charset="0"/>
            </a:endParaRPr>
          </a:p>
        </p:txBody>
      </p:sp>
      <p:pic>
        <p:nvPicPr>
          <p:cNvPr id="108549" name="Picture 5" descr="hd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0450" y="2009872"/>
            <a:ext cx="3746500" cy="2982912"/>
          </a:xfrm>
          <a:prstGeom prst="rect">
            <a:avLst/>
          </a:prstGeom>
          <a:noFill/>
          <a:extLst>
            <a:ext uri="{909E8E84-426E-40DD-AFC4-6F175D3DCCD1}">
              <a14:hiddenFill xmlns:a14="http://schemas.microsoft.com/office/drawing/2010/main">
                <a:solidFill>
                  <a:srgbClr val="FFFFFF"/>
                </a:solidFill>
              </a14:hiddenFill>
            </a:ext>
          </a:extLst>
        </p:spPr>
      </p:pic>
      <p:pic>
        <p:nvPicPr>
          <p:cNvPr id="108550" name="Picture 6" descr="hd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3700" y="4981575"/>
            <a:ext cx="2222500" cy="1755775"/>
          </a:xfrm>
          <a:prstGeom prst="rect">
            <a:avLst/>
          </a:prstGeom>
          <a:noFill/>
          <a:extLst>
            <a:ext uri="{909E8E84-426E-40DD-AFC4-6F175D3DCCD1}">
              <a14:hiddenFill xmlns:a14="http://schemas.microsoft.com/office/drawing/2010/main">
                <a:solidFill>
                  <a:srgbClr val="FFFFFF"/>
                </a:solidFill>
              </a14:hiddenFill>
            </a:ext>
          </a:extLst>
        </p:spPr>
      </p:pic>
      <p:sp>
        <p:nvSpPr>
          <p:cNvPr id="108551" name="Rectangle 7"/>
          <p:cNvSpPr>
            <a:spLocks noChangeArrowheads="1"/>
          </p:cNvSpPr>
          <p:nvPr/>
        </p:nvSpPr>
        <p:spPr bwMode="auto">
          <a:xfrm>
            <a:off x="749300" y="5130800"/>
            <a:ext cx="3657600" cy="137160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52" name="Rectangle 8"/>
          <p:cNvSpPr>
            <a:spLocks noChangeArrowheads="1"/>
          </p:cNvSpPr>
          <p:nvPr/>
        </p:nvSpPr>
        <p:spPr bwMode="auto">
          <a:xfrm>
            <a:off x="914400" y="5181600"/>
            <a:ext cx="3581400" cy="132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latin typeface="Arial" panose="020B0604020202020204" pitchFamily="34" charset="0"/>
                <a:cs typeface="Arial" panose="020B0604020202020204" pitchFamily="34" charset="0"/>
              </a:rPr>
              <a:t>1 Megabyte</a:t>
            </a:r>
            <a:r>
              <a:rPr lang="en-US" altLang="en-US" sz="1800">
                <a:latin typeface="Arial" panose="020B0604020202020204" pitchFamily="34" charset="0"/>
                <a:cs typeface="Arial" panose="020B0604020202020204" pitchFamily="34" charset="0"/>
              </a:rPr>
              <a:t> = 1024 Kilobyte = 1024  x 1024 byte</a:t>
            </a:r>
          </a:p>
          <a:p>
            <a:pPr>
              <a:spcBef>
                <a:spcPct val="50000"/>
              </a:spcBef>
            </a:pPr>
            <a:r>
              <a:rPr lang="en-US" altLang="en-US" sz="1800" b="1">
                <a:latin typeface="Arial" panose="020B0604020202020204" pitchFamily="34" charset="0"/>
                <a:cs typeface="Arial" panose="020B0604020202020204" pitchFamily="34" charset="0"/>
              </a:rPr>
              <a:t>1 Gigabyte</a:t>
            </a:r>
            <a:r>
              <a:rPr lang="en-US" altLang="en-US" sz="1800">
                <a:latin typeface="Arial" panose="020B0604020202020204" pitchFamily="34" charset="0"/>
                <a:cs typeface="Arial" panose="020B0604020202020204" pitchFamily="34" charset="0"/>
              </a:rPr>
              <a:t>   = 1024 Megabyte = 1024 x 1024 Kilobyte</a:t>
            </a:r>
          </a:p>
        </p:txBody>
      </p:sp>
      <p:sp>
        <p:nvSpPr>
          <p:cNvPr id="9" name="TextBox 8"/>
          <p:cNvSpPr txBox="1"/>
          <p:nvPr/>
        </p:nvSpPr>
        <p:spPr>
          <a:xfrm>
            <a:off x="0" y="1275775"/>
            <a:ext cx="4123245" cy="584775"/>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3200" b="1">
                <a:solidFill>
                  <a:schemeClr val="bg1"/>
                </a:solidFill>
                <a:latin typeface="Arial" panose="020B0604020202020204" pitchFamily="34" charset="0"/>
                <a:cs typeface="Arial" panose="020B0604020202020204" pitchFamily="34" charset="0"/>
              </a:rPr>
              <a:t>Media Penyimpanan</a:t>
            </a:r>
          </a:p>
        </p:txBody>
      </p:sp>
      <p:cxnSp>
        <p:nvCxnSpPr>
          <p:cNvPr id="10" name="Straight Connector 9"/>
          <p:cNvCxnSpPr/>
          <p:nvPr/>
        </p:nvCxnSpPr>
        <p:spPr>
          <a:xfrm>
            <a:off x="4123245" y="1831925"/>
            <a:ext cx="2107226" cy="173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2" descr="Hasil gambar untuk kompu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0908" y="385483"/>
            <a:ext cx="3183092" cy="1722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059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ChangeArrowheads="1"/>
          </p:cNvSpPr>
          <p:nvPr/>
        </p:nvSpPr>
        <p:spPr bwMode="auto">
          <a:xfrm>
            <a:off x="0" y="2377430"/>
            <a:ext cx="6629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rgbClr val="660033"/>
              </a:buClr>
              <a:buSzPct val="85000"/>
              <a:buFont typeface="Wingdings" panose="05000000000000000000" pitchFamily="2" charset="2"/>
              <a:buChar char="ü"/>
            </a:pPr>
            <a:r>
              <a:rPr lang="en-US" altLang="en-US" sz="3600" b="1">
                <a:solidFill>
                  <a:srgbClr val="660033"/>
                </a:solidFill>
                <a:latin typeface="Arial" panose="020B0604020202020204" pitchFamily="34" charset="0"/>
                <a:cs typeface="Arial" panose="020B0604020202020204" pitchFamily="34" charset="0"/>
              </a:rPr>
              <a:t> Teknologi Optik</a:t>
            </a:r>
            <a:endParaRPr lang="en-US" altLang="en-US" sz="3200" b="1">
              <a:latin typeface="Arial" panose="020B0604020202020204" pitchFamily="34" charset="0"/>
              <a:cs typeface="Arial" panose="020B0604020202020204" pitchFamily="34" charset="0"/>
            </a:endParaRPr>
          </a:p>
        </p:txBody>
      </p:sp>
      <p:sp>
        <p:nvSpPr>
          <p:cNvPr id="109572" name="Text Box 4"/>
          <p:cNvSpPr txBox="1">
            <a:spLocks noChangeArrowheads="1"/>
          </p:cNvSpPr>
          <p:nvPr/>
        </p:nvSpPr>
        <p:spPr bwMode="auto">
          <a:xfrm>
            <a:off x="579945" y="2987298"/>
            <a:ext cx="3352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solidFill>
                  <a:srgbClr val="000099"/>
                </a:solidFill>
                <a:latin typeface="Arial" panose="020B0604020202020204" pitchFamily="34" charset="0"/>
                <a:cs typeface="Arial" panose="020B0604020202020204" pitchFamily="34" charset="0"/>
              </a:rPr>
              <a:t>CDROM</a:t>
            </a:r>
            <a:endParaRPr lang="en-US" altLang="en-US" sz="1800">
              <a:solidFill>
                <a:srgbClr val="000099"/>
              </a:solidFill>
              <a:latin typeface="Arial" panose="020B0604020202020204" pitchFamily="34" charset="0"/>
              <a:cs typeface="Arial" panose="020B0604020202020204" pitchFamily="34" charset="0"/>
            </a:endParaRPr>
          </a:p>
        </p:txBody>
      </p:sp>
      <p:sp>
        <p:nvSpPr>
          <p:cNvPr id="109573" name="Rectangle 5"/>
          <p:cNvSpPr>
            <a:spLocks noChangeArrowheads="1"/>
          </p:cNvSpPr>
          <p:nvPr/>
        </p:nvSpPr>
        <p:spPr bwMode="auto">
          <a:xfrm>
            <a:off x="579945" y="3261518"/>
            <a:ext cx="3733800" cy="180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latin typeface="Arial" panose="020B0604020202020204" pitchFamily="34" charset="0"/>
                <a:cs typeface="Arial" panose="020B0604020202020204" pitchFamily="34" charset="0"/>
              </a:rPr>
              <a:t>Kecepatan CDROM Drive :</a:t>
            </a:r>
          </a:p>
          <a:p>
            <a:pPr>
              <a:spcBef>
                <a:spcPct val="50000"/>
              </a:spcBef>
            </a:pPr>
            <a:r>
              <a:rPr lang="en-US" altLang="en-US" sz="1800">
                <a:latin typeface="Arial" panose="020B0604020202020204" pitchFamily="34" charset="0"/>
                <a:cs typeface="Arial" panose="020B0604020202020204" pitchFamily="34" charset="0"/>
              </a:rPr>
              <a:t>1x pembacaan = 150 KB/ detik, kalau CDROM drive berkecepatan maksimal 52x berarti 7800 KB/per detik.</a:t>
            </a:r>
          </a:p>
          <a:p>
            <a:pPr>
              <a:spcBef>
                <a:spcPct val="50000"/>
              </a:spcBef>
            </a:pPr>
            <a:endParaRPr lang="en-US" altLang="en-US" sz="900">
              <a:latin typeface="Arial" panose="020B0604020202020204" pitchFamily="34" charset="0"/>
              <a:cs typeface="Arial" panose="020B0604020202020204" pitchFamily="34" charset="0"/>
            </a:endParaRPr>
          </a:p>
        </p:txBody>
      </p:sp>
      <p:pic>
        <p:nvPicPr>
          <p:cNvPr id="109574" name="Picture 6" descr="mem-cdrom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5045" y="5382803"/>
            <a:ext cx="2286000" cy="1154113"/>
          </a:xfrm>
          <a:prstGeom prst="rect">
            <a:avLst/>
          </a:prstGeom>
          <a:noFill/>
          <a:extLst>
            <a:ext uri="{909E8E84-426E-40DD-AFC4-6F175D3DCCD1}">
              <a14:hiddenFill xmlns:a14="http://schemas.microsoft.com/office/drawing/2010/main">
                <a:solidFill>
                  <a:srgbClr val="FFFFFF"/>
                </a:solidFill>
              </a14:hiddenFill>
            </a:ext>
          </a:extLst>
        </p:spPr>
      </p:pic>
      <p:sp>
        <p:nvSpPr>
          <p:cNvPr id="109575" name="Rectangle 7"/>
          <p:cNvSpPr>
            <a:spLocks noChangeArrowheads="1"/>
          </p:cNvSpPr>
          <p:nvPr/>
        </p:nvSpPr>
        <p:spPr bwMode="auto">
          <a:xfrm>
            <a:off x="2027745" y="5382803"/>
            <a:ext cx="2286000" cy="1168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77" name="Rectangle 9"/>
          <p:cNvSpPr>
            <a:spLocks noChangeArrowheads="1"/>
          </p:cNvSpPr>
          <p:nvPr/>
        </p:nvSpPr>
        <p:spPr bwMode="auto">
          <a:xfrm>
            <a:off x="4512690" y="2978338"/>
            <a:ext cx="3733800" cy="1492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latin typeface="Arial" panose="020B0604020202020204" pitchFamily="34" charset="0"/>
                <a:cs typeface="Arial" panose="020B0604020202020204" pitchFamily="34" charset="0"/>
              </a:rPr>
              <a:t>Data pada piringan Compact Disc</a:t>
            </a:r>
          </a:p>
          <a:p>
            <a:pPr>
              <a:spcBef>
                <a:spcPct val="50000"/>
              </a:spcBef>
            </a:pPr>
            <a:r>
              <a:rPr lang="en-US" altLang="en-US" sz="1400">
                <a:latin typeface="Arial" panose="020B0604020202020204" pitchFamily="34" charset="0"/>
                <a:cs typeface="Arial" panose="020B0604020202020204" pitchFamily="34" charset="0"/>
              </a:rPr>
              <a:t>Data pada disc berupa pit ('goresan') kecil, yang dibaca memanfaatkan sinar laser. Hasil pembacaan direfleksikan lewat cermin pemantul untuk kemudian diterjemahkan oleh detektor.</a:t>
            </a:r>
          </a:p>
        </p:txBody>
      </p:sp>
      <p:grpSp>
        <p:nvGrpSpPr>
          <p:cNvPr id="3" name="Group 2"/>
          <p:cNvGrpSpPr/>
          <p:nvPr/>
        </p:nvGrpSpPr>
        <p:grpSpPr>
          <a:xfrm>
            <a:off x="4527176" y="4446494"/>
            <a:ext cx="3999753" cy="2099235"/>
            <a:chOff x="2984500" y="4127500"/>
            <a:chExt cx="5067300" cy="2552700"/>
          </a:xfrm>
        </p:grpSpPr>
        <p:pic>
          <p:nvPicPr>
            <p:cNvPr id="109576" name="Picture 8" descr="c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4500" y="4127500"/>
              <a:ext cx="4940300" cy="2509838"/>
            </a:xfrm>
            <a:prstGeom prst="rect">
              <a:avLst/>
            </a:prstGeom>
            <a:noFill/>
            <a:extLst>
              <a:ext uri="{909E8E84-426E-40DD-AFC4-6F175D3DCCD1}">
                <a14:hiddenFill xmlns:a14="http://schemas.microsoft.com/office/drawing/2010/main">
                  <a:solidFill>
                    <a:srgbClr val="FFFFFF"/>
                  </a:solidFill>
                </a14:hiddenFill>
              </a:ext>
            </a:extLst>
          </p:spPr>
        </p:pic>
        <p:sp>
          <p:nvSpPr>
            <p:cNvPr id="109578" name="Rectangle 10"/>
            <p:cNvSpPr>
              <a:spLocks noChangeArrowheads="1"/>
            </p:cNvSpPr>
            <p:nvPr/>
          </p:nvSpPr>
          <p:spPr bwMode="auto">
            <a:xfrm>
              <a:off x="3022600" y="4165600"/>
              <a:ext cx="5029200" cy="2514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 name="TextBox 10"/>
          <p:cNvSpPr txBox="1"/>
          <p:nvPr/>
        </p:nvSpPr>
        <p:spPr>
          <a:xfrm>
            <a:off x="0" y="1275775"/>
            <a:ext cx="4123245" cy="584775"/>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3200" b="1">
                <a:solidFill>
                  <a:schemeClr val="bg1"/>
                </a:solidFill>
                <a:latin typeface="Arial" panose="020B0604020202020204" pitchFamily="34" charset="0"/>
                <a:cs typeface="Arial" panose="020B0604020202020204" pitchFamily="34" charset="0"/>
              </a:rPr>
              <a:t>Media Penyimpanan</a:t>
            </a:r>
          </a:p>
        </p:txBody>
      </p:sp>
      <p:cxnSp>
        <p:nvCxnSpPr>
          <p:cNvPr id="12" name="Straight Connector 11"/>
          <p:cNvCxnSpPr/>
          <p:nvPr/>
        </p:nvCxnSpPr>
        <p:spPr>
          <a:xfrm>
            <a:off x="4123245" y="1831925"/>
            <a:ext cx="2107226" cy="173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2" descr="Hasil gambar untuk kompu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0908" y="385483"/>
            <a:ext cx="3183092" cy="1722117"/>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p:cNvGrpSpPr/>
          <p:nvPr/>
        </p:nvGrpSpPr>
        <p:grpSpPr>
          <a:xfrm flipV="1">
            <a:off x="0" y="6614345"/>
            <a:ext cx="9144000" cy="45719"/>
            <a:chOff x="0" y="3274488"/>
            <a:chExt cx="12192000" cy="135905"/>
          </a:xfrm>
        </p:grpSpPr>
        <p:sp>
          <p:nvSpPr>
            <p:cNvPr id="17" name="Rectangle 16"/>
            <p:cNvSpPr/>
            <p:nvPr/>
          </p:nvSpPr>
          <p:spPr>
            <a:xfrm>
              <a:off x="0" y="3279530"/>
              <a:ext cx="2438400" cy="1308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438400" y="3279530"/>
              <a:ext cx="2438400" cy="130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876800" y="3279530"/>
              <a:ext cx="2438400" cy="1308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315200" y="3279530"/>
              <a:ext cx="2438400" cy="1308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9753600" y="3274488"/>
              <a:ext cx="2438400" cy="1308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4347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137646"/>
            <a:ext cx="9144000" cy="20529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7567" y="1625413"/>
            <a:ext cx="4324350" cy="3381375"/>
          </a:xfrm>
          <a:prstGeom prst="rect">
            <a:avLst/>
          </a:prstGeom>
        </p:spPr>
      </p:pic>
      <p:sp>
        <p:nvSpPr>
          <p:cNvPr id="2" name="Rectangle 1"/>
          <p:cNvSpPr/>
          <p:nvPr/>
        </p:nvSpPr>
        <p:spPr>
          <a:xfrm>
            <a:off x="376518" y="3316100"/>
            <a:ext cx="4975412" cy="3046988"/>
          </a:xfrm>
          <a:prstGeom prst="rect">
            <a:avLst/>
          </a:prstGeom>
        </p:spPr>
        <p:txBody>
          <a:bodyPr wrap="square">
            <a:spAutoFit/>
          </a:bodyPr>
          <a:lstStyle/>
          <a:p>
            <a:r>
              <a:rPr lang="en-US" altLang="en-US" sz="1600">
                <a:latin typeface="Arial" panose="020B0604020202020204" pitchFamily="34" charset="0"/>
                <a:cs typeface="Arial" panose="020B0604020202020204" pitchFamily="34" charset="0"/>
              </a:rPr>
              <a:t>Komputer adalah sebuah mesin hitung elektronik yang secara cepat menerima informasi masukan digital dan mengolah informasi tersebut menurut seperangkat instruksi (daftar perintah) yang tersimpan dalam komputer tersebut dan menghasilkan keluaran informasi yang dihasilkan setelah diolah.</a:t>
            </a:r>
          </a:p>
          <a:p>
            <a:endParaRPr lang="en-US" altLang="en-US" sz="1600">
              <a:latin typeface="Arial" panose="020B0604020202020204" pitchFamily="34" charset="0"/>
              <a:cs typeface="Arial" panose="020B0604020202020204" pitchFamily="34" charset="0"/>
            </a:endParaRPr>
          </a:p>
          <a:p>
            <a:endParaRPr lang="en-US" altLang="en-US" sz="1600">
              <a:latin typeface="Arial" panose="020B0604020202020204" pitchFamily="34" charset="0"/>
              <a:cs typeface="Arial" panose="020B0604020202020204" pitchFamily="34" charset="0"/>
            </a:endParaRPr>
          </a:p>
          <a:p>
            <a:r>
              <a:rPr lang="en-US" altLang="en-US" sz="1600">
                <a:latin typeface="Arial" panose="020B0604020202020204" pitchFamily="34" charset="0"/>
                <a:cs typeface="Arial" panose="020B0604020202020204" pitchFamily="34" charset="0"/>
              </a:rPr>
              <a:t>Daftar perintah tersebut dinamakan program komputer dan unit penyimpanannya adalah memori komputer.</a:t>
            </a:r>
          </a:p>
        </p:txBody>
      </p:sp>
      <p:sp>
        <p:nvSpPr>
          <p:cNvPr id="5" name="TextBox 4"/>
          <p:cNvSpPr txBox="1"/>
          <p:nvPr/>
        </p:nvSpPr>
        <p:spPr>
          <a:xfrm>
            <a:off x="376518" y="2142565"/>
            <a:ext cx="2848857" cy="769441"/>
          </a:xfrm>
          <a:prstGeom prst="rect">
            <a:avLst/>
          </a:prstGeom>
          <a:noFill/>
        </p:spPr>
        <p:txBody>
          <a:bodyPr wrap="none" rtlCol="0">
            <a:spAutoFit/>
          </a:bodyPr>
          <a:lstStyle/>
          <a:p>
            <a:r>
              <a:rPr lang="en-US" sz="4400" b="1">
                <a:latin typeface="Arial" panose="020B0604020202020204" pitchFamily="34" charset="0"/>
                <a:cs typeface="Arial" panose="020B0604020202020204" pitchFamily="34" charset="0"/>
              </a:rPr>
              <a:t>Komputer</a:t>
            </a:r>
          </a:p>
        </p:txBody>
      </p:sp>
      <p:grpSp>
        <p:nvGrpSpPr>
          <p:cNvPr id="6" name="Group 5"/>
          <p:cNvGrpSpPr/>
          <p:nvPr/>
        </p:nvGrpSpPr>
        <p:grpSpPr>
          <a:xfrm flipV="1">
            <a:off x="0" y="6614345"/>
            <a:ext cx="9144000" cy="45719"/>
            <a:chOff x="0" y="3274488"/>
            <a:chExt cx="12192000" cy="135905"/>
          </a:xfrm>
        </p:grpSpPr>
        <p:sp>
          <p:nvSpPr>
            <p:cNvPr id="7" name="Rectangle 6"/>
            <p:cNvSpPr/>
            <p:nvPr/>
          </p:nvSpPr>
          <p:spPr>
            <a:xfrm>
              <a:off x="0" y="3279530"/>
              <a:ext cx="2438400" cy="1308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438400" y="3279530"/>
              <a:ext cx="2438400" cy="130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876800" y="3279530"/>
              <a:ext cx="2438400" cy="1308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315200" y="3279530"/>
              <a:ext cx="2438400" cy="1308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753600" y="3274488"/>
              <a:ext cx="2438400" cy="1308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60106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66165" y="0"/>
            <a:ext cx="3998260" cy="587188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Rectangle 1"/>
          <p:cNvSpPr>
            <a:spLocks noGrp="1" noChangeArrowheads="1"/>
          </p:cNvSpPr>
          <p:nvPr/>
        </p:nvSpPr>
        <p:spPr bwMode="auto">
          <a:xfrm>
            <a:off x="609601" y="1307959"/>
            <a:ext cx="3854824" cy="413273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accent2"/>
              </a:buClr>
              <a:buSzPct val="6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9pPr>
          </a:lstStyle>
          <a:p>
            <a:pPr eaLnBrk="1" hangingPunct="1">
              <a:lnSpc>
                <a:spcPct val="90000"/>
              </a:lnSpc>
              <a:buClr>
                <a:schemeClr val="bg1"/>
              </a:buClr>
            </a:pPr>
            <a:r>
              <a:rPr lang="en-US" altLang="en-US" sz="1600" b="1">
                <a:solidFill>
                  <a:schemeClr val="bg1"/>
                </a:solidFill>
                <a:effectLst/>
                <a:latin typeface="Arial" panose="020B0604020202020204" pitchFamily="34" charset="0"/>
                <a:cs typeface="Arial" panose="020B0604020202020204" pitchFamily="34" charset="0"/>
              </a:rPr>
              <a:t>Prosesor : </a:t>
            </a:r>
            <a:r>
              <a:rPr lang="en-US" altLang="en-US" sz="1600">
                <a:solidFill>
                  <a:schemeClr val="bg1"/>
                </a:solidFill>
                <a:effectLst/>
                <a:latin typeface="Arial" panose="020B0604020202020204" pitchFamily="34" charset="0"/>
                <a:cs typeface="Arial" panose="020B0604020202020204" pitchFamily="34" charset="0"/>
              </a:rPr>
              <a:t>berfungsi memproses semua data dan perintah</a:t>
            </a:r>
          </a:p>
          <a:p>
            <a:pPr eaLnBrk="1" hangingPunct="1">
              <a:lnSpc>
                <a:spcPct val="90000"/>
              </a:lnSpc>
              <a:buClr>
                <a:schemeClr val="bg1"/>
              </a:buClr>
            </a:pPr>
            <a:endParaRPr lang="en-US" altLang="en-US" sz="1600">
              <a:solidFill>
                <a:schemeClr val="bg1"/>
              </a:solidFill>
              <a:effectLst/>
              <a:latin typeface="Arial" panose="020B0604020202020204" pitchFamily="34" charset="0"/>
              <a:cs typeface="Arial" panose="020B0604020202020204" pitchFamily="34" charset="0"/>
            </a:endParaRPr>
          </a:p>
          <a:p>
            <a:pPr eaLnBrk="1" hangingPunct="1">
              <a:lnSpc>
                <a:spcPct val="90000"/>
              </a:lnSpc>
              <a:buClr>
                <a:schemeClr val="bg1"/>
              </a:buClr>
            </a:pPr>
            <a:r>
              <a:rPr lang="en-US" altLang="en-US" sz="1600" b="1">
                <a:solidFill>
                  <a:schemeClr val="bg1"/>
                </a:solidFill>
                <a:effectLst/>
                <a:latin typeface="Arial" panose="020B0604020202020204" pitchFamily="34" charset="0"/>
                <a:cs typeface="Arial" panose="020B0604020202020204" pitchFamily="34" charset="0"/>
              </a:rPr>
              <a:t>Memori : </a:t>
            </a:r>
            <a:r>
              <a:rPr lang="en-US" altLang="en-US" sz="1600">
                <a:solidFill>
                  <a:schemeClr val="bg1"/>
                </a:solidFill>
                <a:effectLst/>
                <a:latin typeface="Arial" panose="020B0604020202020204" pitchFamily="34" charset="0"/>
                <a:cs typeface="Arial" panose="020B0604020202020204" pitchFamily="34" charset="0"/>
              </a:rPr>
              <a:t>media penyimpanan data sementara yang paling dekat dengan prosesor</a:t>
            </a:r>
          </a:p>
          <a:p>
            <a:pPr eaLnBrk="1" hangingPunct="1">
              <a:lnSpc>
                <a:spcPct val="90000"/>
              </a:lnSpc>
              <a:buClr>
                <a:schemeClr val="bg1"/>
              </a:buClr>
            </a:pPr>
            <a:endParaRPr lang="en-US" altLang="en-US" sz="1600">
              <a:solidFill>
                <a:schemeClr val="bg1"/>
              </a:solidFill>
              <a:effectLst/>
              <a:latin typeface="Arial" panose="020B0604020202020204" pitchFamily="34" charset="0"/>
              <a:cs typeface="Arial" panose="020B0604020202020204" pitchFamily="34" charset="0"/>
            </a:endParaRPr>
          </a:p>
          <a:p>
            <a:pPr eaLnBrk="1" hangingPunct="1">
              <a:lnSpc>
                <a:spcPct val="90000"/>
              </a:lnSpc>
              <a:buClr>
                <a:schemeClr val="bg1"/>
              </a:buClr>
            </a:pPr>
            <a:r>
              <a:rPr lang="en-US" altLang="en-US" sz="1600" b="1">
                <a:solidFill>
                  <a:schemeClr val="bg1"/>
                </a:solidFill>
                <a:effectLst/>
                <a:latin typeface="Arial" panose="020B0604020202020204" pitchFamily="34" charset="0"/>
                <a:cs typeface="Arial" panose="020B0604020202020204" pitchFamily="34" charset="0"/>
              </a:rPr>
              <a:t>Harddisk </a:t>
            </a:r>
            <a:r>
              <a:rPr lang="en-US" altLang="en-US" sz="1600">
                <a:solidFill>
                  <a:schemeClr val="bg1"/>
                </a:solidFill>
                <a:effectLst/>
                <a:latin typeface="Arial" panose="020B0604020202020204" pitchFamily="34" charset="0"/>
                <a:cs typeface="Arial" panose="020B0604020202020204" pitchFamily="34" charset="0"/>
              </a:rPr>
              <a:t>: media penyimpanan data (instalasi software dan driver)</a:t>
            </a:r>
          </a:p>
          <a:p>
            <a:pPr eaLnBrk="1" hangingPunct="1">
              <a:lnSpc>
                <a:spcPct val="90000"/>
              </a:lnSpc>
              <a:buClr>
                <a:schemeClr val="bg1"/>
              </a:buClr>
            </a:pPr>
            <a:endParaRPr lang="en-US" altLang="en-US" sz="1600">
              <a:solidFill>
                <a:schemeClr val="bg1"/>
              </a:solidFill>
              <a:effectLst/>
              <a:latin typeface="Arial" panose="020B0604020202020204" pitchFamily="34" charset="0"/>
              <a:cs typeface="Arial" panose="020B0604020202020204" pitchFamily="34" charset="0"/>
            </a:endParaRPr>
          </a:p>
          <a:p>
            <a:pPr eaLnBrk="1" hangingPunct="1">
              <a:lnSpc>
                <a:spcPct val="90000"/>
              </a:lnSpc>
              <a:buClr>
                <a:schemeClr val="bg1"/>
              </a:buClr>
            </a:pPr>
            <a:r>
              <a:rPr lang="en-US" altLang="en-US" sz="1600" b="1">
                <a:solidFill>
                  <a:schemeClr val="bg1"/>
                </a:solidFill>
                <a:effectLst/>
                <a:latin typeface="Arial" panose="020B0604020202020204" pitchFamily="34" charset="0"/>
                <a:cs typeface="Arial" panose="020B0604020202020204" pitchFamily="34" charset="0"/>
              </a:rPr>
              <a:t>Mainboard : </a:t>
            </a:r>
            <a:r>
              <a:rPr lang="en-US" altLang="en-US" sz="1600">
                <a:solidFill>
                  <a:schemeClr val="bg1"/>
                </a:solidFill>
                <a:effectLst/>
                <a:latin typeface="Arial" panose="020B0604020202020204" pitchFamily="34" charset="0"/>
                <a:cs typeface="Arial" panose="020B0604020202020204" pitchFamily="34" charset="0"/>
              </a:rPr>
              <a:t>media yang berfungsi menyatukan/menghubungkan seluruh perangkat keras pada sistem unit komputer</a:t>
            </a:r>
          </a:p>
          <a:p>
            <a:pPr eaLnBrk="1" hangingPunct="1">
              <a:lnSpc>
                <a:spcPct val="90000"/>
              </a:lnSpc>
              <a:buClr>
                <a:schemeClr val="bg1"/>
              </a:buClr>
            </a:pPr>
            <a:endParaRPr lang="en-US" altLang="en-US" sz="1600">
              <a:solidFill>
                <a:schemeClr val="bg1"/>
              </a:solidFill>
              <a:effectLst/>
              <a:latin typeface="Arial" panose="020B0604020202020204" pitchFamily="34" charset="0"/>
              <a:cs typeface="Arial" panose="020B0604020202020204" pitchFamily="34" charset="0"/>
            </a:endParaRPr>
          </a:p>
          <a:p>
            <a:pPr eaLnBrk="1" hangingPunct="1">
              <a:lnSpc>
                <a:spcPct val="90000"/>
              </a:lnSpc>
              <a:buClr>
                <a:schemeClr val="bg1"/>
              </a:buClr>
            </a:pPr>
            <a:r>
              <a:rPr lang="en-US" altLang="en-US" sz="1600" b="1">
                <a:solidFill>
                  <a:schemeClr val="bg1"/>
                </a:solidFill>
                <a:effectLst/>
                <a:latin typeface="Arial" panose="020B0604020202020204" pitchFamily="34" charset="0"/>
                <a:cs typeface="Arial" panose="020B0604020202020204" pitchFamily="34" charset="0"/>
              </a:rPr>
              <a:t>VGA : </a:t>
            </a:r>
            <a:r>
              <a:rPr lang="en-US" altLang="en-US" sz="1600">
                <a:solidFill>
                  <a:schemeClr val="bg1"/>
                </a:solidFill>
                <a:effectLst/>
                <a:latin typeface="Arial" panose="020B0604020202020204" pitchFamily="34" charset="0"/>
                <a:cs typeface="Arial" panose="020B0604020202020204" pitchFamily="34" charset="0"/>
              </a:rPr>
              <a:t>berfungsi untuk menampilkan hasil pengolahan/proses data atau perintah ke monitor / LCD</a:t>
            </a:r>
          </a:p>
          <a:p>
            <a:pPr eaLnBrk="1" hangingPunct="1">
              <a:lnSpc>
                <a:spcPct val="90000"/>
              </a:lnSpc>
              <a:buClr>
                <a:schemeClr val="bg1"/>
              </a:buClr>
              <a:buFont typeface="Wingdings" panose="05000000000000000000" pitchFamily="2" charset="2"/>
              <a:buNone/>
            </a:pPr>
            <a:endParaRPr lang="en-US" altLang="en-US" sz="1600">
              <a:solidFill>
                <a:schemeClr val="bg1"/>
              </a:solidFill>
              <a:effectLst/>
              <a:latin typeface="Arial" panose="020B0604020202020204" pitchFamily="34" charset="0"/>
              <a:cs typeface="Arial" panose="020B0604020202020204" pitchFamily="34" charset="0"/>
            </a:endParaRPr>
          </a:p>
        </p:txBody>
      </p:sp>
      <p:grpSp>
        <p:nvGrpSpPr>
          <p:cNvPr id="4" name="Group 3"/>
          <p:cNvGrpSpPr/>
          <p:nvPr/>
        </p:nvGrpSpPr>
        <p:grpSpPr>
          <a:xfrm flipV="1">
            <a:off x="0" y="6614345"/>
            <a:ext cx="9144000" cy="45719"/>
            <a:chOff x="0" y="3274488"/>
            <a:chExt cx="12192000" cy="135905"/>
          </a:xfrm>
        </p:grpSpPr>
        <p:sp>
          <p:nvSpPr>
            <p:cNvPr id="5" name="Rectangle 4"/>
            <p:cNvSpPr/>
            <p:nvPr/>
          </p:nvSpPr>
          <p:spPr>
            <a:xfrm>
              <a:off x="0" y="3279530"/>
              <a:ext cx="2438400" cy="1308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3279530"/>
              <a:ext cx="2438400" cy="130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876800" y="3279530"/>
              <a:ext cx="2438400" cy="1308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315200" y="3279530"/>
              <a:ext cx="2438400" cy="1308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753600" y="3274488"/>
              <a:ext cx="2438400" cy="1308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p:cNvSpPr/>
          <p:nvPr/>
        </p:nvSpPr>
        <p:spPr>
          <a:xfrm>
            <a:off x="833718" y="203083"/>
            <a:ext cx="3998260" cy="901793"/>
          </a:xfrm>
          <a:prstGeom prst="rect">
            <a:avLst/>
          </a:prstGeom>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Rectangle 2"/>
          <p:cNvSpPr/>
          <p:nvPr/>
        </p:nvSpPr>
        <p:spPr>
          <a:xfrm>
            <a:off x="914400" y="490299"/>
            <a:ext cx="3643946" cy="461665"/>
          </a:xfrm>
          <a:prstGeom prst="rect">
            <a:avLst/>
          </a:prstGeom>
        </p:spPr>
        <p:txBody>
          <a:bodyPr wrap="none">
            <a:spAutoFit/>
          </a:bodyPr>
          <a:lstStyle/>
          <a:p>
            <a:r>
              <a:rPr lang="en-US" sz="2400" b="1">
                <a:latin typeface="Arial" panose="020B0604020202020204" pitchFamily="34" charset="0"/>
                <a:cs typeface="Arial" panose="020B0604020202020204" pitchFamily="34" charset="0"/>
              </a:rPr>
              <a:t>Perangkat Keras Utama</a:t>
            </a:r>
          </a:p>
        </p:txBody>
      </p:sp>
      <p:pic>
        <p:nvPicPr>
          <p:cNvPr id="1030" name="Picture 6" descr="Hasil gambar untuk motherboard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2658" y="4091430"/>
            <a:ext cx="3976283" cy="2067668"/>
          </a:xfrm>
          <a:prstGeom prst="rect">
            <a:avLst/>
          </a:prstGeom>
          <a:noFill/>
          <a:extLst>
            <a:ext uri="{909E8E84-426E-40DD-AFC4-6F175D3DCCD1}">
              <a14:hiddenFill xmlns:a14="http://schemas.microsoft.com/office/drawing/2010/main">
                <a:solidFill>
                  <a:srgbClr val="FFFFFF"/>
                </a:solidFill>
              </a14:hiddenFill>
            </a:ext>
          </a:extLst>
        </p:spPr>
      </p:pic>
      <p:pic>
        <p:nvPicPr>
          <p:cNvPr id="15" name="Content Placeholder 3" descr="ddr333.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rot="569143">
            <a:off x="5427341" y="2404503"/>
            <a:ext cx="3169522" cy="1939640"/>
          </a:xfrm>
          <a:prstGeom prst="rect">
            <a:avLst/>
          </a:prstGeom>
        </p:spPr>
      </p:pic>
    </p:spTree>
    <p:extLst>
      <p:ext uri="{BB962C8B-B14F-4D97-AF65-F5344CB8AC3E}">
        <p14:creationId xmlns:p14="http://schemas.microsoft.com/office/powerpoint/2010/main" val="1167560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66165" y="0"/>
            <a:ext cx="3998260" cy="587188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Rectangle 1"/>
          <p:cNvSpPr>
            <a:spLocks noGrp="1" noChangeArrowheads="1"/>
          </p:cNvSpPr>
          <p:nvPr/>
        </p:nvSpPr>
        <p:spPr bwMode="auto">
          <a:xfrm>
            <a:off x="627531" y="1793245"/>
            <a:ext cx="3325905" cy="413273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accent2"/>
              </a:buClr>
              <a:buSzPct val="6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9pPr>
          </a:lstStyle>
          <a:p>
            <a:pPr eaLnBrk="1" hangingPunct="1">
              <a:lnSpc>
                <a:spcPct val="80000"/>
              </a:lnSpc>
              <a:buClr>
                <a:schemeClr val="bg1"/>
              </a:buClr>
              <a:defRPr/>
            </a:pPr>
            <a:r>
              <a:rPr lang="en-US" sz="1600" b="1">
                <a:solidFill>
                  <a:schemeClr val="bg1"/>
                </a:solidFill>
                <a:effectLst/>
                <a:latin typeface="Arial" panose="020B0604020202020204" pitchFamily="34" charset="0"/>
                <a:cs typeface="Arial" panose="020B0604020202020204" pitchFamily="34" charset="0"/>
              </a:rPr>
              <a:t>Optical Drive : </a:t>
            </a:r>
            <a:r>
              <a:rPr lang="en-US" sz="1600">
                <a:solidFill>
                  <a:schemeClr val="bg1"/>
                </a:solidFill>
                <a:effectLst/>
                <a:latin typeface="Arial" panose="020B0604020202020204" pitchFamily="34" charset="0"/>
                <a:cs typeface="Arial" panose="020B0604020202020204" pitchFamily="34" charset="0"/>
              </a:rPr>
              <a:t>CD Rom, DVD Rom, CD RW, DVD RW</a:t>
            </a:r>
          </a:p>
          <a:p>
            <a:pPr eaLnBrk="1" hangingPunct="1">
              <a:lnSpc>
                <a:spcPct val="80000"/>
              </a:lnSpc>
              <a:buClr>
                <a:schemeClr val="bg1"/>
              </a:buClr>
              <a:defRPr/>
            </a:pPr>
            <a:endParaRPr lang="en-US" sz="1600">
              <a:solidFill>
                <a:schemeClr val="bg1"/>
              </a:solidFill>
              <a:effectLst/>
              <a:latin typeface="Arial" panose="020B0604020202020204" pitchFamily="34" charset="0"/>
              <a:cs typeface="Arial" panose="020B0604020202020204" pitchFamily="34" charset="0"/>
            </a:endParaRPr>
          </a:p>
          <a:p>
            <a:pPr eaLnBrk="1" hangingPunct="1">
              <a:lnSpc>
                <a:spcPct val="80000"/>
              </a:lnSpc>
              <a:buClr>
                <a:schemeClr val="bg1"/>
              </a:buClr>
              <a:defRPr/>
            </a:pPr>
            <a:r>
              <a:rPr lang="en-US" sz="1600" b="1">
                <a:solidFill>
                  <a:schemeClr val="bg1"/>
                </a:solidFill>
                <a:effectLst/>
                <a:latin typeface="Arial" panose="020B0604020202020204" pitchFamily="34" charset="0"/>
                <a:cs typeface="Arial" panose="020B0604020202020204" pitchFamily="34" charset="0"/>
              </a:rPr>
              <a:t>Floppy Drive : </a:t>
            </a:r>
            <a:r>
              <a:rPr lang="en-US" sz="1600">
                <a:solidFill>
                  <a:schemeClr val="bg1"/>
                </a:solidFill>
                <a:effectLst/>
                <a:latin typeface="Arial" panose="020B0604020202020204" pitchFamily="34" charset="0"/>
                <a:cs typeface="Arial" panose="020B0604020202020204" pitchFamily="34" charset="0"/>
              </a:rPr>
              <a:t>Berfungsi untuk membaca data pada disket</a:t>
            </a:r>
          </a:p>
          <a:p>
            <a:pPr eaLnBrk="1" hangingPunct="1">
              <a:lnSpc>
                <a:spcPct val="80000"/>
              </a:lnSpc>
              <a:buClr>
                <a:schemeClr val="bg1"/>
              </a:buClr>
              <a:defRPr/>
            </a:pPr>
            <a:endParaRPr lang="en-US" sz="1600">
              <a:solidFill>
                <a:schemeClr val="bg1"/>
              </a:solidFill>
              <a:effectLst/>
              <a:latin typeface="Arial" panose="020B0604020202020204" pitchFamily="34" charset="0"/>
              <a:cs typeface="Arial" panose="020B0604020202020204" pitchFamily="34" charset="0"/>
            </a:endParaRPr>
          </a:p>
          <a:p>
            <a:pPr eaLnBrk="1" hangingPunct="1">
              <a:lnSpc>
                <a:spcPct val="80000"/>
              </a:lnSpc>
              <a:buClr>
                <a:schemeClr val="bg1"/>
              </a:buClr>
              <a:defRPr/>
            </a:pPr>
            <a:r>
              <a:rPr lang="en-US" sz="1600" b="1">
                <a:solidFill>
                  <a:schemeClr val="bg1"/>
                </a:solidFill>
                <a:effectLst/>
                <a:latin typeface="Arial" panose="020B0604020202020204" pitchFamily="34" charset="0"/>
                <a:cs typeface="Arial" panose="020B0604020202020204" pitchFamily="34" charset="0"/>
              </a:rPr>
              <a:t>LAN Card : </a:t>
            </a:r>
            <a:r>
              <a:rPr lang="en-US" sz="1600">
                <a:solidFill>
                  <a:schemeClr val="bg1"/>
                </a:solidFill>
                <a:effectLst/>
                <a:latin typeface="Arial" panose="020B0604020202020204" pitchFamily="34" charset="0"/>
                <a:cs typeface="Arial" panose="020B0604020202020204" pitchFamily="34" charset="0"/>
              </a:rPr>
              <a:t>berfungsi sebagai port koneksi ke jaringan lokal</a:t>
            </a:r>
          </a:p>
          <a:p>
            <a:pPr eaLnBrk="1" hangingPunct="1">
              <a:lnSpc>
                <a:spcPct val="80000"/>
              </a:lnSpc>
              <a:buClr>
                <a:schemeClr val="bg1"/>
              </a:buClr>
              <a:defRPr/>
            </a:pPr>
            <a:endParaRPr lang="en-US" sz="1600">
              <a:solidFill>
                <a:schemeClr val="bg1"/>
              </a:solidFill>
              <a:effectLst/>
              <a:latin typeface="Arial" panose="020B0604020202020204" pitchFamily="34" charset="0"/>
              <a:cs typeface="Arial" panose="020B0604020202020204" pitchFamily="34" charset="0"/>
            </a:endParaRPr>
          </a:p>
          <a:p>
            <a:pPr eaLnBrk="1" hangingPunct="1">
              <a:lnSpc>
                <a:spcPct val="80000"/>
              </a:lnSpc>
              <a:buClr>
                <a:schemeClr val="bg1"/>
              </a:buClr>
              <a:defRPr/>
            </a:pPr>
            <a:r>
              <a:rPr lang="en-US" sz="1600" b="1">
                <a:solidFill>
                  <a:schemeClr val="bg1"/>
                </a:solidFill>
                <a:effectLst/>
                <a:latin typeface="Arial" panose="020B0604020202020204" pitchFamily="34" charset="0"/>
                <a:cs typeface="Arial" panose="020B0604020202020204" pitchFamily="34" charset="0"/>
              </a:rPr>
              <a:t>Sound Card : </a:t>
            </a:r>
            <a:r>
              <a:rPr lang="en-US" sz="1600">
                <a:solidFill>
                  <a:schemeClr val="bg1"/>
                </a:solidFill>
                <a:effectLst/>
                <a:latin typeface="Arial" panose="020B0604020202020204" pitchFamily="34" charset="0"/>
                <a:cs typeface="Arial" panose="020B0604020202020204" pitchFamily="34" charset="0"/>
              </a:rPr>
              <a:t>berfungsi memproses suara</a:t>
            </a:r>
          </a:p>
          <a:p>
            <a:pPr eaLnBrk="1" hangingPunct="1">
              <a:lnSpc>
                <a:spcPct val="80000"/>
              </a:lnSpc>
              <a:buClr>
                <a:schemeClr val="bg1"/>
              </a:buClr>
              <a:defRPr/>
            </a:pPr>
            <a:endParaRPr lang="en-US" sz="1600">
              <a:solidFill>
                <a:schemeClr val="bg1"/>
              </a:solidFill>
              <a:effectLst/>
              <a:latin typeface="Arial" panose="020B0604020202020204" pitchFamily="34" charset="0"/>
              <a:cs typeface="Arial" panose="020B0604020202020204" pitchFamily="34" charset="0"/>
            </a:endParaRPr>
          </a:p>
          <a:p>
            <a:pPr eaLnBrk="1" hangingPunct="1">
              <a:lnSpc>
                <a:spcPct val="80000"/>
              </a:lnSpc>
              <a:buClr>
                <a:schemeClr val="bg1"/>
              </a:buClr>
              <a:defRPr/>
            </a:pPr>
            <a:r>
              <a:rPr lang="en-US" sz="1600" b="1">
                <a:solidFill>
                  <a:schemeClr val="bg1"/>
                </a:solidFill>
                <a:effectLst/>
                <a:latin typeface="Arial" panose="020B0604020202020204" pitchFamily="34" charset="0"/>
                <a:cs typeface="Arial" panose="020B0604020202020204" pitchFamily="34" charset="0"/>
              </a:rPr>
              <a:t>Power Supply : </a:t>
            </a:r>
            <a:r>
              <a:rPr lang="en-US" sz="1600">
                <a:solidFill>
                  <a:schemeClr val="bg1"/>
                </a:solidFill>
                <a:effectLst/>
                <a:latin typeface="Arial" panose="020B0604020202020204" pitchFamily="34" charset="0"/>
                <a:cs typeface="Arial" panose="020B0604020202020204" pitchFamily="34" charset="0"/>
              </a:rPr>
              <a:t>sumber daya listrik bagi seluruh komponen dan perangkat keras komputer</a:t>
            </a:r>
          </a:p>
          <a:p>
            <a:pPr eaLnBrk="1" hangingPunct="1">
              <a:lnSpc>
                <a:spcPct val="80000"/>
              </a:lnSpc>
              <a:buClr>
                <a:schemeClr val="bg1"/>
              </a:buClr>
              <a:defRPr/>
            </a:pPr>
            <a:endParaRPr lang="en-US" sz="1600">
              <a:solidFill>
                <a:schemeClr val="bg1"/>
              </a:solidFill>
              <a:effectLst/>
              <a:latin typeface="Arial" panose="020B0604020202020204" pitchFamily="34" charset="0"/>
              <a:cs typeface="Arial" panose="020B0604020202020204" pitchFamily="34" charset="0"/>
            </a:endParaRPr>
          </a:p>
        </p:txBody>
      </p:sp>
      <p:pic>
        <p:nvPicPr>
          <p:cNvPr id="1026" name="Picture 2" descr="Hasil gambar untuk komputer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1978" y="3285214"/>
            <a:ext cx="3103282" cy="2670408"/>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flipV="1">
            <a:off x="0" y="6614345"/>
            <a:ext cx="9144000" cy="45719"/>
            <a:chOff x="0" y="3274488"/>
            <a:chExt cx="12192000" cy="135905"/>
          </a:xfrm>
        </p:grpSpPr>
        <p:sp>
          <p:nvSpPr>
            <p:cNvPr id="5" name="Rectangle 4"/>
            <p:cNvSpPr/>
            <p:nvPr/>
          </p:nvSpPr>
          <p:spPr>
            <a:xfrm>
              <a:off x="0" y="3279530"/>
              <a:ext cx="2438400" cy="1308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3279530"/>
              <a:ext cx="2438400" cy="130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876800" y="3279530"/>
              <a:ext cx="2438400" cy="1308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315200" y="3279530"/>
              <a:ext cx="2438400" cy="1308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753600" y="3274488"/>
              <a:ext cx="2438400" cy="1308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p:cNvSpPr/>
          <p:nvPr/>
        </p:nvSpPr>
        <p:spPr>
          <a:xfrm>
            <a:off x="833718" y="203083"/>
            <a:ext cx="4455598" cy="901793"/>
          </a:xfrm>
          <a:prstGeom prst="rect">
            <a:avLst/>
          </a:prstGeom>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Rectangle 2"/>
          <p:cNvSpPr/>
          <p:nvPr/>
        </p:nvSpPr>
        <p:spPr>
          <a:xfrm>
            <a:off x="914400" y="490299"/>
            <a:ext cx="4374916" cy="461665"/>
          </a:xfrm>
          <a:prstGeom prst="rect">
            <a:avLst/>
          </a:prstGeom>
        </p:spPr>
        <p:txBody>
          <a:bodyPr wrap="none">
            <a:spAutoFit/>
          </a:bodyPr>
          <a:lstStyle/>
          <a:p>
            <a:r>
              <a:rPr lang="en-US" sz="2400" b="1">
                <a:latin typeface="Arial" panose="020B0604020202020204" pitchFamily="34" charset="0"/>
                <a:cs typeface="Arial" panose="020B0604020202020204" pitchFamily="34" charset="0"/>
              </a:rPr>
              <a:t>Perangkat Keras Pendukung</a:t>
            </a:r>
          </a:p>
        </p:txBody>
      </p:sp>
    </p:spTree>
    <p:extLst>
      <p:ext uri="{BB962C8B-B14F-4D97-AF65-F5344CB8AC3E}">
        <p14:creationId xmlns:p14="http://schemas.microsoft.com/office/powerpoint/2010/main" val="730699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0964" y="2430003"/>
            <a:ext cx="6391836" cy="2336024"/>
          </a:xfrm>
          <a:prstGeom prst="rect">
            <a:avLst/>
          </a:prstGeom>
        </p:spPr>
        <p:txBody>
          <a:bodyPr wrap="square">
            <a:spAutoFit/>
          </a:bodyPr>
          <a:lstStyle/>
          <a:p>
            <a:pPr>
              <a:lnSpc>
                <a:spcPct val="90000"/>
              </a:lnSpc>
            </a:pPr>
            <a:r>
              <a:rPr lang="en-US" altLang="en-US">
                <a:latin typeface="Arial" panose="020B0604020202020204" pitchFamily="34" charset="0"/>
                <a:cs typeface="Arial" panose="020B0604020202020204" pitchFamily="34" charset="0"/>
              </a:rPr>
              <a:t>Secara umum komputer terdiri dari lima bagian utama yang mempunyai fungsi sendiri-sendiri. </a:t>
            </a:r>
          </a:p>
          <a:p>
            <a:pPr>
              <a:lnSpc>
                <a:spcPct val="90000"/>
              </a:lnSpc>
            </a:pPr>
            <a:endParaRPr lang="en-US" altLang="en-US">
              <a:latin typeface="Arial" panose="020B0604020202020204" pitchFamily="34" charset="0"/>
              <a:cs typeface="Arial" panose="020B0604020202020204" pitchFamily="34" charset="0"/>
            </a:endParaRPr>
          </a:p>
          <a:p>
            <a:pPr>
              <a:lnSpc>
                <a:spcPct val="90000"/>
              </a:lnSpc>
            </a:pPr>
            <a:r>
              <a:rPr lang="en-US" altLang="en-US">
                <a:latin typeface="Arial" panose="020B0604020202020204" pitchFamily="34" charset="0"/>
                <a:cs typeface="Arial" panose="020B0604020202020204" pitchFamily="34" charset="0"/>
              </a:rPr>
              <a:t>Unit-unit tersebut adalah : </a:t>
            </a:r>
          </a:p>
          <a:p>
            <a:pPr marL="742950" lvl="1" indent="-285750">
              <a:lnSpc>
                <a:spcPct val="90000"/>
              </a:lnSpc>
              <a:buFont typeface="Wingdings" panose="05000000000000000000" pitchFamily="2" charset="2"/>
              <a:buChar char="§"/>
            </a:pPr>
            <a:r>
              <a:rPr lang="en-US" altLang="en-US">
                <a:latin typeface="Arial" panose="020B0604020202020204" pitchFamily="34" charset="0"/>
                <a:cs typeface="Arial" panose="020B0604020202020204" pitchFamily="34" charset="0"/>
              </a:rPr>
              <a:t>masukan</a:t>
            </a:r>
          </a:p>
          <a:p>
            <a:pPr marL="742950" lvl="1" indent="-285750">
              <a:lnSpc>
                <a:spcPct val="90000"/>
              </a:lnSpc>
              <a:buFont typeface="Wingdings" panose="05000000000000000000" pitchFamily="2" charset="2"/>
              <a:buChar char="§"/>
            </a:pPr>
            <a:r>
              <a:rPr lang="en-US" altLang="en-US">
                <a:latin typeface="Arial" panose="020B0604020202020204" pitchFamily="34" charset="0"/>
                <a:cs typeface="Arial" panose="020B0604020202020204" pitchFamily="34" charset="0"/>
              </a:rPr>
              <a:t>memori </a:t>
            </a:r>
          </a:p>
          <a:p>
            <a:pPr marL="742950" lvl="1" indent="-285750">
              <a:lnSpc>
                <a:spcPct val="90000"/>
              </a:lnSpc>
              <a:buFont typeface="Wingdings" panose="05000000000000000000" pitchFamily="2" charset="2"/>
              <a:buChar char="§"/>
            </a:pPr>
            <a:r>
              <a:rPr lang="en-US" altLang="en-US">
                <a:latin typeface="Arial" panose="020B0604020202020204" pitchFamily="34" charset="0"/>
                <a:cs typeface="Arial" panose="020B0604020202020204" pitchFamily="34" charset="0"/>
              </a:rPr>
              <a:t>aritmetika dan logika </a:t>
            </a:r>
          </a:p>
          <a:p>
            <a:pPr marL="742950" lvl="1" indent="-285750">
              <a:lnSpc>
                <a:spcPct val="90000"/>
              </a:lnSpc>
              <a:buFont typeface="Wingdings" panose="05000000000000000000" pitchFamily="2" charset="2"/>
              <a:buChar char="§"/>
            </a:pPr>
            <a:r>
              <a:rPr lang="en-US" altLang="en-US">
                <a:latin typeface="Arial" panose="020B0604020202020204" pitchFamily="34" charset="0"/>
                <a:cs typeface="Arial" panose="020B0604020202020204" pitchFamily="34" charset="0"/>
              </a:rPr>
              <a:t>keluaran</a:t>
            </a:r>
          </a:p>
          <a:p>
            <a:pPr marL="742950" lvl="1" indent="-285750">
              <a:lnSpc>
                <a:spcPct val="90000"/>
              </a:lnSpc>
              <a:buFont typeface="Wingdings" panose="05000000000000000000" pitchFamily="2" charset="2"/>
              <a:buChar char="§"/>
            </a:pPr>
            <a:r>
              <a:rPr lang="en-US" altLang="en-US">
                <a:latin typeface="Arial" panose="020B0604020202020204" pitchFamily="34" charset="0"/>
                <a:cs typeface="Arial" panose="020B0604020202020204" pitchFamily="34" charset="0"/>
              </a:rPr>
              <a:t>kendali</a:t>
            </a:r>
          </a:p>
        </p:txBody>
      </p:sp>
      <p:sp>
        <p:nvSpPr>
          <p:cNvPr id="3" name="TextBox 2"/>
          <p:cNvSpPr txBox="1"/>
          <p:nvPr/>
        </p:nvSpPr>
        <p:spPr>
          <a:xfrm>
            <a:off x="-14571" y="1085951"/>
            <a:ext cx="5468164" cy="646331"/>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3600" b="1">
                <a:solidFill>
                  <a:schemeClr val="bg1"/>
                </a:solidFill>
                <a:latin typeface="Arial" panose="020B0604020202020204" pitchFamily="34" charset="0"/>
                <a:cs typeface="Arial" panose="020B0604020202020204" pitchFamily="34" charset="0"/>
              </a:rPr>
              <a:t>Fungsi Perangkat Keras</a:t>
            </a:r>
          </a:p>
        </p:txBody>
      </p:sp>
      <p:cxnSp>
        <p:nvCxnSpPr>
          <p:cNvPr id="4" name="Straight Connector 3"/>
          <p:cNvCxnSpPr/>
          <p:nvPr/>
        </p:nvCxnSpPr>
        <p:spPr>
          <a:xfrm flipV="1">
            <a:off x="5453593" y="1732282"/>
            <a:ext cx="1431301"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3074" name="Picture 2" descr="Hasil gambar untuk kompu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0908" y="385483"/>
            <a:ext cx="3183092" cy="1722117"/>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flipV="1">
            <a:off x="0" y="6614345"/>
            <a:ext cx="9144000" cy="45719"/>
            <a:chOff x="0" y="3274488"/>
            <a:chExt cx="12192000" cy="135905"/>
          </a:xfrm>
        </p:grpSpPr>
        <p:sp>
          <p:nvSpPr>
            <p:cNvPr id="7" name="Rectangle 6"/>
            <p:cNvSpPr/>
            <p:nvPr/>
          </p:nvSpPr>
          <p:spPr>
            <a:xfrm>
              <a:off x="0" y="3279530"/>
              <a:ext cx="2438400" cy="1308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438400" y="3279530"/>
              <a:ext cx="2438400" cy="130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876800" y="3279530"/>
              <a:ext cx="2438400" cy="1308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315200" y="3279530"/>
              <a:ext cx="2438400" cy="1308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753600" y="3274488"/>
              <a:ext cx="2438400" cy="1308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46631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147068"/>
            <a:ext cx="5671745" cy="584775"/>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3200" b="1">
                <a:solidFill>
                  <a:schemeClr val="bg1"/>
                </a:solidFill>
                <a:latin typeface="Arial" panose="020B0604020202020204" pitchFamily="34" charset="0"/>
                <a:cs typeface="Arial" panose="020B0604020202020204" pitchFamily="34" charset="0"/>
              </a:rPr>
              <a:t>Fungsional Dasar Komputer</a:t>
            </a:r>
          </a:p>
        </p:txBody>
      </p:sp>
      <p:cxnSp>
        <p:nvCxnSpPr>
          <p:cNvPr id="4" name="Straight Connector 3"/>
          <p:cNvCxnSpPr/>
          <p:nvPr/>
        </p:nvCxnSpPr>
        <p:spPr>
          <a:xfrm flipV="1">
            <a:off x="5671745" y="1722117"/>
            <a:ext cx="1204187" cy="972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2" descr="Hasil gambar untuk kompu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0908" y="385483"/>
            <a:ext cx="3183092" cy="172211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anatomi-umum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4035" y="2384612"/>
            <a:ext cx="6569448" cy="300317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flipV="1">
            <a:off x="0" y="6614345"/>
            <a:ext cx="9144000" cy="45719"/>
            <a:chOff x="0" y="3274488"/>
            <a:chExt cx="12192000" cy="135905"/>
          </a:xfrm>
        </p:grpSpPr>
        <p:sp>
          <p:nvSpPr>
            <p:cNvPr id="9" name="Rectangle 8"/>
            <p:cNvSpPr/>
            <p:nvPr/>
          </p:nvSpPr>
          <p:spPr>
            <a:xfrm>
              <a:off x="0" y="3279530"/>
              <a:ext cx="2438400" cy="1308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438400" y="3279530"/>
              <a:ext cx="2438400" cy="130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876800" y="3279530"/>
              <a:ext cx="2438400" cy="1308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0" y="3279530"/>
              <a:ext cx="2438400" cy="1308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753600" y="3274488"/>
              <a:ext cx="2438400" cy="1308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1653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147068"/>
            <a:ext cx="5001690" cy="707886"/>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4000" b="1">
                <a:solidFill>
                  <a:schemeClr val="bg1"/>
                </a:solidFill>
                <a:latin typeface="Arial" panose="020B0604020202020204" pitchFamily="34" charset="0"/>
                <a:cs typeface="Arial" panose="020B0604020202020204" pitchFamily="34" charset="0"/>
              </a:rPr>
              <a:t>Perangkat Masukan</a:t>
            </a:r>
          </a:p>
        </p:txBody>
      </p:sp>
      <p:cxnSp>
        <p:nvCxnSpPr>
          <p:cNvPr id="4" name="Straight Connector 3"/>
          <p:cNvCxnSpPr/>
          <p:nvPr/>
        </p:nvCxnSpPr>
        <p:spPr>
          <a:xfrm flipV="1">
            <a:off x="5001690" y="1850939"/>
            <a:ext cx="1204187" cy="972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2" descr="Hasil gambar untuk kompu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0908" y="385483"/>
            <a:ext cx="3183092" cy="172211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21588" y="2428650"/>
            <a:ext cx="7832129" cy="3293209"/>
          </a:xfrm>
          <a:prstGeom prst="rect">
            <a:avLst/>
          </a:prstGeom>
        </p:spPr>
        <p:txBody>
          <a:bodyPr wrap="square">
            <a:spAutoFit/>
          </a:bodyPr>
          <a:lstStyle/>
          <a:p>
            <a:pPr indent="-324000"/>
            <a:r>
              <a:rPr lang="id-ID" sz="1600">
                <a:ln w="1905"/>
                <a:effectLst>
                  <a:innerShdw blurRad="69850" dist="43180" dir="5400000">
                    <a:srgbClr val="000000">
                      <a:alpha val="65000"/>
                    </a:srgbClr>
                  </a:innerShdw>
                </a:effectLst>
                <a:latin typeface="Arial" panose="020B0604020202020204" pitchFamily="34" charset="0"/>
                <a:cs typeface="Arial" panose="020B0604020202020204" pitchFamily="34" charset="0"/>
              </a:rPr>
              <a:t>Input device merupakan alat yang digunakan untuk menerima atau memasukan data dan program yang akan kita proses kedalam komputer. </a:t>
            </a:r>
            <a:endParaRPr lang="en-US" sz="1600">
              <a:ln w="1905"/>
              <a:effectLst>
                <a:innerShdw blurRad="69850" dist="43180" dir="5400000">
                  <a:srgbClr val="000000">
                    <a:alpha val="65000"/>
                  </a:srgbClr>
                </a:innerShdw>
              </a:effectLst>
              <a:latin typeface="Arial" panose="020B0604020202020204" pitchFamily="34" charset="0"/>
              <a:cs typeface="Arial" panose="020B0604020202020204" pitchFamily="34" charset="0"/>
            </a:endParaRPr>
          </a:p>
          <a:p>
            <a:pPr indent="-324000"/>
            <a:endParaRPr lang="en-US" sz="1600">
              <a:ln w="1905"/>
              <a:effectLst>
                <a:innerShdw blurRad="69850" dist="43180" dir="5400000">
                  <a:srgbClr val="000000">
                    <a:alpha val="65000"/>
                  </a:srgbClr>
                </a:innerShdw>
              </a:effectLst>
              <a:latin typeface="Arial" panose="020B0604020202020204" pitchFamily="34" charset="0"/>
              <a:cs typeface="Arial" panose="020B0604020202020204" pitchFamily="34" charset="0"/>
            </a:endParaRPr>
          </a:p>
          <a:p>
            <a:pPr indent="-324000"/>
            <a:r>
              <a:rPr lang="en-US" sz="1600">
                <a:ln w="1905"/>
                <a:effectLst>
                  <a:innerShdw blurRad="69850" dist="43180" dir="5400000">
                    <a:srgbClr val="000000">
                      <a:alpha val="65000"/>
                    </a:srgbClr>
                  </a:innerShdw>
                </a:effectLst>
                <a:latin typeface="Arial" panose="020B0604020202020204" pitchFamily="34" charset="0"/>
                <a:cs typeface="Arial" panose="020B0604020202020204" pitchFamily="34" charset="0"/>
              </a:rPr>
              <a:t>S</a:t>
            </a:r>
            <a:r>
              <a:rPr lang="id-ID" sz="1600">
                <a:ln w="1905"/>
                <a:effectLst>
                  <a:innerShdw blurRad="69850" dist="43180" dir="5400000">
                    <a:srgbClr val="000000">
                      <a:alpha val="65000"/>
                    </a:srgbClr>
                  </a:innerShdw>
                </a:effectLst>
                <a:latin typeface="Arial" panose="020B0604020202020204" pitchFamily="34" charset="0"/>
                <a:cs typeface="Arial" panose="020B0604020202020204" pitchFamily="34" charset="0"/>
              </a:rPr>
              <a:t>ebagai media untuk memasukkan data dari luar ke dalam suatu memori dan processor untuk menghasilkan informasi yang kita perlukan perlukan. </a:t>
            </a:r>
            <a:endParaRPr lang="en-US" sz="1600">
              <a:ln w="1905"/>
              <a:effectLst>
                <a:innerShdw blurRad="69850" dist="43180" dir="5400000">
                  <a:srgbClr val="000000">
                    <a:alpha val="65000"/>
                  </a:srgbClr>
                </a:innerShdw>
              </a:effectLst>
              <a:latin typeface="Arial" panose="020B0604020202020204" pitchFamily="34" charset="0"/>
              <a:cs typeface="Arial" panose="020B0604020202020204" pitchFamily="34" charset="0"/>
            </a:endParaRPr>
          </a:p>
          <a:p>
            <a:pPr indent="-324000"/>
            <a:endParaRPr lang="id-ID" sz="1600">
              <a:ln w="1905"/>
              <a:effectLst>
                <a:innerShdw blurRad="69850" dist="43180" dir="5400000">
                  <a:srgbClr val="000000">
                    <a:alpha val="65000"/>
                  </a:srgbClr>
                </a:innerShdw>
              </a:effectLst>
              <a:latin typeface="Arial" panose="020B0604020202020204" pitchFamily="34" charset="0"/>
              <a:cs typeface="Arial" panose="020B0604020202020204" pitchFamily="34" charset="0"/>
            </a:endParaRPr>
          </a:p>
          <a:p>
            <a:pPr indent="-324000"/>
            <a:r>
              <a:rPr lang="id-ID" sz="1600">
                <a:ln w="1905"/>
                <a:effectLst>
                  <a:innerShdw blurRad="69850" dist="43180" dir="5400000">
                    <a:srgbClr val="000000">
                      <a:alpha val="65000"/>
                    </a:srgbClr>
                  </a:innerShdw>
                </a:effectLst>
                <a:latin typeface="Arial" panose="020B0604020202020204" pitchFamily="34" charset="0"/>
                <a:cs typeface="Arial" panose="020B0604020202020204" pitchFamily="34" charset="0"/>
              </a:rPr>
              <a:t>Peralatan input terdiri dari 2 sifat yaitu :</a:t>
            </a:r>
          </a:p>
          <a:p>
            <a:pPr indent="-324000"/>
            <a:r>
              <a:rPr lang="id-ID" sz="1600">
                <a:ln w="1905"/>
                <a:effectLst>
                  <a:innerShdw blurRad="69850" dist="43180" dir="5400000">
                    <a:srgbClr val="000000">
                      <a:alpha val="65000"/>
                    </a:srgbClr>
                  </a:innerShdw>
                </a:effectLst>
                <a:latin typeface="Arial" panose="020B0604020202020204" pitchFamily="34" charset="0"/>
                <a:cs typeface="Arial" panose="020B0604020202020204" pitchFamily="34" charset="0"/>
              </a:rPr>
              <a:t>1). Peralatan input langsung, yaitu input yang dimasukkan secara   </a:t>
            </a:r>
          </a:p>
          <a:p>
            <a:pPr indent="-324000"/>
            <a:r>
              <a:rPr lang="id-ID" sz="1600">
                <a:ln w="1905"/>
                <a:effectLst>
                  <a:innerShdw blurRad="69850" dist="43180" dir="5400000">
                    <a:srgbClr val="000000">
                      <a:alpha val="65000"/>
                    </a:srgbClr>
                  </a:innerShdw>
                </a:effectLst>
                <a:latin typeface="Arial" panose="020B0604020202020204" pitchFamily="34" charset="0"/>
                <a:cs typeface="Arial" panose="020B0604020202020204" pitchFamily="34" charset="0"/>
              </a:rPr>
              <a:t>      langsung oleh alat pemroses. </a:t>
            </a:r>
          </a:p>
          <a:p>
            <a:pPr indent="-324000"/>
            <a:r>
              <a:rPr lang="id-ID" sz="1600">
                <a:ln w="1905"/>
                <a:effectLst>
                  <a:innerShdw blurRad="69850" dist="43180" dir="5400000">
                    <a:srgbClr val="000000">
                      <a:alpha val="65000"/>
                    </a:srgbClr>
                  </a:innerShdw>
                </a:effectLst>
                <a:latin typeface="Arial" panose="020B0604020202020204" pitchFamily="34" charset="0"/>
                <a:cs typeface="Arial" panose="020B0604020202020204" pitchFamily="34" charset="0"/>
              </a:rPr>
              <a:t>     Contohnya : </a:t>
            </a:r>
            <a:r>
              <a:rPr lang="id-ID" sz="1600" i="1">
                <a:ln w="1905"/>
                <a:effectLst>
                  <a:innerShdw blurRad="69850" dist="43180" dir="5400000">
                    <a:srgbClr val="000000">
                      <a:alpha val="65000"/>
                    </a:srgbClr>
                  </a:innerShdw>
                </a:effectLst>
                <a:latin typeface="Arial" panose="020B0604020202020204" pitchFamily="34" charset="0"/>
                <a:cs typeface="Arial" panose="020B0604020202020204" pitchFamily="34" charset="0"/>
              </a:rPr>
              <a:t>keyboard, mouse, dan scanner.</a:t>
            </a:r>
          </a:p>
          <a:p>
            <a:pPr indent="-324000"/>
            <a:r>
              <a:rPr lang="id-ID" sz="1600">
                <a:ln w="1905"/>
                <a:effectLst>
                  <a:innerShdw blurRad="69850" dist="43180" dir="5400000">
                    <a:srgbClr val="000000">
                      <a:alpha val="65000"/>
                    </a:srgbClr>
                  </a:innerShdw>
                </a:effectLst>
                <a:latin typeface="Arial" panose="020B0604020202020204" pitchFamily="34" charset="0"/>
                <a:cs typeface="Arial" panose="020B0604020202020204" pitchFamily="34" charset="0"/>
              </a:rPr>
              <a:t>2). Peralatan input tidak langsung, yaitu input yang memulai media  </a:t>
            </a:r>
          </a:p>
          <a:p>
            <a:pPr indent="-324000"/>
            <a:r>
              <a:rPr lang="id-ID" sz="1600">
                <a:ln w="1905"/>
                <a:effectLst>
                  <a:innerShdw blurRad="69850" dist="43180" dir="5400000">
                    <a:srgbClr val="000000">
                      <a:alpha val="65000"/>
                    </a:srgbClr>
                  </a:innerShdw>
                </a:effectLst>
                <a:latin typeface="Arial" panose="020B0604020202020204" pitchFamily="34" charset="0"/>
                <a:cs typeface="Arial" panose="020B0604020202020204" pitchFamily="34" charset="0"/>
              </a:rPr>
              <a:t>      tertentu sebelum suatu input diproses oleh alat pemroses. </a:t>
            </a:r>
          </a:p>
          <a:p>
            <a:pPr indent="-324000"/>
            <a:r>
              <a:rPr lang="id-ID" sz="1600">
                <a:ln w="1905"/>
                <a:effectLst>
                  <a:innerShdw blurRad="69850" dist="43180" dir="5400000">
                    <a:srgbClr val="000000">
                      <a:alpha val="65000"/>
                    </a:srgbClr>
                  </a:innerShdw>
                </a:effectLst>
                <a:latin typeface="Arial" panose="020B0604020202020204" pitchFamily="34" charset="0"/>
                <a:cs typeface="Arial" panose="020B0604020202020204" pitchFamily="34" charset="0"/>
              </a:rPr>
              <a:t>     Contohnya : </a:t>
            </a:r>
            <a:r>
              <a:rPr lang="id-ID" sz="1600" i="1">
                <a:ln w="1905"/>
                <a:effectLst>
                  <a:innerShdw blurRad="69850" dist="43180" dir="5400000">
                    <a:srgbClr val="000000">
                      <a:alpha val="65000"/>
                    </a:srgbClr>
                  </a:innerShdw>
                </a:effectLst>
                <a:latin typeface="Arial" panose="020B0604020202020204" pitchFamily="34" charset="0"/>
                <a:cs typeface="Arial" panose="020B0604020202020204" pitchFamily="34" charset="0"/>
              </a:rPr>
              <a:t>punched card, disket, harddisk.</a:t>
            </a:r>
            <a:endParaRPr lang="id-ID" sz="1600" i="1" dirty="0">
              <a:ln w="1905"/>
              <a:effectLst>
                <a:innerShdw blurRad="69850" dist="43180" dir="5400000">
                  <a:srgbClr val="000000">
                    <a:alpha val="65000"/>
                  </a:srgbClr>
                </a:innerShdw>
              </a:effectLst>
              <a:latin typeface="Arial" panose="020B0604020202020204" pitchFamily="34" charset="0"/>
              <a:cs typeface="Arial" panose="020B0604020202020204" pitchFamily="34" charset="0"/>
            </a:endParaRPr>
          </a:p>
        </p:txBody>
      </p:sp>
      <p:grpSp>
        <p:nvGrpSpPr>
          <p:cNvPr id="7" name="Group 6"/>
          <p:cNvGrpSpPr/>
          <p:nvPr/>
        </p:nvGrpSpPr>
        <p:grpSpPr>
          <a:xfrm flipV="1">
            <a:off x="0" y="6614345"/>
            <a:ext cx="9144000" cy="45719"/>
            <a:chOff x="0" y="3274488"/>
            <a:chExt cx="12192000" cy="135905"/>
          </a:xfrm>
        </p:grpSpPr>
        <p:sp>
          <p:nvSpPr>
            <p:cNvPr id="8" name="Rectangle 7"/>
            <p:cNvSpPr/>
            <p:nvPr/>
          </p:nvSpPr>
          <p:spPr>
            <a:xfrm>
              <a:off x="0" y="3279530"/>
              <a:ext cx="2438400" cy="1308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438400" y="3279530"/>
              <a:ext cx="2438400" cy="130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876800" y="3279530"/>
              <a:ext cx="2438400" cy="1308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0" y="3279530"/>
              <a:ext cx="2438400" cy="1308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753600" y="3274488"/>
              <a:ext cx="2438400" cy="1308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09143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012" y="1264468"/>
            <a:ext cx="5578771" cy="584775"/>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3200" b="1">
                <a:solidFill>
                  <a:schemeClr val="bg1"/>
                </a:solidFill>
                <a:latin typeface="Arial" panose="020B0604020202020204" pitchFamily="34" charset="0"/>
                <a:cs typeface="Arial" panose="020B0604020202020204" pitchFamily="34" charset="0"/>
              </a:rPr>
              <a:t>Contoh Perangkat Masukan</a:t>
            </a:r>
          </a:p>
        </p:txBody>
      </p:sp>
      <p:cxnSp>
        <p:nvCxnSpPr>
          <p:cNvPr id="4" name="Straight Connector 3"/>
          <p:cNvCxnSpPr/>
          <p:nvPr/>
        </p:nvCxnSpPr>
        <p:spPr>
          <a:xfrm>
            <a:off x="5603783" y="1845228"/>
            <a:ext cx="644617" cy="20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2" descr="Hasil gambar untuk kompu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0908" y="385483"/>
            <a:ext cx="3183092" cy="172211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flipV="1">
            <a:off x="0" y="6614345"/>
            <a:ext cx="9144000" cy="45719"/>
            <a:chOff x="0" y="3274488"/>
            <a:chExt cx="12192000" cy="135905"/>
          </a:xfrm>
        </p:grpSpPr>
        <p:sp>
          <p:nvSpPr>
            <p:cNvPr id="8" name="Rectangle 7"/>
            <p:cNvSpPr/>
            <p:nvPr/>
          </p:nvSpPr>
          <p:spPr>
            <a:xfrm>
              <a:off x="0" y="3279530"/>
              <a:ext cx="2438400" cy="1308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438400" y="3279530"/>
              <a:ext cx="2438400" cy="130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876800" y="3279530"/>
              <a:ext cx="2438400" cy="1308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0" y="3279530"/>
              <a:ext cx="2438400" cy="1308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753600" y="3274488"/>
              <a:ext cx="2438400" cy="1308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098" name="Picture 2" descr="Hasil gambar untuk kamera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519" y="4090097"/>
            <a:ext cx="2381437" cy="210161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asil gambar untuk keyboard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69" y="2404812"/>
            <a:ext cx="3790950" cy="170497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asil gambar untuk mouse 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4701" y="3257300"/>
            <a:ext cx="1742236" cy="141992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asil gambar untuk scanner 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7266" y="4659646"/>
            <a:ext cx="2852831" cy="121384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Hasil gambar untuk joystick 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63773" y="2779578"/>
            <a:ext cx="1209488" cy="1581394"/>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Hasil gambar untuk handycam 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40277" y="2451827"/>
            <a:ext cx="2385765" cy="202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799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147068"/>
            <a:ext cx="5001690" cy="707886"/>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4000" b="1">
                <a:solidFill>
                  <a:schemeClr val="bg1"/>
                </a:solidFill>
                <a:latin typeface="Arial" panose="020B0604020202020204" pitchFamily="34" charset="0"/>
                <a:cs typeface="Arial" panose="020B0604020202020204" pitchFamily="34" charset="0"/>
              </a:rPr>
              <a:t>Perangkat Masukan</a:t>
            </a:r>
          </a:p>
        </p:txBody>
      </p:sp>
      <p:cxnSp>
        <p:nvCxnSpPr>
          <p:cNvPr id="4" name="Straight Connector 3"/>
          <p:cNvCxnSpPr/>
          <p:nvPr/>
        </p:nvCxnSpPr>
        <p:spPr>
          <a:xfrm flipV="1">
            <a:off x="5001690" y="1850939"/>
            <a:ext cx="1204187" cy="972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2" descr="Hasil gambar untuk kompu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0908" y="385483"/>
            <a:ext cx="3183092" cy="172211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21588" y="2428650"/>
            <a:ext cx="7832129" cy="3293209"/>
          </a:xfrm>
          <a:prstGeom prst="rect">
            <a:avLst/>
          </a:prstGeom>
        </p:spPr>
        <p:txBody>
          <a:bodyPr wrap="square">
            <a:spAutoFit/>
          </a:bodyPr>
          <a:lstStyle/>
          <a:p>
            <a:pPr indent="-324000"/>
            <a:r>
              <a:rPr lang="id-ID" sz="1600">
                <a:ln w="1905"/>
                <a:effectLst>
                  <a:innerShdw blurRad="69850" dist="43180" dir="5400000">
                    <a:srgbClr val="000000">
                      <a:alpha val="65000"/>
                    </a:srgbClr>
                  </a:innerShdw>
                </a:effectLst>
                <a:latin typeface="Arial" panose="020B0604020202020204" pitchFamily="34" charset="0"/>
                <a:cs typeface="Arial" panose="020B0604020202020204" pitchFamily="34" charset="0"/>
              </a:rPr>
              <a:t>Output device merupakan alat yang berfungsi untuk mengeluarkan hasil pemrosesan ataupun pengolahan data yang berasal dari CPU kedalam suatu media yang dapat dibaca oleh manusia ataupun dapat digunakan untuk penyimpanan data hasil daripada proses. Jenis dan media dari output device yang dimiliki oleh komputer cukup banyak. </a:t>
            </a:r>
            <a:endParaRPr lang="en-US" sz="1600">
              <a:ln w="1905"/>
              <a:effectLst>
                <a:innerShdw blurRad="69850" dist="43180" dir="5400000">
                  <a:srgbClr val="000000">
                    <a:alpha val="65000"/>
                  </a:srgbClr>
                </a:innerShdw>
              </a:effectLst>
              <a:latin typeface="Arial" panose="020B0604020202020204" pitchFamily="34" charset="0"/>
              <a:cs typeface="Arial" panose="020B0604020202020204" pitchFamily="34" charset="0"/>
            </a:endParaRPr>
          </a:p>
          <a:p>
            <a:pPr indent="-324000"/>
            <a:endParaRPr lang="id-ID" sz="1600">
              <a:ln w="1905"/>
              <a:effectLst>
                <a:innerShdw blurRad="69850" dist="43180" dir="5400000">
                  <a:srgbClr val="000000">
                    <a:alpha val="65000"/>
                  </a:srgbClr>
                </a:innerShdw>
              </a:effectLst>
              <a:latin typeface="Arial" panose="020B0604020202020204" pitchFamily="34" charset="0"/>
              <a:cs typeface="Arial" panose="020B0604020202020204" pitchFamily="34" charset="0"/>
            </a:endParaRPr>
          </a:p>
          <a:p>
            <a:pPr indent="-324000"/>
            <a:r>
              <a:rPr lang="id-ID" sz="1600">
                <a:ln w="1905"/>
                <a:effectLst>
                  <a:innerShdw blurRad="69850" dist="43180" dir="5400000">
                    <a:srgbClr val="000000">
                      <a:alpha val="65000"/>
                    </a:srgbClr>
                  </a:innerShdw>
                </a:effectLst>
                <a:latin typeface="Arial" panose="020B0604020202020204" pitchFamily="34" charset="0"/>
                <a:cs typeface="Arial" panose="020B0604020202020204" pitchFamily="34" charset="0"/>
              </a:rPr>
              <a:t>Output yang dihasilkan adalah seperti : </a:t>
            </a:r>
          </a:p>
          <a:p>
            <a:pPr marL="285750" indent="-285750">
              <a:buFont typeface="Arial" panose="020B0604020202020204" pitchFamily="34" charset="0"/>
              <a:buChar char="•"/>
            </a:pPr>
            <a:r>
              <a:rPr lang="id-ID" sz="1600">
                <a:ln w="1905"/>
                <a:effectLst>
                  <a:innerShdw blurRad="69850" dist="43180" dir="5400000">
                    <a:srgbClr val="000000">
                      <a:alpha val="65000"/>
                    </a:srgbClr>
                  </a:innerShdw>
                </a:effectLst>
                <a:latin typeface="Arial" panose="020B0604020202020204" pitchFamily="34" charset="0"/>
                <a:cs typeface="Arial" panose="020B0604020202020204" pitchFamily="34" charset="0"/>
              </a:rPr>
              <a:t>Tulisa</a:t>
            </a:r>
            <a:r>
              <a:rPr lang="en-US" sz="1600">
                <a:ln w="1905"/>
                <a:effectLst>
                  <a:innerShdw blurRad="69850" dist="43180" dir="5400000">
                    <a:srgbClr val="000000">
                      <a:alpha val="65000"/>
                    </a:srgbClr>
                  </a:innerShdw>
                </a:effectLst>
                <a:latin typeface="Arial" panose="020B0604020202020204" pitchFamily="34" charset="0"/>
                <a:cs typeface="Arial" panose="020B0604020202020204" pitchFamily="34" charset="0"/>
              </a:rPr>
              <a:t>n</a:t>
            </a:r>
          </a:p>
          <a:p>
            <a:pPr marL="285750" indent="-285750">
              <a:buFont typeface="Arial" panose="020B0604020202020204" pitchFamily="34" charset="0"/>
              <a:buChar char="•"/>
            </a:pPr>
            <a:r>
              <a:rPr lang="id-ID" sz="1600">
                <a:ln w="1905"/>
                <a:effectLst>
                  <a:innerShdw blurRad="69850" dist="43180" dir="5400000">
                    <a:srgbClr val="000000">
                      <a:alpha val="65000"/>
                    </a:srgbClr>
                  </a:innerShdw>
                </a:effectLst>
                <a:latin typeface="Arial" panose="020B0604020202020204" pitchFamily="34" charset="0"/>
                <a:cs typeface="Arial" panose="020B0604020202020204" pitchFamily="34" charset="0"/>
              </a:rPr>
              <a:t>Image</a:t>
            </a:r>
            <a:endParaRPr lang="en-US" sz="1600">
              <a:ln w="1905"/>
              <a:effectLst>
                <a:innerShdw blurRad="69850" dist="43180" dir="5400000">
                  <a:srgbClr val="000000">
                    <a:alpha val="65000"/>
                  </a:srgbClr>
                </a:innerShdw>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id-ID" sz="1600">
                <a:ln w="1905"/>
                <a:effectLst>
                  <a:innerShdw blurRad="69850" dist="43180" dir="5400000">
                    <a:srgbClr val="000000">
                      <a:alpha val="65000"/>
                    </a:srgbClr>
                  </a:innerShdw>
                </a:effectLst>
                <a:latin typeface="Arial" panose="020B0604020202020204" pitchFamily="34" charset="0"/>
                <a:cs typeface="Arial" panose="020B0604020202020204" pitchFamily="34" charset="0"/>
              </a:rPr>
              <a:t>Suara</a:t>
            </a:r>
            <a:endParaRPr lang="en-US" sz="1600">
              <a:ln w="1905"/>
              <a:effectLst>
                <a:innerShdw blurRad="69850" dist="43180" dir="5400000">
                  <a:srgbClr val="000000">
                    <a:alpha val="65000"/>
                  </a:srgbClr>
                </a:innerShdw>
              </a:effectLst>
              <a:latin typeface="Arial" panose="020B0604020202020204" pitchFamily="34" charset="0"/>
              <a:cs typeface="Arial" panose="020B0604020202020204" pitchFamily="34" charset="0"/>
            </a:endParaRPr>
          </a:p>
          <a:p>
            <a:endParaRPr lang="id-ID" sz="1600">
              <a:ln w="1905"/>
              <a:effectLst>
                <a:innerShdw blurRad="69850" dist="43180" dir="5400000">
                  <a:srgbClr val="000000">
                    <a:alpha val="65000"/>
                  </a:srgbClr>
                </a:innerShdw>
              </a:effectLst>
              <a:latin typeface="Arial" panose="020B0604020202020204" pitchFamily="34" charset="0"/>
              <a:cs typeface="Arial" panose="020B0604020202020204" pitchFamily="34" charset="0"/>
            </a:endParaRPr>
          </a:p>
          <a:p>
            <a:pPr indent="-324000"/>
            <a:r>
              <a:rPr lang="id-ID" sz="1600">
                <a:ln w="1905"/>
                <a:effectLst>
                  <a:innerShdw blurRad="69850" dist="43180" dir="5400000">
                    <a:srgbClr val="000000">
                      <a:alpha val="65000"/>
                    </a:srgbClr>
                  </a:innerShdw>
                </a:effectLst>
                <a:latin typeface="Arial" panose="020B0604020202020204" pitchFamily="34" charset="0"/>
                <a:cs typeface="Arial" panose="020B0604020202020204" pitchFamily="34" charset="0"/>
              </a:rPr>
              <a:t>Output Device terdiri daripada Monitor,</a:t>
            </a:r>
            <a:r>
              <a:rPr lang="en-US" sz="1600">
                <a:ln w="1905"/>
                <a:effectLst>
                  <a:innerShdw blurRad="69850" dist="43180" dir="5400000">
                    <a:srgbClr val="000000">
                      <a:alpha val="65000"/>
                    </a:srgbClr>
                  </a:innerShdw>
                </a:effectLst>
                <a:latin typeface="Arial" panose="020B0604020202020204" pitchFamily="34" charset="0"/>
                <a:cs typeface="Arial" panose="020B0604020202020204" pitchFamily="34" charset="0"/>
              </a:rPr>
              <a:t> </a:t>
            </a:r>
            <a:r>
              <a:rPr lang="id-ID" sz="1600">
                <a:ln w="1905"/>
                <a:effectLst>
                  <a:innerShdw blurRad="69850" dist="43180" dir="5400000">
                    <a:srgbClr val="000000">
                      <a:alpha val="65000"/>
                    </a:srgbClr>
                  </a:innerShdw>
                </a:effectLst>
                <a:latin typeface="Arial" panose="020B0604020202020204" pitchFamily="34" charset="0"/>
                <a:cs typeface="Arial" panose="020B0604020202020204" pitchFamily="34" charset="0"/>
              </a:rPr>
              <a:t>Printer dan speaker.</a:t>
            </a:r>
            <a:br>
              <a:rPr lang="id-ID" sz="1600">
                <a:ln w="1905"/>
                <a:effectLst>
                  <a:innerShdw blurRad="69850" dist="43180" dir="5400000">
                    <a:srgbClr val="000000">
                      <a:alpha val="65000"/>
                    </a:srgbClr>
                  </a:innerShdw>
                </a:effectLst>
                <a:latin typeface="Arial" panose="020B0604020202020204" pitchFamily="34" charset="0"/>
                <a:cs typeface="Arial" panose="020B0604020202020204" pitchFamily="34" charset="0"/>
              </a:rPr>
            </a:br>
            <a:endParaRPr lang="id-ID" sz="1600" i="1" dirty="0">
              <a:ln w="1905"/>
              <a:effectLst>
                <a:innerShdw blurRad="69850" dist="43180" dir="5400000">
                  <a:srgbClr val="000000">
                    <a:alpha val="65000"/>
                  </a:srgbClr>
                </a:innerShdw>
              </a:effectLst>
              <a:latin typeface="Arial" panose="020B0604020202020204" pitchFamily="34" charset="0"/>
              <a:cs typeface="Arial" panose="020B0604020202020204" pitchFamily="34" charset="0"/>
            </a:endParaRPr>
          </a:p>
        </p:txBody>
      </p:sp>
      <p:grpSp>
        <p:nvGrpSpPr>
          <p:cNvPr id="7" name="Group 6"/>
          <p:cNvGrpSpPr/>
          <p:nvPr/>
        </p:nvGrpSpPr>
        <p:grpSpPr>
          <a:xfrm flipV="1">
            <a:off x="0" y="6614345"/>
            <a:ext cx="9144000" cy="45719"/>
            <a:chOff x="0" y="3274488"/>
            <a:chExt cx="12192000" cy="135905"/>
          </a:xfrm>
        </p:grpSpPr>
        <p:sp>
          <p:nvSpPr>
            <p:cNvPr id="8" name="Rectangle 7"/>
            <p:cNvSpPr/>
            <p:nvPr/>
          </p:nvSpPr>
          <p:spPr>
            <a:xfrm>
              <a:off x="0" y="3279530"/>
              <a:ext cx="2438400" cy="1308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438400" y="3279530"/>
              <a:ext cx="2438400" cy="130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876800" y="3279530"/>
              <a:ext cx="2438400" cy="1308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0" y="3279530"/>
              <a:ext cx="2438400" cy="1308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753600" y="3274488"/>
              <a:ext cx="2438400" cy="1308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4036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TotalTime>
  <Words>565</Words>
  <Application>Microsoft Office PowerPoint</Application>
  <PresentationFormat>On-screen Show (4:3)</PresentationFormat>
  <Paragraphs>93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Monotype Sorts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Edulib_UPI</dc:creator>
  <cp:lastModifiedBy>Edulib_UPI</cp:lastModifiedBy>
  <cp:revision>7</cp:revision>
  <dcterms:created xsi:type="dcterms:W3CDTF">2019-03-05T07:58:37Z</dcterms:created>
  <dcterms:modified xsi:type="dcterms:W3CDTF">2019-03-05T08:53:58Z</dcterms:modified>
</cp:coreProperties>
</file>