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3" r:id="rId3"/>
    <p:sldId id="275" r:id="rId4"/>
    <p:sldId id="301" r:id="rId5"/>
    <p:sldId id="276"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0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9900"/>
    <a:srgbClr val="FECFB4"/>
    <a:srgbClr val="E4874B"/>
    <a:srgbClr val="106A19"/>
    <a:srgbClr val="12781C"/>
    <a:srgbClr val="106E19"/>
    <a:srgbClr val="0D5B14"/>
    <a:srgbClr val="0F6717"/>
    <a:srgbClr val="1072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704" autoAdjust="0"/>
  </p:normalViewPr>
  <p:slideViewPr>
    <p:cSldViewPr snapToGrid="0">
      <p:cViewPr varScale="1">
        <p:scale>
          <a:sx n="63" d="100"/>
          <a:sy n="63" d="100"/>
        </p:scale>
        <p:origin x="80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88420-3F50-4726-8819-20DEA607B6C7}"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B7B86BA5-FE77-488A-A768-6D47AC85DD0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cs typeface="B Zar" panose="00000400000000000000" pitchFamily="2" charset="-78"/>
            </a:rPr>
            <a:t>Compiler</a:t>
          </a:r>
        </a:p>
      </dgm:t>
    </dgm:pt>
    <dgm:pt modelId="{451C7B66-09D1-44AD-9440-8D5229AF8A22}" type="parTrans" cxnId="{E49AD5A5-96CD-42B2-9907-01640DFE06A3}">
      <dgm:prSet/>
      <dgm:spPr/>
      <dgm:t>
        <a:bodyPr/>
        <a:lstStyle/>
        <a:p>
          <a:endParaRPr lang="en-US">
            <a:cs typeface="B Zar" panose="00000400000000000000" pitchFamily="2" charset="-78"/>
          </a:endParaRPr>
        </a:p>
      </dgm:t>
    </dgm:pt>
    <dgm:pt modelId="{8131F3DC-DFC5-46BD-BEF4-53E403A83A56}" type="sibTrans" cxnId="{E49AD5A5-96CD-42B2-9907-01640DFE06A3}">
      <dgm:prSet/>
      <dgm:spPr/>
      <dgm:t>
        <a:bodyPr/>
        <a:lstStyle/>
        <a:p>
          <a:endParaRPr lang="en-US">
            <a:cs typeface="B Zar" panose="00000400000000000000" pitchFamily="2" charset="-78"/>
          </a:endParaRPr>
        </a:p>
      </dgm:t>
    </dgm:pt>
    <dgm:pt modelId="{6D364871-C875-472C-8F53-443B5B1F0D4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cs typeface="B Zar" panose="00000400000000000000" pitchFamily="2" charset="-78"/>
            </a:rPr>
            <a:t>Software Quality Measurement</a:t>
          </a:r>
        </a:p>
      </dgm:t>
    </dgm:pt>
    <dgm:pt modelId="{08D93677-2D06-41FA-8043-9D3156321380}" type="parTrans" cxnId="{E812EE91-703E-4DC3-BE25-C698D741F31F}">
      <dgm:prSet/>
      <dgm:spPr/>
      <dgm:t>
        <a:bodyPr/>
        <a:lstStyle/>
        <a:p>
          <a:endParaRPr lang="en-US">
            <a:cs typeface="B Zar" panose="00000400000000000000" pitchFamily="2" charset="-78"/>
          </a:endParaRPr>
        </a:p>
      </dgm:t>
    </dgm:pt>
    <dgm:pt modelId="{240DE572-37E6-40E2-8B67-6B7C0676D26F}" type="sibTrans" cxnId="{E812EE91-703E-4DC3-BE25-C698D741F31F}">
      <dgm:prSet/>
      <dgm:spPr/>
      <dgm:t>
        <a:bodyPr/>
        <a:lstStyle/>
        <a:p>
          <a:endParaRPr lang="en-US">
            <a:cs typeface="B Zar" panose="00000400000000000000" pitchFamily="2" charset="-78"/>
          </a:endParaRPr>
        </a:p>
      </dgm:t>
    </dgm:pt>
    <dgm:pt modelId="{3C2DE513-3F7A-479F-9321-3EE9067677B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cs typeface="B Zar" panose="00000400000000000000" pitchFamily="2" charset="-78"/>
            </a:rPr>
            <a:t>Reverse Engineering</a:t>
          </a:r>
        </a:p>
      </dgm:t>
    </dgm:pt>
    <dgm:pt modelId="{4655BFC9-5849-476B-9CC2-7565CF394770}" type="parTrans" cxnId="{FA33B3EA-0539-42F4-9798-467E04E4FF5B}">
      <dgm:prSet/>
      <dgm:spPr/>
      <dgm:t>
        <a:bodyPr/>
        <a:lstStyle/>
        <a:p>
          <a:endParaRPr lang="en-US">
            <a:cs typeface="B Zar" panose="00000400000000000000" pitchFamily="2" charset="-78"/>
          </a:endParaRPr>
        </a:p>
      </dgm:t>
    </dgm:pt>
    <dgm:pt modelId="{88BF3F4D-F537-44F7-946E-8B7535BD5AAF}" type="sibTrans" cxnId="{FA33B3EA-0539-42F4-9798-467E04E4FF5B}">
      <dgm:prSet/>
      <dgm:spPr/>
      <dgm:t>
        <a:bodyPr/>
        <a:lstStyle/>
        <a:p>
          <a:endParaRPr lang="en-US">
            <a:cs typeface="B Zar" panose="00000400000000000000" pitchFamily="2" charset="-78"/>
          </a:endParaRPr>
        </a:p>
      </dgm:t>
    </dgm:pt>
    <dgm:pt modelId="{7E7B19EF-94F8-4F57-BF67-22F3DAD6D04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cs typeface="B Zar" panose="00000400000000000000" pitchFamily="2" charset="-78"/>
            </a:rPr>
            <a:t>Software Security</a:t>
          </a:r>
        </a:p>
      </dgm:t>
    </dgm:pt>
    <dgm:pt modelId="{9C3C976A-7D52-46FC-B945-F84F853F460D}" type="parTrans" cxnId="{D4F4105A-9C2B-4876-A49B-81A811BB6B04}">
      <dgm:prSet/>
      <dgm:spPr/>
      <dgm:t>
        <a:bodyPr/>
        <a:lstStyle/>
        <a:p>
          <a:endParaRPr lang="en-US">
            <a:cs typeface="B Zar" panose="00000400000000000000" pitchFamily="2" charset="-78"/>
          </a:endParaRPr>
        </a:p>
      </dgm:t>
    </dgm:pt>
    <dgm:pt modelId="{07C031F8-7467-482C-9793-2CCF2A66E005}" type="sibTrans" cxnId="{D4F4105A-9C2B-4876-A49B-81A811BB6B04}">
      <dgm:prSet/>
      <dgm:spPr/>
      <dgm:t>
        <a:bodyPr/>
        <a:lstStyle/>
        <a:p>
          <a:endParaRPr lang="en-US">
            <a:cs typeface="B Zar" panose="00000400000000000000" pitchFamily="2" charset="-78"/>
          </a:endParaRPr>
        </a:p>
      </dgm:t>
    </dgm:pt>
    <dgm:pt modelId="{8F7A937E-4839-4F28-A82D-0EB35583CE9D}">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cs typeface="B Zar" panose="00000400000000000000" pitchFamily="2" charset="-78"/>
            </a:rPr>
            <a:t>Automatic Distribution &amp; Parallelization</a:t>
          </a:r>
        </a:p>
      </dgm:t>
    </dgm:pt>
    <dgm:pt modelId="{C1C13068-0F9B-472F-8AB5-AB31D7DA482E}" type="parTrans" cxnId="{E8492FAC-31CA-420B-89F9-C19ED239C7EC}">
      <dgm:prSet/>
      <dgm:spPr/>
      <dgm:t>
        <a:bodyPr/>
        <a:lstStyle/>
        <a:p>
          <a:endParaRPr lang="en-US">
            <a:cs typeface="B Zar" panose="00000400000000000000" pitchFamily="2" charset="-78"/>
          </a:endParaRPr>
        </a:p>
      </dgm:t>
    </dgm:pt>
    <dgm:pt modelId="{924B21AC-C7DB-4869-8B66-835DB5FC2318}" type="sibTrans" cxnId="{E8492FAC-31CA-420B-89F9-C19ED239C7EC}">
      <dgm:prSet/>
      <dgm:spPr/>
      <dgm:t>
        <a:bodyPr/>
        <a:lstStyle/>
        <a:p>
          <a:endParaRPr lang="en-US">
            <a:cs typeface="B Zar" panose="00000400000000000000" pitchFamily="2" charset="-78"/>
          </a:endParaRPr>
        </a:p>
      </dgm:t>
    </dgm:pt>
    <dgm:pt modelId="{D95F8029-128F-4718-9AF4-0002F016FBBE}">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a:cs typeface="B Zar" panose="00000400000000000000" pitchFamily="2" charset="-78"/>
            </a:rPr>
            <a:t>Software Testing</a:t>
          </a:r>
        </a:p>
      </dgm:t>
    </dgm:pt>
    <dgm:pt modelId="{886980E1-ED2A-4CD3-B474-DC33161349FE}" type="parTrans" cxnId="{D43A593A-5E72-4DA1-9EFA-08314EBE65BA}">
      <dgm:prSet/>
      <dgm:spPr/>
      <dgm:t>
        <a:bodyPr/>
        <a:lstStyle/>
        <a:p>
          <a:endParaRPr lang="en-US"/>
        </a:p>
      </dgm:t>
    </dgm:pt>
    <dgm:pt modelId="{30225CC4-454D-430D-A4D1-85EAE5E9B5F7}" type="sibTrans" cxnId="{D43A593A-5E72-4DA1-9EFA-08314EBE65BA}">
      <dgm:prSet/>
      <dgm:spPr/>
      <dgm:t>
        <a:bodyPr/>
        <a:lstStyle/>
        <a:p>
          <a:endParaRPr lang="en-US"/>
        </a:p>
      </dgm:t>
    </dgm:pt>
    <dgm:pt modelId="{284AAD04-ED0D-4E5D-8AD9-2E3AFB13CCF7}" type="pres">
      <dgm:prSet presAssocID="{AA088420-3F50-4726-8819-20DEA607B6C7}" presName="composite" presStyleCnt="0">
        <dgm:presLayoutVars>
          <dgm:chMax val="1"/>
          <dgm:dir/>
          <dgm:resizeHandles val="exact"/>
        </dgm:presLayoutVars>
      </dgm:prSet>
      <dgm:spPr/>
    </dgm:pt>
    <dgm:pt modelId="{6BBCFCB6-1CB5-4F7F-AD7A-040748D12026}" type="pres">
      <dgm:prSet presAssocID="{AA088420-3F50-4726-8819-20DEA607B6C7}" presName="radial" presStyleCnt="0">
        <dgm:presLayoutVars>
          <dgm:animLvl val="ctr"/>
        </dgm:presLayoutVars>
      </dgm:prSet>
      <dgm:spPr/>
    </dgm:pt>
    <dgm:pt modelId="{9510A619-1413-430D-9953-0B953389CF34}" type="pres">
      <dgm:prSet presAssocID="{B7B86BA5-FE77-488A-A768-6D47AC85DD03}" presName="centerShape" presStyleLbl="vennNode1" presStyleIdx="0" presStyleCnt="6"/>
      <dgm:spPr/>
    </dgm:pt>
    <dgm:pt modelId="{BCBC1385-62C0-4573-A831-4F1E6D968A7E}" type="pres">
      <dgm:prSet presAssocID="{6D364871-C875-472C-8F53-443B5B1F0D42}" presName="node" presStyleLbl="vennNode1" presStyleIdx="1" presStyleCnt="6">
        <dgm:presLayoutVars>
          <dgm:bulletEnabled val="1"/>
        </dgm:presLayoutVars>
      </dgm:prSet>
      <dgm:spPr/>
    </dgm:pt>
    <dgm:pt modelId="{E38E80D3-ED07-4D8E-BA7D-63FBA0475ADA}" type="pres">
      <dgm:prSet presAssocID="{3C2DE513-3F7A-479F-9321-3EE9067677B0}" presName="node" presStyleLbl="vennNode1" presStyleIdx="2" presStyleCnt="6">
        <dgm:presLayoutVars>
          <dgm:bulletEnabled val="1"/>
        </dgm:presLayoutVars>
      </dgm:prSet>
      <dgm:spPr/>
    </dgm:pt>
    <dgm:pt modelId="{A2EA4B3B-04EF-4AED-8E35-67759B9C7F2C}" type="pres">
      <dgm:prSet presAssocID="{7E7B19EF-94F8-4F57-BF67-22F3DAD6D048}" presName="node" presStyleLbl="vennNode1" presStyleIdx="3" presStyleCnt="6">
        <dgm:presLayoutVars>
          <dgm:bulletEnabled val="1"/>
        </dgm:presLayoutVars>
      </dgm:prSet>
      <dgm:spPr/>
    </dgm:pt>
    <dgm:pt modelId="{349EE7FC-C602-4A0F-87CA-4E1069D474FA}" type="pres">
      <dgm:prSet presAssocID="{8F7A937E-4839-4F28-A82D-0EB35583CE9D}" presName="node" presStyleLbl="vennNode1" presStyleIdx="4" presStyleCnt="6">
        <dgm:presLayoutVars>
          <dgm:bulletEnabled val="1"/>
        </dgm:presLayoutVars>
      </dgm:prSet>
      <dgm:spPr/>
    </dgm:pt>
    <dgm:pt modelId="{D104208D-734B-47D1-90D6-D6B7478792EF}" type="pres">
      <dgm:prSet presAssocID="{D95F8029-128F-4718-9AF4-0002F016FBBE}" presName="node" presStyleLbl="vennNode1" presStyleIdx="5" presStyleCnt="6">
        <dgm:presLayoutVars>
          <dgm:bulletEnabled val="1"/>
        </dgm:presLayoutVars>
      </dgm:prSet>
      <dgm:spPr/>
    </dgm:pt>
  </dgm:ptLst>
  <dgm:cxnLst>
    <dgm:cxn modelId="{AEA78D39-87F9-40C8-9832-5333CA71EAEF}" type="presOf" srcId="{8F7A937E-4839-4F28-A82D-0EB35583CE9D}" destId="{349EE7FC-C602-4A0F-87CA-4E1069D474FA}" srcOrd="0" destOrd="0" presId="urn:microsoft.com/office/officeart/2005/8/layout/radial3"/>
    <dgm:cxn modelId="{D43A593A-5E72-4DA1-9EFA-08314EBE65BA}" srcId="{B7B86BA5-FE77-488A-A768-6D47AC85DD03}" destId="{D95F8029-128F-4718-9AF4-0002F016FBBE}" srcOrd="4" destOrd="0" parTransId="{886980E1-ED2A-4CD3-B474-DC33161349FE}" sibTransId="{30225CC4-454D-430D-A4D1-85EAE5E9B5F7}"/>
    <dgm:cxn modelId="{173E663C-186E-45EF-88A5-EB1B1094EDEC}" type="presOf" srcId="{6D364871-C875-472C-8F53-443B5B1F0D42}" destId="{BCBC1385-62C0-4573-A831-4F1E6D968A7E}" srcOrd="0" destOrd="0" presId="urn:microsoft.com/office/officeart/2005/8/layout/radial3"/>
    <dgm:cxn modelId="{D4F4105A-9C2B-4876-A49B-81A811BB6B04}" srcId="{B7B86BA5-FE77-488A-A768-6D47AC85DD03}" destId="{7E7B19EF-94F8-4F57-BF67-22F3DAD6D048}" srcOrd="2" destOrd="0" parTransId="{9C3C976A-7D52-46FC-B945-F84F853F460D}" sibTransId="{07C031F8-7467-482C-9793-2CCF2A66E005}"/>
    <dgm:cxn modelId="{E812EE91-703E-4DC3-BE25-C698D741F31F}" srcId="{B7B86BA5-FE77-488A-A768-6D47AC85DD03}" destId="{6D364871-C875-472C-8F53-443B5B1F0D42}" srcOrd="0" destOrd="0" parTransId="{08D93677-2D06-41FA-8043-9D3156321380}" sibTransId="{240DE572-37E6-40E2-8B67-6B7C0676D26F}"/>
    <dgm:cxn modelId="{B2AE41A0-734C-425E-99F1-A125397A908D}" type="presOf" srcId="{7E7B19EF-94F8-4F57-BF67-22F3DAD6D048}" destId="{A2EA4B3B-04EF-4AED-8E35-67759B9C7F2C}" srcOrd="0" destOrd="0" presId="urn:microsoft.com/office/officeart/2005/8/layout/radial3"/>
    <dgm:cxn modelId="{E49AD5A5-96CD-42B2-9907-01640DFE06A3}" srcId="{AA088420-3F50-4726-8819-20DEA607B6C7}" destId="{B7B86BA5-FE77-488A-A768-6D47AC85DD03}" srcOrd="0" destOrd="0" parTransId="{451C7B66-09D1-44AD-9440-8D5229AF8A22}" sibTransId="{8131F3DC-DFC5-46BD-BEF4-53E403A83A56}"/>
    <dgm:cxn modelId="{E8492FAC-31CA-420B-89F9-C19ED239C7EC}" srcId="{B7B86BA5-FE77-488A-A768-6D47AC85DD03}" destId="{8F7A937E-4839-4F28-A82D-0EB35583CE9D}" srcOrd="3" destOrd="0" parTransId="{C1C13068-0F9B-472F-8AB5-AB31D7DA482E}" sibTransId="{924B21AC-C7DB-4869-8B66-835DB5FC2318}"/>
    <dgm:cxn modelId="{E68C50C6-074F-45EE-BBF0-6FF15E7420DD}" type="presOf" srcId="{D95F8029-128F-4718-9AF4-0002F016FBBE}" destId="{D104208D-734B-47D1-90D6-D6B7478792EF}" srcOrd="0" destOrd="0" presId="urn:microsoft.com/office/officeart/2005/8/layout/radial3"/>
    <dgm:cxn modelId="{B36A7DD1-BBE5-40B9-9FFD-3F5D5C94BA9C}" type="presOf" srcId="{B7B86BA5-FE77-488A-A768-6D47AC85DD03}" destId="{9510A619-1413-430D-9953-0B953389CF34}" srcOrd="0" destOrd="0" presId="urn:microsoft.com/office/officeart/2005/8/layout/radial3"/>
    <dgm:cxn modelId="{EA1E4CE6-48C5-43F7-8BCF-FB970B0089F2}" type="presOf" srcId="{3C2DE513-3F7A-479F-9321-3EE9067677B0}" destId="{E38E80D3-ED07-4D8E-BA7D-63FBA0475ADA}" srcOrd="0" destOrd="0" presId="urn:microsoft.com/office/officeart/2005/8/layout/radial3"/>
    <dgm:cxn modelId="{0CC8FDE9-76AC-4437-B91E-D46370FE2EFA}" type="presOf" srcId="{AA088420-3F50-4726-8819-20DEA607B6C7}" destId="{284AAD04-ED0D-4E5D-8AD9-2E3AFB13CCF7}" srcOrd="0" destOrd="0" presId="urn:microsoft.com/office/officeart/2005/8/layout/radial3"/>
    <dgm:cxn modelId="{FA33B3EA-0539-42F4-9798-467E04E4FF5B}" srcId="{B7B86BA5-FE77-488A-A768-6D47AC85DD03}" destId="{3C2DE513-3F7A-479F-9321-3EE9067677B0}" srcOrd="1" destOrd="0" parTransId="{4655BFC9-5849-476B-9CC2-7565CF394770}" sibTransId="{88BF3F4D-F537-44F7-946E-8B7535BD5AAF}"/>
    <dgm:cxn modelId="{0A00F43D-A4DF-4CFF-AFC0-2F5F8007FB43}" type="presParOf" srcId="{284AAD04-ED0D-4E5D-8AD9-2E3AFB13CCF7}" destId="{6BBCFCB6-1CB5-4F7F-AD7A-040748D12026}" srcOrd="0" destOrd="0" presId="urn:microsoft.com/office/officeart/2005/8/layout/radial3"/>
    <dgm:cxn modelId="{78F08A30-EBE6-4041-8BBE-7FC8A3C0C513}" type="presParOf" srcId="{6BBCFCB6-1CB5-4F7F-AD7A-040748D12026}" destId="{9510A619-1413-430D-9953-0B953389CF34}" srcOrd="0" destOrd="0" presId="urn:microsoft.com/office/officeart/2005/8/layout/radial3"/>
    <dgm:cxn modelId="{276C2E1A-37DE-4255-A4F7-D5488834FC48}" type="presParOf" srcId="{6BBCFCB6-1CB5-4F7F-AD7A-040748D12026}" destId="{BCBC1385-62C0-4573-A831-4F1E6D968A7E}" srcOrd="1" destOrd="0" presId="urn:microsoft.com/office/officeart/2005/8/layout/radial3"/>
    <dgm:cxn modelId="{27E761A8-7121-4086-91AF-EF469D8D80D3}" type="presParOf" srcId="{6BBCFCB6-1CB5-4F7F-AD7A-040748D12026}" destId="{E38E80D3-ED07-4D8E-BA7D-63FBA0475ADA}" srcOrd="2" destOrd="0" presId="urn:microsoft.com/office/officeart/2005/8/layout/radial3"/>
    <dgm:cxn modelId="{594674A0-BC30-4130-9385-3CDC9F73766C}" type="presParOf" srcId="{6BBCFCB6-1CB5-4F7F-AD7A-040748D12026}" destId="{A2EA4B3B-04EF-4AED-8E35-67759B9C7F2C}" srcOrd="3" destOrd="0" presId="urn:microsoft.com/office/officeart/2005/8/layout/radial3"/>
    <dgm:cxn modelId="{213AB9D8-A2AD-484F-A411-B7340DD24367}" type="presParOf" srcId="{6BBCFCB6-1CB5-4F7F-AD7A-040748D12026}" destId="{349EE7FC-C602-4A0F-87CA-4E1069D474FA}" srcOrd="4" destOrd="0" presId="urn:microsoft.com/office/officeart/2005/8/layout/radial3"/>
    <dgm:cxn modelId="{096E9DA3-F149-412C-9AA1-4D60BAC68C1E}" type="presParOf" srcId="{6BBCFCB6-1CB5-4F7F-AD7A-040748D12026}" destId="{D104208D-734B-47D1-90D6-D6B7478792EF}"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0A619-1413-430D-9953-0B953389CF34}">
      <dsp:nvSpPr>
        <dsp:cNvPr id="0" name=""/>
        <dsp:cNvSpPr/>
      </dsp:nvSpPr>
      <dsp:spPr>
        <a:xfrm>
          <a:off x="1739710" y="1182271"/>
          <a:ext cx="2740604" cy="2740604"/>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cs typeface="B Zar" panose="00000400000000000000" pitchFamily="2" charset="-78"/>
            </a:rPr>
            <a:t>Compiler</a:t>
          </a:r>
        </a:p>
      </dsp:txBody>
      <dsp:txXfrm>
        <a:off x="2141062" y="1583623"/>
        <a:ext cx="1937900" cy="1937900"/>
      </dsp:txXfrm>
    </dsp:sp>
    <dsp:sp modelId="{BCBC1385-62C0-4573-A831-4F1E6D968A7E}">
      <dsp:nvSpPr>
        <dsp:cNvPr id="0" name=""/>
        <dsp:cNvSpPr/>
      </dsp:nvSpPr>
      <dsp:spPr>
        <a:xfrm>
          <a:off x="2424861" y="84554"/>
          <a:ext cx="1370302" cy="1370302"/>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cs typeface="B Zar" panose="00000400000000000000" pitchFamily="2" charset="-78"/>
            </a:rPr>
            <a:t>Software Quality Measurement</a:t>
          </a:r>
        </a:p>
      </dsp:txBody>
      <dsp:txXfrm>
        <a:off x="2625537" y="285230"/>
        <a:ext cx="968950" cy="968950"/>
      </dsp:txXfrm>
    </dsp:sp>
    <dsp:sp modelId="{E38E80D3-ED07-4D8E-BA7D-63FBA0475ADA}">
      <dsp:nvSpPr>
        <dsp:cNvPr id="0" name=""/>
        <dsp:cNvSpPr/>
      </dsp:nvSpPr>
      <dsp:spPr>
        <a:xfrm>
          <a:off x="4120470" y="1316486"/>
          <a:ext cx="1370302" cy="1370302"/>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cs typeface="B Zar" panose="00000400000000000000" pitchFamily="2" charset="-78"/>
            </a:rPr>
            <a:t>Reverse Engineering</a:t>
          </a:r>
        </a:p>
      </dsp:txBody>
      <dsp:txXfrm>
        <a:off x="4321146" y="1517162"/>
        <a:ext cx="968950" cy="968950"/>
      </dsp:txXfrm>
    </dsp:sp>
    <dsp:sp modelId="{A2EA4B3B-04EF-4AED-8E35-67759B9C7F2C}">
      <dsp:nvSpPr>
        <dsp:cNvPr id="0" name=""/>
        <dsp:cNvSpPr/>
      </dsp:nvSpPr>
      <dsp:spPr>
        <a:xfrm>
          <a:off x="3472805" y="3309793"/>
          <a:ext cx="1370302" cy="1370302"/>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cs typeface="B Zar" panose="00000400000000000000" pitchFamily="2" charset="-78"/>
            </a:rPr>
            <a:t>Software Security</a:t>
          </a:r>
        </a:p>
      </dsp:txBody>
      <dsp:txXfrm>
        <a:off x="3673481" y="3510469"/>
        <a:ext cx="968950" cy="968950"/>
      </dsp:txXfrm>
    </dsp:sp>
    <dsp:sp modelId="{349EE7FC-C602-4A0F-87CA-4E1069D474FA}">
      <dsp:nvSpPr>
        <dsp:cNvPr id="0" name=""/>
        <dsp:cNvSpPr/>
      </dsp:nvSpPr>
      <dsp:spPr>
        <a:xfrm>
          <a:off x="1376918" y="3309793"/>
          <a:ext cx="1370302" cy="1370302"/>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cs typeface="B Zar" panose="00000400000000000000" pitchFamily="2" charset="-78"/>
            </a:rPr>
            <a:t>Automatic Distribution &amp; Parallelization</a:t>
          </a:r>
        </a:p>
      </dsp:txBody>
      <dsp:txXfrm>
        <a:off x="1577594" y="3510469"/>
        <a:ext cx="968950" cy="968950"/>
      </dsp:txXfrm>
    </dsp:sp>
    <dsp:sp modelId="{D104208D-734B-47D1-90D6-D6B7478792EF}">
      <dsp:nvSpPr>
        <dsp:cNvPr id="0" name=""/>
        <dsp:cNvSpPr/>
      </dsp:nvSpPr>
      <dsp:spPr>
        <a:xfrm>
          <a:off x="729253" y="1316486"/>
          <a:ext cx="1370302" cy="1370302"/>
        </a:xfrm>
        <a:prstGeom prst="ellipse">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cs typeface="B Zar" panose="00000400000000000000" pitchFamily="2" charset="-78"/>
            </a:rPr>
            <a:t>Software Testing</a:t>
          </a:r>
        </a:p>
      </dsp:txBody>
      <dsp:txXfrm>
        <a:off x="929929" y="1517162"/>
        <a:ext cx="968950" cy="96895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FBBE4-94EF-4F69-96A4-9688219FBE45}" type="datetimeFigureOut">
              <a:rPr lang="en-US" smtClean="0"/>
              <a:t>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A11DD-C31F-4547-8ADA-D18F18FB5AEE}" type="slidenum">
              <a:rPr lang="en-US" smtClean="0"/>
              <a:t>‹#›</a:t>
            </a:fld>
            <a:endParaRPr lang="en-US"/>
          </a:p>
        </p:txBody>
      </p:sp>
    </p:spTree>
    <p:extLst>
      <p:ext uri="{BB962C8B-B14F-4D97-AF65-F5344CB8AC3E}">
        <p14:creationId xmlns:p14="http://schemas.microsoft.com/office/powerpoint/2010/main" val="232863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F5B5-D79F-4FCC-8844-1DF952C81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1F1423-D9F3-4E7D-9022-2C3BC0592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3F7BE8-AA21-43F0-99F8-DBEEDBEF9ED3}"/>
              </a:ext>
            </a:extLst>
          </p:cNvPr>
          <p:cNvSpPr>
            <a:spLocks noGrp="1"/>
          </p:cNvSpPr>
          <p:nvPr>
            <p:ph type="dt" sz="half" idx="10"/>
          </p:nvPr>
        </p:nvSpPr>
        <p:spPr/>
        <p:txBody>
          <a:bodyPr/>
          <a:lstStyle>
            <a:lvl1pPr>
              <a:defRPr>
                <a:solidFill>
                  <a:srgbClr val="7030A0"/>
                </a:solidFill>
              </a:defRPr>
            </a:lvl1pPr>
          </a:lstStyle>
          <a:p>
            <a:fld id="{60D6E0D6-2523-46B0-A6E5-4A78185295CE}" type="datetime1">
              <a:rPr lang="en-US" smtClean="0"/>
              <a:t>2/27/2021</a:t>
            </a:fld>
            <a:endParaRPr lang="en-US"/>
          </a:p>
        </p:txBody>
      </p:sp>
      <p:sp>
        <p:nvSpPr>
          <p:cNvPr id="5" name="Footer Placeholder 4">
            <a:extLst>
              <a:ext uri="{FF2B5EF4-FFF2-40B4-BE49-F238E27FC236}">
                <a16:creationId xmlns:a16="http://schemas.microsoft.com/office/drawing/2014/main" id="{1812B0DA-19F8-4B29-8661-0591A78D57B8}"/>
              </a:ext>
            </a:extLst>
          </p:cNvPr>
          <p:cNvSpPr>
            <a:spLocks noGrp="1"/>
          </p:cNvSpPr>
          <p:nvPr>
            <p:ph type="ftr" sz="quarter" idx="11"/>
          </p:nvPr>
        </p:nvSpPr>
        <p:spPr/>
        <p:txBody>
          <a:bodyPr/>
          <a:lstStyle>
            <a:lvl1pPr>
              <a:defRPr sz="1400">
                <a:solidFill>
                  <a:srgbClr val="0070C0"/>
                </a:solidFill>
              </a:defRPr>
            </a:lvl1pPr>
          </a:lstStyle>
          <a:p>
            <a:r>
              <a:rPr lang="en-US" dirty="0"/>
              <a:t>Saeed Parsa</a:t>
            </a:r>
          </a:p>
        </p:txBody>
      </p:sp>
      <p:sp>
        <p:nvSpPr>
          <p:cNvPr id="6" name="Slide Number Placeholder 5">
            <a:extLst>
              <a:ext uri="{FF2B5EF4-FFF2-40B4-BE49-F238E27FC236}">
                <a16:creationId xmlns:a16="http://schemas.microsoft.com/office/drawing/2014/main" id="{2A88A603-7D08-455F-9026-C5F285C71EF8}"/>
              </a:ext>
            </a:extLst>
          </p:cNvPr>
          <p:cNvSpPr>
            <a:spLocks noGrp="1"/>
          </p:cNvSpPr>
          <p:nvPr>
            <p:ph type="sldNum" sz="quarter" idx="12"/>
          </p:nvPr>
        </p:nvSpPr>
        <p:spPr/>
        <p:txBody>
          <a:bodyPr/>
          <a:lstStyle>
            <a:lvl1pPr>
              <a:defRPr sz="1600">
                <a:solidFill>
                  <a:srgbClr val="7030A0"/>
                </a:solidFill>
              </a:defRPr>
            </a:lvl1pPr>
          </a:lstStyle>
          <a:p>
            <a:fld id="{157B418B-4611-4048-BA47-9141E34D90D1}" type="slidenum">
              <a:rPr lang="en-US" smtClean="0"/>
              <a:pPr/>
              <a:t>‹#›</a:t>
            </a:fld>
            <a:endParaRPr lang="en-US" dirty="0"/>
          </a:p>
        </p:txBody>
      </p:sp>
    </p:spTree>
    <p:extLst>
      <p:ext uri="{BB962C8B-B14F-4D97-AF65-F5344CB8AC3E}">
        <p14:creationId xmlns:p14="http://schemas.microsoft.com/office/powerpoint/2010/main" val="322508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F97D-F0DD-4C0D-830F-A72F4B9CE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0BAE6D-0B45-400F-94DB-E6818AA1CB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585CE-E402-4968-B41D-D4453A3198D2}"/>
              </a:ext>
            </a:extLst>
          </p:cNvPr>
          <p:cNvSpPr>
            <a:spLocks noGrp="1"/>
          </p:cNvSpPr>
          <p:nvPr>
            <p:ph type="dt" sz="half" idx="10"/>
          </p:nvPr>
        </p:nvSpPr>
        <p:spPr/>
        <p:txBody>
          <a:bodyPr/>
          <a:lstStyle/>
          <a:p>
            <a:fld id="{0D47FA85-DABF-497F-BA9A-BADF119FCCB5}" type="datetime1">
              <a:rPr lang="en-US" smtClean="0"/>
              <a:t>2/27/2021</a:t>
            </a:fld>
            <a:endParaRPr lang="en-US"/>
          </a:p>
        </p:txBody>
      </p:sp>
      <p:sp>
        <p:nvSpPr>
          <p:cNvPr id="5" name="Footer Placeholder 4">
            <a:extLst>
              <a:ext uri="{FF2B5EF4-FFF2-40B4-BE49-F238E27FC236}">
                <a16:creationId xmlns:a16="http://schemas.microsoft.com/office/drawing/2014/main" id="{D6C85EE5-19E7-4AFC-9E1C-83A83EFEFA7C}"/>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B05D09A0-532D-4108-8287-7C4D43077C63}"/>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07234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D5D3B-A6AC-4036-BC33-922082CE1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714084-8AD5-45D8-9A5B-A20EE08DD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87C03-C231-4E8A-9C69-03231EB7DC3B}"/>
              </a:ext>
            </a:extLst>
          </p:cNvPr>
          <p:cNvSpPr>
            <a:spLocks noGrp="1"/>
          </p:cNvSpPr>
          <p:nvPr>
            <p:ph type="dt" sz="half" idx="10"/>
          </p:nvPr>
        </p:nvSpPr>
        <p:spPr/>
        <p:txBody>
          <a:bodyPr/>
          <a:lstStyle/>
          <a:p>
            <a:fld id="{36C946DA-FB86-4E50-B1E4-1650F3417B71}" type="datetime1">
              <a:rPr lang="en-US" smtClean="0"/>
              <a:t>2/27/2021</a:t>
            </a:fld>
            <a:endParaRPr lang="en-US"/>
          </a:p>
        </p:txBody>
      </p:sp>
      <p:sp>
        <p:nvSpPr>
          <p:cNvPr id="5" name="Footer Placeholder 4">
            <a:extLst>
              <a:ext uri="{FF2B5EF4-FFF2-40B4-BE49-F238E27FC236}">
                <a16:creationId xmlns:a16="http://schemas.microsoft.com/office/drawing/2014/main" id="{A18BAC78-1B89-4F5A-92F5-D4D1C63556D4}"/>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DC24BF1D-386D-4D1C-A810-17AC3B96F992}"/>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54602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CF29-2A59-46BB-82E1-0F60A841DD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24A35-7B9B-4092-9EFF-401E69DAB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99B37-775E-482D-9C2E-C760075F8A84}"/>
              </a:ext>
            </a:extLst>
          </p:cNvPr>
          <p:cNvSpPr>
            <a:spLocks noGrp="1"/>
          </p:cNvSpPr>
          <p:nvPr>
            <p:ph type="dt" sz="half" idx="10"/>
          </p:nvPr>
        </p:nvSpPr>
        <p:spPr/>
        <p:txBody>
          <a:bodyPr/>
          <a:lstStyle/>
          <a:p>
            <a:fld id="{4AA6C6C3-676B-4291-B6FC-EEED1EAAE99A}" type="datetime1">
              <a:rPr lang="en-US" smtClean="0"/>
              <a:t>2/27/2021</a:t>
            </a:fld>
            <a:endParaRPr lang="en-US"/>
          </a:p>
        </p:txBody>
      </p:sp>
      <p:sp>
        <p:nvSpPr>
          <p:cNvPr id="5" name="Footer Placeholder 4">
            <a:extLst>
              <a:ext uri="{FF2B5EF4-FFF2-40B4-BE49-F238E27FC236}">
                <a16:creationId xmlns:a16="http://schemas.microsoft.com/office/drawing/2014/main" id="{84B7312F-FC7B-42AA-9612-8DCF80E81F7E}"/>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B17A977C-696F-477F-A0D5-F37FC67F1E40}"/>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14152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D35F-2068-4F58-8DC0-7540730D9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C14959-C33F-4D4E-B555-C2E6E6C6E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D2AC1A-D68E-4E0E-8D95-5AA99A4C468E}"/>
              </a:ext>
            </a:extLst>
          </p:cNvPr>
          <p:cNvSpPr>
            <a:spLocks noGrp="1"/>
          </p:cNvSpPr>
          <p:nvPr>
            <p:ph type="dt" sz="half" idx="10"/>
          </p:nvPr>
        </p:nvSpPr>
        <p:spPr/>
        <p:txBody>
          <a:bodyPr/>
          <a:lstStyle/>
          <a:p>
            <a:fld id="{9E043FB2-2E2D-47E9-B6F2-93F7ADC275D8}" type="datetime1">
              <a:rPr lang="en-US" smtClean="0"/>
              <a:t>2/27/2021</a:t>
            </a:fld>
            <a:endParaRPr lang="en-US"/>
          </a:p>
        </p:txBody>
      </p:sp>
      <p:sp>
        <p:nvSpPr>
          <p:cNvPr id="5" name="Footer Placeholder 4">
            <a:extLst>
              <a:ext uri="{FF2B5EF4-FFF2-40B4-BE49-F238E27FC236}">
                <a16:creationId xmlns:a16="http://schemas.microsoft.com/office/drawing/2014/main" id="{441314E2-4CCB-4ABD-9C16-4DD9D1882C7F}"/>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C4035272-E6F5-4EFA-A4EA-46D5B3A0E623}"/>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67879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AD0D-8BB5-45BB-B175-4682E49FB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F3C55-F9FB-4ECC-BA37-D13D4D8167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CDAD81-407C-411B-B383-FE062584E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248DAC-0CEE-4626-B7B5-27D8CF87A239}"/>
              </a:ext>
            </a:extLst>
          </p:cNvPr>
          <p:cNvSpPr>
            <a:spLocks noGrp="1"/>
          </p:cNvSpPr>
          <p:nvPr>
            <p:ph type="dt" sz="half" idx="10"/>
          </p:nvPr>
        </p:nvSpPr>
        <p:spPr/>
        <p:txBody>
          <a:bodyPr/>
          <a:lstStyle/>
          <a:p>
            <a:fld id="{E66C9BB3-5259-4A8A-9F29-CAD7E34222BE}" type="datetime1">
              <a:rPr lang="en-US" smtClean="0"/>
              <a:t>2/27/2021</a:t>
            </a:fld>
            <a:endParaRPr lang="en-US"/>
          </a:p>
        </p:txBody>
      </p:sp>
      <p:sp>
        <p:nvSpPr>
          <p:cNvPr id="6" name="Footer Placeholder 5">
            <a:extLst>
              <a:ext uri="{FF2B5EF4-FFF2-40B4-BE49-F238E27FC236}">
                <a16:creationId xmlns:a16="http://schemas.microsoft.com/office/drawing/2014/main" id="{A7343CFE-6E36-497C-8579-4C991E715469}"/>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9FF2C6F2-093A-49A3-8DAF-1CF10C5D4CF1}"/>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356369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46D0-4454-4633-BA9A-BAB26EC4B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3AEF6-2888-4377-8850-5F581CA3C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758DA-71E9-4A3A-8B73-DA4E3CE928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DD61D3-2041-4848-9681-485FF4BE0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0DF20-301B-4051-BA95-ADED5E1F5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C1F192-3DBF-46FA-B0F8-3A885AFE6BEB}"/>
              </a:ext>
            </a:extLst>
          </p:cNvPr>
          <p:cNvSpPr>
            <a:spLocks noGrp="1"/>
          </p:cNvSpPr>
          <p:nvPr>
            <p:ph type="dt" sz="half" idx="10"/>
          </p:nvPr>
        </p:nvSpPr>
        <p:spPr/>
        <p:txBody>
          <a:bodyPr/>
          <a:lstStyle/>
          <a:p>
            <a:fld id="{ACAA8518-16DC-496F-B1B4-18D427F80D6F}" type="datetime1">
              <a:rPr lang="en-US" smtClean="0"/>
              <a:t>2/27/2021</a:t>
            </a:fld>
            <a:endParaRPr lang="en-US"/>
          </a:p>
        </p:txBody>
      </p:sp>
      <p:sp>
        <p:nvSpPr>
          <p:cNvPr id="8" name="Footer Placeholder 7">
            <a:extLst>
              <a:ext uri="{FF2B5EF4-FFF2-40B4-BE49-F238E27FC236}">
                <a16:creationId xmlns:a16="http://schemas.microsoft.com/office/drawing/2014/main" id="{4E89CE42-D1DC-43A6-9401-B1D4160625DF}"/>
              </a:ext>
            </a:extLst>
          </p:cNvPr>
          <p:cNvSpPr>
            <a:spLocks noGrp="1"/>
          </p:cNvSpPr>
          <p:nvPr>
            <p:ph type="ftr" sz="quarter" idx="11"/>
          </p:nvPr>
        </p:nvSpPr>
        <p:spPr/>
        <p:txBody>
          <a:bodyPr/>
          <a:lstStyle/>
          <a:p>
            <a:r>
              <a:rPr lang="en-US" dirty="0"/>
              <a:t>Saeed Parsa</a:t>
            </a:r>
          </a:p>
        </p:txBody>
      </p:sp>
      <p:sp>
        <p:nvSpPr>
          <p:cNvPr id="9" name="Slide Number Placeholder 8">
            <a:extLst>
              <a:ext uri="{FF2B5EF4-FFF2-40B4-BE49-F238E27FC236}">
                <a16:creationId xmlns:a16="http://schemas.microsoft.com/office/drawing/2014/main" id="{8132E364-F33D-49AE-BFF9-B09FEAE9F3BA}"/>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63010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F81A-97E2-4CE7-B6B3-078FD046F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52B35-C00D-44E6-8921-54F39AAC3D86}"/>
              </a:ext>
            </a:extLst>
          </p:cNvPr>
          <p:cNvSpPr>
            <a:spLocks noGrp="1"/>
          </p:cNvSpPr>
          <p:nvPr>
            <p:ph type="dt" sz="half" idx="10"/>
          </p:nvPr>
        </p:nvSpPr>
        <p:spPr/>
        <p:txBody>
          <a:bodyPr/>
          <a:lstStyle/>
          <a:p>
            <a:fld id="{19B928DF-B482-490F-B11E-0606D8B545BA}" type="datetime1">
              <a:rPr lang="en-US" smtClean="0"/>
              <a:t>2/27/2021</a:t>
            </a:fld>
            <a:endParaRPr lang="en-US"/>
          </a:p>
        </p:txBody>
      </p:sp>
      <p:sp>
        <p:nvSpPr>
          <p:cNvPr id="4" name="Footer Placeholder 3">
            <a:extLst>
              <a:ext uri="{FF2B5EF4-FFF2-40B4-BE49-F238E27FC236}">
                <a16:creationId xmlns:a16="http://schemas.microsoft.com/office/drawing/2014/main" id="{BCD82D3C-D406-45D2-A23C-B721695719E4}"/>
              </a:ext>
            </a:extLst>
          </p:cNvPr>
          <p:cNvSpPr>
            <a:spLocks noGrp="1"/>
          </p:cNvSpPr>
          <p:nvPr>
            <p:ph type="ftr" sz="quarter" idx="11"/>
          </p:nvPr>
        </p:nvSpPr>
        <p:spPr/>
        <p:txBody>
          <a:bodyPr/>
          <a:lstStyle/>
          <a:p>
            <a:r>
              <a:rPr lang="en-US" dirty="0"/>
              <a:t>Saeed Parsa</a:t>
            </a:r>
          </a:p>
        </p:txBody>
      </p:sp>
      <p:sp>
        <p:nvSpPr>
          <p:cNvPr id="5" name="Slide Number Placeholder 4">
            <a:extLst>
              <a:ext uri="{FF2B5EF4-FFF2-40B4-BE49-F238E27FC236}">
                <a16:creationId xmlns:a16="http://schemas.microsoft.com/office/drawing/2014/main" id="{DC4862B8-E580-4B2C-B3DA-BA645E1C1FAC}"/>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25584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54EF9-4583-4211-B585-2170553E61E7}"/>
              </a:ext>
            </a:extLst>
          </p:cNvPr>
          <p:cNvSpPr>
            <a:spLocks noGrp="1"/>
          </p:cNvSpPr>
          <p:nvPr>
            <p:ph type="dt" sz="half" idx="10"/>
          </p:nvPr>
        </p:nvSpPr>
        <p:spPr/>
        <p:txBody>
          <a:bodyPr/>
          <a:lstStyle/>
          <a:p>
            <a:fld id="{DB1138FF-876C-42A6-BBA4-052E8091D848}" type="datetime1">
              <a:rPr lang="en-US" smtClean="0"/>
              <a:t>2/27/2021</a:t>
            </a:fld>
            <a:endParaRPr lang="en-US"/>
          </a:p>
        </p:txBody>
      </p:sp>
      <p:sp>
        <p:nvSpPr>
          <p:cNvPr id="3" name="Footer Placeholder 2">
            <a:extLst>
              <a:ext uri="{FF2B5EF4-FFF2-40B4-BE49-F238E27FC236}">
                <a16:creationId xmlns:a16="http://schemas.microsoft.com/office/drawing/2014/main" id="{527DB730-26E4-4D48-A9AB-B7A08A98F4BE}"/>
              </a:ext>
            </a:extLst>
          </p:cNvPr>
          <p:cNvSpPr>
            <a:spLocks noGrp="1"/>
          </p:cNvSpPr>
          <p:nvPr>
            <p:ph type="ftr" sz="quarter" idx="11"/>
          </p:nvPr>
        </p:nvSpPr>
        <p:spPr/>
        <p:txBody>
          <a:bodyPr/>
          <a:lstStyle/>
          <a:p>
            <a:r>
              <a:rPr lang="en-US" dirty="0"/>
              <a:t>Saeed Parsa</a:t>
            </a:r>
          </a:p>
        </p:txBody>
      </p:sp>
      <p:sp>
        <p:nvSpPr>
          <p:cNvPr id="4" name="Slide Number Placeholder 3">
            <a:extLst>
              <a:ext uri="{FF2B5EF4-FFF2-40B4-BE49-F238E27FC236}">
                <a16:creationId xmlns:a16="http://schemas.microsoft.com/office/drawing/2014/main" id="{DEE9E859-AB43-4B68-B533-840101A02906}"/>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262350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79C2-494B-4F2B-A660-1A4DC5F8F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8B536D-42E6-44F0-B212-6BA4D331F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40BB4-B85B-4133-BA34-91BADDD14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B62E3-F0B7-4433-A7BE-7FEC264E3C06}"/>
              </a:ext>
            </a:extLst>
          </p:cNvPr>
          <p:cNvSpPr>
            <a:spLocks noGrp="1"/>
          </p:cNvSpPr>
          <p:nvPr>
            <p:ph type="dt" sz="half" idx="10"/>
          </p:nvPr>
        </p:nvSpPr>
        <p:spPr/>
        <p:txBody>
          <a:bodyPr/>
          <a:lstStyle/>
          <a:p>
            <a:fld id="{ABFACD4E-5AAB-45BB-B29D-55DF63B10770}" type="datetime1">
              <a:rPr lang="en-US" smtClean="0"/>
              <a:t>2/27/2021</a:t>
            </a:fld>
            <a:endParaRPr lang="en-US"/>
          </a:p>
        </p:txBody>
      </p:sp>
      <p:sp>
        <p:nvSpPr>
          <p:cNvPr id="6" name="Footer Placeholder 5">
            <a:extLst>
              <a:ext uri="{FF2B5EF4-FFF2-40B4-BE49-F238E27FC236}">
                <a16:creationId xmlns:a16="http://schemas.microsoft.com/office/drawing/2014/main" id="{CEA6566C-ADDC-4537-AD7E-82805EB4B4C5}"/>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68308C5F-CE9F-4953-AA4D-1F713531FCEB}"/>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377117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C6B7-90E3-45AF-965F-522394A67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113992-D90C-448F-B5B6-78A8D3743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1A18E-B115-40CD-B3DF-A451AF66D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89E04-1FBB-41D5-84F4-7AAB4CB8F903}"/>
              </a:ext>
            </a:extLst>
          </p:cNvPr>
          <p:cNvSpPr>
            <a:spLocks noGrp="1"/>
          </p:cNvSpPr>
          <p:nvPr>
            <p:ph type="dt" sz="half" idx="10"/>
          </p:nvPr>
        </p:nvSpPr>
        <p:spPr/>
        <p:txBody>
          <a:bodyPr/>
          <a:lstStyle/>
          <a:p>
            <a:fld id="{6796B08D-97D4-4D40-82DF-B83001D0BA19}" type="datetime1">
              <a:rPr lang="en-US" smtClean="0"/>
              <a:t>2/27/2021</a:t>
            </a:fld>
            <a:endParaRPr lang="en-US"/>
          </a:p>
        </p:txBody>
      </p:sp>
      <p:sp>
        <p:nvSpPr>
          <p:cNvPr id="6" name="Footer Placeholder 5">
            <a:extLst>
              <a:ext uri="{FF2B5EF4-FFF2-40B4-BE49-F238E27FC236}">
                <a16:creationId xmlns:a16="http://schemas.microsoft.com/office/drawing/2014/main" id="{E2A895E1-EBB3-4CAD-AEEF-DEE97C9F0920}"/>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8BD94DD5-CD94-4D1A-A752-BD796D8EB1DD}"/>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405865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B2069-1617-4B01-9879-BF10912F3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E0E0E-80C7-443D-938A-4D7502737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5A3C2-365E-4383-A2E4-2CDAB6B833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79FC4-69A3-4215-BAF7-362522F89FE4}" type="datetime1">
              <a:rPr lang="en-US" smtClean="0"/>
              <a:t>2/27/2021</a:t>
            </a:fld>
            <a:endParaRPr lang="en-US"/>
          </a:p>
        </p:txBody>
      </p:sp>
      <p:sp>
        <p:nvSpPr>
          <p:cNvPr id="5" name="Footer Placeholder 4">
            <a:extLst>
              <a:ext uri="{FF2B5EF4-FFF2-40B4-BE49-F238E27FC236}">
                <a16:creationId xmlns:a16="http://schemas.microsoft.com/office/drawing/2014/main" id="{28F776AD-2B55-4BFD-B9D7-0BFFE8940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Saeed Parsa</a:t>
            </a:r>
          </a:p>
        </p:txBody>
      </p:sp>
      <p:sp>
        <p:nvSpPr>
          <p:cNvPr id="6" name="Slide Number Placeholder 5">
            <a:extLst>
              <a:ext uri="{FF2B5EF4-FFF2-40B4-BE49-F238E27FC236}">
                <a16:creationId xmlns:a16="http://schemas.microsoft.com/office/drawing/2014/main" id="{ABA342D9-AC8C-497C-B84D-67C78E7D3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B418B-4611-4048-BA47-9141E34D90D1}" type="slidenum">
              <a:rPr lang="en-US" smtClean="0"/>
              <a:t>‹#›</a:t>
            </a:fld>
            <a:endParaRPr lang="en-US"/>
          </a:p>
        </p:txBody>
      </p:sp>
    </p:spTree>
    <p:extLst>
      <p:ext uri="{BB962C8B-B14F-4D97-AF65-F5344CB8AC3E}">
        <p14:creationId xmlns:p14="http://schemas.microsoft.com/office/powerpoint/2010/main" val="112770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cs.princeton.edu/~appel/modern/java/JLex/" TargetMode="External"/><Relationship Id="rId3" Type="http://schemas.openxmlformats.org/officeDocument/2006/relationships/hyperlink" Target="http://cobweb.cs.uga.edu/~kochut/teaching/x570/tools/flex.pdf" TargetMode="External"/><Relationship Id="rId7" Type="http://schemas.openxmlformats.org/officeDocument/2006/relationships/hyperlink" Target="http://cobweb.cs.uga.edu/~kochut/teaching/x570/tools/yacc.pdf"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www.gnu.org/software/bison/manual/bison.pdf" TargetMode="External"/><Relationship Id="rId5" Type="http://schemas.openxmlformats.org/officeDocument/2006/relationships/hyperlink" Target="http://www.gnu.org/software/bison/manual/bison.html" TargetMode="External"/><Relationship Id="rId4" Type="http://schemas.openxmlformats.org/officeDocument/2006/relationships/hyperlink" Target="http://cobweb.cs.uga.edu/~kochut/teaching/x570/tools/lex.pdf" TargetMode="External"/><Relationship Id="rId9" Type="http://schemas.openxmlformats.org/officeDocument/2006/relationships/hyperlink" Target="http://www.jflex.d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2.cs.tum.edu/projects/cup/"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www.antlr.org/" TargetMode="External"/><Relationship Id="rId5" Type="http://schemas.openxmlformats.org/officeDocument/2006/relationships/hyperlink" Target="http://javacc.org/" TargetMode="External"/><Relationship Id="rId4" Type="http://schemas.openxmlformats.org/officeDocument/2006/relationships/hyperlink" Target="http://byaccj.sourceforge.net/"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computernotes.com/compiler-design/compiler-construction-tools#Compiler_Construction_Toolkits" TargetMode="External"/><Relationship Id="rId3" Type="http://schemas.openxmlformats.org/officeDocument/2006/relationships/hyperlink" Target="https://ecomputernotes.com/compiler-design/compiler-construction-tools#Parser_Generators" TargetMode="External"/><Relationship Id="rId7" Type="http://schemas.openxmlformats.org/officeDocument/2006/relationships/hyperlink" Target="https://ecomputernotes.com/compiler-design/compiler-construction-tools#Dataflow_Analysis_Engines"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ecomputernotes.com/compiler-design/compiler-construction-tools#Automatic_Code_Generators" TargetMode="External"/><Relationship Id="rId5" Type="http://schemas.openxmlformats.org/officeDocument/2006/relationships/hyperlink" Target="https://ecomputernotes.com/compiler-design/compiler-construction-tools#Syntaxdirected_Translation_Engines" TargetMode="External"/><Relationship Id="rId4" Type="http://schemas.openxmlformats.org/officeDocument/2006/relationships/hyperlink" Target="https://ecomputernotes.com/compiler-design/compiler-construction-tools#Scanner_Generator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ce.sharif.edu/courses/94-95/1/ce414-2/resources/root/Text%20Books/Compiler%20Design/Alfred%20V.%20Aho,%20Monica%20S.%20Lam,%20Ravi%20Sethi,%20Jeffrey%20D.%20Ullman-Compilers%20-%20Principles,%20Techniques,%20and%20Tools-Pearson_Addison%20Wesley%20(2006).pdf"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stringtemplate.org/"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doc.lagout.org/programmation/Pragmatic%20Programmers/The%20Definitive%20ANTLR%20Reference.pdf" TargetMode="External"/><Relationship Id="rId5" Type="http://schemas.openxmlformats.org/officeDocument/2006/relationships/hyperlink" Target="http://www.antlr.org:8080/pipermail/antlr-interest/" TargetMode="External"/><Relationship Id="rId4" Type="http://schemas.openxmlformats.org/officeDocument/2006/relationships/hyperlink" Target="http://www.antlr.org/work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ilehorse.com/download-java-development-kit-64/old-versions/page-2/"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antlr.org/download/"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ce.sharif.edu/courses/94-95/1/ce414-2/resources/root/Text%20Books/Compiler%20Design/Alfred%20V.%20Aho,%20Monica%20S.%20Lam,%20Ravi%20Sethi,%20Jeffrey%20D.%20Ullman-Compilers%20-%20Principles,%20Techniques,%20and%20Tools-Pearson_Addison%20Wesley%20(2006).pdf"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ntlr/grammars-v4/blob/master/cpp/CPP14.g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ce.sharif.edu/courses/94-95/1/ce414-2/resources/root/Text%20Books/Compiler%20Design/Alfred%20V.%20Aho,%20Monica%20S.%20Lam,%20Ravi%20Sethi,%20Jeffrey%20D.%20Ullman-Compilers%20-%20Principles,%20Techniques,%20and%20Tools-Pearson_Addison%20Wesley%20(2006).pdf"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www.nuget.or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www.filehorse.com/download-java-development-kit-64/old-versions/page-2/"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antlr/grammars-v4/tree/master/cpp"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hyperlink" Target="https://github.com/antlr/grammars-v4/tree/master/pyth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ati.ttu.ee/~kjans/antlr/pycharm_antlr4_guide.pdf"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Under%20Environment%20Variables,%20you%20can%20see%20two%20sections.%20The%20top%20section%20shows%20User%20variables%20and%20the%20bottom%20section%20shows%20System%20Variables.%20In%20either%20of%20them,%20find%20for%20Variable%20name%20PATH%20or%20path.%20If%20it%20is%20not%20available%20click%20New%20on%20any%20section%20and%20add%20PATH%20as%20variable%20NAME%20and%20Value%20as%20C:/Program%20Files/Java/jdk1.8.0_131/bin%20for%20example."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87CCA8-AA83-4C7B-B084-D623833E5E70}"/>
              </a:ext>
            </a:extLst>
          </p:cNvPr>
          <p:cNvSpPr>
            <a:spLocks noGrp="1"/>
          </p:cNvSpPr>
          <p:nvPr>
            <p:ph type="dt" sz="half" idx="10"/>
          </p:nvPr>
        </p:nvSpPr>
        <p:spPr/>
        <p:txBody>
          <a:bodyPr/>
          <a:lstStyle/>
          <a:p>
            <a:fld id="{371B2E26-CA20-4057-A662-9BE27AA84BA6}" type="datetime1">
              <a:rPr lang="en-US" smtClean="0"/>
              <a:t>2/27/2021</a:t>
            </a:fld>
            <a:endParaRPr lang="en-US"/>
          </a:p>
        </p:txBody>
      </p:sp>
      <p:sp>
        <p:nvSpPr>
          <p:cNvPr id="5" name="Footer Placeholder 4">
            <a:extLst>
              <a:ext uri="{FF2B5EF4-FFF2-40B4-BE49-F238E27FC236}">
                <a16:creationId xmlns:a16="http://schemas.microsoft.com/office/drawing/2014/main" id="{C7C2B2F9-DC6E-4E47-A72B-C15F487668D4}"/>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E5B88FAD-4BC4-469B-BA04-0D5A4CF4B3AB}"/>
              </a:ext>
            </a:extLst>
          </p:cNvPr>
          <p:cNvSpPr>
            <a:spLocks noGrp="1"/>
          </p:cNvSpPr>
          <p:nvPr>
            <p:ph type="sldNum" sz="quarter" idx="12"/>
          </p:nvPr>
        </p:nvSpPr>
        <p:spPr/>
        <p:txBody>
          <a:bodyPr/>
          <a:lstStyle/>
          <a:p>
            <a:fld id="{157B418B-4611-4048-BA47-9141E34D90D1}" type="slidenum">
              <a:rPr lang="en-US" smtClean="0"/>
              <a:pPr/>
              <a:t>1</a:t>
            </a:fld>
            <a:endParaRPr lang="en-US" dirty="0"/>
          </a:p>
        </p:txBody>
      </p:sp>
      <p:sp>
        <p:nvSpPr>
          <p:cNvPr id="9" name="Rounded Rectangle 8"/>
          <p:cNvSpPr/>
          <p:nvPr/>
        </p:nvSpPr>
        <p:spPr>
          <a:xfrm>
            <a:off x="2209800" y="669869"/>
            <a:ext cx="7772400" cy="2037348"/>
          </a:xfrm>
          <a:prstGeom prst="roundRect">
            <a:avLst/>
          </a:prstGeom>
          <a:solidFill>
            <a:srgbClr val="CC6600">
              <a:alpha val="55686"/>
            </a:srgbClr>
          </a:solidFill>
          <a:effectLst>
            <a:outerShdw blurRad="241300" dist="50800" dir="6480000" sx="103000" sy="103000" algn="tl" rotWithShape="0">
              <a:prstClr val="black">
                <a:alpha val="36000"/>
              </a:prstClr>
            </a:outerShdw>
            <a:reflection stA="0" endPos="2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b"/>
          <a:lstStyle/>
          <a:p>
            <a:pPr algn="ctr">
              <a:lnSpc>
                <a:spcPct val="150000"/>
              </a:lnSpc>
            </a:pPr>
            <a:r>
              <a:rPr lang="en-US" sz="5400" b="1" dirty="0">
                <a:solidFill>
                  <a:schemeClr val="bg1"/>
                </a:solidFill>
              </a:rPr>
              <a:t>Compiler Design</a:t>
            </a:r>
            <a:endParaRPr lang="en-US" sz="3600" b="1" dirty="0">
              <a:solidFill>
                <a:schemeClr val="bg1"/>
              </a:solidFill>
            </a:endParaRPr>
          </a:p>
          <a:p>
            <a:pPr algn="ctr">
              <a:lnSpc>
                <a:spcPct val="150000"/>
              </a:lnSpc>
            </a:pPr>
            <a:r>
              <a:rPr lang="en-US" sz="3200" dirty="0">
                <a:solidFill>
                  <a:schemeClr val="bg1"/>
                </a:solidFill>
              </a:rPr>
              <a:t>Introduction </a:t>
            </a:r>
            <a:r>
              <a:rPr lang="en-US" sz="3200">
                <a:solidFill>
                  <a:schemeClr val="bg1"/>
                </a:solidFill>
              </a:rPr>
              <a:t>to Compiler</a:t>
            </a:r>
            <a:endParaRPr lang="en-US" sz="3200" dirty="0">
              <a:solidFill>
                <a:schemeClr val="bg1"/>
              </a:solidFill>
            </a:endParaRPr>
          </a:p>
        </p:txBody>
      </p:sp>
      <p:sp>
        <p:nvSpPr>
          <p:cNvPr id="11" name="TextBox 10"/>
          <p:cNvSpPr txBox="1"/>
          <p:nvPr/>
        </p:nvSpPr>
        <p:spPr>
          <a:xfrm>
            <a:off x="2209800" y="3107255"/>
            <a:ext cx="7772400" cy="4339650"/>
          </a:xfrm>
          <a:prstGeom prst="rect">
            <a:avLst/>
          </a:prstGeom>
          <a:noFill/>
        </p:spPr>
        <p:txBody>
          <a:bodyPr wrap="square" rtlCol="0">
            <a:spAutoFit/>
          </a:bodyPr>
          <a:lstStyle/>
          <a:p>
            <a:pPr algn="ctr"/>
            <a:r>
              <a:rPr lang="en-US" sz="3600" dirty="0"/>
              <a:t>Saeed Parsa</a:t>
            </a:r>
          </a:p>
          <a:p>
            <a:pPr algn="ctr"/>
            <a:endParaRPr lang="en-US" sz="1400" dirty="0"/>
          </a:p>
          <a:p>
            <a:pPr algn="ctr"/>
            <a:endParaRPr lang="en-US" sz="2400" dirty="0"/>
          </a:p>
          <a:p>
            <a:pPr algn="ctr"/>
            <a:r>
              <a:rPr lang="en-US" sz="2000" dirty="0"/>
              <a:t>Room 332,</a:t>
            </a:r>
          </a:p>
          <a:p>
            <a:pPr algn="ctr"/>
            <a:r>
              <a:rPr lang="en-US" sz="2000" dirty="0"/>
              <a:t>School of Computer Engineering,</a:t>
            </a:r>
          </a:p>
          <a:p>
            <a:pPr algn="ctr"/>
            <a:r>
              <a:rPr lang="en-US" sz="2000" dirty="0"/>
              <a:t>Iran University of Science &amp; Technology</a:t>
            </a:r>
          </a:p>
          <a:p>
            <a:pPr algn="ctr"/>
            <a:r>
              <a:rPr lang="en-US" sz="2000" i="1" dirty="0"/>
              <a:t>parsa@iust.ac.ir</a:t>
            </a:r>
          </a:p>
          <a:p>
            <a:pPr algn="ctr">
              <a:lnSpc>
                <a:spcPct val="200000"/>
              </a:lnSpc>
            </a:pPr>
            <a:r>
              <a:rPr lang="en-US" sz="2000" dirty="0"/>
              <a:t>Winter 2021</a:t>
            </a:r>
          </a:p>
          <a:p>
            <a:pPr algn="ctr"/>
            <a:endParaRPr lang="en-US" sz="3600" dirty="0"/>
          </a:p>
          <a:p>
            <a:pPr algn="ctr"/>
            <a:endParaRPr lang="en-US" sz="3600" dirty="0"/>
          </a:p>
        </p:txBody>
      </p:sp>
    </p:spTree>
    <p:extLst>
      <p:ext uri="{BB962C8B-B14F-4D97-AF65-F5344CB8AC3E}">
        <p14:creationId xmlns:p14="http://schemas.microsoft.com/office/powerpoint/2010/main" val="123089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Example of compilation process </a:t>
            </a:r>
            <a:r>
              <a:rPr lang="en-US" sz="2400" dirty="0">
                <a:solidFill>
                  <a:srgbClr val="000000"/>
                </a:solidFill>
                <a:latin typeface="Times New Roman" panose="02020603050405020304" pitchFamily="18" charset="0"/>
                <a:cs typeface="Times New Roman" panose="02020603050405020304" pitchFamily="18" charset="0"/>
              </a:rPr>
              <a:t>(Continued)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DE4451A-1D10-4078-9A54-B0EEF04E1496}"/>
              </a:ext>
            </a:extLst>
          </p:cNvPr>
          <p:cNvSpPr txBox="1"/>
          <p:nvPr/>
        </p:nvSpPr>
        <p:spPr>
          <a:xfrm>
            <a:off x="1194871" y="1506645"/>
            <a:ext cx="9730304" cy="229293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Consider the example statement: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position = initial + rate * 60</a:t>
            </a: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7. Final </a:t>
            </a:r>
            <a:r>
              <a:rPr lang="en-US" sz="2000" b="1" dirty="0">
                <a:solidFill>
                  <a:srgbClr val="0070C0"/>
                </a:solidFill>
                <a:latin typeface="Times New Roman" panose="02020603050405020304" pitchFamily="18" charset="0"/>
                <a:cs typeface="Times New Roman" panose="02020603050405020304" pitchFamily="18" charset="0"/>
              </a:rPr>
              <a:t>code generation</a:t>
            </a:r>
            <a:endPar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120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Final code generation might implement these two instructions using 5 machine instructions, in which the actual registers and addressing modes of the CPU are utilized</a:t>
            </a:r>
            <a:r>
              <a:rPr lang="en-US" sz="2000" b="0" i="0" dirty="0">
                <a:solidFill>
                  <a:srgbClr val="0070C0"/>
                </a:solidFill>
                <a:effectLst/>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F6AE727-1901-431D-A23C-FAA36D98203D}"/>
              </a:ext>
            </a:extLst>
          </p:cNvPr>
          <p:cNvSpPr txBox="1"/>
          <p:nvPr/>
        </p:nvSpPr>
        <p:spPr>
          <a:xfrm>
            <a:off x="2627709" y="4342389"/>
            <a:ext cx="2409825" cy="1421928"/>
          </a:xfrm>
          <a:prstGeom prst="rect">
            <a:avLst/>
          </a:prstGeom>
          <a:noFill/>
        </p:spPr>
        <p:txBody>
          <a:bodyPr wrap="square">
            <a:spAutoFit/>
          </a:bodyPr>
          <a:lstStyle/>
          <a:p>
            <a:pPr lvl="1" algn="just">
              <a:lnSpc>
                <a:spcPct val="120000"/>
              </a:lnSpc>
            </a:pPr>
            <a:r>
              <a:rPr lang="en-US" sz="1800" dirty="0">
                <a:solidFill>
                  <a:srgbClr val="0070C0"/>
                </a:solidFill>
                <a:latin typeface="Times New Roman" panose="02020603050405020304" pitchFamily="18" charset="0"/>
                <a:cs typeface="Times New Roman" panose="02020603050405020304" pitchFamily="18" charset="0"/>
              </a:rPr>
              <a:t>t1 = </a:t>
            </a:r>
            <a:r>
              <a:rPr lang="en-US" sz="1800" dirty="0" err="1">
                <a:solidFill>
                  <a:srgbClr val="0070C0"/>
                </a:solidFill>
                <a:latin typeface="Times New Roman" panose="02020603050405020304" pitchFamily="18" charset="0"/>
                <a:cs typeface="Times New Roman" panose="02020603050405020304" pitchFamily="18" charset="0"/>
              </a:rPr>
              <a:t>inttoreal</a:t>
            </a:r>
            <a:r>
              <a:rPr lang="en-US" sz="1800" dirty="0">
                <a:solidFill>
                  <a:srgbClr val="0070C0"/>
                </a:solidFill>
                <a:latin typeface="Times New Roman" panose="02020603050405020304" pitchFamily="18" charset="0"/>
                <a:cs typeface="Times New Roman" panose="02020603050405020304" pitchFamily="18" charset="0"/>
              </a:rPr>
              <a:t>(60)</a:t>
            </a:r>
          </a:p>
          <a:p>
            <a:pPr lvl="1" algn="just">
              <a:lnSpc>
                <a:spcPct val="120000"/>
              </a:lnSpc>
            </a:pPr>
            <a:r>
              <a:rPr lang="en-US" sz="1800" dirty="0">
                <a:solidFill>
                  <a:srgbClr val="0070C0"/>
                </a:solidFill>
                <a:latin typeface="Times New Roman" panose="02020603050405020304" pitchFamily="18" charset="0"/>
                <a:cs typeface="Times New Roman" panose="02020603050405020304" pitchFamily="18" charset="0"/>
              </a:rPr>
              <a:t>t2 = id3 * t1</a:t>
            </a:r>
          </a:p>
          <a:p>
            <a:pPr lvl="1" algn="just">
              <a:lnSpc>
                <a:spcPct val="120000"/>
              </a:lnSpc>
            </a:pPr>
            <a:r>
              <a:rPr lang="en-US" sz="1800" dirty="0">
                <a:solidFill>
                  <a:srgbClr val="0070C0"/>
                </a:solidFill>
                <a:latin typeface="Times New Roman" panose="02020603050405020304" pitchFamily="18" charset="0"/>
                <a:cs typeface="Times New Roman" panose="02020603050405020304" pitchFamily="18" charset="0"/>
              </a:rPr>
              <a:t>t3 = id2 + t2</a:t>
            </a:r>
          </a:p>
          <a:p>
            <a:pPr lvl="1" algn="just">
              <a:lnSpc>
                <a:spcPct val="120000"/>
              </a:lnSpc>
            </a:pPr>
            <a:r>
              <a:rPr lang="en-US" sz="1800" dirty="0">
                <a:solidFill>
                  <a:srgbClr val="0070C0"/>
                </a:solidFill>
                <a:latin typeface="Times New Roman" panose="02020603050405020304" pitchFamily="18" charset="0"/>
                <a:cs typeface="Times New Roman" panose="02020603050405020304" pitchFamily="18" charset="0"/>
              </a:rPr>
              <a:t>id1 = t3</a:t>
            </a:r>
            <a:r>
              <a:rPr kumimoji="0" lang="en-US" sz="18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t>
            </a:r>
          </a:p>
        </p:txBody>
      </p:sp>
      <p:sp>
        <p:nvSpPr>
          <p:cNvPr id="22" name="TextBox 21">
            <a:extLst>
              <a:ext uri="{FF2B5EF4-FFF2-40B4-BE49-F238E27FC236}">
                <a16:creationId xmlns:a16="http://schemas.microsoft.com/office/drawing/2014/main" id="{6BE216DF-625D-4B6A-B9FB-5C04C1333AD7}"/>
              </a:ext>
            </a:extLst>
          </p:cNvPr>
          <p:cNvSpPr txBox="1"/>
          <p:nvPr/>
        </p:nvSpPr>
        <p:spPr>
          <a:xfrm>
            <a:off x="697706" y="3901014"/>
            <a:ext cx="3943350"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position = initial + rate * 60</a:t>
            </a:r>
          </a:p>
        </p:txBody>
      </p:sp>
      <p:sp>
        <p:nvSpPr>
          <p:cNvPr id="23" name="Arrow: Bent 6">
            <a:extLst>
              <a:ext uri="{FF2B5EF4-FFF2-40B4-BE49-F238E27FC236}">
                <a16:creationId xmlns:a16="http://schemas.microsoft.com/office/drawing/2014/main" id="{8250D843-8798-471F-AE11-32B0F28EEB1E}"/>
              </a:ext>
            </a:extLst>
          </p:cNvPr>
          <p:cNvSpPr/>
          <p:nvPr/>
        </p:nvSpPr>
        <p:spPr>
          <a:xfrm flipV="1">
            <a:off x="2194560" y="4402556"/>
            <a:ext cx="662940" cy="741702"/>
          </a:xfrm>
          <a:prstGeom prst="bentArrow">
            <a:avLst>
              <a:gd name="adj1" fmla="val 35435"/>
              <a:gd name="adj2" fmla="val 25000"/>
              <a:gd name="adj3" fmla="val 25000"/>
              <a:gd name="adj4" fmla="val 4375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4" name="Arrow: Notched Right 11">
            <a:extLst>
              <a:ext uri="{FF2B5EF4-FFF2-40B4-BE49-F238E27FC236}">
                <a16:creationId xmlns:a16="http://schemas.microsoft.com/office/drawing/2014/main" id="{8DD7CA38-1B38-477D-8EB5-A44733D5BED7}"/>
              </a:ext>
            </a:extLst>
          </p:cNvPr>
          <p:cNvSpPr/>
          <p:nvPr/>
        </p:nvSpPr>
        <p:spPr>
          <a:xfrm>
            <a:off x="5037534" y="4655186"/>
            <a:ext cx="628650" cy="409983"/>
          </a:xfrm>
          <a:prstGeom prst="notch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352F01C-3BDB-4ED3-97F4-DBE617D893DD}"/>
              </a:ext>
            </a:extLst>
          </p:cNvPr>
          <p:cNvSpPr txBox="1"/>
          <p:nvPr/>
        </p:nvSpPr>
        <p:spPr>
          <a:xfrm>
            <a:off x="5382816" y="4469644"/>
            <a:ext cx="2409825" cy="757130"/>
          </a:xfrm>
          <a:prstGeom prst="rect">
            <a:avLst/>
          </a:prstGeom>
          <a:noFill/>
        </p:spPr>
        <p:txBody>
          <a:bodyPr wrap="square">
            <a:spAutoFit/>
          </a:bodyPr>
          <a:lstStyle/>
          <a:p>
            <a:pPr lvl="1" algn="just">
              <a:lnSpc>
                <a:spcPct val="120000"/>
              </a:lnSpc>
            </a:pPr>
            <a:r>
              <a:rPr lang="en-US" sz="1800" dirty="0">
                <a:solidFill>
                  <a:srgbClr val="0070C0"/>
                </a:solidFill>
                <a:latin typeface="Times New Roman" panose="02020603050405020304" pitchFamily="18" charset="0"/>
                <a:cs typeface="Times New Roman" panose="02020603050405020304" pitchFamily="18" charset="0"/>
              </a:rPr>
              <a:t>t1 = id3 * 60.0</a:t>
            </a:r>
          </a:p>
          <a:p>
            <a:pPr lvl="1" algn="just">
              <a:lnSpc>
                <a:spcPct val="120000"/>
              </a:lnSpc>
            </a:pPr>
            <a:r>
              <a:rPr lang="en-US" sz="1800" dirty="0">
                <a:solidFill>
                  <a:srgbClr val="0070C0"/>
                </a:solidFill>
                <a:latin typeface="Times New Roman" panose="02020603050405020304" pitchFamily="18" charset="0"/>
                <a:cs typeface="Times New Roman" panose="02020603050405020304" pitchFamily="18" charset="0"/>
              </a:rPr>
              <a:t>id1 = id2 + t1</a:t>
            </a:r>
          </a:p>
        </p:txBody>
      </p:sp>
      <p:sp>
        <p:nvSpPr>
          <p:cNvPr id="27" name="TextBox 26">
            <a:extLst>
              <a:ext uri="{FF2B5EF4-FFF2-40B4-BE49-F238E27FC236}">
                <a16:creationId xmlns:a16="http://schemas.microsoft.com/office/drawing/2014/main" id="{E2C062FE-B173-44A5-A075-96A06FAC3625}"/>
              </a:ext>
            </a:extLst>
          </p:cNvPr>
          <p:cNvSpPr txBox="1"/>
          <p:nvPr/>
        </p:nvSpPr>
        <p:spPr>
          <a:xfrm>
            <a:off x="7853601" y="4052366"/>
            <a:ext cx="2900362" cy="2086725"/>
          </a:xfrm>
          <a:prstGeom prst="rect">
            <a:avLst/>
          </a:prstGeom>
          <a:noFill/>
        </p:spPr>
        <p:txBody>
          <a:bodyPr wrap="square">
            <a:spAutoFit/>
          </a:bodyPr>
          <a:lstStyle/>
          <a:p>
            <a:pPr lvl="1" algn="just">
              <a:lnSpc>
                <a:spcPct val="120000"/>
              </a:lnSpc>
            </a:pPr>
            <a:r>
              <a:rPr lang="pt-BR" sz="1800" dirty="0">
                <a:solidFill>
                  <a:srgbClr val="0070C0"/>
                </a:solidFill>
                <a:latin typeface="Times New Roman" panose="02020603050405020304" pitchFamily="18" charset="0"/>
                <a:cs typeface="Times New Roman" panose="02020603050405020304" pitchFamily="18" charset="0"/>
              </a:rPr>
              <a:t>MOVF	id3, R2</a:t>
            </a:r>
          </a:p>
          <a:p>
            <a:pPr lvl="1" algn="just">
              <a:lnSpc>
                <a:spcPct val="120000"/>
              </a:lnSpc>
            </a:pPr>
            <a:r>
              <a:rPr lang="pt-BR" sz="1800" dirty="0">
                <a:solidFill>
                  <a:srgbClr val="0070C0"/>
                </a:solidFill>
                <a:latin typeface="Times New Roman" panose="02020603050405020304" pitchFamily="18" charset="0"/>
                <a:cs typeface="Times New Roman" panose="02020603050405020304" pitchFamily="18" charset="0"/>
              </a:rPr>
              <a:t>MULF	#60.0, R2</a:t>
            </a:r>
          </a:p>
          <a:p>
            <a:pPr lvl="1" algn="just">
              <a:lnSpc>
                <a:spcPct val="120000"/>
              </a:lnSpc>
            </a:pPr>
            <a:r>
              <a:rPr lang="pt-BR" sz="1800" dirty="0">
                <a:solidFill>
                  <a:srgbClr val="0070C0"/>
                </a:solidFill>
                <a:latin typeface="Times New Roman" panose="02020603050405020304" pitchFamily="18" charset="0"/>
                <a:cs typeface="Times New Roman" panose="02020603050405020304" pitchFamily="18" charset="0"/>
              </a:rPr>
              <a:t>MOVF	id2, R1</a:t>
            </a:r>
          </a:p>
          <a:p>
            <a:pPr lvl="1" algn="just">
              <a:lnSpc>
                <a:spcPct val="120000"/>
              </a:lnSpc>
            </a:pPr>
            <a:r>
              <a:rPr lang="pt-BR" sz="1800" dirty="0">
                <a:solidFill>
                  <a:srgbClr val="0070C0"/>
                </a:solidFill>
                <a:latin typeface="Times New Roman" panose="02020603050405020304" pitchFamily="18" charset="0"/>
                <a:cs typeface="Times New Roman" panose="02020603050405020304" pitchFamily="18" charset="0"/>
              </a:rPr>
              <a:t>ADDF	R2, R1</a:t>
            </a:r>
          </a:p>
          <a:p>
            <a:pPr lvl="1" algn="just">
              <a:lnSpc>
                <a:spcPct val="120000"/>
              </a:lnSpc>
            </a:pPr>
            <a:r>
              <a:rPr lang="pt-BR" sz="1800" dirty="0">
                <a:solidFill>
                  <a:srgbClr val="0070C0"/>
                </a:solidFill>
                <a:latin typeface="Times New Roman" panose="02020603050405020304" pitchFamily="18" charset="0"/>
                <a:cs typeface="Times New Roman" panose="02020603050405020304" pitchFamily="18" charset="0"/>
              </a:rPr>
              <a:t>MOVF	R1, id1</a:t>
            </a:r>
            <a:endParaRPr lang="en-US" sz="1800" dirty="0">
              <a:solidFill>
                <a:srgbClr val="0070C0"/>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791A934-7701-4B9A-AA9B-BCFFE2C193C6}"/>
              </a:ext>
            </a:extLst>
          </p:cNvPr>
          <p:cNvSpPr txBox="1"/>
          <p:nvPr/>
        </p:nvSpPr>
        <p:spPr>
          <a:xfrm>
            <a:off x="1189090" y="5987018"/>
            <a:ext cx="8325538" cy="369332"/>
          </a:xfrm>
          <a:prstGeom prst="rect">
            <a:avLst/>
          </a:prstGeom>
          <a:noFill/>
        </p:spPr>
        <p:txBody>
          <a:bodyPr wrap="square">
            <a:spAutoFit/>
          </a:bodyPr>
          <a:lstStyle/>
          <a:p>
            <a:r>
              <a:rPr lang="en-US" dirty="0">
                <a:solidFill>
                  <a:srgbClr val="00B0F0"/>
                </a:solidFill>
                <a:latin typeface="Times New Roman" panose="02020603050405020304" pitchFamily="18" charset="0"/>
                <a:cs typeface="Times New Roman" panose="02020603050405020304" pitchFamily="18" charset="0"/>
              </a:rPr>
              <a:t>http://www.personal.kent.edu/~rmuhamma/Compilers/compnotes.html</a:t>
            </a:r>
          </a:p>
        </p:txBody>
      </p:sp>
      <p:sp>
        <p:nvSpPr>
          <p:cNvPr id="29" name="Arrow: Notched Right 11">
            <a:extLst>
              <a:ext uri="{FF2B5EF4-FFF2-40B4-BE49-F238E27FC236}">
                <a16:creationId xmlns:a16="http://schemas.microsoft.com/office/drawing/2014/main" id="{8DD7CA38-1B38-477D-8EB5-A44733D5BED7}"/>
              </a:ext>
            </a:extLst>
          </p:cNvPr>
          <p:cNvSpPr/>
          <p:nvPr/>
        </p:nvSpPr>
        <p:spPr>
          <a:xfrm>
            <a:off x="7539276" y="4632124"/>
            <a:ext cx="628650" cy="409983"/>
          </a:xfrm>
          <a:prstGeom prst="notch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88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Compiler construction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4" y="1443645"/>
            <a:ext cx="10306195" cy="3422540"/>
          </a:xfrm>
          <a:prstGeom prst="rect">
            <a:avLst/>
          </a:prstGeom>
        </p:spPr>
        <p:txBody>
          <a:bodyPr wrap="square">
            <a:spAutoFit/>
          </a:bodyPr>
          <a:lstStyle/>
          <a:p>
            <a:pPr lvl="0" eaLnBrk="0" fontAlgn="base" hangingPunct="0">
              <a:spcBef>
                <a:spcPts val="600"/>
              </a:spcBef>
              <a:spcAft>
                <a:spcPts val="600"/>
              </a:spcAft>
            </a:pPr>
            <a:r>
              <a:rPr lang="en-US" altLang="en-US" sz="2000" dirty="0">
                <a:solidFill>
                  <a:srgbClr val="2E2E2E"/>
                </a:solidFill>
                <a:latin typeface="Times New Roman" panose="02020603050405020304" pitchFamily="18" charset="0"/>
                <a:cs typeface="Times New Roman" panose="02020603050405020304" pitchFamily="18" charset="0"/>
              </a:rPr>
              <a:t>On-line documentation is available for the following compiler tools:</a:t>
            </a:r>
          </a:p>
          <a:p>
            <a:pPr marL="742950" lvl="1" indent="-285750" eaLnBrk="0" fontAlgn="base" hangingPunct="0">
              <a:lnSpc>
                <a:spcPct val="150000"/>
              </a:lnSpc>
              <a:spcBef>
                <a:spcPts val="600"/>
              </a:spcBef>
              <a:spcAft>
                <a:spcPts val="600"/>
              </a:spcAft>
              <a:buFont typeface="Arial" panose="020B0604020202020204" pitchFamily="34" charset="0"/>
              <a:buChar char="•"/>
            </a:pPr>
            <a:r>
              <a:rPr lang="en-US" altLang="en-US" sz="2000" dirty="0">
                <a:solidFill>
                  <a:srgbClr val="2E2E2E"/>
                </a:solidFill>
                <a:latin typeface="Times New Roman" panose="02020603050405020304" pitchFamily="18" charset="0"/>
                <a:cs typeface="Times New Roman" panose="02020603050405020304" pitchFamily="18" charset="0"/>
              </a:rPr>
              <a:t>Scanner generators for C/C++: </a:t>
            </a:r>
            <a:r>
              <a:rPr lang="en-US" altLang="en-US" sz="2000" b="1" dirty="0">
                <a:solidFill>
                  <a:srgbClr val="15317E"/>
                </a:solidFill>
                <a:latin typeface="Times New Roman" panose="02020603050405020304" pitchFamily="18" charset="0"/>
                <a:cs typeface="Times New Roman" panose="02020603050405020304" pitchFamily="18" charset="0"/>
                <a:hlinkClick r:id="rId3"/>
              </a:rPr>
              <a:t>Flex (pdf)</a:t>
            </a:r>
            <a:r>
              <a:rPr lang="en-US" altLang="en-US" sz="2000" dirty="0">
                <a:solidFill>
                  <a:srgbClr val="2E2E2E"/>
                </a:solidFill>
                <a:latin typeface="Times New Roman" panose="02020603050405020304" pitchFamily="18" charset="0"/>
                <a:cs typeface="Times New Roman" panose="02020603050405020304" pitchFamily="18" charset="0"/>
              </a:rPr>
              <a:t>, </a:t>
            </a:r>
            <a:r>
              <a:rPr lang="en-US" altLang="en-US" sz="2000" b="1" dirty="0">
                <a:solidFill>
                  <a:srgbClr val="15317E"/>
                </a:solidFill>
                <a:latin typeface="Times New Roman" panose="02020603050405020304" pitchFamily="18" charset="0"/>
                <a:cs typeface="Times New Roman" panose="02020603050405020304" pitchFamily="18" charset="0"/>
                <a:hlinkClick r:id="rId4"/>
              </a:rPr>
              <a:t>Lex (pdf)</a:t>
            </a:r>
            <a:r>
              <a:rPr lang="en-US" altLang="en-US" sz="2000" dirty="0">
                <a:solidFill>
                  <a:srgbClr val="2E2E2E"/>
                </a:solidFill>
                <a:latin typeface="Times New Roman" panose="02020603050405020304" pitchFamily="18" charset="0"/>
                <a:cs typeface="Times New Roman" panose="02020603050405020304" pitchFamily="18" charset="0"/>
              </a:rPr>
              <a:t>.</a:t>
            </a:r>
          </a:p>
          <a:p>
            <a:pPr marL="742950" lvl="1" indent="-285750" eaLnBrk="0" fontAlgn="base" hangingPunct="0">
              <a:lnSpc>
                <a:spcPct val="150000"/>
              </a:lnSpc>
              <a:spcBef>
                <a:spcPts val="600"/>
              </a:spcBef>
              <a:spcAft>
                <a:spcPts val="600"/>
              </a:spcAft>
              <a:buFont typeface="Arial" panose="020B0604020202020204" pitchFamily="34" charset="0"/>
              <a:buChar char="•"/>
            </a:pPr>
            <a:r>
              <a:rPr lang="en-US" altLang="en-US" sz="2000" dirty="0">
                <a:solidFill>
                  <a:srgbClr val="2E2E2E"/>
                </a:solidFill>
                <a:latin typeface="Times New Roman" panose="02020603050405020304" pitchFamily="18" charset="0"/>
                <a:cs typeface="Times New Roman" panose="02020603050405020304" pitchFamily="18" charset="0"/>
              </a:rPr>
              <a:t>Parser generators for C/C++: </a:t>
            </a:r>
            <a:r>
              <a:rPr lang="en-US" altLang="en-US" sz="2000" b="1" dirty="0">
                <a:solidFill>
                  <a:srgbClr val="15317E"/>
                </a:solidFill>
                <a:latin typeface="Times New Roman" panose="02020603050405020304" pitchFamily="18" charset="0"/>
                <a:cs typeface="Times New Roman" panose="02020603050405020304" pitchFamily="18" charset="0"/>
                <a:hlinkClick r:id="rId5"/>
              </a:rPr>
              <a:t>Bison (in HTML)</a:t>
            </a:r>
            <a:r>
              <a:rPr lang="en-US" altLang="en-US" sz="2000" dirty="0">
                <a:solidFill>
                  <a:srgbClr val="2E2E2E"/>
                </a:solidFill>
                <a:latin typeface="Times New Roman" panose="02020603050405020304" pitchFamily="18" charset="0"/>
                <a:cs typeface="Times New Roman" panose="02020603050405020304" pitchFamily="18" charset="0"/>
              </a:rPr>
              <a:t>, </a:t>
            </a:r>
            <a:r>
              <a:rPr lang="en-US" altLang="en-US" sz="2000" b="1" dirty="0">
                <a:solidFill>
                  <a:srgbClr val="15317E"/>
                </a:solidFill>
                <a:latin typeface="Times New Roman" panose="02020603050405020304" pitchFamily="18" charset="0"/>
                <a:cs typeface="Times New Roman" panose="02020603050405020304" pitchFamily="18" charset="0"/>
                <a:hlinkClick r:id="rId6"/>
              </a:rPr>
              <a:t>Bison (pdf)</a:t>
            </a:r>
            <a:r>
              <a:rPr lang="en-US" altLang="en-US" sz="2000" dirty="0">
                <a:solidFill>
                  <a:srgbClr val="2E2E2E"/>
                </a:solidFill>
                <a:latin typeface="Times New Roman" panose="02020603050405020304" pitchFamily="18" charset="0"/>
                <a:cs typeface="Times New Roman" panose="02020603050405020304" pitchFamily="18" charset="0"/>
              </a:rPr>
              <a:t>, </a:t>
            </a:r>
            <a:r>
              <a:rPr lang="en-US" altLang="en-US" sz="2000" b="1" dirty="0" err="1">
                <a:solidFill>
                  <a:srgbClr val="15317E"/>
                </a:solidFill>
                <a:latin typeface="Times New Roman" panose="02020603050405020304" pitchFamily="18" charset="0"/>
                <a:cs typeface="Times New Roman" panose="02020603050405020304" pitchFamily="18" charset="0"/>
                <a:hlinkClick r:id="rId7"/>
              </a:rPr>
              <a:t>Yacc</a:t>
            </a:r>
            <a:r>
              <a:rPr lang="en-US" altLang="en-US" sz="2000" b="1" dirty="0">
                <a:solidFill>
                  <a:srgbClr val="15317E"/>
                </a:solidFill>
                <a:latin typeface="Times New Roman" panose="02020603050405020304" pitchFamily="18" charset="0"/>
                <a:cs typeface="Times New Roman" panose="02020603050405020304" pitchFamily="18" charset="0"/>
                <a:hlinkClick r:id="rId7"/>
              </a:rPr>
              <a:t> (pdf)</a:t>
            </a:r>
            <a:r>
              <a:rPr lang="en-US" altLang="en-US" sz="2000" dirty="0">
                <a:solidFill>
                  <a:srgbClr val="2E2E2E"/>
                </a:solidFill>
                <a:latin typeface="Times New Roman" panose="02020603050405020304" pitchFamily="18" charset="0"/>
                <a:cs typeface="Times New Roman" panose="02020603050405020304" pitchFamily="18" charset="0"/>
              </a:rPr>
              <a:t>.</a:t>
            </a:r>
          </a:p>
          <a:p>
            <a:pPr marL="742950" lvl="1" indent="-285750" eaLnBrk="0" fontAlgn="base" hangingPunct="0">
              <a:lnSpc>
                <a:spcPct val="150000"/>
              </a:lnSpc>
              <a:spcBef>
                <a:spcPts val="600"/>
              </a:spcBef>
              <a:spcAft>
                <a:spcPts val="600"/>
              </a:spcAft>
              <a:buFont typeface="Arial" panose="020B0604020202020204" pitchFamily="34" charset="0"/>
              <a:buChar char="•"/>
            </a:pPr>
            <a:r>
              <a:rPr lang="en-US" altLang="en-US" sz="2000" dirty="0">
                <a:solidFill>
                  <a:srgbClr val="2E2E2E"/>
                </a:solidFill>
                <a:latin typeface="Times New Roman" panose="02020603050405020304" pitchFamily="18" charset="0"/>
                <a:cs typeface="Times New Roman" panose="02020603050405020304" pitchFamily="18" charset="0"/>
              </a:rPr>
              <a:t>Available scanner generators for Java:</a:t>
            </a:r>
          </a:p>
          <a:p>
            <a:pPr marL="1200150" lvl="2" indent="-285750" eaLnBrk="0" fontAlgn="base" hangingPunct="0">
              <a:lnSpc>
                <a:spcPct val="150000"/>
              </a:lnSpc>
              <a:spcBef>
                <a:spcPts val="600"/>
              </a:spcBef>
              <a:spcAft>
                <a:spcPts val="600"/>
              </a:spcAft>
              <a:buFont typeface="Arial" panose="020B0604020202020204" pitchFamily="34" charset="0"/>
              <a:buChar char="•"/>
            </a:pPr>
            <a:r>
              <a:rPr lang="en-US" altLang="en-US" sz="2000" b="1" dirty="0" err="1">
                <a:solidFill>
                  <a:srgbClr val="15317E"/>
                </a:solidFill>
                <a:latin typeface="Times New Roman" panose="02020603050405020304" pitchFamily="18" charset="0"/>
                <a:cs typeface="Times New Roman" panose="02020603050405020304" pitchFamily="18" charset="0"/>
                <a:hlinkClick r:id="rId8"/>
              </a:rPr>
              <a:t>JLex</a:t>
            </a:r>
            <a:r>
              <a:rPr lang="en-US" altLang="en-US" sz="2000" dirty="0">
                <a:solidFill>
                  <a:srgbClr val="2E2E2E"/>
                </a:solidFill>
                <a:latin typeface="Times New Roman" panose="02020603050405020304" pitchFamily="18" charset="0"/>
                <a:cs typeface="Times New Roman" panose="02020603050405020304" pitchFamily="18" charset="0"/>
              </a:rPr>
              <a:t>, a scanner generator for Java, very similar to Lex.</a:t>
            </a:r>
          </a:p>
          <a:p>
            <a:pPr marL="1200150" lvl="2" indent="-285750" eaLnBrk="0" fontAlgn="base" hangingPunct="0">
              <a:lnSpc>
                <a:spcPct val="150000"/>
              </a:lnSpc>
              <a:spcBef>
                <a:spcPts val="600"/>
              </a:spcBef>
              <a:spcAft>
                <a:spcPts val="600"/>
              </a:spcAft>
              <a:buFont typeface="Arial" panose="020B0604020202020204" pitchFamily="34" charset="0"/>
              <a:buChar char="•"/>
            </a:pPr>
            <a:r>
              <a:rPr lang="en-US" altLang="en-US" sz="2000" b="1" dirty="0" err="1">
                <a:solidFill>
                  <a:srgbClr val="15317E"/>
                </a:solidFill>
                <a:latin typeface="Times New Roman" panose="02020603050405020304" pitchFamily="18" charset="0"/>
                <a:cs typeface="Times New Roman" panose="02020603050405020304" pitchFamily="18" charset="0"/>
                <a:hlinkClick r:id="rId9"/>
              </a:rPr>
              <a:t>JFLex</a:t>
            </a:r>
            <a:r>
              <a:rPr lang="en-US" altLang="en-US" sz="2000" dirty="0">
                <a:solidFill>
                  <a:srgbClr val="2E2E2E"/>
                </a:solidFill>
                <a:latin typeface="Times New Roman" panose="02020603050405020304" pitchFamily="18" charset="0"/>
                <a:cs typeface="Times New Roman" panose="02020603050405020304" pitchFamily="18" charset="0"/>
              </a:rPr>
              <a:t>, flex for Java.</a:t>
            </a:r>
          </a:p>
        </p:txBody>
      </p:sp>
      <p:sp>
        <p:nvSpPr>
          <p:cNvPr id="17" name="TextBox 16">
            <a:extLst>
              <a:ext uri="{FF2B5EF4-FFF2-40B4-BE49-F238E27FC236}">
                <a16:creationId xmlns:a16="http://schemas.microsoft.com/office/drawing/2014/main" id="{C791A934-7701-4B9A-AA9B-BCFFE2C193C6}"/>
              </a:ext>
            </a:extLst>
          </p:cNvPr>
          <p:cNvSpPr txBox="1"/>
          <p:nvPr/>
        </p:nvSpPr>
        <p:spPr>
          <a:xfrm>
            <a:off x="1245724" y="5651738"/>
            <a:ext cx="8325538" cy="369332"/>
          </a:xfrm>
          <a:prstGeom prst="rect">
            <a:avLst/>
          </a:prstGeom>
          <a:noFill/>
        </p:spPr>
        <p:txBody>
          <a:bodyPr wrap="square">
            <a:spAutoFit/>
          </a:bodyPr>
          <a:lstStyle/>
          <a:p>
            <a:r>
              <a:rPr lang="en-US" dirty="0">
                <a:solidFill>
                  <a:srgbClr val="00B0F0"/>
                </a:solidFill>
              </a:rPr>
              <a:t>http://www.personal.kent.edu/~rmuhamma/Compilers/compnotes.html</a:t>
            </a:r>
          </a:p>
        </p:txBody>
      </p:sp>
    </p:spTree>
    <p:extLst>
      <p:ext uri="{BB962C8B-B14F-4D97-AF65-F5344CB8AC3E}">
        <p14:creationId xmlns:p14="http://schemas.microsoft.com/office/powerpoint/2010/main" val="337379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Compiler construction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55320" y="1443645"/>
            <a:ext cx="10942320" cy="5093702"/>
          </a:xfrm>
          <a:prstGeom prst="rect">
            <a:avLst/>
          </a:prstGeom>
        </p:spPr>
        <p:txBody>
          <a:bodyPr wrap="square">
            <a:spAutoFit/>
          </a:bodyPr>
          <a:lstStyle/>
          <a:p>
            <a:pPr marL="742950" lvl="1" indent="-285750" eaLnBrk="0" fontAlgn="base" hangingPunct="0">
              <a:lnSpc>
                <a:spcPct val="150000"/>
              </a:lnSpc>
              <a:spcBef>
                <a:spcPts val="600"/>
              </a:spcBef>
              <a:buFont typeface="Arial" panose="020B0604020202020204" pitchFamily="34" charset="0"/>
              <a:buChar char="•"/>
            </a:pPr>
            <a:r>
              <a:rPr lang="en-US" altLang="en-US" sz="2000" dirty="0">
                <a:solidFill>
                  <a:srgbClr val="2E2E2E"/>
                </a:solidFill>
                <a:latin typeface="Times New Roman" panose="02020603050405020304" pitchFamily="18" charset="0"/>
                <a:cs typeface="Times New Roman" panose="02020603050405020304" pitchFamily="18" charset="0"/>
              </a:rPr>
              <a:t>Available parser generators for Java:</a:t>
            </a:r>
          </a:p>
          <a:p>
            <a:pPr marL="1200150" lvl="2" indent="-285750" eaLnBrk="0" fontAlgn="base" hangingPunct="0">
              <a:lnSpc>
                <a:spcPct val="150000"/>
              </a:lnSpc>
              <a:spcBef>
                <a:spcPts val="600"/>
              </a:spcBef>
              <a:buFont typeface="Arial" panose="020B0604020202020204" pitchFamily="34" charset="0"/>
              <a:buChar char="•"/>
            </a:pPr>
            <a:r>
              <a:rPr lang="en-US" altLang="en-US" sz="2000" b="1" dirty="0">
                <a:solidFill>
                  <a:srgbClr val="15317E"/>
                </a:solidFill>
                <a:latin typeface="Times New Roman" panose="02020603050405020304" pitchFamily="18" charset="0"/>
                <a:cs typeface="Times New Roman" panose="02020603050405020304" pitchFamily="18" charset="0"/>
                <a:hlinkClick r:id="rId3"/>
              </a:rPr>
              <a:t>CUP</a:t>
            </a:r>
            <a:r>
              <a:rPr lang="en-US" altLang="en-US" sz="2000" dirty="0">
                <a:solidFill>
                  <a:srgbClr val="2E2E2E"/>
                </a:solidFill>
                <a:latin typeface="Times New Roman" panose="02020603050405020304" pitchFamily="18" charset="0"/>
                <a:cs typeface="Times New Roman" panose="02020603050405020304" pitchFamily="18" charset="0"/>
              </a:rPr>
              <a:t>, a parser generator for Java, very similar to YACC.</a:t>
            </a:r>
          </a:p>
          <a:p>
            <a:pPr marL="1200150" lvl="2" indent="-285750" eaLnBrk="0" fontAlgn="base" hangingPunct="0">
              <a:lnSpc>
                <a:spcPct val="150000"/>
              </a:lnSpc>
              <a:spcBef>
                <a:spcPts val="600"/>
              </a:spcBef>
              <a:buFont typeface="Arial" panose="020B0604020202020204" pitchFamily="34" charset="0"/>
              <a:buChar char="•"/>
            </a:pPr>
            <a:r>
              <a:rPr lang="en-US" altLang="en-US" sz="2000" b="1" dirty="0">
                <a:solidFill>
                  <a:srgbClr val="15317E"/>
                </a:solidFill>
                <a:latin typeface="Times New Roman" panose="02020603050405020304" pitchFamily="18" charset="0"/>
                <a:cs typeface="Times New Roman" panose="02020603050405020304" pitchFamily="18" charset="0"/>
                <a:hlinkClick r:id="rId4"/>
              </a:rPr>
              <a:t>BYACC/J</a:t>
            </a:r>
            <a:r>
              <a:rPr lang="en-US" altLang="en-US" sz="2000" dirty="0">
                <a:solidFill>
                  <a:srgbClr val="2E2E2E"/>
                </a:solidFill>
                <a:latin typeface="Times New Roman" panose="02020603050405020304" pitchFamily="18" charset="0"/>
                <a:cs typeface="Times New Roman" panose="02020603050405020304" pitchFamily="18" charset="0"/>
              </a:rPr>
              <a:t>, a different version of Berkeley YACC for Java. It is an extension of the standard YACC (a -j flag has been added to generate Java code).</a:t>
            </a:r>
          </a:p>
          <a:p>
            <a:pPr marL="742950" lvl="1" indent="-285750" eaLnBrk="0" fontAlgn="base" hangingPunct="0">
              <a:lnSpc>
                <a:spcPct val="150000"/>
              </a:lnSpc>
              <a:spcBef>
                <a:spcPts val="600"/>
              </a:spcBef>
              <a:buFont typeface="Arial" panose="020B0604020202020204" pitchFamily="34" charset="0"/>
              <a:buChar char="•"/>
            </a:pPr>
            <a:r>
              <a:rPr lang="en-US" altLang="en-US" sz="2000" dirty="0">
                <a:solidFill>
                  <a:srgbClr val="2E2E2E"/>
                </a:solidFill>
                <a:latin typeface="Times New Roman" panose="02020603050405020304" pitchFamily="18" charset="0"/>
                <a:cs typeface="Times New Roman" panose="02020603050405020304" pitchFamily="18" charset="0"/>
              </a:rPr>
              <a:t>Other compiler tools:</a:t>
            </a:r>
          </a:p>
          <a:p>
            <a:pPr marL="1200150" lvl="2" indent="-285750" eaLnBrk="0" fontAlgn="base" hangingPunct="0">
              <a:lnSpc>
                <a:spcPct val="150000"/>
              </a:lnSpc>
              <a:spcBef>
                <a:spcPts val="600"/>
              </a:spcBef>
              <a:buFont typeface="Arial" panose="020B0604020202020204" pitchFamily="34" charset="0"/>
              <a:buChar char="•"/>
            </a:pPr>
            <a:r>
              <a:rPr lang="en-US" altLang="en-US" sz="2000" b="1" dirty="0" err="1">
                <a:solidFill>
                  <a:srgbClr val="15317E"/>
                </a:solidFill>
                <a:latin typeface="Times New Roman" panose="02020603050405020304" pitchFamily="18" charset="0"/>
                <a:cs typeface="Times New Roman" panose="02020603050405020304" pitchFamily="18" charset="0"/>
                <a:hlinkClick r:id="rId5"/>
              </a:rPr>
              <a:t>JavaCC</a:t>
            </a:r>
            <a:r>
              <a:rPr lang="en-US" altLang="en-US" sz="2000" dirty="0">
                <a:solidFill>
                  <a:srgbClr val="2E2E2E"/>
                </a:solidFill>
                <a:latin typeface="Times New Roman" panose="02020603050405020304" pitchFamily="18" charset="0"/>
                <a:cs typeface="Times New Roman" panose="02020603050405020304" pitchFamily="18" charset="0"/>
              </a:rPr>
              <a:t>, a parser generator for Java, including scanner generator and parser generator. Input specifications are different than those suitable for Lex/YACC. Also, unlike YACC, </a:t>
            </a:r>
            <a:r>
              <a:rPr lang="en-US" altLang="en-US" sz="2000" dirty="0" err="1">
                <a:solidFill>
                  <a:srgbClr val="2E2E2E"/>
                </a:solidFill>
                <a:latin typeface="Times New Roman" panose="02020603050405020304" pitchFamily="18" charset="0"/>
                <a:cs typeface="Times New Roman" panose="02020603050405020304" pitchFamily="18" charset="0"/>
              </a:rPr>
              <a:t>JavaCC</a:t>
            </a:r>
            <a:r>
              <a:rPr lang="en-US" altLang="en-US" sz="2000" dirty="0">
                <a:solidFill>
                  <a:srgbClr val="2E2E2E"/>
                </a:solidFill>
                <a:latin typeface="Times New Roman" panose="02020603050405020304" pitchFamily="18" charset="0"/>
                <a:cs typeface="Times New Roman" panose="02020603050405020304" pitchFamily="18" charset="0"/>
              </a:rPr>
              <a:t> generates a top-down parser.</a:t>
            </a:r>
          </a:p>
          <a:p>
            <a:pPr marL="1200150" lvl="2" indent="-285750" eaLnBrk="0" fontAlgn="base" hangingPunct="0">
              <a:lnSpc>
                <a:spcPct val="150000"/>
              </a:lnSpc>
              <a:spcBef>
                <a:spcPts val="600"/>
              </a:spcBef>
              <a:buFont typeface="Arial" panose="020B0604020202020204" pitchFamily="34" charset="0"/>
              <a:buChar char="•"/>
            </a:pPr>
            <a:r>
              <a:rPr lang="en-US" altLang="en-US" sz="2000" b="1" dirty="0">
                <a:solidFill>
                  <a:srgbClr val="15317E"/>
                </a:solidFill>
                <a:latin typeface="Times New Roman" panose="02020603050405020304" pitchFamily="18" charset="0"/>
                <a:cs typeface="Times New Roman" panose="02020603050405020304" pitchFamily="18" charset="0"/>
                <a:hlinkClick r:id="rId6"/>
              </a:rPr>
              <a:t>ANTLR</a:t>
            </a:r>
            <a:r>
              <a:rPr lang="en-US" altLang="en-US" sz="2000" dirty="0">
                <a:solidFill>
                  <a:srgbClr val="2E2E2E"/>
                </a:solidFill>
                <a:latin typeface="Times New Roman" panose="02020603050405020304" pitchFamily="18" charset="0"/>
                <a:cs typeface="Times New Roman" panose="02020603050405020304" pitchFamily="18" charset="0"/>
              </a:rPr>
              <a:t>, a set of language translation tools (formerly PCCTS). Includes scanner/parser generators for C, C++, and Java.</a:t>
            </a:r>
          </a:p>
        </p:txBody>
      </p:sp>
    </p:spTree>
    <p:extLst>
      <p:ext uri="{BB962C8B-B14F-4D97-AF65-F5344CB8AC3E}">
        <p14:creationId xmlns:p14="http://schemas.microsoft.com/office/powerpoint/2010/main" val="19026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Compiler construction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618287"/>
            <a:ext cx="10942320" cy="3892861"/>
          </a:xfrm>
          <a:prstGeom prst="rect">
            <a:avLst/>
          </a:prstGeom>
        </p:spPr>
        <p:txBody>
          <a:bodyPr wrap="square">
            <a:spAutoFit/>
          </a:bodyPr>
          <a:lstStyle/>
          <a:p>
            <a:pPr>
              <a:lnSpc>
                <a:spcPct val="150000"/>
              </a:lnSpc>
            </a:pPr>
            <a:r>
              <a:rPr lang="en-US" sz="2800" dirty="0">
                <a:latin typeface="Times New Roman" panose="02020603050405020304" pitchFamily="18" charset="0"/>
                <a:cs typeface="Times New Roman" panose="02020603050405020304" pitchFamily="18" charset="0"/>
                <a:hlinkClick r:id="rId3" tooltip="Parser Generators">
                  <a:extLst>
                    <a:ext uri="{A12FA001-AC4F-418D-AE19-62706E023703}">
                      <ahyp:hlinkClr xmlns:ahyp="http://schemas.microsoft.com/office/drawing/2018/hyperlinkcolor" val="tx"/>
                    </a:ext>
                  </a:extLst>
                </a:hlinkClick>
              </a:rPr>
              <a:t>1. Parser Generators</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hlinkClick r:id="rId4" tooltip="Scanner Generators">
                  <a:extLst>
                    <a:ext uri="{A12FA001-AC4F-418D-AE19-62706E023703}">
                      <ahyp:hlinkClr xmlns:ahyp="http://schemas.microsoft.com/office/drawing/2018/hyperlinkcolor" val="tx"/>
                    </a:ext>
                  </a:extLst>
                </a:hlinkClick>
              </a:rPr>
              <a:t>2. Scanner Generators</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hlinkClick r:id="rId5" tooltip="Syntax-directed Translation Engines">
                  <a:extLst>
                    <a:ext uri="{A12FA001-AC4F-418D-AE19-62706E023703}">
                      <ahyp:hlinkClr xmlns:ahyp="http://schemas.microsoft.com/office/drawing/2018/hyperlinkcolor" val="tx"/>
                    </a:ext>
                  </a:extLst>
                </a:hlinkClick>
              </a:rPr>
              <a:t>3. Syntax-directed Translation Engines</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hlinkClick r:id="rId6" tooltip="Automatic Code Generators">
                  <a:extLst>
                    <a:ext uri="{A12FA001-AC4F-418D-AE19-62706E023703}">
                      <ahyp:hlinkClr xmlns:ahyp="http://schemas.microsoft.com/office/drawing/2018/hyperlinkcolor" val="tx"/>
                    </a:ext>
                  </a:extLst>
                </a:hlinkClick>
              </a:rPr>
              <a:t>4. Automatic Code Generators</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hlinkClick r:id="rId7" tooltip="Data-flow Analysis Engines">
                  <a:extLst>
                    <a:ext uri="{A12FA001-AC4F-418D-AE19-62706E023703}">
                      <ahyp:hlinkClr xmlns:ahyp="http://schemas.microsoft.com/office/drawing/2018/hyperlinkcolor" val="tx"/>
                    </a:ext>
                  </a:extLst>
                </a:hlinkClick>
              </a:rPr>
              <a:t>5. Data-flow Analysis Engines</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hlinkClick r:id="rId8" tooltip="Compiler Construction Toolkits">
                  <a:extLst>
                    <a:ext uri="{A12FA001-AC4F-418D-AE19-62706E023703}">
                      <ahyp:hlinkClr xmlns:ahyp="http://schemas.microsoft.com/office/drawing/2018/hyperlinkcolor" val="tx"/>
                    </a:ext>
                  </a:extLst>
                </a:hlinkClick>
              </a:rPr>
              <a:t>6. Compiler Construction Toolkits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09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1. Parser Generators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685018"/>
            <a:ext cx="10397635" cy="2653099"/>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produces syntax analyzers (parsers) from the input that is based on a grammatical description of programming language or on a context-free grammar. </a:t>
            </a:r>
          </a:p>
          <a:p>
            <a:pPr marL="342900" indent="-342900">
              <a:lnSpc>
                <a:spcPct val="150000"/>
              </a:lnSpc>
              <a:spcBef>
                <a:spcPts val="600"/>
              </a:spcBef>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is useful as the syntax analysis phase is highly complex and consumes more manual and compilation time.</a:t>
            </a:r>
          </a:p>
          <a:p>
            <a:pPr marL="342900" indent="-342900">
              <a:lnSpc>
                <a:spcPct val="150000"/>
              </a:lnSpc>
              <a:spcBef>
                <a:spcPts val="600"/>
              </a:spcBef>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Example: PIC, EQM, ANTLR, YACC</a:t>
            </a:r>
          </a:p>
        </p:txBody>
      </p:sp>
      <p:pic>
        <p:nvPicPr>
          <p:cNvPr id="10" name="Picture 2">
            <a:extLst>
              <a:ext uri="{FF2B5EF4-FFF2-40B4-BE49-F238E27FC236}">
                <a16:creationId xmlns:a16="http://schemas.microsoft.com/office/drawing/2014/main" id="{4FF39BB4-A36D-4C6E-B2C2-6F535CF18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173" y="3627593"/>
            <a:ext cx="4838627" cy="22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43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2. Scanner Generators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198881" y="1685018"/>
            <a:ext cx="10444480" cy="2191434"/>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generates lexical analyzers from the input that consists of regular expression description based on tokens of a language. </a:t>
            </a:r>
          </a:p>
          <a:p>
            <a:pPr marL="342900" indent="-342900">
              <a:lnSpc>
                <a:spcPct val="150000"/>
              </a:lnSpc>
              <a:spcBef>
                <a:spcPts val="600"/>
              </a:spcBef>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generates a finite automaton to recognize the regular expression.</a:t>
            </a:r>
          </a:p>
          <a:p>
            <a:pPr marL="342900" indent="-342900">
              <a:lnSpc>
                <a:spcPct val="150000"/>
              </a:lnSpc>
              <a:spcBef>
                <a:spcPts val="600"/>
              </a:spcBef>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Example: Lex, Flex, ANTLR</a:t>
            </a:r>
          </a:p>
        </p:txBody>
      </p:sp>
      <p:pic>
        <p:nvPicPr>
          <p:cNvPr id="12" name="Picture 2">
            <a:extLst>
              <a:ext uri="{FF2B5EF4-FFF2-40B4-BE49-F238E27FC236}">
                <a16:creationId xmlns:a16="http://schemas.microsoft.com/office/drawing/2014/main" id="{9CC6E34E-FD84-4D38-92D3-8C6A4B375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080" y="3577637"/>
            <a:ext cx="5379720" cy="236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85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Compiler construction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178561" y="1342342"/>
            <a:ext cx="10464800" cy="4653646"/>
          </a:xfrm>
          <a:prstGeom prst="rect">
            <a:avLst/>
          </a:prstGeom>
        </p:spPr>
        <p:txBody>
          <a:bodyPr wrap="square">
            <a:spAutoFit/>
          </a:bodyPr>
          <a:lstStyle/>
          <a:p>
            <a:pPr marL="457200" indent="-457200">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Syntax-directed translation engines that produce collections of routines for walking a parse tree and generating intermediate code.</a:t>
            </a:r>
          </a:p>
          <a:p>
            <a:pPr marL="457200" indent="-457200">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Code-generator generators that produce a code generator from a collection of rules for translating each operation of the intermediate language into the machine language for a target machine. </a:t>
            </a:r>
          </a:p>
          <a:p>
            <a:pPr marL="457200" indent="-457200">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Data-flow analysis engines that facilitate the gathering of information about how values are transmitted from one part of a program to each other part. Data-flow analysis is a key part of code optimization. </a:t>
            </a:r>
          </a:p>
          <a:p>
            <a:pPr marL="457200" indent="-457200">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Compiler-construction toolkits that provide an integrated set of routines for constructing various phases of a compiler.</a:t>
            </a:r>
          </a:p>
        </p:txBody>
      </p:sp>
      <p:sp>
        <p:nvSpPr>
          <p:cNvPr id="10" name="TextBox 9">
            <a:extLst>
              <a:ext uri="{FF2B5EF4-FFF2-40B4-BE49-F238E27FC236}">
                <a16:creationId xmlns:a16="http://schemas.microsoft.com/office/drawing/2014/main" id="{C3145F62-DFD5-445D-A85F-2B5C726D0C33}"/>
              </a:ext>
            </a:extLst>
          </p:cNvPr>
          <p:cNvSpPr txBox="1"/>
          <p:nvPr/>
        </p:nvSpPr>
        <p:spPr>
          <a:xfrm>
            <a:off x="1245725" y="5991503"/>
            <a:ext cx="5727400" cy="369332"/>
          </a:xfrm>
          <a:prstGeom prst="rect">
            <a:avLst/>
          </a:prstGeom>
          <a:noFill/>
        </p:spPr>
        <p:txBody>
          <a:bodyPr wrap="square" rtlCol="0">
            <a:spAutoFit/>
          </a:bodyPr>
          <a:lstStyle/>
          <a:p>
            <a:r>
              <a:rPr lang="en-US"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Page 8 of the </a:t>
            </a:r>
            <a:r>
              <a:rPr lang="en-US" dirty="0" err="1">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Aho’s</a:t>
            </a:r>
            <a:r>
              <a:rPr lang="en-US"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Book</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67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Compiler construction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AF33A68-E4AE-48BC-8EA7-0C49EC4FED53}"/>
              </a:ext>
            </a:extLst>
          </p:cNvPr>
          <p:cNvPicPr>
            <a:picLocks noChangeAspect="1"/>
          </p:cNvPicPr>
          <p:nvPr/>
        </p:nvPicPr>
        <p:blipFill>
          <a:blip r:embed="rId3"/>
          <a:stretch>
            <a:fillRect/>
          </a:stretch>
        </p:blipFill>
        <p:spPr>
          <a:xfrm>
            <a:off x="1542342" y="1276005"/>
            <a:ext cx="9107315" cy="4945124"/>
          </a:xfrm>
          <a:prstGeom prst="rect">
            <a:avLst/>
          </a:prstGeom>
        </p:spPr>
      </p:pic>
      <p:sp>
        <p:nvSpPr>
          <p:cNvPr id="12" name="TextBox 11">
            <a:extLst>
              <a:ext uri="{FF2B5EF4-FFF2-40B4-BE49-F238E27FC236}">
                <a16:creationId xmlns:a16="http://schemas.microsoft.com/office/drawing/2014/main" id="{3117B4E7-198C-411D-8C43-DB8BAF4119B7}"/>
              </a:ext>
            </a:extLst>
          </p:cNvPr>
          <p:cNvSpPr txBox="1"/>
          <p:nvPr/>
        </p:nvSpPr>
        <p:spPr>
          <a:xfrm>
            <a:off x="2209800" y="6330443"/>
            <a:ext cx="8810698" cy="369332"/>
          </a:xfrm>
          <a:prstGeom prst="rect">
            <a:avLst/>
          </a:prstGeom>
          <a:solidFill>
            <a:schemeClr val="bg1"/>
          </a:solidFill>
        </p:spPr>
        <p:txBody>
          <a:bodyPr wrap="square">
            <a:spAutoFit/>
          </a:bodyPr>
          <a:lstStyle/>
          <a:p>
            <a:r>
              <a:rPr lang="en-US" dirty="0">
                <a:solidFill>
                  <a:srgbClr val="0070C0"/>
                </a:solidFill>
                <a:latin typeface="Times New Roman" panose="02020603050405020304" pitchFamily="18" charset="0"/>
                <a:cs typeface="Times New Roman" panose="02020603050405020304" pitchFamily="18" charset="0"/>
              </a:rPr>
              <a:t>https://link.springer.com/content/pdf/10.1007%2F3-540-53669-8_77.pdf</a:t>
            </a:r>
          </a:p>
        </p:txBody>
      </p:sp>
    </p:spTree>
    <p:extLst>
      <p:ext uri="{BB962C8B-B14F-4D97-AF65-F5344CB8AC3E}">
        <p14:creationId xmlns:p14="http://schemas.microsoft.com/office/powerpoint/2010/main" val="301703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What is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7856"/>
          <a:stretch/>
        </p:blipFill>
        <p:spPr>
          <a:xfrm>
            <a:off x="1820033" y="1689173"/>
            <a:ext cx="8551933" cy="4434852"/>
          </a:xfrm>
          <a:prstGeom prst="rect">
            <a:avLst/>
          </a:prstGeom>
        </p:spPr>
      </p:pic>
    </p:spTree>
    <p:extLst>
      <p:ext uri="{BB962C8B-B14F-4D97-AF65-F5344CB8AC3E}">
        <p14:creationId xmlns:p14="http://schemas.microsoft.com/office/powerpoint/2010/main" val="35527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What is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117B4E7-198C-411D-8C43-DB8BAF4119B7}"/>
              </a:ext>
            </a:extLst>
          </p:cNvPr>
          <p:cNvSpPr txBox="1"/>
          <p:nvPr/>
        </p:nvSpPr>
        <p:spPr>
          <a:xfrm>
            <a:off x="1245725" y="2510617"/>
            <a:ext cx="10108075" cy="3845733"/>
          </a:xfrm>
          <a:prstGeom prst="rect">
            <a:avLst/>
          </a:prstGeom>
          <a:noFill/>
        </p:spPr>
        <p:txBody>
          <a:bodyPr wrap="square">
            <a:spAutoFit/>
          </a:bodyPr>
          <a:lstStyle/>
          <a:p>
            <a:pPr marL="342900" indent="-342900" algn="just">
              <a:lnSpc>
                <a:spcPct val="12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ANTLR, Another Tool for Language Recognition, (formerly PCCTS) is a language tool that provides a framework for constructing recognizers, compilers, and translators from grammatical descriptions.</a:t>
            </a:r>
          </a:p>
          <a:p>
            <a:pPr marL="342900" indent="-342900" algn="just">
              <a:lnSpc>
                <a:spcPct val="12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ANTLR is a parser generator.</a:t>
            </a:r>
          </a:p>
          <a:p>
            <a:pPr marL="342900" indent="-342900" algn="just">
              <a:lnSpc>
                <a:spcPct val="12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ANTLR is open source, written in JAVA.</a:t>
            </a:r>
          </a:p>
          <a:p>
            <a:pPr marL="342900" indent="-342900" algn="just">
              <a:lnSpc>
                <a:spcPct val="12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ANTLR provides a “tree walker” to traverse parse tress.</a:t>
            </a:r>
          </a:p>
          <a:p>
            <a:pPr marL="342900" indent="-342900" algn="just">
              <a:lnSpc>
                <a:spcPct val="12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two tree walking mechanism provided by the ANTLR library - Listener &amp; Visitor.</a:t>
            </a:r>
          </a:p>
          <a:p>
            <a:pPr marL="342900" indent="-342900" algn="just">
              <a:lnSpc>
                <a:spcPct val="120000"/>
              </a:lnSpc>
              <a:spcAft>
                <a:spcPts val="600"/>
              </a:spcAf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spcAft>
                <a:spcPts val="600"/>
              </a:spcAf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5C8960D-18EB-483E-9553-F0D40A93A427}"/>
              </a:ext>
            </a:extLst>
          </p:cNvPr>
          <p:cNvPicPr>
            <a:picLocks noChangeAspect="1"/>
          </p:cNvPicPr>
          <p:nvPr/>
        </p:nvPicPr>
        <p:blipFill>
          <a:blip r:embed="rId3"/>
          <a:stretch>
            <a:fillRect/>
          </a:stretch>
        </p:blipFill>
        <p:spPr>
          <a:xfrm>
            <a:off x="1245725" y="1443645"/>
            <a:ext cx="9170454" cy="978039"/>
          </a:xfrm>
          <a:prstGeom prst="rect">
            <a:avLst/>
          </a:prstGeom>
        </p:spPr>
      </p:pic>
    </p:spTree>
    <p:extLst>
      <p:ext uri="{BB962C8B-B14F-4D97-AF65-F5344CB8AC3E}">
        <p14:creationId xmlns:p14="http://schemas.microsoft.com/office/powerpoint/2010/main" val="358802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Why compilers?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Date Placeholder 7"/>
          <p:cNvSpPr>
            <a:spLocks noGrp="1"/>
          </p:cNvSpPr>
          <p:nvPr>
            <p:ph type="dt" sz="half" idx="10"/>
          </p:nvPr>
        </p:nvSpPr>
        <p:spPr/>
        <p:txBody>
          <a:bodyPr/>
          <a:lstStyle/>
          <a:p>
            <a:fld id="{08944995-CC8F-4310-BF3A-45E243D9F54F}" type="datetime1">
              <a:rPr lang="en-US" smtClean="0"/>
              <a:t>2/27/2021</a:t>
            </a:fld>
            <a:endParaRPr lang="en-US"/>
          </a:p>
        </p:txBody>
      </p:sp>
      <p:sp>
        <p:nvSpPr>
          <p:cNvPr id="9" name="Footer Placeholder 8"/>
          <p:cNvSpPr>
            <a:spLocks noGrp="1"/>
          </p:cNvSpPr>
          <p:nvPr>
            <p:ph type="ftr" sz="quarter" idx="11"/>
          </p:nvPr>
        </p:nvSpPr>
        <p:spPr/>
        <p:txBody>
          <a:bodyPr/>
          <a:lstStyle/>
          <a:p>
            <a:r>
              <a:rPr lang="en-US"/>
              <a:t>Saeed Parsa</a:t>
            </a:r>
            <a:endParaRPr lang="en-US" dirty="0"/>
          </a:p>
        </p:txBody>
      </p:sp>
      <p:sp>
        <p:nvSpPr>
          <p:cNvPr id="10" name="Slide Number Placeholder 9"/>
          <p:cNvSpPr>
            <a:spLocks noGrp="1"/>
          </p:cNvSpPr>
          <p:nvPr>
            <p:ph type="sldNum" sz="quarter" idx="12"/>
          </p:nvPr>
        </p:nvSpPr>
        <p:spPr/>
        <p:txBody>
          <a:bodyPr/>
          <a:lstStyle/>
          <a:p>
            <a:fld id="{157B418B-4611-4048-BA47-9141E34D90D1}" type="slidenum">
              <a:rPr lang="en-US" smtClean="0"/>
              <a:pPr/>
              <a:t>2</a:t>
            </a:fld>
            <a:endParaRPr lang="en-US" dirty="0"/>
          </a:p>
        </p:txBody>
      </p:sp>
      <p:graphicFrame>
        <p:nvGraphicFramePr>
          <p:cNvPr id="11" name="Diagram 10">
            <a:extLst>
              <a:ext uri="{FF2B5EF4-FFF2-40B4-BE49-F238E27FC236}">
                <a16:creationId xmlns:a16="http://schemas.microsoft.com/office/drawing/2014/main" id="{B54A84AF-3E31-44E8-82B6-0763EC4C2CAF}"/>
              </a:ext>
            </a:extLst>
          </p:cNvPr>
          <p:cNvGraphicFramePr/>
          <p:nvPr>
            <p:extLst>
              <p:ext uri="{D42A27DB-BD31-4B8C-83A1-F6EECF244321}">
                <p14:modId xmlns:p14="http://schemas.microsoft.com/office/powerpoint/2010/main" val="1661939734"/>
              </p:ext>
            </p:extLst>
          </p:nvPr>
        </p:nvGraphicFramePr>
        <p:xfrm>
          <a:off x="2985987" y="1475585"/>
          <a:ext cx="6220026" cy="4764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79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What is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20</a:t>
            </a:fld>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117B4E7-198C-411D-8C43-DB8BAF4119B7}"/>
              </a:ext>
            </a:extLst>
          </p:cNvPr>
          <p:cNvSpPr txBox="1"/>
          <p:nvPr/>
        </p:nvSpPr>
        <p:spPr>
          <a:xfrm>
            <a:off x="1245725" y="1443645"/>
            <a:ext cx="10108075" cy="3991862"/>
          </a:xfrm>
          <a:prstGeom prst="rect">
            <a:avLst/>
          </a:prstGeom>
          <a:noFill/>
        </p:spPr>
        <p:txBody>
          <a:bodyPr wrap="square">
            <a:spAutoFit/>
          </a:bodyPr>
          <a:lstStyle/>
          <a:p>
            <a:pPr marL="342900" indent="-342900" algn="just">
              <a:lnSpc>
                <a:spcPct val="120000"/>
              </a:lnSpc>
              <a:spcAft>
                <a:spcPts val="600"/>
              </a:spcAft>
              <a:buFont typeface="Wingdings" panose="05000000000000000000" pitchFamily="2" charset="2"/>
              <a:buChar char="Ø"/>
            </a:pPr>
            <a:r>
              <a:rPr lang="en-US" sz="2000" dirty="0">
                <a:solidFill>
                  <a:srgbClr val="0070C0"/>
                </a:solidFill>
                <a:latin typeface="Times New Roman" panose="02020603050405020304" pitchFamily="18" charset="0"/>
                <a:cs typeface="Times New Roman" panose="02020603050405020304" pitchFamily="18" charset="0"/>
              </a:rPr>
              <a:t>There are 3 primary differences between the Listener and Visitor libraries:</a:t>
            </a:r>
          </a:p>
          <a:p>
            <a:pPr marL="914400" lvl="1" indent="-457200" algn="just">
              <a:lnSpc>
                <a:spcPct val="120000"/>
              </a:lnSpc>
              <a:spcAft>
                <a:spcPts val="600"/>
              </a:spcAf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Listener methods are called automatically by the ANTLR provided walker object, whereas visitor methods must walk their children with explicit visit calls. Forgetting to invoke visit() on a node’s children means those subtrees don’t get visited</a:t>
            </a:r>
          </a:p>
          <a:p>
            <a:pPr marL="914400" lvl="1" indent="-457200" algn="just">
              <a:lnSpc>
                <a:spcPct val="120000"/>
              </a:lnSpc>
              <a:spcAft>
                <a:spcPts val="600"/>
              </a:spcAf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Listener methods can’t return a value, whereas visitor methods can return any custom type. With listener, you will have to use mutable variables to store values, whereas with visitor there is no such need.</a:t>
            </a:r>
          </a:p>
          <a:p>
            <a:pPr marL="914400" lvl="1" indent="-457200" algn="just">
              <a:lnSpc>
                <a:spcPct val="120000"/>
              </a:lnSpc>
              <a:spcAft>
                <a:spcPts val="600"/>
              </a:spcAf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Listener uses an explicit stack allocated on the heap, whereas visitor uses call stack to manage tree traversals. This might lead to Stack Overflow exceptions while using visitor on deeply nested ASTs.</a:t>
            </a:r>
          </a:p>
        </p:txBody>
      </p:sp>
    </p:spTree>
    <p:extLst>
      <p:ext uri="{BB962C8B-B14F-4D97-AF65-F5344CB8AC3E}">
        <p14:creationId xmlns:p14="http://schemas.microsoft.com/office/powerpoint/2010/main" val="417473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What is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Saeed </a:t>
            </a:r>
            <a:r>
              <a:rPr lang="en-US" dirty="0" err="1">
                <a:latin typeface="Times New Roman" panose="02020603050405020304" pitchFamily="18" charset="0"/>
                <a:cs typeface="Times New Roman" panose="02020603050405020304" pitchFamily="18" charset="0"/>
              </a:rPr>
              <a:t>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21</a:t>
            </a:fld>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117B4E7-198C-411D-8C43-DB8BAF4119B7}"/>
              </a:ext>
            </a:extLst>
          </p:cNvPr>
          <p:cNvSpPr txBox="1"/>
          <p:nvPr/>
        </p:nvSpPr>
        <p:spPr>
          <a:xfrm>
            <a:off x="1245725" y="1443645"/>
            <a:ext cx="8411621" cy="3502497"/>
          </a:xfrm>
          <a:prstGeom prst="rect">
            <a:avLst/>
          </a:prstGeom>
          <a:noFill/>
        </p:spPr>
        <p:txBody>
          <a:bodyPr wrap="square">
            <a:spAutoFit/>
          </a:bodyPr>
          <a:lstStyle/>
          <a:p>
            <a:pPr algn="just">
              <a:lnSpc>
                <a:spcPct val="120000"/>
              </a:lnSpc>
              <a:spcAft>
                <a:spcPts val="600"/>
              </a:spcAft>
            </a:pPr>
            <a:r>
              <a:rPr lang="en-US" sz="2400" dirty="0">
                <a:solidFill>
                  <a:srgbClr val="0070C0"/>
                </a:solidFill>
                <a:latin typeface="Times New Roman" panose="02020603050405020304" pitchFamily="18" charset="0"/>
              </a:rPr>
              <a:t>Antlr is a public-domain, software tool developed by </a:t>
            </a:r>
            <a:r>
              <a:rPr lang="en-US" sz="2400" dirty="0">
                <a:solidFill>
                  <a:srgbClr val="FF0000"/>
                </a:solidFill>
                <a:latin typeface="Times New Roman" panose="02020603050405020304" pitchFamily="18" charset="0"/>
              </a:rPr>
              <a:t>Terence Parr</a:t>
            </a:r>
            <a:r>
              <a:rPr lang="en-US" sz="2400" dirty="0">
                <a:solidFill>
                  <a:srgbClr val="0070C0"/>
                </a:solidFill>
                <a:latin typeface="Times New Roman" panose="02020603050405020304" pitchFamily="18" charset="0"/>
              </a:rPr>
              <a:t> to assist with the development of translators and compilers. </a:t>
            </a:r>
          </a:p>
          <a:p>
            <a:pPr algn="just">
              <a:lnSpc>
                <a:spcPct val="120000"/>
              </a:lnSpc>
              <a:spcAft>
                <a:spcPts val="600"/>
              </a:spcAft>
            </a:pPr>
            <a:endParaRPr lang="en-US" sz="2400" dirty="0">
              <a:solidFill>
                <a:srgbClr val="0070C0"/>
              </a:solidFill>
              <a:latin typeface="Times New Roman" panose="02020603050405020304" pitchFamily="18" charset="0"/>
            </a:endParaRPr>
          </a:p>
          <a:p>
            <a:pPr algn="just">
              <a:lnSpc>
                <a:spcPct val="120000"/>
              </a:lnSpc>
              <a:spcAft>
                <a:spcPts val="600"/>
              </a:spcAft>
            </a:pPr>
            <a:endParaRPr lang="en-US" sz="2400" dirty="0">
              <a:solidFill>
                <a:srgbClr val="0070C0"/>
              </a:solidFill>
              <a:latin typeface="Times New Roman" panose="02020603050405020304" pitchFamily="18" charset="0"/>
            </a:endParaRPr>
          </a:p>
          <a:p>
            <a:pPr algn="just">
              <a:lnSpc>
                <a:spcPct val="120000"/>
              </a:lnSpc>
              <a:spcAft>
                <a:spcPts val="600"/>
              </a:spcAft>
            </a:pPr>
            <a:r>
              <a:rPr lang="en-US" sz="2400" dirty="0">
                <a:solidFill>
                  <a:srgbClr val="0070C0"/>
                </a:solidFill>
                <a:latin typeface="Times New Roman" panose="02020603050405020304" pitchFamily="18" charset="0"/>
              </a:rPr>
              <a:t>ANTLR automatically generates the lexical analyzer and parser for you by analyzing the grammar you provide.</a:t>
            </a:r>
          </a:p>
          <a:p>
            <a:pPr algn="just">
              <a:lnSpc>
                <a:spcPct val="120000"/>
              </a:lnSpc>
              <a:spcAft>
                <a:spcPts val="600"/>
              </a:spcAft>
            </a:pPr>
            <a:endParaRPr lang="en-US" sz="2400" dirty="0">
              <a:solidFill>
                <a:srgbClr val="0070C0"/>
              </a:solidFill>
              <a:latin typeface="Times New Roman" panose="02020603050405020304" pitchFamily="18" charset="0"/>
            </a:endParaRPr>
          </a:p>
        </p:txBody>
      </p:sp>
      <p:pic>
        <p:nvPicPr>
          <p:cNvPr id="10" name="Picture 9">
            <a:extLst>
              <a:ext uri="{FF2B5EF4-FFF2-40B4-BE49-F238E27FC236}">
                <a16:creationId xmlns:a16="http://schemas.microsoft.com/office/drawing/2014/main" id="{908E2832-01F4-477A-B1DD-35C55448F31B}"/>
              </a:ext>
            </a:extLst>
          </p:cNvPr>
          <p:cNvPicPr>
            <a:picLocks noChangeAspect="1"/>
          </p:cNvPicPr>
          <p:nvPr/>
        </p:nvPicPr>
        <p:blipFill>
          <a:blip r:embed="rId3"/>
          <a:stretch>
            <a:fillRect/>
          </a:stretch>
        </p:blipFill>
        <p:spPr>
          <a:xfrm>
            <a:off x="9982200" y="1552938"/>
            <a:ext cx="1643065" cy="2320570"/>
          </a:xfrm>
          <a:prstGeom prst="rect">
            <a:avLst/>
          </a:prstGeom>
        </p:spPr>
      </p:pic>
      <p:grpSp>
        <p:nvGrpSpPr>
          <p:cNvPr id="11" name="Group 10">
            <a:extLst>
              <a:ext uri="{FF2B5EF4-FFF2-40B4-BE49-F238E27FC236}">
                <a16:creationId xmlns:a16="http://schemas.microsoft.com/office/drawing/2014/main" id="{002307F5-8A45-4DEF-80F9-AB5A51A38154}"/>
              </a:ext>
            </a:extLst>
          </p:cNvPr>
          <p:cNvGrpSpPr/>
          <p:nvPr/>
        </p:nvGrpSpPr>
        <p:grpSpPr>
          <a:xfrm>
            <a:off x="3152774" y="4424026"/>
            <a:ext cx="5886451" cy="1659243"/>
            <a:chOff x="1276349" y="3970032"/>
            <a:chExt cx="5886451" cy="1583043"/>
          </a:xfrm>
        </p:grpSpPr>
        <p:sp>
          <p:nvSpPr>
            <p:cNvPr id="13" name="Oval 12">
              <a:extLst>
                <a:ext uri="{FF2B5EF4-FFF2-40B4-BE49-F238E27FC236}">
                  <a16:creationId xmlns:a16="http://schemas.microsoft.com/office/drawing/2014/main" id="{B163643C-AD47-40C7-9FA3-11326ABFF371}"/>
                </a:ext>
              </a:extLst>
            </p:cNvPr>
            <p:cNvSpPr/>
            <p:nvPr/>
          </p:nvSpPr>
          <p:spPr>
            <a:xfrm>
              <a:off x="1276349" y="4514850"/>
              <a:ext cx="1304926" cy="514350"/>
            </a:xfrm>
            <a:prstGeom prst="ellipse">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t>Grammar</a:t>
              </a:r>
            </a:p>
          </p:txBody>
        </p:sp>
        <p:sp>
          <p:nvSpPr>
            <p:cNvPr id="14" name="Rectangle: Rounded Corners 16">
              <a:extLst>
                <a:ext uri="{FF2B5EF4-FFF2-40B4-BE49-F238E27FC236}">
                  <a16:creationId xmlns:a16="http://schemas.microsoft.com/office/drawing/2014/main" id="{CBE518D1-0679-4A13-9A7D-400FA04107B9}"/>
                </a:ext>
              </a:extLst>
            </p:cNvPr>
            <p:cNvSpPr/>
            <p:nvPr/>
          </p:nvSpPr>
          <p:spPr>
            <a:xfrm>
              <a:off x="3619502" y="4345859"/>
              <a:ext cx="1562100" cy="852332"/>
            </a:xfrm>
            <a:prstGeom prst="roundRect">
              <a:avLst/>
            </a:prstGeom>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ANRLR Parser Generator</a:t>
              </a:r>
            </a:p>
          </p:txBody>
        </p:sp>
        <p:cxnSp>
          <p:nvCxnSpPr>
            <p:cNvPr id="15" name="Straight Arrow Connector 14">
              <a:extLst>
                <a:ext uri="{FF2B5EF4-FFF2-40B4-BE49-F238E27FC236}">
                  <a16:creationId xmlns:a16="http://schemas.microsoft.com/office/drawing/2014/main" id="{F45D2C9F-4346-4239-B9AE-7420E6135897}"/>
                </a:ext>
              </a:extLst>
            </p:cNvPr>
            <p:cNvCxnSpPr>
              <a:stCxn id="13" idx="6"/>
              <a:endCxn id="14" idx="1"/>
            </p:cNvCxnSpPr>
            <p:nvPr/>
          </p:nvCxnSpPr>
          <p:spPr>
            <a:xfrm>
              <a:off x="2581275" y="4772025"/>
              <a:ext cx="103822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Connector: Elbow 24">
              <a:extLst>
                <a:ext uri="{FF2B5EF4-FFF2-40B4-BE49-F238E27FC236}">
                  <a16:creationId xmlns:a16="http://schemas.microsoft.com/office/drawing/2014/main" id="{0645A61E-75F4-4443-9BAD-EA22AA985AB0}"/>
                </a:ext>
              </a:extLst>
            </p:cNvPr>
            <p:cNvCxnSpPr>
              <a:cxnSpLocks/>
              <a:stCxn id="14" idx="3"/>
            </p:cNvCxnSpPr>
            <p:nvPr/>
          </p:nvCxnSpPr>
          <p:spPr>
            <a:xfrm>
              <a:off x="5181602" y="4772025"/>
              <a:ext cx="914397" cy="482616"/>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Connector: Elbow 26">
              <a:extLst>
                <a:ext uri="{FF2B5EF4-FFF2-40B4-BE49-F238E27FC236}">
                  <a16:creationId xmlns:a16="http://schemas.microsoft.com/office/drawing/2014/main" id="{31DA1835-7F99-47F0-87E9-1D378A232AE5}"/>
                </a:ext>
              </a:extLst>
            </p:cNvPr>
            <p:cNvCxnSpPr>
              <a:cxnSpLocks/>
            </p:cNvCxnSpPr>
            <p:nvPr/>
          </p:nvCxnSpPr>
          <p:spPr>
            <a:xfrm flipV="1">
              <a:off x="5172077" y="4276725"/>
              <a:ext cx="914397" cy="482616"/>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Rectangle: Rounded Corners 32">
              <a:extLst>
                <a:ext uri="{FF2B5EF4-FFF2-40B4-BE49-F238E27FC236}">
                  <a16:creationId xmlns:a16="http://schemas.microsoft.com/office/drawing/2014/main" id="{6EA49E93-6D1A-4FDB-8136-1AD7DF9FD436}"/>
                </a:ext>
              </a:extLst>
            </p:cNvPr>
            <p:cNvSpPr/>
            <p:nvPr/>
          </p:nvSpPr>
          <p:spPr>
            <a:xfrm>
              <a:off x="6124579" y="3970032"/>
              <a:ext cx="1009646" cy="601968"/>
            </a:xfrm>
            <a:prstGeom prst="roundRect">
              <a:avLst/>
            </a:prstGeom>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err="1"/>
                <a:t>Lexer</a:t>
              </a:r>
              <a:endParaRPr lang="en-US" dirty="0"/>
            </a:p>
          </p:txBody>
        </p:sp>
        <p:sp>
          <p:nvSpPr>
            <p:cNvPr id="19" name="Rectangle: Rounded Corners 34">
              <a:extLst>
                <a:ext uri="{FF2B5EF4-FFF2-40B4-BE49-F238E27FC236}">
                  <a16:creationId xmlns:a16="http://schemas.microsoft.com/office/drawing/2014/main" id="{F90D0E67-BECD-4504-A7D4-C8B73FA76DB0}"/>
                </a:ext>
              </a:extLst>
            </p:cNvPr>
            <p:cNvSpPr/>
            <p:nvPr/>
          </p:nvSpPr>
          <p:spPr>
            <a:xfrm>
              <a:off x="6153154" y="4951107"/>
              <a:ext cx="1009646" cy="601968"/>
            </a:xfrm>
            <a:prstGeom prst="roundRect">
              <a:avLst/>
            </a:prstGeom>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dirty="0"/>
                <a:t>Parser</a:t>
              </a:r>
            </a:p>
          </p:txBody>
        </p:sp>
      </p:grpSp>
    </p:spTree>
    <p:extLst>
      <p:ext uri="{BB962C8B-B14F-4D97-AF65-F5344CB8AC3E}">
        <p14:creationId xmlns:p14="http://schemas.microsoft.com/office/powerpoint/2010/main" val="2035972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What is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22</a:t>
            </a:fld>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117B4E7-198C-411D-8C43-DB8BAF4119B7}"/>
              </a:ext>
            </a:extLst>
          </p:cNvPr>
          <p:cNvSpPr txBox="1"/>
          <p:nvPr/>
        </p:nvSpPr>
        <p:spPr>
          <a:xfrm>
            <a:off x="1245725" y="1443645"/>
            <a:ext cx="10108075" cy="940066"/>
          </a:xfrm>
          <a:prstGeom prst="rect">
            <a:avLst/>
          </a:prstGeom>
          <a:noFill/>
        </p:spPr>
        <p:txBody>
          <a:bodyPr wrap="square">
            <a:spAutoFit/>
          </a:bodyPr>
          <a:lstStyle/>
          <a:p>
            <a:pPr algn="just">
              <a:lnSpc>
                <a:spcPct val="120000"/>
              </a:lnSpc>
              <a:spcAft>
                <a:spcPts val="600"/>
              </a:spcAft>
            </a:pPr>
            <a:r>
              <a:rPr lang="en-US" sz="2400" dirty="0">
                <a:solidFill>
                  <a:srgbClr val="0070C0"/>
                </a:solidFill>
                <a:latin typeface="Times New Roman" panose="02020603050405020304" pitchFamily="18" charset="0"/>
              </a:rPr>
              <a:t>A parse tree walker allows walking through the parse tree and perform any action at each node.</a:t>
            </a:r>
          </a:p>
        </p:txBody>
      </p:sp>
      <p:pic>
        <p:nvPicPr>
          <p:cNvPr id="20" name="Picture 19">
            <a:extLst>
              <a:ext uri="{FF2B5EF4-FFF2-40B4-BE49-F238E27FC236}">
                <a16:creationId xmlns:a16="http://schemas.microsoft.com/office/drawing/2014/main" id="{D39A7D33-2BDE-4B1D-AAE2-B21FB04595F3}"/>
              </a:ext>
            </a:extLst>
          </p:cNvPr>
          <p:cNvPicPr>
            <a:picLocks noChangeAspect="1"/>
          </p:cNvPicPr>
          <p:nvPr/>
        </p:nvPicPr>
        <p:blipFill>
          <a:blip r:embed="rId3"/>
          <a:stretch>
            <a:fillRect/>
          </a:stretch>
        </p:blipFill>
        <p:spPr>
          <a:xfrm>
            <a:off x="2343150" y="2738341"/>
            <a:ext cx="7505700" cy="2752725"/>
          </a:xfrm>
          <a:prstGeom prst="rect">
            <a:avLst/>
          </a:prstGeom>
        </p:spPr>
      </p:pic>
    </p:spTree>
    <p:extLst>
      <p:ext uri="{BB962C8B-B14F-4D97-AF65-F5344CB8AC3E}">
        <p14:creationId xmlns:p14="http://schemas.microsoft.com/office/powerpoint/2010/main" val="78442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Why to use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23</a:t>
            </a:fld>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117B4E7-198C-411D-8C43-DB8BAF4119B7}"/>
              </a:ext>
            </a:extLst>
          </p:cNvPr>
          <p:cNvSpPr txBox="1"/>
          <p:nvPr/>
        </p:nvSpPr>
        <p:spPr>
          <a:xfrm>
            <a:off x="1245725" y="1469970"/>
            <a:ext cx="10108075" cy="3816429"/>
          </a:xfrm>
          <a:prstGeom prst="rect">
            <a:avLst/>
          </a:prstGeom>
          <a:noFill/>
        </p:spPr>
        <p:txBody>
          <a:bodyPr wrap="square">
            <a:spAutoFit/>
          </a:bodyPr>
          <a:lstStyle/>
          <a:p>
            <a:pPr>
              <a:spcBef>
                <a:spcPts val="600"/>
              </a:spcBef>
              <a:spcAft>
                <a:spcPts val="600"/>
              </a:spcAft>
            </a:pPr>
            <a:r>
              <a:rPr lang="en-US" sz="2400" dirty="0">
                <a:solidFill>
                  <a:schemeClr val="accent6">
                    <a:lumMod val="75000"/>
                  </a:schemeClr>
                </a:solidFill>
                <a:latin typeface="Times New Roman" panose="02020603050405020304" pitchFamily="18" charset="0"/>
                <a:cs typeface="Times New Roman" panose="02020603050405020304" pitchFamily="18" charset="0"/>
              </a:rPr>
              <a:t>ANTLR is extremely popular with 5,000 downloads a month and is included on all Linux and OS X distributions. It is widely used because it:</a:t>
            </a:r>
          </a:p>
          <a:p>
            <a:pPr marL="800100" lvl="1" indent="-342900">
              <a:spcBef>
                <a:spcPts val="600"/>
              </a:spcBef>
              <a:spcAft>
                <a:spcPts val="600"/>
              </a:spcAft>
              <a:buFont typeface="Wingdings" panose="05000000000000000000" pitchFamily="2" charset="2"/>
              <a:buChar char="Ø"/>
            </a:pPr>
            <a:r>
              <a:rPr lang="en-US" sz="2200" dirty="0">
                <a:solidFill>
                  <a:schemeClr val="accent5">
                    <a:lumMod val="75000"/>
                  </a:schemeClr>
                </a:solidFill>
                <a:latin typeface="Times New Roman" panose="02020603050405020304" pitchFamily="18" charset="0"/>
                <a:cs typeface="Times New Roman" panose="02020603050405020304" pitchFamily="18" charset="0"/>
              </a:rPr>
              <a:t>Generates human-readable code that is easy to fold into other applications </a:t>
            </a:r>
          </a:p>
          <a:p>
            <a:pPr marL="800100" lvl="1" indent="-342900">
              <a:spcBef>
                <a:spcPts val="600"/>
              </a:spcBef>
              <a:spcAft>
                <a:spcPts val="600"/>
              </a:spcAft>
              <a:buFont typeface="Wingdings" panose="05000000000000000000" pitchFamily="2" charset="2"/>
              <a:buChar char="Ø"/>
            </a:pPr>
            <a:r>
              <a:rPr lang="en-US" sz="2200" dirty="0">
                <a:solidFill>
                  <a:schemeClr val="accent5">
                    <a:lumMod val="75000"/>
                  </a:schemeClr>
                </a:solidFill>
                <a:latin typeface="Times New Roman" panose="02020603050405020304" pitchFamily="18" charset="0"/>
                <a:cs typeface="Times New Roman" panose="02020603050405020304" pitchFamily="18" charset="0"/>
              </a:rPr>
              <a:t>Generates powerful recursive-descent recognizers using LL(*), an extension to LL(k) that uses arbitrary look ahead to make decisions </a:t>
            </a:r>
          </a:p>
          <a:p>
            <a:pPr marL="800100" lvl="1" indent="-342900">
              <a:spcBef>
                <a:spcPts val="600"/>
              </a:spcBef>
              <a:spcAft>
                <a:spcPts val="600"/>
              </a:spcAft>
              <a:buFont typeface="Wingdings" panose="05000000000000000000" pitchFamily="2" charset="2"/>
              <a:buChar char="Ø"/>
            </a:pPr>
            <a:r>
              <a:rPr lang="en-US" sz="2200" dirty="0">
                <a:solidFill>
                  <a:schemeClr val="accent5">
                    <a:lumMod val="75000"/>
                  </a:schemeClr>
                </a:solidFill>
                <a:latin typeface="Times New Roman" panose="02020603050405020304" pitchFamily="18" charset="0"/>
                <a:cs typeface="Times New Roman" panose="02020603050405020304" pitchFamily="18" charset="0"/>
              </a:rPr>
              <a:t>Tightly integrates StringTemplate,5 a template engine specifically designed to generate structured text such as source code </a:t>
            </a:r>
          </a:p>
          <a:p>
            <a:pPr marL="800100" lvl="1" indent="-342900">
              <a:spcBef>
                <a:spcPts val="600"/>
              </a:spcBef>
              <a:spcAft>
                <a:spcPts val="600"/>
              </a:spcAft>
              <a:buFont typeface="Wingdings" panose="05000000000000000000" pitchFamily="2" charset="2"/>
              <a:buChar char="Ø"/>
            </a:pPr>
            <a:r>
              <a:rPr lang="en-US" sz="2200" dirty="0">
                <a:solidFill>
                  <a:schemeClr val="accent5">
                    <a:lumMod val="75000"/>
                  </a:schemeClr>
                </a:solidFill>
                <a:latin typeface="Times New Roman" panose="02020603050405020304" pitchFamily="18" charset="0"/>
                <a:cs typeface="Times New Roman" panose="02020603050405020304" pitchFamily="18" charset="0"/>
              </a:rPr>
              <a:t>Has a graphical grammar development environment called ANTLRWorks6 that can debug parsers generated in any ANTLR target language </a:t>
            </a:r>
          </a:p>
        </p:txBody>
      </p:sp>
    </p:spTree>
    <p:extLst>
      <p:ext uri="{BB962C8B-B14F-4D97-AF65-F5344CB8AC3E}">
        <p14:creationId xmlns:p14="http://schemas.microsoft.com/office/powerpoint/2010/main" val="3648008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Why to use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24</a:t>
            </a:fld>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117B4E7-198C-411D-8C43-DB8BAF4119B7}"/>
              </a:ext>
            </a:extLst>
          </p:cNvPr>
          <p:cNvSpPr txBox="1"/>
          <p:nvPr/>
        </p:nvSpPr>
        <p:spPr>
          <a:xfrm>
            <a:off x="1245725" y="1469970"/>
            <a:ext cx="10108075" cy="2354491"/>
          </a:xfrm>
          <a:prstGeom prst="rect">
            <a:avLst/>
          </a:prstGeom>
          <a:noFill/>
        </p:spPr>
        <p:txBody>
          <a:bodyPr wrap="square">
            <a:spAutoFit/>
          </a:bodyPr>
          <a:lstStyle/>
          <a:p>
            <a:pPr marL="457200" indent="-457200">
              <a:lnSpc>
                <a:spcPct val="120000"/>
              </a:lnSpc>
              <a:spcAft>
                <a:spcPts val="600"/>
              </a:spcAft>
              <a:buFont typeface="+mj-lt"/>
              <a:buAutoNum type="arabicPeriod"/>
            </a:pPr>
            <a:r>
              <a:rPr lang="en-US" sz="2200" dirty="0">
                <a:solidFill>
                  <a:srgbClr val="0070C0"/>
                </a:solidFill>
                <a:latin typeface="Times New Roman" panose="02020603050405020304" pitchFamily="18" charset="0"/>
                <a:cs typeface="Times New Roman" panose="02020603050405020304" pitchFamily="18" charset="0"/>
              </a:rPr>
              <a:t>Is actively supported with a good project website and a high-traffic mailing list7 </a:t>
            </a:r>
          </a:p>
          <a:p>
            <a:pPr lvl="2">
              <a:lnSpc>
                <a:spcPct val="120000"/>
              </a:lnSpc>
              <a:spcAft>
                <a:spcPts val="600"/>
              </a:spcAft>
            </a:pPr>
            <a:r>
              <a:rPr lang="en-US" sz="2200" dirty="0">
                <a:solidFill>
                  <a:srgbClr val="0070C0"/>
                </a:solidFill>
                <a:latin typeface="Times New Roman" panose="02020603050405020304" pitchFamily="18" charset="0"/>
                <a:cs typeface="Times New Roman" panose="02020603050405020304" pitchFamily="18" charset="0"/>
              </a:rPr>
              <a:t>• Comes with complete source under the BSD license </a:t>
            </a:r>
          </a:p>
          <a:p>
            <a:pPr marL="457200" indent="-457200">
              <a:lnSpc>
                <a:spcPct val="120000"/>
              </a:lnSpc>
              <a:spcAft>
                <a:spcPts val="600"/>
              </a:spcAft>
              <a:buFont typeface="+mj-lt"/>
              <a:buAutoNum type="arabicPeriod"/>
            </a:pPr>
            <a:r>
              <a:rPr lang="en-US" sz="2200" dirty="0">
                <a:solidFill>
                  <a:srgbClr val="0070C0"/>
                </a:solidFill>
                <a:latin typeface="Times New Roman" panose="02020603050405020304" pitchFamily="18" charset="0"/>
                <a:cs typeface="Times New Roman" panose="02020603050405020304" pitchFamily="18" charset="0"/>
              </a:rPr>
              <a:t>Is extremely flexible and automates or formalizes many common tasks </a:t>
            </a:r>
          </a:p>
          <a:p>
            <a:pPr marL="457200" indent="-457200">
              <a:lnSpc>
                <a:spcPct val="120000"/>
              </a:lnSpc>
              <a:spcAft>
                <a:spcPts val="600"/>
              </a:spcAft>
              <a:buFont typeface="+mj-lt"/>
              <a:buAutoNum type="arabicPeriod"/>
            </a:pPr>
            <a:r>
              <a:rPr lang="en-US" sz="2200" dirty="0">
                <a:solidFill>
                  <a:srgbClr val="0070C0"/>
                </a:solidFill>
                <a:latin typeface="Times New Roman" panose="02020603050405020304" pitchFamily="18" charset="0"/>
                <a:cs typeface="Times New Roman" panose="02020603050405020304" pitchFamily="18" charset="0"/>
              </a:rPr>
              <a:t>Supports multiple target languages such as Java, C#, Python, Ruby, Objective-C, C, and C++.</a:t>
            </a:r>
          </a:p>
        </p:txBody>
      </p:sp>
      <p:sp>
        <p:nvSpPr>
          <p:cNvPr id="3" name="Rectangle 2"/>
          <p:cNvSpPr/>
          <p:nvPr/>
        </p:nvSpPr>
        <p:spPr>
          <a:xfrm>
            <a:off x="1298042" y="4109580"/>
            <a:ext cx="6096000" cy="1323439"/>
          </a:xfrm>
          <a:prstGeom prst="rect">
            <a:avLst/>
          </a:prstGeom>
        </p:spPr>
        <p:txBody>
          <a:bodyPr>
            <a:spAutoFit/>
          </a:bodyPr>
          <a:lstStyle/>
          <a:p>
            <a:r>
              <a:rPr lang="en-US" sz="2000" dirty="0">
                <a:solidFill>
                  <a:schemeClr val="accent5">
                    <a:lumMod val="50000"/>
                  </a:schemeClr>
                </a:solidFill>
                <a:latin typeface="Times New Roman" panose="02020603050405020304" pitchFamily="18" charset="0"/>
                <a:cs typeface="Times New Roman" panose="02020603050405020304" pitchFamily="18" charset="0"/>
              </a:rPr>
              <a:t>See:</a:t>
            </a:r>
          </a:p>
          <a:p>
            <a:pPr marL="285750" indent="-28575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hlinkClick r:id="rId3"/>
              </a:rPr>
              <a:t>http://www.stringtemplate.org</a:t>
            </a: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hlinkClick r:id="rId4"/>
              </a:rPr>
              <a:t>http://www.antlr.org/works</a:t>
            </a: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hlinkClick r:id="rId5"/>
              </a:rPr>
              <a:t>http://www.antlr.org:8080/pipermail/antlr-interest/</a:t>
            </a: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9356831-CD26-4381-A16E-6F3CA06AF8F4}"/>
              </a:ext>
            </a:extLst>
          </p:cNvPr>
          <p:cNvSpPr/>
          <p:nvPr/>
        </p:nvSpPr>
        <p:spPr>
          <a:xfrm>
            <a:off x="1298042" y="5628837"/>
            <a:ext cx="10934699" cy="338554"/>
          </a:xfrm>
          <a:prstGeom prst="rect">
            <a:avLst/>
          </a:prstGeom>
        </p:spPr>
        <p:txBody>
          <a:bodyPr wrap="square">
            <a:spAutoFit/>
          </a:bodyPr>
          <a:lstStyle/>
          <a:p>
            <a:r>
              <a:rPr lang="en-US" sz="1600" dirty="0">
                <a:solidFill>
                  <a:schemeClr val="accent5">
                    <a:lumMod val="50000"/>
                  </a:schemeClr>
                </a:solidFill>
                <a:latin typeface="Times New Roman" panose="02020603050405020304" pitchFamily="18" charset="0"/>
                <a:cs typeface="Times New Roman" panose="02020603050405020304" pitchFamily="18" charset="0"/>
                <a:hlinkClick r:id="rId6"/>
              </a:rPr>
              <a:t>https://doc.lagout.org/programmation/Pragmatic%20Programmers/The%20Definitive%20ANTLR%20Reference.pdf</a:t>
            </a:r>
            <a:endParaRPr lang="en-US" sz="16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876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25</a:t>
            </a:fld>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A8F68B2-C616-478C-8DEA-8777A989AB86}"/>
              </a:ext>
            </a:extLst>
          </p:cNvPr>
          <p:cNvSpPr/>
          <p:nvPr/>
        </p:nvSpPr>
        <p:spPr>
          <a:xfrm>
            <a:off x="1245725" y="1443645"/>
            <a:ext cx="9982200" cy="830997"/>
          </a:xfrm>
          <a:prstGeom prst="rect">
            <a:avLst/>
          </a:prstGeom>
        </p:spPr>
        <p:txBody>
          <a:bodyPr wrap="square">
            <a:spAutoFit/>
          </a:bodyPr>
          <a:lstStyle/>
          <a:p>
            <a:pPr>
              <a:lnSpc>
                <a:spcPct val="120000"/>
              </a:lnSpc>
            </a:pP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ANTLR is written in Java, so you must have Java installed on your machine even if you are going to use ANTLR with, say, Python. ANTLR requires a Java version of 1.6 or higher.</a:t>
            </a:r>
          </a:p>
        </p:txBody>
      </p:sp>
      <p:sp>
        <p:nvSpPr>
          <p:cNvPr id="13" name="Rectangle 12">
            <a:extLst>
              <a:ext uri="{FF2B5EF4-FFF2-40B4-BE49-F238E27FC236}">
                <a16:creationId xmlns:a16="http://schemas.microsoft.com/office/drawing/2014/main" id="{C5233802-F28E-46B9-A4D3-60B33C058EDF}"/>
              </a:ext>
            </a:extLst>
          </p:cNvPr>
          <p:cNvSpPr/>
          <p:nvPr/>
        </p:nvSpPr>
        <p:spPr>
          <a:xfrm>
            <a:off x="1245725" y="2427443"/>
            <a:ext cx="10108075" cy="4099584"/>
          </a:xfrm>
          <a:prstGeom prst="rect">
            <a:avLst/>
          </a:prstGeom>
        </p:spPr>
        <p:txBody>
          <a:bodyPr wrap="square">
            <a:spAutoFit/>
          </a:bodyPr>
          <a:lstStyle/>
          <a:p>
            <a:pPr>
              <a:lnSpc>
                <a:spcPct val="150000"/>
              </a:lnSpc>
            </a:pP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Step 1: Install Java</a:t>
            </a:r>
            <a:endPar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nSpc>
                <a:spcPct val="150000"/>
              </a:lnSpc>
            </a:pP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1.1  </a:t>
            </a:r>
            <a:r>
              <a:rPr lang="en-US" sz="2000" dirty="0">
                <a:latin typeface="Times New Roman" panose="02020603050405020304" pitchFamily="18" charset="0"/>
                <a:cs typeface="Times New Roman" panose="02020603050405020304" pitchFamily="18" charset="0"/>
              </a:rPr>
              <a:t>Download and install Java JDK 13.0.2 (64-bit). Java Development Kit (64-bit).  </a:t>
            </a:r>
          </a:p>
          <a:p>
            <a:pPr>
              <a:lnSpc>
                <a:spcPct val="120000"/>
              </a:lnSpc>
            </a:pPr>
            <a:r>
              <a:rPr lang="en-US" sz="2000" dirty="0">
                <a:latin typeface="Times New Roman" panose="02020603050405020304" pitchFamily="18" charset="0"/>
                <a:cs typeface="Times New Roman" panose="02020603050405020304" pitchFamily="18" charset="0"/>
              </a:rPr>
              <a:t>       Date released 2018. Free Download. (159.8 MB).</a:t>
            </a:r>
          </a:p>
          <a:p>
            <a:pPr>
              <a:lnSpc>
                <a:spcPct val="120000"/>
              </a:lnSpc>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3"/>
              </a:rPr>
              <a:t>https://www.filehorse.com/download-java-development-kit-64/old-versions/page-2/</a:t>
            </a:r>
            <a:r>
              <a:rPr lang="en-US" sz="2000" dirty="0">
                <a:latin typeface="Times New Roman" panose="02020603050405020304" pitchFamily="18" charset="0"/>
                <a:cs typeface="Times New Roman" panose="02020603050405020304" pitchFamily="18" charset="0"/>
              </a:rPr>
              <a:t> </a:t>
            </a:r>
          </a:p>
          <a:p>
            <a:pPr>
              <a:lnSpc>
                <a:spcPct val="120000"/>
              </a:lnSpc>
            </a:pPr>
            <a:endParaRPr lang="en-US" b="1" dirty="0">
              <a:latin typeface="Times New Roman" panose="02020603050405020304" pitchFamily="18" charset="0"/>
              <a:cs typeface="Times New Roman" panose="02020603050405020304" pitchFamily="18" charset="0"/>
            </a:endParaRPr>
          </a:p>
          <a:p>
            <a:pPr>
              <a:lnSpc>
                <a:spcPct val="120000"/>
              </a:lnSpc>
            </a:pP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Step 2: Download the tool</a:t>
            </a:r>
          </a:p>
          <a:p>
            <a:pPr>
              <a:lnSpc>
                <a:spcPct val="120000"/>
              </a:lnSpc>
            </a:pPr>
            <a:r>
              <a:rPr lang="en-US" sz="2000" dirty="0">
                <a:latin typeface="Times New Roman" panose="02020603050405020304" pitchFamily="18" charset="0"/>
                <a:cs typeface="Times New Roman" panose="02020603050405020304" pitchFamily="18" charset="0"/>
              </a:rPr>
              <a:t>2.1    Download </a:t>
            </a:r>
            <a:r>
              <a:rPr lang="en-US" sz="2000" b="1" dirty="0">
                <a:latin typeface="Times New Roman" panose="02020603050405020304" pitchFamily="18" charset="0"/>
                <a:cs typeface="Times New Roman" panose="02020603050405020304" pitchFamily="18" charset="0"/>
              </a:rPr>
              <a:t>antlr-4.8-complete.jar</a:t>
            </a:r>
            <a:r>
              <a:rPr lang="en-US" sz="2000" dirty="0">
                <a:latin typeface="Times New Roman" panose="02020603050405020304" pitchFamily="18" charset="0"/>
                <a:cs typeface="Times New Roman" panose="02020603050405020304" pitchFamily="18" charset="0"/>
              </a:rPr>
              <a:t> (or whatever version) from https:</a:t>
            </a:r>
          </a:p>
          <a:p>
            <a:pPr>
              <a:lnSpc>
                <a:spcPct val="120000"/>
              </a:lnSpc>
            </a:pPr>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a:solidFill>
                  <a:schemeClr val="accent6">
                    <a:lumMod val="75000"/>
                  </a:schemeClr>
                </a:solidFill>
                <a:latin typeface="Times New Roman" panose="02020603050405020304" pitchFamily="18" charset="0"/>
                <a:cs typeface="Times New Roman" panose="02020603050405020304" pitchFamily="18" charset="0"/>
                <a:hlinkClick r:id="rId4"/>
              </a:rPr>
              <a:t>https://www.antlr.org/download/</a:t>
            </a:r>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pPr>
              <a:lnSpc>
                <a:spcPct val="120000"/>
              </a:lnSpc>
            </a:pPr>
            <a:r>
              <a:rPr lang="en-US" sz="2000" dirty="0">
                <a:latin typeface="Times New Roman" panose="02020603050405020304" pitchFamily="18" charset="0"/>
                <a:cs typeface="Times New Roman" panose="02020603050405020304" pitchFamily="18" charset="0"/>
              </a:rPr>
              <a:t>2.2    Save </a:t>
            </a:r>
            <a:r>
              <a:rPr lang="en-US" sz="2000" b="1" dirty="0">
                <a:latin typeface="Times New Roman" panose="02020603050405020304" pitchFamily="18" charset="0"/>
                <a:cs typeface="Times New Roman" panose="02020603050405020304" pitchFamily="18" charset="0"/>
              </a:rPr>
              <a:t>antlr-4.8-complete.jar</a:t>
            </a:r>
            <a:r>
              <a:rPr lang="en-US" sz="2000" dirty="0">
                <a:latin typeface="Times New Roman" panose="02020603050405020304" pitchFamily="18" charset="0"/>
                <a:cs typeface="Times New Roman" panose="02020603050405020304" pitchFamily="18" charset="0"/>
              </a:rPr>
              <a:t> to your directory for 3rd party Java libraries,  say:</a:t>
            </a:r>
          </a:p>
          <a:p>
            <a:pPr>
              <a:lnSpc>
                <a:spcPct val="12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C:\Javalib</a:t>
            </a:r>
          </a:p>
        </p:txBody>
      </p:sp>
    </p:spTree>
    <p:extLst>
      <p:ext uri="{BB962C8B-B14F-4D97-AF65-F5344CB8AC3E}">
        <p14:creationId xmlns:p14="http://schemas.microsoft.com/office/powerpoint/2010/main" val="762228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26</a:t>
            </a:fld>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C5233802-F28E-46B9-A4D3-60B33C058EDF}"/>
              </a:ext>
            </a:extLst>
          </p:cNvPr>
          <p:cNvSpPr/>
          <p:nvPr/>
        </p:nvSpPr>
        <p:spPr>
          <a:xfrm>
            <a:off x="1245725" y="1443645"/>
            <a:ext cx="10214755" cy="4724370"/>
          </a:xfrm>
          <a:prstGeom prst="rect">
            <a:avLst/>
          </a:prstGeom>
        </p:spPr>
        <p:txBody>
          <a:bodyPr wrap="square">
            <a:spAutoFit/>
          </a:bodyPr>
          <a:lstStyle/>
          <a:p>
            <a:pPr>
              <a:lnSpc>
                <a:spcPct val="150000"/>
              </a:lnSpc>
              <a:spcBef>
                <a:spcPts val="600"/>
              </a:spcBef>
            </a:pP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Step 3: Set paths</a:t>
            </a:r>
            <a:endPar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spcBef>
                <a:spcPts val="600"/>
              </a:spcBef>
              <a:spcAft>
                <a:spcPts val="600"/>
              </a:spcAft>
            </a:pPr>
            <a:r>
              <a:rPr lang="en-US" sz="2000" dirty="0">
                <a:latin typeface="Times New Roman" panose="02020603050405020304" pitchFamily="18" charset="0"/>
                <a:cs typeface="Times New Roman" panose="02020603050405020304" pitchFamily="18" charset="0"/>
              </a:rPr>
              <a:t>3.1   Create three text files antlr.txt, grun.txt and class.txt and save then to c:\java.lib</a:t>
            </a:r>
          </a:p>
          <a:p>
            <a:pPr>
              <a:spcBef>
                <a:spcPts val="600"/>
              </a:spcBef>
              <a:spcAft>
                <a:spcPts val="600"/>
              </a:spcAft>
            </a:pPr>
            <a:r>
              <a:rPr lang="en-US" sz="2000" dirty="0">
                <a:latin typeface="Times New Roman" panose="02020603050405020304" pitchFamily="18" charset="0"/>
                <a:cs typeface="Times New Roman" panose="02020603050405020304" pitchFamily="18" charset="0"/>
              </a:rPr>
              <a:t>3.2   Rename the above files to antlr.bat, grun.bat and class.bat</a:t>
            </a:r>
          </a:p>
          <a:p>
            <a:pPr>
              <a:spcBef>
                <a:spcPts val="600"/>
              </a:spcBef>
              <a:spcAft>
                <a:spcPts val="600"/>
              </a:spcAft>
            </a:pPr>
            <a:r>
              <a:rPr lang="en-US" sz="2000" dirty="0">
                <a:latin typeface="Times New Roman" panose="02020603050405020304" pitchFamily="18" charset="0"/>
                <a:cs typeface="Times New Roman" panose="02020603050405020304" pitchFamily="18" charset="0"/>
              </a:rPr>
              <a:t>3.3   Copy the following commands into the batch files:</a:t>
            </a:r>
          </a:p>
          <a:p>
            <a:pPr lvl="1">
              <a:spcBef>
                <a:spcPts val="600"/>
              </a:spcBef>
              <a:spcAft>
                <a:spcPts val="600"/>
              </a:spcAft>
            </a:pPr>
            <a:r>
              <a:rPr lang="en-US" sz="2000" dirty="0">
                <a:latin typeface="Times New Roman" panose="02020603050405020304" pitchFamily="18" charset="0"/>
                <a:cs typeface="Times New Roman" panose="02020603050405020304" pitchFamily="18" charset="0"/>
              </a:rPr>
              <a:t>            class.bat:     SET CLASSPATH=.; %CLASSPATH%</a:t>
            </a:r>
          </a:p>
          <a:p>
            <a:pPr lvl="1">
              <a:spcBef>
                <a:spcPts val="600"/>
              </a:spcBef>
              <a:spcAft>
                <a:spcPts val="600"/>
              </a:spcAft>
            </a:pPr>
            <a:r>
              <a:rPr lang="en-US" sz="2000" dirty="0">
                <a:latin typeface="Times New Roman" panose="02020603050405020304" pitchFamily="18" charset="0"/>
                <a:cs typeface="Times New Roman" panose="02020603050405020304" pitchFamily="18" charset="0"/>
              </a:rPr>
              <a:t>            grun.bat:     java org.antlr.v4.gui.TestRig %*</a:t>
            </a:r>
          </a:p>
          <a:p>
            <a:pPr lvl="1">
              <a:spcBef>
                <a:spcPts val="600"/>
              </a:spcBef>
              <a:spcAft>
                <a:spcPts val="600"/>
              </a:spcAft>
            </a:pPr>
            <a:r>
              <a:rPr lang="en-US" sz="2000" dirty="0">
                <a:latin typeface="Times New Roman" panose="02020603050405020304" pitchFamily="18" charset="0"/>
                <a:cs typeface="Times New Roman" panose="02020603050405020304" pitchFamily="18" charset="0"/>
              </a:rPr>
              <a:t>            antlr.bat:    java org.antlr.v4.Tool %*</a:t>
            </a:r>
          </a:p>
          <a:p>
            <a:pPr>
              <a:spcBef>
                <a:spcPts val="600"/>
              </a:spcBef>
              <a:spcAft>
                <a:spcPts val="600"/>
              </a:spcAft>
            </a:pPr>
            <a:r>
              <a:rPr lang="en-US" sz="2000" dirty="0">
                <a:latin typeface="Times New Roman" panose="02020603050405020304" pitchFamily="18" charset="0"/>
                <a:cs typeface="Times New Roman" panose="02020603050405020304" pitchFamily="18" charset="0"/>
              </a:rPr>
              <a:t>3.4   Add antlr-4.8-complete.jar to CLASSPATH, either:</a:t>
            </a:r>
          </a:p>
          <a:p>
            <a:pPr>
              <a:spcBef>
                <a:spcPts val="600"/>
              </a:spcBef>
              <a:spcAft>
                <a:spcPts val="600"/>
              </a:spcAft>
            </a:pP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Permanently: Using Control Panel &gt; System &gt; Advanced system settings &gt; Environment variables</a:t>
            </a:r>
          </a:p>
          <a:p>
            <a:pPr>
              <a:spcBef>
                <a:spcPts val="600"/>
              </a:spcBef>
              <a:spcAft>
                <a:spcPts val="600"/>
              </a:spcAft>
            </a:pPr>
            <a:r>
              <a:rPr lang="en-US" sz="2000" dirty="0">
                <a:latin typeface="Times New Roman" panose="02020603050405020304" pitchFamily="18" charset="0"/>
                <a:cs typeface="Times New Roman" panose="02020603050405020304" pitchFamily="18" charset="0"/>
              </a:rPr>
              <a:t> 3.5  Use the windows search, to look for “environment”.</a:t>
            </a:r>
          </a:p>
        </p:txBody>
      </p:sp>
    </p:spTree>
    <p:extLst>
      <p:ext uri="{BB962C8B-B14F-4D97-AF65-F5344CB8AC3E}">
        <p14:creationId xmlns:p14="http://schemas.microsoft.com/office/powerpoint/2010/main" val="1965177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27</a:t>
            </a:fld>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FF06427-A159-4BCA-8CCF-F65D4C52C590}"/>
              </a:ext>
            </a:extLst>
          </p:cNvPr>
          <p:cNvSpPr/>
          <p:nvPr/>
        </p:nvSpPr>
        <p:spPr>
          <a:xfrm>
            <a:off x="1245725" y="1443645"/>
            <a:ext cx="7896225" cy="861774"/>
          </a:xfrm>
          <a:prstGeom prst="rect">
            <a:avLst/>
          </a:prstGeom>
        </p:spPr>
        <p:txBody>
          <a:bodyPr wrap="square">
            <a:spAutoFit/>
          </a:bodyPr>
          <a:lstStyle/>
          <a:p>
            <a:pPr>
              <a:spcAft>
                <a:spcPts val="1200"/>
              </a:spcAft>
            </a:pPr>
            <a:r>
              <a:rPr lang="en-US" sz="2000" dirty="0">
                <a:solidFill>
                  <a:srgbClr val="0070C0"/>
                </a:solidFill>
                <a:latin typeface="Times New Roman" panose="02020603050405020304" pitchFamily="18" charset="0"/>
                <a:cs typeface="Times New Roman" panose="02020603050405020304" pitchFamily="18" charset="0"/>
              </a:rPr>
              <a:t> 3.6  Click on “Edit Environment Variables” &gt; “Environment Variables”</a:t>
            </a:r>
          </a:p>
          <a:p>
            <a:pPr>
              <a:spcAft>
                <a:spcPts val="1200"/>
              </a:spcAft>
            </a:pPr>
            <a:r>
              <a:rPr lang="en-US" sz="2000" dirty="0">
                <a:solidFill>
                  <a:srgbClr val="0070C0"/>
                </a:solidFill>
                <a:latin typeface="Times New Roman" panose="02020603050405020304" pitchFamily="18" charset="0"/>
                <a:cs typeface="Times New Roman" panose="02020603050405020304" pitchFamily="18" charset="0"/>
              </a:rPr>
              <a:t> 3.7  The following widow will pop up on the screen. </a:t>
            </a:r>
          </a:p>
        </p:txBody>
      </p:sp>
      <p:pic>
        <p:nvPicPr>
          <p:cNvPr id="11" name="Picture 10">
            <a:extLst>
              <a:ext uri="{FF2B5EF4-FFF2-40B4-BE49-F238E27FC236}">
                <a16:creationId xmlns:a16="http://schemas.microsoft.com/office/drawing/2014/main" id="{5F50B655-70F8-4E01-A0AB-592BC8FFD756}"/>
              </a:ext>
            </a:extLst>
          </p:cNvPr>
          <p:cNvPicPr>
            <a:picLocks noChangeAspect="1"/>
          </p:cNvPicPr>
          <p:nvPr/>
        </p:nvPicPr>
        <p:blipFill>
          <a:blip r:embed="rId3"/>
          <a:stretch>
            <a:fillRect/>
          </a:stretch>
        </p:blipFill>
        <p:spPr>
          <a:xfrm>
            <a:off x="1630680" y="2512313"/>
            <a:ext cx="8933730" cy="3705976"/>
          </a:xfrm>
          <a:prstGeom prst="rect">
            <a:avLst/>
          </a:prstGeom>
        </p:spPr>
      </p:pic>
    </p:spTree>
    <p:extLst>
      <p:ext uri="{BB962C8B-B14F-4D97-AF65-F5344CB8AC3E}">
        <p14:creationId xmlns:p14="http://schemas.microsoft.com/office/powerpoint/2010/main" val="1546774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28</a:t>
            </a:fld>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A83C730-8519-4179-AF8B-772E6BD08791}"/>
              </a:ext>
            </a:extLst>
          </p:cNvPr>
          <p:cNvSpPr/>
          <p:nvPr/>
        </p:nvSpPr>
        <p:spPr>
          <a:xfrm>
            <a:off x="1245725" y="1489118"/>
            <a:ext cx="8694335" cy="461665"/>
          </a:xfrm>
          <a:prstGeom prst="rect">
            <a:avLst/>
          </a:prstGeom>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3.8  Click on “New”. The following window will be displayed</a:t>
            </a:r>
          </a:p>
        </p:txBody>
      </p:sp>
      <p:pic>
        <p:nvPicPr>
          <p:cNvPr id="13" name="Picture 12">
            <a:extLst>
              <a:ext uri="{FF2B5EF4-FFF2-40B4-BE49-F238E27FC236}">
                <a16:creationId xmlns:a16="http://schemas.microsoft.com/office/drawing/2014/main" id="{AC63524F-2332-4B68-A512-0CF0FD55123B}"/>
              </a:ext>
            </a:extLst>
          </p:cNvPr>
          <p:cNvPicPr>
            <a:picLocks noChangeAspect="1"/>
          </p:cNvPicPr>
          <p:nvPr/>
        </p:nvPicPr>
        <p:blipFill>
          <a:blip r:embed="rId3"/>
          <a:stretch>
            <a:fillRect/>
          </a:stretch>
        </p:blipFill>
        <p:spPr>
          <a:xfrm>
            <a:off x="1260965" y="2574549"/>
            <a:ext cx="9675410" cy="2143758"/>
          </a:xfrm>
          <a:prstGeom prst="rect">
            <a:avLst/>
          </a:prstGeom>
        </p:spPr>
      </p:pic>
    </p:spTree>
    <p:extLst>
      <p:ext uri="{BB962C8B-B14F-4D97-AF65-F5344CB8AC3E}">
        <p14:creationId xmlns:p14="http://schemas.microsoft.com/office/powerpoint/2010/main" val="62405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29</a:t>
            </a:fld>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5233802-F28E-46B9-A4D3-60B33C058EDF}"/>
              </a:ext>
            </a:extLst>
          </p:cNvPr>
          <p:cNvSpPr/>
          <p:nvPr/>
        </p:nvSpPr>
        <p:spPr>
          <a:xfrm>
            <a:off x="1245725" y="1439490"/>
            <a:ext cx="9124950" cy="461665"/>
          </a:xfrm>
          <a:prstGeom prst="rect">
            <a:avLst/>
          </a:prstGeom>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3.9 Add Java path to Path by clicking on the “Path” option </a:t>
            </a:r>
          </a:p>
        </p:txBody>
      </p:sp>
      <p:pic>
        <p:nvPicPr>
          <p:cNvPr id="15" name="Picture 14">
            <a:extLst>
              <a:ext uri="{FF2B5EF4-FFF2-40B4-BE49-F238E27FC236}">
                <a16:creationId xmlns:a16="http://schemas.microsoft.com/office/drawing/2014/main" id="{5494C667-1BDB-4D6D-BD80-6E859F7D843C}"/>
              </a:ext>
            </a:extLst>
          </p:cNvPr>
          <p:cNvPicPr>
            <a:picLocks noChangeAspect="1"/>
          </p:cNvPicPr>
          <p:nvPr/>
        </p:nvPicPr>
        <p:blipFill>
          <a:blip r:embed="rId3"/>
          <a:stretch>
            <a:fillRect/>
          </a:stretch>
        </p:blipFill>
        <p:spPr>
          <a:xfrm>
            <a:off x="1872687" y="2019802"/>
            <a:ext cx="8446626" cy="4156345"/>
          </a:xfrm>
          <a:prstGeom prst="rect">
            <a:avLst/>
          </a:prstGeom>
        </p:spPr>
      </p:pic>
    </p:spTree>
    <p:extLst>
      <p:ext uri="{BB962C8B-B14F-4D97-AF65-F5344CB8AC3E}">
        <p14:creationId xmlns:p14="http://schemas.microsoft.com/office/powerpoint/2010/main" val="192556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A compiler structure</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B0F0"/>
                </a:solidFill>
                <a:latin typeface="Times New Roman" panose="02020603050405020304" pitchFamily="18" charset="0"/>
                <a:cs typeface="Times New Roman" panose="02020603050405020304" pitchFamily="18" charset="0"/>
                <a:hlinkClick r:id="rId2"/>
              </a:rPr>
              <a:t>Page 7 of the </a:t>
            </a:r>
            <a:r>
              <a:rPr lang="en-US" sz="2000" dirty="0" err="1">
                <a:solidFill>
                  <a:srgbClr val="00B0F0"/>
                </a:solidFill>
                <a:latin typeface="Times New Roman" panose="02020603050405020304" pitchFamily="18" charset="0"/>
                <a:cs typeface="Times New Roman" panose="02020603050405020304" pitchFamily="18" charset="0"/>
                <a:hlinkClick r:id="rId2"/>
              </a:rPr>
              <a:t>Aho’s</a:t>
            </a:r>
            <a:r>
              <a:rPr lang="en-US" sz="2000" dirty="0">
                <a:solidFill>
                  <a:srgbClr val="00B0F0"/>
                </a:solidFill>
                <a:latin typeface="Times New Roman" panose="02020603050405020304" pitchFamily="18" charset="0"/>
                <a:cs typeface="Times New Roman" panose="02020603050405020304" pitchFamily="18" charset="0"/>
                <a:hlinkClick r:id="rId2"/>
              </a:rPr>
              <a:t> Book</a:t>
            </a:r>
            <a:endParaRPr lang="en-US" sz="2000" dirty="0">
              <a:solidFill>
                <a:srgbClr val="00B0F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1AEB2F85-087D-4B66-8BF3-DEF8F02B0159}" type="datetime1">
              <a:rPr lang="en-US" smtClean="0"/>
              <a:t>2/27/2021</a:t>
            </a:fld>
            <a:endParaRPr lang="en-US"/>
          </a:p>
        </p:txBody>
      </p:sp>
      <p:sp>
        <p:nvSpPr>
          <p:cNvPr id="7" name="Footer Placeholder 6"/>
          <p:cNvSpPr>
            <a:spLocks noGrp="1"/>
          </p:cNvSpPr>
          <p:nvPr>
            <p:ph type="ftr" sz="quarter" idx="11"/>
          </p:nvPr>
        </p:nvSpPr>
        <p:spPr/>
        <p:txBody>
          <a:bodyPr/>
          <a:lstStyle/>
          <a:p>
            <a:r>
              <a:rPr lang="en-US"/>
              <a:t>Saeed Parsa</a:t>
            </a:r>
            <a:endParaRPr lang="en-US" dirty="0"/>
          </a:p>
        </p:txBody>
      </p:sp>
      <p:sp>
        <p:nvSpPr>
          <p:cNvPr id="8" name="Slide Number Placeholder 7"/>
          <p:cNvSpPr>
            <a:spLocks noGrp="1"/>
          </p:cNvSpPr>
          <p:nvPr>
            <p:ph type="sldNum" sz="quarter" idx="12"/>
          </p:nvPr>
        </p:nvSpPr>
        <p:spPr/>
        <p:txBody>
          <a:bodyPr/>
          <a:lstStyle/>
          <a:p>
            <a:fld id="{157B418B-4611-4048-BA47-9141E34D90D1}" type="slidenum">
              <a:rPr lang="en-US" smtClean="0"/>
              <a:pPr/>
              <a:t>3</a:t>
            </a:fld>
            <a:endParaRPr lang="en-US" dirty="0"/>
          </a:p>
        </p:txBody>
      </p:sp>
      <p:pic>
        <p:nvPicPr>
          <p:cNvPr id="9" name="Picture 8">
            <a:extLst>
              <a:ext uri="{FF2B5EF4-FFF2-40B4-BE49-F238E27FC236}">
                <a16:creationId xmlns:a16="http://schemas.microsoft.com/office/drawing/2014/main" id="{AB80605A-8552-4C4D-A6B8-AABB83C69F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2024453"/>
            <a:ext cx="5187302" cy="4058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0753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30</a:t>
            </a:fld>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AE67045-8327-4986-BF8C-3CD98B8A36B4}"/>
              </a:ext>
            </a:extLst>
          </p:cNvPr>
          <p:cNvSpPr/>
          <p:nvPr/>
        </p:nvSpPr>
        <p:spPr>
          <a:xfrm>
            <a:off x="838200" y="1489118"/>
            <a:ext cx="9344025" cy="400110"/>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    3.10 The following window will be opened. Click on the push-button, labeled “New”.</a:t>
            </a:r>
          </a:p>
        </p:txBody>
      </p:sp>
      <p:pic>
        <p:nvPicPr>
          <p:cNvPr id="11" name="Picture 10">
            <a:extLst>
              <a:ext uri="{FF2B5EF4-FFF2-40B4-BE49-F238E27FC236}">
                <a16:creationId xmlns:a16="http://schemas.microsoft.com/office/drawing/2014/main" id="{674FDB26-DD24-4CDC-A7E5-140FC2C26BE6}"/>
              </a:ext>
            </a:extLst>
          </p:cNvPr>
          <p:cNvPicPr>
            <a:picLocks noChangeAspect="1"/>
          </p:cNvPicPr>
          <p:nvPr/>
        </p:nvPicPr>
        <p:blipFill>
          <a:blip r:embed="rId3"/>
          <a:stretch>
            <a:fillRect/>
          </a:stretch>
        </p:blipFill>
        <p:spPr>
          <a:xfrm>
            <a:off x="1415891" y="2918368"/>
            <a:ext cx="9360218" cy="1766678"/>
          </a:xfrm>
          <a:prstGeom prst="rect">
            <a:avLst/>
          </a:prstGeom>
        </p:spPr>
      </p:pic>
    </p:spTree>
    <p:extLst>
      <p:ext uri="{BB962C8B-B14F-4D97-AF65-F5344CB8AC3E}">
        <p14:creationId xmlns:p14="http://schemas.microsoft.com/office/powerpoint/2010/main" val="145127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31</a:t>
            </a:fld>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EEC37B9-BF0B-4787-81F4-8086FE2769FC}"/>
              </a:ext>
            </a:extLst>
          </p:cNvPr>
          <p:cNvSpPr/>
          <p:nvPr/>
        </p:nvSpPr>
        <p:spPr>
          <a:xfrm>
            <a:off x="1213433" y="1560387"/>
            <a:ext cx="8443913" cy="400110"/>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 3.11 Enter java compiler path and the Class Path entered before.</a:t>
            </a:r>
          </a:p>
        </p:txBody>
      </p:sp>
      <p:pic>
        <p:nvPicPr>
          <p:cNvPr id="14" name="Picture 13">
            <a:extLst>
              <a:ext uri="{FF2B5EF4-FFF2-40B4-BE49-F238E27FC236}">
                <a16:creationId xmlns:a16="http://schemas.microsoft.com/office/drawing/2014/main" id="{B4A1050F-4200-4DD9-AAAE-3DA9445103E5}"/>
              </a:ext>
            </a:extLst>
          </p:cNvPr>
          <p:cNvPicPr>
            <a:picLocks noChangeAspect="1"/>
          </p:cNvPicPr>
          <p:nvPr/>
        </p:nvPicPr>
        <p:blipFill>
          <a:blip r:embed="rId3"/>
          <a:stretch>
            <a:fillRect/>
          </a:stretch>
        </p:blipFill>
        <p:spPr>
          <a:xfrm>
            <a:off x="2825302" y="2166210"/>
            <a:ext cx="6541396" cy="3984426"/>
          </a:xfrm>
          <a:prstGeom prst="rect">
            <a:avLst/>
          </a:prstGeom>
        </p:spPr>
      </p:pic>
    </p:spTree>
    <p:extLst>
      <p:ext uri="{BB962C8B-B14F-4D97-AF65-F5344CB8AC3E}">
        <p14:creationId xmlns:p14="http://schemas.microsoft.com/office/powerpoint/2010/main" val="2976059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32</a:t>
            </a:fld>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5233802-F28E-46B9-A4D3-60B33C058EDF}"/>
              </a:ext>
            </a:extLst>
          </p:cNvPr>
          <p:cNvSpPr/>
          <p:nvPr/>
        </p:nvSpPr>
        <p:spPr>
          <a:xfrm>
            <a:off x="1245725" y="1452805"/>
            <a:ext cx="9486900" cy="400110"/>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 3.12.1  Now by doing such settings it will be possible to access the downloaded jar file. </a:t>
            </a:r>
          </a:p>
        </p:txBody>
      </p:sp>
      <p:pic>
        <p:nvPicPr>
          <p:cNvPr id="11" name="Picture 10">
            <a:extLst>
              <a:ext uri="{FF2B5EF4-FFF2-40B4-BE49-F238E27FC236}">
                <a16:creationId xmlns:a16="http://schemas.microsoft.com/office/drawing/2014/main" id="{57832145-1DF4-4EAE-91BD-F7ADE592C591}"/>
              </a:ext>
            </a:extLst>
          </p:cNvPr>
          <p:cNvPicPr/>
          <p:nvPr/>
        </p:nvPicPr>
        <p:blipFill>
          <a:blip r:embed="rId3">
            <a:extLst>
              <a:ext uri="{28A0092B-C50C-407E-A947-70E740481C1C}">
                <a14:useLocalDpi xmlns:a14="http://schemas.microsoft.com/office/drawing/2010/main" val="0"/>
              </a:ext>
            </a:extLst>
          </a:blip>
          <a:stretch>
            <a:fillRect/>
          </a:stretch>
        </p:blipFill>
        <p:spPr>
          <a:xfrm>
            <a:off x="1889760" y="2024453"/>
            <a:ext cx="8406070" cy="3427278"/>
          </a:xfrm>
          <a:prstGeom prst="rect">
            <a:avLst/>
          </a:prstGeom>
        </p:spPr>
      </p:pic>
      <p:sp>
        <p:nvSpPr>
          <p:cNvPr id="13" name="Rectangle 12">
            <a:extLst>
              <a:ext uri="{FF2B5EF4-FFF2-40B4-BE49-F238E27FC236}">
                <a16:creationId xmlns:a16="http://schemas.microsoft.com/office/drawing/2014/main" id="{68D5AE70-3B12-433F-96F6-A7F4F19AECDC}"/>
              </a:ext>
            </a:extLst>
          </p:cNvPr>
          <p:cNvSpPr/>
          <p:nvPr/>
        </p:nvSpPr>
        <p:spPr>
          <a:xfrm>
            <a:off x="1338117" y="5451731"/>
            <a:ext cx="9934576" cy="707886"/>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The above image is from the </a:t>
            </a:r>
            <a:r>
              <a:rPr lang="en-US" sz="2000" b="1" dirty="0">
                <a:solidFill>
                  <a:srgbClr val="0070C0"/>
                </a:solidFill>
                <a:latin typeface="Times New Roman" panose="02020603050405020304" pitchFamily="18" charset="0"/>
                <a:cs typeface="Times New Roman" panose="02020603050405020304" pitchFamily="18" charset="0"/>
              </a:rPr>
              <a:t>javalib</a:t>
            </a:r>
            <a:r>
              <a:rPr lang="en-US" sz="2000" dirty="0">
                <a:solidFill>
                  <a:srgbClr val="0070C0"/>
                </a:solidFill>
                <a:latin typeface="Times New Roman" panose="02020603050405020304" pitchFamily="18" charset="0"/>
                <a:cs typeface="Times New Roman" panose="02020603050405020304" pitchFamily="18" charset="0"/>
              </a:rPr>
              <a:t> folder, which contains the antlr-4.8-complete.jar software we downloaded from www.antlr.org.</a:t>
            </a:r>
          </a:p>
        </p:txBody>
      </p:sp>
    </p:spTree>
    <p:extLst>
      <p:ext uri="{BB962C8B-B14F-4D97-AF65-F5344CB8AC3E}">
        <p14:creationId xmlns:p14="http://schemas.microsoft.com/office/powerpoint/2010/main" val="756343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Running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33</a:t>
            </a:fld>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A8F68B2-C616-478C-8DEA-8777A989AB86}"/>
              </a:ext>
            </a:extLst>
          </p:cNvPr>
          <p:cNvSpPr/>
          <p:nvPr/>
        </p:nvSpPr>
        <p:spPr>
          <a:xfrm>
            <a:off x="1245725" y="1489021"/>
            <a:ext cx="9913536" cy="1723549"/>
          </a:xfrm>
          <a:prstGeom prst="rect">
            <a:avLst/>
          </a:prstGeom>
        </p:spPr>
        <p:txBody>
          <a:bodyPr wrap="square">
            <a:spAutoFit/>
          </a:bodyPr>
          <a:lstStyle/>
          <a:p>
            <a:pPr lvl="0">
              <a:spcAft>
                <a:spcPts val="1200"/>
              </a:spcAft>
            </a:pPr>
            <a:r>
              <a:rPr lang="en-US" sz="2400"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Step 2: Add or create a grammar file (*.g4) in your project</a:t>
            </a:r>
          </a:p>
          <a:p>
            <a:pPr lvl="0"/>
            <a:r>
              <a:rPr lang="en-US" sz="2400"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2.1  </a:t>
            </a:r>
            <a:r>
              <a:rPr lang="en-US" sz="2000" dirty="0">
                <a:solidFill>
                  <a:srgbClr val="0070C0"/>
                </a:solidFill>
                <a:latin typeface="Times New Roman" panose="02020603050405020304" pitchFamily="18" charset="0"/>
                <a:cs typeface="Times New Roman" panose="02020603050405020304" pitchFamily="18" charset="0"/>
              </a:rPr>
              <a:t>Download the desired Grammar from the following URL and save it in the </a:t>
            </a:r>
          </a:p>
          <a:p>
            <a:pPr lvl="0">
              <a:spcAft>
                <a:spcPts val="1200"/>
              </a:spcAft>
            </a:pPr>
            <a:r>
              <a:rPr lang="en-US" sz="2000" dirty="0">
                <a:solidFill>
                  <a:srgbClr val="0070C0"/>
                </a:solidFill>
                <a:latin typeface="Times New Roman" panose="02020603050405020304" pitchFamily="18" charset="0"/>
                <a:cs typeface="Times New Roman" panose="02020603050405020304" pitchFamily="18" charset="0"/>
              </a:rPr>
              <a:t>         C:\javalib directory    	</a:t>
            </a:r>
          </a:p>
          <a:p>
            <a:pPr lvl="0" algn="ctr">
              <a:spcAft>
                <a:spcPts val="1200"/>
              </a:spcAft>
            </a:pPr>
            <a:r>
              <a:rPr lang="en-US" u="sng" dirty="0">
                <a:solidFill>
                  <a:srgbClr val="00B0F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https://github.com/antlr/grammars-v4/blob/master/cpp/CPP14.g4</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FD8640A-F7A1-49DB-BC4F-14C00E06F590}"/>
              </a:ext>
            </a:extLst>
          </p:cNvPr>
          <p:cNvSpPr/>
          <p:nvPr/>
        </p:nvSpPr>
        <p:spPr>
          <a:xfrm>
            <a:off x="1253260" y="3375666"/>
            <a:ext cx="10248900" cy="2751522"/>
          </a:xfrm>
          <a:prstGeom prst="rect">
            <a:avLst/>
          </a:prstGeom>
        </p:spPr>
        <p:txBody>
          <a:bodyPr wrap="square">
            <a:spAutoFit/>
          </a:bodyPr>
          <a:lstStyle/>
          <a:p>
            <a:pPr>
              <a:lnSpc>
                <a:spcPct val="120000"/>
              </a:lnSpc>
            </a:pPr>
            <a:r>
              <a:rPr lang="en-US" sz="2400"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2.2</a:t>
            </a:r>
            <a:r>
              <a:rPr lang="en-US" sz="2000"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Run Antlr to create </a:t>
            </a:r>
            <a:r>
              <a:rPr lang="en-US" sz="2000" dirty="0" err="1">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lexer</a:t>
            </a:r>
            <a:r>
              <a:rPr lang="en-US" sz="2000"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and parser</a:t>
            </a:r>
          </a:p>
          <a:p>
            <a:pPr lvl="0">
              <a:lnSpc>
                <a:spcPct val="120000"/>
              </a:lnSpc>
            </a:pPr>
            <a:r>
              <a:rPr lang="en-US" sz="2000" dirty="0">
                <a:solidFill>
                  <a:srgbClr val="0070C0"/>
                </a:solidFill>
                <a:latin typeface="Times New Roman" panose="02020603050405020304" pitchFamily="18" charset="0"/>
                <a:cs typeface="Times New Roman" panose="02020603050405020304" pitchFamily="18" charset="0"/>
              </a:rPr>
              <a:t>         Create two batch files as follows:</a:t>
            </a:r>
          </a:p>
          <a:p>
            <a:pPr lvl="0">
              <a:lnSpc>
                <a:spcPct val="120000"/>
              </a:lnSpc>
            </a:pPr>
            <a:r>
              <a:rPr lang="en-US" sz="2000" dirty="0">
                <a:solidFill>
                  <a:srgbClr val="0070C0"/>
                </a:solidFill>
                <a:latin typeface="Times New Roman" panose="02020603050405020304" pitchFamily="18" charset="0"/>
                <a:cs typeface="Times New Roman" panose="02020603050405020304" pitchFamily="18" charset="0"/>
              </a:rPr>
              <a:t>            (1) antlr4.bat:    java org.antlr.v4.Tool%*</a:t>
            </a:r>
          </a:p>
          <a:p>
            <a:pPr>
              <a:lnSpc>
                <a:spcPct val="120000"/>
              </a:lnSpc>
            </a:pPr>
            <a:r>
              <a:rPr lang="en-US" sz="2000" dirty="0">
                <a:solidFill>
                  <a:srgbClr val="0070C0"/>
                </a:solidFill>
                <a:latin typeface="Times New Roman" panose="02020603050405020304" pitchFamily="18" charset="0"/>
                <a:cs typeface="Times New Roman" panose="02020603050405020304" pitchFamily="18" charset="0"/>
              </a:rPr>
              <a:t>            (2) grun.bat:      antlr4 -listener -visitor -</a:t>
            </a:r>
            <a:r>
              <a:rPr lang="en-US" sz="2000" dirty="0" err="1">
                <a:solidFill>
                  <a:srgbClr val="0070C0"/>
                </a:solidFill>
                <a:latin typeface="Times New Roman" panose="02020603050405020304" pitchFamily="18" charset="0"/>
                <a:cs typeface="Times New Roman" panose="02020603050405020304" pitchFamily="18" charset="0"/>
              </a:rPr>
              <a:t>Dlanguage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CSharp</a:t>
            </a:r>
            <a:r>
              <a:rPr lang="en-US" sz="2000" dirty="0">
                <a:solidFill>
                  <a:srgbClr val="0070C0"/>
                </a:solidFill>
                <a:latin typeface="Times New Roman" panose="02020603050405020304" pitchFamily="18" charset="0"/>
                <a:cs typeface="Times New Roman" panose="02020603050405020304" pitchFamily="18" charset="0"/>
              </a:rPr>
              <a:t>  CPP14.g4</a:t>
            </a:r>
          </a:p>
          <a:p>
            <a:pPr>
              <a:lnSpc>
                <a:spcPct val="120000"/>
              </a:lnSpc>
            </a:pPr>
            <a:r>
              <a:rPr lang="en-US" sz="2000" dirty="0">
                <a:solidFill>
                  <a:srgbClr val="0070C0"/>
                </a:solidFill>
                <a:latin typeface="Times New Roman" panose="02020603050405020304" pitchFamily="18" charset="0"/>
                <a:cs typeface="Times New Roman" panose="02020603050405020304" pitchFamily="18" charset="0"/>
              </a:rPr>
              <a:t>         Or run the following commands:</a:t>
            </a:r>
          </a:p>
          <a:p>
            <a:pPr lvl="0">
              <a:lnSpc>
                <a:spcPct val="120000"/>
              </a:lnSpc>
            </a:pPr>
            <a:r>
              <a:rPr lang="en-US" sz="2000" dirty="0">
                <a:solidFill>
                  <a:srgbClr val="00B0F0"/>
                </a:solidFill>
                <a:latin typeface="Times New Roman" panose="02020603050405020304" pitchFamily="18" charset="0"/>
                <a:cs typeface="Times New Roman" panose="02020603050405020304" pitchFamily="18" charset="0"/>
              </a:rPr>
              <a:t>            java org.antlr.v4.Tool -</a:t>
            </a:r>
            <a:r>
              <a:rPr lang="en-US" sz="2000" dirty="0" err="1">
                <a:solidFill>
                  <a:srgbClr val="00B0F0"/>
                </a:solidFill>
                <a:latin typeface="Times New Roman" panose="02020603050405020304" pitchFamily="18" charset="0"/>
                <a:cs typeface="Times New Roman" panose="02020603050405020304" pitchFamily="18" charset="0"/>
              </a:rPr>
              <a:t>Werror</a:t>
            </a:r>
            <a:r>
              <a:rPr lang="en-US" sz="2000" dirty="0">
                <a:solidFill>
                  <a:srgbClr val="00B0F0"/>
                </a:solidFill>
                <a:latin typeface="Times New Roman" panose="02020603050405020304" pitchFamily="18" charset="0"/>
                <a:cs typeface="Times New Roman" panose="02020603050405020304" pitchFamily="18" charset="0"/>
              </a:rPr>
              <a:t> -o {</a:t>
            </a:r>
            <a:r>
              <a:rPr lang="en-US" sz="2000" dirty="0" err="1">
                <a:solidFill>
                  <a:srgbClr val="00B0F0"/>
                </a:solidFill>
                <a:latin typeface="Times New Roman" panose="02020603050405020304" pitchFamily="18" charset="0"/>
                <a:cs typeface="Times New Roman" panose="02020603050405020304" pitchFamily="18" charset="0"/>
              </a:rPr>
              <a:t>outputdirectory</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err="1">
                <a:solidFill>
                  <a:srgbClr val="00B0F0"/>
                </a:solidFill>
                <a:latin typeface="Times New Roman" panose="02020603050405020304" pitchFamily="18" charset="0"/>
                <a:cs typeface="Times New Roman" panose="02020603050405020304" pitchFamily="18" charset="0"/>
              </a:rPr>
              <a:t>Dlanguage</a:t>
            </a:r>
            <a:r>
              <a:rPr lang="en-US" sz="2000" dirty="0">
                <a:solidFill>
                  <a:srgbClr val="00B0F0"/>
                </a:solidFill>
                <a:latin typeface="Times New Roman" panose="02020603050405020304" pitchFamily="18" charset="0"/>
                <a:cs typeface="Times New Roman" panose="02020603050405020304" pitchFamily="18" charset="0"/>
              </a:rPr>
              <a:t>=</a:t>
            </a:r>
            <a:r>
              <a:rPr lang="en-US" sz="2000" dirty="0" err="1">
                <a:solidFill>
                  <a:srgbClr val="00B0F0"/>
                </a:solidFill>
                <a:latin typeface="Times New Roman" panose="02020603050405020304" pitchFamily="18" charset="0"/>
                <a:cs typeface="Times New Roman" panose="02020603050405020304" pitchFamily="18" charset="0"/>
              </a:rPr>
              <a:t>CSharp</a:t>
            </a:r>
            <a:r>
              <a:rPr lang="en-US" sz="2000" dirty="0">
                <a:solidFill>
                  <a:srgbClr val="00B0F0"/>
                </a:solidFill>
                <a:latin typeface="Times New Roman" panose="02020603050405020304" pitchFamily="18" charset="0"/>
                <a:cs typeface="Times New Roman" panose="02020603050405020304" pitchFamily="18" charset="0"/>
              </a:rPr>
              <a:t> input.g4 -visitor</a:t>
            </a:r>
          </a:p>
          <a:p>
            <a:pPr lvl="0">
              <a:lnSpc>
                <a:spcPct val="120000"/>
              </a:lnSpc>
            </a:pPr>
            <a:r>
              <a:rPr lang="en-US" sz="2000" dirty="0">
                <a:solidFill>
                  <a:srgbClr val="00B0F0"/>
                </a:solidFill>
                <a:latin typeface="Times New Roman" panose="02020603050405020304" pitchFamily="18" charset="0"/>
                <a:cs typeface="Times New Roman" panose="02020603050405020304" pitchFamily="18" charset="0"/>
              </a:rPr>
              <a:t>            java -jar antlr-4.8-complete.jar -</a:t>
            </a:r>
            <a:r>
              <a:rPr lang="en-US" sz="2000" dirty="0" err="1">
                <a:solidFill>
                  <a:srgbClr val="00B0F0"/>
                </a:solidFill>
                <a:latin typeface="Times New Roman" panose="02020603050405020304" pitchFamily="18" charset="0"/>
                <a:cs typeface="Times New Roman" panose="02020603050405020304" pitchFamily="18" charset="0"/>
              </a:rPr>
              <a:t>Dlanguage</a:t>
            </a:r>
            <a:r>
              <a:rPr lang="en-US" sz="2000" dirty="0">
                <a:solidFill>
                  <a:srgbClr val="00B0F0"/>
                </a:solidFill>
                <a:latin typeface="Times New Roman" panose="02020603050405020304" pitchFamily="18" charset="0"/>
                <a:cs typeface="Times New Roman" panose="02020603050405020304" pitchFamily="18" charset="0"/>
              </a:rPr>
              <a:t>=</a:t>
            </a:r>
            <a:r>
              <a:rPr lang="en-US" sz="2000" dirty="0" err="1">
                <a:solidFill>
                  <a:srgbClr val="00B0F0"/>
                </a:solidFill>
                <a:latin typeface="Times New Roman" panose="02020603050405020304" pitchFamily="18" charset="0"/>
                <a:cs typeface="Times New Roman" panose="02020603050405020304" pitchFamily="18" charset="0"/>
              </a:rPr>
              <a:t>CSharp</a:t>
            </a:r>
            <a:r>
              <a:rPr lang="en-US" sz="2000" dirty="0">
                <a:solidFill>
                  <a:srgbClr val="00B0F0"/>
                </a:solidFill>
                <a:latin typeface="Times New Roman" panose="02020603050405020304" pitchFamily="18" charset="0"/>
                <a:cs typeface="Times New Roman" panose="02020603050405020304" pitchFamily="18" charset="0"/>
              </a:rPr>
              <a:t> input.g4 -visitor</a:t>
            </a:r>
          </a:p>
        </p:txBody>
      </p:sp>
    </p:spTree>
    <p:extLst>
      <p:ext uri="{BB962C8B-B14F-4D97-AF65-F5344CB8AC3E}">
        <p14:creationId xmlns:p14="http://schemas.microsoft.com/office/powerpoint/2010/main" val="383783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Running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34</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4" y="1443645"/>
            <a:ext cx="10108075" cy="3908762"/>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200" dirty="0">
                <a:solidFill>
                  <a:srgbClr val="0070C0"/>
                </a:solidFill>
                <a:latin typeface="Times New Roman" panose="02020603050405020304" pitchFamily="18" charset="0"/>
                <a:cs typeface="+mj-cs"/>
              </a:rPr>
              <a:t>In antlr4.bat the command java org.antlr.v4.Tool% is included. This command actually invokes the antlr.v4 software. </a:t>
            </a:r>
          </a:p>
          <a:p>
            <a:pPr marL="342900" indent="-342900">
              <a:spcBef>
                <a:spcPts val="600"/>
              </a:spcBef>
              <a:spcAft>
                <a:spcPts val="600"/>
              </a:spcAft>
              <a:buFont typeface="Arial" panose="020B0604020202020204" pitchFamily="34" charset="0"/>
              <a:buChar char="•"/>
            </a:pPr>
            <a:r>
              <a:rPr lang="en-US" sz="2200" dirty="0">
                <a:solidFill>
                  <a:srgbClr val="0070C0"/>
                </a:solidFill>
                <a:latin typeface="Times New Roman" panose="02020603050405020304" pitchFamily="18" charset="0"/>
                <a:cs typeface="+mj-cs"/>
              </a:rPr>
              <a:t>The second batch file, grun.bat, includes the command: </a:t>
            </a:r>
          </a:p>
          <a:p>
            <a:pPr>
              <a:spcBef>
                <a:spcPts val="600"/>
              </a:spcBef>
              <a:spcAft>
                <a:spcPts val="600"/>
              </a:spcAft>
            </a:pPr>
            <a:r>
              <a:rPr lang="en-US" sz="2200" dirty="0">
                <a:solidFill>
                  <a:srgbClr val="0070C0"/>
                </a:solidFill>
                <a:latin typeface="Times New Roman" panose="02020603050405020304" pitchFamily="18" charset="0"/>
                <a:cs typeface="+mj-cs"/>
              </a:rPr>
              <a:t>        </a:t>
            </a:r>
            <a:r>
              <a:rPr lang="en-US" sz="2200" dirty="0">
                <a:solidFill>
                  <a:srgbClr val="00B0F0"/>
                </a:solidFill>
                <a:latin typeface="Times New Roman" panose="02020603050405020304" pitchFamily="18" charset="0"/>
                <a:cs typeface="+mj-cs"/>
              </a:rPr>
              <a:t>antlr4 -listener -visitor -</a:t>
            </a:r>
            <a:r>
              <a:rPr lang="en-US" sz="2200" dirty="0" err="1">
                <a:solidFill>
                  <a:srgbClr val="00B0F0"/>
                </a:solidFill>
                <a:latin typeface="Times New Roman" panose="02020603050405020304" pitchFamily="18" charset="0"/>
                <a:cs typeface="+mj-cs"/>
              </a:rPr>
              <a:t>Dlanguage</a:t>
            </a:r>
            <a:r>
              <a:rPr lang="en-US" sz="2200" dirty="0">
                <a:solidFill>
                  <a:srgbClr val="00B0F0"/>
                </a:solidFill>
                <a:latin typeface="Times New Roman" panose="02020603050405020304" pitchFamily="18" charset="0"/>
                <a:cs typeface="+mj-cs"/>
              </a:rPr>
              <a:t>=</a:t>
            </a:r>
            <a:r>
              <a:rPr lang="en-US" sz="2200" dirty="0" err="1">
                <a:solidFill>
                  <a:srgbClr val="00B0F0"/>
                </a:solidFill>
                <a:latin typeface="Times New Roman" panose="02020603050405020304" pitchFamily="18" charset="0"/>
                <a:cs typeface="+mj-cs"/>
              </a:rPr>
              <a:t>CSharp</a:t>
            </a:r>
            <a:r>
              <a:rPr lang="en-US" sz="2200" dirty="0">
                <a:solidFill>
                  <a:srgbClr val="00B0F0"/>
                </a:solidFill>
                <a:latin typeface="Times New Roman" panose="02020603050405020304" pitchFamily="18" charset="0"/>
                <a:cs typeface="+mj-cs"/>
              </a:rPr>
              <a:t>  CPP14.g4.</a:t>
            </a:r>
            <a:r>
              <a:rPr lang="en-US" sz="2200" dirty="0">
                <a:solidFill>
                  <a:srgbClr val="0070C0"/>
                </a:solidFill>
                <a:latin typeface="Times New Roman" panose="02020603050405020304" pitchFamily="18" charset="0"/>
                <a:cs typeface="+mj-cs"/>
              </a:rPr>
              <a:t> </a:t>
            </a:r>
          </a:p>
          <a:p>
            <a:pPr marL="342900" indent="-342900">
              <a:spcBef>
                <a:spcPts val="600"/>
              </a:spcBef>
              <a:spcAft>
                <a:spcPts val="600"/>
              </a:spcAft>
              <a:buFont typeface="Arial" panose="020B0604020202020204" pitchFamily="34" charset="0"/>
              <a:buChar char="•"/>
            </a:pPr>
            <a:r>
              <a:rPr lang="en-US" sz="2200" dirty="0">
                <a:solidFill>
                  <a:srgbClr val="0070C0"/>
                </a:solidFill>
                <a:latin typeface="Times New Roman" panose="02020603050405020304" pitchFamily="18" charset="0"/>
                <a:cs typeface="+mj-cs"/>
              </a:rPr>
              <a:t>In this command:</a:t>
            </a:r>
          </a:p>
          <a:p>
            <a:pPr marL="800100" lvl="1" indent="-342900">
              <a:spcBef>
                <a:spcPts val="600"/>
              </a:spcBef>
              <a:spcAft>
                <a:spcPts val="600"/>
              </a:spcAft>
              <a:buFont typeface="Arial" panose="020B0604020202020204" pitchFamily="34" charset="0"/>
              <a:buChar char="•"/>
            </a:pPr>
            <a:r>
              <a:rPr lang="en-US" sz="2200" dirty="0">
                <a:solidFill>
                  <a:srgbClr val="0070C0"/>
                </a:solidFill>
                <a:latin typeface="Times New Roman" panose="02020603050405020304" pitchFamily="18" charset="0"/>
                <a:cs typeface="+mj-cs"/>
              </a:rPr>
              <a:t>Using the </a:t>
            </a:r>
            <a:r>
              <a:rPr lang="en-US" sz="2200" dirty="0">
                <a:solidFill>
                  <a:srgbClr val="00B0F0"/>
                </a:solidFill>
                <a:latin typeface="Times New Roman" panose="02020603050405020304" pitchFamily="18" charset="0"/>
                <a:cs typeface="+mj-cs"/>
              </a:rPr>
              <a:t>-listener -visitor</a:t>
            </a:r>
            <a:r>
              <a:rPr lang="en-US" sz="2200" dirty="0">
                <a:solidFill>
                  <a:srgbClr val="0070C0"/>
                </a:solidFill>
                <a:latin typeface="Times New Roman" panose="02020603050405020304" pitchFamily="18" charset="0"/>
                <a:cs typeface="+mj-cs"/>
              </a:rPr>
              <a:t> switches we have actually requested that this command generate both these files in addition to the parser and </a:t>
            </a:r>
            <a:r>
              <a:rPr lang="en-US" sz="2200" dirty="0" err="1">
                <a:solidFill>
                  <a:srgbClr val="0070C0"/>
                </a:solidFill>
                <a:latin typeface="Times New Roman" panose="02020603050405020304" pitchFamily="18" charset="0"/>
                <a:cs typeface="+mj-cs"/>
              </a:rPr>
              <a:t>lexer</a:t>
            </a:r>
            <a:r>
              <a:rPr lang="en-US" sz="2200" dirty="0">
                <a:solidFill>
                  <a:srgbClr val="0070C0"/>
                </a:solidFill>
                <a:latin typeface="Times New Roman" panose="02020603050405020304" pitchFamily="18" charset="0"/>
                <a:cs typeface="+mj-cs"/>
              </a:rPr>
              <a:t>. </a:t>
            </a:r>
          </a:p>
          <a:p>
            <a:pPr marL="800100" lvl="1" indent="-342900">
              <a:spcBef>
                <a:spcPts val="600"/>
              </a:spcBef>
              <a:spcAft>
                <a:spcPts val="600"/>
              </a:spcAft>
              <a:buFont typeface="Arial" panose="020B0604020202020204" pitchFamily="34" charset="0"/>
              <a:buChar char="•"/>
            </a:pPr>
            <a:r>
              <a:rPr lang="en-US" sz="2200" dirty="0" err="1">
                <a:solidFill>
                  <a:srgbClr val="00B0F0"/>
                </a:solidFill>
                <a:latin typeface="Times New Roman" panose="02020603050405020304" pitchFamily="18" charset="0"/>
                <a:cs typeface="+mj-cs"/>
              </a:rPr>
              <a:t>Dlanguage</a:t>
            </a:r>
            <a:r>
              <a:rPr lang="en-US" sz="2200" dirty="0">
                <a:solidFill>
                  <a:srgbClr val="00B0F0"/>
                </a:solidFill>
                <a:latin typeface="Times New Roman" panose="02020603050405020304" pitchFamily="18" charset="0"/>
                <a:cs typeface="+mj-cs"/>
              </a:rPr>
              <a:t> = </a:t>
            </a:r>
            <a:r>
              <a:rPr lang="en-US" sz="2200" dirty="0" err="1">
                <a:solidFill>
                  <a:srgbClr val="00B0F0"/>
                </a:solidFill>
                <a:latin typeface="Times New Roman" panose="02020603050405020304" pitchFamily="18" charset="0"/>
                <a:cs typeface="+mj-cs"/>
              </a:rPr>
              <a:t>CSharp</a:t>
            </a:r>
            <a:r>
              <a:rPr lang="en-US" sz="2200" dirty="0">
                <a:solidFill>
                  <a:srgbClr val="00B0F0"/>
                </a:solidFill>
                <a:latin typeface="Times New Roman" panose="02020603050405020304" pitchFamily="18" charset="0"/>
                <a:cs typeface="+mj-cs"/>
              </a:rPr>
              <a:t> </a:t>
            </a:r>
            <a:r>
              <a:rPr lang="en-US" sz="2200" dirty="0">
                <a:solidFill>
                  <a:srgbClr val="0070C0"/>
                </a:solidFill>
                <a:latin typeface="Times New Roman" panose="02020603050405020304" pitchFamily="18" charset="0"/>
                <a:cs typeface="+mj-cs"/>
              </a:rPr>
              <a:t>tells </a:t>
            </a:r>
            <a:r>
              <a:rPr lang="en-US" sz="2200" dirty="0" err="1">
                <a:solidFill>
                  <a:srgbClr val="0070C0"/>
                </a:solidFill>
                <a:latin typeface="Times New Roman" panose="02020603050405020304" pitchFamily="18" charset="0"/>
                <a:cs typeface="+mj-cs"/>
              </a:rPr>
              <a:t>antlr</a:t>
            </a:r>
            <a:r>
              <a:rPr lang="en-US" sz="2200" dirty="0">
                <a:solidFill>
                  <a:srgbClr val="0070C0"/>
                </a:solidFill>
                <a:latin typeface="Times New Roman" panose="02020603050405020304" pitchFamily="18" charset="0"/>
                <a:cs typeface="+mj-cs"/>
              </a:rPr>
              <a:t> to generate the files generated from CPP14.G4 should be in C#.</a:t>
            </a:r>
          </a:p>
        </p:txBody>
      </p:sp>
    </p:spTree>
    <p:extLst>
      <p:ext uri="{BB962C8B-B14F-4D97-AF65-F5344CB8AC3E}">
        <p14:creationId xmlns:p14="http://schemas.microsoft.com/office/powerpoint/2010/main" val="1085737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Running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35</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4" y="1443645"/>
            <a:ext cx="10108075"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After executing this batch file,  all the required files will be generated and saved in the JAVALIB folder.</a:t>
            </a:r>
          </a:p>
        </p:txBody>
      </p:sp>
      <p:pic>
        <p:nvPicPr>
          <p:cNvPr id="10" name="Picture 9">
            <a:extLst>
              <a:ext uri="{FF2B5EF4-FFF2-40B4-BE49-F238E27FC236}">
                <a16:creationId xmlns:a16="http://schemas.microsoft.com/office/drawing/2014/main" id="{94CCF350-CB39-4153-946B-C32AABF40E8C}"/>
              </a:ext>
            </a:extLst>
          </p:cNvPr>
          <p:cNvPicPr/>
          <p:nvPr/>
        </p:nvPicPr>
        <p:blipFill>
          <a:blip r:embed="rId3">
            <a:extLst>
              <a:ext uri="{28A0092B-C50C-407E-A947-70E740481C1C}">
                <a14:useLocalDpi xmlns:a14="http://schemas.microsoft.com/office/drawing/2010/main" val="0"/>
              </a:ext>
            </a:extLst>
          </a:blip>
          <a:stretch>
            <a:fillRect/>
          </a:stretch>
        </p:blipFill>
        <p:spPr>
          <a:xfrm>
            <a:off x="1819201" y="2399419"/>
            <a:ext cx="8961120" cy="3832153"/>
          </a:xfrm>
          <a:prstGeom prst="rect">
            <a:avLst/>
          </a:prstGeom>
        </p:spPr>
      </p:pic>
    </p:spTree>
    <p:extLst>
      <p:ext uri="{BB962C8B-B14F-4D97-AF65-F5344CB8AC3E}">
        <p14:creationId xmlns:p14="http://schemas.microsoft.com/office/powerpoint/2010/main" val="2619738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Running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36</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4" y="1443645"/>
            <a:ext cx="10108075"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Alternatively: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FD8640A-F7A1-49DB-BC4F-14C00E06F590}"/>
              </a:ext>
            </a:extLst>
          </p:cNvPr>
          <p:cNvSpPr/>
          <p:nvPr/>
        </p:nvSpPr>
        <p:spPr>
          <a:xfrm>
            <a:off x="1221191" y="1914837"/>
            <a:ext cx="9970684" cy="1384995"/>
          </a:xfrm>
          <a:prstGeom prst="rect">
            <a:avLst/>
          </a:prstGeom>
        </p:spPr>
        <p:txBody>
          <a:bodyPr wrap="square">
            <a:spAutoFit/>
          </a:bodyPr>
          <a:lstStyle/>
          <a:p>
            <a:pPr>
              <a:spcBef>
                <a:spcPts val="600"/>
              </a:spcBef>
              <a:spcAft>
                <a:spcPts val="600"/>
              </a:spcAft>
            </a:pPr>
            <a:r>
              <a:rPr lang="en-US" sz="2400"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2.2</a:t>
            </a:r>
            <a:r>
              <a:rPr lang="en-US" sz="2000" dirty="0">
                <a:solidFill>
                  <a:srgbClr val="0070C0"/>
                </a:solidFill>
                <a:latin typeface="Times New Roman" panose="02020603050405020304" pitchFamily="18" charset="0"/>
                <a:cs typeface="Times New Roman" panose="02020603050405020304" pitchFamily="18" charset="0"/>
              </a:rPr>
              <a:t>   Run Antlr to create listener and visitor</a:t>
            </a:r>
          </a:p>
          <a:p>
            <a:pPr>
              <a:spcBef>
                <a:spcPts val="600"/>
              </a:spcBef>
              <a:spcAft>
                <a:spcPts val="600"/>
              </a:spcAft>
            </a:pPr>
            <a:r>
              <a:rPr lang="en-US" sz="2000" dirty="0">
                <a:solidFill>
                  <a:srgbClr val="0070C0"/>
                </a:solidFill>
                <a:latin typeface="Times New Roman" panose="02020603050405020304" pitchFamily="18" charset="0"/>
                <a:cs typeface="Times New Roman" panose="02020603050405020304" pitchFamily="18" charset="0"/>
              </a:rPr>
              <a:t>         java org.antlr.v4.Tool -</a:t>
            </a:r>
            <a:r>
              <a:rPr lang="en-US" sz="2000" dirty="0" err="1">
                <a:solidFill>
                  <a:srgbClr val="0070C0"/>
                </a:solidFill>
                <a:latin typeface="Times New Roman" panose="02020603050405020304" pitchFamily="18" charset="0"/>
                <a:cs typeface="Times New Roman" panose="02020603050405020304" pitchFamily="18" charset="0"/>
              </a:rPr>
              <a:t>Werror</a:t>
            </a:r>
            <a:r>
              <a:rPr lang="en-US" sz="2000" dirty="0">
                <a:solidFill>
                  <a:srgbClr val="0070C0"/>
                </a:solidFill>
                <a:latin typeface="Times New Roman" panose="02020603050405020304" pitchFamily="18" charset="0"/>
                <a:cs typeface="Times New Roman" panose="02020603050405020304" pitchFamily="18" charset="0"/>
              </a:rPr>
              <a:t> -o {</a:t>
            </a:r>
            <a:r>
              <a:rPr lang="en-US" sz="2000" dirty="0" err="1">
                <a:solidFill>
                  <a:srgbClr val="0070C0"/>
                </a:solidFill>
                <a:latin typeface="Times New Roman" panose="02020603050405020304" pitchFamily="18" charset="0"/>
                <a:cs typeface="Times New Roman" panose="02020603050405020304" pitchFamily="18" charset="0"/>
              </a:rPr>
              <a:t>outputdirectory</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Dlanguage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CSharp</a:t>
            </a:r>
            <a:r>
              <a:rPr lang="en-US" sz="2000" dirty="0">
                <a:solidFill>
                  <a:srgbClr val="0070C0"/>
                </a:solidFill>
                <a:latin typeface="Times New Roman" panose="02020603050405020304" pitchFamily="18" charset="0"/>
                <a:cs typeface="Times New Roman" panose="02020603050405020304" pitchFamily="18" charset="0"/>
              </a:rPr>
              <a:t> input.g4 </a:t>
            </a:r>
            <a:r>
              <a:rPr lang="en-US" sz="2000" dirty="0">
                <a:solidFill>
                  <a:srgbClr val="FF0000"/>
                </a:solidFill>
                <a:latin typeface="Times New Roman" panose="02020603050405020304" pitchFamily="18" charset="0"/>
                <a:cs typeface="Times New Roman" panose="02020603050405020304" pitchFamily="18" charset="0"/>
              </a:rPr>
              <a:t>-visitor</a:t>
            </a:r>
          </a:p>
          <a:p>
            <a:pPr lvl="0">
              <a:spcBef>
                <a:spcPts val="600"/>
              </a:spcBef>
              <a:spcAft>
                <a:spcPts val="600"/>
              </a:spcAft>
            </a:pPr>
            <a:r>
              <a:rPr lang="en-US" sz="2000" dirty="0">
                <a:solidFill>
                  <a:srgbClr val="0070C0"/>
                </a:solidFill>
                <a:latin typeface="Times New Roman" panose="02020603050405020304" pitchFamily="18" charset="0"/>
                <a:cs typeface="Times New Roman" panose="02020603050405020304" pitchFamily="18" charset="0"/>
              </a:rPr>
              <a:t>         java -jar antlr-4.5.1-complete.jar -</a:t>
            </a:r>
            <a:r>
              <a:rPr lang="en-US" sz="2000" dirty="0" err="1">
                <a:solidFill>
                  <a:srgbClr val="0070C0"/>
                </a:solidFill>
                <a:latin typeface="Times New Roman" panose="02020603050405020304" pitchFamily="18" charset="0"/>
                <a:cs typeface="Times New Roman" panose="02020603050405020304" pitchFamily="18" charset="0"/>
              </a:rPr>
              <a:t>Dlanguage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CSharp</a:t>
            </a:r>
            <a:r>
              <a:rPr lang="en-US" sz="2000" dirty="0">
                <a:solidFill>
                  <a:srgbClr val="0070C0"/>
                </a:solidFill>
                <a:latin typeface="Times New Roman" panose="02020603050405020304" pitchFamily="18" charset="0"/>
                <a:cs typeface="Times New Roman" panose="02020603050405020304" pitchFamily="18" charset="0"/>
              </a:rPr>
              <a:t> input.g4 </a:t>
            </a:r>
            <a:r>
              <a:rPr lang="en-US" sz="2000" dirty="0">
                <a:solidFill>
                  <a:srgbClr val="FF0000"/>
                </a:solidFill>
                <a:latin typeface="Times New Roman" panose="02020603050405020304" pitchFamily="18" charset="0"/>
                <a:cs typeface="Times New Roman" panose="02020603050405020304" pitchFamily="18" charset="0"/>
              </a:rPr>
              <a:t>–visitor -listener</a:t>
            </a:r>
          </a:p>
        </p:txBody>
      </p:sp>
      <p:sp>
        <p:nvSpPr>
          <p:cNvPr id="12" name="Rectangle 11">
            <a:extLst>
              <a:ext uri="{FF2B5EF4-FFF2-40B4-BE49-F238E27FC236}">
                <a16:creationId xmlns:a16="http://schemas.microsoft.com/office/drawing/2014/main" id="{6F524BBF-B6DC-4B3E-A57F-433338E36D19}"/>
              </a:ext>
            </a:extLst>
          </p:cNvPr>
          <p:cNvSpPr/>
          <p:nvPr/>
        </p:nvSpPr>
        <p:spPr>
          <a:xfrm>
            <a:off x="1221191" y="3491300"/>
            <a:ext cx="8932460" cy="461665"/>
          </a:xfrm>
          <a:prstGeom prst="rect">
            <a:avLst/>
          </a:prstGeom>
        </p:spPr>
        <p:txBody>
          <a:bodyPr wrap="square">
            <a:spAutoFit/>
          </a:bodyPr>
          <a:lstStyle/>
          <a:p>
            <a:r>
              <a:rPr lang="en-US" sz="2400" dirty="0">
                <a:ln w="0"/>
                <a:solidFill>
                  <a:srgbClr val="0070C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2.3</a:t>
            </a:r>
            <a:r>
              <a:rPr lang="en-US" sz="2000" dirty="0">
                <a:solidFill>
                  <a:srgbClr val="0070C0"/>
                </a:solidFill>
                <a:latin typeface="Times New Roman" panose="02020603050405020304" pitchFamily="18" charset="0"/>
                <a:cs typeface="Times New Roman" panose="02020603050405020304" pitchFamily="18" charset="0"/>
              </a:rPr>
              <a:t>  As a result the Parser, </a:t>
            </a:r>
            <a:r>
              <a:rPr lang="en-US" sz="2000" dirty="0" err="1">
                <a:solidFill>
                  <a:srgbClr val="0070C0"/>
                </a:solidFill>
                <a:latin typeface="Times New Roman" panose="02020603050405020304" pitchFamily="18" charset="0"/>
                <a:cs typeface="Times New Roman" panose="02020603050405020304" pitchFamily="18" charset="0"/>
              </a:rPr>
              <a:t>Lexer</a:t>
            </a:r>
            <a:r>
              <a:rPr lang="en-US" sz="2000" dirty="0">
                <a:solidFill>
                  <a:srgbClr val="0070C0"/>
                </a:solidFill>
                <a:latin typeface="Times New Roman" panose="02020603050405020304" pitchFamily="18" charset="0"/>
                <a:cs typeface="Times New Roman" panose="02020603050405020304" pitchFamily="18" charset="0"/>
              </a:rPr>
              <a:t>, Visitor and Listener classes will be created</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757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Running ANTLR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37</a:t>
            </a:fld>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D3FF851-E120-408B-810E-B54076D57E2D}"/>
              </a:ext>
            </a:extLst>
          </p:cNvPr>
          <p:cNvPicPr>
            <a:picLocks noChangeAspect="1"/>
          </p:cNvPicPr>
          <p:nvPr/>
        </p:nvPicPr>
        <p:blipFill>
          <a:blip r:embed="rId3"/>
          <a:stretch>
            <a:fillRect/>
          </a:stretch>
        </p:blipFill>
        <p:spPr>
          <a:xfrm>
            <a:off x="2008897" y="1535373"/>
            <a:ext cx="8174205" cy="4393969"/>
          </a:xfrm>
          <a:prstGeom prst="rect">
            <a:avLst/>
          </a:prstGeom>
        </p:spPr>
      </p:pic>
    </p:spTree>
    <p:extLst>
      <p:ext uri="{BB962C8B-B14F-4D97-AF65-F5344CB8AC3E}">
        <p14:creationId xmlns:p14="http://schemas.microsoft.com/office/powerpoint/2010/main" val="2792231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 in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38</a:t>
            </a:fld>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B2D105A-5B05-4D40-8E5B-E9FCBF39FD0D}"/>
              </a:ext>
            </a:extLst>
          </p:cNvPr>
          <p:cNvSpPr/>
          <p:nvPr/>
        </p:nvSpPr>
        <p:spPr>
          <a:xfrm>
            <a:off x="1245725" y="1443645"/>
            <a:ext cx="9344025" cy="4151906"/>
          </a:xfrm>
          <a:prstGeom prst="rect">
            <a:avLst/>
          </a:prstGeom>
        </p:spPr>
        <p:txBody>
          <a:bodyPr wrap="square">
            <a:spAutoFit/>
          </a:bodyPr>
          <a:lstStyle/>
          <a:p>
            <a:pPr fontAlgn="base">
              <a:lnSpc>
                <a:spcPct val="120000"/>
              </a:lnSpc>
              <a:spcAft>
                <a:spcPts val="1200"/>
              </a:spcAft>
            </a:pPr>
            <a:r>
              <a:rPr lang="en-US" sz="2400" b="1" dirty="0">
                <a:latin typeface="Times New Roman" panose="02020603050405020304" pitchFamily="18" charset="0"/>
                <a:cs typeface="Times New Roman" panose="02020603050405020304" pitchFamily="18" charset="0"/>
              </a:rPr>
              <a:t>Adding ANTLR plugin:</a:t>
            </a:r>
          </a:p>
          <a:p>
            <a:pPr marL="342900" indent="-342900" fontAlgn="base">
              <a:spcBef>
                <a:spcPts val="600"/>
              </a:spcBef>
              <a:spcAft>
                <a:spcPts val="600"/>
              </a:spcAft>
              <a:buFont typeface="Wingdings" panose="05000000000000000000"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A JRE needs to be on the executable search path (i.e. the absolute path is in the </a:t>
            </a:r>
            <a:r>
              <a:rPr lang="en-US" sz="2000" b="1" dirty="0">
                <a:solidFill>
                  <a:srgbClr val="0070C0"/>
                </a:solidFill>
                <a:latin typeface="Times New Roman" panose="02020603050405020304" pitchFamily="18" charset="0"/>
                <a:cs typeface="Times New Roman" panose="02020603050405020304" pitchFamily="18" charset="0"/>
              </a:rPr>
              <a:t>%PATH%</a:t>
            </a:r>
            <a:r>
              <a:rPr lang="en-US" sz="2000" dirty="0">
                <a:solidFill>
                  <a:srgbClr val="0070C0"/>
                </a:solidFill>
                <a:latin typeface="Times New Roman" panose="02020603050405020304" pitchFamily="18" charset="0"/>
                <a:cs typeface="Times New Roman" panose="02020603050405020304" pitchFamily="18" charset="0"/>
              </a:rPr>
              <a:t> environment variable)</a:t>
            </a:r>
          </a:p>
          <a:p>
            <a:pPr marL="342900" indent="-342900" fontAlgn="base">
              <a:spcBef>
                <a:spcPts val="600"/>
              </a:spcBef>
              <a:spcAft>
                <a:spcPts val="600"/>
              </a:spcAft>
              <a:buFont typeface="Wingdings" panose="05000000000000000000"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Installation of the ANTLR4 packages is via the </a:t>
            </a:r>
            <a:r>
              <a:rPr lang="en-US" sz="2000" dirty="0" err="1">
                <a:solidFill>
                  <a:srgbClr val="0070C0"/>
                </a:solidFill>
                <a:latin typeface="Times New Roman" panose="02020603050405020304" pitchFamily="18" charset="0"/>
                <a:cs typeface="Times New Roman" panose="02020603050405020304" pitchFamily="18" charset="0"/>
              </a:rPr>
              <a:t>NuGet</a:t>
            </a:r>
            <a:r>
              <a:rPr lang="en-US" sz="2000" dirty="0">
                <a:solidFill>
                  <a:srgbClr val="0070C0"/>
                </a:solidFill>
                <a:latin typeface="Times New Roman" panose="02020603050405020304" pitchFamily="18" charset="0"/>
                <a:cs typeface="Times New Roman" panose="02020603050405020304" pitchFamily="18" charset="0"/>
              </a:rPr>
              <a:t> Package Manager</a:t>
            </a:r>
          </a:p>
          <a:p>
            <a:pPr marL="342900" indent="-342900" fontAlgn="base">
              <a:spcBef>
                <a:spcPts val="600"/>
              </a:spcBef>
              <a:spcAft>
                <a:spcPts val="600"/>
              </a:spcAft>
              <a:buFont typeface="Wingdings" panose="05000000000000000000"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Grammar file(s)’ compilation options need(s) to be customized manually by editing the project’s configuration file (</a:t>
            </a:r>
            <a:r>
              <a:rPr lang="en-US" sz="2000" i="1" dirty="0">
                <a:solidFill>
                  <a:srgbClr val="0070C0"/>
                </a:solidFill>
                <a:latin typeface="Times New Roman" panose="02020603050405020304" pitchFamily="18" charset="0"/>
                <a:cs typeface="Times New Roman" panose="02020603050405020304" pitchFamily="18" charset="0"/>
              </a:rPr>
              <a:t>*.</a:t>
            </a:r>
            <a:r>
              <a:rPr lang="en-US" sz="2000" i="1" dirty="0" err="1">
                <a:solidFill>
                  <a:srgbClr val="0070C0"/>
                </a:solidFill>
                <a:latin typeface="Times New Roman" panose="02020603050405020304" pitchFamily="18" charset="0"/>
                <a:cs typeface="Times New Roman" panose="02020603050405020304" pitchFamily="18" charset="0"/>
              </a:rPr>
              <a:t>csproj</a:t>
            </a:r>
            <a:r>
              <a:rPr lang="en-US" sz="2000" dirty="0">
                <a:solidFill>
                  <a:srgbClr val="0070C0"/>
                </a:solidFill>
                <a:latin typeface="Times New Roman" panose="02020603050405020304" pitchFamily="18" charset="0"/>
                <a:cs typeface="Times New Roman" panose="02020603050405020304" pitchFamily="18" charset="0"/>
              </a:rPr>
              <a:t>)</a:t>
            </a:r>
          </a:p>
          <a:p>
            <a:pPr marL="342900" indent="-342900" fontAlgn="base">
              <a:spcBef>
                <a:spcPts val="600"/>
              </a:spcBef>
              <a:spcAft>
                <a:spcPts val="600"/>
              </a:spcAft>
              <a:buFont typeface="Wingdings" panose="05000000000000000000"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The latest stable version of ANTLR4 (version 4.3.0) is only supported on .NET Framework 4.5 and below, therefore there is a need to change the target framework from the default (if the default version is higher)</a:t>
            </a:r>
          </a:p>
          <a:p>
            <a:pPr marL="342900" indent="-342900" fontAlgn="base">
              <a:spcBef>
                <a:spcPts val="600"/>
              </a:spcBef>
              <a:spcAft>
                <a:spcPts val="600"/>
              </a:spcAft>
              <a:buFont typeface="Wingdings" panose="05000000000000000000"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References to the ANTLR namespaces are required</a:t>
            </a:r>
            <a:endParaRPr lang="en-US" sz="2000" b="0" i="0" dirty="0">
              <a:solidFill>
                <a:srgbClr val="0070C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404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 in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39</a:t>
            </a:fld>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B2D105A-5B05-4D40-8E5B-E9FCBF39FD0D}"/>
              </a:ext>
            </a:extLst>
          </p:cNvPr>
          <p:cNvSpPr/>
          <p:nvPr/>
        </p:nvSpPr>
        <p:spPr>
          <a:xfrm>
            <a:off x="1245725" y="1443645"/>
            <a:ext cx="9344025" cy="1107996"/>
          </a:xfrm>
          <a:prstGeom prst="rect">
            <a:avLst/>
          </a:prstGeom>
        </p:spPr>
        <p:txBody>
          <a:bodyPr wrap="square">
            <a:spAutoFit/>
          </a:bodyPr>
          <a:lstStyle/>
          <a:p>
            <a:pPr marL="457200" indent="-457200" algn="just">
              <a:buFont typeface="+mj-lt"/>
              <a:buAutoNum type="arabicPeriod"/>
            </a:pPr>
            <a:r>
              <a:rPr lang="en-US" sz="2200" dirty="0">
                <a:solidFill>
                  <a:srgbClr val="0070C0"/>
                </a:solidFill>
                <a:latin typeface="Times New Roman" panose="02020603050405020304" pitchFamily="18" charset="0"/>
                <a:cs typeface="Times New Roman" panose="02020603050405020304" pitchFamily="18" charset="0"/>
              </a:rPr>
              <a:t>First, create a Windows Form App project in Visual Studio.</a:t>
            </a:r>
          </a:p>
          <a:p>
            <a:pPr marL="457200" indent="-457200" algn="just">
              <a:buFont typeface="+mj-lt"/>
              <a:buAutoNum type="arabicPeriod"/>
            </a:pPr>
            <a:r>
              <a:rPr lang="en-US" sz="2200" dirty="0">
                <a:solidFill>
                  <a:srgbClr val="0070C0"/>
                </a:solidFill>
                <a:latin typeface="Times New Roman" panose="02020603050405020304" pitchFamily="18" charset="0"/>
                <a:cs typeface="Times New Roman" panose="02020603050405020304" pitchFamily="18" charset="0"/>
              </a:rPr>
              <a:t>Right click on the project name in the solution explorer and add a folder, Antlor4.</a:t>
            </a:r>
          </a:p>
        </p:txBody>
      </p:sp>
      <p:pic>
        <p:nvPicPr>
          <p:cNvPr id="10" name="Picture 9">
            <a:extLst>
              <a:ext uri="{FF2B5EF4-FFF2-40B4-BE49-F238E27FC236}">
                <a16:creationId xmlns:a16="http://schemas.microsoft.com/office/drawing/2014/main" id="{9E024EBA-A6B3-44E1-8D42-8D5BE7CDE25E}"/>
              </a:ext>
            </a:extLst>
          </p:cNvPr>
          <p:cNvPicPr>
            <a:picLocks noChangeAspect="1"/>
          </p:cNvPicPr>
          <p:nvPr/>
        </p:nvPicPr>
        <p:blipFill>
          <a:blip r:embed="rId3"/>
          <a:stretch>
            <a:fillRect/>
          </a:stretch>
        </p:blipFill>
        <p:spPr>
          <a:xfrm>
            <a:off x="3401471" y="2430614"/>
            <a:ext cx="7952329" cy="3712376"/>
          </a:xfrm>
          <a:prstGeom prst="rect">
            <a:avLst/>
          </a:prstGeom>
        </p:spPr>
      </p:pic>
    </p:spTree>
    <p:extLst>
      <p:ext uri="{BB962C8B-B14F-4D97-AF65-F5344CB8AC3E}">
        <p14:creationId xmlns:p14="http://schemas.microsoft.com/office/powerpoint/2010/main" val="399122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7032000" cy="580808"/>
          </a:xfrm>
        </p:spPr>
        <p:txBody>
          <a:bodyPr anchor="ctr">
            <a:noAutofit/>
          </a:bodyPr>
          <a:lstStyle/>
          <a:p>
            <a:pPr algn="l"/>
            <a:r>
              <a:rPr lang="en-US" sz="3600" dirty="0">
                <a:solidFill>
                  <a:srgbClr val="000000"/>
                </a:solidFill>
                <a:latin typeface="Times New Roman" panose="02020603050405020304" pitchFamily="18" charset="0"/>
              </a:rPr>
              <a:t>Compilation steps with an example</a:t>
            </a:r>
            <a:endParaRPr lang="en-US" sz="2400" dirty="0"/>
          </a:p>
        </p:txBody>
      </p:sp>
      <p:sp>
        <p:nvSpPr>
          <p:cNvPr id="3" name="Subtitle 2"/>
          <p:cNvSpPr>
            <a:spLocks noGrp="1"/>
          </p:cNvSpPr>
          <p:nvPr>
            <p:ph type="subTitle" idx="1"/>
          </p:nvPr>
        </p:nvSpPr>
        <p:spPr>
          <a:xfrm>
            <a:off x="908008" y="1443645"/>
            <a:ext cx="8355473" cy="4864791"/>
          </a:xfrm>
        </p:spPr>
        <p:txBody>
          <a:bodyPr>
            <a:normAutofit/>
          </a:bodyPr>
          <a:lstStyle/>
          <a:p>
            <a:pPr marL="342900" indent="-342900" algn="l">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Page 7 of the </a:t>
            </a:r>
            <a:r>
              <a:rPr lang="en-US" sz="2000" dirty="0" err="1">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Aho’s</a:t>
            </a:r>
            <a:r>
              <a:rPr lang="en-US" sz="20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Book</a:t>
            </a:r>
            <a:endParaRPr lang="en-US" sz="2000"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1AEB2F85-087D-4B66-8BF3-DEF8F02B0159}" type="datetime1">
              <a:rPr lang="en-US" smtClean="0"/>
              <a:t>2/27/2021</a:t>
            </a:fld>
            <a:endParaRPr lang="en-US"/>
          </a:p>
        </p:txBody>
      </p:sp>
      <p:sp>
        <p:nvSpPr>
          <p:cNvPr id="7" name="Footer Placeholder 6"/>
          <p:cNvSpPr>
            <a:spLocks noGrp="1"/>
          </p:cNvSpPr>
          <p:nvPr>
            <p:ph type="ftr" sz="quarter" idx="11"/>
          </p:nvPr>
        </p:nvSpPr>
        <p:spPr/>
        <p:txBody>
          <a:bodyPr/>
          <a:lstStyle/>
          <a:p>
            <a:r>
              <a:rPr lang="en-US"/>
              <a:t>Saeed Parsa</a:t>
            </a:r>
            <a:endParaRPr lang="en-US" dirty="0"/>
          </a:p>
        </p:txBody>
      </p:sp>
      <p:sp>
        <p:nvSpPr>
          <p:cNvPr id="8" name="Slide Number Placeholder 7"/>
          <p:cNvSpPr>
            <a:spLocks noGrp="1"/>
          </p:cNvSpPr>
          <p:nvPr>
            <p:ph type="sldNum" sz="quarter" idx="12"/>
          </p:nvPr>
        </p:nvSpPr>
        <p:spPr/>
        <p:txBody>
          <a:bodyPr/>
          <a:lstStyle/>
          <a:p>
            <a:fld id="{157B418B-4611-4048-BA47-9141E34D90D1}" type="slidenum">
              <a:rPr lang="en-US" smtClean="0"/>
              <a:pPr/>
              <a:t>4</a:t>
            </a:fld>
            <a:endParaRPr lang="en-US" dirty="0"/>
          </a:p>
        </p:txBody>
      </p:sp>
      <p:pic>
        <p:nvPicPr>
          <p:cNvPr id="10" name="Picture 9">
            <a:extLst>
              <a:ext uri="{FF2B5EF4-FFF2-40B4-BE49-F238E27FC236}">
                <a16:creationId xmlns:a16="http://schemas.microsoft.com/office/drawing/2014/main" id="{10410B74-CA9E-437A-B8A8-76D57A48EC0D}"/>
              </a:ext>
            </a:extLst>
          </p:cNvPr>
          <p:cNvPicPr>
            <a:picLocks noChangeAspect="1"/>
          </p:cNvPicPr>
          <p:nvPr/>
        </p:nvPicPr>
        <p:blipFill rotWithShape="1">
          <a:blip r:embed="rId4"/>
          <a:srcRect b="759"/>
          <a:stretch/>
        </p:blipFill>
        <p:spPr>
          <a:xfrm>
            <a:off x="1245726" y="1976539"/>
            <a:ext cx="4728246" cy="4546181"/>
          </a:xfrm>
          <a:prstGeom prst="rect">
            <a:avLst/>
          </a:prstGeom>
        </p:spPr>
      </p:pic>
      <p:pic>
        <p:nvPicPr>
          <p:cNvPr id="11" name="Picture 10">
            <a:extLst>
              <a:ext uri="{FF2B5EF4-FFF2-40B4-BE49-F238E27FC236}">
                <a16:creationId xmlns:a16="http://schemas.microsoft.com/office/drawing/2014/main" id="{C38FEB2F-BD4B-4179-A717-2E4A83E49233}"/>
              </a:ext>
            </a:extLst>
          </p:cNvPr>
          <p:cNvPicPr>
            <a:picLocks noChangeAspect="1"/>
          </p:cNvPicPr>
          <p:nvPr/>
        </p:nvPicPr>
        <p:blipFill rotWithShape="1">
          <a:blip r:embed="rId5"/>
          <a:srcRect t="1196"/>
          <a:stretch/>
        </p:blipFill>
        <p:spPr>
          <a:xfrm>
            <a:off x="6431172" y="2168235"/>
            <a:ext cx="4311755" cy="4354485"/>
          </a:xfrm>
          <a:prstGeom prst="rect">
            <a:avLst/>
          </a:prstGeom>
        </p:spPr>
      </p:pic>
    </p:spTree>
    <p:extLst>
      <p:ext uri="{BB962C8B-B14F-4D97-AF65-F5344CB8AC3E}">
        <p14:creationId xmlns:p14="http://schemas.microsoft.com/office/powerpoint/2010/main" val="2715804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 in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40</a:t>
            </a:fld>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B2D105A-5B05-4D40-8E5B-E9FCBF39FD0D}"/>
              </a:ext>
            </a:extLst>
          </p:cNvPr>
          <p:cNvSpPr/>
          <p:nvPr/>
        </p:nvSpPr>
        <p:spPr>
          <a:xfrm>
            <a:off x="1245725" y="1443645"/>
            <a:ext cx="9344025" cy="461665"/>
          </a:xfrm>
          <a:prstGeom prst="rect">
            <a:avLst/>
          </a:prstGeom>
        </p:spPr>
        <p:txBody>
          <a:bodyPr wrap="square">
            <a:spAutoFit/>
          </a:bodyPr>
          <a:lstStyle/>
          <a:p>
            <a:pPr marL="457200" indent="-457200" algn="just">
              <a:buFont typeface="+mj-lt"/>
              <a:buAutoNum type="arabicPeriod" startAt="3"/>
            </a:pPr>
            <a:r>
              <a:rPr lang="en-US" sz="2400" dirty="0">
                <a:solidFill>
                  <a:srgbClr val="0070C0"/>
                </a:solidFill>
                <a:latin typeface="Times New Roman" panose="02020603050405020304" pitchFamily="18" charset="0"/>
                <a:cs typeface="Times New Roman" panose="02020603050405020304" pitchFamily="18" charset="0"/>
              </a:rPr>
              <a:t>Copy the content of javalib into the Antlor4 folder.</a:t>
            </a:r>
          </a:p>
        </p:txBody>
      </p:sp>
      <p:pic>
        <p:nvPicPr>
          <p:cNvPr id="14" name="Picture 13">
            <a:extLst>
              <a:ext uri="{FF2B5EF4-FFF2-40B4-BE49-F238E27FC236}">
                <a16:creationId xmlns:a16="http://schemas.microsoft.com/office/drawing/2014/main" id="{D8441DFC-B346-480A-AFEF-FB61B6106E81}"/>
              </a:ext>
            </a:extLst>
          </p:cNvPr>
          <p:cNvPicPr>
            <a:picLocks noChangeAspect="1"/>
          </p:cNvPicPr>
          <p:nvPr/>
        </p:nvPicPr>
        <p:blipFill>
          <a:blip r:embed="rId3"/>
          <a:stretch>
            <a:fillRect/>
          </a:stretch>
        </p:blipFill>
        <p:spPr>
          <a:xfrm>
            <a:off x="7059233" y="2017702"/>
            <a:ext cx="4294567" cy="4226255"/>
          </a:xfrm>
          <a:prstGeom prst="rect">
            <a:avLst/>
          </a:prstGeom>
        </p:spPr>
      </p:pic>
    </p:spTree>
    <p:extLst>
      <p:ext uri="{BB962C8B-B14F-4D97-AF65-F5344CB8AC3E}">
        <p14:creationId xmlns:p14="http://schemas.microsoft.com/office/powerpoint/2010/main" val="66615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 in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41</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556038"/>
            <a:ext cx="5734195" cy="2754600"/>
          </a:xfrm>
          <a:prstGeom prst="rect">
            <a:avLst/>
          </a:prstGeom>
        </p:spPr>
        <p:txBody>
          <a:bodyPr wrap="square">
            <a:spAutoFit/>
          </a:bodyPr>
          <a:lstStyle/>
          <a:p>
            <a:pPr marL="342900" indent="-342900" algn="just">
              <a:lnSpc>
                <a:spcPct val="120000"/>
              </a:lnSpc>
              <a:spcAft>
                <a:spcPts val="600"/>
              </a:spcAft>
              <a:buFont typeface="Arial" panose="020B0604020202020204" pitchFamily="34" charset="0"/>
              <a:buChar char="•"/>
            </a:pPr>
            <a:r>
              <a:rPr lang="en-US" sz="2000" dirty="0">
                <a:solidFill>
                  <a:srgbClr val="0070C0"/>
                </a:solidFill>
              </a:rPr>
              <a:t>Now after adding the folder to the visual environment we need to add a package to use </a:t>
            </a:r>
            <a:r>
              <a:rPr lang="en-US" sz="2000" b="1" dirty="0">
                <a:solidFill>
                  <a:srgbClr val="0070C0"/>
                </a:solidFill>
              </a:rPr>
              <a:t>Antlr</a:t>
            </a:r>
            <a:r>
              <a:rPr lang="en-US" sz="2000" dirty="0">
                <a:solidFill>
                  <a:srgbClr val="0070C0"/>
                </a:solidFill>
              </a:rPr>
              <a:t> in the </a:t>
            </a:r>
            <a:r>
              <a:rPr lang="en-US" sz="2000" dirty="0" err="1">
                <a:solidFill>
                  <a:srgbClr val="0070C0"/>
                </a:solidFill>
              </a:rPr>
              <a:t>.</a:t>
            </a:r>
            <a:r>
              <a:rPr lang="en-US" sz="2000" b="1" dirty="0" err="1">
                <a:solidFill>
                  <a:srgbClr val="0070C0"/>
                </a:solidFill>
              </a:rPr>
              <a:t>net</a:t>
            </a:r>
            <a:r>
              <a:rPr lang="en-US" sz="2000" dirty="0">
                <a:solidFill>
                  <a:srgbClr val="0070C0"/>
                </a:solidFill>
              </a:rPr>
              <a:t> environment. </a:t>
            </a:r>
          </a:p>
          <a:p>
            <a:pPr marL="342900" indent="-342900" algn="just">
              <a:lnSpc>
                <a:spcPct val="120000"/>
              </a:lnSpc>
              <a:spcAft>
                <a:spcPts val="600"/>
              </a:spcAft>
              <a:buFont typeface="Arial" panose="020B0604020202020204" pitchFamily="34" charset="0"/>
              <a:buChar char="•"/>
            </a:pPr>
            <a:r>
              <a:rPr lang="en-US" sz="2000" dirty="0">
                <a:solidFill>
                  <a:srgbClr val="0070C0"/>
                </a:solidFill>
              </a:rPr>
              <a:t>To do so, right-click on </a:t>
            </a:r>
            <a:r>
              <a:rPr lang="en-US" sz="2000" b="1" i="1" dirty="0">
                <a:solidFill>
                  <a:srgbClr val="0070C0"/>
                </a:solidFill>
              </a:rPr>
              <a:t>References</a:t>
            </a:r>
            <a:r>
              <a:rPr lang="en-US" sz="2000" dirty="0">
                <a:solidFill>
                  <a:srgbClr val="0070C0"/>
                </a:solidFill>
              </a:rPr>
              <a:t> and then in the popup window click on the </a:t>
            </a:r>
            <a:r>
              <a:rPr lang="en-US" sz="2000" b="1" i="1" dirty="0">
                <a:solidFill>
                  <a:srgbClr val="0070C0"/>
                </a:solidFill>
              </a:rPr>
              <a:t>Manage</a:t>
            </a:r>
            <a:r>
              <a:rPr lang="en-US" sz="2000" i="1" dirty="0">
                <a:solidFill>
                  <a:srgbClr val="0070C0"/>
                </a:solidFill>
              </a:rPr>
              <a:t> </a:t>
            </a:r>
            <a:r>
              <a:rPr lang="en-US" sz="2000" b="1" i="1" dirty="0" err="1">
                <a:solidFill>
                  <a:srgbClr val="0070C0"/>
                </a:solidFill>
              </a:rPr>
              <a:t>NuGet</a:t>
            </a:r>
            <a:r>
              <a:rPr lang="en-US" sz="2000" i="1" dirty="0">
                <a:solidFill>
                  <a:srgbClr val="0070C0"/>
                </a:solidFill>
              </a:rPr>
              <a:t> </a:t>
            </a:r>
            <a:r>
              <a:rPr lang="en-US" sz="2000" b="1" i="1" dirty="0">
                <a:solidFill>
                  <a:srgbClr val="0070C0"/>
                </a:solidFill>
              </a:rPr>
              <a:t>package</a:t>
            </a:r>
            <a:r>
              <a:rPr lang="en-US" sz="2000" dirty="0">
                <a:solidFill>
                  <a:srgbClr val="0070C0"/>
                </a:solidFill>
              </a:rPr>
              <a:t> option and then add a package called  </a:t>
            </a:r>
            <a:r>
              <a:rPr lang="en-US" sz="2000" b="1" dirty="0">
                <a:solidFill>
                  <a:srgbClr val="0070C0"/>
                </a:solidFill>
              </a:rPr>
              <a:t>antlr4.rantime.standard </a:t>
            </a:r>
            <a:r>
              <a:rPr lang="en-US" sz="2000" dirty="0">
                <a:solidFill>
                  <a:srgbClr val="0070C0"/>
                </a:solidFill>
              </a:rPr>
              <a:t>to the project.</a:t>
            </a:r>
          </a:p>
        </p:txBody>
      </p:sp>
      <p:pic>
        <p:nvPicPr>
          <p:cNvPr id="10" name="Picture 9">
            <a:extLst>
              <a:ext uri="{FF2B5EF4-FFF2-40B4-BE49-F238E27FC236}">
                <a16:creationId xmlns:a16="http://schemas.microsoft.com/office/drawing/2014/main" id="{D7CE7EFD-36A3-4AD8-A10A-4F9E4191AD25}"/>
              </a:ext>
            </a:extLst>
          </p:cNvPr>
          <p:cNvPicPr>
            <a:picLocks noChangeAspect="1"/>
          </p:cNvPicPr>
          <p:nvPr/>
        </p:nvPicPr>
        <p:blipFill>
          <a:blip r:embed="rId3"/>
          <a:stretch>
            <a:fillRect/>
          </a:stretch>
        </p:blipFill>
        <p:spPr>
          <a:xfrm>
            <a:off x="7208520" y="1556038"/>
            <a:ext cx="4295774" cy="4414837"/>
          </a:xfrm>
          <a:prstGeom prst="rect">
            <a:avLst/>
          </a:prstGeom>
        </p:spPr>
      </p:pic>
    </p:spTree>
    <p:extLst>
      <p:ext uri="{BB962C8B-B14F-4D97-AF65-F5344CB8AC3E}">
        <p14:creationId xmlns:p14="http://schemas.microsoft.com/office/powerpoint/2010/main" val="15812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 in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42</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556038"/>
            <a:ext cx="10108075" cy="4721292"/>
          </a:xfrm>
          <a:prstGeom prst="rect">
            <a:avLst/>
          </a:prstGeom>
        </p:spPr>
        <p:txBody>
          <a:bodyPr wrap="square">
            <a:spAutoFit/>
          </a:bodyPr>
          <a:lstStyle/>
          <a:p>
            <a:pPr>
              <a:lnSpc>
                <a:spcPct val="120000"/>
              </a:lnSpc>
              <a:spcAft>
                <a:spcPts val="1200"/>
              </a:spcAft>
            </a:pPr>
            <a:r>
              <a:rPr lang="en-US" sz="2400" b="1" dirty="0" err="1">
                <a:latin typeface="Times New Roman" panose="02020603050405020304" pitchFamily="18" charset="0"/>
                <a:cs typeface="Times New Roman" panose="02020603050405020304" pitchFamily="18" charset="0"/>
              </a:rPr>
              <a:t>NuGet</a:t>
            </a:r>
            <a:r>
              <a:rPr lang="en-US" sz="2400" b="1" dirty="0">
                <a:latin typeface="Times New Roman" panose="02020603050405020304" pitchFamily="18" charset="0"/>
                <a:cs typeface="Times New Roman" panose="02020603050405020304" pitchFamily="18" charset="0"/>
              </a:rPr>
              <a:t>:</a:t>
            </a:r>
            <a:endParaRPr lang="en-US" sz="24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342900" indent="-342900">
              <a:lnSpc>
                <a:spcPct val="120000"/>
              </a:lnSpc>
              <a:spcAft>
                <a:spcPts val="12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NuGet</a:t>
            </a:r>
            <a:r>
              <a:rPr lang="en-US" sz="2000" dirty="0">
                <a:solidFill>
                  <a:srgbClr val="0070C0"/>
                </a:solidFill>
                <a:latin typeface="Times New Roman" panose="02020603050405020304" pitchFamily="18" charset="0"/>
                <a:cs typeface="Times New Roman" panose="02020603050405020304" pitchFamily="18" charset="0"/>
              </a:rPr>
              <a:t> is a package and dependency manager.</a:t>
            </a:r>
          </a:p>
          <a:p>
            <a:pPr marL="800100" lvl="1" indent="-342900">
              <a:lnSpc>
                <a:spcPct val="120000"/>
              </a:lnSpc>
              <a:spcAft>
                <a:spcPts val="1200"/>
              </a:spcAf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Helps to find, install, update and remove packages. </a:t>
            </a:r>
          </a:p>
          <a:p>
            <a:pPr marL="800100" lvl="1" indent="-342900">
              <a:lnSpc>
                <a:spcPct val="120000"/>
              </a:lnSpc>
              <a:spcAft>
                <a:spcPts val="1200"/>
              </a:spcAf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Focuses primarily on package and dependency management.</a:t>
            </a:r>
          </a:p>
          <a:p>
            <a:pPr marL="800100" lvl="1" indent="-342900">
              <a:lnSpc>
                <a:spcPct val="120000"/>
              </a:lnSpc>
              <a:spcAft>
                <a:spcPts val="1200"/>
              </a:spcAf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Lists all available packages for download. </a:t>
            </a:r>
          </a:p>
          <a:p>
            <a:pPr marL="800100" lvl="1" indent="-342900">
              <a:lnSpc>
                <a:spcPct val="120000"/>
              </a:lnSpc>
              <a:spcAft>
                <a:spcPts val="1200"/>
              </a:spcAf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Adding a </a:t>
            </a:r>
            <a:r>
              <a:rPr lang="en-US" sz="2000" dirty="0" err="1">
                <a:solidFill>
                  <a:srgbClr val="0070C0"/>
                </a:solidFill>
                <a:latin typeface="Times New Roman" panose="02020603050405020304" pitchFamily="18" charset="0"/>
                <a:cs typeface="Times New Roman" panose="02020603050405020304" pitchFamily="18" charset="0"/>
              </a:rPr>
              <a:t>NuGet</a:t>
            </a:r>
            <a:r>
              <a:rPr lang="en-US" sz="2000" dirty="0">
                <a:solidFill>
                  <a:srgbClr val="0070C0"/>
                </a:solidFill>
                <a:latin typeface="Times New Roman" panose="02020603050405020304" pitchFamily="18" charset="0"/>
                <a:cs typeface="Times New Roman" panose="02020603050405020304" pitchFamily="18" charset="0"/>
              </a:rPr>
              <a:t> package to a Visual Studio project is similar to adding a reference. </a:t>
            </a:r>
          </a:p>
          <a:p>
            <a:pPr marL="800100" lvl="1" indent="-342900">
              <a:lnSpc>
                <a:spcPct val="120000"/>
              </a:lnSpc>
              <a:spcAft>
                <a:spcPts val="1200"/>
              </a:spcAf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Go to Solution Explorer, </a:t>
            </a:r>
          </a:p>
          <a:p>
            <a:pPr marL="800100" lvl="1" indent="-342900">
              <a:lnSpc>
                <a:spcPct val="120000"/>
              </a:lnSpc>
              <a:spcAft>
                <a:spcPts val="1200"/>
              </a:spcAf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Right-click on the References folder, </a:t>
            </a:r>
          </a:p>
          <a:p>
            <a:pPr marL="800100" lvl="1" indent="-342900">
              <a:lnSpc>
                <a:spcPct val="120000"/>
              </a:lnSpc>
              <a:spcAft>
                <a:spcPts val="1200"/>
              </a:spcAft>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Click Manage </a:t>
            </a:r>
            <a:r>
              <a:rPr lang="en-US" sz="2000" dirty="0" err="1">
                <a:solidFill>
                  <a:srgbClr val="0070C0"/>
                </a:solidFill>
                <a:latin typeface="Times New Roman" panose="02020603050405020304" pitchFamily="18" charset="0"/>
                <a:cs typeface="Times New Roman" panose="02020603050405020304" pitchFamily="18" charset="0"/>
              </a:rPr>
              <a:t>NuGet</a:t>
            </a:r>
            <a:r>
              <a:rPr lang="en-US" sz="2000" dirty="0">
                <a:solidFill>
                  <a:srgbClr val="0070C0"/>
                </a:solidFill>
                <a:latin typeface="Times New Roman" panose="02020603050405020304" pitchFamily="18" charset="0"/>
                <a:cs typeface="Times New Roman" panose="02020603050405020304" pitchFamily="18" charset="0"/>
              </a:rPr>
              <a:t> Packages. </a:t>
            </a:r>
          </a:p>
        </p:txBody>
      </p:sp>
    </p:spTree>
    <p:extLst>
      <p:ext uri="{BB962C8B-B14F-4D97-AF65-F5344CB8AC3E}">
        <p14:creationId xmlns:p14="http://schemas.microsoft.com/office/powerpoint/2010/main" val="902867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 in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43</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443645"/>
            <a:ext cx="10108075" cy="4736681"/>
          </a:xfrm>
          <a:prstGeom prst="rect">
            <a:avLst/>
          </a:prstGeom>
        </p:spPr>
        <p:txBody>
          <a:bodyPr wrap="square">
            <a:spAutoFit/>
          </a:bodyPr>
          <a:lstStyle/>
          <a:p>
            <a:pPr>
              <a:lnSpc>
                <a:spcPct val="120000"/>
              </a:lnSpc>
              <a:spcAft>
                <a:spcPts val="1200"/>
              </a:spcAft>
            </a:pPr>
            <a:r>
              <a:rPr lang="en-US" sz="2400" b="1" dirty="0">
                <a:latin typeface="Times New Roman" panose="02020603050405020304" pitchFamily="18" charset="0"/>
                <a:cs typeface="Times New Roman" panose="02020603050405020304" pitchFamily="18" charset="0"/>
              </a:rPr>
              <a:t>For Visual Studio 2017:</a:t>
            </a:r>
          </a:p>
          <a:p>
            <a:pPr marL="457200" indent="-457200">
              <a:lnSpc>
                <a:spcPct val="120000"/>
              </a:lnSpc>
              <a:buFont typeface="+mj-lt"/>
              <a:buAutoNum type="arabicPeriod"/>
            </a:pPr>
            <a:r>
              <a:rPr lang="en-US" sz="2000" dirty="0">
                <a:solidFill>
                  <a:srgbClr val="0070C0"/>
                </a:solidFill>
                <a:latin typeface="-apple-system"/>
              </a:rPr>
              <a:t>Right click the top-level solution node in the Solution Explorer window and select </a:t>
            </a:r>
            <a:r>
              <a:rPr lang="en-US" sz="2000" b="1" dirty="0">
                <a:solidFill>
                  <a:srgbClr val="0070C0"/>
                </a:solidFill>
                <a:latin typeface="-apple-system"/>
              </a:rPr>
              <a:t>Manage </a:t>
            </a:r>
            <a:r>
              <a:rPr lang="en-US" sz="2000" b="1" dirty="0" err="1">
                <a:solidFill>
                  <a:srgbClr val="0070C0"/>
                </a:solidFill>
                <a:latin typeface="-apple-system"/>
              </a:rPr>
              <a:t>NuGet</a:t>
            </a:r>
            <a:r>
              <a:rPr lang="en-US" sz="2000" b="1" dirty="0">
                <a:solidFill>
                  <a:srgbClr val="0070C0"/>
                </a:solidFill>
                <a:latin typeface="-apple-system"/>
              </a:rPr>
              <a:t>  Packages for Solution.</a:t>
            </a:r>
            <a:endParaRPr lang="en-US" sz="2000" dirty="0">
              <a:solidFill>
                <a:srgbClr val="0070C0"/>
              </a:solidFill>
              <a:latin typeface="-apple-system"/>
            </a:endParaRPr>
          </a:p>
          <a:p>
            <a:pPr marL="457200" indent="-457200">
              <a:lnSpc>
                <a:spcPct val="120000"/>
              </a:lnSpc>
              <a:buFont typeface="+mj-lt"/>
              <a:buAutoNum type="arabicPeriod"/>
            </a:pPr>
            <a:r>
              <a:rPr lang="en-US" sz="2000" dirty="0">
                <a:solidFill>
                  <a:srgbClr val="0070C0"/>
                </a:solidFill>
                <a:latin typeface="-apple-system"/>
              </a:rPr>
              <a:t>In the upper left, choose </a:t>
            </a:r>
            <a:r>
              <a:rPr lang="en-US" sz="2000" b="1" dirty="0">
                <a:solidFill>
                  <a:srgbClr val="0070C0"/>
                </a:solidFill>
                <a:latin typeface="-apple-system"/>
              </a:rPr>
              <a:t>Browse</a:t>
            </a:r>
            <a:r>
              <a:rPr lang="en-US" sz="2000" dirty="0">
                <a:solidFill>
                  <a:srgbClr val="0070C0"/>
                </a:solidFill>
                <a:latin typeface="-apple-system"/>
              </a:rPr>
              <a:t> and then choose </a:t>
            </a:r>
            <a:r>
              <a:rPr lang="en-US" sz="2000" b="1" dirty="0">
                <a:solidFill>
                  <a:srgbClr val="0070C0"/>
                </a:solidFill>
                <a:latin typeface="-apple-system"/>
              </a:rPr>
              <a:t>nuget.org</a:t>
            </a:r>
            <a:r>
              <a:rPr lang="en-US" sz="2000" dirty="0">
                <a:solidFill>
                  <a:srgbClr val="0070C0"/>
                </a:solidFill>
                <a:latin typeface="-apple-system"/>
              </a:rPr>
              <a:t> as the </a:t>
            </a:r>
            <a:r>
              <a:rPr lang="en-US" sz="2000" b="1" dirty="0">
                <a:solidFill>
                  <a:srgbClr val="0070C0"/>
                </a:solidFill>
                <a:latin typeface="-apple-system"/>
              </a:rPr>
              <a:t>Package source</a:t>
            </a:r>
            <a:endParaRPr lang="en-US" sz="2000" dirty="0">
              <a:solidFill>
                <a:srgbClr val="0070C0"/>
              </a:solidFill>
              <a:latin typeface="-apple-system"/>
            </a:endParaRPr>
          </a:p>
          <a:p>
            <a:pPr marL="457200" indent="-457200">
              <a:lnSpc>
                <a:spcPct val="120000"/>
              </a:lnSpc>
              <a:buFont typeface="+mj-lt"/>
              <a:buAutoNum type="arabicPeriod"/>
            </a:pPr>
            <a:r>
              <a:rPr lang="en-US" sz="2000" dirty="0">
                <a:solidFill>
                  <a:srgbClr val="0070C0"/>
                </a:solidFill>
                <a:latin typeface="-apple-system"/>
              </a:rPr>
              <a:t>Next to the </a:t>
            </a:r>
            <a:r>
              <a:rPr lang="en-US" sz="2000" b="1" dirty="0">
                <a:solidFill>
                  <a:srgbClr val="0070C0"/>
                </a:solidFill>
                <a:latin typeface="-apple-system"/>
              </a:rPr>
              <a:t>Search</a:t>
            </a:r>
            <a:r>
              <a:rPr lang="en-US" sz="2000" dirty="0">
                <a:solidFill>
                  <a:srgbClr val="0070C0"/>
                </a:solidFill>
                <a:latin typeface="-apple-system"/>
              </a:rPr>
              <a:t> box, check </a:t>
            </a:r>
            <a:r>
              <a:rPr lang="en-US" sz="2000" b="1" dirty="0">
                <a:solidFill>
                  <a:srgbClr val="0070C0"/>
                </a:solidFill>
                <a:latin typeface="-apple-system"/>
              </a:rPr>
              <a:t>Include prerelease</a:t>
            </a:r>
            <a:endParaRPr lang="en-US" sz="2000" dirty="0">
              <a:solidFill>
                <a:srgbClr val="0070C0"/>
              </a:solidFill>
              <a:latin typeface="-apple-system"/>
            </a:endParaRPr>
          </a:p>
          <a:p>
            <a:pPr marL="457200" indent="-457200">
              <a:lnSpc>
                <a:spcPct val="120000"/>
              </a:lnSpc>
              <a:buFont typeface="+mj-lt"/>
              <a:buAutoNum type="arabicPeriod"/>
            </a:pPr>
            <a:r>
              <a:rPr lang="en-US" sz="2000" dirty="0">
                <a:solidFill>
                  <a:srgbClr val="0070C0"/>
                </a:solidFill>
                <a:latin typeface="-apple-system"/>
              </a:rPr>
              <a:t>In the </a:t>
            </a:r>
            <a:r>
              <a:rPr lang="en-US" sz="2000" b="1" dirty="0">
                <a:solidFill>
                  <a:srgbClr val="0070C0"/>
                </a:solidFill>
                <a:latin typeface="-apple-system"/>
              </a:rPr>
              <a:t>Search</a:t>
            </a:r>
            <a:r>
              <a:rPr lang="en-US" sz="2000" dirty="0">
                <a:solidFill>
                  <a:srgbClr val="0070C0"/>
                </a:solidFill>
                <a:latin typeface="-apple-system"/>
              </a:rPr>
              <a:t> box, type </a:t>
            </a:r>
            <a:r>
              <a:rPr lang="en-US" sz="2000" b="1" dirty="0">
                <a:solidFill>
                  <a:srgbClr val="0070C0"/>
                </a:solidFill>
                <a:latin typeface="-apple-system"/>
              </a:rPr>
              <a:t>Antlr4</a:t>
            </a:r>
            <a:r>
              <a:rPr lang="en-US" sz="2000" dirty="0">
                <a:solidFill>
                  <a:srgbClr val="0070C0"/>
                </a:solidFill>
                <a:latin typeface="-apple-system"/>
              </a:rPr>
              <a:t> to search for the package</a:t>
            </a:r>
          </a:p>
          <a:p>
            <a:pPr marL="457200" indent="-457200">
              <a:lnSpc>
                <a:spcPct val="120000"/>
              </a:lnSpc>
              <a:buFont typeface="+mj-lt"/>
              <a:buAutoNum type="arabicPeriod"/>
            </a:pPr>
            <a:r>
              <a:rPr lang="en-US" sz="2000" dirty="0">
                <a:solidFill>
                  <a:srgbClr val="0070C0"/>
                </a:solidFill>
                <a:latin typeface="-apple-system"/>
              </a:rPr>
              <a:t>In the search results, locate and select the package called </a:t>
            </a:r>
            <a:r>
              <a:rPr lang="en-US" sz="2000" b="1" dirty="0">
                <a:solidFill>
                  <a:srgbClr val="0070C0"/>
                </a:solidFill>
                <a:latin typeface="-apple-system"/>
              </a:rPr>
              <a:t>Antlr4</a:t>
            </a:r>
            <a:r>
              <a:rPr lang="en-US" sz="2000" dirty="0">
                <a:solidFill>
                  <a:srgbClr val="0070C0"/>
                </a:solidFill>
                <a:latin typeface="-apple-system"/>
              </a:rPr>
              <a:t>. Verify that the name is listed as  </a:t>
            </a:r>
            <a:r>
              <a:rPr lang="en-US" sz="2000" b="1" dirty="0">
                <a:solidFill>
                  <a:srgbClr val="0070C0"/>
                </a:solidFill>
                <a:latin typeface="-apple-system"/>
              </a:rPr>
              <a:t>Antlr4</a:t>
            </a:r>
            <a:r>
              <a:rPr lang="en-US" sz="2000" dirty="0">
                <a:solidFill>
                  <a:srgbClr val="0070C0"/>
                </a:solidFill>
                <a:latin typeface="-apple-system"/>
              </a:rPr>
              <a:t>.</a:t>
            </a:r>
          </a:p>
          <a:p>
            <a:pPr marL="457200" indent="-457200">
              <a:lnSpc>
                <a:spcPct val="120000"/>
              </a:lnSpc>
              <a:buFont typeface="+mj-lt"/>
              <a:buAutoNum type="arabicPeriod"/>
            </a:pPr>
            <a:r>
              <a:rPr lang="en-US" sz="2000" dirty="0">
                <a:solidFill>
                  <a:srgbClr val="0070C0"/>
                </a:solidFill>
                <a:latin typeface="-apple-system"/>
              </a:rPr>
              <a:t>In the right pane, select the C# projects you want to use ANTLR4 by clicking their checkboxes</a:t>
            </a:r>
          </a:p>
          <a:p>
            <a:pPr marL="457200" indent="-457200">
              <a:lnSpc>
                <a:spcPct val="120000"/>
              </a:lnSpc>
              <a:buFont typeface="+mj-lt"/>
              <a:buAutoNum type="arabicPeriod"/>
            </a:pPr>
            <a:r>
              <a:rPr lang="en-US" sz="2000" dirty="0">
                <a:solidFill>
                  <a:srgbClr val="0070C0"/>
                </a:solidFill>
                <a:latin typeface="-apple-system"/>
              </a:rPr>
              <a:t>Click </a:t>
            </a:r>
            <a:r>
              <a:rPr lang="en-US" sz="2000" b="1" dirty="0">
                <a:solidFill>
                  <a:srgbClr val="0070C0"/>
                </a:solidFill>
                <a:latin typeface="-apple-system"/>
              </a:rPr>
              <a:t>Install</a:t>
            </a:r>
            <a:r>
              <a:rPr lang="en-US" sz="2000" dirty="0">
                <a:solidFill>
                  <a:srgbClr val="0070C0"/>
                </a:solidFill>
                <a:latin typeface="-apple-system"/>
              </a:rPr>
              <a:t> under the list of projects</a:t>
            </a:r>
          </a:p>
          <a:p>
            <a:pPr marL="457200" indent="-457200">
              <a:lnSpc>
                <a:spcPct val="120000"/>
              </a:lnSpc>
              <a:buFont typeface="+mj-lt"/>
              <a:buAutoNum type="arabicPeriod"/>
            </a:pPr>
            <a:r>
              <a:rPr lang="en-US" sz="2000" dirty="0">
                <a:solidFill>
                  <a:srgbClr val="0070C0"/>
                </a:solidFill>
                <a:latin typeface="-apple-system"/>
              </a:rPr>
              <a:t>Approve changes and accept license agreements, if prompted.</a:t>
            </a:r>
          </a:p>
        </p:txBody>
      </p:sp>
    </p:spTree>
    <p:extLst>
      <p:ext uri="{BB962C8B-B14F-4D97-AF65-F5344CB8AC3E}">
        <p14:creationId xmlns:p14="http://schemas.microsoft.com/office/powerpoint/2010/main" val="343818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 in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44</a:t>
            </a:fld>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DC56F0E-6ED8-4DDD-AA02-A6558F5AB791}"/>
              </a:ext>
            </a:extLst>
          </p:cNvPr>
          <p:cNvPicPr>
            <a:picLocks noChangeAspect="1"/>
          </p:cNvPicPr>
          <p:nvPr/>
        </p:nvPicPr>
        <p:blipFill>
          <a:blip r:embed="rId3"/>
          <a:stretch>
            <a:fillRect/>
          </a:stretch>
        </p:blipFill>
        <p:spPr>
          <a:xfrm>
            <a:off x="1928812" y="1821166"/>
            <a:ext cx="8334375" cy="4157662"/>
          </a:xfrm>
          <a:prstGeom prst="rect">
            <a:avLst/>
          </a:prstGeom>
        </p:spPr>
      </p:pic>
    </p:spTree>
    <p:extLst>
      <p:ext uri="{BB962C8B-B14F-4D97-AF65-F5344CB8AC3E}">
        <p14:creationId xmlns:p14="http://schemas.microsoft.com/office/powerpoint/2010/main" val="194219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Install ANTLR in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45</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4" y="1443645"/>
            <a:ext cx="10108075" cy="4967707"/>
          </a:xfrm>
          <a:prstGeom prst="rect">
            <a:avLst/>
          </a:prstGeom>
        </p:spPr>
        <p:txBody>
          <a:bodyPr wrap="square">
            <a:spAutoFit/>
          </a:bodyPr>
          <a:lstStyle/>
          <a:p>
            <a:pPr algn="just"/>
            <a:r>
              <a:rPr lang="en-US" sz="2000" dirty="0">
                <a:solidFill>
                  <a:srgbClr val="0070C0"/>
                </a:solidFill>
                <a:latin typeface="Times New Roman" panose="02020603050405020304" pitchFamily="18" charset="0"/>
                <a:cs typeface="Times New Roman" panose="02020603050405020304" pitchFamily="18" charset="0"/>
              </a:rPr>
              <a:t>After adding the packages to our project, we use their namespaces and use the capabilities of these packages in our project.</a:t>
            </a:r>
          </a:p>
          <a:p>
            <a:pPr algn="just"/>
            <a:endParaRPr lang="en-US" sz="2000" dirty="0">
              <a:solidFill>
                <a:srgbClr val="0070C0"/>
              </a:solidFill>
              <a:latin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System.Collections.Generic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System.ComponentModel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System.Data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System.Drawing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System.Globalization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System.Linq</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System.Reflection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System.Resources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System.Text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System.Windows.Forms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Antlr4.Runtime;</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Antlr4.Runtime.Misc;</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Antlr4.Runtime.Tree;</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CPP14Parser;</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30705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46</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600314"/>
            <a:ext cx="6313315" cy="1384995"/>
          </a:xfrm>
          <a:prstGeom prst="rect">
            <a:avLst/>
          </a:prstGeom>
        </p:spPr>
        <p:txBody>
          <a:bodyPr wrap="square">
            <a:spAutoFit/>
          </a:bodyPr>
          <a:lstStyle/>
          <a:p>
            <a:r>
              <a:rPr lang="en-US" sz="2800" dirty="0">
                <a:ln w="0"/>
                <a:solidFill>
                  <a:schemeClr val="accent1"/>
                </a:solidFill>
                <a:effectLst>
                  <a:outerShdw blurRad="38100" dist="25400" dir="5400000" algn="ctr" rotWithShape="0">
                    <a:srgbClr val="6E747A">
                      <a:alpha val="43000"/>
                    </a:srgbClr>
                  </a:outerShdw>
                </a:effectLst>
              </a:rPr>
              <a:t>Subject </a:t>
            </a:r>
            <a:r>
              <a:rPr lang="en-US" sz="2800" dirty="0">
                <a:ln w="0"/>
                <a:effectLst>
                  <a:outerShdw blurRad="38100" dist="19050" dir="2700000" algn="tl" rotWithShape="0">
                    <a:schemeClr val="dk1">
                      <a:alpha val="40000"/>
                    </a:schemeClr>
                  </a:outerShdw>
                </a:effectLst>
              </a:rPr>
              <a:t>: Install &amp; use ANTLR</a:t>
            </a:r>
          </a:p>
          <a:p>
            <a:r>
              <a:rPr lang="en-US" sz="2800" dirty="0">
                <a:ln w="0"/>
                <a:solidFill>
                  <a:schemeClr val="accent1"/>
                </a:solidFill>
                <a:effectLst>
                  <a:outerShdw blurRad="38100" dist="25400" dir="5400000" algn="ctr" rotWithShape="0">
                    <a:srgbClr val="6E747A">
                      <a:alpha val="43000"/>
                    </a:srgbClr>
                  </a:outerShdw>
                </a:effectLst>
              </a:rPr>
              <a:t>Deadline</a:t>
            </a:r>
            <a:r>
              <a:rPr lang="en-US" sz="2800" dirty="0">
                <a:ln w="0"/>
                <a:effectLst>
                  <a:outerShdw blurRad="38100" dist="19050" dir="2700000" algn="tl" rotWithShape="0">
                    <a:schemeClr val="dk1">
                      <a:alpha val="40000"/>
                    </a:schemeClr>
                  </a:outerShdw>
                </a:effectLst>
              </a:rPr>
              <a:t>:  Two weeks</a:t>
            </a:r>
          </a:p>
          <a:p>
            <a:r>
              <a:rPr lang="en-US" sz="2800" dirty="0">
                <a:ln w="0"/>
                <a:solidFill>
                  <a:schemeClr val="accent1"/>
                </a:solidFill>
                <a:effectLst>
                  <a:outerShdw blurRad="38100" dist="25400" dir="5400000" algn="ctr" rotWithShape="0">
                    <a:srgbClr val="6E747A">
                      <a:alpha val="43000"/>
                    </a:srgbClr>
                  </a:outerShdw>
                </a:effectLst>
              </a:rPr>
              <a:t>Mark:</a:t>
            </a:r>
            <a:r>
              <a:rPr lang="en-US" sz="2800" dirty="0">
                <a:ln w="0"/>
                <a:effectLst>
                  <a:outerShdw blurRad="38100" dist="19050" dir="2700000" algn="tl" rotWithShape="0">
                    <a:schemeClr val="dk1">
                      <a:alpha val="40000"/>
                    </a:schemeClr>
                  </a:outerShdw>
                </a:effectLst>
              </a:rPr>
              <a:t>  5 out of 100.      </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pic>
        <p:nvPicPr>
          <p:cNvPr id="1032" name="Picture 8" descr="Image result for assig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241738"/>
            <a:ext cx="2750185" cy="247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55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47</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600314"/>
            <a:ext cx="8819146" cy="3785652"/>
          </a:xfrm>
          <a:prstGeom prst="rect">
            <a:avLst/>
          </a:prstGeom>
        </p:spPr>
        <p:txBody>
          <a:bodyPr wrap="square">
            <a:spAutoFit/>
          </a:bodyPr>
          <a:lstStyle/>
          <a:p>
            <a:pPr>
              <a:lnSpc>
                <a:spcPct val="120000"/>
              </a:lnSpc>
            </a:pPr>
            <a:r>
              <a:rPr lang="en-US" sz="2000" dirty="0">
                <a:solidFill>
                  <a:schemeClr val="accent6">
                    <a:lumMod val="50000"/>
                  </a:schemeClr>
                </a:solidFill>
                <a:latin typeface="Times New Roman" panose="02020603050405020304" pitchFamily="18" charset="0"/>
                <a:cs typeface="Times New Roman" panose="02020603050405020304" pitchFamily="18" charset="0"/>
              </a:rPr>
              <a:t>Write a program to accept a C++ program as input and generate parse tree for the program</a:t>
            </a:r>
          </a:p>
          <a:p>
            <a:pPr marL="800100" lvl="1" indent="-342900">
              <a:lnSpc>
                <a:spcPct val="120000"/>
              </a:lnSpc>
              <a:buAutoNum type="arabicPeriod"/>
            </a:pPr>
            <a:r>
              <a:rPr lang="en-US" sz="2000" dirty="0">
                <a:solidFill>
                  <a:schemeClr val="accent6">
                    <a:lumMod val="50000"/>
                  </a:schemeClr>
                </a:solidFill>
                <a:latin typeface="Times New Roman" panose="02020603050405020304" pitchFamily="18" charset="0"/>
                <a:cs typeface="Times New Roman" panose="02020603050405020304" pitchFamily="18" charset="0"/>
              </a:rPr>
              <a:t>Run ANTLR to generate a lexical analyzer (</a:t>
            </a:r>
            <a:r>
              <a:rPr lang="en-US" sz="2000" dirty="0" err="1">
                <a:solidFill>
                  <a:schemeClr val="accent6">
                    <a:lumMod val="50000"/>
                  </a:schemeClr>
                </a:solidFill>
                <a:latin typeface="Times New Roman" panose="02020603050405020304" pitchFamily="18" charset="0"/>
                <a:cs typeface="Times New Roman" panose="02020603050405020304" pitchFamily="18" charset="0"/>
              </a:rPr>
              <a:t>lexer</a:t>
            </a:r>
            <a:r>
              <a:rPr lang="en-US" sz="2000" dirty="0">
                <a:solidFill>
                  <a:schemeClr val="accent6">
                    <a:lumMod val="50000"/>
                  </a:schemeClr>
                </a:solidFill>
                <a:latin typeface="Times New Roman" panose="02020603050405020304" pitchFamily="18" charset="0"/>
                <a:cs typeface="Times New Roman" panose="02020603050405020304" pitchFamily="18" charset="0"/>
              </a:rPr>
              <a:t>) and a parser for C++ .</a:t>
            </a:r>
          </a:p>
          <a:p>
            <a:pPr marL="800100" lvl="1" indent="-342900">
              <a:lnSpc>
                <a:spcPct val="120000"/>
              </a:lnSpc>
              <a:buAutoNum type="arabicPeriod"/>
            </a:pPr>
            <a:r>
              <a:rPr lang="en-US" sz="2000" dirty="0">
                <a:solidFill>
                  <a:schemeClr val="accent6">
                    <a:lumMod val="50000"/>
                  </a:schemeClr>
                </a:solidFill>
                <a:latin typeface="Times New Roman" panose="02020603050405020304" pitchFamily="18" charset="0"/>
                <a:cs typeface="Times New Roman" panose="02020603050405020304" pitchFamily="18" charset="0"/>
              </a:rPr>
              <a:t>Give a C++ program to your C++ compiler to generate parse and depict the parse tree for the program.</a:t>
            </a:r>
          </a:p>
          <a:p>
            <a:pPr marL="800100" lvl="1" indent="-342900">
              <a:lnSpc>
                <a:spcPct val="120000"/>
              </a:lnSpc>
              <a:buAutoNum type="arabicPeriod"/>
            </a:pPr>
            <a:r>
              <a:rPr lang="en-US" sz="2000" dirty="0">
                <a:solidFill>
                  <a:schemeClr val="accent6">
                    <a:lumMod val="50000"/>
                  </a:schemeClr>
                </a:solidFill>
                <a:latin typeface="Times New Roman" panose="02020603050405020304" pitchFamily="18" charset="0"/>
                <a:cs typeface="Times New Roman" panose="02020603050405020304" pitchFamily="18" charset="0"/>
              </a:rPr>
              <a:t>Provide a report describing the installation step and your program.</a:t>
            </a:r>
          </a:p>
          <a:p>
            <a:pPr>
              <a:lnSpc>
                <a:spcPct val="120000"/>
              </a:lnSpc>
            </a:pP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a:lnSpc>
                <a:spcPct val="120000"/>
              </a:lnSpc>
            </a:pPr>
            <a:r>
              <a:rPr lang="en-US" sz="2000" dirty="0">
                <a:solidFill>
                  <a:schemeClr val="accent6">
                    <a:lumMod val="50000"/>
                  </a:schemeClr>
                </a:solidFill>
                <a:latin typeface="Times New Roman" panose="02020603050405020304" pitchFamily="18" charset="0"/>
                <a:cs typeface="Times New Roman" panose="02020603050405020304" pitchFamily="18" charset="0"/>
              </a:rPr>
              <a:t>You may generate </a:t>
            </a:r>
            <a:r>
              <a:rPr lang="en-US" sz="2000" dirty="0" err="1">
                <a:solidFill>
                  <a:schemeClr val="accent6">
                    <a:lumMod val="50000"/>
                  </a:schemeClr>
                </a:solidFill>
                <a:latin typeface="Times New Roman" panose="02020603050405020304" pitchFamily="18" charset="0"/>
                <a:cs typeface="Times New Roman" panose="02020603050405020304" pitchFamily="18" charset="0"/>
              </a:rPr>
              <a:t>lexer</a:t>
            </a:r>
            <a:r>
              <a:rPr lang="en-US" sz="2000" dirty="0">
                <a:solidFill>
                  <a:schemeClr val="accent6">
                    <a:lumMod val="50000"/>
                  </a:schemeClr>
                </a:solidFill>
                <a:latin typeface="Times New Roman" panose="02020603050405020304" pitchFamily="18" charset="0"/>
                <a:cs typeface="Times New Roman" panose="02020603050405020304" pitchFamily="18" charset="0"/>
              </a:rPr>
              <a:t> and parser for other languages such as C# , Java, and Python.</a:t>
            </a:r>
          </a:p>
          <a:p>
            <a:pPr>
              <a:lnSpc>
                <a:spcPct val="120000"/>
              </a:lnSpc>
            </a:pPr>
            <a:r>
              <a:rPr lang="en-US" sz="2000" dirty="0">
                <a:solidFill>
                  <a:schemeClr val="accent6">
                    <a:lumMod val="50000"/>
                  </a:schemeClr>
                </a:solidFill>
                <a:latin typeface="Times New Roman" panose="02020603050405020304" pitchFamily="18" charset="0"/>
                <a:cs typeface="Times New Roman" panose="02020603050405020304" pitchFamily="18" charset="0"/>
              </a:rPr>
              <a:t>Your code could be either in Python, or C# language.</a:t>
            </a: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412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48</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443645"/>
            <a:ext cx="10108075" cy="3954929"/>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Steps to install ANTLR:</a:t>
            </a:r>
          </a:p>
          <a:p>
            <a:pPr marL="457200" indent="-457200">
              <a:buFont typeface="+mj-lt"/>
              <a:buAutoNum type="arabicPeriod"/>
            </a:pP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solidFill>
                  <a:schemeClr val="accent6">
                    <a:lumMod val="50000"/>
                  </a:schemeClr>
                </a:solidFill>
                <a:latin typeface="Times New Roman" panose="02020603050405020304" pitchFamily="18" charset="0"/>
                <a:cs typeface="Times New Roman" panose="02020603050405020304" pitchFamily="18" charset="0"/>
              </a:rPr>
              <a:t>Download Java JDK 13.0.2 (64-bit). Java Development Kit (64-bit).  </a:t>
            </a:r>
          </a:p>
          <a:p>
            <a:pPr>
              <a:lnSpc>
                <a:spcPct val="120000"/>
              </a:lnSpc>
            </a:pPr>
            <a:r>
              <a:rPr lang="en-US" sz="2000" dirty="0">
                <a:solidFill>
                  <a:schemeClr val="accent6">
                    <a:lumMod val="50000"/>
                  </a:schemeClr>
                </a:solidFill>
                <a:latin typeface="Times New Roman" panose="02020603050405020304" pitchFamily="18" charset="0"/>
                <a:cs typeface="Times New Roman" panose="02020603050405020304" pitchFamily="18" charset="0"/>
              </a:rPr>
              <a:t>       Date released 2018. Free Download. (159.8 MB).</a:t>
            </a:r>
          </a:p>
          <a:p>
            <a:pPr algn="ctr">
              <a:lnSpc>
                <a:spcPct val="120000"/>
              </a:lnSpc>
              <a:spcAft>
                <a:spcPts val="600"/>
              </a:spcAft>
            </a:pPr>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https://www.filehorse.com/download-java-development-kit-64/old-versions/page-2/</a:t>
            </a:r>
            <a:r>
              <a:rPr lang="en-US" sz="2000" dirty="0">
                <a:solidFill>
                  <a:srgbClr val="0070C0"/>
                </a:solidFill>
                <a:latin typeface="Times New Roman" panose="02020603050405020304" pitchFamily="18" charset="0"/>
                <a:cs typeface="Times New Roman" panose="02020603050405020304" pitchFamily="18" charset="0"/>
              </a:rPr>
              <a:t> </a:t>
            </a:r>
          </a:p>
          <a:p>
            <a:pPr marL="457200" indent="-457200">
              <a:lnSpc>
                <a:spcPct val="120000"/>
              </a:lnSpc>
              <a:buFont typeface="+mj-lt"/>
              <a:buAutoNum type="arabicPeriod" startAt="2"/>
            </a:pPr>
            <a:r>
              <a:rPr lang="en-US" sz="2000" dirty="0">
                <a:ln w="0"/>
                <a:solidFill>
                  <a:schemeClr val="accent6">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Download Antlr 4.</a:t>
            </a:r>
            <a:r>
              <a:rPr lang="en-US" sz="2000" b="1" dirty="0">
                <a:solidFill>
                  <a:schemeClr val="accent6">
                    <a:lumMod val="50000"/>
                  </a:schemeClr>
                </a:solidFill>
                <a:latin typeface="Times New Roman" panose="02020603050405020304" pitchFamily="18" charset="0"/>
                <a:cs typeface="Times New Roman" panose="02020603050405020304" pitchFamily="18" charset="0"/>
              </a:rPr>
              <a:t>8-complete.jar</a:t>
            </a:r>
            <a:r>
              <a:rPr lang="en-US" sz="2000" dirty="0">
                <a:solidFill>
                  <a:schemeClr val="accent6">
                    <a:lumMod val="50000"/>
                  </a:schemeClr>
                </a:solidFill>
                <a:latin typeface="Times New Roman" panose="02020603050405020304" pitchFamily="18" charset="0"/>
                <a:cs typeface="Times New Roman" panose="02020603050405020304" pitchFamily="18" charset="0"/>
              </a:rPr>
              <a:t> (or whatever version) from https:</a:t>
            </a:r>
          </a:p>
          <a:p>
            <a:pPr algn="ctr">
              <a:lnSpc>
                <a:spcPct val="120000"/>
              </a:lnSpc>
              <a:spcAft>
                <a:spcPts val="600"/>
              </a:spcAft>
            </a:pPr>
            <a:r>
              <a:rPr lang="en-US" sz="2000" dirty="0">
                <a:solidFill>
                  <a:srgbClr val="0070C0"/>
                </a:solidFill>
                <a:latin typeface="Times New Roman" panose="02020603050405020304" pitchFamily="18" charset="0"/>
                <a:cs typeface="Times New Roman" panose="02020603050405020304" pitchFamily="18" charset="0"/>
              </a:rPr>
              <a:t>https://www.antlr.org/download/ </a:t>
            </a:r>
          </a:p>
          <a:p>
            <a:pPr marL="457200" indent="-457200">
              <a:lnSpc>
                <a:spcPct val="120000"/>
              </a:lnSpc>
              <a:buFont typeface="+mj-lt"/>
              <a:buAutoNum type="arabicPeriod" startAt="3"/>
            </a:pPr>
            <a:r>
              <a:rPr lang="en-US" sz="2000" dirty="0">
                <a:solidFill>
                  <a:schemeClr val="accent6">
                    <a:lumMod val="50000"/>
                  </a:schemeClr>
                </a:solidFill>
                <a:latin typeface="Times New Roman" panose="02020603050405020304" pitchFamily="18" charset="0"/>
                <a:cs typeface="Times New Roman" panose="02020603050405020304" pitchFamily="18" charset="0"/>
              </a:rPr>
              <a:t>Create a directory for 3rd party Java libraries :</a:t>
            </a:r>
          </a:p>
          <a:p>
            <a:pPr algn="ctr">
              <a:lnSpc>
                <a:spcPct val="120000"/>
              </a:lnSpc>
              <a:spcAft>
                <a:spcPts val="600"/>
              </a:spcAft>
            </a:pPr>
            <a:r>
              <a:rPr lang="en-US" sz="2000" dirty="0">
                <a:solidFill>
                  <a:srgbClr val="00B0F0"/>
                </a:solidFill>
                <a:latin typeface="Times New Roman" panose="02020603050405020304" pitchFamily="18" charset="0"/>
                <a:cs typeface="Times New Roman" panose="02020603050405020304" pitchFamily="18" charset="0"/>
              </a:rPr>
              <a:t>C:\Javalib</a:t>
            </a:r>
          </a:p>
          <a:p>
            <a:pPr marL="457200" indent="-457200">
              <a:lnSpc>
                <a:spcPct val="120000"/>
              </a:lnSpc>
              <a:spcAft>
                <a:spcPts val="600"/>
              </a:spcAft>
              <a:buFont typeface="+mj-lt"/>
              <a:buAutoNum type="arabicPeriod" startAt="4"/>
            </a:pPr>
            <a:r>
              <a:rPr lang="en-US" sz="2000" dirty="0">
                <a:solidFill>
                  <a:schemeClr val="accent6">
                    <a:lumMod val="50000"/>
                  </a:schemeClr>
                </a:solidFill>
                <a:latin typeface="Times New Roman" panose="02020603050405020304" pitchFamily="18" charset="0"/>
                <a:cs typeface="Times New Roman" panose="02020603050405020304" pitchFamily="18" charset="0"/>
              </a:rPr>
              <a:t>Save </a:t>
            </a:r>
            <a:r>
              <a:rPr lang="en-US" sz="2000" b="1" dirty="0">
                <a:solidFill>
                  <a:schemeClr val="accent6">
                    <a:lumMod val="50000"/>
                  </a:schemeClr>
                </a:solidFill>
                <a:latin typeface="Times New Roman" panose="02020603050405020304" pitchFamily="18" charset="0"/>
                <a:cs typeface="Times New Roman" panose="02020603050405020304" pitchFamily="18" charset="0"/>
              </a:rPr>
              <a:t>antlr-4.8-complete.jar</a:t>
            </a:r>
            <a:r>
              <a:rPr lang="en-US" sz="2000" dirty="0">
                <a:solidFill>
                  <a:schemeClr val="accent6">
                    <a:lumMod val="50000"/>
                  </a:schemeClr>
                </a:solidFill>
                <a:latin typeface="Times New Roman" panose="02020603050405020304" pitchFamily="18" charset="0"/>
                <a:cs typeface="Times New Roman" panose="02020603050405020304" pitchFamily="18" charset="0"/>
              </a:rPr>
              <a:t> to C:\Javalib.</a:t>
            </a:r>
          </a:p>
        </p:txBody>
      </p:sp>
      <p:pic>
        <p:nvPicPr>
          <p:cNvPr id="1026" name="Picture 2" descr="Image result for assignment"/>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912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49</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443645"/>
            <a:ext cx="10108075" cy="4985980"/>
          </a:xfrm>
          <a:prstGeom prst="rect">
            <a:avLst/>
          </a:prstGeom>
        </p:spPr>
        <p:txBody>
          <a:bodyPr wrap="square">
            <a:spAutoFit/>
          </a:bodyPr>
          <a:lstStyle/>
          <a:p>
            <a:pPr>
              <a:spcBef>
                <a:spcPts val="600"/>
              </a:spcBef>
              <a:spcAft>
                <a:spcPts val="600"/>
              </a:spcAft>
            </a:pPr>
            <a:r>
              <a:rPr lang="en-US" sz="2800" b="1" dirty="0">
                <a:latin typeface="Times New Roman" panose="02020603050405020304" pitchFamily="18" charset="0"/>
                <a:cs typeface="Times New Roman" panose="02020603050405020304" pitchFamily="18" charset="0"/>
              </a:rPr>
              <a:t>Steps to install ANTLR:</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spcBef>
                <a:spcPts val="600"/>
              </a:spcBef>
              <a:spcAft>
                <a:spcPts val="600"/>
              </a:spcAft>
              <a:buFont typeface="+mj-lt"/>
              <a:buAutoNum type="arabicPeriod" startAt="5"/>
            </a:pPr>
            <a:r>
              <a:rPr lang="en-US" sz="2000" dirty="0">
                <a:solidFill>
                  <a:schemeClr val="accent6">
                    <a:lumMod val="50000"/>
                  </a:schemeClr>
                </a:solidFill>
                <a:latin typeface="Times New Roman" panose="02020603050405020304" pitchFamily="18" charset="0"/>
                <a:cs typeface="Times New Roman" panose="02020603050405020304" pitchFamily="18" charset="0"/>
              </a:rPr>
              <a:t>Add the followings </a:t>
            </a:r>
            <a:r>
              <a:rPr lang="en-US" sz="2000" spc="4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to ’environment variables’ in windows 10.</a:t>
            </a:r>
          </a:p>
          <a:p>
            <a:pPr marL="800100" lvl="1" indent="-342900">
              <a:spcBef>
                <a:spcPts val="600"/>
              </a:spcBef>
              <a:spcAft>
                <a:spcPts val="600"/>
              </a:spcAft>
              <a:buFont typeface="Wingdings" panose="05000000000000000000" pitchFamily="2" charset="2"/>
              <a:buChar char="Ø"/>
            </a:pP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C:\Program Files\Java\jdk-13.0.2\bin</a:t>
            </a:r>
          </a:p>
          <a:p>
            <a:pPr marL="800100" lvl="1" indent="-342900">
              <a:spcBef>
                <a:spcPts val="600"/>
              </a:spcBef>
              <a:spcAft>
                <a:spcPts val="600"/>
              </a:spcAft>
              <a:buFont typeface="Wingdings" panose="05000000000000000000" pitchFamily="2" charset="2"/>
              <a:buChar char="Ø"/>
            </a:pPr>
            <a:r>
              <a:rPr lang="en-US" sz="2000" dirty="0">
                <a:solidFill>
                  <a:srgbClr val="00B0F0"/>
                </a:solidFill>
                <a:latin typeface="Times New Roman" panose="02020603050405020304" pitchFamily="18" charset="0"/>
                <a:cs typeface="Times New Roman" panose="02020603050405020304" pitchFamily="18" charset="0"/>
              </a:rPr>
              <a:t>	C:\Javalib</a:t>
            </a:r>
          </a:p>
          <a:p>
            <a:pPr marL="800100" lvl="1" indent="-342900">
              <a:spcBef>
                <a:spcPts val="600"/>
              </a:spcBef>
              <a:spcAft>
                <a:spcPts val="600"/>
              </a:spcAft>
              <a:buFont typeface="Wingdings" panose="05000000000000000000" pitchFamily="2" charset="2"/>
              <a:buChar char="Ø"/>
            </a:pPr>
            <a:r>
              <a:rPr lang="en-US" sz="2000" dirty="0">
                <a:solidFill>
                  <a:srgbClr val="00B0F0"/>
                </a:solidFill>
                <a:latin typeface="Times New Roman" panose="02020603050405020304" pitchFamily="18" charset="0"/>
                <a:cs typeface="Times New Roman" panose="02020603050405020304" pitchFamily="18" charset="0"/>
              </a:rPr>
              <a:t>	%CLASSPATH%</a:t>
            </a:r>
          </a:p>
          <a:p>
            <a:pPr marL="457200" indent="-457200">
              <a:spcBef>
                <a:spcPts val="600"/>
              </a:spcBef>
              <a:spcAft>
                <a:spcPts val="600"/>
              </a:spcAft>
              <a:buFont typeface="+mj-lt"/>
              <a:buAutoNum type="arabicPeriod" startAt="6"/>
            </a:pPr>
            <a:r>
              <a:rPr lang="en-US" sz="2000" dirty="0">
                <a:solidFill>
                  <a:schemeClr val="accent6">
                    <a:lumMod val="50000"/>
                  </a:schemeClr>
                </a:solidFill>
                <a:latin typeface="Times New Roman" panose="02020603050405020304" pitchFamily="18" charset="0"/>
                <a:cs typeface="Times New Roman" panose="02020603050405020304" pitchFamily="18" charset="0"/>
              </a:rPr>
              <a:t>Add </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C:\Javalib\antlr-4.8-complete.jar </a:t>
            </a:r>
            <a:r>
              <a:rPr lang="en-US" sz="2000" spc="4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as the variable value of the environment variable named </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CLASSPATH</a:t>
            </a:r>
            <a:r>
              <a:rPr lang="en-US" sz="2000" spc="4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a:p>
            <a:pPr marL="457200" indent="-457200">
              <a:spcBef>
                <a:spcPts val="600"/>
              </a:spcBef>
              <a:spcAft>
                <a:spcPts val="600"/>
              </a:spcAft>
              <a:buFont typeface="+mj-lt"/>
              <a:buAutoNum type="arabicPeriod" startAt="6"/>
            </a:pPr>
            <a:r>
              <a:rPr lang="en-US" sz="2000" spc="40" dirty="0">
                <a:solidFill>
                  <a:srgbClr val="70AD47">
                    <a:lumMod val="50000"/>
                  </a:srgbClr>
                </a:solidFill>
                <a:latin typeface="Times New Roman" panose="02020603050405020304" pitchFamily="18" charset="0"/>
                <a:ea typeface="Calibri" panose="020F0502020204030204" pitchFamily="34" charset="0"/>
                <a:cs typeface="Times New Roman" panose="02020603050405020304" pitchFamily="18" charset="0"/>
              </a:rPr>
              <a:t>Download the CPP grammar from the following URL address into “C:\javalib” folder: </a:t>
            </a:r>
          </a:p>
          <a:p>
            <a:pPr lvl="1">
              <a:spcBef>
                <a:spcPts val="600"/>
              </a:spcBef>
              <a:spcAft>
                <a:spcPts val="600"/>
              </a:spcAft>
            </a:pP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hlinkClick r:id="rId3"/>
              </a:rPr>
              <a:t>https://github.com/antlr/grammars-v4/tree/master/cpp</a:t>
            </a:r>
            <a:endPar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600"/>
              </a:spcBef>
              <a:spcAft>
                <a:spcPts val="600"/>
              </a:spcAft>
            </a:pPr>
            <a:r>
              <a:rPr lang="en-US" sz="2000" spc="40" dirty="0">
                <a:solidFill>
                  <a:srgbClr val="70AD47">
                    <a:lumMod val="50000"/>
                  </a:srgbClr>
                </a:solidFill>
                <a:latin typeface="Times New Roman" panose="02020603050405020304" pitchFamily="18" charset="0"/>
                <a:ea typeface="Calibri" panose="020F0502020204030204" pitchFamily="34" charset="0"/>
                <a:cs typeface="Times New Roman" panose="02020603050405020304" pitchFamily="18" charset="0"/>
              </a:rPr>
              <a:t>       Similarly the Python grammar could be downloaded from:</a:t>
            </a:r>
          </a:p>
          <a:p>
            <a:pPr>
              <a:spcBef>
                <a:spcPts val="600"/>
              </a:spcBef>
              <a:spcAft>
                <a:spcPts val="600"/>
              </a:spcAft>
            </a:pPr>
            <a:r>
              <a:rPr lang="en-US" sz="2000" spc="40" dirty="0">
                <a:solidFill>
                  <a:srgbClr val="70AD47">
                    <a:lumMod val="50000"/>
                  </a:srgb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hlinkClick r:id="rId4"/>
              </a:rPr>
              <a:t>https://github.com/antlr/grammars-v4/tree/master/python</a:t>
            </a:r>
            <a:endParaRPr lang="en-US" sz="2000" spc="40" dirty="0">
              <a:solidFill>
                <a:srgbClr val="70AD47">
                  <a:lumMod val="50000"/>
                </a:srgb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5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Example of compilation process</a:t>
            </a:r>
          </a:p>
        </p:txBody>
      </p:sp>
      <p:sp>
        <p:nvSpPr>
          <p:cNvPr id="3" name="Subtitle 2"/>
          <p:cNvSpPr>
            <a:spLocks noGrp="1"/>
          </p:cNvSpPr>
          <p:nvPr>
            <p:ph type="subTitle" idx="1"/>
          </p:nvPr>
        </p:nvSpPr>
        <p:spPr>
          <a:xfrm>
            <a:off x="1245726" y="1514147"/>
            <a:ext cx="10108074" cy="4864791"/>
          </a:xfrm>
        </p:spPr>
        <p:txBody>
          <a:bodyPr>
            <a:normAutofit/>
          </a:bodyPr>
          <a:lstStyle/>
          <a:p>
            <a:pPr algn="l">
              <a:spcAft>
                <a:spcPts val="600"/>
              </a:spcAft>
            </a:pPr>
            <a:r>
              <a:rPr lang="en-US" sz="2000" dirty="0">
                <a:latin typeface="Times New Roman" panose="02020603050405020304" pitchFamily="18" charset="0"/>
                <a:cs typeface="Times New Roman" panose="02020603050405020304" pitchFamily="18" charset="0"/>
              </a:rPr>
              <a:t>Consider the example statement:  </a:t>
            </a:r>
          </a:p>
          <a:p>
            <a:pPr>
              <a:spcAft>
                <a:spcPts val="600"/>
              </a:spcAft>
            </a:pPr>
            <a:r>
              <a:rPr lang="en-US" sz="2000" dirty="0">
                <a:latin typeface="Times New Roman" panose="02020603050405020304" pitchFamily="18" charset="0"/>
                <a:cs typeface="Times New Roman" panose="02020603050405020304" pitchFamily="18" charset="0"/>
              </a:rPr>
              <a:t>position = initial + rate * 60</a:t>
            </a:r>
          </a:p>
          <a:p>
            <a:pPr algn="l"/>
            <a:r>
              <a:rPr lang="en-US" sz="2000" b="1" dirty="0">
                <a:latin typeface="Times New Roman" panose="02020603050405020304" pitchFamily="18" charset="0"/>
                <a:cs typeface="Times New Roman" panose="02020603050405020304" pitchFamily="18" charset="0"/>
              </a:rPr>
              <a:t>1. Lexical Analysis</a:t>
            </a:r>
          </a:p>
          <a:p>
            <a:pPr algn="l"/>
            <a:r>
              <a:rPr lang="en-US" sz="2000" dirty="0">
                <a:latin typeface="Times New Roman" panose="02020603050405020304" pitchFamily="18" charset="0"/>
                <a:cs typeface="Times New Roman" panose="02020603050405020304" pitchFamily="18" charset="0"/>
              </a:rPr>
              <a:t>There are 30 characters in the statement. </a:t>
            </a:r>
          </a:p>
          <a:p>
            <a:pPr algn="l">
              <a:spcAft>
                <a:spcPts val="600"/>
              </a:spcAft>
            </a:pPr>
            <a:r>
              <a:rPr lang="en-US" sz="2000" dirty="0">
                <a:latin typeface="Times New Roman" panose="02020603050405020304" pitchFamily="18" charset="0"/>
                <a:cs typeface="Times New Roman" panose="02020603050405020304" pitchFamily="18" charset="0"/>
              </a:rPr>
              <a:t>The characters are transformed by lexical analysis into a sequence of 7 tokens. </a:t>
            </a:r>
          </a:p>
          <a:p>
            <a:pPr lvl="1" algn="l"/>
            <a:r>
              <a:rPr lang="en-US" dirty="0">
                <a:latin typeface="Times New Roman" panose="02020603050405020304" pitchFamily="18" charset="0"/>
                <a:cs typeface="Times New Roman" panose="02020603050405020304" pitchFamily="18" charset="0"/>
              </a:rPr>
              <a:t> Token1.name  = “position”;</a:t>
            </a:r>
          </a:p>
          <a:p>
            <a:pPr lvl="1" algn="l"/>
            <a:r>
              <a:rPr lang="en-US" dirty="0">
                <a:latin typeface="Times New Roman" panose="02020603050405020304" pitchFamily="18" charset="0"/>
                <a:cs typeface="Times New Roman" panose="02020603050405020304" pitchFamily="18" charset="0"/>
              </a:rPr>
              <a:t> Token2.name =  “=“;</a:t>
            </a:r>
          </a:p>
          <a:p>
            <a:pPr lvl="1" algn="l"/>
            <a:r>
              <a:rPr lang="en-US" dirty="0">
                <a:latin typeface="Times New Roman" panose="02020603050405020304" pitchFamily="18" charset="0"/>
                <a:cs typeface="Times New Roman" panose="02020603050405020304" pitchFamily="18" charset="0"/>
              </a:rPr>
              <a:t> Token3.name =  “initial“;</a:t>
            </a:r>
          </a:p>
          <a:p>
            <a:pPr lvl="1" algn="l"/>
            <a:r>
              <a:rPr lang="en-US" dirty="0">
                <a:latin typeface="Times New Roman" panose="02020603050405020304" pitchFamily="18" charset="0"/>
                <a:cs typeface="Times New Roman" panose="02020603050405020304" pitchFamily="18" charset="0"/>
              </a:rPr>
              <a:t> Token4.name =  “+“;</a:t>
            </a:r>
          </a:p>
          <a:p>
            <a:pPr lvl="1" algn="l"/>
            <a:r>
              <a:rPr lang="en-US" dirty="0">
                <a:latin typeface="Times New Roman" panose="02020603050405020304" pitchFamily="18" charset="0"/>
                <a:cs typeface="Times New Roman" panose="02020603050405020304" pitchFamily="18" charset="0"/>
              </a:rPr>
              <a:t> Token5.name =  “rate“;</a:t>
            </a:r>
          </a:p>
          <a:p>
            <a:pPr lvl="1" algn="l"/>
            <a:r>
              <a:rPr lang="en-US" dirty="0">
                <a:latin typeface="Times New Roman" panose="02020603050405020304" pitchFamily="18" charset="0"/>
                <a:cs typeface="Times New Roman" panose="02020603050405020304" pitchFamily="18" charset="0"/>
              </a:rPr>
              <a:t> Token6.name =  “*“;</a:t>
            </a:r>
          </a:p>
          <a:p>
            <a:pPr lvl="1" algn="l"/>
            <a:r>
              <a:rPr lang="en-US" dirty="0">
                <a:latin typeface="Times New Roman" panose="02020603050405020304" pitchFamily="18" charset="0"/>
                <a:cs typeface="Times New Roman" panose="02020603050405020304" pitchFamily="18" charset="0"/>
              </a:rPr>
              <a:t> Token7.name =  “60“;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t>2/27/2021</a:t>
            </a:fld>
            <a:endParaRPr lang="en-US"/>
          </a:p>
        </p:txBody>
      </p:sp>
      <p:sp>
        <p:nvSpPr>
          <p:cNvPr id="8" name="Footer Placeholder 7"/>
          <p:cNvSpPr>
            <a:spLocks noGrp="1"/>
          </p:cNvSpPr>
          <p:nvPr>
            <p:ph type="ftr" sz="quarter" idx="11"/>
          </p:nvPr>
        </p:nvSpPr>
        <p:spPr/>
        <p:txBody>
          <a:bodyPr/>
          <a:lstStyle/>
          <a:p>
            <a:r>
              <a:rPr lang="en-US"/>
              <a:t>Saeed Parsa</a:t>
            </a:r>
            <a:endParaRPr lang="en-US" dirty="0"/>
          </a:p>
        </p:txBody>
      </p:sp>
      <p:sp>
        <p:nvSpPr>
          <p:cNvPr id="9" name="Slide Number Placeholder 8"/>
          <p:cNvSpPr>
            <a:spLocks noGrp="1"/>
          </p:cNvSpPr>
          <p:nvPr>
            <p:ph type="sldNum" sz="quarter" idx="12"/>
          </p:nvPr>
        </p:nvSpPr>
        <p:spPr/>
        <p:txBody>
          <a:bodyPr/>
          <a:lstStyle/>
          <a:p>
            <a:fld id="{157B418B-4611-4048-BA47-9141E34D90D1}" type="slidenum">
              <a:rPr lang="en-US" smtClean="0"/>
              <a:pPr/>
              <a:t>5</a:t>
            </a:fld>
            <a:endParaRPr lang="en-US" dirty="0"/>
          </a:p>
        </p:txBody>
      </p:sp>
      <p:pic>
        <p:nvPicPr>
          <p:cNvPr id="10" name="Picture 2" descr="Introduction of Lexical Analysis - GeeksforGeeks">
            <a:extLst>
              <a:ext uri="{FF2B5EF4-FFF2-40B4-BE49-F238E27FC236}">
                <a16:creationId xmlns:a16="http://schemas.microsoft.com/office/drawing/2014/main" id="{9A837FDB-4CFD-4672-8E3A-A88869ECC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83" y="3645937"/>
            <a:ext cx="5678162" cy="230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948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50</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443645"/>
            <a:ext cx="10108075" cy="4216539"/>
          </a:xfrm>
          <a:prstGeom prst="rect">
            <a:avLst/>
          </a:prstGeom>
        </p:spPr>
        <p:txBody>
          <a:bodyPr wrap="square">
            <a:spAutoFit/>
          </a:bodyPr>
          <a:lstStyle/>
          <a:p>
            <a:pPr>
              <a:spcBef>
                <a:spcPts val="600"/>
              </a:spcBef>
              <a:spcAft>
                <a:spcPts val="600"/>
              </a:spcAft>
            </a:pPr>
            <a:r>
              <a:rPr lang="en-US" sz="2800" b="1" dirty="0">
                <a:latin typeface="Times New Roman" panose="02020603050405020304" pitchFamily="18" charset="0"/>
                <a:cs typeface="Times New Roman" panose="02020603050405020304" pitchFamily="18" charset="0"/>
              </a:rPr>
              <a:t>Steps to install ANTLR:</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spcBef>
                <a:spcPts val="600"/>
              </a:spcBef>
              <a:spcAft>
                <a:spcPts val="600"/>
              </a:spcAft>
              <a:buFont typeface="+mj-lt"/>
              <a:buAutoNum type="arabicPeriod" startAt="8"/>
            </a:pPr>
            <a:r>
              <a:rPr lang="en-US" sz="2000" spc="40" dirty="0">
                <a:solidFill>
                  <a:srgbClr val="70AD47">
                    <a:lumMod val="50000"/>
                  </a:srgbClr>
                </a:solidFill>
                <a:latin typeface="Times New Roman" panose="02020603050405020304" pitchFamily="18" charset="0"/>
                <a:ea typeface="Calibri" panose="020F0502020204030204" pitchFamily="34" charset="0"/>
                <a:cs typeface="Times New Roman" panose="02020603050405020304" pitchFamily="18" charset="0"/>
              </a:rPr>
              <a:t>Generate parser and </a:t>
            </a:r>
            <a:r>
              <a:rPr lang="en-US" sz="2000" spc="40" dirty="0" err="1">
                <a:solidFill>
                  <a:srgbClr val="70AD47">
                    <a:lumMod val="50000"/>
                  </a:srgbClr>
                </a:solidFill>
                <a:latin typeface="Times New Roman" panose="02020603050405020304" pitchFamily="18" charset="0"/>
                <a:ea typeface="Calibri" panose="020F0502020204030204" pitchFamily="34" charset="0"/>
                <a:cs typeface="Times New Roman" panose="02020603050405020304" pitchFamily="18" charset="0"/>
              </a:rPr>
              <a:t>lexer</a:t>
            </a:r>
            <a:endParaRPr lang="en-US" sz="2000" spc="40" dirty="0">
              <a:solidFill>
                <a:srgbClr val="70AD47">
                  <a:lumMod val="50000"/>
                </a:srgbClr>
              </a:solidFill>
              <a:latin typeface="Times New Roman" panose="02020603050405020304" pitchFamily="18" charset="0"/>
              <a:ea typeface="Calibri" panose="020F0502020204030204" pitchFamily="34" charset="0"/>
              <a:cs typeface="Times New Roman" panose="02020603050405020304" pitchFamily="18" charset="0"/>
            </a:endParaRPr>
          </a:p>
          <a:p>
            <a:pPr lvl="1">
              <a:spcBef>
                <a:spcPts val="600"/>
              </a:spcBef>
              <a:spcAft>
                <a:spcPts val="600"/>
              </a:spcAft>
            </a:pP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java -jar antlr4-4.8.jar -</a:t>
            </a:r>
            <a:r>
              <a:rPr lang="en-US" sz="2000" spc="4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Dlanguage</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a:t>
            </a:r>
            <a:r>
              <a:rPr lang="en-US" sz="2000" spc="4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CSharp</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CPP14.g4 </a:t>
            </a:r>
          </a:p>
          <a:p>
            <a:pPr lvl="1">
              <a:spcBef>
                <a:spcPts val="600"/>
              </a:spcBef>
              <a:spcAft>
                <a:spcPts val="600"/>
              </a:spcAft>
            </a:pPr>
            <a:r>
              <a:rPr lang="en-US" sz="2000" spc="4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or</a:t>
            </a:r>
          </a:p>
          <a:p>
            <a:pPr lvl="1">
              <a:spcBef>
                <a:spcPts val="600"/>
              </a:spcBef>
              <a:spcAft>
                <a:spcPts val="600"/>
              </a:spcAft>
            </a:pP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java -jar antlr4-4.8.jar -</a:t>
            </a:r>
            <a:r>
              <a:rPr lang="en-US" sz="2000" spc="4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Dlanguage</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=Phyton3 CPP14.g4</a:t>
            </a:r>
          </a:p>
          <a:p>
            <a:pPr lvl="1">
              <a:spcBef>
                <a:spcPts val="600"/>
              </a:spcBef>
              <a:spcAft>
                <a:spcPts val="600"/>
              </a:spcAft>
            </a:pPr>
            <a:r>
              <a:rPr lang="en-US" sz="2000" spc="4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or</a:t>
            </a:r>
          </a:p>
          <a:p>
            <a:pPr lvl="1">
              <a:spcBef>
                <a:spcPts val="600"/>
              </a:spcBef>
              <a:spcAft>
                <a:spcPts val="600"/>
              </a:spcAft>
            </a:pP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java -jar antlr4-4.8.jar -</a:t>
            </a:r>
            <a:r>
              <a:rPr lang="en-US" sz="2000" spc="4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Dlanguage</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a:t>
            </a:r>
            <a:r>
              <a:rPr lang="en-US" sz="2000" spc="4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Cpp</a:t>
            </a:r>
            <a:r>
              <a:rPr lang="en-US" sz="20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grammar.g4</a:t>
            </a:r>
          </a:p>
          <a:p>
            <a:pPr lvl="1">
              <a:spcBef>
                <a:spcPts val="600"/>
              </a:spcBef>
              <a:spcAft>
                <a:spcPts val="600"/>
              </a:spcAft>
            </a:pPr>
            <a:r>
              <a:rPr lang="en-US" sz="2000" spc="40" dirty="0">
                <a:solidFill>
                  <a:schemeClr val="accent6">
                    <a:lumMod val="50000"/>
                  </a:schemeClr>
                </a:solidFill>
                <a:latin typeface="Times New Roman" panose="02020603050405020304" pitchFamily="18" charset="0"/>
                <a:cs typeface="Times New Roman" panose="02020603050405020304" pitchFamily="18" charset="0"/>
              </a:rPr>
              <a:t>For instance suppose you choose to generate Python3 code:</a:t>
            </a:r>
          </a:p>
          <a:p>
            <a:pPr lvl="1">
              <a:spcBef>
                <a:spcPts val="600"/>
              </a:spcBef>
              <a:spcAft>
                <a:spcPts val="600"/>
              </a:spcAft>
            </a:pPr>
            <a:r>
              <a:rPr lang="en-US" sz="2000" dirty="0">
                <a:solidFill>
                  <a:schemeClr val="accent6">
                    <a:lumMod val="50000"/>
                  </a:schemeClr>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java -jar ./antlr-4.8-complete.jar </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err="1">
                <a:solidFill>
                  <a:srgbClr val="FF0000"/>
                </a:solidFill>
                <a:latin typeface="Times New Roman" panose="02020603050405020304" pitchFamily="18" charset="0"/>
                <a:cs typeface="Times New Roman" panose="02020603050405020304" pitchFamily="18" charset="0"/>
              </a:rPr>
              <a:t>Dlanguage</a:t>
            </a:r>
            <a:r>
              <a:rPr lang="en-US" sz="2000" dirty="0">
                <a:solidFill>
                  <a:srgbClr val="FF0000"/>
                </a:solidFill>
                <a:latin typeface="Times New Roman" panose="02020603050405020304" pitchFamily="18" charset="0"/>
                <a:cs typeface="Times New Roman" panose="02020603050405020304" pitchFamily="18" charset="0"/>
              </a:rPr>
              <a:t>=Python3 </a:t>
            </a:r>
            <a:r>
              <a:rPr lang="en-US" sz="2000" dirty="0">
                <a:solidFill>
                  <a:srgbClr val="00B0F0"/>
                </a:solidFill>
                <a:latin typeface="Times New Roman" panose="02020603050405020304" pitchFamily="18" charset="0"/>
                <a:cs typeface="Times New Roman" panose="02020603050405020304" pitchFamily="18" charset="0"/>
              </a:rPr>
              <a:t>CPP14.g4</a:t>
            </a:r>
            <a:endParaRPr lang="en-US" sz="2000" spc="40" dirty="0">
              <a:solidFill>
                <a:srgbClr val="70AD47">
                  <a:lumMod val="50000"/>
                </a:srgb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51</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443645"/>
            <a:ext cx="10108075" cy="4062651"/>
          </a:xfrm>
          <a:prstGeom prst="rect">
            <a:avLst/>
          </a:prstGeom>
        </p:spPr>
        <p:txBody>
          <a:bodyPr wrap="square">
            <a:spAutoFit/>
          </a:bodyPr>
          <a:lstStyle/>
          <a:p>
            <a:pPr>
              <a:spcBef>
                <a:spcPts val="600"/>
              </a:spcBef>
              <a:spcAft>
                <a:spcPts val="600"/>
              </a:spcAft>
            </a:pPr>
            <a:r>
              <a:rPr lang="en-US" sz="2800" b="1" dirty="0">
                <a:latin typeface="Times New Roman" panose="02020603050405020304" pitchFamily="18" charset="0"/>
                <a:cs typeface="Times New Roman" panose="02020603050405020304" pitchFamily="18" charset="0"/>
              </a:rPr>
              <a:t>Steps to install ANTLR:</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marL="342900" indent="-342900">
              <a:lnSpc>
                <a:spcPct val="150000"/>
              </a:lnSpc>
              <a:spcBef>
                <a:spcPts val="600"/>
              </a:spcBef>
              <a:spcAft>
                <a:spcPts val="600"/>
              </a:spcAft>
              <a:buFont typeface="Wingdings" panose="05000000000000000000" pitchFamily="2" charset="2"/>
              <a:buChar char="ü"/>
            </a:pPr>
            <a:r>
              <a:rPr lang="en-US" sz="2000" dirty="0">
                <a:solidFill>
                  <a:schemeClr val="accent6">
                    <a:lumMod val="50000"/>
                  </a:schemeClr>
                </a:solidFill>
                <a:latin typeface="Times New Roman" panose="02020603050405020304" pitchFamily="18" charset="0"/>
                <a:cs typeface="Times New Roman" panose="02020603050405020304" pitchFamily="18" charset="0"/>
              </a:rPr>
              <a:t>This will generate the following files, which you can then integrate in your project</a:t>
            </a:r>
          </a:p>
          <a:p>
            <a:pPr lvl="2">
              <a:lnSpc>
                <a:spcPct val="150000"/>
              </a:lnSpc>
              <a:spcBef>
                <a:spcPts val="600"/>
              </a:spcBef>
              <a:spcAft>
                <a:spcPts val="600"/>
              </a:spcAft>
            </a:pPr>
            <a:r>
              <a:rPr lang="en-US" sz="2000" dirty="0">
                <a:solidFill>
                  <a:srgbClr val="FF0000"/>
                </a:solidFill>
                <a:latin typeface="Times New Roman" panose="02020603050405020304" pitchFamily="18" charset="0"/>
                <a:cs typeface="Times New Roman" panose="02020603050405020304" pitchFamily="18" charset="0"/>
              </a:rPr>
              <a:t>CPP14Lexer.py</a:t>
            </a:r>
            <a:r>
              <a:rPr lang="en-US" sz="2000" dirty="0">
                <a:solidFill>
                  <a:schemeClr val="accent6">
                    <a:lumMod val="50000"/>
                  </a:schemeClr>
                </a:solidFill>
                <a:latin typeface="Times New Roman" panose="02020603050405020304" pitchFamily="18" charset="0"/>
                <a:cs typeface="Times New Roman" panose="02020603050405020304" pitchFamily="18" charset="0"/>
              </a:rPr>
              <a:t>: including the source of a class, CPP14Lexer.</a:t>
            </a:r>
          </a:p>
          <a:p>
            <a:pPr lvl="2">
              <a:lnSpc>
                <a:spcPct val="150000"/>
              </a:lnSpc>
              <a:spcBef>
                <a:spcPts val="600"/>
              </a:spcBef>
              <a:spcAft>
                <a:spcPts val="600"/>
              </a:spcAft>
            </a:pPr>
            <a:r>
              <a:rPr lang="en-US" sz="2000" dirty="0">
                <a:solidFill>
                  <a:srgbClr val="FF0000"/>
                </a:solidFill>
                <a:latin typeface="Times New Roman" panose="02020603050405020304" pitchFamily="18" charset="0"/>
                <a:cs typeface="Times New Roman" panose="02020603050405020304" pitchFamily="18" charset="0"/>
              </a:rPr>
              <a:t>CPP14Parser.py</a:t>
            </a:r>
            <a:r>
              <a:rPr lang="en-US" sz="2000" dirty="0">
                <a:solidFill>
                  <a:schemeClr val="accent6">
                    <a:lumMod val="50000"/>
                  </a:schemeClr>
                </a:solidFill>
                <a:latin typeface="Times New Roman" panose="02020603050405020304" pitchFamily="18" charset="0"/>
                <a:cs typeface="Times New Roman" panose="02020603050405020304" pitchFamily="18" charset="0"/>
              </a:rPr>
              <a:t>: including the source of a class, CPP14Parser.</a:t>
            </a:r>
          </a:p>
          <a:p>
            <a:pPr lvl="2">
              <a:lnSpc>
                <a:spcPct val="150000"/>
              </a:lnSpc>
              <a:spcBef>
                <a:spcPts val="600"/>
              </a:spcBef>
              <a:spcAft>
                <a:spcPts val="600"/>
              </a:spcAft>
            </a:pPr>
            <a:r>
              <a:rPr lang="en-US" sz="2000" dirty="0">
                <a:solidFill>
                  <a:srgbClr val="FF0000"/>
                </a:solidFill>
                <a:latin typeface="Times New Roman" panose="02020603050405020304" pitchFamily="18" charset="0"/>
                <a:cs typeface="Times New Roman" panose="02020603050405020304" pitchFamily="18" charset="0"/>
              </a:rPr>
              <a:t>CPP14Listener.py</a:t>
            </a:r>
            <a:r>
              <a:rPr lang="en-US" sz="2000" dirty="0">
                <a:solidFill>
                  <a:schemeClr val="accent6">
                    <a:lumMod val="50000"/>
                  </a:schemeClr>
                </a:solidFill>
                <a:latin typeface="Times New Roman" panose="02020603050405020304" pitchFamily="18" charset="0"/>
                <a:cs typeface="Times New Roman" panose="02020603050405020304" pitchFamily="18" charset="0"/>
              </a:rPr>
              <a:t>: including the source of a class, CPP14Listener.</a:t>
            </a:r>
          </a:p>
          <a:p>
            <a:pPr marL="457200" indent="-457200">
              <a:lnSpc>
                <a:spcPct val="150000"/>
              </a:lnSpc>
              <a:spcBef>
                <a:spcPts val="600"/>
              </a:spcBef>
              <a:spcAft>
                <a:spcPts val="600"/>
              </a:spcAft>
              <a:buFont typeface="+mj-lt"/>
              <a:buAutoNum type="arabicPeriod" startAt="9"/>
            </a:pPr>
            <a:r>
              <a:rPr lang="en-US" sz="2000" dirty="0">
                <a:solidFill>
                  <a:schemeClr val="accent6">
                    <a:lumMod val="50000"/>
                  </a:schemeClr>
                </a:solidFill>
                <a:latin typeface="Times New Roman" panose="02020603050405020304" pitchFamily="18" charset="0"/>
                <a:cs typeface="Times New Roman" panose="02020603050405020304" pitchFamily="18" charset="0"/>
              </a:rPr>
              <a:t>In addition to the above three files, four other files are generated that are used by ANTLR. All these files should be copied into the folder where you save your Python program.</a:t>
            </a: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739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52</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443645"/>
            <a:ext cx="10108075" cy="3938066"/>
          </a:xfrm>
          <a:prstGeom prst="rect">
            <a:avLst/>
          </a:prstGeom>
        </p:spPr>
        <p:txBody>
          <a:bodyPr wrap="square">
            <a:spAutoFit/>
          </a:bodyPr>
          <a:lstStyle/>
          <a:p>
            <a:pPr>
              <a:spcBef>
                <a:spcPts val="600"/>
              </a:spcBef>
              <a:spcAft>
                <a:spcPts val="600"/>
              </a:spcAft>
            </a:pPr>
            <a:r>
              <a:rPr lang="en-US" sz="2800" b="1" dirty="0">
                <a:latin typeface="Times New Roman" panose="02020603050405020304" pitchFamily="18" charset="0"/>
                <a:cs typeface="Times New Roman" panose="02020603050405020304" pitchFamily="18" charset="0"/>
              </a:rPr>
              <a:t>Steps to install ANTLR:</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startAt="10"/>
            </a:pPr>
            <a:r>
              <a:rPr lang="en-US" sz="2000" dirty="0">
                <a:solidFill>
                  <a:schemeClr val="accent6">
                    <a:lumMod val="50000"/>
                  </a:schemeClr>
                </a:solidFill>
                <a:latin typeface="Times New Roman" panose="02020603050405020304" pitchFamily="18" charset="0"/>
                <a:cs typeface="Times New Roman" panose="02020603050405020304" pitchFamily="18" charset="0"/>
              </a:rPr>
              <a:t>To access the ANLR-4 runtime library within a Python project, </a:t>
            </a:r>
            <a:r>
              <a:rPr lang="en-US" sz="2000" dirty="0" err="1">
                <a:solidFill>
                  <a:schemeClr val="accent6">
                    <a:lumMod val="50000"/>
                  </a:schemeClr>
                </a:solidFill>
                <a:latin typeface="Times New Roman" panose="02020603050405020304" pitchFamily="18" charset="0"/>
                <a:cs typeface="Times New Roman" panose="02020603050405020304" pitchFamily="18" charset="0"/>
              </a:rPr>
              <a:t>MyProject</a:t>
            </a:r>
            <a:r>
              <a:rPr lang="en-US" sz="2000" dirty="0">
                <a:solidFill>
                  <a:schemeClr val="accent6">
                    <a:lumMod val="50000"/>
                  </a:schemeClr>
                </a:solidFill>
                <a:latin typeface="Times New Roman" panose="02020603050405020304" pitchFamily="18" charset="0"/>
                <a:cs typeface="Times New Roman" panose="02020603050405020304" pitchFamily="18" charset="0"/>
              </a:rPr>
              <a:t>, in the </a:t>
            </a:r>
            <a:r>
              <a:rPr lang="en-US" sz="2000" dirty="0" err="1">
                <a:solidFill>
                  <a:schemeClr val="accent6">
                    <a:lumMod val="50000"/>
                  </a:schemeClr>
                </a:solidFill>
                <a:latin typeface="Times New Roman" panose="02020603050405020304" pitchFamily="18" charset="0"/>
                <a:cs typeface="Times New Roman" panose="02020603050405020304" pitchFamily="18" charset="0"/>
              </a:rPr>
              <a:t>PyChram</a:t>
            </a:r>
            <a:r>
              <a:rPr lang="en-US" sz="2000" dirty="0">
                <a:solidFill>
                  <a:schemeClr val="accent6">
                    <a:lumMod val="50000"/>
                  </a:schemeClr>
                </a:solidFill>
                <a:latin typeface="Times New Roman" panose="02020603050405020304" pitchFamily="18" charset="0"/>
                <a:cs typeface="Times New Roman" panose="02020603050405020304" pitchFamily="18" charset="0"/>
              </a:rPr>
              <a:t> environment select:</a:t>
            </a:r>
          </a:p>
          <a:p>
            <a:pPr>
              <a:lnSpc>
                <a:spcPct val="150000"/>
              </a:lnSpc>
              <a:spcAft>
                <a:spcPts val="600"/>
              </a:spcAft>
            </a:pPr>
            <a:r>
              <a:rPr lang="en-US" sz="2000" dirty="0">
                <a:solidFill>
                  <a:srgbClr val="00B0F0"/>
                </a:solidFill>
                <a:latin typeface="Times New Roman" panose="02020603050405020304" pitchFamily="18" charset="0"/>
                <a:cs typeface="Times New Roman" panose="02020603050405020304" pitchFamily="18" charset="0"/>
              </a:rPr>
              <a:t>        	File  &gt; Setting &gt; </a:t>
            </a:r>
            <a:r>
              <a:rPr lang="en-US" sz="2000" dirty="0" err="1">
                <a:solidFill>
                  <a:srgbClr val="00B0F0"/>
                </a:solidFill>
                <a:latin typeface="Times New Roman" panose="02020603050405020304" pitchFamily="18" charset="0"/>
                <a:cs typeface="Times New Roman" panose="02020603050405020304" pitchFamily="18" charset="0"/>
              </a:rPr>
              <a:t>MyProject</a:t>
            </a:r>
            <a:r>
              <a:rPr lang="en-US" sz="2000" dirty="0">
                <a:solidFill>
                  <a:srgbClr val="00B0F0"/>
                </a:solidFill>
                <a:latin typeface="Times New Roman" panose="02020603050405020304" pitchFamily="18" charset="0"/>
                <a:cs typeface="Times New Roman" panose="02020603050405020304" pitchFamily="18" charset="0"/>
              </a:rPr>
              <a:t> &gt; Project interpreter &gt; + (add)</a:t>
            </a:r>
          </a:p>
          <a:p>
            <a:pPr lvl="1">
              <a:lnSpc>
                <a:spcPct val="150000"/>
              </a:lnSpc>
              <a:spcAft>
                <a:spcPts val="600"/>
              </a:spcAft>
            </a:pPr>
            <a:r>
              <a:rPr lang="en-US" sz="2000" dirty="0">
                <a:solidFill>
                  <a:schemeClr val="accent6">
                    <a:lumMod val="50000"/>
                  </a:schemeClr>
                </a:solidFill>
                <a:latin typeface="Times New Roman" panose="02020603050405020304" pitchFamily="18" charset="0"/>
                <a:cs typeface="Times New Roman" panose="02020603050405020304" pitchFamily="18" charset="0"/>
              </a:rPr>
              <a:t>Search for “ANTR4” in the popped up window, select “ANTLR4 runtime Python3” option, and click on the “install package” button. </a:t>
            </a:r>
          </a:p>
          <a:p>
            <a:pPr lvl="1" algn="ctr">
              <a:lnSpc>
                <a:spcPct val="150000"/>
              </a:lnSpc>
              <a:spcAft>
                <a:spcPts val="600"/>
              </a:spcAft>
            </a:pPr>
            <a:r>
              <a:rPr lang="en-US" sz="2000" dirty="0">
                <a:solidFill>
                  <a:schemeClr val="accent6">
                    <a:lumMod val="50000"/>
                  </a:schemeClr>
                </a:solidFill>
                <a:latin typeface="Times New Roman" panose="02020603050405020304" pitchFamily="18" charset="0"/>
                <a:cs typeface="Times New Roman" panose="02020603050405020304" pitchFamily="18" charset="0"/>
                <a:hlinkClick r:id="rId3"/>
              </a:rPr>
              <a:t>http://ati.ttu.ee/~kjans/antlr/pycharm_antlr4_guide.pdf</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lvl="1">
              <a:lnSpc>
                <a:spcPct val="120000"/>
              </a:lnSpc>
              <a:spcAft>
                <a:spcPts val="600"/>
              </a:spcAft>
            </a:pP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0189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53</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5" y="1443645"/>
            <a:ext cx="10108075" cy="1468159"/>
          </a:xfrm>
          <a:prstGeom prst="rect">
            <a:avLst/>
          </a:prstGeom>
        </p:spPr>
        <p:txBody>
          <a:bodyPr wrap="square">
            <a:spAutoFit/>
          </a:bodyPr>
          <a:lstStyle/>
          <a:p>
            <a:pPr>
              <a:spcBef>
                <a:spcPts val="600"/>
              </a:spcBef>
              <a:spcAft>
                <a:spcPts val="600"/>
              </a:spcAft>
            </a:pPr>
            <a:r>
              <a:rPr lang="en-US" sz="2800" b="1" dirty="0">
                <a:latin typeface="Times New Roman" panose="02020603050405020304" pitchFamily="18" charset="0"/>
                <a:cs typeface="Times New Roman" panose="02020603050405020304" pitchFamily="18" charset="0"/>
              </a:rPr>
              <a:t>Steps to install ANTLR:</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startAt="11"/>
            </a:pPr>
            <a:r>
              <a:rPr lang="en-US" sz="2000" dirty="0">
                <a:solidFill>
                  <a:schemeClr val="accent6">
                    <a:lumMod val="50000"/>
                  </a:schemeClr>
                </a:solidFill>
                <a:latin typeface="Times New Roman" panose="02020603050405020304" pitchFamily="18" charset="0"/>
                <a:cs typeface="Times New Roman" panose="02020603050405020304" pitchFamily="18" charset="0"/>
              </a:rPr>
              <a:t>Write a program to generate and display Parse tree for a given C++ program.</a:t>
            </a:r>
          </a:p>
          <a:p>
            <a:pPr marL="457200" indent="-457200">
              <a:lnSpc>
                <a:spcPct val="150000"/>
              </a:lnSpc>
              <a:buFont typeface="+mj-lt"/>
              <a:buAutoNum type="arabicPeriod" startAt="11"/>
            </a:pP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670BB72-6BE8-4EB9-A865-FD013B4B3E5E}"/>
              </a:ext>
            </a:extLst>
          </p:cNvPr>
          <p:cNvSpPr txBox="1"/>
          <p:nvPr/>
        </p:nvSpPr>
        <p:spPr>
          <a:xfrm>
            <a:off x="1759071" y="3047418"/>
            <a:ext cx="8305800" cy="1200329"/>
          </a:xfrm>
          <a:prstGeom prst="rect">
            <a:avLst/>
          </a:prstGeom>
          <a:noFill/>
        </p:spPr>
        <p:txBody>
          <a:bodyPr wrap="square">
            <a:spAutoFit/>
          </a:bodyPr>
          <a:lstStyle/>
          <a:p>
            <a:r>
              <a:rPr lang="en-US" dirty="0">
                <a:solidFill>
                  <a:srgbClr val="0070C0"/>
                </a:solidFill>
                <a:hlinkClick r:id="" action="ppaction://noaction"/>
              </a:rPr>
              <a:t>https://www.thetopsites.net/article/50064110.shtml</a:t>
            </a:r>
          </a:p>
          <a:p>
            <a:endParaRPr lang="en-US" dirty="0">
              <a:solidFill>
                <a:srgbClr val="0070C0"/>
              </a:solidFill>
              <a:hlinkClick r:id="" action="ppaction://noaction"/>
            </a:endParaRPr>
          </a:p>
          <a:p>
            <a:r>
              <a:rPr lang="en-US" dirty="0">
                <a:solidFill>
                  <a:srgbClr val="0070C0"/>
                </a:solidFill>
                <a:hlinkClick r:id="" action="ppaction://noaction"/>
              </a:rPr>
              <a:t>https://github.com/antlr/antlr4/blob/master/runtime/Python3/src/antlr4/Parser.py</a:t>
            </a:r>
            <a:endParaRPr lang="en-US" dirty="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val="3760460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54</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245726" y="1443645"/>
            <a:ext cx="8819146" cy="3280898"/>
          </a:xfrm>
          <a:prstGeom prst="rect">
            <a:avLst/>
          </a:prstGeom>
        </p:spPr>
        <p:txBody>
          <a:bodyPr wrap="square">
            <a:spAutoFit/>
          </a:bodyPr>
          <a:lstStyle/>
          <a:p>
            <a:pPr>
              <a:lnSpc>
                <a:spcPct val="120000"/>
              </a:lnSpc>
              <a:spcAft>
                <a:spcPts val="600"/>
              </a:spcAft>
            </a:pPr>
            <a:r>
              <a:rPr lang="en-US" sz="2000" b="1" spc="40" dirty="0">
                <a:solidFill>
                  <a:schemeClr val="accent6">
                    <a:lumMod val="50000"/>
                  </a:schemeClr>
                </a:solidFill>
                <a:latin typeface="Times New Roman" panose="02020603050405020304" pitchFamily="18" charset="0"/>
                <a:cs typeface="Times New Roman" panose="02020603050405020304" pitchFamily="18" charset="0"/>
              </a:rPr>
              <a:t>Note:</a:t>
            </a:r>
            <a:r>
              <a:rPr lang="en-US" sz="2000" spc="40" dirty="0">
                <a:solidFill>
                  <a:schemeClr val="accent6">
                    <a:lumMod val="50000"/>
                  </a:schemeClr>
                </a:solidFill>
                <a:latin typeface="Times New Roman" panose="02020603050405020304" pitchFamily="18" charset="0"/>
                <a:cs typeface="Times New Roman" panose="02020603050405020304" pitchFamily="18" charset="0"/>
              </a:rPr>
              <a:t>  </a:t>
            </a:r>
            <a:r>
              <a:rPr lang="en-US" sz="2000" dirty="0">
                <a:solidFill>
                  <a:schemeClr val="accent6">
                    <a:lumMod val="50000"/>
                  </a:schemeClr>
                </a:solidFill>
                <a:latin typeface="Times New Roman" panose="02020603050405020304" pitchFamily="18" charset="0"/>
                <a:cs typeface="Times New Roman" panose="02020603050405020304" pitchFamily="18" charset="0"/>
              </a:rPr>
              <a:t>CLASSPATH is a parameter in the Java Virtual Machine or the Java compiler that specifies the location of user-defined classes and packages. The parameter may be set either on the command-line, or through an environment variable.</a:t>
            </a:r>
          </a:p>
          <a:p>
            <a:pPr marL="342900" indent="-342900">
              <a:lnSpc>
                <a:spcPct val="120000"/>
              </a:lnSpc>
              <a:spcAft>
                <a:spcPts val="600"/>
              </a:spcAft>
              <a:buFont typeface="Wingdings" panose="05000000000000000000" pitchFamily="2" charset="2"/>
              <a:buChar char="§"/>
            </a:pPr>
            <a:r>
              <a:rPr lang="en-US" sz="2000" spc="4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To add ANTLR to class path,</a:t>
            </a:r>
          </a:p>
          <a:p>
            <a:pPr marL="800100" lvl="1" indent="-342900">
              <a:lnSpc>
                <a:spcPct val="120000"/>
              </a:lnSpc>
              <a:spcAft>
                <a:spcPts val="600"/>
              </a:spcAft>
              <a:buFont typeface="Arial" panose="020B0604020202020204" pitchFamily="34" charset="0"/>
              <a:buChar char="•"/>
            </a:pPr>
            <a:r>
              <a:rPr lang="en-US" sz="2000" spc="4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Click on ‘Windows search’ key and enter “environment”</a:t>
            </a:r>
          </a:p>
          <a:p>
            <a:pPr marL="800100" lvl="1" indent="-342900">
              <a:lnSpc>
                <a:spcPct val="120000"/>
              </a:lnSpc>
              <a:spcAft>
                <a:spcPts val="600"/>
              </a:spcAft>
              <a:buFont typeface="Arial" panose="020B0604020202020204" pitchFamily="34" charset="0"/>
              <a:buChar char="•"/>
            </a:pPr>
            <a:r>
              <a:rPr lang="en-US" sz="2000" spc="4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go to the following address (you may click on the following address to get access to the related document):</a:t>
            </a:r>
          </a:p>
          <a:p>
            <a:pPr marL="1257300" lvl="2" indent="-342900">
              <a:lnSpc>
                <a:spcPct val="120000"/>
              </a:lnSpc>
              <a:spcAft>
                <a:spcPts val="600"/>
              </a:spcAft>
              <a:buFont typeface="Arial" panose="020B0604020202020204" pitchFamily="34" charset="0"/>
              <a:buChar char="•"/>
            </a:pPr>
            <a:r>
              <a:rPr lang="en-US" sz="1600" spc="40"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hlinkClick r:id="rId3"/>
              </a:rPr>
              <a:t>Control Panel &gt; System &gt; Advanced system settings &gt; Environment variables</a:t>
            </a:r>
            <a:endParaRPr lang="en-US" sz="1600" spc="4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45725" y="4863338"/>
            <a:ext cx="8248795" cy="1354217"/>
          </a:xfrm>
          <a:prstGeom prst="rect">
            <a:avLst/>
          </a:prstGeom>
        </p:spPr>
        <p:txBody>
          <a:bodyPr wrap="square">
            <a:spAutoFit/>
          </a:bodyPr>
          <a:lstStyle/>
          <a:p>
            <a:pPr marL="342900" lvl="0" indent="-342900">
              <a:lnSpc>
                <a:spcPct val="120000"/>
              </a:lnSpc>
              <a:spcAft>
                <a:spcPts val="600"/>
              </a:spcAft>
              <a:buFont typeface="Wingdings" panose="05000000000000000000" pitchFamily="2" charset="2"/>
              <a:buChar char="§"/>
              <a:defRPr/>
            </a:pPr>
            <a:r>
              <a:rPr lang="en-US" sz="2000" dirty="0">
                <a:solidFill>
                  <a:srgbClr val="70AD47">
                    <a:lumMod val="50000"/>
                  </a:srgbClr>
                </a:solidFill>
                <a:latin typeface="Times New Roman" panose="02020603050405020304" pitchFamily="18" charset="0"/>
                <a:cs typeface="Times New Roman" panose="02020603050405020304" pitchFamily="18" charset="0"/>
              </a:rPr>
              <a:t>Under Environment Variables, you can see two sections. </a:t>
            </a:r>
          </a:p>
          <a:p>
            <a:pPr marL="800100" lvl="1" indent="-342900">
              <a:lnSpc>
                <a:spcPct val="120000"/>
              </a:lnSpc>
              <a:spcAft>
                <a:spcPts val="600"/>
              </a:spcAft>
              <a:buFont typeface="Wingdings" panose="05000000000000000000" pitchFamily="2" charset="2"/>
              <a:buChar char="Ø"/>
              <a:defRPr/>
            </a:pPr>
            <a:r>
              <a:rPr lang="en-US" sz="2000" dirty="0">
                <a:solidFill>
                  <a:srgbClr val="70AD47">
                    <a:lumMod val="50000"/>
                  </a:srgbClr>
                </a:solidFill>
                <a:latin typeface="Times New Roman" panose="02020603050405020304" pitchFamily="18" charset="0"/>
                <a:cs typeface="Times New Roman" panose="02020603050405020304" pitchFamily="18" charset="0"/>
              </a:rPr>
              <a:t>The top section shows User variables,</a:t>
            </a:r>
          </a:p>
          <a:p>
            <a:pPr marL="800100" lvl="1" indent="-342900">
              <a:lnSpc>
                <a:spcPct val="120000"/>
              </a:lnSpc>
              <a:spcAft>
                <a:spcPts val="600"/>
              </a:spcAft>
              <a:buFont typeface="Wingdings" panose="05000000000000000000" pitchFamily="2" charset="2"/>
              <a:buChar char="Ø"/>
              <a:defRPr/>
            </a:pPr>
            <a:r>
              <a:rPr lang="en-US" sz="2000" dirty="0">
                <a:solidFill>
                  <a:srgbClr val="70AD47">
                    <a:lumMod val="50000"/>
                  </a:srgbClr>
                </a:solidFill>
                <a:latin typeface="Times New Roman" panose="02020603050405020304" pitchFamily="18" charset="0"/>
                <a:cs typeface="Times New Roman" panose="02020603050405020304" pitchFamily="18" charset="0"/>
              </a:rPr>
              <a:t>The bottom section shows System Variables. </a:t>
            </a:r>
          </a:p>
        </p:txBody>
      </p:sp>
    </p:spTree>
    <p:extLst>
      <p:ext uri="{BB962C8B-B14F-4D97-AF65-F5344CB8AC3E}">
        <p14:creationId xmlns:p14="http://schemas.microsoft.com/office/powerpoint/2010/main" val="2784350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55</a:t>
            </a:fld>
            <a:endParaRPr lang="en-US" dirty="0">
              <a:latin typeface="Times New Roman" panose="02020603050405020304" pitchFamily="18"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4E930F-7E4A-431B-A34C-A82821BCE068}"/>
              </a:ext>
            </a:extLst>
          </p:cNvPr>
          <p:cNvSpPr txBox="1"/>
          <p:nvPr/>
        </p:nvSpPr>
        <p:spPr>
          <a:xfrm>
            <a:off x="1245725" y="1517752"/>
            <a:ext cx="9572625" cy="429413"/>
          </a:xfrm>
          <a:prstGeom prst="rect">
            <a:avLst/>
          </a:prstGeom>
          <a:noFill/>
        </p:spPr>
        <p:txBody>
          <a:bodyPr wrap="square" rtlCol="0">
            <a:spAutoFit/>
          </a:bodyPr>
          <a:lstStyle/>
          <a:p>
            <a:pPr marL="342900" indent="-342900">
              <a:lnSpc>
                <a:spcPct val="120000"/>
              </a:lnSpc>
              <a:spcAft>
                <a:spcPts val="600"/>
              </a:spcAft>
              <a:buFont typeface="Wingdings" panose="05000000000000000000" pitchFamily="2" charset="2"/>
              <a:buChar char="§"/>
            </a:pPr>
            <a:r>
              <a:rPr kumimoji="0" lang="en-US" sz="2000" b="0"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mn-ea"/>
                <a:cs typeface="Times New Roman" panose="02020603050405020304" pitchFamily="18" charset="0"/>
              </a:rPr>
              <a:t>In either of them, find for Variable name PATH or path. </a:t>
            </a:r>
          </a:p>
        </p:txBody>
      </p:sp>
      <p:sp>
        <p:nvSpPr>
          <p:cNvPr id="14" name="TextBox 13">
            <a:extLst>
              <a:ext uri="{FF2B5EF4-FFF2-40B4-BE49-F238E27FC236}">
                <a16:creationId xmlns:a16="http://schemas.microsoft.com/office/drawing/2014/main" id="{B035A931-C7A8-4575-92C4-55EE5A4C58BE}"/>
              </a:ext>
            </a:extLst>
          </p:cNvPr>
          <p:cNvSpPr txBox="1"/>
          <p:nvPr/>
        </p:nvSpPr>
        <p:spPr>
          <a:xfrm>
            <a:off x="1245724" y="2085099"/>
            <a:ext cx="9572625" cy="3247043"/>
          </a:xfrm>
          <a:prstGeom prst="rect">
            <a:avLst/>
          </a:prstGeom>
          <a:noFill/>
        </p:spPr>
        <p:txBody>
          <a:bodyPr wrap="square" rtlCol="0">
            <a:spAutoFit/>
          </a:bodyPr>
          <a:lstStyle/>
          <a:p>
            <a:pPr marL="342900" indent="-342900">
              <a:lnSpc>
                <a:spcPct val="150000"/>
              </a:lnSpc>
              <a:spcAft>
                <a:spcPts val="600"/>
              </a:spcAft>
              <a:buFont typeface="Wingdings" panose="05000000000000000000" pitchFamily="2" charset="2"/>
              <a:buChar char="§"/>
            </a:pPr>
            <a:r>
              <a:rPr kumimoji="0" lang="en-US" sz="2000" b="1"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mn-ea"/>
                <a:cs typeface="Times New Roman" panose="02020603050405020304" pitchFamily="18" charset="0"/>
              </a:rPr>
              <a:t>If it is available</a:t>
            </a:r>
            <a:r>
              <a:rPr kumimoji="0" lang="en-US" sz="2000" b="0"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mn-ea"/>
                <a:cs typeface="Times New Roman" panose="02020603050405020304" pitchFamily="18" charset="0"/>
              </a:rPr>
              <a:t> click on path in the system variable window and then press edit.</a:t>
            </a:r>
          </a:p>
          <a:p>
            <a:pPr marL="342900" indent="-342900">
              <a:lnSpc>
                <a:spcPct val="150000"/>
              </a:lnSpc>
              <a:spcAft>
                <a:spcPts val="600"/>
              </a:spcAft>
              <a:buFont typeface="Wingdings" panose="05000000000000000000" pitchFamily="2" charset="2"/>
              <a:buChar char="§"/>
            </a:pPr>
            <a:r>
              <a:rPr lang="en-US" sz="2000" dirty="0">
                <a:solidFill>
                  <a:srgbClr val="70AD47">
                    <a:lumMod val="50000"/>
                  </a:srgbClr>
                </a:solidFill>
                <a:latin typeface="Times New Roman" panose="02020603050405020304" pitchFamily="18" charset="0"/>
                <a:cs typeface="Times New Roman" panose="02020603050405020304" pitchFamily="18" charset="0"/>
              </a:rPr>
              <a:t>Pressing the “Edit” button a new window labeled ‘Edit system variable’ will pop up.</a:t>
            </a:r>
          </a:p>
          <a:p>
            <a:pPr marL="342900" indent="-342900">
              <a:lnSpc>
                <a:spcPct val="150000"/>
              </a:lnSpc>
              <a:spcAft>
                <a:spcPts val="600"/>
              </a:spcAft>
              <a:buFont typeface="Wingdings" panose="05000000000000000000" pitchFamily="2" charset="2"/>
              <a:buChar char="§"/>
            </a:pPr>
            <a:r>
              <a:rPr kumimoji="0" lang="en-US" sz="2000" b="0"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mn-ea"/>
                <a:cs typeface="Times New Roman" panose="02020603050405020304" pitchFamily="18" charset="0"/>
              </a:rPr>
              <a:t>Press the “new” button, and </a:t>
            </a:r>
            <a:r>
              <a:rPr lang="en-US" sz="2000" dirty="0">
                <a:solidFill>
                  <a:srgbClr val="70AD47">
                    <a:lumMod val="50000"/>
                  </a:srgbClr>
                </a:solidFill>
                <a:latin typeface="Times New Roman" panose="02020603050405020304" pitchFamily="18" charset="0"/>
                <a:cs typeface="Times New Roman" panose="02020603050405020304" pitchFamily="18" charset="0"/>
              </a:rPr>
              <a:t>add </a:t>
            </a:r>
            <a:r>
              <a:rPr kumimoji="0" lang="en-US" sz="2000" b="0" i="0" u="none" strike="noStrike" kern="1200" cap="none" spc="0" normalizeH="0" baseline="0" noProof="0" dirty="0">
                <a:ln>
                  <a:noFill/>
                </a:ln>
                <a:solidFill>
                  <a:srgbClr val="70AD47">
                    <a:lumMod val="50000"/>
                  </a:srgbClr>
                </a:solidFill>
                <a:effectLst/>
                <a:uLnTx/>
                <a:uFillTx/>
                <a:latin typeface="Times New Roman" panose="02020603050405020304" pitchFamily="18" charset="0"/>
                <a:ea typeface="+mn-ea"/>
                <a:cs typeface="Times New Roman" panose="02020603050405020304" pitchFamily="18" charset="0"/>
              </a:rPr>
              <a:t>the following three items to the list”</a:t>
            </a:r>
          </a:p>
          <a:p>
            <a:pPr marL="914400" lvl="1" indent="-457200">
              <a:lnSpc>
                <a:spcPct val="150000"/>
              </a:lnSpc>
              <a:spcAft>
                <a:spcPts val="600"/>
              </a:spcAft>
              <a:buFont typeface="+mj-lt"/>
              <a:buAutoNum type="arabicPeriod"/>
            </a:pPr>
            <a:r>
              <a:rPr lang="en-US" sz="2000" dirty="0">
                <a:solidFill>
                  <a:srgbClr val="70AD47">
                    <a:lumMod val="50000"/>
                  </a:srgbClr>
                </a:solidFill>
                <a:latin typeface="Times New Roman" panose="02020603050405020304" pitchFamily="18" charset="0"/>
                <a:cs typeface="Times New Roman" panose="02020603050405020304" pitchFamily="18" charset="0"/>
              </a:rPr>
              <a:t>The path for accessing Java: </a:t>
            </a: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C:\Program Files\Java\jdk-13.0.2\bin</a:t>
            </a:r>
          </a:p>
          <a:p>
            <a:pPr marL="914400" lvl="1" indent="-457200">
              <a:lnSpc>
                <a:spcPct val="150000"/>
              </a:lnSpc>
              <a:spcAft>
                <a:spcPts val="600"/>
              </a:spcAft>
              <a:buFont typeface="+mj-lt"/>
              <a:buAutoNum type="arabicPeriod"/>
            </a:pPr>
            <a:r>
              <a:rPr lang="en-US" sz="2000" dirty="0">
                <a:solidFill>
                  <a:schemeClr val="accent6">
                    <a:lumMod val="50000"/>
                  </a:schemeClr>
                </a:solidFill>
                <a:latin typeface="Times New Roman" panose="02020603050405020304" pitchFamily="18" charset="0"/>
                <a:cs typeface="Times New Roman" panose="02020603050405020304" pitchFamily="18" charset="0"/>
              </a:rPr>
              <a:t>The 3rd party Java libraries address:    </a:t>
            </a:r>
            <a:r>
              <a:rPr lang="en-US" sz="2000" dirty="0">
                <a:solidFill>
                  <a:srgbClr val="0070C0"/>
                </a:solidFill>
                <a:latin typeface="Times New Roman" panose="02020603050405020304" pitchFamily="18" charset="0"/>
                <a:cs typeface="Times New Roman" panose="02020603050405020304" pitchFamily="18" charset="0"/>
              </a:rPr>
              <a:t>C:\javalib</a:t>
            </a:r>
          </a:p>
          <a:p>
            <a:pPr marL="914400" lvl="1" indent="-457200">
              <a:lnSpc>
                <a:spcPct val="150000"/>
              </a:lnSpc>
              <a:spcAft>
                <a:spcPts val="600"/>
              </a:spcAft>
              <a:buFont typeface="+mj-lt"/>
              <a:buAutoNum type="arabicPeriod"/>
            </a:pPr>
            <a:r>
              <a:rPr kumimoji="0" lang="en-US" sz="20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cs typeface="Times New Roman" panose="02020603050405020304" pitchFamily="18" charset="0"/>
              </a:rPr>
              <a:t>Class path</a:t>
            </a:r>
            <a:r>
              <a:rPr lang="en-US" sz="2000" dirty="0">
                <a:solidFill>
                  <a:schemeClr val="accent6">
                    <a:lumMod val="50000"/>
                  </a:schemeClr>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 %CLASSPATH%</a:t>
            </a:r>
            <a:endPar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794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56</a:t>
            </a:fld>
            <a:endParaRPr lang="en-US" dirty="0">
              <a:latin typeface="Times New Roman" panose="02020603050405020304" pitchFamily="18"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AD27425-E5F4-4A82-9E30-7E74810AFDA1}"/>
              </a:ext>
            </a:extLst>
          </p:cNvPr>
          <p:cNvPicPr>
            <a:picLocks noChangeAspect="1"/>
          </p:cNvPicPr>
          <p:nvPr/>
        </p:nvPicPr>
        <p:blipFill>
          <a:blip r:embed="rId4"/>
          <a:stretch>
            <a:fillRect/>
          </a:stretch>
        </p:blipFill>
        <p:spPr>
          <a:xfrm>
            <a:off x="1658999" y="1689173"/>
            <a:ext cx="7998347" cy="4172993"/>
          </a:xfrm>
          <a:prstGeom prst="rect">
            <a:avLst/>
          </a:prstGeom>
        </p:spPr>
      </p:pic>
    </p:spTree>
    <p:extLst>
      <p:ext uri="{BB962C8B-B14F-4D97-AF65-F5344CB8AC3E}">
        <p14:creationId xmlns:p14="http://schemas.microsoft.com/office/powerpoint/2010/main" val="1601759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57</a:t>
            </a:fld>
            <a:endParaRPr lang="en-US" dirty="0">
              <a:latin typeface="Times New Roman" panose="02020603050405020304" pitchFamily="18"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A6AD6F1-73B9-4E1D-8545-3E120B55BCC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33551" y="1579572"/>
            <a:ext cx="7923795" cy="4592628"/>
          </a:xfrm>
          <a:prstGeom prst="rect">
            <a:avLst/>
          </a:prstGeom>
          <a:noFill/>
          <a:ln>
            <a:noFill/>
          </a:ln>
        </p:spPr>
      </p:pic>
    </p:spTree>
    <p:extLst>
      <p:ext uri="{BB962C8B-B14F-4D97-AF65-F5344CB8AC3E}">
        <p14:creationId xmlns:p14="http://schemas.microsoft.com/office/powerpoint/2010/main" val="1919766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58</a:t>
            </a:fld>
            <a:endParaRPr lang="en-US" dirty="0">
              <a:latin typeface="Times New Roman" panose="02020603050405020304" pitchFamily="18"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EE35FBC-6ECA-4670-BF07-1FB679720A3C}"/>
              </a:ext>
            </a:extLst>
          </p:cNvPr>
          <p:cNvPicPr/>
          <p:nvPr/>
        </p:nvPicPr>
        <p:blipFill>
          <a:blip r:embed="rId4"/>
          <a:stretch>
            <a:fillRect/>
          </a:stretch>
        </p:blipFill>
        <p:spPr>
          <a:xfrm>
            <a:off x="1615265" y="1601702"/>
            <a:ext cx="8042081" cy="4419368"/>
          </a:xfrm>
          <a:prstGeom prst="rect">
            <a:avLst/>
          </a:prstGeom>
        </p:spPr>
      </p:pic>
    </p:spTree>
    <p:extLst>
      <p:ext uri="{BB962C8B-B14F-4D97-AF65-F5344CB8AC3E}">
        <p14:creationId xmlns:p14="http://schemas.microsoft.com/office/powerpoint/2010/main" val="1952140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Assignment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59</a:t>
            </a:fld>
            <a:endParaRPr lang="en-US" dirty="0">
              <a:latin typeface="Times New Roman" panose="02020603050405020304" pitchFamily="18" charset="0"/>
              <a:cs typeface="Times New Roman" panose="02020603050405020304" pitchFamily="18" charset="0"/>
            </a:endParaRPr>
          </a:p>
        </p:txBody>
      </p:sp>
      <p:pic>
        <p:nvPicPr>
          <p:cNvPr id="1026" name="Picture 2" descr="Image result for assignme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064871" y="287645"/>
            <a:ext cx="1288929" cy="1503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26DBF71-8C51-45D3-8BEE-A2F36CF40A17}"/>
              </a:ext>
            </a:extLst>
          </p:cNvPr>
          <p:cNvPicPr/>
          <p:nvPr/>
        </p:nvPicPr>
        <p:blipFill>
          <a:blip r:embed="rId4"/>
          <a:stretch>
            <a:fillRect/>
          </a:stretch>
        </p:blipFill>
        <p:spPr>
          <a:xfrm>
            <a:off x="1657351" y="1533525"/>
            <a:ext cx="8111490" cy="4303395"/>
          </a:xfrm>
          <a:prstGeom prst="rect">
            <a:avLst/>
          </a:prstGeom>
        </p:spPr>
      </p:pic>
    </p:spTree>
    <p:extLst>
      <p:ext uri="{BB962C8B-B14F-4D97-AF65-F5344CB8AC3E}">
        <p14:creationId xmlns:p14="http://schemas.microsoft.com/office/powerpoint/2010/main" val="155068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rPr>
              <a:t>Example of compilation process </a:t>
            </a:r>
            <a:r>
              <a:rPr lang="en-US" sz="2400" dirty="0">
                <a:solidFill>
                  <a:srgbClr val="000000"/>
                </a:solidFill>
                <a:latin typeface="Times New Roman" panose="02020603050405020304" pitchFamily="18" charset="0"/>
              </a:rPr>
              <a:t>(Continued)</a:t>
            </a:r>
          </a:p>
        </p:txBody>
      </p:sp>
      <p:sp>
        <p:nvSpPr>
          <p:cNvPr id="3" name="Subtitle 2"/>
          <p:cNvSpPr>
            <a:spLocks noGrp="1"/>
          </p:cNvSpPr>
          <p:nvPr>
            <p:ph type="subTitle" idx="1"/>
          </p:nvPr>
        </p:nvSpPr>
        <p:spPr>
          <a:xfrm>
            <a:off x="1245726" y="1514147"/>
            <a:ext cx="10108074" cy="4864791"/>
          </a:xfrm>
        </p:spPr>
        <p:txBody>
          <a:bodyPr>
            <a:normAutofit/>
          </a:bodyPr>
          <a:lstStyle/>
          <a:p>
            <a:pPr algn="l">
              <a:spcAft>
                <a:spcPts val="600"/>
              </a:spcAft>
            </a:pPr>
            <a:r>
              <a:rPr lang="en-US" sz="2000" dirty="0">
                <a:latin typeface="Times New Roman" panose="02020603050405020304" pitchFamily="18" charset="0"/>
                <a:cs typeface="Times New Roman" panose="02020603050405020304" pitchFamily="18" charset="0"/>
              </a:rPr>
              <a:t>Consider the example statement:  </a:t>
            </a:r>
          </a:p>
          <a:p>
            <a:pPr>
              <a:spcAft>
                <a:spcPts val="600"/>
              </a:spcAft>
            </a:pPr>
            <a:r>
              <a:rPr lang="en-US" sz="2000" dirty="0">
                <a:latin typeface="Times New Roman" panose="02020603050405020304" pitchFamily="18" charset="0"/>
                <a:cs typeface="Times New Roman" panose="02020603050405020304" pitchFamily="18" charset="0"/>
              </a:rPr>
              <a:t>position = initial + rate * 60</a:t>
            </a:r>
          </a:p>
          <a:p>
            <a:pPr algn="l"/>
            <a:r>
              <a:rPr lang="en-US" sz="2000" b="1" dirty="0">
                <a:latin typeface="Times New Roman" panose="02020603050405020304" pitchFamily="18" charset="0"/>
                <a:cs typeface="Times New Roman" panose="02020603050405020304" pitchFamily="18" charset="0"/>
              </a:rPr>
              <a:t>2. Syntax Analysis</a:t>
            </a:r>
          </a:p>
          <a:p>
            <a:pPr algn="l">
              <a:lnSpc>
                <a:spcPct val="120000"/>
              </a:lnSpc>
              <a:spcAft>
                <a:spcPts val="1200"/>
              </a:spcAft>
            </a:pPr>
            <a:r>
              <a:rPr lang="en-US" sz="2000" dirty="0">
                <a:latin typeface="Times New Roman" panose="02020603050405020304" pitchFamily="18" charset="0"/>
                <a:cs typeface="Times New Roman" panose="02020603050405020304" pitchFamily="18" charset="0"/>
              </a:rPr>
              <a:t>Those tokens are then used by syntax analyzer to build a tree of height 4, representing the correctness of the statement according to the grammar. </a:t>
            </a:r>
          </a:p>
          <a:p>
            <a:pPr algn="l">
              <a:lnSpc>
                <a:spcPct val="120000"/>
              </a:lnSpc>
            </a:pPr>
            <a:r>
              <a:rPr lang="en-US" sz="2000" dirty="0">
                <a:latin typeface="Times New Roman" panose="02020603050405020304" pitchFamily="18" charset="0"/>
                <a:cs typeface="Times New Roman" panose="02020603050405020304" pitchFamily="18" charset="0"/>
              </a:rPr>
              <a:t> G1: </a:t>
            </a:r>
          </a:p>
          <a:p>
            <a:pPr algn="l">
              <a:lnSpc>
                <a:spcPct val="10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assignmentSt</a:t>
            </a:r>
            <a:r>
              <a:rPr lang="en-US" sz="2000" dirty="0">
                <a:latin typeface="Times New Roman" panose="02020603050405020304" pitchFamily="18" charset="0"/>
                <a:cs typeface="Times New Roman" panose="02020603050405020304" pitchFamily="18" charset="0"/>
              </a:rPr>
              <a:t> ::= identifier = expression</a:t>
            </a:r>
          </a:p>
          <a:p>
            <a:pPr algn="l">
              <a:lnSpc>
                <a:spcPct val="100000"/>
              </a:lnSpc>
            </a:pPr>
            <a:r>
              <a:rPr lang="en-US" sz="2000" dirty="0">
                <a:latin typeface="Times New Roman" panose="02020603050405020304" pitchFamily="18" charset="0"/>
                <a:cs typeface="Times New Roman" panose="02020603050405020304" pitchFamily="18" charset="0"/>
              </a:rPr>
              <a:t>        expression  ::= expression + term | expression – term | term</a:t>
            </a:r>
          </a:p>
          <a:p>
            <a:pPr algn="l">
              <a:lnSpc>
                <a:spcPct val="100000"/>
              </a:lnSpc>
            </a:pPr>
            <a:r>
              <a:rPr lang="en-US" sz="2000" dirty="0">
                <a:latin typeface="Times New Roman" panose="02020603050405020304" pitchFamily="18" charset="0"/>
                <a:cs typeface="Times New Roman" panose="02020603050405020304" pitchFamily="18" charset="0"/>
              </a:rPr>
              <a:t>        term  ::=  term * factor | term / factor | factor</a:t>
            </a:r>
          </a:p>
          <a:p>
            <a:pPr algn="l">
              <a:lnSpc>
                <a:spcPct val="100000"/>
              </a:lnSpc>
            </a:pPr>
            <a:r>
              <a:rPr lang="en-US" sz="2000" dirty="0">
                <a:latin typeface="Times New Roman" panose="02020603050405020304" pitchFamily="18" charset="0"/>
                <a:cs typeface="Times New Roman" panose="02020603050405020304" pitchFamily="18" charset="0"/>
              </a:rPr>
              <a:t>        factor ::= identifier | number | (expression)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t>2/27/2021</a:t>
            </a:fld>
            <a:endParaRPr lang="en-US"/>
          </a:p>
        </p:txBody>
      </p:sp>
      <p:sp>
        <p:nvSpPr>
          <p:cNvPr id="8" name="Footer Placeholder 7"/>
          <p:cNvSpPr>
            <a:spLocks noGrp="1"/>
          </p:cNvSpPr>
          <p:nvPr>
            <p:ph type="ftr" sz="quarter" idx="11"/>
          </p:nvPr>
        </p:nvSpPr>
        <p:spPr/>
        <p:txBody>
          <a:bodyPr/>
          <a:lstStyle/>
          <a:p>
            <a:r>
              <a:rPr lang="en-US"/>
              <a:t>Saeed Parsa</a:t>
            </a:r>
            <a:endParaRPr lang="en-US" dirty="0"/>
          </a:p>
        </p:txBody>
      </p:sp>
      <p:sp>
        <p:nvSpPr>
          <p:cNvPr id="9" name="Slide Number Placeholder 8"/>
          <p:cNvSpPr>
            <a:spLocks noGrp="1"/>
          </p:cNvSpPr>
          <p:nvPr>
            <p:ph type="sldNum" sz="quarter" idx="12"/>
          </p:nvPr>
        </p:nvSpPr>
        <p:spPr/>
        <p:txBody>
          <a:bodyPr/>
          <a:lstStyle/>
          <a:p>
            <a:fld id="{157B418B-4611-4048-BA47-9141E34D90D1}" type="slidenum">
              <a:rPr lang="en-US" smtClean="0"/>
              <a:pPr/>
              <a:t>6</a:t>
            </a:fld>
            <a:endParaRPr lang="en-US" dirty="0"/>
          </a:p>
        </p:txBody>
      </p:sp>
    </p:spTree>
    <p:extLst>
      <p:ext uri="{BB962C8B-B14F-4D97-AF65-F5344CB8AC3E}">
        <p14:creationId xmlns:p14="http://schemas.microsoft.com/office/powerpoint/2010/main" val="26933685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1D4664D-58F3-4A7A-A558-42800C222282}" type="datetime1">
              <a:rPr lang="en-US" smtClean="0"/>
              <a:t>2/27/2021</a:t>
            </a:fld>
            <a:endParaRPr lang="en-US" dirty="0"/>
          </a:p>
        </p:txBody>
      </p:sp>
      <p:sp>
        <p:nvSpPr>
          <p:cNvPr id="6" name="Footer Placeholder 5"/>
          <p:cNvSpPr>
            <a:spLocks noGrp="1"/>
          </p:cNvSpPr>
          <p:nvPr>
            <p:ph type="ftr" sz="quarter" idx="11"/>
          </p:nvPr>
        </p:nvSpPr>
        <p:spPr/>
        <p:txBody>
          <a:bodyPr/>
          <a:lstStyle/>
          <a:p>
            <a:r>
              <a:rPr lang="en-US" dirty="0"/>
              <a:t>Saeed Parsa</a:t>
            </a:r>
          </a:p>
        </p:txBody>
      </p:sp>
      <p:sp>
        <p:nvSpPr>
          <p:cNvPr id="7" name="Slide Number Placeholder 6"/>
          <p:cNvSpPr>
            <a:spLocks noGrp="1"/>
          </p:cNvSpPr>
          <p:nvPr>
            <p:ph type="sldNum" sz="quarter" idx="12"/>
          </p:nvPr>
        </p:nvSpPr>
        <p:spPr/>
        <p:txBody>
          <a:bodyPr/>
          <a:lstStyle/>
          <a:p>
            <a:fld id="{157B418B-4611-4048-BA47-9141E34D90D1}" type="slidenum">
              <a:rPr lang="en-US" smtClean="0"/>
              <a:pPr/>
              <a:t>60</a:t>
            </a:fld>
            <a:endParaRPr lang="en-US" dirty="0"/>
          </a:p>
        </p:txBody>
      </p:sp>
      <p:pic>
        <p:nvPicPr>
          <p:cNvPr id="15" name="Picture 14"/>
          <p:cNvPicPr>
            <a:picLocks noChangeAspect="1"/>
          </p:cNvPicPr>
          <p:nvPr/>
        </p:nvPicPr>
        <p:blipFill>
          <a:blip r:embed="rId2"/>
          <a:stretch>
            <a:fillRect/>
          </a:stretch>
        </p:blipFill>
        <p:spPr>
          <a:xfrm>
            <a:off x="2005012" y="919162"/>
            <a:ext cx="8181975" cy="5019675"/>
          </a:xfrm>
          <a:prstGeom prst="rect">
            <a:avLst/>
          </a:prstGeom>
        </p:spPr>
      </p:pic>
    </p:spTree>
    <p:extLst>
      <p:ext uri="{BB962C8B-B14F-4D97-AF65-F5344CB8AC3E}">
        <p14:creationId xmlns:p14="http://schemas.microsoft.com/office/powerpoint/2010/main" val="251600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0A7693E-5644-4CCD-84DD-C385CD376A16}"/>
              </a:ext>
            </a:extLst>
          </p:cNvPr>
          <p:cNvPicPr>
            <a:picLocks noChangeAspect="1"/>
          </p:cNvPicPr>
          <p:nvPr/>
        </p:nvPicPr>
        <p:blipFill>
          <a:blip r:embed="rId2"/>
          <a:stretch>
            <a:fillRect/>
          </a:stretch>
        </p:blipFill>
        <p:spPr>
          <a:xfrm>
            <a:off x="6095999" y="1877695"/>
            <a:ext cx="4982905" cy="4143375"/>
          </a:xfrm>
          <a:prstGeom prst="rect">
            <a:avLst/>
          </a:prstGeom>
        </p:spPr>
      </p:pic>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rPr>
              <a:t>Example of compilation process </a:t>
            </a:r>
            <a:r>
              <a:rPr lang="en-US" sz="2400" dirty="0">
                <a:solidFill>
                  <a:srgbClr val="000000"/>
                </a:solidFill>
                <a:latin typeface="Times New Roman" panose="02020603050405020304" pitchFamily="18" charset="0"/>
              </a:rPr>
              <a:t>(Continued)</a:t>
            </a:r>
          </a:p>
        </p:txBody>
      </p:sp>
      <p:sp>
        <p:nvSpPr>
          <p:cNvPr id="3" name="Subtitle 2"/>
          <p:cNvSpPr>
            <a:spLocks noGrp="1"/>
          </p:cNvSpPr>
          <p:nvPr>
            <p:ph type="subTitle" idx="1"/>
          </p:nvPr>
        </p:nvSpPr>
        <p:spPr>
          <a:xfrm>
            <a:off x="1245725" y="1514147"/>
            <a:ext cx="5267470" cy="4846013"/>
          </a:xfrm>
        </p:spPr>
        <p:txBody>
          <a:bodyPr>
            <a:normAutofit/>
          </a:bodyPr>
          <a:lstStyle/>
          <a:p>
            <a:pPr algn="just">
              <a:spcAft>
                <a:spcPts val="600"/>
              </a:spcAft>
            </a:pPr>
            <a:r>
              <a:rPr lang="en-US" dirty="0">
                <a:latin typeface="Times New Roman" panose="02020603050405020304" pitchFamily="18" charset="0"/>
                <a:cs typeface="Times New Roman" panose="02020603050405020304" pitchFamily="18" charset="0"/>
              </a:rPr>
              <a:t>Consider the example statement:  </a:t>
            </a:r>
          </a:p>
          <a:p>
            <a:pPr algn="just">
              <a:spcAft>
                <a:spcPts val="1200"/>
              </a:spcAft>
            </a:pPr>
            <a:r>
              <a:rPr lang="en-US" dirty="0">
                <a:latin typeface="Times New Roman" panose="02020603050405020304" pitchFamily="18" charset="0"/>
                <a:cs typeface="Times New Roman" panose="02020603050405020304" pitchFamily="18" charset="0"/>
              </a:rPr>
              <a:t>          position = initial + rate * 60</a:t>
            </a:r>
          </a:p>
          <a:p>
            <a:pPr algn="just">
              <a:spcAft>
                <a:spcPts val="1200"/>
              </a:spcAft>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Syntax Analysis</a:t>
            </a:r>
          </a:p>
          <a:p>
            <a:pPr algn="just">
              <a:lnSpc>
                <a:spcPct val="120000"/>
              </a:lnSpc>
              <a:spcAft>
                <a:spcPts val="1200"/>
              </a:spcAft>
            </a:pPr>
            <a:r>
              <a:rPr lang="en-US" dirty="0">
                <a:latin typeface="Times New Roman" panose="02020603050405020304" pitchFamily="18" charset="0"/>
                <a:cs typeface="Times New Roman" panose="02020603050405020304" pitchFamily="18" charset="0"/>
              </a:rPr>
              <a:t>Those tokens are then used syntax analyzer to build a tree of height 4, representing the correctness of the statement according to the grammar.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t>2/27/2021</a:t>
            </a:fld>
            <a:endParaRPr lang="en-US"/>
          </a:p>
        </p:txBody>
      </p:sp>
      <p:sp>
        <p:nvSpPr>
          <p:cNvPr id="8" name="Footer Placeholder 7"/>
          <p:cNvSpPr>
            <a:spLocks noGrp="1"/>
          </p:cNvSpPr>
          <p:nvPr>
            <p:ph type="ftr" sz="quarter" idx="11"/>
          </p:nvPr>
        </p:nvSpPr>
        <p:spPr/>
        <p:txBody>
          <a:bodyPr/>
          <a:lstStyle/>
          <a:p>
            <a:r>
              <a:rPr lang="en-US"/>
              <a:t>Saeed Parsa</a:t>
            </a:r>
            <a:endParaRPr lang="en-US" dirty="0"/>
          </a:p>
        </p:txBody>
      </p:sp>
      <p:sp>
        <p:nvSpPr>
          <p:cNvPr id="9" name="Slide Number Placeholder 8"/>
          <p:cNvSpPr>
            <a:spLocks noGrp="1"/>
          </p:cNvSpPr>
          <p:nvPr>
            <p:ph type="sldNum" sz="quarter" idx="12"/>
          </p:nvPr>
        </p:nvSpPr>
        <p:spPr/>
        <p:txBody>
          <a:bodyPr/>
          <a:lstStyle/>
          <a:p>
            <a:fld id="{157B418B-4611-4048-BA47-9141E34D90D1}" type="slidenum">
              <a:rPr lang="en-US" smtClean="0"/>
              <a:pPr/>
              <a:t>7</a:t>
            </a:fld>
            <a:endParaRPr lang="en-US" dirty="0"/>
          </a:p>
        </p:txBody>
      </p:sp>
    </p:spTree>
    <p:extLst>
      <p:ext uri="{BB962C8B-B14F-4D97-AF65-F5344CB8AC3E}">
        <p14:creationId xmlns:p14="http://schemas.microsoft.com/office/powerpoint/2010/main" val="314380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rPr>
              <a:t>Example of compilation process </a:t>
            </a:r>
            <a:r>
              <a:rPr lang="en-US" sz="2400" dirty="0">
                <a:solidFill>
                  <a:srgbClr val="000000"/>
                </a:solidFill>
                <a:latin typeface="Times New Roman" panose="02020603050405020304" pitchFamily="18" charset="0"/>
              </a:rPr>
              <a:t>(Continued)</a:t>
            </a:r>
          </a:p>
        </p:txBody>
      </p:sp>
      <p:sp>
        <p:nvSpPr>
          <p:cNvPr id="3" name="Subtitle 2"/>
          <p:cNvSpPr>
            <a:spLocks noGrp="1"/>
          </p:cNvSpPr>
          <p:nvPr>
            <p:ph type="subTitle" idx="1"/>
          </p:nvPr>
        </p:nvSpPr>
        <p:spPr>
          <a:xfrm>
            <a:off x="1245724" y="1514147"/>
            <a:ext cx="9879475" cy="4864791"/>
          </a:xfrm>
        </p:spPr>
        <p:txBody>
          <a:bodyPr>
            <a:normAutofit fontScale="92500" lnSpcReduction="10000"/>
          </a:bodyPr>
          <a:lstStyle/>
          <a:p>
            <a:pPr lvl="0" algn="just">
              <a:lnSpc>
                <a:spcPct val="100000"/>
              </a:lnSpc>
              <a:spcBef>
                <a:spcPts val="0"/>
              </a:spcBef>
              <a:spcAft>
                <a:spcPts val="600"/>
              </a:spcAft>
              <a:defRPr/>
            </a:pPr>
            <a:r>
              <a:rPr lang="en-US" sz="2000" dirty="0">
                <a:latin typeface="Times New Roman" panose="02020603050405020304" pitchFamily="18" charset="0"/>
                <a:cs typeface="Times New Roman" panose="02020603050405020304" pitchFamily="18" charset="0"/>
              </a:rPr>
              <a:t>Consider the example statement:  </a:t>
            </a:r>
          </a:p>
          <a:p>
            <a:pPr lvl="0">
              <a:lnSpc>
                <a:spcPct val="100000"/>
              </a:lnSpc>
              <a:spcBef>
                <a:spcPts val="0"/>
              </a:spcBef>
              <a:spcAft>
                <a:spcPts val="600"/>
              </a:spcAft>
              <a:defRPr/>
            </a:pPr>
            <a:r>
              <a:rPr lang="en-US" sz="2000" dirty="0">
                <a:latin typeface="Times New Roman" panose="02020603050405020304" pitchFamily="18" charset="0"/>
                <a:cs typeface="Times New Roman" panose="02020603050405020304" pitchFamily="18" charset="0"/>
              </a:rPr>
              <a:t>position = initial + rate * 60</a:t>
            </a:r>
          </a:p>
          <a:p>
            <a:pPr lvl="0">
              <a:lnSpc>
                <a:spcPct val="100000"/>
              </a:lnSpc>
              <a:spcBef>
                <a:spcPts val="0"/>
              </a:spcBef>
              <a:spcAft>
                <a:spcPts val="600"/>
              </a:spcAft>
              <a:defRPr/>
            </a:pPr>
            <a:endParaRPr lang="en-US" sz="2000" dirty="0">
              <a:latin typeface="Times New Roman" panose="02020603050405020304" pitchFamily="18" charset="0"/>
              <a:cs typeface="Times New Roman" panose="02020603050405020304" pitchFamily="18" charset="0"/>
            </a:endParaRPr>
          </a:p>
          <a:p>
            <a:pPr lvl="0" algn="just">
              <a:lnSpc>
                <a:spcPct val="100000"/>
              </a:lnSpc>
              <a:spcBef>
                <a:spcPts val="0"/>
              </a:spcBef>
              <a:defRPr/>
            </a:pPr>
            <a:r>
              <a:rPr lang="en-US" sz="2000" b="1" dirty="0">
                <a:latin typeface="Times New Roman" panose="02020603050405020304" pitchFamily="18" charset="0"/>
                <a:cs typeface="Times New Roman" panose="02020603050405020304" pitchFamily="18" charset="0"/>
              </a:rPr>
              <a:t>3. Semantics Analysis</a:t>
            </a:r>
          </a:p>
          <a:p>
            <a:pPr lvl="0" algn="just">
              <a:lnSpc>
                <a:spcPct val="120000"/>
              </a:lnSpc>
              <a:spcBef>
                <a:spcPts val="0"/>
              </a:spcBef>
              <a:spcAft>
                <a:spcPts val="1200"/>
              </a:spcAft>
              <a:defRPr/>
            </a:pPr>
            <a:r>
              <a:rPr lang="en-US" sz="2000" dirty="0">
                <a:latin typeface="Times New Roman" panose="02020603050405020304" pitchFamily="18" charset="0"/>
                <a:cs typeface="Times New Roman" panose="02020603050405020304" pitchFamily="18" charset="0"/>
              </a:rPr>
              <a:t> Semantic analysis may transform the tree into one of height 5, that includes a type conversion necessary for real addition on an integer operand.</a:t>
            </a:r>
          </a:p>
          <a:p>
            <a:pPr lvl="0" algn="just">
              <a:lnSpc>
                <a:spcPct val="120000"/>
              </a:lnSpc>
              <a:spcBef>
                <a:spcPts val="0"/>
              </a:spcBef>
              <a:spcAft>
                <a:spcPts val="600"/>
              </a:spcAft>
              <a:defRPr/>
            </a:pPr>
            <a:r>
              <a:rPr lang="en-US" sz="2000" b="1" dirty="0">
                <a:latin typeface="Times New Roman" panose="02020603050405020304" pitchFamily="18" charset="0"/>
                <a:cs typeface="Times New Roman" panose="02020603050405020304" pitchFamily="18" charset="0"/>
              </a:rPr>
              <a:t>4. Intermediate code generation</a:t>
            </a:r>
          </a:p>
          <a:p>
            <a:pPr lvl="0" algn="just">
              <a:lnSpc>
                <a:spcPct val="120000"/>
              </a:lnSpc>
              <a:spcBef>
                <a:spcPts val="0"/>
              </a:spcBef>
              <a:spcAft>
                <a:spcPts val="600"/>
              </a:spcAft>
              <a:defRPr/>
            </a:pPr>
            <a:r>
              <a:rPr lang="en-US" sz="2000" dirty="0">
                <a:latin typeface="Times New Roman" panose="02020603050405020304" pitchFamily="18" charset="0"/>
                <a:cs typeface="Times New Roman" panose="02020603050405020304" pitchFamily="18" charset="0"/>
              </a:rPr>
              <a:t>Intermediate code generation uses a simple traversal algorithm to linearize the tree back into a sequence of machine-independent three-address-code instructions.</a:t>
            </a:r>
          </a:p>
          <a:p>
            <a:pPr lvl="1" algn="just">
              <a:lnSpc>
                <a:spcPct val="110000"/>
              </a:lnSpc>
            </a:pPr>
            <a:r>
              <a:rPr lang="en-US" dirty="0">
                <a:latin typeface="Times New Roman" panose="02020603050405020304" pitchFamily="18" charset="0"/>
                <a:cs typeface="Times New Roman" panose="02020603050405020304" pitchFamily="18" charset="0"/>
              </a:rPr>
              <a:t>t1 = inttoreal(60)</a:t>
            </a:r>
          </a:p>
          <a:p>
            <a:pPr lvl="1" algn="just">
              <a:lnSpc>
                <a:spcPct val="110000"/>
              </a:lnSpc>
            </a:pPr>
            <a:r>
              <a:rPr lang="en-US" dirty="0">
                <a:latin typeface="Times New Roman" panose="02020603050405020304" pitchFamily="18" charset="0"/>
                <a:cs typeface="Times New Roman" panose="02020603050405020304" pitchFamily="18" charset="0"/>
              </a:rPr>
              <a:t>t2 = id3 * t1</a:t>
            </a:r>
          </a:p>
          <a:p>
            <a:pPr lvl="1" algn="just">
              <a:lnSpc>
                <a:spcPct val="110000"/>
              </a:lnSpc>
            </a:pPr>
            <a:r>
              <a:rPr lang="en-US" dirty="0">
                <a:latin typeface="Times New Roman" panose="02020603050405020304" pitchFamily="18" charset="0"/>
                <a:cs typeface="Times New Roman" panose="02020603050405020304" pitchFamily="18" charset="0"/>
              </a:rPr>
              <a:t>t3 = id2 + t2</a:t>
            </a:r>
          </a:p>
          <a:p>
            <a:pPr lvl="1" algn="just">
              <a:lnSpc>
                <a:spcPct val="110000"/>
              </a:lnSpc>
            </a:pPr>
            <a:r>
              <a:rPr lang="en-US" dirty="0">
                <a:latin typeface="Times New Roman" panose="02020603050405020304" pitchFamily="18" charset="0"/>
                <a:cs typeface="Times New Roman" panose="02020603050405020304" pitchFamily="18" charset="0"/>
              </a:rPr>
              <a:t>id1 = t3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t>2/27/2021</a:t>
            </a:fld>
            <a:endParaRPr lang="en-US"/>
          </a:p>
        </p:txBody>
      </p:sp>
      <p:sp>
        <p:nvSpPr>
          <p:cNvPr id="8" name="Footer Placeholder 7"/>
          <p:cNvSpPr>
            <a:spLocks noGrp="1"/>
          </p:cNvSpPr>
          <p:nvPr>
            <p:ph type="ftr" sz="quarter" idx="11"/>
          </p:nvPr>
        </p:nvSpPr>
        <p:spPr/>
        <p:txBody>
          <a:bodyPr/>
          <a:lstStyle/>
          <a:p>
            <a:r>
              <a:rPr lang="en-US"/>
              <a:t>Saeed Parsa</a:t>
            </a:r>
            <a:endParaRPr lang="en-US" dirty="0"/>
          </a:p>
        </p:txBody>
      </p:sp>
      <p:sp>
        <p:nvSpPr>
          <p:cNvPr id="9" name="Slide Number Placeholder 8"/>
          <p:cNvSpPr>
            <a:spLocks noGrp="1"/>
          </p:cNvSpPr>
          <p:nvPr>
            <p:ph type="sldNum" sz="quarter" idx="12"/>
          </p:nvPr>
        </p:nvSpPr>
        <p:spPr/>
        <p:txBody>
          <a:bodyPr/>
          <a:lstStyle/>
          <a:p>
            <a:fld id="{157B418B-4611-4048-BA47-9141E34D90D1}" type="slidenum">
              <a:rPr lang="en-US" smtClean="0"/>
              <a:pPr/>
              <a:t>8</a:t>
            </a:fld>
            <a:endParaRPr lang="en-US" dirty="0"/>
          </a:p>
        </p:txBody>
      </p:sp>
      <p:sp>
        <p:nvSpPr>
          <p:cNvPr id="11" name="TextBox 10">
            <a:extLst>
              <a:ext uri="{FF2B5EF4-FFF2-40B4-BE49-F238E27FC236}">
                <a16:creationId xmlns:a16="http://schemas.microsoft.com/office/drawing/2014/main" id="{D1B000A5-E7DA-4E16-93C4-BC5BEB3C4E61}"/>
              </a:ext>
            </a:extLst>
          </p:cNvPr>
          <p:cNvSpPr txBox="1"/>
          <p:nvPr/>
        </p:nvSpPr>
        <p:spPr>
          <a:xfrm>
            <a:off x="6095999" y="5351355"/>
            <a:ext cx="301202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position = initial + rate * 60</a:t>
            </a:r>
          </a:p>
        </p:txBody>
      </p:sp>
      <p:sp>
        <p:nvSpPr>
          <p:cNvPr id="12" name="Arrow: Left 5">
            <a:extLst>
              <a:ext uri="{FF2B5EF4-FFF2-40B4-BE49-F238E27FC236}">
                <a16:creationId xmlns:a16="http://schemas.microsoft.com/office/drawing/2014/main" id="{27C2B564-F904-4F47-BBB7-69705649E41E}"/>
              </a:ext>
            </a:extLst>
          </p:cNvPr>
          <p:cNvSpPr/>
          <p:nvPr/>
        </p:nvSpPr>
        <p:spPr>
          <a:xfrm>
            <a:off x="5305424" y="5404590"/>
            <a:ext cx="790575" cy="2628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30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8411621" cy="580808"/>
          </a:xfrm>
        </p:spPr>
        <p:txBody>
          <a:bodyPr anchor="ctr">
            <a:noAutofit/>
          </a:bodyPr>
          <a:lstStyle/>
          <a:p>
            <a:pPr algn="l"/>
            <a:r>
              <a:rPr lang="en-US" sz="3600" dirty="0">
                <a:solidFill>
                  <a:srgbClr val="000000"/>
                </a:solidFill>
                <a:latin typeface="Times New Roman" panose="02020603050405020304" pitchFamily="18" charset="0"/>
                <a:cs typeface="Times New Roman" panose="02020603050405020304" pitchFamily="18" charset="0"/>
              </a:rPr>
              <a:t>Example of compilation process </a:t>
            </a:r>
            <a:r>
              <a:rPr lang="en-US" sz="2400" dirty="0">
                <a:solidFill>
                  <a:srgbClr val="000000"/>
                </a:solidFill>
                <a:latin typeface="Times New Roman" panose="02020603050405020304" pitchFamily="18" charset="0"/>
                <a:cs typeface="Times New Roman" panose="02020603050405020304" pitchFamily="18" charset="0"/>
              </a:rPr>
              <a:t>(Continued)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latin typeface="Times New Roman" panose="02020603050405020304" pitchFamily="18" charset="0"/>
                <a:cs typeface="Times New Roman" panose="02020603050405020304" pitchFamily="18" charset="0"/>
              </a:rPr>
              <a:t>2/27/2021</a:t>
            </a:fld>
            <a:endParaRPr lang="en-US">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Saeed Parsa</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B418B-4611-4048-BA47-9141E34D90D1}"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F6AE727-1901-431D-A23C-FAA36D98203D}"/>
              </a:ext>
            </a:extLst>
          </p:cNvPr>
          <p:cNvSpPr txBox="1"/>
          <p:nvPr/>
        </p:nvSpPr>
        <p:spPr>
          <a:xfrm>
            <a:off x="2687956" y="4355741"/>
            <a:ext cx="2409825" cy="1421928"/>
          </a:xfrm>
          <a:prstGeom prst="rect">
            <a:avLst/>
          </a:prstGeom>
          <a:noFill/>
        </p:spPr>
        <p:txBody>
          <a:bodyPr wrap="square">
            <a:spAutoFit/>
          </a:bodyPr>
          <a:lstStyle/>
          <a:p>
            <a:pPr lvl="1" algn="just">
              <a:lnSpc>
                <a:spcPct val="120000"/>
              </a:lnSpc>
            </a:pPr>
            <a:r>
              <a:rPr lang="en-US" sz="1800" dirty="0">
                <a:latin typeface="Times New Roman" panose="02020603050405020304" pitchFamily="18" charset="0"/>
                <a:cs typeface="Times New Roman" panose="02020603050405020304" pitchFamily="18" charset="0"/>
              </a:rPr>
              <a:t>t1 = </a:t>
            </a:r>
            <a:r>
              <a:rPr lang="en-US" sz="1800" dirty="0" err="1">
                <a:latin typeface="Times New Roman" panose="02020603050405020304" pitchFamily="18" charset="0"/>
                <a:cs typeface="Times New Roman" panose="02020603050405020304" pitchFamily="18" charset="0"/>
              </a:rPr>
              <a:t>inttoreal</a:t>
            </a:r>
            <a:r>
              <a:rPr lang="en-US" sz="1800" dirty="0">
                <a:latin typeface="Times New Roman" panose="02020603050405020304" pitchFamily="18" charset="0"/>
                <a:cs typeface="Times New Roman" panose="02020603050405020304" pitchFamily="18" charset="0"/>
              </a:rPr>
              <a:t>(60)</a:t>
            </a:r>
          </a:p>
          <a:p>
            <a:pPr lvl="1" algn="just">
              <a:lnSpc>
                <a:spcPct val="120000"/>
              </a:lnSpc>
            </a:pPr>
            <a:r>
              <a:rPr lang="en-US" sz="1800" dirty="0">
                <a:latin typeface="Times New Roman" panose="02020603050405020304" pitchFamily="18" charset="0"/>
                <a:cs typeface="Times New Roman" panose="02020603050405020304" pitchFamily="18" charset="0"/>
              </a:rPr>
              <a:t>t2 = id3 * t1</a:t>
            </a:r>
          </a:p>
          <a:p>
            <a:pPr lvl="1" algn="just">
              <a:lnSpc>
                <a:spcPct val="120000"/>
              </a:lnSpc>
            </a:pPr>
            <a:r>
              <a:rPr lang="en-US" sz="1800" dirty="0">
                <a:latin typeface="Times New Roman" panose="02020603050405020304" pitchFamily="18" charset="0"/>
                <a:cs typeface="Times New Roman" panose="02020603050405020304" pitchFamily="18" charset="0"/>
              </a:rPr>
              <a:t>t3 = id2 + t2</a:t>
            </a:r>
          </a:p>
          <a:p>
            <a:pPr lvl="1" algn="just">
              <a:lnSpc>
                <a:spcPct val="120000"/>
              </a:lnSpc>
            </a:pPr>
            <a:r>
              <a:rPr lang="en-US" sz="1800" dirty="0">
                <a:latin typeface="Times New Roman" panose="02020603050405020304" pitchFamily="18" charset="0"/>
                <a:cs typeface="Times New Roman" panose="02020603050405020304" pitchFamily="18" charset="0"/>
              </a:rPr>
              <a:t>id1 = t3</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6BE216DF-625D-4B6A-B9FB-5C04C1333AD7}"/>
              </a:ext>
            </a:extLst>
          </p:cNvPr>
          <p:cNvSpPr txBox="1"/>
          <p:nvPr/>
        </p:nvSpPr>
        <p:spPr>
          <a:xfrm>
            <a:off x="742950" y="3973368"/>
            <a:ext cx="3943350"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position = initial + rate * 60</a:t>
            </a:r>
          </a:p>
        </p:txBody>
      </p:sp>
      <p:sp>
        <p:nvSpPr>
          <p:cNvPr id="15" name="Arrow: Bent 6">
            <a:extLst>
              <a:ext uri="{FF2B5EF4-FFF2-40B4-BE49-F238E27FC236}">
                <a16:creationId xmlns:a16="http://schemas.microsoft.com/office/drawing/2014/main" id="{8250D843-8798-471F-AE11-32B0F28EEB1E}"/>
              </a:ext>
            </a:extLst>
          </p:cNvPr>
          <p:cNvSpPr/>
          <p:nvPr/>
        </p:nvSpPr>
        <p:spPr>
          <a:xfrm flipV="1">
            <a:off x="2261236" y="4579518"/>
            <a:ext cx="542926" cy="616754"/>
          </a:xfrm>
          <a:prstGeom prst="bentArrow">
            <a:avLst>
              <a:gd name="adj1" fmla="val 35435"/>
              <a:gd name="adj2" fmla="val 25000"/>
              <a:gd name="adj3" fmla="val 25000"/>
              <a:gd name="adj4" fmla="val 4375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6" name="Arrow: Notched Right 11">
            <a:extLst>
              <a:ext uri="{FF2B5EF4-FFF2-40B4-BE49-F238E27FC236}">
                <a16:creationId xmlns:a16="http://schemas.microsoft.com/office/drawing/2014/main" id="{8DD7CA38-1B38-477D-8EB5-A44733D5BED7}"/>
              </a:ext>
            </a:extLst>
          </p:cNvPr>
          <p:cNvSpPr/>
          <p:nvPr/>
        </p:nvSpPr>
        <p:spPr>
          <a:xfrm>
            <a:off x="5013385" y="4805929"/>
            <a:ext cx="876300" cy="276225"/>
          </a:xfrm>
          <a:prstGeom prst="notch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352F01C-3BDB-4ED3-97F4-DBE617D893DD}"/>
              </a:ext>
            </a:extLst>
          </p:cNvPr>
          <p:cNvSpPr txBox="1"/>
          <p:nvPr/>
        </p:nvSpPr>
        <p:spPr>
          <a:xfrm>
            <a:off x="5524501" y="4555279"/>
            <a:ext cx="2409825" cy="757130"/>
          </a:xfrm>
          <a:prstGeom prst="rect">
            <a:avLst/>
          </a:prstGeom>
          <a:noFill/>
        </p:spPr>
        <p:txBody>
          <a:bodyPr wrap="square">
            <a:spAutoFit/>
          </a:bodyPr>
          <a:lstStyle/>
          <a:p>
            <a:pPr lvl="1" algn="just">
              <a:lnSpc>
                <a:spcPct val="120000"/>
              </a:lnSpc>
            </a:pPr>
            <a:r>
              <a:rPr lang="en-US" sz="1800" dirty="0">
                <a:latin typeface="Times New Roman" panose="02020603050405020304" pitchFamily="18" charset="0"/>
                <a:cs typeface="Times New Roman" panose="02020603050405020304" pitchFamily="18" charset="0"/>
              </a:rPr>
              <a:t>t1 = id3 * 60.0</a:t>
            </a:r>
          </a:p>
          <a:p>
            <a:pPr lvl="1" algn="just">
              <a:lnSpc>
                <a:spcPct val="120000"/>
              </a:lnSpc>
            </a:pPr>
            <a:r>
              <a:rPr lang="en-US" sz="1800" dirty="0">
                <a:latin typeface="Times New Roman" panose="02020603050405020304" pitchFamily="18" charset="0"/>
                <a:cs typeface="Times New Roman" panose="02020603050405020304" pitchFamily="18" charset="0"/>
              </a:rPr>
              <a:t>id1 = id2 + t1</a:t>
            </a:r>
          </a:p>
        </p:txBody>
      </p:sp>
      <p:sp>
        <p:nvSpPr>
          <p:cNvPr id="18" name="TextBox 17">
            <a:extLst>
              <a:ext uri="{FF2B5EF4-FFF2-40B4-BE49-F238E27FC236}">
                <a16:creationId xmlns:a16="http://schemas.microsoft.com/office/drawing/2014/main" id="{8E6E620F-AF64-42AB-8969-2CFEB85AC65A}"/>
              </a:ext>
            </a:extLst>
          </p:cNvPr>
          <p:cNvSpPr txBox="1"/>
          <p:nvPr/>
        </p:nvSpPr>
        <p:spPr>
          <a:xfrm>
            <a:off x="1245725" y="5843653"/>
            <a:ext cx="8325538" cy="369332"/>
          </a:xfrm>
          <a:prstGeom prst="rect">
            <a:avLst/>
          </a:prstGeom>
          <a:noFill/>
        </p:spPr>
        <p:txBody>
          <a:bodyPr wrap="square">
            <a:spAutoFit/>
          </a:bodyPr>
          <a:lstStyle/>
          <a:p>
            <a:r>
              <a:rPr lang="en-US" dirty="0">
                <a:solidFill>
                  <a:srgbClr val="00B0F0"/>
                </a:solidFill>
                <a:latin typeface="Times New Roman" panose="02020603050405020304" pitchFamily="18" charset="0"/>
                <a:cs typeface="Times New Roman" panose="02020603050405020304" pitchFamily="18" charset="0"/>
              </a:rPr>
              <a:t>http://www.personal.kent.edu/~rmuhamma/Compilers/compnotes.html</a:t>
            </a:r>
          </a:p>
        </p:txBody>
      </p:sp>
      <p:sp>
        <p:nvSpPr>
          <p:cNvPr id="19" name="TextBox 18">
            <a:extLst>
              <a:ext uri="{FF2B5EF4-FFF2-40B4-BE49-F238E27FC236}">
                <a16:creationId xmlns:a16="http://schemas.microsoft.com/office/drawing/2014/main" id="{2DE4451A-1D10-4078-9A54-B0EEF04E1496}"/>
              </a:ext>
            </a:extLst>
          </p:cNvPr>
          <p:cNvSpPr txBox="1"/>
          <p:nvPr/>
        </p:nvSpPr>
        <p:spPr>
          <a:xfrm>
            <a:off x="1194871" y="1506645"/>
            <a:ext cx="9730304" cy="226068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Consider the example statement: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position = initial + rate * 60</a:t>
            </a: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Optimization</a:t>
            </a:r>
            <a:endPar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1200"/>
              </a:spcAft>
              <a:buClrTx/>
              <a:buSzTx/>
              <a:buFontTx/>
              <a:buNone/>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Optimization of the intermediate code allows the four instructions to be reduced to two machine-independent instructions.</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906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4408</TotalTime>
  <Words>4030</Words>
  <Application>Microsoft Office PowerPoint</Application>
  <PresentationFormat>Widescreen</PresentationFormat>
  <Paragraphs>556</Paragraphs>
  <Slides>60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-apple-system</vt:lpstr>
      <vt:lpstr>Arial</vt:lpstr>
      <vt:lpstr>B Zar</vt:lpstr>
      <vt:lpstr>Calibri</vt:lpstr>
      <vt:lpstr>Calibri Light</vt:lpstr>
      <vt:lpstr>Consolas</vt:lpstr>
      <vt:lpstr>Times New Roman</vt:lpstr>
      <vt:lpstr>Wingdings</vt:lpstr>
      <vt:lpstr>Office Theme</vt:lpstr>
      <vt:lpstr>PowerPoint Presentation</vt:lpstr>
      <vt:lpstr>Why compilers?</vt:lpstr>
      <vt:lpstr>A compiler structure</vt:lpstr>
      <vt:lpstr>Compilation steps with an example</vt:lpstr>
      <vt:lpstr>Example of compilation process</vt:lpstr>
      <vt:lpstr>Example of compilation process (Continued)</vt:lpstr>
      <vt:lpstr>Example of compilation process (Continued)</vt:lpstr>
      <vt:lpstr>Example of compilation process (Continued)</vt:lpstr>
      <vt:lpstr>Example of compilation process (Continued)</vt:lpstr>
      <vt:lpstr>Example of compilation process (Continued)</vt:lpstr>
      <vt:lpstr>Compiler construction tools</vt:lpstr>
      <vt:lpstr>Compiler construction tools</vt:lpstr>
      <vt:lpstr>Compiler construction tools</vt:lpstr>
      <vt:lpstr>1. Parser Generators</vt:lpstr>
      <vt:lpstr>2. Scanner Generators</vt:lpstr>
      <vt:lpstr>Compiler construction tools</vt:lpstr>
      <vt:lpstr>Compiler construction tools</vt:lpstr>
      <vt:lpstr>What is ANTLR?</vt:lpstr>
      <vt:lpstr>What is ANTLR?</vt:lpstr>
      <vt:lpstr>What is ANTLR?</vt:lpstr>
      <vt:lpstr>What is ANTLR?</vt:lpstr>
      <vt:lpstr>What is ANTLR?</vt:lpstr>
      <vt:lpstr>Why to use ANTLR?</vt:lpstr>
      <vt:lpstr>Why to use ANTLR?</vt:lpstr>
      <vt:lpstr>Install ANTLR</vt:lpstr>
      <vt:lpstr>Install ANTLR</vt:lpstr>
      <vt:lpstr>Install ANTLR</vt:lpstr>
      <vt:lpstr>Install ANTLR</vt:lpstr>
      <vt:lpstr>Install ANTLR</vt:lpstr>
      <vt:lpstr>Install ANTLR</vt:lpstr>
      <vt:lpstr>Install ANTLR</vt:lpstr>
      <vt:lpstr>Install ANTLR</vt:lpstr>
      <vt:lpstr>Running ANTLR</vt:lpstr>
      <vt:lpstr>Running ANTLR</vt:lpstr>
      <vt:lpstr>Running ANTLR</vt:lpstr>
      <vt:lpstr>Running ANTLR</vt:lpstr>
      <vt:lpstr>Running ANTLR</vt:lpstr>
      <vt:lpstr>Install ANTLR in C#</vt:lpstr>
      <vt:lpstr>Install ANTLR in C#</vt:lpstr>
      <vt:lpstr>Install ANTLR in C#</vt:lpstr>
      <vt:lpstr>Install ANTLR in C#</vt:lpstr>
      <vt:lpstr>Install ANTLR in C#</vt:lpstr>
      <vt:lpstr>Install ANTLR in C#</vt:lpstr>
      <vt:lpstr>Install ANTLR in C#</vt:lpstr>
      <vt:lpstr>Install ANTLR in C#</vt:lpstr>
      <vt:lpstr>Assignment 1</vt:lpstr>
      <vt:lpstr>Assignment 1</vt:lpstr>
      <vt:lpstr>Assignment 1</vt:lpstr>
      <vt:lpstr>Assignment 1</vt:lpstr>
      <vt:lpstr>Assignment 1</vt:lpstr>
      <vt:lpstr>Assignment 1</vt:lpstr>
      <vt:lpstr>Assignment 1</vt:lpstr>
      <vt:lpstr>Assignment 1</vt:lpstr>
      <vt:lpstr>Assignment 1</vt:lpstr>
      <vt:lpstr>Assignment 1</vt:lpstr>
      <vt:lpstr>Assignment 1</vt:lpstr>
      <vt:lpstr>Assignment 1</vt:lpstr>
      <vt:lpstr>Assignment 1</vt:lpstr>
      <vt:lpstr>Assignment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dc:title>
  <dc:creator>saeed</dc:creator>
  <cp:lastModifiedBy>saeed</cp:lastModifiedBy>
  <cp:revision>245</cp:revision>
  <dcterms:created xsi:type="dcterms:W3CDTF">2020-09-16T17:20:46Z</dcterms:created>
  <dcterms:modified xsi:type="dcterms:W3CDTF">2021-02-27T05:32:24Z</dcterms:modified>
</cp:coreProperties>
</file>