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7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02" r:id="rId18"/>
    <p:sldId id="371" r:id="rId19"/>
    <p:sldId id="372" r:id="rId20"/>
    <p:sldId id="373" r:id="rId21"/>
    <p:sldId id="30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305" r:id="rId48"/>
    <p:sldId id="306" r:id="rId49"/>
    <p:sldId id="400" r:id="rId50"/>
    <p:sldId id="429" r:id="rId51"/>
    <p:sldId id="430" r:id="rId52"/>
    <p:sldId id="431" r:id="rId53"/>
    <p:sldId id="432" r:id="rId54"/>
    <p:sldId id="433" r:id="rId55"/>
    <p:sldId id="307" r:id="rId56"/>
    <p:sldId id="401" r:id="rId57"/>
    <p:sldId id="402" r:id="rId58"/>
    <p:sldId id="403" r:id="rId59"/>
    <p:sldId id="404" r:id="rId60"/>
    <p:sldId id="405" r:id="rId61"/>
    <p:sldId id="308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  <p:sldId id="423" r:id="rId80"/>
    <p:sldId id="424" r:id="rId81"/>
    <p:sldId id="425" r:id="rId82"/>
    <p:sldId id="434" r:id="rId83"/>
    <p:sldId id="435" r:id="rId84"/>
    <p:sldId id="436" r:id="rId85"/>
    <p:sldId id="437" r:id="rId86"/>
    <p:sldId id="438" r:id="rId87"/>
    <p:sldId id="439" r:id="rId88"/>
    <p:sldId id="440" r:id="rId89"/>
    <p:sldId id="441" r:id="rId90"/>
    <p:sldId id="442" r:id="rId91"/>
    <p:sldId id="426" r:id="rId92"/>
    <p:sldId id="443" r:id="rId93"/>
    <p:sldId id="444" r:id="rId94"/>
    <p:sldId id="445" r:id="rId95"/>
    <p:sldId id="446" r:id="rId96"/>
    <p:sldId id="447" r:id="rId97"/>
    <p:sldId id="450" r:id="rId98"/>
    <p:sldId id="449" r:id="rId99"/>
    <p:sldId id="343" r:id="rId100"/>
    <p:sldId id="344" r:id="rId101"/>
    <p:sldId id="30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106E19"/>
    <a:srgbClr val="106A19"/>
    <a:srgbClr val="FF9900"/>
    <a:srgbClr val="FECFB4"/>
    <a:srgbClr val="E4874B"/>
    <a:srgbClr val="12781C"/>
    <a:srgbClr val="0D5B14"/>
    <a:srgbClr val="0F6717"/>
    <a:srgbClr val="107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704" autoAdjust="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FBBE4-94EF-4F69-96A4-9688219FBE4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11DD-C31F-4547-8ADA-D18F18FB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5B5-D79F-4FCC-8844-1DF952C8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F1423-D9F3-4E7D-9022-2C3BC0592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7BE8-AA21-43F0-99F8-DBEEDBE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60D6E0D6-2523-46B0-A6E5-4A78185295CE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B0DA-19F8-4B29-8661-0591A78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A603-7D08-455F-9026-C5F285C7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</a:lstStyle>
          <a:p>
            <a:fld id="{157B418B-4611-4048-BA47-9141E34D90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F97D-F0DD-4C0D-830F-A72F4B9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BAE6D-0B45-400F-94DB-E6818AA1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85CE-E402-4968-B41D-D4453A31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FA85-DABF-497F-BA9A-BADF119FCCB5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5EE5-19E7-4AFC-9E1C-83A83EFE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09A0-532D-4108-8287-7C4D430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D5D3B-A6AC-4036-BC33-922082CE1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14084-8AD5-45D8-9A5B-A20EE08D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7C03-C231-4E8A-9C69-03231EB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46DA-FB86-4E50-B1E4-1650F3417B71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AC78-1B89-4F5A-92F5-D4D1C635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BF1D-386D-4D1C-A810-17AC3B9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CF29-2A59-46BB-82E1-0F60A841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4A35-7B9B-4092-9EFF-401E69DA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9B37-775E-482D-9C2E-C760075F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6C3-676B-4291-B6FC-EEED1EAAE99A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312F-FC7B-42AA-9612-8DCF80E8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977C-696F-477F-A0D5-F37FC67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D35F-2068-4F58-8DC0-7540730D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4959-C33F-4D4E-B555-C2E6E6C6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AC1A-D68E-4E0E-8D95-5AA99A4C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3FB2-2E2D-47E9-B6F2-93F7ADC275D8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14E2-4CCB-4ABD-9C16-4DD9D188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5272-E6F5-4EFA-A4EA-46D5B3A0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AD0D-8BB5-45BB-B175-4682E49F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3C55-F9FB-4ECC-BA37-D13D4D816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AD81-407C-411B-B383-FE062584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48DAC-0CEE-4626-B7B5-27D8CF87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9BB3-5259-4A8A-9F29-CAD7E34222BE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3CFE-6E36-497C-8579-4C991E71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C6F2-093A-49A3-8DAF-1CF10C5D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46D0-4454-4633-BA9A-BAB26EC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AEF6-2888-4377-8850-5F581CA3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758DA-71E9-4A3A-8B73-DA4E3CE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D61D3-2041-4848-9681-485FF4BE0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0DF20-301B-4051-BA95-ADED5E1F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1F192-3DBF-46FA-B0F8-3A885AFE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8518-16DC-496F-B1B4-18D427F80D6F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CE42-D1DC-43A6-9401-B1D41606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2E364-F33D-49AE-BFF9-B09FEAE9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F81A-97E2-4CE7-B6B3-078FD046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52B35-C00D-44E6-8921-54F39AAC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28DF-B482-490F-B11E-0606D8B545BA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82D3C-D406-45D2-A23C-B7216957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862B8-E580-4B2C-B3DA-BA645E1C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54EF9-4583-4211-B585-2170553E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8FF-876C-42A6-BBA4-052E8091D848}" type="datetime1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B730-26E4-4D48-A9AB-B7A08A98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9E859-AB43-4B68-B533-840101A0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79C2-494B-4F2B-A660-1A4DC5F8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536D-42E6-44F0-B212-6BA4D331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0BB4-B85B-4133-BA34-91BADDD1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B62E3-F0B7-4433-A7BE-7FEC264E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D4E-5AAB-45BB-B29D-55DF63B10770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566C-ADDC-4537-AD7E-82805EB4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8C5F-CE9F-4953-AA4D-1F713531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6B7-90E3-45AF-965F-522394A6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13992-D90C-448F-B5B6-78A8D3743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A18E-B115-40CD-B3DF-A451AF66D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9E04-1FBB-41D5-84F4-7AAB4CB8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B08D-97D4-4D40-82DF-B83001D0BA19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95E1-EBB3-4CAD-AEEF-DEE97C9F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94DD5-CD94-4D1A-A752-BD796D8E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2069-1617-4B01-9879-BF10912F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0E0E-80C7-443D-938A-4D750273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5A3C2-365E-4383-A2E4-2CDAB6B83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9FC4-69A3-4215-BAF7-362522F89FE4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6AD-2B55-4BFD-B9D7-0BFFE894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42D9-AC8C-497C-B84D-67C78E7D3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heck-whether-a-string-starts-and-ends-with-the-same-character-or-not-using-regular-express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hyperlink" Target="https://www.programmersought.com/article/7956929318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1251505_An_exploration_on_lexical_analysi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publication/311251505_An_exploration_on_lexical_analysi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waminathanj.github.io/fsm/dfa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dhganga.inflibnet.ac.in/bitstream/10603/77125/8/08_chapter%20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dex-of.es/Programming/Compiler/Aho%20-%20Compilers%20-%20Principles,%20Techniques,%20and%20Tools%202e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dex-of.es/Programming/Compiler/Aho%20-%20Compilers%20-%20Principles,%20Techniques,%20and%20Tools%202e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dex-of.es/Programming/Compiler/Aho%20-%20Compilers%20-%20Principles,%20Techniques,%20and%20Tools%202e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ndex-of.es/Programming/Compiler/Aho%20-%20Compilers%20-%20Principles,%20Techniques,%20and%20Tools%202e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ndex-of.es/Programming/Compiler/Aho%20-%20Compilers%20-%20Principles,%20Techniques,%20and%20Tools%202e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wissbay.ch/pdf/Gentoomen%20Library/Programming/Pragmatic%20Programmers/Language%20Implementation%20Patterns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wissbay.ch/pdf/Gentoomen%20Library/Programming/Pragmatic%20Programmers/Language%20Implementation%20Patterns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net-framework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dotnet/api/system.text.regularexpressions?view=netframework-4.8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Regular_Expressions/POSIX-Extended_Regular_Expressio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books.org/wiki/Regular_Expressions/Simple_Regular_Expressions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CCA8-AA83-4C7B-B084-D623833E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E26-CA20-4057-A662-9BE27AA84BA6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B2F9-DC6E-4E47-A72B-C15F487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FAD-4BC4-469B-BA04-0D5A4CF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09800" y="669869"/>
            <a:ext cx="7772400" cy="2037348"/>
          </a:xfrm>
          <a:prstGeom prst="roundRect">
            <a:avLst/>
          </a:prstGeom>
          <a:solidFill>
            <a:srgbClr val="CC6600">
              <a:alpha val="55686"/>
            </a:srgbClr>
          </a:solidFill>
          <a:effectLst>
            <a:outerShdw blurRad="241300" dist="50800" dir="6480000" sx="103000" sy="103000" algn="tl" rotWithShape="0">
              <a:prstClr val="black">
                <a:alpha val="36000"/>
              </a:prstClr>
            </a:outerShdw>
            <a:reflection stA="0" endPos="2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</a:rPr>
              <a:t>Compiler Design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200" smtClean="0">
                <a:solidFill>
                  <a:schemeClr val="bg1"/>
                </a:solidFill>
              </a:rPr>
              <a:t>Lexical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800" y="3107255"/>
            <a:ext cx="777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Saeed Parsa</a:t>
            </a:r>
          </a:p>
          <a:p>
            <a:pPr algn="ctr"/>
            <a:endParaRPr lang="en-US" sz="1400" dirty="0" smtClean="0"/>
          </a:p>
          <a:p>
            <a:pPr algn="ctr"/>
            <a:endParaRPr lang="en-US" sz="2400" dirty="0"/>
          </a:p>
          <a:p>
            <a:pPr algn="ctr"/>
            <a:r>
              <a:rPr lang="en-US" sz="2000" dirty="0" smtClean="0"/>
              <a:t>Room 332,</a:t>
            </a:r>
          </a:p>
          <a:p>
            <a:pPr algn="ctr"/>
            <a:r>
              <a:rPr lang="en-US" sz="2000" dirty="0"/>
              <a:t>School of Computer Engineering,</a:t>
            </a:r>
          </a:p>
          <a:p>
            <a:pPr algn="ctr"/>
            <a:r>
              <a:rPr lang="en-US" sz="2000" dirty="0"/>
              <a:t>Iran University of Science &amp; Technology</a:t>
            </a:r>
          </a:p>
          <a:p>
            <a:pPr algn="ctr"/>
            <a:r>
              <a:rPr lang="en-US" sz="2000" i="1" dirty="0"/>
              <a:t>parsa@iust.ac.ir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Winter 2021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089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726" y="1443645"/>
            <a:ext cx="10108074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7BF9F9-D1D1-40BC-9A7B-DDE3E0C12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1" t="5982" b="-1"/>
          <a:stretch/>
        </p:blipFill>
        <p:spPr>
          <a:xfrm>
            <a:off x="6793230" y="2071982"/>
            <a:ext cx="4743450" cy="1370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5202B-BF94-42D4-882D-E642ADC45FD3}"/>
              </a:ext>
            </a:extLst>
          </p:cNvPr>
          <p:cNvSpPr txBox="1"/>
          <p:nvPr/>
        </p:nvSpPr>
        <p:spPr>
          <a:xfrm>
            <a:off x="1664826" y="2113152"/>
            <a:ext cx="4995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sz="2000" dirty="0">
                <a:solidFill>
                  <a:srgbClr val="106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ab1-***+*/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State: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000122222333234     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sz="2000" dirty="0">
                <a:solidFill>
                  <a:srgbClr val="106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/- </a:t>
            </a:r>
            <a:r>
              <a:rPr lang="en-US" sz="2000" dirty="0" err="1">
                <a:solidFill>
                  <a:srgbClr val="106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aaaaa</a:t>
            </a:r>
            <a:r>
              <a:rPr lang="en-US" sz="2000" dirty="0">
                <a:solidFill>
                  <a:srgbClr val="106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State: 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0001            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106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dirty="0">
                <a:solidFill>
                  <a:srgbClr val="106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ab***- 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State: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00012223332               Infinite loop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H="1">
            <a:off x="6793230" y="2668598"/>
            <a:ext cx="502920" cy="12700"/>
          </a:xfrm>
          <a:prstGeom prst="curvedConnector5">
            <a:avLst>
              <a:gd name="adj1" fmla="val -12121"/>
              <a:gd name="adj2" fmla="val 4140000"/>
              <a:gd name="adj3" fmla="val 121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8A6312-45AD-474F-B11E-CFD3C0DE142C}"/>
              </a:ext>
            </a:extLst>
          </p:cNvPr>
          <p:cNvSpPr txBox="1"/>
          <p:nvPr/>
        </p:nvSpPr>
        <p:spPr>
          <a:xfrm>
            <a:off x="6391275" y="177892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| \t | \n</a:t>
            </a:r>
          </a:p>
        </p:txBody>
      </p:sp>
    </p:spTree>
    <p:extLst>
      <p:ext uri="{BB962C8B-B14F-4D97-AF65-F5344CB8AC3E}">
        <p14:creationId xmlns:p14="http://schemas.microsoft.com/office/powerpoint/2010/main" val="17478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582932"/>
            <a:ext cx="9429750" cy="44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0" i="0" dirty="0" smtClean="0">
                <a:solidFill>
                  <a:srgbClr val="0070C0"/>
                </a:solidFill>
                <a:effectLst/>
                <a:latin typeface="-apple-system"/>
              </a:rPr>
              <a:t>Write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a regular expression to describe inputs over the alphabet {a, b, c} that are in sorted order.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-apple-system"/>
              </a:rPr>
              <a:t>W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rite a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  <a:hlinkClick r:id="rId3"/>
              </a:rPr>
              <a:t>regular expression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to check whether a string starts and ends with the same character. Use ANTLR4 </a:t>
            </a:r>
            <a:r>
              <a:rPr lang="en-US" sz="2000" dirty="0">
                <a:solidFill>
                  <a:srgbClr val="0070C0"/>
                </a:solidFill>
                <a:latin typeface="-apple-system"/>
              </a:rPr>
              <a:t>to implement the regular expression in Python.</a:t>
            </a:r>
            <a:endParaRPr lang="en-US" sz="2000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Write a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  <a:hlinkClick r:id="rId4"/>
              </a:rPr>
              <a:t>regular expression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to determine if a string is an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-apple-system"/>
              </a:rPr>
              <a:t>ip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 address Rule: An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-apple-system"/>
              </a:rPr>
              <a:t>ip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 address consists of 3 numbers, separated with two dots. The value of each number is 0-255 For example: 255.189.10.37 Correct and 256.189.89.9 is error. Write a C# or Python program to validate IP addresses.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Depict a </a:t>
            </a:r>
            <a:r>
              <a:rPr lang="en-US" sz="2000" dirty="0">
                <a:solidFill>
                  <a:srgbClr val="0070C0"/>
                </a:solidFill>
                <a:latin typeface="-apple-system"/>
              </a:rPr>
              <a:t>DFA to accept all the binary strings, that do not include the substring “011”. write a </a:t>
            </a:r>
            <a:r>
              <a:rPr lang="en-US" sz="2000" dirty="0" err="1">
                <a:solidFill>
                  <a:srgbClr val="0070C0"/>
                </a:solidFill>
                <a:latin typeface="-apple-system"/>
              </a:rPr>
              <a:t>lexer</a:t>
            </a:r>
            <a:r>
              <a:rPr lang="en-US" sz="2000" dirty="0">
                <a:solidFill>
                  <a:srgbClr val="0070C0"/>
                </a:solidFill>
                <a:latin typeface="-apple-system"/>
              </a:rPr>
              <a:t> function to determine these strings.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-apple-system"/>
              </a:rPr>
              <a:t>Write a function that removes all comments from a piece of CPP code.</a:t>
            </a: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664D-58F3-4A7A-A558-42800C22228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Saeed Parsa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101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919162"/>
            <a:ext cx="8181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Automata (FSA)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5202B-BF94-42D4-882D-E642ADC45FD3}"/>
              </a:ext>
            </a:extLst>
          </p:cNvPr>
          <p:cNvSpPr txBox="1"/>
          <p:nvPr/>
        </p:nvSpPr>
        <p:spPr>
          <a:xfrm>
            <a:off x="1245726" y="1443645"/>
            <a:ext cx="10443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State Automaton is a recognizer or acceptor of regular Language.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because the number of possible states and the number of symbols in alphabet sets are finite.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Greek, automaton means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self-acting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Formally, finite automaton is a 5 tuple machine, denoted by M, where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M=(Q,Σ,δ,q0,F).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is a finite set of states.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is the finite input alphabets.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transition function.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 indicates start state. q0⊆Q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is the set of final or accepting states. F⊆Q.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FE18D-DDDF-436B-AA97-3B300A547E83}"/>
              </a:ext>
            </a:extLst>
          </p:cNvPr>
          <p:cNvSpPr txBox="1"/>
          <p:nvPr/>
        </p:nvSpPr>
        <p:spPr>
          <a:xfrm>
            <a:off x="1245726" y="5836404"/>
            <a:ext cx="974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https://www.researchgate.net/publication/311251505_An_exploration_on_lexical_analysis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6" y="1344340"/>
            <a:ext cx="9505950" cy="449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Figure depicts an example of Deterministic Finite Automata. 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is 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Q,Σ,δ,q0,F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Q={q0,q1,q2}set of all states.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Σ={0,1},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is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in transition table,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 is start or initial state,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F={q2}.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is defined as L(M) ={w/w ends with 00}, w can be combination of 0’s and 1’s which ends with 00. (2) (PDF)  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517B52-0798-40D9-B52F-0C7AC347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151" y="2021667"/>
            <a:ext cx="5343525" cy="1543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B885B-DF99-49BC-9C5B-E94B82D9B624}"/>
              </a:ext>
            </a:extLst>
          </p:cNvPr>
          <p:cNvSpPr txBox="1"/>
          <p:nvPr/>
        </p:nvSpPr>
        <p:spPr>
          <a:xfrm>
            <a:off x="1245726" y="5836404"/>
            <a:ext cx="974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https://www.researchgate.net/publication/311251505_An_exploration_on_lexical_analysis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6" y="1344340"/>
            <a:ext cx="9505950" cy="412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is defined as L(M) ={w/does not include 010}, w can be combination of 0’s and 1’s which does not include the 010 substring.  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is 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M=(Q,Σ,δ,q0, F). 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Q={q0,q1,q2}set of all states.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Σ={0,1}, δ is given in transition table,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 is start or initial state,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F={q0, q1, q2}.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4C159-EC8A-442F-9B2C-64270863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2443372"/>
            <a:ext cx="5324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6" y="1344340"/>
            <a:ext cx="9505950" cy="4967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DFA that accepts exactly one a. Σ = {a}.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 that accepts at least one a. Σ = {a}.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 that accepts even number of a's. Σ = {a}.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917245"/>
            <a:ext cx="2391109" cy="666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25" y="2948136"/>
            <a:ext cx="2448267" cy="1247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725" y="5076627"/>
            <a:ext cx="2534004" cy="8383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45726" y="5651738"/>
            <a:ext cx="442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https://swaminathanj.github.io/fsm/dfa.html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6" y="1344340"/>
            <a:ext cx="9505950" cy="458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 starts consuming input string from q0 to reach the final state.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single transition from some state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DFA reads an input symbol, changes the state based on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gets ready to read the next input symbol.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last state is final then string is accepted otherwise it is rejected.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automaton, (FA) consists of a finite set of states and set of transitions from state to state that occur on input symbols chosen from an alphabet S.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input symbol if there is exactly one transition out of each state then M is said to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finite automaton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graph, called a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associated with a finite automaton as follows.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vertices of the graph correspond to the states of the FA.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BC55-E3CC-4E8D-A5A5-F4D52E6C26E2}"/>
              </a:ext>
            </a:extLst>
          </p:cNvPr>
          <p:cNvSpPr txBox="1"/>
          <p:nvPr/>
        </p:nvSpPr>
        <p:spPr>
          <a:xfrm>
            <a:off x="1600200" y="5992877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https://shodhganga.inflibnet.ac.in/bitstream/10603/77125/8/08_chapter%201.pdf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181101" y="1515160"/>
            <a:ext cx="9505950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 is a transition diagram that recognizes the lexemes matching the token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(relational operators).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Note, however, that state 4 has a * to indicate that we must retract the input one position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BDA3C8-B34A-42D4-BE31-30C36012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54" y="2760181"/>
            <a:ext cx="7191375" cy="3667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BA47AA-9ED0-40BE-9B85-1C7BA648B8DA}"/>
              </a:ext>
            </a:extLst>
          </p:cNvPr>
          <p:cNvSpPr txBox="1"/>
          <p:nvPr/>
        </p:nvSpPr>
        <p:spPr>
          <a:xfrm>
            <a:off x="1181101" y="598701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Page 131 of AHO book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Recognizing Identifiers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181101" y="1515160"/>
            <a:ext cx="950595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keywords and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presents a problem.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Usually, keywords like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reserved (as they are in our running example), s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they are not identifiers even though they look like identifiers.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an identifier, is detected,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isKeyword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invoked to check whether the detected lexeme is a keyword.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A5EBB-BC41-433C-826E-2953A666A3F9}"/>
              </a:ext>
            </a:extLst>
          </p:cNvPr>
          <p:cNvSpPr txBox="1"/>
          <p:nvPr/>
        </p:nvSpPr>
        <p:spPr>
          <a:xfrm>
            <a:off x="1245725" y="583640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Page 132 of AHO book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0C39D9-9A87-4108-98D6-9BFA27A7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3779730"/>
            <a:ext cx="9267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Recognizing Numbers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404937"/>
            <a:ext cx="10344150" cy="4343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A5EBB-BC41-433C-826E-2953A666A3F9}"/>
              </a:ext>
            </a:extLst>
          </p:cNvPr>
          <p:cNvSpPr txBox="1"/>
          <p:nvPr/>
        </p:nvSpPr>
        <p:spPr>
          <a:xfrm>
            <a:off x="1190625" y="6000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4"/>
              </a:rPr>
              <a:t>Page 133 of AHO book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7086" y="4290903"/>
            <a:ext cx="3148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12.5E-8</a:t>
            </a:r>
          </a:p>
        </p:txBody>
      </p:sp>
    </p:spTree>
    <p:extLst>
      <p:ext uri="{BB962C8B-B14F-4D97-AF65-F5344CB8AC3E}">
        <p14:creationId xmlns:p14="http://schemas.microsoft.com/office/powerpoint/2010/main" val="911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Recognizing all lexicons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51BAE-2595-4A45-B5A6-268E32562D7B}"/>
              </a:ext>
            </a:extLst>
          </p:cNvPr>
          <p:cNvSpPr txBox="1"/>
          <p:nvPr/>
        </p:nvSpPr>
        <p:spPr>
          <a:xfrm>
            <a:off x="1181101" y="1515160"/>
            <a:ext cx="5581706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of a language can be defined in terms of a DFA.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state zero whitespaces are ignored.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1 recognizes identifiers.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an identifier, is detected,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isKeyword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invoked to check whether the detected lexeme is a keyword.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47" y="817961"/>
            <a:ext cx="4720046" cy="54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What is Lexical Analyzer?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514147"/>
            <a:ext cx="10108074" cy="486479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lexical analyzer is usually a function that is called by the parser when it needs the next token.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C48721-E6F2-440B-B363-0E209573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23" y="2369310"/>
            <a:ext cx="7019925" cy="239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CD2C64-F953-48A3-AC56-A69801188E72}"/>
              </a:ext>
            </a:extLst>
          </p:cNvPr>
          <p:cNvSpPr txBox="1"/>
          <p:nvPr/>
        </p:nvSpPr>
        <p:spPr>
          <a:xfrm>
            <a:off x="1245726" y="4969584"/>
            <a:ext cx="9324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task of the lexical analyzer is to read the input characters of the source program,  group them into lexemes, and produce as output a token for each lexeme in the source program.</a:t>
            </a:r>
          </a:p>
        </p:txBody>
      </p:sp>
    </p:spTree>
    <p:extLst>
      <p:ext uri="{BB962C8B-B14F-4D97-AF65-F5344CB8AC3E}">
        <p14:creationId xmlns:p14="http://schemas.microsoft.com/office/powerpoint/2010/main" val="40839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1024523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Architecture of a Transition-Diagram-Based Lexical Analyzer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57D2-1370-4A88-B9AC-7109FA951A74}"/>
              </a:ext>
            </a:extLst>
          </p:cNvPr>
          <p:cNvSpPr txBox="1"/>
          <p:nvPr/>
        </p:nvSpPr>
        <p:spPr>
          <a:xfrm>
            <a:off x="1304925" y="1492158"/>
            <a:ext cx="9220199" cy="4053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that a collection of transition diagrams can be used to build a lexical analyzer.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the overall strategy, each state is represented by a piece of code.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may imagine a variable state holding the number of the current state for a transition diagram.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switch based on the value of state takes us to code for each of the possible states, where we find the action of that state.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Often, the code for a state is itself a switch statement or multiway branch that determines the next state by reading and examining the next input character.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may write a program to convert a state transition diagram to a program.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71C05-7019-43D1-9BD5-CD744CFC1EFA}"/>
              </a:ext>
            </a:extLst>
          </p:cNvPr>
          <p:cNvSpPr txBox="1"/>
          <p:nvPr/>
        </p:nvSpPr>
        <p:spPr>
          <a:xfrm>
            <a:off x="1304925" y="576632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Page 134 of AHO book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Converting the state diagram to a lexical analysis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41067-9DD6-4797-B3FB-F634E4505AC3}"/>
              </a:ext>
            </a:extLst>
          </p:cNvPr>
          <p:cNvSpPr txBox="1"/>
          <p:nvPr/>
        </p:nvSpPr>
        <p:spPr>
          <a:xfrm>
            <a:off x="1295399" y="1648212"/>
            <a:ext cx="9601201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TokenType</a:t>
            </a:r>
            <a:r>
              <a:rPr lang="en-US" dirty="0"/>
              <a:t>  </a:t>
            </a:r>
            <a:r>
              <a:rPr lang="en-US" dirty="0" err="1"/>
              <a:t>lexeicalAnalyser</a:t>
            </a:r>
            <a:r>
              <a:rPr lang="en-US" dirty="0"/>
              <a:t> ( FILE   *Source 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err="1"/>
              <a:t>enum</a:t>
            </a:r>
            <a:r>
              <a:rPr lang="en-US" dirty="0"/>
              <a:t> Symbols </a:t>
            </a:r>
            <a:r>
              <a:rPr lang="en-US" dirty="0" err="1"/>
              <a:t>LexiconType</a:t>
            </a:r>
            <a:r>
              <a:rPr lang="en-US" dirty="0"/>
              <a:t> ;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//Type of Lexeme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a-IR" dirty="0"/>
              <a:t>     </a:t>
            </a:r>
            <a:r>
              <a:rPr lang="en-US" dirty="0"/>
              <a:t>char  </a:t>
            </a:r>
            <a:r>
              <a:rPr lang="en-US" dirty="0" err="1"/>
              <a:t>NextChar</a:t>
            </a:r>
            <a:r>
              <a:rPr lang="en-US" dirty="0"/>
              <a:t>, </a:t>
            </a:r>
            <a:r>
              <a:rPr lang="en-US" dirty="0" err="1"/>
              <a:t>NextWord</a:t>
            </a:r>
            <a:r>
              <a:rPr lang="en-US" dirty="0"/>
              <a:t>[80 ] ;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//Next char &amp; next word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a-IR" dirty="0"/>
              <a:t>     </a:t>
            </a:r>
            <a:r>
              <a:rPr lang="en-US" dirty="0"/>
              <a:t>int  State, </a:t>
            </a:r>
            <a:r>
              <a:rPr lang="en-US" dirty="0" smtClean="0"/>
              <a:t>Length</a:t>
            </a:r>
            <a:r>
              <a:rPr lang="en-US" dirty="0"/>
              <a:t>;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State no. in automata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a-IR" dirty="0"/>
              <a:t>    </a:t>
            </a:r>
            <a:r>
              <a:rPr lang="en-US" dirty="0"/>
              <a:t> static char </a:t>
            </a:r>
            <a:r>
              <a:rPr lang="en-US" dirty="0" err="1"/>
              <a:t>LastChar</a:t>
            </a:r>
            <a:r>
              <a:rPr lang="en-US" dirty="0"/>
              <a:t> = ‘\0’;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Extra char read In the last call  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fa-IR" dirty="0"/>
              <a:t>     </a:t>
            </a:r>
            <a:r>
              <a:rPr lang="en-US" dirty="0"/>
              <a:t>static int </a:t>
            </a:r>
            <a:r>
              <a:rPr lang="en-US" dirty="0" err="1"/>
              <a:t>RowNo</a:t>
            </a:r>
            <a:r>
              <a:rPr lang="en-US" dirty="0"/>
              <a:t> =0, </a:t>
            </a:r>
            <a:r>
              <a:rPr lang="en-US" dirty="0" err="1"/>
              <a:t>ColNo</a:t>
            </a:r>
            <a:r>
              <a:rPr lang="en-US" dirty="0"/>
              <a:t> = 0;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Row and column no.</a:t>
            </a:r>
          </a:p>
          <a:p>
            <a:r>
              <a:rPr lang="en-US" dirty="0"/>
              <a:t>      State = 0 ;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Start state no. is zero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a-IR" dirty="0"/>
              <a:t>     </a:t>
            </a:r>
            <a:r>
              <a:rPr lang="en-US" dirty="0"/>
              <a:t>Length = 0 ; 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//Length of the detected lexeme</a:t>
            </a:r>
          </a:p>
          <a:p>
            <a:r>
              <a:rPr lang="fa-IR" dirty="0"/>
              <a:t>     </a:t>
            </a:r>
            <a:r>
              <a:rPr lang="en-US" b="1" dirty="0"/>
              <a:t>while( ! </a:t>
            </a:r>
            <a:r>
              <a:rPr lang="en-US" b="1" dirty="0" err="1"/>
              <a:t>feof</a:t>
            </a:r>
            <a:r>
              <a:rPr lang="en-US" b="1" dirty="0"/>
              <a:t> ( Source </a:t>
            </a:r>
            <a:r>
              <a:rPr lang="en-US" b="1" dirty="0" smtClean="0"/>
              <a:t>))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While EOF source not encountered</a:t>
            </a:r>
          </a:p>
          <a:p>
            <a:r>
              <a:rPr lang="en-US" dirty="0"/>
              <a:t>      </a:t>
            </a:r>
            <a:r>
              <a:rPr lang="fa-IR" dirty="0"/>
              <a:t> </a:t>
            </a:r>
            <a:r>
              <a:rPr lang="en-US" dirty="0"/>
              <a:t>{</a:t>
            </a:r>
            <a:endParaRPr lang="fa-IR" dirty="0"/>
          </a:p>
          <a:p>
            <a:r>
              <a:rPr lang="fa-IR" dirty="0"/>
              <a:t>          </a:t>
            </a:r>
            <a:r>
              <a:rPr lang="en-US" dirty="0"/>
              <a:t>if ( </a:t>
            </a:r>
            <a:r>
              <a:rPr lang="en-US" dirty="0" err="1"/>
              <a:t>LastChar</a:t>
            </a:r>
            <a:r>
              <a:rPr lang="en-US" dirty="0"/>
              <a:t> 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if extra char was read in last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call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a-IR" dirty="0"/>
              <a:t>            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 err="1"/>
              <a:t>Nextchar</a:t>
            </a:r>
            <a:r>
              <a:rPr lang="en-US" dirty="0"/>
              <a:t> = </a:t>
            </a:r>
            <a:r>
              <a:rPr lang="en-US" dirty="0" err="1"/>
              <a:t>LastChar</a:t>
            </a:r>
            <a:r>
              <a:rPr lang="en-US" dirty="0"/>
              <a:t>; </a:t>
            </a:r>
            <a:r>
              <a:rPr lang="en-US" dirty="0" err="1"/>
              <a:t>LastChar</a:t>
            </a:r>
            <a:r>
              <a:rPr lang="en-US" dirty="0"/>
              <a:t> = ‘\0’ ;}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Retreat the character</a:t>
            </a:r>
          </a:p>
          <a:p>
            <a:r>
              <a:rPr lang="en-US" dirty="0"/>
              <a:t>            else  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 </a:t>
            </a:r>
            <a:r>
              <a:rPr lang="en-US" dirty="0" err="1"/>
              <a:t>NextChar</a:t>
            </a:r>
            <a:r>
              <a:rPr lang="en-US" dirty="0"/>
              <a:t> = </a:t>
            </a:r>
            <a:r>
              <a:rPr lang="en-US" dirty="0" err="1"/>
              <a:t>fgetc</a:t>
            </a:r>
            <a:r>
              <a:rPr lang="en-US" dirty="0"/>
              <a:t> ( Source ) ; 	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Read next character</a:t>
            </a:r>
            <a:r>
              <a:rPr lang="en-US" dirty="0"/>
              <a:t> </a:t>
            </a:r>
          </a:p>
          <a:p>
            <a:r>
              <a:rPr lang="en-US" dirty="0"/>
              <a:t>          </a:t>
            </a:r>
            <a:r>
              <a:rPr lang="en-US" dirty="0" err="1"/>
              <a:t>NextWord</a:t>
            </a:r>
            <a:r>
              <a:rPr lang="en-US" dirty="0"/>
              <a:t>[Length++] = </a:t>
            </a:r>
            <a:r>
              <a:rPr lang="en-US" dirty="0" err="1"/>
              <a:t>NextChar</a:t>
            </a:r>
            <a:r>
              <a:rPr lang="en-US" dirty="0"/>
              <a:t>;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Begin to make the next lexeme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36490"/>
              </p:ext>
            </p:extLst>
          </p:nvPr>
        </p:nvGraphicFramePr>
        <p:xfrm>
          <a:off x="8610600" y="1648212"/>
          <a:ext cx="3526971" cy="205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06">
                  <a:extLst>
                    <a:ext uri="{9D8B030D-6E8A-4147-A177-3AD203B41FA5}">
                      <a16:colId xmlns:a16="http://schemas.microsoft.com/office/drawing/2014/main" val="3579354434"/>
                    </a:ext>
                  </a:extLst>
                </a:gridCol>
                <a:gridCol w="638635">
                  <a:extLst>
                    <a:ext uri="{9D8B030D-6E8A-4147-A177-3AD203B41FA5}">
                      <a16:colId xmlns:a16="http://schemas.microsoft.com/office/drawing/2014/main" val="424135029"/>
                    </a:ext>
                  </a:extLst>
                </a:gridCol>
                <a:gridCol w="778685">
                  <a:extLst>
                    <a:ext uri="{9D8B030D-6E8A-4147-A177-3AD203B41FA5}">
                      <a16:colId xmlns:a16="http://schemas.microsoft.com/office/drawing/2014/main" val="4483685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9105401"/>
                    </a:ext>
                  </a:extLst>
                </a:gridCol>
                <a:gridCol w="864325">
                  <a:extLst>
                    <a:ext uri="{9D8B030D-6E8A-4147-A177-3AD203B41FA5}">
                      <a16:colId xmlns:a16="http://schemas.microsoft.com/office/drawing/2014/main" val="24248184"/>
                    </a:ext>
                  </a:extLst>
                </a:gridCol>
              </a:tblGrid>
              <a:tr h="341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NextChar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LastChar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NextWord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517912"/>
                  </a:ext>
                </a:extLst>
              </a:tr>
              <a:tr h="204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697913"/>
                  </a:ext>
                </a:extLst>
              </a:tr>
              <a:tr h="2049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vo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586412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voi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34725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746441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dirty="0">
                          <a:solidFill>
                            <a:srgbClr val="002060"/>
                          </a:solidFill>
                          <a:latin typeface="Bahnschrift Light" panose="020B0502040204020203" pitchFamily="34" charset="0"/>
                        </a:rPr>
                        <a:t>ҍ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void</a:t>
                      </a:r>
                      <a:r>
                        <a:rPr lang="az-Cyrl-AZ" sz="1400" dirty="0">
                          <a:latin typeface="Bahnschrift Light" panose="020B0502040204020203" pitchFamily="34" charset="0"/>
                        </a:rPr>
                        <a:t>ҍ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76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Converting the state diagram to a lexical analysis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41067-9DD6-4797-B3FB-F634E4505AC3}"/>
              </a:ext>
            </a:extLst>
          </p:cNvPr>
          <p:cNvSpPr txBox="1"/>
          <p:nvPr/>
        </p:nvSpPr>
        <p:spPr>
          <a:xfrm>
            <a:off x="1436914" y="1394768"/>
            <a:ext cx="9612085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switch State </a:t>
            </a:r>
            <a:r>
              <a:rPr lang="en-US" dirty="0"/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 Operate dependent on the State</a:t>
            </a:r>
            <a:r>
              <a:rPr lang="en-US" dirty="0"/>
              <a:t> </a:t>
            </a:r>
            <a:endParaRPr lang="fa-IR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case 0:</a:t>
            </a:r>
            <a:r>
              <a:rPr lang="en-US" dirty="0"/>
              <a:t>            //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Recognizing numbers.</a:t>
            </a:r>
            <a:r>
              <a:rPr lang="en-US" dirty="0"/>
              <a:t> 	</a:t>
            </a:r>
            <a:endParaRPr lang="fa-IR" dirty="0"/>
          </a:p>
          <a:p>
            <a:pPr lvl="1"/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NextChar</a:t>
            </a:r>
            <a:r>
              <a:rPr lang="en-US" dirty="0"/>
              <a:t> == ‘\n‘) </a:t>
            </a:r>
          </a:p>
          <a:p>
            <a:r>
              <a:rPr lang="en-US" dirty="0"/>
              <a:t>            {</a:t>
            </a:r>
            <a:r>
              <a:rPr lang="en-US" dirty="0" err="1"/>
              <a:t>RowNo</a:t>
            </a:r>
            <a:r>
              <a:rPr lang="en-US" dirty="0"/>
              <a:t>++ ;  </a:t>
            </a:r>
            <a:r>
              <a:rPr lang="en-US" dirty="0" err="1"/>
              <a:t>ColNo</a:t>
            </a:r>
            <a:r>
              <a:rPr lang="en-US" dirty="0"/>
              <a:t> =  0; } 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 </a:t>
            </a:r>
            <a:r>
              <a:rPr lang="en-US" b="1" dirty="0"/>
              <a:t>else</a:t>
            </a:r>
            <a:r>
              <a:rPr lang="en-US" dirty="0"/>
              <a:t>  </a:t>
            </a:r>
            <a:r>
              <a:rPr lang="en-US" dirty="0" err="1"/>
              <a:t>ColNo</a:t>
            </a:r>
            <a:r>
              <a:rPr lang="en-US" dirty="0"/>
              <a:t>++; </a:t>
            </a:r>
          </a:p>
          <a:p>
            <a:r>
              <a:rPr lang="en-US" dirty="0"/>
              <a:t> 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Nextchar</a:t>
            </a:r>
            <a:r>
              <a:rPr lang="en-US" dirty="0"/>
              <a:t> == ‘  ‘ || </a:t>
            </a:r>
            <a:r>
              <a:rPr lang="en-US" dirty="0" err="1"/>
              <a:t>Nextchar</a:t>
            </a:r>
            <a:r>
              <a:rPr lang="en-US" dirty="0"/>
              <a:t> = = ‘ \ t ‘ || </a:t>
            </a:r>
            <a:r>
              <a:rPr lang="en-US" dirty="0" err="1"/>
              <a:t>Nextchar</a:t>
            </a:r>
            <a:r>
              <a:rPr lang="en-US" dirty="0"/>
              <a:t> == ‘ \ n ‘)  </a:t>
            </a:r>
          </a:p>
          <a:p>
            <a:r>
              <a:rPr lang="en-US" dirty="0"/>
              <a:t>             Length = 0; </a:t>
            </a:r>
          </a:p>
          <a:p>
            <a:r>
              <a:rPr lang="en-US" dirty="0"/>
              <a:t>         else if  (( </a:t>
            </a:r>
            <a:r>
              <a:rPr lang="en-US" dirty="0" err="1"/>
              <a:t>Nextchar</a:t>
            </a:r>
            <a:r>
              <a:rPr lang="en-US" dirty="0"/>
              <a:t> &lt; = ‘z‘ &amp;&amp; </a:t>
            </a:r>
            <a:r>
              <a:rPr lang="en-US" dirty="0" err="1"/>
              <a:t>Nextchar</a:t>
            </a:r>
            <a:r>
              <a:rPr lang="en-US" dirty="0"/>
              <a:t> &gt; = ‘a‘ ) || </a:t>
            </a:r>
          </a:p>
          <a:p>
            <a:r>
              <a:rPr lang="en-US" dirty="0"/>
              <a:t>                     ( </a:t>
            </a:r>
            <a:r>
              <a:rPr lang="en-US" dirty="0" err="1"/>
              <a:t>Nextchar</a:t>
            </a:r>
            <a:r>
              <a:rPr lang="en-US" dirty="0"/>
              <a:t> &lt; = ‘Z‘ &amp;&amp;  </a:t>
            </a:r>
            <a:r>
              <a:rPr lang="en-US" dirty="0" err="1"/>
              <a:t>Nextchar</a:t>
            </a:r>
            <a:r>
              <a:rPr lang="en-US" dirty="0"/>
              <a:t> &gt; = ‘A‘ ))   </a:t>
            </a:r>
          </a:p>
          <a:p>
            <a:r>
              <a:rPr lang="en-US" dirty="0"/>
              <a:t>                        State  = 1;</a:t>
            </a:r>
          </a:p>
          <a:p>
            <a:r>
              <a:rPr lang="en-US" dirty="0"/>
              <a:t>                   else if ( </a:t>
            </a:r>
            <a:r>
              <a:rPr lang="en-US" dirty="0" err="1"/>
              <a:t>Nextchar</a:t>
            </a:r>
            <a:r>
              <a:rPr lang="en-US" dirty="0"/>
              <a:t> &lt; = ‘9‘ &amp;&amp; </a:t>
            </a:r>
            <a:r>
              <a:rPr lang="en-US" dirty="0" err="1"/>
              <a:t>Nextchar</a:t>
            </a:r>
            <a:r>
              <a:rPr lang="en-US" dirty="0"/>
              <a:t> &gt; = ‘0‘ )   </a:t>
            </a:r>
          </a:p>
          <a:p>
            <a:r>
              <a:rPr lang="en-US" dirty="0"/>
              <a:t>                         State = 2 ; </a:t>
            </a:r>
          </a:p>
          <a:p>
            <a:r>
              <a:rPr lang="en-US" dirty="0"/>
              <a:t>                   else if  ( </a:t>
            </a:r>
            <a:r>
              <a:rPr lang="en-US" dirty="0" err="1"/>
              <a:t>Nextchar</a:t>
            </a:r>
            <a:r>
              <a:rPr lang="en-US" dirty="0"/>
              <a:t>  = = ‘ ( ‘ ) State = 3;</a:t>
            </a:r>
          </a:p>
          <a:p>
            <a:r>
              <a:rPr lang="en-US" dirty="0"/>
              <a:t>                           else if ( </a:t>
            </a:r>
            <a:r>
              <a:rPr lang="en-US" dirty="0" err="1"/>
              <a:t>Nextchar</a:t>
            </a:r>
            <a:r>
              <a:rPr lang="en-US" dirty="0"/>
              <a:t>  = =  ‘ &lt; ‘ )  State = 4   </a:t>
            </a:r>
          </a:p>
          <a:p>
            <a:r>
              <a:rPr lang="en-US" dirty="0"/>
              <a:t>                                   else if ( </a:t>
            </a:r>
            <a:r>
              <a:rPr lang="en-US" dirty="0" err="1"/>
              <a:t>Nextchar</a:t>
            </a:r>
            <a:r>
              <a:rPr lang="en-US" dirty="0"/>
              <a:t>  = =  ‘ &gt; ‘ )  State = 5 </a:t>
            </a:r>
          </a:p>
          <a:p>
            <a:r>
              <a:rPr lang="en-US" dirty="0"/>
              <a:t>                                            else </a:t>
            </a:r>
            <a:r>
              <a:rPr lang="en-US" dirty="0" err="1"/>
              <a:t>LexerError</a:t>
            </a:r>
            <a:r>
              <a:rPr lang="en-US" dirty="0"/>
              <a:t>(</a:t>
            </a:r>
            <a:r>
              <a:rPr lang="en-US" dirty="0" err="1"/>
              <a:t>NextWord</a:t>
            </a:r>
            <a:r>
              <a:rPr lang="en-US" dirty="0"/>
              <a:t>, Length);    </a:t>
            </a:r>
          </a:p>
          <a:p>
            <a:r>
              <a:rPr lang="en-US" dirty="0"/>
              <a:t>           break  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End of no. detection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CAF67B-CB5E-41C2-A67F-9DDD3766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04" y="3722819"/>
            <a:ext cx="3876675" cy="212407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46784"/>
              </p:ext>
            </p:extLst>
          </p:nvPr>
        </p:nvGraphicFramePr>
        <p:xfrm>
          <a:off x="7800704" y="1990632"/>
          <a:ext cx="3738154" cy="1029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6">
                  <a:extLst>
                    <a:ext uri="{9D8B030D-6E8A-4147-A177-3AD203B41FA5}">
                      <a16:colId xmlns:a16="http://schemas.microsoft.com/office/drawing/2014/main" val="3579354434"/>
                    </a:ext>
                  </a:extLst>
                </a:gridCol>
                <a:gridCol w="687143">
                  <a:extLst>
                    <a:ext uri="{9D8B030D-6E8A-4147-A177-3AD203B41FA5}">
                      <a16:colId xmlns:a16="http://schemas.microsoft.com/office/drawing/2014/main" val="424135029"/>
                    </a:ext>
                  </a:extLst>
                </a:gridCol>
                <a:gridCol w="823927">
                  <a:extLst>
                    <a:ext uri="{9D8B030D-6E8A-4147-A177-3AD203B41FA5}">
                      <a16:colId xmlns:a16="http://schemas.microsoft.com/office/drawing/2014/main" val="44836853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329105401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24248184"/>
                    </a:ext>
                  </a:extLst>
                </a:gridCol>
              </a:tblGrid>
              <a:tr h="287381"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NextChar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NextWord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5179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979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vo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8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7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Converting the state diagram to a lexical analysis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41067-9DD6-4797-B3FB-F634E4505AC3}"/>
              </a:ext>
            </a:extLst>
          </p:cNvPr>
          <p:cNvSpPr txBox="1"/>
          <p:nvPr/>
        </p:nvSpPr>
        <p:spPr>
          <a:xfrm>
            <a:off x="1245725" y="1444032"/>
            <a:ext cx="96012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//switch </a:t>
            </a:r>
            <a:r>
              <a:rPr lang="en-US" b="1" dirty="0"/>
              <a:t>State </a:t>
            </a:r>
            <a:r>
              <a:rPr lang="en-US" dirty="0"/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 Operate dependent on the State</a:t>
            </a:r>
            <a:r>
              <a:rPr lang="en-US" dirty="0"/>
              <a:t> </a:t>
            </a:r>
            <a:endParaRPr lang="fa-IR" dirty="0"/>
          </a:p>
          <a:p>
            <a:r>
              <a:rPr lang="en-US" dirty="0" smtClean="0"/>
              <a:t>//{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   case 1 </a:t>
            </a:r>
            <a:r>
              <a:rPr lang="en-US" dirty="0"/>
              <a:t>:    // Recognizing Identifiers </a:t>
            </a:r>
          </a:p>
          <a:p>
            <a:r>
              <a:rPr lang="en-US" dirty="0"/>
              <a:t>          </a:t>
            </a:r>
            <a:r>
              <a:rPr lang="en-US" b="1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Isalpha</a:t>
            </a:r>
            <a:r>
              <a:rPr lang="en-US" dirty="0" smtClean="0"/>
              <a:t>(</a:t>
            </a:r>
            <a:r>
              <a:rPr lang="en-US" dirty="0" err="1" smtClean="0"/>
              <a:t>Nextchar</a:t>
            </a:r>
            <a:r>
              <a:rPr lang="en-US" dirty="0" smtClean="0"/>
              <a:t>) </a:t>
            </a:r>
            <a:r>
              <a:rPr lang="en-US" dirty="0"/>
              <a:t>|| </a:t>
            </a:r>
            <a:r>
              <a:rPr lang="en-US" dirty="0" err="1" smtClean="0"/>
              <a:t>Isdigit</a:t>
            </a:r>
            <a:r>
              <a:rPr lang="en-US" dirty="0" smtClean="0"/>
              <a:t>(</a:t>
            </a:r>
            <a:r>
              <a:rPr lang="en-US" dirty="0" err="1" smtClean="0"/>
              <a:t>Nextchar</a:t>
            </a:r>
            <a:r>
              <a:rPr lang="en-US" dirty="0" smtClean="0"/>
              <a:t>) </a:t>
            </a:r>
            <a:r>
              <a:rPr lang="en-US" dirty="0"/>
              <a:t>|| </a:t>
            </a:r>
            <a:r>
              <a:rPr lang="en-US" dirty="0" err="1"/>
              <a:t>NextChar</a:t>
            </a:r>
            <a:r>
              <a:rPr lang="en-US" dirty="0"/>
              <a:t> == ‘_’)</a:t>
            </a:r>
          </a:p>
          <a:p>
            <a:r>
              <a:rPr lang="en-US" dirty="0"/>
              <a:t>          </a:t>
            </a:r>
            <a:r>
              <a:rPr lang="en-US" dirty="0" smtClean="0"/>
              <a:t>	state </a:t>
            </a:r>
            <a:r>
              <a:rPr lang="en-US" dirty="0"/>
              <a:t>= 1;</a:t>
            </a:r>
          </a:p>
          <a:p>
            <a:r>
              <a:rPr lang="en-US" dirty="0"/>
              <a:t>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Lastchar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Nextchar</a:t>
            </a:r>
            <a:r>
              <a:rPr lang="en-US" dirty="0"/>
              <a:t> ;   </a:t>
            </a:r>
            <a:r>
              <a:rPr lang="en-US" dirty="0" err="1"/>
              <a:t>NextWord</a:t>
            </a:r>
            <a:r>
              <a:rPr lang="en-US" dirty="0"/>
              <a:t>[--Length] = ‘\0’;</a:t>
            </a:r>
          </a:p>
          <a:p>
            <a:r>
              <a:rPr lang="en-US" dirty="0"/>
              <a:t>             </a:t>
            </a:r>
            <a:r>
              <a:rPr lang="en-US" dirty="0" smtClean="0"/>
              <a:t>	return </a:t>
            </a:r>
            <a:r>
              <a:rPr lang="en-US" dirty="0" err="1"/>
              <a:t>MakeToken</a:t>
            </a:r>
            <a:r>
              <a:rPr lang="en-US" dirty="0"/>
              <a:t>(</a:t>
            </a:r>
            <a:r>
              <a:rPr lang="en-US" dirty="0" err="1"/>
              <a:t>IsKeyWord</a:t>
            </a:r>
            <a:r>
              <a:rPr lang="en-US" dirty="0"/>
              <a:t>(</a:t>
            </a:r>
            <a:r>
              <a:rPr lang="en-US" dirty="0" err="1"/>
              <a:t>NextWord</a:t>
            </a:r>
            <a:r>
              <a:rPr lang="en-US" dirty="0"/>
              <a:t>)); </a:t>
            </a:r>
            <a:endParaRPr lang="en-US" dirty="0" smtClean="0"/>
          </a:p>
          <a:p>
            <a:r>
              <a:rPr lang="en-US" dirty="0" smtClean="0"/>
              <a:t>          }</a:t>
            </a:r>
            <a:endParaRPr lang="en-US" dirty="0"/>
          </a:p>
          <a:p>
            <a:r>
              <a:rPr lang="en-US" b="1" dirty="0"/>
              <a:t>          break ;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case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  : …</a:t>
            </a:r>
            <a:r>
              <a:rPr lang="en-US" dirty="0"/>
              <a:t>  </a:t>
            </a:r>
          </a:p>
          <a:p>
            <a:r>
              <a:rPr lang="en-US" dirty="0" smtClean="0"/>
              <a:t>}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End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}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End of while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</a:rPr>
              <a:t>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C24C6-5CB3-4729-85E8-575EEA24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41718"/>
            <a:ext cx="4555765" cy="219126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00265"/>
              </p:ext>
            </p:extLst>
          </p:nvPr>
        </p:nvGraphicFramePr>
        <p:xfrm>
          <a:off x="8001000" y="2327364"/>
          <a:ext cx="3596640" cy="22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35793544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413502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483685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291054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42481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NextChar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LastChar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NextWord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5179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6979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vo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586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voi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34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‘\0’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3073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200" dirty="0">
                          <a:latin typeface="Bahnschrift Light" panose="020B0502040204020203" pitchFamily="34" charset="0"/>
                        </a:rPr>
                        <a:t>ҍ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200" dirty="0">
                          <a:solidFill>
                            <a:srgbClr val="FF0000"/>
                          </a:solidFill>
                          <a:latin typeface="Bahnschrift Light" panose="020B0502040204020203" pitchFamily="34" charset="0"/>
                        </a:rPr>
                        <a:t>ҍ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Void</a:t>
                      </a:r>
                      <a:r>
                        <a:rPr lang="en-US" sz="1200" dirty="0">
                          <a:latin typeface="Bahnschrift Light" panose="020B0502040204020203" pitchFamily="34" charset="0"/>
                        </a:rPr>
                        <a:t>\’\0’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 Light" panose="020B0502040204020203" pitchFamily="34" charset="0"/>
                        </a:rPr>
                        <a:t>“void”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037740-1223-4E33-AC15-857F3C3A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05" y="1345220"/>
            <a:ext cx="7326755" cy="47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Converting the state diagram to a lexical analysis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5B164-F29A-47CB-BEAA-B783D5FB421B}"/>
              </a:ext>
            </a:extLst>
          </p:cNvPr>
          <p:cNvSpPr txBox="1"/>
          <p:nvPr/>
        </p:nvSpPr>
        <p:spPr>
          <a:xfrm>
            <a:off x="1245725" y="1486657"/>
            <a:ext cx="4255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isKeyword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determines whether a given identifier,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a keyword.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6BB75-2725-49E9-89E4-439871D71DE5}"/>
              </a:ext>
            </a:extLst>
          </p:cNvPr>
          <p:cNvSpPr txBox="1"/>
          <p:nvPr/>
        </p:nvSpPr>
        <p:spPr>
          <a:xfrm>
            <a:off x="5623560" y="1306710"/>
            <a:ext cx="642175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hangingPunct="0"/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enum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Symbols </a:t>
            </a:r>
            <a:r>
              <a:rPr lang="en-US" dirty="0" err="1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sKeyWord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(char 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*key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)</a:t>
            </a:r>
            <a:r>
              <a:rPr lang="en-US" sz="2800" dirty="0">
                <a:latin typeface="Arial" panose="020B0604020202020204" pitchFamily="34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{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int I ;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struct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KeyType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{ </a:t>
            </a:r>
          </a:p>
          <a:p>
            <a:pPr algn="l" rtl="0" hangingPunct="0"/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char 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*key; 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enum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Symbols Type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} </a:t>
            </a:r>
          </a:p>
          <a:p>
            <a:pPr algn="l" rtl="0" hangingPunct="0"/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KeyTab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[] = { “if’,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S_If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“while”,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S_While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“then”,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S_Then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“else”,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S_Else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“integer”,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S_Integer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“type”,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S_Type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 “function”,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S_Function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      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0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, 0};     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for(I=0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;  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KeyTab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[I].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key &amp;&amp; 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strcmp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(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KeyTab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[I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].key, Key); I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++);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if(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KeyTab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[I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].key) return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KeyTab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[I].Type;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               return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S_Identifier</a:t>
            </a:r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;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  <a:p>
            <a:pPr algn="l" rtl="0" hangingPunct="0"/>
            <a:r>
              <a:rPr lang="en-US" sz="1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 } // EOF </a:t>
            </a:r>
            <a:r>
              <a:rPr lang="en-US" sz="1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B Zar" panose="00000400000000000000" pitchFamily="2" charset="-78"/>
              </a:rPr>
              <a:t>IsKeyWord</a:t>
            </a:r>
            <a:endParaRPr lang="en-US" sz="2800" dirty="0">
              <a:effectLst/>
              <a:latin typeface="Arial" panose="020B0604020202020204" pitchFamily="34" charset="0"/>
              <a:ea typeface="SimSun" panose="02010600030101010101" pitchFamily="2" charset="-122"/>
              <a:cs typeface="Lotus"/>
            </a:endParaRPr>
          </a:p>
        </p:txBody>
      </p:sp>
    </p:spTree>
    <p:extLst>
      <p:ext uri="{BB962C8B-B14F-4D97-AF65-F5344CB8AC3E}">
        <p14:creationId xmlns:p14="http://schemas.microsoft.com/office/powerpoint/2010/main" val="31826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1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57D2-1370-4A88-B9AC-7109FA951A74}"/>
              </a:ext>
            </a:extLst>
          </p:cNvPr>
          <p:cNvSpPr txBox="1"/>
          <p:nvPr/>
        </p:nvSpPr>
        <p:spPr>
          <a:xfrm>
            <a:off x="1245725" y="1399528"/>
            <a:ext cx="92201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DFA which with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= {0, 1} accepts either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even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number of 0s </a:t>
            </a:r>
            <a:r>
              <a:rPr lang="en-US" sz="20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odd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number of 1s. Write the code for a lexical analyzer based on the designed DFA.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6199" y="2252134"/>
            <a:ext cx="9481458" cy="41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make four different cases that are: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52" y="2908440"/>
            <a:ext cx="5418324" cy="133173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336683" y="2908440"/>
            <a:ext cx="3372618" cy="2682803"/>
            <a:chOff x="7705165" y="3085985"/>
            <a:chExt cx="3063335" cy="2425765"/>
          </a:xfrm>
        </p:grpSpPr>
        <p:sp>
          <p:nvSpPr>
            <p:cNvPr id="16" name="Oval 15"/>
            <p:cNvSpPr/>
            <p:nvPr/>
          </p:nvSpPr>
          <p:spPr>
            <a:xfrm>
              <a:off x="8153400" y="3085985"/>
              <a:ext cx="690154" cy="665866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982200" y="3085985"/>
              <a:ext cx="690154" cy="665866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149044" y="4818990"/>
              <a:ext cx="690154" cy="665866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004738" y="4845884"/>
              <a:ext cx="690154" cy="665866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8925683" y="3383401"/>
              <a:ext cx="1110426" cy="9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8907110" y="3509674"/>
              <a:ext cx="1110426" cy="9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4472" y="3140063"/>
              <a:ext cx="419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00321" y="3403675"/>
              <a:ext cx="419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0274860" y="3783196"/>
              <a:ext cx="0" cy="110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0401134" y="3778840"/>
              <a:ext cx="0" cy="110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8847689" y="5129484"/>
              <a:ext cx="1160904" cy="9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839198" y="5303389"/>
              <a:ext cx="1239718" cy="30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flipH="1">
              <a:off x="9159758" y="4833761"/>
              <a:ext cx="438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9155086" y="5080470"/>
              <a:ext cx="438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428637" y="3818029"/>
              <a:ext cx="0" cy="110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554911" y="3813673"/>
              <a:ext cx="0" cy="110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10330199" y="3896915"/>
              <a:ext cx="438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8284341" y="3231563"/>
              <a:ext cx="415907" cy="4217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131066" y="4970710"/>
              <a:ext cx="415907" cy="4217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10038010" y="4399402"/>
              <a:ext cx="438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8478988" y="4049315"/>
              <a:ext cx="438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8186799" y="4551802"/>
              <a:ext cx="438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306753" y="4948299"/>
              <a:ext cx="415907" cy="4217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705165" y="3470910"/>
              <a:ext cx="434788" cy="1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DA3B749-8A51-4BEA-AD15-DB8840646851}"/>
              </a:ext>
            </a:extLst>
          </p:cNvPr>
          <p:cNvSpPr txBox="1"/>
          <p:nvPr/>
        </p:nvSpPr>
        <p:spPr>
          <a:xfrm>
            <a:off x="1598150" y="4529577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00010101010  </a:t>
            </a:r>
            <a:r>
              <a:rPr lang="en-US" dirty="0" smtClean="0"/>
              <a:t> not </a:t>
            </a:r>
            <a:r>
              <a:rPr lang="en-US" dirty="0"/>
              <a:t>acceptable</a:t>
            </a:r>
          </a:p>
          <a:p>
            <a:pPr marL="342900" indent="-342900">
              <a:buAutoNum type="arabicPlain" startAt="1100"/>
            </a:pPr>
            <a:r>
              <a:rPr lang="en-US" dirty="0"/>
              <a:t>                </a:t>
            </a:r>
            <a:r>
              <a:rPr lang="en-US" dirty="0" smtClean="0"/>
              <a:t>   acceptable</a:t>
            </a:r>
            <a:endParaRPr lang="en-US" dirty="0"/>
          </a:p>
          <a:p>
            <a:pPr marL="342900" indent="-342900">
              <a:buAutoNum type="arabicPlain" startAt="1100"/>
            </a:pPr>
            <a:r>
              <a:rPr lang="en-US" dirty="0"/>
              <a:t>00              </a:t>
            </a:r>
            <a:r>
              <a:rPr lang="en-US" dirty="0" smtClean="0"/>
              <a:t>acceptable</a:t>
            </a:r>
            <a:endParaRPr lang="en-US" dirty="0"/>
          </a:p>
          <a:p>
            <a:r>
              <a:rPr lang="en-US" dirty="0"/>
              <a:t>0010101            </a:t>
            </a:r>
            <a:r>
              <a:rPr lang="en-US" dirty="0" smtClean="0"/>
              <a:t>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1-2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E41067-9DD6-4797-B3FB-F634E4505AC3}"/>
              </a:ext>
            </a:extLst>
          </p:cNvPr>
          <p:cNvSpPr txBox="1"/>
          <p:nvPr/>
        </p:nvSpPr>
        <p:spPr>
          <a:xfrm>
            <a:off x="1245725" y="1443645"/>
            <a:ext cx="9475090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switch State </a:t>
            </a:r>
            <a:r>
              <a:rPr lang="en-US" dirty="0"/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 Operate dependent on the State</a:t>
            </a:r>
            <a:r>
              <a:rPr lang="en-US" dirty="0"/>
              <a:t> </a:t>
            </a:r>
            <a:endParaRPr lang="fa-IR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case 0:</a:t>
            </a:r>
            <a:r>
              <a:rPr lang="en-US" dirty="0"/>
              <a:t>            //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even no. 0s &amp; even no. 1s.</a:t>
            </a:r>
            <a:r>
              <a:rPr lang="en-US" dirty="0"/>
              <a:t>	</a:t>
            </a:r>
            <a:endParaRPr lang="fa-IR" dirty="0"/>
          </a:p>
          <a:p>
            <a:pPr lvl="1"/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NextChar</a:t>
            </a:r>
            <a:r>
              <a:rPr lang="en-US" dirty="0"/>
              <a:t> == ‘\n‘) </a:t>
            </a:r>
          </a:p>
          <a:p>
            <a:r>
              <a:rPr lang="en-US" dirty="0"/>
              <a:t>            {</a:t>
            </a:r>
            <a:r>
              <a:rPr lang="en-US" dirty="0" err="1"/>
              <a:t>RowNo</a:t>
            </a:r>
            <a:r>
              <a:rPr lang="en-US" dirty="0"/>
              <a:t>++ ;  </a:t>
            </a:r>
            <a:r>
              <a:rPr lang="en-US" dirty="0" err="1"/>
              <a:t>ColNo</a:t>
            </a:r>
            <a:r>
              <a:rPr lang="en-US" dirty="0"/>
              <a:t> =  0; } 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 </a:t>
            </a:r>
            <a:r>
              <a:rPr lang="en-US" b="1" dirty="0"/>
              <a:t>else</a:t>
            </a:r>
            <a:r>
              <a:rPr lang="en-US" dirty="0"/>
              <a:t>  </a:t>
            </a:r>
            <a:r>
              <a:rPr lang="en-US" dirty="0" err="1"/>
              <a:t>ColNo</a:t>
            </a:r>
            <a:r>
              <a:rPr lang="en-US" dirty="0"/>
              <a:t>++; </a:t>
            </a:r>
          </a:p>
          <a:p>
            <a:r>
              <a:rPr lang="en-US" dirty="0"/>
              <a:t> 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Nextchar</a:t>
            </a:r>
            <a:r>
              <a:rPr lang="en-US" dirty="0"/>
              <a:t> == ‘  ‘ || </a:t>
            </a:r>
            <a:r>
              <a:rPr lang="en-US" dirty="0" err="1"/>
              <a:t>Nextchar</a:t>
            </a:r>
            <a:r>
              <a:rPr lang="en-US" dirty="0"/>
              <a:t> = = ‘ \ t ‘ || </a:t>
            </a:r>
            <a:r>
              <a:rPr lang="en-US" dirty="0" err="1"/>
              <a:t>Nextchar</a:t>
            </a:r>
            <a:r>
              <a:rPr lang="en-US" dirty="0"/>
              <a:t> == ‘ \ n ‘)  </a:t>
            </a:r>
          </a:p>
          <a:p>
            <a:r>
              <a:rPr lang="en-US" dirty="0"/>
              <a:t>             Length = 0; </a:t>
            </a:r>
          </a:p>
          <a:p>
            <a:r>
              <a:rPr lang="en-US" dirty="0"/>
              <a:t>         else if  (( </a:t>
            </a:r>
            <a:r>
              <a:rPr lang="en-US" dirty="0" err="1"/>
              <a:t>Nextchar</a:t>
            </a:r>
            <a:r>
              <a:rPr lang="en-US" dirty="0"/>
              <a:t> == ‘1‘)  State = 2;</a:t>
            </a:r>
          </a:p>
          <a:p>
            <a:r>
              <a:rPr lang="en-US" dirty="0"/>
              <a:t>         else if  (( </a:t>
            </a:r>
            <a:r>
              <a:rPr lang="en-US" dirty="0" err="1"/>
              <a:t>Nextchar</a:t>
            </a:r>
            <a:r>
              <a:rPr lang="en-US" dirty="0"/>
              <a:t> == ‘0‘)  State = 1;</a:t>
            </a:r>
          </a:p>
          <a:p>
            <a:r>
              <a:rPr lang="en-US" dirty="0"/>
              <a:t>         else return “accepted”;</a:t>
            </a:r>
          </a:p>
          <a:p>
            <a:r>
              <a:rPr lang="en-US" dirty="0"/>
              <a:t>         break  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End of no.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detection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45725" y="48790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case 3:</a:t>
            </a:r>
            <a:r>
              <a:rPr lang="en-US" dirty="0"/>
              <a:t>            //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even no. 0s &amp; odd no. 1s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b="1" dirty="0"/>
              <a:t> </a:t>
            </a:r>
            <a:r>
              <a:rPr lang="en-US" dirty="0"/>
              <a:t>if  (( </a:t>
            </a:r>
            <a:r>
              <a:rPr lang="en-US" dirty="0" err="1"/>
              <a:t>Nextchar</a:t>
            </a:r>
            <a:r>
              <a:rPr lang="en-US" dirty="0"/>
              <a:t> == ‘1‘)  State 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en-US" dirty="0"/>
              <a:t>         else if  (( </a:t>
            </a:r>
            <a:r>
              <a:rPr lang="en-US" dirty="0" err="1"/>
              <a:t>Nextchar</a:t>
            </a:r>
            <a:r>
              <a:rPr lang="en-US" dirty="0"/>
              <a:t> == ‘0‘)  State = 2;</a:t>
            </a:r>
          </a:p>
          <a:p>
            <a:r>
              <a:rPr lang="en-US" dirty="0"/>
              <a:t>         else return “accepted”;</a:t>
            </a:r>
          </a:p>
          <a:p>
            <a:r>
              <a:rPr lang="en-US" dirty="0"/>
              <a:t>         break  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End of no. detection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7973493" y="2636336"/>
            <a:ext cx="3372618" cy="3250018"/>
            <a:chOff x="7395883" y="2518770"/>
            <a:chExt cx="3372618" cy="3250018"/>
          </a:xfrm>
        </p:grpSpPr>
        <p:grpSp>
          <p:nvGrpSpPr>
            <p:cNvPr id="44" name="Group 43"/>
            <p:cNvGrpSpPr/>
            <p:nvPr/>
          </p:nvGrpSpPr>
          <p:grpSpPr>
            <a:xfrm>
              <a:off x="7395883" y="3085985"/>
              <a:ext cx="3372618" cy="2682803"/>
              <a:chOff x="7705165" y="3085985"/>
              <a:chExt cx="3063335" cy="242576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153400" y="3085985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982200" y="3085985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149044" y="4818990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0004738" y="4845884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8925683" y="3383401"/>
                <a:ext cx="1110426" cy="9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8907110" y="3509674"/>
                <a:ext cx="1110426" cy="9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8834472" y="3140063"/>
                <a:ext cx="419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700321" y="3403675"/>
                <a:ext cx="419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0274860" y="3783196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0401134" y="3778840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8847689" y="5129484"/>
                <a:ext cx="1160904" cy="9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8839198" y="5303389"/>
                <a:ext cx="1239718" cy="30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 flipH="1">
                <a:off x="9159758" y="4833761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9155086" y="5080470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8428637" y="3818029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8554911" y="3813673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 flipH="1">
                <a:off x="10330199" y="3896915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284341" y="3231563"/>
                <a:ext cx="415907" cy="4217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131066" y="4970710"/>
                <a:ext cx="415907" cy="4217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0038010" y="4399402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8478988" y="4049315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8186799" y="4551802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306753" y="4948299"/>
                <a:ext cx="415907" cy="4217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7705165" y="3470910"/>
                <a:ext cx="434788" cy="152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 44"/>
            <p:cNvSpPr/>
            <p:nvPr/>
          </p:nvSpPr>
          <p:spPr>
            <a:xfrm>
              <a:off x="8058209" y="2872443"/>
              <a:ext cx="490578" cy="441952"/>
            </a:xfrm>
            <a:prstGeom prst="arc">
              <a:avLst>
                <a:gd name="adj1" fmla="val 8959373"/>
                <a:gd name="adj2" fmla="val 2367501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97766" y="2518770"/>
              <a:ext cx="163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  ‘ | \t | \n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5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 1-3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Saeed Parsa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38680" y="1705412"/>
            <a:ext cx="3372618" cy="3248389"/>
            <a:chOff x="7395883" y="2520399"/>
            <a:chExt cx="3372618" cy="3248389"/>
          </a:xfrm>
        </p:grpSpPr>
        <p:grpSp>
          <p:nvGrpSpPr>
            <p:cNvPr id="42" name="Group 41"/>
            <p:cNvGrpSpPr/>
            <p:nvPr/>
          </p:nvGrpSpPr>
          <p:grpSpPr>
            <a:xfrm>
              <a:off x="7395883" y="3085985"/>
              <a:ext cx="3372618" cy="2682803"/>
              <a:chOff x="7705165" y="3085985"/>
              <a:chExt cx="3063335" cy="242576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153400" y="3085985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982200" y="3085985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149044" y="4818990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004738" y="4845884"/>
                <a:ext cx="690154" cy="665866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8925683" y="3383401"/>
                <a:ext cx="1110426" cy="9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8907110" y="3509674"/>
                <a:ext cx="1110426" cy="9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834472" y="3140063"/>
                <a:ext cx="419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700321" y="3403675"/>
                <a:ext cx="419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0274860" y="3783196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0401134" y="3778840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8847689" y="5129484"/>
                <a:ext cx="1160904" cy="9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8839198" y="5303389"/>
                <a:ext cx="1239718" cy="30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flipH="1">
                <a:off x="9159758" y="4833761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flipH="1">
                <a:off x="9155086" y="5080470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8428637" y="3818029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8554911" y="3813673"/>
                <a:ext cx="0" cy="110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 flipH="1">
                <a:off x="10330199" y="3896915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284341" y="3231563"/>
                <a:ext cx="415907" cy="4217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0131066" y="4970710"/>
                <a:ext cx="415907" cy="4217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0038010" y="4399402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8478988" y="4049315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8186799" y="4551802"/>
                <a:ext cx="43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8306753" y="4948299"/>
                <a:ext cx="415907" cy="4217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7705165" y="3470910"/>
                <a:ext cx="434788" cy="152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Arc 42"/>
            <p:cNvSpPr/>
            <p:nvPr/>
          </p:nvSpPr>
          <p:spPr>
            <a:xfrm>
              <a:off x="8058209" y="2872443"/>
              <a:ext cx="490578" cy="441952"/>
            </a:xfrm>
            <a:prstGeom prst="arc">
              <a:avLst>
                <a:gd name="adj1" fmla="val 8959373"/>
                <a:gd name="adj2" fmla="val 2367501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19949" y="2520399"/>
              <a:ext cx="163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  ‘ | \t | \n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1E41067-9DD6-4797-B3FB-F634E4505AC3}"/>
              </a:ext>
            </a:extLst>
          </p:cNvPr>
          <p:cNvSpPr txBox="1"/>
          <p:nvPr/>
        </p:nvSpPr>
        <p:spPr>
          <a:xfrm>
            <a:off x="1236778" y="1596327"/>
            <a:ext cx="96120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switch State </a:t>
            </a:r>
            <a:r>
              <a:rPr lang="en-US" dirty="0"/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 Operate dependent on the State</a:t>
            </a:r>
            <a:r>
              <a:rPr lang="en-US" dirty="0"/>
              <a:t> </a:t>
            </a:r>
            <a:endParaRPr lang="fa-IR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case 1:</a:t>
            </a:r>
            <a:r>
              <a:rPr lang="en-US" dirty="0"/>
              <a:t>            //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odd no. 0s &amp; even no. 1s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b="1" dirty="0"/>
              <a:t> </a:t>
            </a:r>
            <a:r>
              <a:rPr lang="en-US" dirty="0"/>
              <a:t>if  (( </a:t>
            </a:r>
            <a:r>
              <a:rPr lang="en-US" dirty="0" err="1"/>
              <a:t>Nextchar</a:t>
            </a:r>
            <a:r>
              <a:rPr lang="en-US" dirty="0"/>
              <a:t> == ‘1‘)  State = 3;</a:t>
            </a:r>
          </a:p>
          <a:p>
            <a:r>
              <a:rPr lang="en-US" dirty="0"/>
              <a:t>         else if  (( </a:t>
            </a:r>
            <a:r>
              <a:rPr lang="en-US" dirty="0" err="1"/>
              <a:t>Nextchar</a:t>
            </a:r>
            <a:r>
              <a:rPr lang="en-US" dirty="0"/>
              <a:t> == ‘0‘)  State = 0;</a:t>
            </a:r>
          </a:p>
          <a:p>
            <a:r>
              <a:rPr lang="en-US" dirty="0"/>
              <a:t>         else </a:t>
            </a:r>
            <a:r>
              <a:rPr lang="en-US" dirty="0" err="1"/>
              <a:t>LexerError</a:t>
            </a:r>
            <a:r>
              <a:rPr lang="en-US" dirty="0"/>
              <a:t>();</a:t>
            </a:r>
          </a:p>
          <a:p>
            <a:r>
              <a:rPr lang="en-US" dirty="0"/>
              <a:t>         break  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 </a:t>
            </a:r>
            <a:endParaRPr lang="fa-I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70975" y="357632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case 2:</a:t>
            </a:r>
            <a:r>
              <a:rPr lang="en-US" dirty="0"/>
              <a:t>            //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odd no. 0s &amp; odd no. 1s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b="1" dirty="0"/>
              <a:t> </a:t>
            </a:r>
            <a:r>
              <a:rPr lang="en-US" dirty="0"/>
              <a:t>if  (( </a:t>
            </a:r>
            <a:r>
              <a:rPr lang="en-US" dirty="0" err="1"/>
              <a:t>Nextchar</a:t>
            </a:r>
            <a:r>
              <a:rPr lang="en-US" dirty="0"/>
              <a:t> == ‘1‘)  State = 1;</a:t>
            </a:r>
          </a:p>
          <a:p>
            <a:r>
              <a:rPr lang="en-US" dirty="0"/>
              <a:t>         else if  (( </a:t>
            </a:r>
            <a:r>
              <a:rPr lang="en-US" dirty="0" err="1"/>
              <a:t>Nextchar</a:t>
            </a:r>
            <a:r>
              <a:rPr lang="en-US" dirty="0"/>
              <a:t> == ‘0‘)  State = 2;</a:t>
            </a:r>
          </a:p>
          <a:p>
            <a:r>
              <a:rPr lang="en-US" dirty="0"/>
              <a:t>         else return “accepted”;</a:t>
            </a:r>
          </a:p>
          <a:p>
            <a:r>
              <a:rPr lang="en-US" dirty="0"/>
              <a:t>         break  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End of no. detection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 //End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C57D2-1370-4A88-B9AC-7109FA951A74}"/>
              </a:ext>
            </a:extLst>
          </p:cNvPr>
          <p:cNvSpPr txBox="1"/>
          <p:nvPr/>
        </p:nvSpPr>
        <p:spPr>
          <a:xfrm>
            <a:off x="1304925" y="1577073"/>
            <a:ext cx="9681943" cy="4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Design DFA which with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= {a, n}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accepts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strings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with at least two a's and one b.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0ADC6C-259F-4BBA-9695-13B6FDD587FA}"/>
              </a:ext>
            </a:extLst>
          </p:cNvPr>
          <p:cNvGrpSpPr/>
          <p:nvPr/>
        </p:nvGrpSpPr>
        <p:grpSpPr>
          <a:xfrm>
            <a:off x="2456794" y="2308629"/>
            <a:ext cx="6598652" cy="3644646"/>
            <a:chOff x="2456794" y="2308629"/>
            <a:chExt cx="6598652" cy="3644646"/>
          </a:xfrm>
        </p:grpSpPr>
        <p:grpSp>
          <p:nvGrpSpPr>
            <p:cNvPr id="39" name="Group 38"/>
            <p:cNvGrpSpPr/>
            <p:nvPr/>
          </p:nvGrpSpPr>
          <p:grpSpPr>
            <a:xfrm>
              <a:off x="2456794" y="2308629"/>
              <a:ext cx="6598652" cy="2717636"/>
              <a:chOff x="2352291" y="2767898"/>
              <a:chExt cx="6598652" cy="271763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845781" y="2767898"/>
                <a:ext cx="759834" cy="736422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q0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59222" y="2767898"/>
                <a:ext cx="759834" cy="736422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40985" y="4684535"/>
                <a:ext cx="759834" cy="736422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q3</a:t>
                </a: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884035" y="4714279"/>
                <a:ext cx="759834" cy="736422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3682973" y="3188270"/>
                <a:ext cx="1222538" cy="1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4103187" y="2884221"/>
                <a:ext cx="482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5216883" y="3603045"/>
                <a:ext cx="0" cy="1224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3148807" y="3577511"/>
                <a:ext cx="0" cy="1224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flipH="1">
                <a:off x="2907529" y="3984547"/>
                <a:ext cx="541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2352291" y="3193610"/>
                <a:ext cx="478685" cy="16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3639428" y="5143345"/>
                <a:ext cx="1222538" cy="1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059642" y="4839296"/>
                <a:ext cx="482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flipH="1">
                <a:off x="4939952" y="4009389"/>
                <a:ext cx="541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892676" y="2802731"/>
                <a:ext cx="759834" cy="736422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</a:t>
                </a: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917489" y="4749112"/>
                <a:ext cx="759834" cy="736422"/>
              </a:xfrm>
              <a:prstGeom prst="ellipse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q5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V="1">
                <a:off x="5716427" y="3223103"/>
                <a:ext cx="1222538" cy="1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136642" y="2919055"/>
                <a:ext cx="4751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50337" y="3637878"/>
                <a:ext cx="0" cy="1224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7056572" y="4887165"/>
                <a:ext cx="457898" cy="46642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flipV="1">
                <a:off x="5672882" y="5178178"/>
                <a:ext cx="1222538" cy="1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6093096" y="4874129"/>
                <a:ext cx="482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flipH="1">
                <a:off x="6973406" y="4044222"/>
                <a:ext cx="541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8" name="Arc 97"/>
              <p:cNvSpPr/>
              <p:nvPr/>
            </p:nvSpPr>
            <p:spPr>
              <a:xfrm>
                <a:off x="7237260" y="4974966"/>
                <a:ext cx="931780" cy="510568"/>
              </a:xfrm>
              <a:prstGeom prst="arc">
                <a:avLst>
                  <a:gd name="adj1" fmla="val 16200000"/>
                  <a:gd name="adj2" fmla="val 7439302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07954" y="4947345"/>
                <a:ext cx="742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noProof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C945223-6923-42AE-9949-AADC36179FC6}"/>
                </a:ext>
              </a:extLst>
            </p:cNvPr>
            <p:cNvSpPr/>
            <p:nvPr/>
          </p:nvSpPr>
          <p:spPr>
            <a:xfrm>
              <a:off x="3382847" y="4797021"/>
              <a:ext cx="645921" cy="673885"/>
            </a:xfrm>
            <a:prstGeom prst="arc">
              <a:avLst>
                <a:gd name="adj1" fmla="val 16200000"/>
                <a:gd name="adj2" fmla="val 13746196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B52E795-992C-4E82-9505-8789C0813C61}"/>
                </a:ext>
              </a:extLst>
            </p:cNvPr>
            <p:cNvSpPr txBox="1"/>
            <p:nvPr/>
          </p:nvSpPr>
          <p:spPr>
            <a:xfrm flipH="1">
              <a:off x="3697057" y="5470906"/>
              <a:ext cx="541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59BFB737-A1B0-48C9-9D39-D386A15857F3}"/>
                </a:ext>
              </a:extLst>
            </p:cNvPr>
            <p:cNvSpPr/>
            <p:nvPr/>
          </p:nvSpPr>
          <p:spPr>
            <a:xfrm>
              <a:off x="5183072" y="4873221"/>
              <a:ext cx="645921" cy="673885"/>
            </a:xfrm>
            <a:prstGeom prst="arc">
              <a:avLst>
                <a:gd name="adj1" fmla="val 16200000"/>
                <a:gd name="adj2" fmla="val 13746196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138332-9F26-4768-AB3B-B6E37A78393F}"/>
                </a:ext>
              </a:extLst>
            </p:cNvPr>
            <p:cNvSpPr txBox="1"/>
            <p:nvPr/>
          </p:nvSpPr>
          <p:spPr>
            <a:xfrm flipH="1">
              <a:off x="5497282" y="5491610"/>
              <a:ext cx="541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BB1B160-EDC7-4734-8444-FE8FD47FAF86}"/>
                </a:ext>
              </a:extLst>
            </p:cNvPr>
            <p:cNvSpPr/>
            <p:nvPr/>
          </p:nvSpPr>
          <p:spPr>
            <a:xfrm rot="19688815">
              <a:off x="7537737" y="2841929"/>
              <a:ext cx="645921" cy="594148"/>
            </a:xfrm>
            <a:prstGeom prst="arc">
              <a:avLst>
                <a:gd name="adj1" fmla="val 15588496"/>
                <a:gd name="adj2" fmla="val 13746196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AF5548-EF2A-46AD-BFE6-A7DAF0AB5F22}"/>
                </a:ext>
              </a:extLst>
            </p:cNvPr>
            <p:cNvSpPr txBox="1"/>
            <p:nvPr/>
          </p:nvSpPr>
          <p:spPr>
            <a:xfrm flipH="1">
              <a:off x="7874358" y="3358692"/>
              <a:ext cx="335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2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Lexical Analyzer?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514147"/>
            <a:ext cx="10108074" cy="486479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Lexeme: sequence of characters in source program matching a pattern.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B62E97-F8FE-41F1-85ED-23948E5C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999" y="1903034"/>
            <a:ext cx="6852002" cy="25782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43850A-9765-47BE-8219-89027F7F5587}"/>
              </a:ext>
            </a:extLst>
          </p:cNvPr>
          <p:cNvSpPr txBox="1"/>
          <p:nvPr/>
        </p:nvSpPr>
        <p:spPr>
          <a:xfrm>
            <a:off x="3384884" y="4551769"/>
            <a:ext cx="5422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Keywords; Examples-for, while, if etc.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Identifier; Examples-Variable name, function name, etc.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Operators; Examples '+', '++', '-' etc.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Separators; Examples ',' ';'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D989D-4E34-43C3-80B1-9B302BAF842D}"/>
              </a:ext>
            </a:extLst>
          </p:cNvPr>
          <p:cNvSpPr txBox="1"/>
          <p:nvPr/>
        </p:nvSpPr>
        <p:spPr>
          <a:xfrm>
            <a:off x="1245726" y="5863826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Section 3.1.2 in page 111 of Aho book.</a:t>
            </a:r>
          </a:p>
        </p:txBody>
      </p:sp>
    </p:spTree>
    <p:extLst>
      <p:ext uri="{BB962C8B-B14F-4D97-AF65-F5344CB8AC3E}">
        <p14:creationId xmlns:p14="http://schemas.microsoft.com/office/powerpoint/2010/main" val="2362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45725" y="1689173"/>
            <a:ext cx="96229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DFA with ∑ = {0, 1} accepts those string which do not starts with “10” and ends with 0. write a lexical analyzer program to implement the automata..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deterministic finite automata(DFA) for accepting the language:</a:t>
            </a:r>
          </a:p>
          <a:p>
            <a:pPr lvl="1" algn="ctr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=even}.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DFA for accepting  numbers in base 3 whose sum of digits is 5.</a:t>
            </a:r>
          </a:p>
        </p:txBody>
      </p:sp>
    </p:spTree>
    <p:extLst>
      <p:ext uri="{BB962C8B-B14F-4D97-AF65-F5344CB8AC3E}">
        <p14:creationId xmlns:p14="http://schemas.microsoft.com/office/powerpoint/2010/main" val="20160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C6822-721F-45FD-ABD6-76DAD23EF44E}"/>
              </a:ext>
            </a:extLst>
          </p:cNvPr>
          <p:cNvSpPr txBox="1"/>
          <p:nvPr/>
        </p:nvSpPr>
        <p:spPr>
          <a:xfrm>
            <a:off x="1245724" y="1515160"/>
            <a:ext cx="95594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definition, a regular expression is a pattern that defines a set of character sequences.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may be defined in terms of regular expressions and in terms of deterministic finite automata.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002A7-B183-4B7A-AAE6-7A2CE15EA252}"/>
              </a:ext>
            </a:extLst>
          </p:cNvPr>
          <p:cNvSpPr txBox="1"/>
          <p:nvPr/>
        </p:nvSpPr>
        <p:spPr>
          <a:xfrm>
            <a:off x="1247775" y="6000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Page 128 of AHO book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46C2F-6892-44B8-BF17-8A206DFA10DB}"/>
              </a:ext>
            </a:extLst>
          </p:cNvPr>
          <p:cNvSpPr txBox="1"/>
          <p:nvPr/>
        </p:nvSpPr>
        <p:spPr>
          <a:xfrm>
            <a:off x="1699187" y="3629500"/>
            <a:ext cx="4067175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: letter (letter | digit | ‘_’)* ;   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34" y="4525269"/>
            <a:ext cx="5305425" cy="131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0C9FDF-A78A-407E-95CE-0C556E909EE2}"/>
              </a:ext>
            </a:extLst>
          </p:cNvPr>
          <p:cNvSpPr txBox="1"/>
          <p:nvPr/>
        </p:nvSpPr>
        <p:spPr>
          <a:xfrm>
            <a:off x="1699187" y="4630862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  :     ‘(‘*  ( ( r |  *+ s ) * r ) *  *+ ‘)’ ;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: all characters apart form *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S; All characters apart from * and ‘)’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D1D757-1511-4602-B420-8AA5BC2A1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309" y="3319214"/>
            <a:ext cx="413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4" y="1443645"/>
            <a:ext cx="10108075" cy="468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lvl="1">
              <a:lnSpc>
                <a:spcPct val="120000"/>
              </a:lnSpc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basic identifier is a nonempty sequence of uppercase and lowercase letters.</a:t>
            </a:r>
          </a:p>
          <a:p>
            <a:pPr algn="ctr">
              <a:lnSpc>
                <a:spcPct val="120000"/>
              </a:lnSpc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ejaVuSansMono"/>
              </a:rPr>
              <a:t>                 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Mono"/>
              </a:rPr>
              <a:t>: (</a:t>
            </a:r>
            <a:r>
              <a:rPr lang="en-US" sz="1800" b="0" i="1" u="none" strike="noStrike" baseline="0" dirty="0">
                <a:solidFill>
                  <a:srgbClr val="191191"/>
                </a:solidFill>
                <a:latin typeface="DejaVuSansMono-Oblique"/>
              </a:rPr>
              <a:t>'</a:t>
            </a:r>
            <a:r>
              <a:rPr lang="en-US" sz="1800" b="0" i="1" u="none" strike="noStrike" baseline="0" dirty="0" err="1">
                <a:solidFill>
                  <a:srgbClr val="191191"/>
                </a:solidFill>
                <a:latin typeface="DejaVuSansMono-Oblique"/>
              </a:rPr>
              <a:t>a'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Mono"/>
              </a:rPr>
              <a:t>..</a:t>
            </a:r>
            <a:r>
              <a:rPr lang="en-US" sz="1800" b="0" i="1" u="none" strike="noStrike" baseline="0" dirty="0" err="1">
                <a:solidFill>
                  <a:srgbClr val="191191"/>
                </a:solidFill>
                <a:latin typeface="DejaVuSansMono-Oblique"/>
              </a:rPr>
              <a:t>'z'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Mono"/>
              </a:rPr>
              <a:t>|</a:t>
            </a:r>
            <a:r>
              <a:rPr lang="en-US" sz="1800" b="0" i="1" u="none" strike="noStrike" baseline="0" dirty="0" err="1">
                <a:solidFill>
                  <a:srgbClr val="191191"/>
                </a:solidFill>
                <a:latin typeface="DejaVuSansMono-Oblique"/>
              </a:rPr>
              <a:t>'A'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Mono"/>
              </a:rPr>
              <a:t>..</a:t>
            </a:r>
            <a:r>
              <a:rPr lang="en-US" sz="1800" b="0" i="1" u="none" strike="noStrike" baseline="0" dirty="0" err="1">
                <a:solidFill>
                  <a:srgbClr val="191191"/>
                </a:solidFill>
                <a:latin typeface="DejaVuSansMono-Oblique"/>
              </a:rPr>
              <a:t>'Z</a:t>
            </a:r>
            <a:r>
              <a:rPr lang="en-US" sz="1800" b="0" i="1" u="none" strike="noStrike" baseline="0" dirty="0">
                <a:solidFill>
                  <a:srgbClr val="191191"/>
                </a:solidFill>
                <a:latin typeface="DejaVuSansMono-Oblique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Mono"/>
              </a:rPr>
              <a:t>)+ ; </a:t>
            </a:r>
            <a:r>
              <a:rPr lang="en-US" sz="1800" b="0" i="1" u="none" strike="noStrike" baseline="0" dirty="0">
                <a:solidFill>
                  <a:srgbClr val="0F7C0F"/>
                </a:solidFill>
                <a:latin typeface="DejaVuSansMono-Oblique"/>
              </a:rPr>
              <a:t>// match 1-or-more upper or lowercase letters</a:t>
            </a:r>
          </a:p>
          <a:p>
            <a:pPr lvl="1">
              <a:lnSpc>
                <a:spcPct val="120000"/>
              </a:lnSpc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shorthand for character sets, ANTLR supports the more familiar regular</a:t>
            </a:r>
          </a:p>
          <a:p>
            <a:pPr lvl="1">
              <a:lnSpc>
                <a:spcPct val="120000"/>
              </a:lnSpc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set notation:</a:t>
            </a:r>
          </a:p>
          <a:p>
            <a:pPr lvl="1" algn="ctr">
              <a:lnSpc>
                <a:spcPct val="120000"/>
              </a:lnSpc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ejaVuSansMono"/>
              </a:rPr>
              <a:t>ID : [a-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VuSansMono"/>
              </a:rPr>
              <a:t>zA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VuSansMono"/>
              </a:rPr>
              <a:t>-Z]+ ; </a:t>
            </a:r>
            <a:r>
              <a:rPr lang="en-US" sz="1800" b="0" i="1" u="none" strike="noStrike" baseline="0" dirty="0">
                <a:solidFill>
                  <a:srgbClr val="0F7C0F"/>
                </a:solidFill>
                <a:latin typeface="DejaVuSansMono-Oblique"/>
              </a:rPr>
              <a:t>// match 1-or-more upper or lowercase letters</a:t>
            </a:r>
            <a:endParaRPr lang="en-US" sz="1800" b="1" i="1" u="none" strike="noStrike" baseline="0" dirty="0">
              <a:solidFill>
                <a:srgbClr val="0F7C0F"/>
              </a:solidFill>
              <a:latin typeface="DejaVuSansMono-Obliqu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b="1" i="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endParaRPr lang="en-US" sz="20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 ID could also match keywords such as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if, while, then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for, which means there’s more than one rule that could match the same string.</a:t>
            </a:r>
          </a:p>
          <a:p>
            <a:pPr lvl="1" algn="just">
              <a:lnSpc>
                <a:spcPct val="120000"/>
              </a:lnSpc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ANTLR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lexers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resolve ambiguities between lexical rules by favoring the rule specified first. That means your ID rule should be defined after all of your keyword rules,</a:t>
            </a:r>
          </a:p>
        </p:txBody>
      </p:sp>
    </p:spTree>
    <p:extLst>
      <p:ext uri="{BB962C8B-B14F-4D97-AF65-F5344CB8AC3E}">
        <p14:creationId xmlns:p14="http://schemas.microsoft.com/office/powerpoint/2010/main" val="37920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4" y="144364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Identifiers: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D7E59-677C-4613-AD8A-16C85265AA01}"/>
              </a:ext>
            </a:extLst>
          </p:cNvPr>
          <p:cNvSpPr txBox="1"/>
          <p:nvPr/>
        </p:nvSpPr>
        <p:spPr>
          <a:xfrm>
            <a:off x="1245724" y="2238632"/>
            <a:ext cx="4581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/*Fragments*/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Identifier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Identifiernondigit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Identifiernondigit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 DIGIT)*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fragment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Identifiernondigit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NONDIGIT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Universalcharactername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fragment NONDIGIT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[a-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-Z_]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92C49-884B-4E18-9346-2FBF6A556B51}"/>
              </a:ext>
            </a:extLst>
          </p:cNvPr>
          <p:cNvSpPr txBox="1"/>
          <p:nvPr/>
        </p:nvSpPr>
        <p:spPr>
          <a:xfrm>
            <a:off x="6191580" y="2238632"/>
            <a:ext cx="4300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fragment DIGIT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[0-9]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fragment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Universalcharactername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'\\u'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Hexquad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'\\U'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Hexquad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Hexquad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4" y="144364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9BDE6-B47E-42AB-A406-A2F9B67C3A5E}"/>
              </a:ext>
            </a:extLst>
          </p:cNvPr>
          <p:cNvSpPr txBox="1"/>
          <p:nvPr/>
        </p:nvSpPr>
        <p:spPr>
          <a:xfrm>
            <a:off x="1311691" y="2233743"/>
            <a:ext cx="22229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'void'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Volatile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'volatile'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'while'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'switch'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C075E-A7B9-49D8-B9C9-FCC84B49EE62}"/>
              </a:ext>
            </a:extLst>
          </p:cNvPr>
          <p:cNvSpPr txBox="1"/>
          <p:nvPr/>
        </p:nvSpPr>
        <p:spPr>
          <a:xfrm>
            <a:off x="3687692" y="2233743"/>
            <a:ext cx="21022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'struct'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Goto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'if'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Inline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'inline'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EAFE0-7041-4B83-BB21-5C5B55EF0C44}"/>
              </a:ext>
            </a:extLst>
          </p:cNvPr>
          <p:cNvSpPr txBox="1"/>
          <p:nvPr/>
        </p:nvSpPr>
        <p:spPr>
          <a:xfrm>
            <a:off x="6051504" y="2233743"/>
            <a:ext cx="23638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'int'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'long'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'false'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'final'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FCD25-4C1E-4D44-A1B3-F073E88159D5}"/>
              </a:ext>
            </a:extLst>
          </p:cNvPr>
          <p:cNvSpPr txBox="1"/>
          <p:nvPr/>
        </p:nvSpPr>
        <p:spPr>
          <a:xfrm>
            <a:off x="8244840" y="2233743"/>
            <a:ext cx="20419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'float'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'for'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'else'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4" y="144364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4" y="2278067"/>
            <a:ext cx="9334500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Describing integer numbers such as 10 is easy because it’s just a sequence of digits</a:t>
            </a:r>
            <a:r>
              <a:rPr lang="en-US" sz="2400" b="0" i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20000"/>
              </a:lnSpc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: '0'..'9'+ ;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match 1 or more digits</a:t>
            </a:r>
          </a:p>
          <a:p>
            <a:pPr lvl="1">
              <a:lnSpc>
                <a:spcPct val="12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lvl="1" algn="ctr">
              <a:lnSpc>
                <a:spcPct val="12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: [0-9]+ 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match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or more digits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92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4" y="144364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numbers: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4" y="2097677"/>
            <a:ext cx="9334500" cy="4168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floating-point number is a sequence of digits followed by a period and then optionally a fractional part, or it starts with a period and continues with a sequence of digits.</a:t>
            </a:r>
          </a:p>
          <a:p>
            <a:pPr lvl="2">
              <a:lnSpc>
                <a:spcPct val="120000"/>
              </a:lnSpc>
            </a:pPr>
            <a:r>
              <a:rPr lang="de-DE" b="0" i="0" u="none" strike="noStrike" baseline="0" dirty="0">
                <a:solidFill>
                  <a:srgbClr val="000000"/>
                </a:solidFill>
                <a:latin typeface="DejaVuSansMono"/>
              </a:rPr>
              <a:t>FLOAT: DIGIT+ </a:t>
            </a:r>
            <a:r>
              <a:rPr lang="de-DE" b="0" i="1" u="none" strike="noStrike" baseline="0" dirty="0">
                <a:solidFill>
                  <a:srgbClr val="191191"/>
                </a:solidFill>
                <a:latin typeface="DejaVuSansMono-Oblique"/>
              </a:rPr>
              <a:t>'.' 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DejaVuSansMono"/>
              </a:rPr>
              <a:t>DIGIT* </a:t>
            </a:r>
            <a:r>
              <a:rPr lang="de-DE" dirty="0">
                <a:solidFill>
                  <a:srgbClr val="000000"/>
                </a:solidFill>
                <a:latin typeface="DejaVuSansMono"/>
              </a:rPr>
              <a:t>	</a:t>
            </a:r>
            <a:r>
              <a:rPr lang="de-DE" b="0" i="1" u="none" strike="noStrike" baseline="0" dirty="0" smtClean="0">
                <a:solidFill>
                  <a:srgbClr val="0F7C0F"/>
                </a:solidFill>
                <a:latin typeface="DejaVuSansMono-Oblique"/>
              </a:rPr>
              <a:t>// </a:t>
            </a:r>
            <a:r>
              <a:rPr lang="de-DE" b="0" i="1" u="none" strike="noStrike" baseline="0" dirty="0">
                <a:solidFill>
                  <a:srgbClr val="0F7C0F"/>
                </a:solidFill>
                <a:latin typeface="DejaVuSansMono-Oblique"/>
              </a:rPr>
              <a:t>match 1. 39. 3.14159 etc...</a:t>
            </a:r>
          </a:p>
          <a:p>
            <a:pPr lvl="2">
              <a:lnSpc>
                <a:spcPct val="12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DejaVuSansMono"/>
              </a:rPr>
              <a:t>| </a:t>
            </a:r>
            <a:r>
              <a:rPr lang="en-US" b="0" i="1" u="none" strike="noStrike" baseline="0" dirty="0">
                <a:solidFill>
                  <a:srgbClr val="191191"/>
                </a:solidFill>
                <a:latin typeface="DejaVuSansMono-Oblique"/>
              </a:rPr>
              <a:t>'.'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DejaVuSansMono"/>
              </a:rPr>
              <a:t>DIGIT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DejaVuSansMono"/>
              </a:rPr>
              <a:t>+     </a:t>
            </a:r>
            <a:r>
              <a:rPr lang="en-US" b="0" i="1" u="none" strike="noStrike" baseline="0" dirty="0">
                <a:solidFill>
                  <a:srgbClr val="0F7C0F"/>
                </a:solidFill>
                <a:latin typeface="DejaVuSansMono-Oblique"/>
              </a:rPr>
              <a:t>// match .1 .14159</a:t>
            </a:r>
          </a:p>
          <a:p>
            <a:pPr lvl="2">
              <a:lnSpc>
                <a:spcPct val="12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DejaVuSansMono"/>
              </a:rPr>
              <a:t>;</a:t>
            </a:r>
          </a:p>
          <a:p>
            <a:pPr lvl="2">
              <a:lnSpc>
                <a:spcPct val="120000"/>
              </a:lnSpc>
            </a:pPr>
            <a:r>
              <a:rPr lang="en-US" b="1" i="0" u="none" strike="noStrike" baseline="0" dirty="0">
                <a:solidFill>
                  <a:srgbClr val="91117D"/>
                </a:solidFill>
                <a:latin typeface="DejaVuSansMono-Bold"/>
              </a:rPr>
              <a:t>fragment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b="0" i="0" u="none" strike="noStrike" baseline="0" dirty="0">
                <a:solidFill>
                  <a:srgbClr val="000000"/>
                </a:solidFill>
                <a:latin typeface="DejaVuSansMono"/>
              </a:rPr>
              <a:t>DIGIT : [0-9] ;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DejaVuSansMono"/>
              </a:rPr>
              <a:t>  </a:t>
            </a:r>
            <a:r>
              <a:rPr lang="en-US" b="0" i="1" u="none" strike="noStrike" baseline="0" dirty="0" smtClean="0">
                <a:solidFill>
                  <a:srgbClr val="0F7C0F"/>
                </a:solidFill>
                <a:latin typeface="DejaVuSansMono-Oblique"/>
              </a:rPr>
              <a:t>// </a:t>
            </a:r>
            <a:r>
              <a:rPr lang="en-US" b="0" i="1" u="none" strike="noStrike" baseline="0" dirty="0">
                <a:solidFill>
                  <a:srgbClr val="0F7C0F"/>
                </a:solidFill>
                <a:latin typeface="DejaVuSansMono-Oblique"/>
              </a:rPr>
              <a:t>match single digit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prefixing the rule with </a:t>
            </a:r>
            <a:r>
              <a:rPr lang="en-US" sz="20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let ANTLR know that the rule will be used only by other lexical rules.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127600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2" y="1840262"/>
            <a:ext cx="10108075" cy="465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is a sequence of any characters between double </a:t>
            </a:r>
            <a:r>
              <a:rPr lang="en-US" sz="2000" b="0" i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quotes.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u="none" strike="noStrike" baseline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DejaVuSansMono"/>
              </a:rPr>
              <a:t>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DejaVuSansMono"/>
              </a:rPr>
              <a:t>: </a:t>
            </a:r>
            <a:r>
              <a:rPr lang="en-US" b="0" i="1" u="none" strike="noStrike" baseline="0" dirty="0">
                <a:solidFill>
                  <a:srgbClr val="191191"/>
                </a:solidFill>
                <a:latin typeface="DejaVuSansMono-Oblique"/>
              </a:rPr>
              <a:t>‘“'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DejaVuSansMono"/>
              </a:rPr>
              <a:t>.*? </a:t>
            </a:r>
            <a:r>
              <a:rPr lang="en-US" b="0" i="1" u="none" strike="noStrike" baseline="0" dirty="0">
                <a:solidFill>
                  <a:srgbClr val="191191"/>
                </a:solidFill>
                <a:latin typeface="DejaVuSansMono-Oblique"/>
              </a:rPr>
              <a:t>'"'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DejaVuSansMono"/>
              </a:rPr>
              <a:t>; </a:t>
            </a:r>
            <a:r>
              <a:rPr lang="en-US" b="0" i="1" u="none" strike="noStrike" baseline="0" dirty="0">
                <a:solidFill>
                  <a:srgbClr val="0F7C0F"/>
                </a:solidFill>
                <a:latin typeface="DejaVuSansMono-Oblique"/>
              </a:rPr>
              <a:t>// match anything in "..."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dot wildcard operator matches any single character. </a:t>
            </a:r>
          </a:p>
          <a:p>
            <a:pPr marL="1257300" lvl="2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would be a loop that matches any sequence of zero or more characters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ANTLR provides support for nongreedy subrules using standard regular expression notation (the ? suffix</a:t>
            </a:r>
            <a:r>
              <a:rPr lang="en-US" sz="2000" b="0" i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Nongreedy subrules match the fewest number of characters while still allowing the entire surrounding rule to match.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common escape characters, we need something like the following:</a:t>
            </a:r>
          </a:p>
          <a:p>
            <a:pPr lvl="2" algn="just">
              <a:lnSpc>
                <a:spcPct val="12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STRING: '"' (ESC|.)*? '“’ ;   ‘ “ ‘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b="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Fragment </a:t>
            </a:r>
            <a:r>
              <a:rPr lang="en-US" sz="2000" b="0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'\\"' | '\\\\' ;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2-char sequences \" and \\</a:t>
            </a:r>
          </a:p>
        </p:txBody>
      </p:sp>
    </p:spTree>
    <p:extLst>
      <p:ext uri="{BB962C8B-B14F-4D97-AF65-F5344CB8AC3E}">
        <p14:creationId xmlns:p14="http://schemas.microsoft.com/office/powerpoint/2010/main" val="25102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127600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60963" y="1840262"/>
            <a:ext cx="93345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matches the tokens we’ve defined so far, it emits them via the token stream to the parser.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when the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matches comment and whitespace tokens, we’d like it to toss them out.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how to match both single-line and multiline comments for C-derived languages:</a:t>
            </a:r>
          </a:p>
          <a:p>
            <a:pPr lvl="2">
              <a:spcBef>
                <a:spcPts val="600"/>
              </a:spcBef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LINE_COMMENT : </a:t>
            </a:r>
            <a:r>
              <a:rPr lang="en-US" sz="2000" b="0" i="1" u="none" strike="noStrike" baseline="0" dirty="0">
                <a:solidFill>
                  <a:srgbClr val="191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'//'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.*? </a:t>
            </a:r>
            <a:r>
              <a:rPr lang="en-US" sz="2000" b="0" i="1" u="none" strike="noStrike" baseline="0" dirty="0">
                <a:solidFill>
                  <a:srgbClr val="191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'\r’*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b="0" i="1" u="none" strike="noStrike" baseline="0" dirty="0">
                <a:solidFill>
                  <a:srgbClr val="191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'\n'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skip;      </a:t>
            </a:r>
            <a:r>
              <a:rPr lang="en-US" sz="2000" b="0" i="1" u="none" strike="noStrike" baseline="0" dirty="0">
                <a:solidFill>
                  <a:srgbClr val="0F7C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Match "//" stuff '\n'</a:t>
            </a:r>
          </a:p>
          <a:p>
            <a:pPr lvl="2">
              <a:spcBef>
                <a:spcPts val="600"/>
              </a:spcBef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: </a:t>
            </a:r>
            <a:r>
              <a:rPr lang="en-US" sz="2000" b="0" i="1" u="none" strike="noStrike" baseline="0" dirty="0">
                <a:solidFill>
                  <a:srgbClr val="191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'/*'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.*? </a:t>
            </a:r>
            <a:r>
              <a:rPr lang="en-US" sz="2000" b="0" i="1" u="none" strike="noStrike" baseline="0" dirty="0">
                <a:solidFill>
                  <a:srgbClr val="191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'*/'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skip ; </a:t>
            </a:r>
            <a:r>
              <a:rPr lang="en-US" sz="2000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i="1" u="none" strike="noStrike" baseline="0" dirty="0" smtClean="0">
                <a:solidFill>
                  <a:srgbClr val="0F7C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0" i="1" u="none" strike="noStrike" baseline="0" dirty="0">
                <a:solidFill>
                  <a:srgbClr val="0F7C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"/*" stuff "*/"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LINE_COMMENT, .*? consumes everything after // until it sees a newline (optionally preceded by a carriage return to match Windows-style newlines).</a:t>
            </a:r>
          </a:p>
          <a:p>
            <a:pPr marL="800100" lvl="1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COMMENT, .*? consumes everything after /* and before the terminating */.</a:t>
            </a:r>
          </a:p>
        </p:txBody>
      </p:sp>
    </p:spTree>
    <p:extLst>
      <p:ext uri="{BB962C8B-B14F-4D97-AF65-F5344CB8AC3E}">
        <p14:creationId xmlns:p14="http://schemas.microsoft.com/office/powerpoint/2010/main" val="6708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127600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Whitespaces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2007902"/>
            <a:ext cx="933450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programming languages treat whitespace characters as token separators but otherwise ignore them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exception because it uses whitespace for particular syntax purposes: newlines to terminate commands and indent level, with initial tabs or spaces to indicate nesting level.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how to tell ANTLR to throw out whitespace:</a:t>
            </a:r>
          </a:p>
          <a:p>
            <a:pPr algn="l"/>
            <a:r>
              <a:rPr lang="en-US" sz="2000" b="0" i="0" u="none" strike="noStrike" baseline="0" dirty="0">
                <a:latin typeface="DejaVuSansMono"/>
              </a:rPr>
              <a:t>	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 : (' '|'\t'|'\r'|'\n')+ -&gt;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skip;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match 1-or-more whitespace but discard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WS : [ \t\r\n]+ -&gt;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skip;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match 1-or-more whitespace but discard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Lexical Analyzer?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CC3C68-CC89-4899-A054-0BF194E8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23" y="1935004"/>
            <a:ext cx="7464354" cy="39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127600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Whitespaces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1739D-8C5C-4D60-A558-A0DF98FF4606}"/>
              </a:ext>
            </a:extLst>
          </p:cNvPr>
          <p:cNvSpPr txBox="1"/>
          <p:nvPr/>
        </p:nvSpPr>
        <p:spPr>
          <a:xfrm>
            <a:off x="1577193" y="240451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Whitespace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[ \t]+ -&gt; channel(HIDDEN)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Newline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('\r' '\n'? | '\n') -&gt; channel(HIDDEN)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BlockComment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'/*' .*? '*/' -&gt; channel(HIDDEN)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LineComment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'//' ~ [\r\n]* -&gt; channel(HIDDEN)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BF8A-BEC6-414A-B08A-F343FCE62792}"/>
              </a:ext>
            </a:extLst>
          </p:cNvPr>
          <p:cNvSpPr txBox="1"/>
          <p:nvPr/>
        </p:nvSpPr>
        <p:spPr>
          <a:xfrm>
            <a:off x="1245723" y="1840262"/>
            <a:ext cx="9353549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Channel(Hidden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attribute you tell ANTLR to keep the token. </a:t>
            </a:r>
          </a:p>
        </p:txBody>
      </p:sp>
    </p:spTree>
    <p:extLst>
      <p:ext uri="{BB962C8B-B14F-4D97-AF65-F5344CB8AC3E}">
        <p14:creationId xmlns:p14="http://schemas.microsoft.com/office/powerpoint/2010/main" val="41126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127600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8B79A-110B-4D0E-A53A-B12CF2B48695}"/>
              </a:ext>
            </a:extLst>
          </p:cNvPr>
          <p:cNvSpPr txBox="1"/>
          <p:nvPr/>
        </p:nvSpPr>
        <p:spPr>
          <a:xfrm>
            <a:off x="1245723" y="2007902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assignmentoperator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: '=' #assignmentoperator1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'*=' #assignmentoperator2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'/=' #assignmentoperator3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'%=' #assignmentoperator4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'+=' #assignmentoperator5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'-=' #assignmentoperator6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RightShiftAssign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#assignmentoperator7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LeftShiftAssign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#assignmentoperator8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'&amp;=' #assignmentoperator9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'^=' #assignmentoperator10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| '|=' #assignmentoperator11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</p:txBody>
      </p:sp>
    </p:spTree>
    <p:extLst>
      <p:ext uri="{BB962C8B-B14F-4D97-AF65-F5344CB8AC3E}">
        <p14:creationId xmlns:p14="http://schemas.microsoft.com/office/powerpoint/2010/main" val="2543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127600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E2275-7874-45E9-9A81-A612A76E2D37}"/>
              </a:ext>
            </a:extLst>
          </p:cNvPr>
          <p:cNvSpPr txBox="1"/>
          <p:nvPr/>
        </p:nvSpPr>
        <p:spPr>
          <a:xfrm>
            <a:off x="1245723" y="187028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theoperator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: New #theoperator1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Delete  #theoperator2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New '[' ']'  #theoperator3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Delete '[' ']'  #theoperator4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'+' #theoperator5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'-' #theoperator6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'*' #theoperator7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'/' #theoperator8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'%' #theoperator9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'^' #theoperator10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'&amp;' #theoperator11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'|' #theoperator12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'~' #theoperator13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'!' #theoperator14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'not' #theoperator15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'=' #theoperator16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F0121-040C-466D-9380-695FEDA56D51}"/>
              </a:ext>
            </a:extLst>
          </p:cNvPr>
          <p:cNvSpPr txBox="1"/>
          <p:nvPr/>
        </p:nvSpPr>
        <p:spPr>
          <a:xfrm>
            <a:off x="5646273" y="2266148"/>
            <a:ext cx="5029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'&lt;' #theoperator17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'&gt;' #theoperator18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'+=' #theoperator19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'-=' #theoperator20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'*=' #theoperator21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'/=' #theoperator22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'%=' #theoperator23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'^=' #theoperator24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'&amp;=' #theoperator25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'|=' #theoperator26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LeftShift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#theoperator27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RightShift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#theoperator28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RightShiftAssign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#theoperator29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LeftShiftAssign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#theoperator30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| '==' #theoperator31</a:t>
            </a:r>
          </a:p>
        </p:txBody>
      </p:sp>
    </p:spTree>
    <p:extLst>
      <p:ext uri="{BB962C8B-B14F-4D97-AF65-F5344CB8AC3E}">
        <p14:creationId xmlns:p14="http://schemas.microsoft.com/office/powerpoint/2010/main" val="39766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rules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3" y="1276005"/>
            <a:ext cx="10108075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curly brackets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C17C1-E822-4F48-BC0D-338DF9C64B4F}"/>
              </a:ext>
            </a:extLst>
          </p:cNvPr>
          <p:cNvSpPr txBox="1"/>
          <p:nvPr/>
        </p:nvSpPr>
        <p:spPr>
          <a:xfrm>
            <a:off x="1245723" y="2007902"/>
            <a:ext cx="987742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that matching nested curly braces with a DFA must be done using a counter whereas nested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curlies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trivially matched with a context-free grammar:</a:t>
            </a:r>
          </a:p>
          <a:p>
            <a:endParaRPr lang="en-US" dirty="0"/>
          </a:p>
          <a:p>
            <a:pPr lvl="2"/>
            <a:r>
              <a:rPr lang="en-US" dirty="0"/>
              <a:t>ACTION</a:t>
            </a:r>
          </a:p>
          <a:p>
            <a:pPr lvl="2"/>
            <a:r>
              <a:rPr lang="en-US" dirty="0"/>
              <a:t>    :   '{' ( ACTION | ~'}' )* '}'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    ; 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recursion, of course, is the dead giveaway that this is not an ordinary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rules may use more than a single symbol of lookahead, can use semantic predicates, and can specify syntactic predicates to look arbitrarily ahead.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F39F2-E569-4BD2-A18D-283D64B0E716}"/>
              </a:ext>
            </a:extLst>
          </p:cNvPr>
          <p:cNvSpPr txBox="1"/>
          <p:nvPr/>
        </p:nvSpPr>
        <p:spPr>
          <a:xfrm>
            <a:off x="2057400" y="497241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ESCAPE_CHAR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:   '\\' 't' // two char of lookahead needed,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|   '\\' 'n' // due to common left-prefix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;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Starter Kit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5" y="1503624"/>
            <a:ext cx="9620395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Punctuations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call : ID '('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exprList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')' ;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programmers prefer to define token labels such as LP (left parenthesis) instead.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: ID LP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exprList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RP ;</a:t>
            </a:r>
          </a:p>
          <a:p>
            <a:pPr lvl="2" algn="just"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 : '(' ;</a:t>
            </a:r>
          </a:p>
          <a:p>
            <a:pPr lvl="2"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 : ')’ ;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reserved identifiers, and we can either reference them directly or define token types for them: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returnStat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'return' expr ';'</a:t>
            </a:r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Starter Kit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5" y="1410101"/>
            <a:ext cx="93345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: ID_LETTER (ID_LETTER | DIGIT)* ; // From C language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ID_LETTER : 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a'..'z'|'A'..'Z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'|'_’ 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 : '0'..'9’ ;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 lvl="2"/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: DIGIT+ ;</a:t>
            </a:r>
          </a:p>
          <a:p>
            <a:pPr lvl="2"/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lvl="2"/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DIGIT+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'.'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DIGIT*</a:t>
            </a:r>
          </a:p>
          <a:p>
            <a:pPr lvl="2"/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'.'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DIGIT+</a:t>
            </a:r>
          </a:p>
          <a:p>
            <a:pPr lvl="2"/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: '"' ( ESC | . )*? ‘</a:t>
            </a:r>
            <a:r>
              <a:rPr lang="fa-I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’ ;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 : '\\' [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btnr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"\\] ; // \b, \t, \n etc...</a:t>
            </a:r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904127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Starter Kit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8D0B3-62BE-4E19-BF23-770ED5C60C6C}"/>
              </a:ext>
            </a:extLst>
          </p:cNvPr>
          <p:cNvSpPr txBox="1"/>
          <p:nvPr/>
        </p:nvSpPr>
        <p:spPr>
          <a:xfrm>
            <a:off x="1245725" y="1443645"/>
            <a:ext cx="93345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LINE_COMMENT : '//' .*? '\n' -&gt; skip ;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: '/*' .*? '*/' -&gt; skip ;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Whitespace</a:t>
            </a:r>
          </a:p>
          <a:p>
            <a:pPr lvl="2"/>
            <a:r>
              <a:rPr lang="pt-BR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 : [ \t\n\r]+ -&gt; skip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71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Tokenizing Sentences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245725" y="1443645"/>
            <a:ext cx="1010807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Humans unconsciously combine letters into words before recognizing grammatical structure while reading.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Recognizers that feed off character streams are called tokenizers or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BookmanStd-Light"/>
              </a:rPr>
              <a:t>lexers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Just as an overall sentence has structure, the individual tokens have structure.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At the character level, we refer to syntax as the lexical structure.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BookmanStd-Ligh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We want to recognize lists of names such as [</a:t>
            </a:r>
            <a:r>
              <a:rPr lang="en-US" sz="2000" dirty="0" err="1">
                <a:solidFill>
                  <a:srgbClr val="0070C0"/>
                </a:solidFill>
              </a:rPr>
              <a:t>a,b,c</a:t>
            </a:r>
            <a:r>
              <a:rPr lang="en-US" sz="2000" dirty="0">
                <a:solidFill>
                  <a:srgbClr val="0070C0"/>
                </a:solidFill>
              </a:rPr>
              <a:t>] and nested lists such as [a,[</a:t>
            </a:r>
            <a:r>
              <a:rPr lang="en-US" sz="2000" dirty="0" err="1">
                <a:solidFill>
                  <a:srgbClr val="0070C0"/>
                </a:solidFill>
              </a:rPr>
              <a:t>b,c</a:t>
            </a:r>
            <a:r>
              <a:rPr lang="en-US" sz="2000" dirty="0">
                <a:solidFill>
                  <a:srgbClr val="0070C0"/>
                </a:solidFill>
              </a:rPr>
              <a:t>],d]: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	</a:t>
            </a:r>
            <a:r>
              <a:rPr lang="en-US" sz="2000" dirty="0">
                <a:solidFill>
                  <a:srgbClr val="661A33"/>
                </a:solidFill>
                <a:latin typeface="LucidaSansTypewriter-Bd"/>
              </a:rPr>
              <a:t>grammar </a:t>
            </a:r>
            <a:r>
              <a:rPr lang="en-US" sz="2000" dirty="0" err="1">
                <a:solidFill>
                  <a:srgbClr val="00009A"/>
                </a:solidFill>
                <a:latin typeface="LucidaSansTypewriter"/>
              </a:rPr>
              <a:t>NestedNameList</a:t>
            </a:r>
            <a:r>
              <a:rPr lang="en-US" sz="2000" dirty="0">
                <a:solidFill>
                  <a:srgbClr val="00009A"/>
                </a:solidFill>
                <a:latin typeface="LucidaSansTypewriter"/>
              </a:rPr>
              <a:t>;</a:t>
            </a:r>
          </a:p>
          <a:p>
            <a:r>
              <a:rPr lang="en-US" sz="2000" dirty="0">
                <a:solidFill>
                  <a:srgbClr val="00009A"/>
                </a:solidFill>
                <a:latin typeface="LucidaSansTypewriter"/>
              </a:rPr>
              <a:t>	list : '[' elements ']’ ; 		</a:t>
            </a:r>
            <a:r>
              <a:rPr lang="en-US" sz="2000" dirty="0">
                <a:solidFill>
                  <a:srgbClr val="1A6633"/>
                </a:solidFill>
                <a:latin typeface="LucidaSansTypewriter"/>
              </a:rPr>
              <a:t>// match bracketed list</a:t>
            </a:r>
          </a:p>
          <a:p>
            <a:r>
              <a:rPr lang="en-US" sz="2000" dirty="0">
                <a:solidFill>
                  <a:srgbClr val="00009A"/>
                </a:solidFill>
                <a:latin typeface="LucidaSansTypewriter"/>
              </a:rPr>
              <a:t>	elements : element (',' element)* ; </a:t>
            </a:r>
            <a:r>
              <a:rPr lang="en-US" sz="2000" dirty="0" smtClean="0">
                <a:solidFill>
                  <a:srgbClr val="00009A"/>
                </a:solidFill>
                <a:latin typeface="LucidaSansTypewriter"/>
              </a:rPr>
              <a:t>    </a:t>
            </a:r>
            <a:r>
              <a:rPr lang="en-US" sz="2000" dirty="0" smtClean="0">
                <a:solidFill>
                  <a:srgbClr val="1A6633"/>
                </a:solidFill>
                <a:latin typeface="LucidaSansTypewriter"/>
              </a:rPr>
              <a:t>// </a:t>
            </a:r>
            <a:r>
              <a:rPr lang="en-US" sz="2000" dirty="0">
                <a:solidFill>
                  <a:srgbClr val="1A6633"/>
                </a:solidFill>
                <a:latin typeface="LucidaSansTypewriter"/>
              </a:rPr>
              <a:t>match comma-separated list</a:t>
            </a:r>
          </a:p>
          <a:p>
            <a:r>
              <a:rPr lang="en-US" sz="2000" dirty="0">
                <a:solidFill>
                  <a:srgbClr val="00009A"/>
                </a:solidFill>
                <a:latin typeface="LucidaSansTypewriter"/>
              </a:rPr>
              <a:t>	element : NAME | list ; 		</a:t>
            </a:r>
            <a:r>
              <a:rPr lang="en-US" sz="2000" dirty="0">
                <a:solidFill>
                  <a:srgbClr val="1A6633"/>
                </a:solidFill>
                <a:latin typeface="LucidaSansTypewriter"/>
              </a:rPr>
              <a:t>// element is name or nested list</a:t>
            </a:r>
          </a:p>
          <a:p>
            <a:r>
              <a:rPr lang="en-US" sz="2000" dirty="0">
                <a:solidFill>
                  <a:srgbClr val="00009A"/>
                </a:solidFill>
                <a:latin typeface="LucidaSansTypewriter"/>
              </a:rPr>
              <a:t>	NAME : ('</a:t>
            </a:r>
            <a:r>
              <a:rPr lang="en-US" sz="2000" dirty="0" err="1">
                <a:solidFill>
                  <a:srgbClr val="00009A"/>
                </a:solidFill>
                <a:latin typeface="LucidaSansTypewriter"/>
              </a:rPr>
              <a:t>a'..'z</a:t>
            </a:r>
            <a:r>
              <a:rPr lang="en-US" sz="2000" dirty="0">
                <a:solidFill>
                  <a:srgbClr val="00009A"/>
                </a:solidFill>
                <a:latin typeface="LucidaSansTypewriter"/>
              </a:rPr>
              <a:t>' |'A'..'Z' )+ ; 		</a:t>
            </a:r>
            <a:r>
              <a:rPr lang="en-US" sz="2000" dirty="0">
                <a:solidFill>
                  <a:srgbClr val="1A6633"/>
                </a:solidFill>
                <a:latin typeface="LucidaSansTypewriter"/>
              </a:rPr>
              <a:t>// NAME is sequence of &gt;=1 letter</a:t>
            </a:r>
            <a:r>
              <a:rPr lang="en-US" sz="2000" dirty="0">
                <a:solidFill>
                  <a:srgbClr val="00B0F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68C97-7902-4694-A594-4C61E6757B28}"/>
              </a:ext>
            </a:extLst>
          </p:cNvPr>
          <p:cNvSpPr txBox="1"/>
          <p:nvPr/>
        </p:nvSpPr>
        <p:spPr>
          <a:xfrm>
            <a:off x="1245725" y="5710019"/>
            <a:ext cx="10506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https://theswissbay.ch/pdf/Gentoomen%20Library/Programming/Pragmatic%20Programmers/Language%20Implementation%20Patterns.pdf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965460" y="4663579"/>
            <a:ext cx="789291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661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NestedNameList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: '[' elements ']’ ; 		 </a:t>
            </a:r>
            <a:r>
              <a:rPr lang="en-US" sz="2000" dirty="0" smtClean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bracketed list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: element (',' element)* </a:t>
            </a:r>
            <a:r>
              <a:rPr lang="en-US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000" dirty="0" smtClean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comma-separated list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: NAME | list ; 		</a:t>
            </a:r>
            <a:r>
              <a:rPr lang="en-US" sz="2000" dirty="0" smtClean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is name or nested list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('</a:t>
            </a:r>
            <a:r>
              <a:rPr lang="en-US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a'..'z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|'A'..'Z' )+ ;  </a:t>
            </a:r>
            <a:r>
              <a:rPr lang="en-US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smtClean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is sequence of &gt;=1 letter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7C34E-61F7-40F2-9E58-98EED14C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15" y="1467623"/>
            <a:ext cx="3556135" cy="23678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26DAF-70B6-4B17-8583-159E91DAFD5F}"/>
              </a:ext>
            </a:extLst>
          </p:cNvPr>
          <p:cNvSpPr txBox="1"/>
          <p:nvPr/>
        </p:nvSpPr>
        <p:spPr>
          <a:xfrm>
            <a:off x="1698557" y="3898886"/>
            <a:ext cx="2990850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Parse tree for [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C1AA1-D81D-4B7A-A3E8-3E99AFFD59D9}"/>
              </a:ext>
            </a:extLst>
          </p:cNvPr>
          <p:cNvSpPr txBox="1"/>
          <p:nvPr/>
        </p:nvSpPr>
        <p:spPr>
          <a:xfrm>
            <a:off x="7048500" y="4552656"/>
            <a:ext cx="323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Parse tree for [a,[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],d]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1B24E5-8043-4290-A75B-E6248F6D5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68" y="1152525"/>
            <a:ext cx="4133782" cy="33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245725" y="1443645"/>
            <a:ext cx="1010807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a loop that pulls tokens out, until it returns a token with type EOF_TYPE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dirty="0" err="1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ListLexer</a:t>
            </a:r>
            <a:r>
              <a:rPr lang="fr-FR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fr-FR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000" dirty="0">
                <a:solidFill>
                  <a:srgbClr val="661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fr-FR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ListLexer</a:t>
            </a:r>
            <a:r>
              <a:rPr lang="fr-FR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(args[0]);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Token t = </a:t>
            </a:r>
            <a:r>
              <a:rPr lang="en-US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>
              <a:solidFill>
                <a:srgbClr val="0000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661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t.type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Lexer.EOF_TYPE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solidFill>
                <a:srgbClr val="0000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(t); </a:t>
            </a:r>
            <a:r>
              <a:rPr lang="en-US" sz="2000" dirty="0">
                <a:solidFill>
                  <a:srgbClr val="1A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EOF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5AA4A-86BA-44E5-AACC-FD8E5D1808B5}"/>
              </a:ext>
            </a:extLst>
          </p:cNvPr>
          <p:cNvSpPr txBox="1"/>
          <p:nvPr/>
        </p:nvSpPr>
        <p:spPr>
          <a:xfrm>
            <a:off x="1245725" y="5214700"/>
            <a:ext cx="10506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https://theswissbay.ch/pdf/Gentoomen%20Library/Programming/Pragmatic%20Programmers/Language%20Implementation%20Patterns.pdf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Page: 51</a:t>
            </a:r>
          </a:p>
        </p:txBody>
      </p:sp>
    </p:spTree>
    <p:extLst>
      <p:ext uri="{BB962C8B-B14F-4D97-AF65-F5344CB8AC3E}">
        <p14:creationId xmlns:p14="http://schemas.microsoft.com/office/powerpoint/2010/main" val="34251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Lexical Analyzer?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ACD69-AF6B-4FB7-A4DA-8516589A89BF}"/>
              </a:ext>
            </a:extLst>
          </p:cNvPr>
          <p:cNvSpPr txBox="1"/>
          <p:nvPr/>
        </p:nvSpPr>
        <p:spPr>
          <a:xfrm>
            <a:off x="1823242" y="3572845"/>
            <a:ext cx="6923317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structure:</a:t>
            </a: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Token{</a:t>
            </a: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row;		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1- 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number of the lexicon</a:t>
            </a:r>
            <a:endParaRPr lang="fa-IR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 col; 		// 2- Column number of the lexicon</a:t>
            </a:r>
            <a:endParaRPr lang="fa-IR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 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BlkNo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		// 3- 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no.</a:t>
            </a:r>
            <a:endParaRPr lang="fa-IR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Symbols type; 	// 4- the lexicon code</a:t>
            </a:r>
            <a:endParaRPr lang="fa-IR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char Name 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[30];</a:t>
            </a:r>
            <a:r>
              <a:rPr lang="fa-IR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5- Lexicon</a:t>
            </a:r>
            <a:endParaRPr lang="fa-IR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Token-type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B8E5B-8CC8-40B2-80E7-36EEEE0E0DB1}"/>
              </a:ext>
            </a:extLst>
          </p:cNvPr>
          <p:cNvSpPr txBox="1"/>
          <p:nvPr/>
        </p:nvSpPr>
        <p:spPr>
          <a:xfrm>
            <a:off x="1823242" y="2120705"/>
            <a:ext cx="497205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Text source;</a:t>
            </a:r>
          </a:p>
          <a:p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= 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”R+”);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6" y="1437120"/>
            <a:ext cx="3678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structure: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245725" y="1443645"/>
            <a:ext cx="101080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accept a C++ program as input and generate parse tree for the program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ANTLR to generate a lexical analyzer 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a parser for C++ 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 C++ program to your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to generate parse and depict the parse tree for the program.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may generate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parser for other languages such as C# , Java, and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code could be either in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C# language,</a:t>
            </a:r>
          </a:p>
        </p:txBody>
      </p:sp>
    </p:spTree>
    <p:extLst>
      <p:ext uri="{BB962C8B-B14F-4D97-AF65-F5344CB8AC3E}">
        <p14:creationId xmlns:p14="http://schemas.microsoft.com/office/powerpoint/2010/main" val="42663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245725" y="1443645"/>
            <a:ext cx="10108075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ANTLR to generate a lexical analyzer (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a parser for C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have to 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grammar of C++ language (CPP14.g4) to C:\javalibs folder.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have to generate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parser for the C++ by the Python language with this command in </a:t>
            </a:r>
            <a:r>
              <a:rPr lang="en-US" sz="22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2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–jar ./antlr-4.8-complete.jar –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Dlanguage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=Python3 CPP14.g4</a:t>
            </a:r>
          </a:p>
        </p:txBody>
      </p:sp>
    </p:spTree>
    <p:extLst>
      <p:ext uri="{BB962C8B-B14F-4D97-AF65-F5344CB8AC3E}">
        <p14:creationId xmlns:p14="http://schemas.microsoft.com/office/powerpoint/2010/main" val="35712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3502E1-6110-4CC7-B00D-8782FE43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5" y="2024453"/>
            <a:ext cx="9923322" cy="424214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45725" y="2893922"/>
            <a:ext cx="1101235" cy="13275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245725" y="1443645"/>
            <a:ext cx="10108075" cy="4119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you seen below: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generated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887782" y="4358957"/>
            <a:ext cx="322018" cy="663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245725" y="1443645"/>
            <a:ext cx="10108075" cy="271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 C++ program to your C++ compiler to generate parse and depict the parse tree for the program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write a python code to generate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parser for the file ‘test.cpp’ that is in the main folder of our python code.</a:t>
            </a:r>
          </a:p>
        </p:txBody>
      </p:sp>
    </p:spTree>
    <p:extLst>
      <p:ext uri="{BB962C8B-B14F-4D97-AF65-F5344CB8AC3E}">
        <p14:creationId xmlns:p14="http://schemas.microsoft.com/office/powerpoint/2010/main" val="13728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041962" y="1368894"/>
            <a:ext cx="1010807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antlr4 import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CommonTokenStream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ParseTreeWalker</a:t>
            </a:r>
            <a:endParaRPr lang="en-US" sz="2000" dirty="0">
              <a:solidFill>
                <a:srgbClr val="106E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CPP14Lexer import CPP14Lexer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CPP14Listener import CPP14Listener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CPP14Parser import CPP14Parser</a:t>
            </a:r>
          </a:p>
          <a:p>
            <a:endParaRPr lang="en-US" sz="2000" dirty="0">
              <a:solidFill>
                <a:srgbClr val="106E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('./test.cpp')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CPP14Lexer(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stream =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CommonTokenStream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parser = CPP14Parser(stream)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tree =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parser.translationunit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listener = CPP14Listener()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walker =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ParseTreeWalker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walker.walk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(listener, tree)</a:t>
            </a:r>
          </a:p>
          <a:p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000" dirty="0" err="1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tree.getRuleIndex</a:t>
            </a:r>
            <a:r>
              <a:rPr lang="en-US" sz="2000" dirty="0">
                <a:solidFill>
                  <a:srgbClr val="10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5481" y="3213043"/>
            <a:ext cx="64574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#Use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read the program file.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#Generate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#Use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CommonTokenStream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tokens from the values #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#Generate parser to create the parse tree from tokens.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#Use listener &amp; walker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 the parsing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#Listener listen when the walker enters or exits from each #non-terminal rule.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grammar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69C53-52C3-4394-82B0-0C750B8A51D8}"/>
              </a:ext>
            </a:extLst>
          </p:cNvPr>
          <p:cNvSpPr txBox="1"/>
          <p:nvPr/>
        </p:nvSpPr>
        <p:spPr>
          <a:xfrm>
            <a:off x="1362075" y="1397675"/>
            <a:ext cx="5076826" cy="486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grammar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BookmanStd-Light"/>
              </a:rPr>
              <a:t>MyGrammar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/* * Parser Rules */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expr: expr op=(MUL | DIV) expr #mulDiv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| expr op=(ADD | SUB) expr #addSub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| number | ‘(‘expr’)’ #num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/* *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BookmanStd-Light"/>
              </a:rPr>
              <a:t>Lexer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 Rules */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fragment DIGIT: [0 – 9];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fragment LETTER: [a –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BookmanStd-Light"/>
              </a:rPr>
              <a:t>zA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 – Z];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INT: DIGIT +;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FLOAT: DIGIT + ‘.’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DIGIT +;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BookmanStd-Light"/>
              </a:rPr>
              <a:t>STRING_LITERAL: ‘\”.* ? ‘\”;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E413E-A6C5-4251-A106-E29708589D13}"/>
              </a:ext>
            </a:extLst>
          </p:cNvPr>
          <p:cNvSpPr txBox="1"/>
          <p:nvPr/>
        </p:nvSpPr>
        <p:spPr>
          <a:xfrm>
            <a:off x="6819900" y="3804656"/>
            <a:ext cx="4114800" cy="239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NAME: LETTER(LETTER | DIGIT) * 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IDENTIFIER: [a-zA-Z0-9]+;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MUL: ‘*’;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DIV: ‘/’;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ADD: ‘+’;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SUB: ‘-‘;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WS: [\t\r\n]+ </a:t>
            </a:r>
            <a:r>
              <a:rPr lang="en-US" dirty="0">
                <a:solidFill>
                  <a:srgbClr val="0070C0"/>
                </a:solidFill>
                <a:latin typeface="BookmanStd-Light"/>
              </a:rPr>
              <a:t>-&gt;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BookmanStd-Light"/>
              </a:rPr>
              <a:t> skip;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Generating a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DFCAE-A9B2-47ED-B078-4AD7DB42953A}"/>
              </a:ext>
            </a:extLst>
          </p:cNvPr>
          <p:cNvSpPr txBox="1"/>
          <p:nvPr/>
        </p:nvSpPr>
        <p:spPr>
          <a:xfrm>
            <a:off x="1190625" y="2228850"/>
            <a:ext cx="9353550" cy="369332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C3BD9-3BDC-49C3-95DF-DC97CF9E3778}"/>
              </a:ext>
            </a:extLst>
          </p:cNvPr>
          <p:cNvSpPr txBox="1"/>
          <p:nvPr/>
        </p:nvSpPr>
        <p:spPr>
          <a:xfrm>
            <a:off x="1257300" y="1569720"/>
            <a:ext cx="672846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grammar file, say ScriptLexer.g4, we have: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Name our 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name must match the filename)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grammar 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Define string values - either unquoted or quoted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: ('a'..'z'|'A'..'Z'|'0'..'9'|'_'|'@')+ 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('"' (~('"' | '\\' | '\r' | '\n') | '\\' ('"' | '\\'))* '"')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Skip all spaces, tabs, newlines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 : [ \t\r\n]+ -&gt; skip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Skip 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LINE_COMMENT : '//' ~[\r\n]* '\r'? '\n' -&gt; skip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DAC16-947E-4859-81EB-3F087D2E4E3D}"/>
              </a:ext>
            </a:extLst>
          </p:cNvPr>
          <p:cNvSpPr txBox="1"/>
          <p:nvPr/>
        </p:nvSpPr>
        <p:spPr>
          <a:xfrm>
            <a:off x="7985760" y="4093488"/>
            <a:ext cx="36004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Define punctuations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LPAREN : '&lt;' ;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RPAREN : '&gt;' ;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 : '=' ;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 : ';' ;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: ':=' 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78663-3249-41B1-A422-8D6C8EF4C5D9}"/>
              </a:ext>
            </a:extLst>
          </p:cNvPr>
          <p:cNvSpPr txBox="1"/>
          <p:nvPr/>
        </p:nvSpPr>
        <p:spPr>
          <a:xfrm>
            <a:off x="1257300" y="6032480"/>
            <a:ext cx="834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https://imjching.com/writings/2017/02/16/lexical-analysis-with-antlr-v4/</a:t>
            </a:r>
          </a:p>
        </p:txBody>
      </p:sp>
    </p:spTree>
    <p:extLst>
      <p:ext uri="{BB962C8B-B14F-4D97-AF65-F5344CB8AC3E}">
        <p14:creationId xmlns:p14="http://schemas.microsoft.com/office/powerpoint/2010/main" val="146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Generating a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FF7C0-9E02-4F15-B838-8756163FEA7B}"/>
              </a:ext>
            </a:extLst>
          </p:cNvPr>
          <p:cNvSpPr txBox="1"/>
          <p:nvPr/>
        </p:nvSpPr>
        <p:spPr>
          <a:xfrm>
            <a:off x="1152524" y="1534210"/>
            <a:ext cx="999172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that we have our grammar file, we can run the ANTLR tool on it to generate our </a:t>
            </a:r>
            <a:r>
              <a:rPr lang="en-US" sz="2000" b="0" i="0" dirty="0" err="1">
                <a:solidFill>
                  <a:srgbClr val="0066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b="0" i="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antlr4 ScriptLexer.g4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617014-40A0-40FE-BC2F-FA4428267880}"/>
              </a:ext>
            </a:extLst>
          </p:cNvPr>
          <p:cNvSpPr txBox="1"/>
          <p:nvPr/>
        </p:nvSpPr>
        <p:spPr>
          <a:xfrm>
            <a:off x="1152523" y="2932748"/>
            <a:ext cx="982980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generate two files: 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ScriptLexer.java (the code which contains the implementation of the FSM together with our token constants) and 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ScriptLexer.tokens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we will create a Java program to test our </a:t>
            </a:r>
            <a:r>
              <a:rPr lang="en-US" sz="2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TestLexer.java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A4EE3-C57D-42E3-A2D5-D61B4DBAFB28}"/>
              </a:ext>
            </a:extLst>
          </p:cNvPr>
          <p:cNvSpPr txBox="1"/>
          <p:nvPr/>
        </p:nvSpPr>
        <p:spPr>
          <a:xfrm>
            <a:off x="1152523" y="5836404"/>
            <a:ext cx="834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https://imjching.com/writings/2017/02/16/lexical-analysis-with-antlr-v4/</a:t>
            </a:r>
          </a:p>
        </p:txBody>
      </p:sp>
    </p:spTree>
    <p:extLst>
      <p:ext uri="{BB962C8B-B14F-4D97-AF65-F5344CB8AC3E}">
        <p14:creationId xmlns:p14="http://schemas.microsoft.com/office/powerpoint/2010/main" val="25012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Generating a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13898-8968-4D77-AE27-FD94B97C0589}"/>
              </a:ext>
            </a:extLst>
          </p:cNvPr>
          <p:cNvSpPr txBox="1"/>
          <p:nvPr/>
        </p:nvSpPr>
        <p:spPr>
          <a:xfrm>
            <a:off x="1169525" y="1443645"/>
            <a:ext cx="52387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java.io.FileInputStream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org.antlr.v4.runtime.ANTLRInputStream;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org.antlr.v4.runtime.Token;</a:t>
            </a:r>
          </a:p>
          <a:p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TestLexer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("Parsing: " +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</a:p>
          <a:p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File(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[0]));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ANTLRInputStream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new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ANTLRInputStream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(input);</a:t>
            </a:r>
          </a:p>
          <a:p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Token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token.getType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!=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ScriptLexer.EOF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("\t" +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getTokenType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token.getType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+ 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"\t\t" +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token.getText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token =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10135-3B1C-44EB-9EC5-59C32D4A6CE8}"/>
              </a:ext>
            </a:extLst>
          </p:cNvPr>
          <p:cNvSpPr txBox="1"/>
          <p:nvPr/>
        </p:nvSpPr>
        <p:spPr>
          <a:xfrm>
            <a:off x="6816090" y="1443645"/>
            <a:ext cx="395287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static String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getTokenType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tokenType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tokenType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ScriptLexer.STRING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"STRING";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ScriptLexer.LPAREN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"LPAREN";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ScriptLexer.RPAREN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"RPAREN";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ScriptLexer.EQUALS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"EQUALS";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ScriptLexer.SEMICO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"SEMICO";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ScriptLexer.ASSIGN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"ASSIGN";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"OTHER";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1F21B-60E0-48CD-AEBA-B97817CD0DA7}"/>
              </a:ext>
            </a:extLst>
          </p:cNvPr>
          <p:cNvSpPr txBox="1"/>
          <p:nvPr/>
        </p:nvSpPr>
        <p:spPr>
          <a:xfrm>
            <a:off x="1245725" y="6063067"/>
            <a:ext cx="742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https://imjching.com/writings/2017/02/16/lexical-analysis-with-antlr-v4/</a:t>
            </a:r>
          </a:p>
        </p:txBody>
      </p:sp>
    </p:spTree>
    <p:extLst>
      <p:ext uri="{BB962C8B-B14F-4D97-AF65-F5344CB8AC3E}">
        <p14:creationId xmlns:p14="http://schemas.microsoft.com/office/powerpoint/2010/main" val="12446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Generating a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5D951-B20C-41D6-9E1D-AE547C1FBC8F}"/>
              </a:ext>
            </a:extLst>
          </p:cNvPr>
          <p:cNvSpPr txBox="1"/>
          <p:nvPr/>
        </p:nvSpPr>
        <p:spPr>
          <a:xfrm>
            <a:off x="1245725" y="1516621"/>
            <a:ext cx="9686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then compile our test program.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TestLexer.java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if we try to run </a:t>
            </a:r>
            <a:r>
              <a:rPr lang="en-US" sz="20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TestLexer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giving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sample.script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an argument: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58D3B-6BAC-4041-9113-0A598D4517D3}"/>
              </a:ext>
            </a:extLst>
          </p:cNvPr>
          <p:cNvSpPr txBox="1"/>
          <p:nvPr/>
        </p:nvSpPr>
        <p:spPr>
          <a:xfrm>
            <a:off x="1245725" y="2663031"/>
            <a:ext cx="51720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Sample.Script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What to do in the morning</a:t>
            </a:r>
          </a:p>
          <a:p>
            <a:r>
              <a:rPr lang="en-US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morning &lt;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name := "Jay";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greet morning=true input=@name;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eat cereals;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attend class="CS101";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What to do at night</a:t>
            </a:r>
          </a:p>
          <a:p>
            <a:r>
              <a:rPr lang="en-US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night &lt;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brush_teeth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sleep hours=8;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70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Lexical Analyzer?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6" y="1437120"/>
            <a:ext cx="4874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structure: Nesting block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726" y="1984088"/>
            <a:ext cx="1010807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names of the variables alone are not enough to determine and distinguish them from each other, but to determine a word, its enclosing block nesting number is needed.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39D8D730-3D82-4F25-B028-7B336923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7" y="3712746"/>
            <a:ext cx="557839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{ int  I ;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   I=5 ;</a:t>
            </a:r>
            <a:r>
              <a:rPr lang="ar-SA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          </a:t>
            </a:r>
          </a:p>
          <a:p>
            <a:pPr>
              <a:defRPr/>
            </a:pPr>
            <a:r>
              <a:rPr lang="ar-SA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        {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   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+mj-cs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I ;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               I=6 ;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               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+mj-cs"/>
              </a:rPr>
              <a:t>printf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(“2nd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+mj-cs"/>
              </a:rPr>
              <a:t>blk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%d“, I);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+mj-cs"/>
            </a:endParaRP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         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}  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+mj-cs"/>
            </a:endParaRP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+mj-cs"/>
              </a:rPr>
              <a:t>printf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(“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\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n 1st 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+mj-cs"/>
              </a:rPr>
              <a:t>blk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+mj-cs"/>
              </a:rPr>
              <a:t>%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d“, I);           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+mj-cs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+mj-cs"/>
              </a:rPr>
              <a:t>}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27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Generating a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ECF8-37EF-4971-8BAD-FD56AB9590CD}"/>
              </a:ext>
            </a:extLst>
          </p:cNvPr>
          <p:cNvSpPr txBox="1"/>
          <p:nvPr/>
        </p:nvSpPr>
        <p:spPr>
          <a:xfrm>
            <a:off x="1238250" y="130647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 the following: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943F8-9C3F-4DA7-B4F2-8D3E011E12C5}"/>
              </a:ext>
            </a:extLst>
          </p:cNvPr>
          <p:cNvSpPr txBox="1"/>
          <p:nvPr/>
        </p:nvSpPr>
        <p:spPr>
          <a:xfrm>
            <a:off x="1238250" y="1689173"/>
            <a:ext cx="37052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TestLexer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sample.script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sample.script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morning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LPAREN    &lt;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name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ASSIGN    :=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"Jay"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SEMICO    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greet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morning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EQUALS    =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true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input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EQUALS    =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@name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SEMICO    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E832C-DE0F-434A-B597-91AD6DD135E9}"/>
              </a:ext>
            </a:extLst>
          </p:cNvPr>
          <p:cNvSpPr txBox="1"/>
          <p:nvPr/>
        </p:nvSpPr>
        <p:spPr>
          <a:xfrm>
            <a:off x="4937760" y="1706588"/>
            <a:ext cx="26574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eat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cereals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SEMICO    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attend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class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EQUALS    =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"CS101"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SEMICO    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RPAREN    &gt;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night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LPAREN    &lt;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brush_teeth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SEMICO    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sleep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5BC42-1113-4B19-B435-8B754664A7E0}"/>
              </a:ext>
            </a:extLst>
          </p:cNvPr>
          <p:cNvSpPr txBox="1"/>
          <p:nvPr/>
        </p:nvSpPr>
        <p:spPr>
          <a:xfrm>
            <a:off x="7877175" y="1689173"/>
            <a:ext cx="2124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   hours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EQUALS    =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   8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SEMICO    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RPAREN    &gt;</a:t>
            </a:r>
          </a:p>
        </p:txBody>
      </p:sp>
    </p:spTree>
    <p:extLst>
      <p:ext uri="{BB962C8B-B14F-4D97-AF65-F5344CB8AC3E}">
        <p14:creationId xmlns:p14="http://schemas.microsoft.com/office/powerpoint/2010/main" val="34114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37102-684A-4126-B6F3-7CF24569BCF3}"/>
              </a:ext>
            </a:extLst>
          </p:cNvPr>
          <p:cNvSpPr/>
          <p:nvPr/>
        </p:nvSpPr>
        <p:spPr>
          <a:xfrm>
            <a:off x="1245725" y="1443645"/>
            <a:ext cx="9572625" cy="4661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C#, Regular Expression is a pattern which is used to parse and check whether the given input text is matching with the given pattern or not. </a:t>
            </a:r>
          </a:p>
          <a:p>
            <a:pPr marL="342900" indent="-34290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C#, Regular Expressions are generally termed as C# Regex. </a:t>
            </a:r>
          </a:p>
          <a:p>
            <a:pPr marL="342900" indent="-34290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dirty="0" err="1">
                <a:solidFill>
                  <a:srgbClr val="EC4E2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.Net</a:t>
            </a:r>
            <a:r>
              <a:rPr lang="en-US" sz="2000" dirty="0">
                <a:solidFill>
                  <a:srgbClr val="EC4E2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Framework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provides a regular expression engine that allows the pattern matching. </a:t>
            </a:r>
          </a:p>
          <a:p>
            <a:pPr marL="342900" indent="-34290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may consist of any character literals, operators or constructors.</a:t>
            </a:r>
          </a:p>
          <a:p>
            <a:pPr marL="342900" indent="-34290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provides a class termed as Regex which can be found in </a:t>
            </a:r>
            <a:r>
              <a:rPr lang="en-US" sz="2000" dirty="0" err="1">
                <a:solidFill>
                  <a:srgbClr val="EC4E2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System.Text.RegularExpression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namespace. </a:t>
            </a:r>
          </a:p>
          <a:p>
            <a:pPr marL="342900" indent="-342900" fontAlgn="base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class will perform two things: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Parsing the inputting text for the regular expression pattern.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Identify the regular expression pattern in the given text.</a:t>
            </a:r>
          </a:p>
        </p:txBody>
      </p:sp>
    </p:spTree>
    <p:extLst>
      <p:ext uri="{BB962C8B-B14F-4D97-AF65-F5344CB8AC3E}">
        <p14:creationId xmlns:p14="http://schemas.microsoft.com/office/powerpoint/2010/main" val="190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90" y="1352205"/>
            <a:ext cx="8237220" cy="50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00" y="1352205"/>
            <a:ext cx="5538999" cy="50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93" y="1352205"/>
            <a:ext cx="5180812" cy="50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95" y="1443645"/>
            <a:ext cx="5481409" cy="49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77" y="1429550"/>
            <a:ext cx="7013446" cy="49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85" y="1429550"/>
            <a:ext cx="5432429" cy="49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84476"/>
            <a:ext cx="4984015" cy="49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80656"/>
            <a:ext cx="4984015" cy="47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Lexical Analyzer?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6" y="1437120"/>
            <a:ext cx="2530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726" y="2025822"/>
            <a:ext cx="1010807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each kind of  lexeme a different code is assigned. Enumerated data types male it possible to name </a:t>
            </a: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on the following </a:t>
            </a:r>
            <a:r>
              <a:rPr lang="en-US" sz="24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definition, the first constant  </a:t>
            </a:r>
            <a:r>
              <a:rPr lang="en-US" sz="24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S_Program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represents the program keyword, and the </a:t>
            </a:r>
            <a:r>
              <a:rPr lang="en-US" sz="24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S_Eq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 represents the equal sign.</a:t>
            </a:r>
          </a:p>
        </p:txBody>
      </p:sp>
    </p:spTree>
    <p:extLst>
      <p:ext uri="{BB962C8B-B14F-4D97-AF65-F5344CB8AC3E}">
        <p14:creationId xmlns:p14="http://schemas.microsoft.com/office/powerpoint/2010/main" val="7811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26" y="1480656"/>
            <a:ext cx="4915563" cy="47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22"/>
          <a:stretch/>
        </p:blipFill>
        <p:spPr>
          <a:xfrm>
            <a:off x="2103120" y="2443828"/>
            <a:ext cx="8384872" cy="26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3645"/>
            <a:ext cx="477729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52402"/>
            <a:ext cx="4777295" cy="47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63879"/>
            <a:ext cx="4777295" cy="47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0"/>
          <a:stretch/>
        </p:blipFill>
        <p:spPr>
          <a:xfrm>
            <a:off x="2139084" y="2377441"/>
            <a:ext cx="817033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3645"/>
            <a:ext cx="4954848" cy="48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in C#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63145"/>
            <a:ext cx="4954848" cy="48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Standard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F813C-3B41-4852-9028-D7C8CB9B191A}"/>
              </a:ext>
            </a:extLst>
          </p:cNvPr>
          <p:cNvSpPr/>
          <p:nvPr/>
        </p:nvSpPr>
        <p:spPr>
          <a:xfrm>
            <a:off x="1245725" y="205731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256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standard is</a:t>
            </a:r>
            <a:r>
              <a:rPr lang="en-US" sz="20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widely used and accepted API for regular expression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447FB-BE86-47E8-A596-BA9AE9C421D3}"/>
              </a:ext>
            </a:extLst>
          </p:cNvPr>
          <p:cNvSpPr/>
          <p:nvPr/>
        </p:nvSpPr>
        <p:spPr>
          <a:xfrm>
            <a:off x="1245725" y="1536303"/>
            <a:ext cx="5314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256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is a standard</a:t>
            </a:r>
            <a:r>
              <a:rPr lang="en-US" sz="20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specified the </a:t>
            </a:r>
            <a:r>
              <a:rPr lang="en-US" sz="2000" b="1" dirty="0">
                <a:solidFill>
                  <a:srgbClr val="5256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sz="20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CA4B0-0526-409A-9F1C-D52F2E4A1D6B}"/>
              </a:ext>
            </a:extLst>
          </p:cNvPr>
          <p:cNvSpPr/>
          <p:nvPr/>
        </p:nvSpPr>
        <p:spPr>
          <a:xfrm>
            <a:off x="1245725" y="2638477"/>
            <a:ext cx="10178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Unix regular expression syntax followed common conventions that often differed from tool to tool.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POSIX Basic Regular Expressions syntax was developed by the IEEE, together with an extended variant called </a:t>
            </a:r>
            <a:r>
              <a:rPr lang="en-US" sz="2000" dirty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Regular Expressions/POSIX-Extended Regular Expressions"/>
              </a:rPr>
              <a:t>Extended Regular Expression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syntax.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standards were designed mostly to provide backward compatibility with the traditional </a:t>
            </a:r>
            <a:r>
              <a:rPr lang="en-US" sz="2000" dirty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Regular Expressions/Simple Regular Expressions"/>
              </a:rPr>
              <a:t>Simple Regular Expressions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syntax, providing a common standard which has since been adopted as the default syntax of many Unix regular expression tools.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Standard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443645"/>
            <a:ext cx="10746941" cy="49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Lexical Analyzer?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6" y="1437120"/>
            <a:ext cx="2530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5726" y="2024453"/>
            <a:ext cx="101080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Symbols 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{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S_Program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S_Const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S_Eq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S_Semi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S_No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S_Type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S_Record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S_End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S_Real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S_Char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S_Array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S_String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S_Begin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S_Var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S_Colon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S_ParBaz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S_ParBast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S_Set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S_of,S_BrackBaz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S_BrackBast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S_Case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S_ConstString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S_Function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S_Procedure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S_Begin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S_Dot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S_Comma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S_If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S_Then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S_Else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S_While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S_Do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S_Repeat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S_Until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S_For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S_Add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S_Sub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S_Div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S_Mul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S_Mod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S_Lt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S_Le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defRPr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S_Gt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S_Ge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S_Gt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S_Ne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S_Not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S_And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S_Or</a:t>
            </a:r>
            <a:endParaRPr lang="fa-I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fa-I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Standard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447FB-BE86-47E8-A596-BA9AE9C421D3}"/>
              </a:ext>
            </a:extLst>
          </p:cNvPr>
          <p:cNvSpPr/>
          <p:nvPr/>
        </p:nvSpPr>
        <p:spPr>
          <a:xfrm>
            <a:off x="1245725" y="1410034"/>
            <a:ext cx="5314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563257F-B6CD-4BA8-98AD-ADE3DEEA1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25" y="1984866"/>
            <a:ext cx="9879475" cy="43692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matches any three-character string ending with "at", including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and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matches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[^b]at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matches all strings matched by 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except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matches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but only at the beginning of the string or line.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]at$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matches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but only at the end of the string or line.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\[.\]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matches any single character surrounded by "[" and "]" since the brackets are escaped, for example: "[a]" and "[b]".</a:t>
            </a:r>
          </a:p>
        </p:txBody>
      </p:sp>
    </p:spTree>
    <p:extLst>
      <p:ext uri="{BB962C8B-B14F-4D97-AF65-F5344CB8AC3E}">
        <p14:creationId xmlns:p14="http://schemas.microsoft.com/office/powerpoint/2010/main" val="25432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Standard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1340032"/>
            <a:ext cx="6929386" cy="51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5244" y="1443645"/>
            <a:ext cx="10550035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regular expression to describe inputs over the alphabet {a, b, c} that are in sorted order.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4" y="2024453"/>
            <a:ext cx="9429750" cy="328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sorting,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 regular expression is: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2800" dirty="0">
                <a:ln>
                  <a:solidFill>
                    <a:srgbClr val="FF0000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a*b*c</a:t>
            </a:r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74C27C9-FE10-47D7-8806-1323BEB7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77970"/>
              </p:ext>
            </p:extLst>
          </p:nvPr>
        </p:nvGraphicFramePr>
        <p:xfrm>
          <a:off x="2031999" y="2806123"/>
          <a:ext cx="812800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800734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5360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79420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5306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00705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266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aaabbbcc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bcccc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</a:t>
                      </a:r>
                      <a:endParaRPr lang="en-US" sz="18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aaabcc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aacc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6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4" y="1443645"/>
            <a:ext cx="10108075" cy="4815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rite a regular expression to check whether a string starts and ends with the same </a:t>
            </a:r>
            <a:r>
              <a:rPr lang="en-US" sz="2000" i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character.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regular expression in Python.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two cases: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string has just a single character, it has the condition we want, so the </a:t>
            </a:r>
            <a:r>
              <a:rPr lang="en-US" sz="200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ctr"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^[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]$</a:t>
            </a:r>
            <a:endParaRPr lang="en-US" sz="200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characters, we have:</a:t>
            </a:r>
          </a:p>
          <a:p>
            <a:pPr lvl="1" algn="ctr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^([a-z]).*\1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match the same character that comes in the first position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 final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want is the combination of two cases mentioned: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^[a-z]$|^([a-z]).*\1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4317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4" y="1443645"/>
            <a:ext cx="10108075" cy="875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program to implement and test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shown below: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4" y="255795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r'^[a-z]$|^([a-z]).*\1$'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 =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'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print(result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4" y="1443645"/>
            <a:ext cx="10108075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regular expression to determine if a string is an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 Rule: An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 consists of 3 numbers, separated with two dots. The value of each number is 0-255 For example: 255.189.10.37 Correct and 256.189.89.9 is error. Write a C# or Python program to validate IP addresses.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have 4 numbers that separated by .(dot), our regular expression that just accepts the valid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is: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((\d|[1-9]\d|1\d{2}|2[0-4]\d|25[0-5])\.){3}(\d|[1-9]\d|1\d{2}|2[0-4]\d|25[0-5])</a:t>
            </a:r>
          </a:p>
        </p:txBody>
      </p:sp>
    </p:spTree>
    <p:extLst>
      <p:ext uri="{BB962C8B-B14F-4D97-AF65-F5344CB8AC3E}">
        <p14:creationId xmlns:p14="http://schemas.microsoft.com/office/powerpoint/2010/main" val="11822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4" y="1443645"/>
            <a:ext cx="10108075" cy="875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program to implement and test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shown below: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4" y="2557959"/>
            <a:ext cx="102147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re</a:t>
            </a:r>
          </a:p>
          <a:p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r'((\d|[1-9]\d|1\d{2}|2[0-4]\d|25[0-5])\.){3}(\d|[1-9]\d|1\d{2}|2[0-4]\d|25[0-5])'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re.fullmatch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'192.168.1.12')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234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4" y="1443645"/>
            <a:ext cx="10108075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Depict a DFA to accept all the binary strings, that do not include the substring “011”. write a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determine these strings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DFA should be like this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EB0DC-A55F-4F14-BF14-C4916BBDF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50" y="3502474"/>
            <a:ext cx="6011500" cy="20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50EE0-CA53-497C-BA4A-450765C58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04" y="2817277"/>
            <a:ext cx="5841552" cy="1830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8363E1-F556-40C2-9D53-05BC87FD0826}"/>
              </a:ext>
            </a:extLst>
          </p:cNvPr>
          <p:cNvSpPr txBox="1"/>
          <p:nvPr/>
        </p:nvSpPr>
        <p:spPr>
          <a:xfrm>
            <a:off x="1362075" y="1452979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function:</a:t>
            </a:r>
            <a:endParaRPr lang="en-US" sz="2000" b="1" dirty="0">
              <a:ln w="22225">
                <a:noFill/>
                <a:prstDash val="solid"/>
              </a:ln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2075" y="197619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LexicalAnalyser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* 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LexiconType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[80];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State, Length;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static 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'\0';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 =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 =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'\0';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[Length++]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77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050EE0-CA53-497C-BA4A-450765C58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24" y="1359478"/>
            <a:ext cx="5841552" cy="1830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8363E1-F556-40C2-9D53-05BC87FD0826}"/>
              </a:ext>
            </a:extLst>
          </p:cNvPr>
          <p:cNvSpPr txBox="1"/>
          <p:nvPr/>
        </p:nvSpPr>
        <p:spPr>
          <a:xfrm>
            <a:off x="1362075" y="1452979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rgbClr val="FFC000"/>
                </a:solidFill>
                <a:latin typeface="MyriadPro-Semibold"/>
              </a:rPr>
              <a:t>Lexer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  <a:latin typeface="MyriadPro-Semibold"/>
              </a:rPr>
              <a:t> function:</a:t>
            </a:r>
            <a:endParaRPr lang="en-US" sz="2000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2076" y="1882698"/>
            <a:ext cx="70678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0: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‘\n‘){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 ‘ ||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‘\t‘ ||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‘\n‘)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Length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‘1‘)  State =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‘0‘)  State =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‘1‘)  State =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‘0‘)  State = 2;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"accepted";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50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726" y="1443645"/>
            <a:ext cx="10108074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can be implemented with the Finite State Automata (FSA).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State Automaton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• One marked initial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• Some marked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transitions from state to state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labeled with an alphabet symbol or ε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beginning at the start state, reading symbols and making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indicated transitions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ends, state must be final or else reject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FSA represents “Comments” in CPP.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7BF9F9-D1D1-40BC-9A7B-DDE3E0C12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1" t="5982" b="-1"/>
          <a:stretch/>
        </p:blipFill>
        <p:spPr>
          <a:xfrm>
            <a:off x="6610350" y="2306320"/>
            <a:ext cx="4743450" cy="137015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826643" y="2991398"/>
            <a:ext cx="1666754" cy="87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4877765" y="3035132"/>
            <a:ext cx="6215609" cy="559465"/>
          </a:xfrm>
          <a:prstGeom prst="curvedConnector3">
            <a:avLst>
              <a:gd name="adj1" fmla="val 10772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50EE0-CA53-497C-BA4A-450765C58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24" y="1359478"/>
            <a:ext cx="5841552" cy="1830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8363E1-F556-40C2-9D53-05BC87FD0826}"/>
              </a:ext>
            </a:extLst>
          </p:cNvPr>
          <p:cNvSpPr txBox="1"/>
          <p:nvPr/>
        </p:nvSpPr>
        <p:spPr>
          <a:xfrm>
            <a:off x="1362075" y="1452979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rgbClr val="FFC000"/>
                </a:solidFill>
                <a:latin typeface="MyriadPro-Semibold"/>
              </a:rPr>
              <a:t>Lexer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  <a:latin typeface="MyriadPro-Semibold"/>
              </a:rPr>
              <a:t> function:</a:t>
            </a:r>
            <a:endParaRPr lang="en-US" sz="2000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634" y="2578947"/>
            <a:ext cx="99917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‘1‘)  State = 3;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‘0‘)  State =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"accepted";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‘0‘)  State =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"accepted";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582932"/>
            <a:ext cx="9429750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that removes all comments from a piece of CPP 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8041" y="2168495"/>
            <a:ext cx="8766829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do: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for the input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first token by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in the loop all of the tokens one by one not to be </a:t>
            </a:r>
            <a:r>
              <a:rPr lang="en-US" sz="2000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comment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comment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get next token.</a:t>
            </a:r>
          </a:p>
        </p:txBody>
      </p:sp>
    </p:spTree>
    <p:extLst>
      <p:ext uri="{BB962C8B-B14F-4D97-AF65-F5344CB8AC3E}">
        <p14:creationId xmlns:p14="http://schemas.microsoft.com/office/powerpoint/2010/main" val="22730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582932"/>
            <a:ext cx="9429750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comments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below: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8042" y="2168495"/>
            <a:ext cx="8359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antlr4 import *</a:t>
            </a:r>
          </a:p>
          <a:p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gen.CPP14Lexer import CPP14Lexer</a:t>
            </a:r>
          </a:p>
          <a:p>
            <a:endParaRPr lang="en-US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remove_comments</a:t>
            </a:r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(filename=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'test.cpp'</a:t>
            </a:r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(filename)</a:t>
            </a:r>
            <a:endParaRPr lang="en-US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CPP14Lexer(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stream =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CommonTokenStream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token =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new_file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open('test2.cpp', 'w')</a:t>
            </a:r>
          </a:p>
          <a:p>
            <a:endParaRPr lang="en-US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token.type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Token.EOF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token.type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lexer.BlockComment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token.type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lexer.LineComment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new_file.write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token.text.replace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('\r', ''))</a:t>
            </a:r>
          </a:p>
          <a:p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token = </a:t>
            </a:r>
            <a:r>
              <a:rPr lang="en-US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6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475968"/>
            <a:ext cx="9429750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the result: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2083069"/>
            <a:ext cx="942975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call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remove_comment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	         After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remove_comment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76" y="2903789"/>
            <a:ext cx="4242400" cy="32028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857" y="2903789"/>
            <a:ext cx="4907107" cy="294922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628576" y="4233350"/>
            <a:ext cx="665451" cy="36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443645"/>
            <a:ext cx="9429750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program, using ANTLR, to add your student number to all the comments within CPP programs.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041" y="2595221"/>
            <a:ext cx="9377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both line comments &amp; block comments and we add student id to it and save in new file named “test2.cpp”.</a:t>
            </a:r>
          </a:p>
        </p:txBody>
      </p:sp>
    </p:spTree>
    <p:extLst>
      <p:ext uri="{BB962C8B-B14F-4D97-AF65-F5344CB8AC3E}">
        <p14:creationId xmlns:p14="http://schemas.microsoft.com/office/powerpoint/2010/main" val="26163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582932"/>
            <a:ext cx="9429750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comments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below: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8042" y="2113199"/>
            <a:ext cx="835930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sz="19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('test.cpp')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CPP14Lexer(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stream 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CommonTokenStream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token 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new_file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open('test2.cpp', 'w')</a:t>
            </a:r>
          </a:p>
          <a:p>
            <a:endParaRPr lang="en-US" sz="19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token.type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Token.EOF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token.type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lexer.BlockComment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text_to_write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token.text.replace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('\r', '').replace("*/", "97521135\n*/")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new_file.write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text_to_write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token.type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lexer.LineComment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new_file.write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token.text.replace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('\r', '') + " 97521135")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new_file.write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token.text.replace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('\r', ''))</a:t>
            </a:r>
          </a:p>
          <a:p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token = </a:t>
            </a:r>
            <a:r>
              <a:rPr lang="en-US" sz="19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19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5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443645"/>
            <a:ext cx="9429750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program, using ANTLR, to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042" y="2024453"/>
            <a:ext cx="937743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have to write a grammar for emails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mail.g4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LITERAL ATSIGN LITERAL (DOT LITERAL)+ ;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WS: [ \t\r\n] -&gt; skip ;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: [a-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-Z]+ [0-9]*;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ATSIGN: '@' ;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DOT: '.' ;</a:t>
            </a:r>
          </a:p>
          <a:p>
            <a:endParaRPr lang="en-US" sz="20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AA4-447F-4545-9718-9C10691B145B}"/>
              </a:ext>
            </a:extLst>
          </p:cNvPr>
          <p:cNvSpPr txBox="1"/>
          <p:nvPr/>
        </p:nvSpPr>
        <p:spPr>
          <a:xfrm>
            <a:off x="1245725" y="1443645"/>
            <a:ext cx="6907675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program, using ANTLR, to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725" y="2441843"/>
            <a:ext cx="6855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we have to generate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parser from the grammar we’ve wrote, by right-click on the grammar file &amp; select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“Generate ANTLR Recognizer”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27" y="671337"/>
            <a:ext cx="2743438" cy="56850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85627" y="5123543"/>
            <a:ext cx="2743438" cy="246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725" y="1443645"/>
            <a:ext cx="11031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use python code to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evaluate the email is right or not.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725" y="1843755"/>
            <a:ext cx="100557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 antlr4 import *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 </a:t>
            </a:r>
            <a:r>
              <a:rPr lang="en-US" sz="20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gen.EmailLexer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import </a:t>
            </a:r>
            <a:r>
              <a:rPr lang="en-US" sz="20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mailLexer</a:t>
            </a:r>
            <a:endParaRPr lang="en-US" sz="20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('danibazi9@gmail.com')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try: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emailLexer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input_stream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stream =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CommonTokenStream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print("The input email is correct")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print("The tokens are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token =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while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token.type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!=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Token.EOF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print(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token.text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token = </a:t>
            </a:r>
            <a:r>
              <a:rPr lang="en-US" sz="20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lexer.nextToken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except:</a:t>
            </a:r>
          </a:p>
          <a:p>
            <a:r>
              <a:rPr lang="en-US" sz="20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print("The input email is not in the proper format</a:t>
            </a: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000" b="0" dirty="0">
              <a:solidFill>
                <a:srgbClr val="CC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5" y="1600314"/>
            <a:ext cx="63133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Analysis</a:t>
            </a: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Deadline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1399/7/28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 out of 100.   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ass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41738"/>
            <a:ext cx="2750185" cy="24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6017</Words>
  <Application>Microsoft Office PowerPoint</Application>
  <PresentationFormat>Widescreen</PresentationFormat>
  <Paragraphs>1436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21" baseType="lpstr">
      <vt:lpstr>SimSun</vt:lpstr>
      <vt:lpstr>-apple-system</vt:lpstr>
      <vt:lpstr>Arial</vt:lpstr>
      <vt:lpstr>B Zar</vt:lpstr>
      <vt:lpstr>Bahnschrift Light</vt:lpstr>
      <vt:lpstr>BookmanStd-Light</vt:lpstr>
      <vt:lpstr>Calibri</vt:lpstr>
      <vt:lpstr>Calibri Light</vt:lpstr>
      <vt:lpstr>Consolas</vt:lpstr>
      <vt:lpstr>DejaVuSansMono</vt:lpstr>
      <vt:lpstr>DejaVuSansMono-Bold</vt:lpstr>
      <vt:lpstr>DejaVuSansMono-Oblique</vt:lpstr>
      <vt:lpstr>Lotus</vt:lpstr>
      <vt:lpstr>LucidaSansTypewriter</vt:lpstr>
      <vt:lpstr>LucidaSansTypewriter-Bd</vt:lpstr>
      <vt:lpstr>MyriadPro-Semibold</vt:lpstr>
      <vt:lpstr>Symbol</vt:lpstr>
      <vt:lpstr>Times New Roman</vt:lpstr>
      <vt:lpstr>Wingdings</vt:lpstr>
      <vt:lpstr>Office Theme</vt:lpstr>
      <vt:lpstr>PowerPoint Presentation</vt:lpstr>
      <vt:lpstr>What is Lexical Analyzer?</vt:lpstr>
      <vt:lpstr>What is Lexical Analyzer?</vt:lpstr>
      <vt:lpstr>What is Lexical Analyzer?</vt:lpstr>
      <vt:lpstr>What is Lexical Analyzer?</vt:lpstr>
      <vt:lpstr>What is Lexical Analyzer?</vt:lpstr>
      <vt:lpstr>What is Lexical Analyzer?</vt:lpstr>
      <vt:lpstr>What is Lexical Analyzer?</vt:lpstr>
      <vt:lpstr>Implementation</vt:lpstr>
      <vt:lpstr>Implementation</vt:lpstr>
      <vt:lpstr>Finite State Automata (FSA)</vt:lpstr>
      <vt:lpstr>An example of a DFA</vt:lpstr>
      <vt:lpstr>An example of a DFA</vt:lpstr>
      <vt:lpstr>An example of a DFA</vt:lpstr>
      <vt:lpstr>Transition diagrams</vt:lpstr>
      <vt:lpstr>Transition diagrams</vt:lpstr>
      <vt:lpstr>Recognizing Identifiers</vt:lpstr>
      <vt:lpstr>Recognizing Numbers</vt:lpstr>
      <vt:lpstr>Recognizing all lexicons</vt:lpstr>
      <vt:lpstr>Architecture of a Transition-Diagram-Based Lexical Analyzer</vt:lpstr>
      <vt:lpstr>Converting the state diagram to a lexical analysis program </vt:lpstr>
      <vt:lpstr>Converting the state diagram to a lexical analysis program </vt:lpstr>
      <vt:lpstr>Converting the state diagram to a lexical analysis program </vt:lpstr>
      <vt:lpstr>Example</vt:lpstr>
      <vt:lpstr>Converting the state diagram to a lexical analysis program </vt:lpstr>
      <vt:lpstr>Example 1</vt:lpstr>
      <vt:lpstr>Example 1-2</vt:lpstr>
      <vt:lpstr>Example 1-3</vt:lpstr>
      <vt:lpstr>Example 2</vt:lpstr>
      <vt:lpstr>Exercise</vt:lpstr>
      <vt:lpstr>Regular expressions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Lexical rules in ANTLR</vt:lpstr>
      <vt:lpstr>Lexer Starter Kit</vt:lpstr>
      <vt:lpstr>Lexer Starter Kit</vt:lpstr>
      <vt:lpstr>Lexer Starter Kit</vt:lpstr>
      <vt:lpstr>Tokenizing Sentences</vt:lpstr>
      <vt:lpstr>Parse Trees</vt:lpstr>
      <vt:lpstr>Implementation</vt:lpstr>
      <vt:lpstr>Example</vt:lpstr>
      <vt:lpstr>Example</vt:lpstr>
      <vt:lpstr>Example</vt:lpstr>
      <vt:lpstr>Example</vt:lpstr>
      <vt:lpstr>Example</vt:lpstr>
      <vt:lpstr>Regular expressions grammar</vt:lpstr>
      <vt:lpstr>Example 1: Generating a Lexer</vt:lpstr>
      <vt:lpstr>Example 1: Generating a Lexer</vt:lpstr>
      <vt:lpstr>Example 1: Generating a Lexer</vt:lpstr>
      <vt:lpstr>Example 1: Generating a Lexer</vt:lpstr>
      <vt:lpstr>Example 1: Generating a Lexer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Regular Expression in C#</vt:lpstr>
      <vt:lpstr>POSIX Standard</vt:lpstr>
      <vt:lpstr>POSIX Standard</vt:lpstr>
      <vt:lpstr>POSIX Standard</vt:lpstr>
      <vt:lpstr>POSIX Standard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2</vt:lpstr>
      <vt:lpstr>Assignment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saeed</dc:creator>
  <cp:lastModifiedBy>Danial</cp:lastModifiedBy>
  <cp:revision>408</cp:revision>
  <dcterms:created xsi:type="dcterms:W3CDTF">2020-09-16T17:20:46Z</dcterms:created>
  <dcterms:modified xsi:type="dcterms:W3CDTF">2021-02-12T13:44:56Z</dcterms:modified>
</cp:coreProperties>
</file>