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6" r:id="rId3"/>
    <p:sldId id="429" r:id="rId4"/>
    <p:sldId id="430" r:id="rId5"/>
    <p:sldId id="357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358" r:id="rId16"/>
    <p:sldId id="359" r:id="rId17"/>
    <p:sldId id="440" r:id="rId18"/>
    <p:sldId id="441" r:id="rId19"/>
    <p:sldId id="442" r:id="rId20"/>
    <p:sldId id="445" r:id="rId21"/>
    <p:sldId id="443" r:id="rId22"/>
    <p:sldId id="444" r:id="rId23"/>
    <p:sldId id="360" r:id="rId24"/>
    <p:sldId id="446" r:id="rId25"/>
    <p:sldId id="447" r:id="rId26"/>
    <p:sldId id="448" r:id="rId27"/>
    <p:sldId id="449" r:id="rId28"/>
    <p:sldId id="450" r:id="rId29"/>
    <p:sldId id="451" r:id="rId30"/>
    <p:sldId id="361" r:id="rId31"/>
    <p:sldId id="452" r:id="rId32"/>
    <p:sldId id="453" r:id="rId33"/>
    <p:sldId id="454" r:id="rId34"/>
    <p:sldId id="455" r:id="rId35"/>
    <p:sldId id="456" r:id="rId36"/>
    <p:sldId id="343" r:id="rId37"/>
    <p:sldId id="344" r:id="rId38"/>
    <p:sldId id="457" r:id="rId39"/>
    <p:sldId id="426" r:id="rId40"/>
    <p:sldId id="458" r:id="rId41"/>
    <p:sldId id="459" r:id="rId42"/>
    <p:sldId id="460" r:id="rId43"/>
    <p:sldId id="46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106A19"/>
    <a:srgbClr val="FF9900"/>
    <a:srgbClr val="FECFB4"/>
    <a:srgbClr val="E4874B"/>
    <a:srgbClr val="12781C"/>
    <a:srgbClr val="106E19"/>
    <a:srgbClr val="0D5B14"/>
    <a:srgbClr val="0F6717"/>
    <a:srgbClr val="107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704" autoAdjust="0"/>
  </p:normalViewPr>
  <p:slideViewPr>
    <p:cSldViewPr snapToGrid="0">
      <p:cViewPr varScale="1">
        <p:scale>
          <a:sx n="48" d="100"/>
          <a:sy n="48" d="100"/>
        </p:scale>
        <p:origin x="67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FBBE4-94EF-4F69-96A4-9688219FBE4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11DD-C31F-4547-8ADA-D18F18FB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5B5-D79F-4FCC-8844-1DF952C8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F1423-D9F3-4E7D-9022-2C3BC0592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7BE8-AA21-43F0-99F8-DBEEDBE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60D6E0D6-2523-46B0-A6E5-4A78185295CE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B0DA-19F8-4B29-8661-0591A7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A603-7D08-455F-9026-C5F285C7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</a:lstStyle>
          <a:p>
            <a:fld id="{157B418B-4611-4048-BA47-9141E34D90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97D-F0DD-4C0D-830F-A72F4B9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AE6D-0B45-400F-94DB-E6818AA1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85CE-E402-4968-B41D-D4453A31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FA85-DABF-497F-BA9A-BADF119FCCB5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5EE5-19E7-4AFC-9E1C-83A83EFE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09A0-532D-4108-8287-7C4D430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D5D3B-A6AC-4036-BC33-922082CE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4084-8AD5-45D8-9A5B-A20EE08D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7C03-C231-4E8A-9C69-03231EB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46DA-FB86-4E50-B1E4-1650F3417B71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AC78-1B89-4F5A-92F5-D4D1C635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BF1D-386D-4D1C-A810-17AC3B9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CF29-2A59-46BB-82E1-0F60A841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4A35-7B9B-4092-9EFF-401E69DA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9B37-775E-482D-9C2E-C760075F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6C3-676B-4291-B6FC-EEED1EAAE99A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312F-FC7B-42AA-9612-8DCF80E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977C-696F-477F-A0D5-F37FC67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D35F-2068-4F58-8DC0-7540730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4959-C33F-4D4E-B555-C2E6E6C6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C1A-D68E-4E0E-8D95-5AA99A4C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3FB2-2E2D-47E9-B6F2-93F7ADC275D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14E2-4CCB-4ABD-9C16-4DD9D188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5272-E6F5-4EFA-A4EA-46D5B3A0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AD0D-8BB5-45BB-B175-4682E49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C55-F9FB-4ECC-BA37-D13D4D816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AD81-407C-411B-B383-FE062584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8DAC-0CEE-4626-B7B5-27D8CF87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9BB3-5259-4A8A-9F29-CAD7E34222BE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3CFE-6E36-497C-8579-4C991E71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C6F2-093A-49A3-8DAF-1CF10C5D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6D0-4454-4633-BA9A-BAB26EC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AEF6-2888-4377-8850-5F581CA3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58DA-71E9-4A3A-8B73-DA4E3CE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D61D3-2041-4848-9681-485FF4BE0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0DF20-301B-4051-BA95-ADED5E1F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1F192-3DBF-46FA-B0F8-3A885AFE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8518-16DC-496F-B1B4-18D427F80D6F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CE42-D1DC-43A6-9401-B1D4160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2E364-F33D-49AE-BFF9-B09FEAE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81A-97E2-4CE7-B6B3-078FD046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2B35-C00D-44E6-8921-54F39AAC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28DF-B482-490F-B11E-0606D8B545BA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2D3C-D406-45D2-A23C-B7216957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62B8-E580-4B2C-B3DA-BA645E1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4EF9-4583-4211-B585-2170553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8FF-876C-42A6-BBA4-052E8091D848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B730-26E4-4D48-A9AB-B7A08A9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E859-AB43-4B68-B533-840101A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79C2-494B-4F2B-A660-1A4DC5F8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536D-42E6-44F0-B212-6BA4D331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0BB4-B85B-4133-BA34-91BADDD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62E3-F0B7-4433-A7BE-7FEC264E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D4E-5AAB-45BB-B29D-55DF63B10770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566C-ADDC-4537-AD7E-82805EB4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8C5F-CE9F-4953-AA4D-1F713531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6B7-90E3-45AF-965F-522394A6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13992-D90C-448F-B5B6-78A8D3743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A18E-B115-40CD-B3DF-A451AF66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9E04-1FBB-41D5-84F4-7AAB4CB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B08D-97D4-4D40-82DF-B83001D0BA19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95E1-EBB3-4CAD-AEEF-DEE97C9F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94DD5-CD94-4D1A-A752-BD796D8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2069-1617-4B01-9879-BF10912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0E0E-80C7-443D-938A-4D750273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A3C2-365E-4383-A2E4-2CDAB6B8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9FC4-69A3-4215-BAF7-362522F89FE4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6AD-2B55-4BFD-B9D7-0BFFE894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42D9-AC8C-497C-B84D-67C78E7D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418B-4611-4048-BA47-9141E34D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CCA8-AA83-4C7B-B084-D623833E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E26-CA20-4057-A662-9BE27AA84BA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B2F9-DC6E-4E47-A72B-C15F487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Saeed Parsa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FAD-4BC4-469B-BA04-0D5A4CF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09800" y="669869"/>
            <a:ext cx="7772400" cy="2037348"/>
          </a:xfrm>
          <a:prstGeom prst="roundRect">
            <a:avLst/>
          </a:prstGeom>
          <a:solidFill>
            <a:srgbClr val="CC6600">
              <a:alpha val="55686"/>
            </a:srgbClr>
          </a:solidFill>
          <a:effectLst>
            <a:outerShdw blurRad="241300" dist="50800" dir="6480000" sx="103000" sy="103000" algn="tl" rotWithShape="0">
              <a:prstClr val="black">
                <a:alpha val="36000"/>
              </a:prstClr>
            </a:outerShdw>
            <a:reflection stA="0" endPos="2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</a:rPr>
              <a:t>Compiler Design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Grammars &amp; Parsers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3107255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Saeed Parsa</a:t>
            </a:r>
          </a:p>
          <a:p>
            <a:pPr algn="ctr"/>
            <a:endParaRPr lang="en-US" sz="1400" dirty="0" smtClean="0"/>
          </a:p>
          <a:p>
            <a:pPr algn="ctr"/>
            <a:endParaRPr lang="en-US" sz="2400" dirty="0"/>
          </a:p>
          <a:p>
            <a:pPr algn="ctr"/>
            <a:r>
              <a:rPr lang="en-US" sz="2000" dirty="0" smtClean="0"/>
              <a:t>Room 332,</a:t>
            </a:r>
          </a:p>
          <a:p>
            <a:pPr algn="ctr"/>
            <a:r>
              <a:rPr lang="en-US" sz="2000" dirty="0"/>
              <a:t>School of Computer Engineering,</a:t>
            </a:r>
          </a:p>
          <a:p>
            <a:pPr algn="ctr"/>
            <a:r>
              <a:rPr lang="en-US" sz="2000" dirty="0"/>
              <a:t>Iran University of Science &amp; Technology</a:t>
            </a:r>
          </a:p>
          <a:p>
            <a:pPr algn="ctr"/>
            <a:r>
              <a:rPr lang="en-US" sz="2000" i="1" dirty="0"/>
              <a:t>parsa@iust.ac.ir</a:t>
            </a:r>
          </a:p>
          <a:p>
            <a:pPr algn="ctr">
              <a:lnSpc>
                <a:spcPct val="200000"/>
              </a:lnSpc>
            </a:pPr>
            <a:r>
              <a:rPr lang="en-US" sz="2000" dirty="0" smtClean="0"/>
              <a:t>Spring </a:t>
            </a:r>
            <a:r>
              <a:rPr lang="en-US" sz="2000" dirty="0"/>
              <a:t>2021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089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you identified each part's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2F963-429F-4BA9-8603-EFE73C079B84}"/>
              </a:ext>
            </a:extLst>
          </p:cNvPr>
          <p:cNvSpPr/>
          <p:nvPr/>
        </p:nvSpPr>
        <p:spPr>
          <a:xfrm>
            <a:off x="6079958" y="3096126"/>
            <a:ext cx="2390274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2A4FD-021B-499F-ABB8-230310CA91CE}"/>
              </a:ext>
            </a:extLst>
          </p:cNvPr>
          <p:cNvSpPr/>
          <p:nvPr/>
        </p:nvSpPr>
        <p:spPr>
          <a:xfrm>
            <a:off x="4323347" y="3106652"/>
            <a:ext cx="1580148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48813-56A7-43AE-81C8-A7B6D0B8DFBB}"/>
              </a:ext>
            </a:extLst>
          </p:cNvPr>
          <p:cNvSpPr/>
          <p:nvPr/>
        </p:nvSpPr>
        <p:spPr>
          <a:xfrm>
            <a:off x="2999873" y="3096126"/>
            <a:ext cx="1147011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E9B15-0B4E-43EB-BA1A-B081DCB5808A}"/>
              </a:ext>
            </a:extLst>
          </p:cNvPr>
          <p:cNvSpPr txBox="1"/>
          <p:nvPr/>
        </p:nvSpPr>
        <p:spPr>
          <a:xfrm>
            <a:off x="2919663" y="2983832"/>
            <a:ext cx="5688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 loves animals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914920-3792-4717-8D70-346DE33A0F57}"/>
              </a:ext>
            </a:extLst>
          </p:cNvPr>
          <p:cNvCxnSpPr/>
          <p:nvPr/>
        </p:nvCxnSpPr>
        <p:spPr>
          <a:xfrm flipV="1">
            <a:off x="3594234" y="3999495"/>
            <a:ext cx="0" cy="813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DFB3B8-19E2-445F-8624-B58BE6C1FFB8}"/>
              </a:ext>
            </a:extLst>
          </p:cNvPr>
          <p:cNvSpPr txBox="1"/>
          <p:nvPr/>
        </p:nvSpPr>
        <p:spPr>
          <a:xfrm>
            <a:off x="3007412" y="4812631"/>
            <a:ext cx="12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55C6FB-2BA0-4ACB-A7BC-27F53E267F10}"/>
              </a:ext>
            </a:extLst>
          </p:cNvPr>
          <p:cNvCxnSpPr/>
          <p:nvPr/>
        </p:nvCxnSpPr>
        <p:spPr>
          <a:xfrm flipV="1">
            <a:off x="5113421" y="3999495"/>
            <a:ext cx="0" cy="813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131DB4-6AB4-48F5-9E60-BE8F028A0D6A}"/>
              </a:ext>
            </a:extLst>
          </p:cNvPr>
          <p:cNvSpPr txBox="1"/>
          <p:nvPr/>
        </p:nvSpPr>
        <p:spPr>
          <a:xfrm>
            <a:off x="4746906" y="4812631"/>
            <a:ext cx="7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322B67-6EF2-40DB-AD0A-224FA4F26A7D}"/>
              </a:ext>
            </a:extLst>
          </p:cNvPr>
          <p:cNvCxnSpPr/>
          <p:nvPr/>
        </p:nvCxnSpPr>
        <p:spPr>
          <a:xfrm flipV="1">
            <a:off x="7162775" y="3999495"/>
            <a:ext cx="0" cy="813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D915E4-0DC8-40F3-A152-3E259AE3F530}"/>
              </a:ext>
            </a:extLst>
          </p:cNvPr>
          <p:cNvSpPr txBox="1"/>
          <p:nvPr/>
        </p:nvSpPr>
        <p:spPr>
          <a:xfrm>
            <a:off x="6762665" y="48126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41347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you diagrammed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FA5E1-366B-4082-AC26-21BDF62206A2}"/>
              </a:ext>
            </a:extLst>
          </p:cNvPr>
          <p:cNvSpPr txBox="1"/>
          <p:nvPr/>
        </p:nvSpPr>
        <p:spPr>
          <a:xfrm>
            <a:off x="4989095" y="2459468"/>
            <a:ext cx="2101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0CB6-B604-413C-9EF4-6529D09FF952}"/>
              </a:ext>
            </a:extLst>
          </p:cNvPr>
          <p:cNvSpPr txBox="1"/>
          <p:nvPr/>
        </p:nvSpPr>
        <p:spPr>
          <a:xfrm>
            <a:off x="2799348" y="385089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097CD-2699-47D5-A7F8-E8865477E9E3}"/>
              </a:ext>
            </a:extLst>
          </p:cNvPr>
          <p:cNvSpPr txBox="1"/>
          <p:nvPr/>
        </p:nvSpPr>
        <p:spPr>
          <a:xfrm>
            <a:off x="5481794" y="3850897"/>
            <a:ext cx="1115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DEA40-D601-441E-B1D3-1F6BA91609F0}"/>
              </a:ext>
            </a:extLst>
          </p:cNvPr>
          <p:cNvSpPr txBox="1"/>
          <p:nvPr/>
        </p:nvSpPr>
        <p:spPr>
          <a:xfrm>
            <a:off x="7703625" y="38508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0095A6-61DB-42DD-B083-91EED140C160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039703" y="3167354"/>
            <a:ext cx="0" cy="683543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CA614F-341F-4D3C-8148-2A2EE219C97B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6039703" y="3167354"/>
            <a:ext cx="2269216" cy="683543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479146-3FD5-4426-A6F6-2F7F568B752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3746884" y="3167354"/>
            <a:ext cx="2292819" cy="683543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2C7B98-7329-4739-AB06-76B3CB7F8FB6}"/>
              </a:ext>
            </a:extLst>
          </p:cNvPr>
          <p:cNvSpPr txBox="1"/>
          <p:nvPr/>
        </p:nvSpPr>
        <p:spPr>
          <a:xfrm>
            <a:off x="3284566" y="510362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5AEBF8-9EB0-436B-98A2-62DE1F47AD7F}"/>
              </a:ext>
            </a:extLst>
          </p:cNvPr>
          <p:cNvSpPr txBox="1"/>
          <p:nvPr/>
        </p:nvSpPr>
        <p:spPr>
          <a:xfrm>
            <a:off x="5405555" y="5161212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64750E-D5DE-406C-AEE1-9559DD8BD329}"/>
              </a:ext>
            </a:extLst>
          </p:cNvPr>
          <p:cNvSpPr txBox="1"/>
          <p:nvPr/>
        </p:nvSpPr>
        <p:spPr>
          <a:xfrm>
            <a:off x="7513320" y="5136869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E3851C-CE21-4246-A26E-6EF2E49915BF}"/>
              </a:ext>
            </a:extLst>
          </p:cNvPr>
          <p:cNvCxnSpPr>
            <a:stCxn id="30" idx="2"/>
          </p:cNvCxnSpPr>
          <p:nvPr/>
        </p:nvCxnSpPr>
        <p:spPr>
          <a:xfrm>
            <a:off x="3746884" y="4558783"/>
            <a:ext cx="0" cy="602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932E8E-478B-4635-BE24-3E43E82FB402}"/>
              </a:ext>
            </a:extLst>
          </p:cNvPr>
          <p:cNvCxnSpPr>
            <a:stCxn id="31" idx="2"/>
          </p:cNvCxnSpPr>
          <p:nvPr/>
        </p:nvCxnSpPr>
        <p:spPr>
          <a:xfrm>
            <a:off x="6039703" y="4558783"/>
            <a:ext cx="0" cy="6835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291C30-3007-4DCF-BC2B-1FA55AFC2144}"/>
              </a:ext>
            </a:extLst>
          </p:cNvPr>
          <p:cNvCxnSpPr>
            <a:stCxn id="32" idx="2"/>
          </p:cNvCxnSpPr>
          <p:nvPr/>
        </p:nvCxnSpPr>
        <p:spPr>
          <a:xfrm>
            <a:off x="8308919" y="4558783"/>
            <a:ext cx="0" cy="602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xplosion 1 4">
            <a:extLst>
              <a:ext uri="{FF2B5EF4-FFF2-40B4-BE49-F238E27FC236}">
                <a16:creationId xmlns:a16="http://schemas.microsoft.com/office/drawing/2014/main" id="{5C02B711-1F17-4A19-9E5C-56031CF66347}"/>
              </a:ext>
            </a:extLst>
          </p:cNvPr>
          <p:cNvSpPr/>
          <p:nvPr/>
        </p:nvSpPr>
        <p:spPr>
          <a:xfrm>
            <a:off x="8153400" y="1345443"/>
            <a:ext cx="3725704" cy="2439921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That's parsing!</a:t>
            </a:r>
          </a:p>
        </p:txBody>
      </p:sp>
    </p:spTree>
    <p:extLst>
      <p:ext uri="{BB962C8B-B14F-4D97-AF65-F5344CB8AC3E}">
        <p14:creationId xmlns:p14="http://schemas.microsoft.com/office/powerpoint/2010/main" val="748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is nothing but structuring a linear sequence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F9198-8489-40D2-8A06-D121C6F59A29}"/>
              </a:ext>
            </a:extLst>
          </p:cNvPr>
          <p:cNvSpPr txBox="1"/>
          <p:nvPr/>
        </p:nvSpPr>
        <p:spPr>
          <a:xfrm>
            <a:off x="2718046" y="4200674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 loves animals</a:t>
            </a:r>
          </a:p>
        </p:txBody>
      </p:sp>
      <p:sp>
        <p:nvSpPr>
          <p:cNvPr id="23" name="Right Arrow 1">
            <a:extLst>
              <a:ext uri="{FF2B5EF4-FFF2-40B4-BE49-F238E27FC236}">
                <a16:creationId xmlns:a16="http://schemas.microsoft.com/office/drawing/2014/main" id="{EFB4C6F2-9244-41CE-8574-E1608AC2895D}"/>
              </a:ext>
            </a:extLst>
          </p:cNvPr>
          <p:cNvSpPr/>
          <p:nvPr/>
        </p:nvSpPr>
        <p:spPr>
          <a:xfrm>
            <a:off x="5432700" y="4215536"/>
            <a:ext cx="1250576" cy="51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944875-F59B-4DA2-BF68-3A754614005D}"/>
              </a:ext>
            </a:extLst>
          </p:cNvPr>
          <p:cNvSpPr txBox="1"/>
          <p:nvPr/>
        </p:nvSpPr>
        <p:spPr>
          <a:xfrm>
            <a:off x="2718046" y="4995465"/>
            <a:ext cx="24481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sequence of parts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3F51A3-2466-4272-8F77-62E5D67286AA}"/>
              </a:ext>
            </a:extLst>
          </p:cNvPr>
          <p:cNvSpPr txBox="1"/>
          <p:nvPr/>
        </p:nvSpPr>
        <p:spPr>
          <a:xfrm>
            <a:off x="8135558" y="3264389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85882-76F5-41FF-83A4-67E12CEC7B32}"/>
              </a:ext>
            </a:extLst>
          </p:cNvPr>
          <p:cNvSpPr txBox="1"/>
          <p:nvPr/>
        </p:nvSpPr>
        <p:spPr>
          <a:xfrm>
            <a:off x="7333217" y="3886547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9413A-EFE8-445A-9F67-DB4CDCC7B45A}"/>
              </a:ext>
            </a:extLst>
          </p:cNvPr>
          <p:cNvSpPr txBox="1"/>
          <p:nvPr/>
        </p:nvSpPr>
        <p:spPr>
          <a:xfrm>
            <a:off x="8407431" y="3886547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7533C-6F49-4316-AF7D-A50652DF5632}"/>
              </a:ext>
            </a:extLst>
          </p:cNvPr>
          <p:cNvSpPr txBox="1"/>
          <p:nvPr/>
        </p:nvSpPr>
        <p:spPr>
          <a:xfrm>
            <a:off x="9091909" y="38865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A0A56D-B075-424F-BF01-B0B08FAA3665}"/>
              </a:ext>
            </a:extLst>
          </p:cNvPr>
          <p:cNvCxnSpPr/>
          <p:nvPr/>
        </p:nvCxnSpPr>
        <p:spPr>
          <a:xfrm flipH="1">
            <a:off x="8659994" y="3606827"/>
            <a:ext cx="0" cy="35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2D038-502C-400B-BD9C-BB5F0620DC6F}"/>
              </a:ext>
            </a:extLst>
          </p:cNvPr>
          <p:cNvCxnSpPr/>
          <p:nvPr/>
        </p:nvCxnSpPr>
        <p:spPr>
          <a:xfrm flipH="1">
            <a:off x="7829250" y="3606827"/>
            <a:ext cx="831548" cy="25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6D6FE8-E31C-44C0-BB01-376DF46F81C8}"/>
              </a:ext>
            </a:extLst>
          </p:cNvPr>
          <p:cNvCxnSpPr/>
          <p:nvPr/>
        </p:nvCxnSpPr>
        <p:spPr>
          <a:xfrm>
            <a:off x="8660798" y="3606827"/>
            <a:ext cx="767101" cy="25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A5D98D-41D4-4E24-AB9D-150BE81B63A4}"/>
              </a:ext>
            </a:extLst>
          </p:cNvPr>
          <p:cNvSpPr txBox="1"/>
          <p:nvPr/>
        </p:nvSpPr>
        <p:spPr>
          <a:xfrm>
            <a:off x="7565395" y="452482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E42BBB-31EB-47CC-ACD7-DA32AF2BF897}"/>
              </a:ext>
            </a:extLst>
          </p:cNvPr>
          <p:cNvCxnSpPr>
            <a:stCxn id="26" idx="2"/>
            <a:endCxn id="46" idx="0"/>
          </p:cNvCxnSpPr>
          <p:nvPr/>
        </p:nvCxnSpPr>
        <p:spPr>
          <a:xfrm>
            <a:off x="7829250" y="4255879"/>
            <a:ext cx="0" cy="26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6122F8-1528-41EE-ADC5-01AE464DF790}"/>
              </a:ext>
            </a:extLst>
          </p:cNvPr>
          <p:cNvSpPr txBox="1"/>
          <p:nvPr/>
        </p:nvSpPr>
        <p:spPr>
          <a:xfrm>
            <a:off x="8407431" y="4525744"/>
            <a:ext cx="66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loves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322032-88BA-436E-8F4E-C41AA7840C49}"/>
              </a:ext>
            </a:extLst>
          </p:cNvPr>
          <p:cNvCxnSpPr>
            <a:endCxn id="48" idx="0"/>
          </p:cNvCxnSpPr>
          <p:nvPr/>
        </p:nvCxnSpPr>
        <p:spPr>
          <a:xfrm>
            <a:off x="8671287" y="4256803"/>
            <a:ext cx="0" cy="26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D230855-1E3E-46A6-B87A-00FDFA964885}"/>
              </a:ext>
            </a:extLst>
          </p:cNvPr>
          <p:cNvSpPr txBox="1"/>
          <p:nvPr/>
        </p:nvSpPr>
        <p:spPr>
          <a:xfrm>
            <a:off x="9059513" y="452482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2BD7A0-0D27-4BC8-93CD-C21B6F640805}"/>
              </a:ext>
            </a:extLst>
          </p:cNvPr>
          <p:cNvCxnSpPr/>
          <p:nvPr/>
        </p:nvCxnSpPr>
        <p:spPr>
          <a:xfrm>
            <a:off x="9427059" y="4255879"/>
            <a:ext cx="0" cy="26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6D2409-CA4D-40C3-A7E4-0078483FDA38}"/>
              </a:ext>
            </a:extLst>
          </p:cNvPr>
          <p:cNvSpPr txBox="1"/>
          <p:nvPr/>
        </p:nvSpPr>
        <p:spPr>
          <a:xfrm>
            <a:off x="7899727" y="4989208"/>
            <a:ext cx="1680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structured parts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B3BE59-2E30-4598-A17E-F4E3229AC55C}"/>
              </a:ext>
            </a:extLst>
          </p:cNvPr>
          <p:cNvSpPr txBox="1"/>
          <p:nvPr/>
        </p:nvSpPr>
        <p:spPr>
          <a:xfrm>
            <a:off x="5635369" y="4619876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30883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" descr="noam chomsky photo: Chomsky noam_chomsky_human_rights.jpg">
            <a:extLst>
              <a:ext uri="{FF2B5EF4-FFF2-40B4-BE49-F238E27FC236}">
                <a16:creationId xmlns:a16="http://schemas.microsoft.com/office/drawing/2014/main" id="{1613B120-4A9F-4687-BC0C-2EE553B6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50" y="1899089"/>
            <a:ext cx="2942150" cy="32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3FEB11-CD06-43BB-A9A0-C926056AE7FC}"/>
              </a:ext>
            </a:extLst>
          </p:cNvPr>
          <p:cNvSpPr txBox="1"/>
          <p:nvPr/>
        </p:nvSpPr>
        <p:spPr>
          <a:xfrm>
            <a:off x="8465391" y="5406189"/>
            <a:ext cx="288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Noam Chomsky (linguist)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726" y="1701287"/>
            <a:ext cx="7165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our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brain,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automatically convert a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sequence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parts into a parse tree in order to understand.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parser?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DAF848FE-581E-4953-8460-A17737711A70}"/>
              </a:ext>
            </a:extLst>
          </p:cNvPr>
          <p:cNvSpPr/>
          <p:nvPr/>
        </p:nvSpPr>
        <p:spPr>
          <a:xfrm>
            <a:off x="2268568" y="5106227"/>
            <a:ext cx="1647265" cy="126687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how to structure the parts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16CD2570-09CD-43F1-8830-13AD7DC69F96}"/>
              </a:ext>
            </a:extLst>
          </p:cNvPr>
          <p:cNvSpPr/>
          <p:nvPr/>
        </p:nvSpPr>
        <p:spPr>
          <a:xfrm>
            <a:off x="4379523" y="3733947"/>
            <a:ext cx="1021831" cy="45380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4B58D-B003-45AC-BABF-0DAB270C8CD9}"/>
              </a:ext>
            </a:extLst>
          </p:cNvPr>
          <p:cNvSpPr/>
          <p:nvPr/>
        </p:nvSpPr>
        <p:spPr>
          <a:xfrm>
            <a:off x="5613078" y="3598229"/>
            <a:ext cx="1589200" cy="696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EF8F1-982B-4E92-9AE5-F486441953CC}"/>
              </a:ext>
            </a:extLst>
          </p:cNvPr>
          <p:cNvSpPr/>
          <p:nvPr/>
        </p:nvSpPr>
        <p:spPr>
          <a:xfrm>
            <a:off x="2085231" y="3518167"/>
            <a:ext cx="2034442" cy="9008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15" name="Folded Corner 11">
            <a:extLst>
              <a:ext uri="{FF2B5EF4-FFF2-40B4-BE49-F238E27FC236}">
                <a16:creationId xmlns:a16="http://schemas.microsoft.com/office/drawing/2014/main" id="{BCD799D9-A2E2-4A1D-A3A1-DDA06661045D}"/>
              </a:ext>
            </a:extLst>
          </p:cNvPr>
          <p:cNvSpPr/>
          <p:nvPr/>
        </p:nvSpPr>
        <p:spPr>
          <a:xfrm>
            <a:off x="2268568" y="1526064"/>
            <a:ext cx="1647265" cy="1428243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how to break up the linear sequence into parts</a:t>
            </a:r>
          </a:p>
        </p:txBody>
      </p:sp>
      <p:sp>
        <p:nvSpPr>
          <p:cNvPr id="16" name="Down Arrow 12">
            <a:extLst>
              <a:ext uri="{FF2B5EF4-FFF2-40B4-BE49-F238E27FC236}">
                <a16:creationId xmlns:a16="http://schemas.microsoft.com/office/drawing/2014/main" id="{D2A698B8-DCBC-42B0-96C4-2FB35BB65D6A}"/>
              </a:ext>
            </a:extLst>
          </p:cNvPr>
          <p:cNvSpPr/>
          <p:nvPr/>
        </p:nvSpPr>
        <p:spPr>
          <a:xfrm>
            <a:off x="2834027" y="2986391"/>
            <a:ext cx="442385" cy="4746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xplosion 2 13">
            <a:extLst>
              <a:ext uri="{FF2B5EF4-FFF2-40B4-BE49-F238E27FC236}">
                <a16:creationId xmlns:a16="http://schemas.microsoft.com/office/drawing/2014/main" id="{E9F7CE36-9E7D-4D70-A2FB-9CA2A31BC4E8}"/>
              </a:ext>
            </a:extLst>
          </p:cNvPr>
          <p:cNvSpPr/>
          <p:nvPr/>
        </p:nvSpPr>
        <p:spPr>
          <a:xfrm>
            <a:off x="4013038" y="1547158"/>
            <a:ext cx="2680539" cy="1207742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</a:p>
        </p:txBody>
      </p:sp>
      <p:sp>
        <p:nvSpPr>
          <p:cNvPr id="18" name="Explosion 2 15">
            <a:extLst>
              <a:ext uri="{FF2B5EF4-FFF2-40B4-BE49-F238E27FC236}">
                <a16:creationId xmlns:a16="http://schemas.microsoft.com/office/drawing/2014/main" id="{86431F54-D7B2-45D1-8AB7-6C82661C8131}"/>
              </a:ext>
            </a:extLst>
          </p:cNvPr>
          <p:cNvSpPr/>
          <p:nvPr/>
        </p:nvSpPr>
        <p:spPr>
          <a:xfrm>
            <a:off x="3854563" y="5106806"/>
            <a:ext cx="2738393" cy="123015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parser rules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14A424-9D8F-474A-BC65-038CC0AA04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531685" y="2272709"/>
            <a:ext cx="2716663" cy="117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2274D-FD89-4E96-9A51-BD58D866B771}"/>
              </a:ext>
            </a:extLst>
          </p:cNvPr>
          <p:cNvCxnSpPr>
            <a:stCxn id="22" idx="1"/>
          </p:cNvCxnSpPr>
          <p:nvPr/>
        </p:nvCxnSpPr>
        <p:spPr>
          <a:xfrm flipH="1">
            <a:off x="6531685" y="3451123"/>
            <a:ext cx="2716663" cy="213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ACF973-B50A-46B5-8B95-5432AE28ED1F}"/>
              </a:ext>
            </a:extLst>
          </p:cNvPr>
          <p:cNvSpPr txBox="1"/>
          <p:nvPr/>
        </p:nvSpPr>
        <p:spPr>
          <a:xfrm>
            <a:off x="9248348" y="3127957"/>
            <a:ext cx="2486794" cy="646331"/>
          </a:xfrm>
          <a:prstGeom prst="rect">
            <a:avLst/>
          </a:prstGeom>
          <a:solidFill>
            <a:srgbClr val="CC00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teaches you how to write these.</a:t>
            </a:r>
          </a:p>
        </p:txBody>
      </p:sp>
      <p:sp>
        <p:nvSpPr>
          <p:cNvPr id="27" name="Down Arrow 12">
            <a:extLst>
              <a:ext uri="{FF2B5EF4-FFF2-40B4-BE49-F238E27FC236}">
                <a16:creationId xmlns:a16="http://schemas.microsoft.com/office/drawing/2014/main" id="{D2A698B8-DCBC-42B0-96C4-2FB35BB65D6A}"/>
              </a:ext>
            </a:extLst>
          </p:cNvPr>
          <p:cNvSpPr/>
          <p:nvPr/>
        </p:nvSpPr>
        <p:spPr>
          <a:xfrm rot="10800000">
            <a:off x="2841246" y="4500233"/>
            <a:ext cx="442385" cy="4746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parser?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548B4-BE89-4528-8FE9-12F482A5D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"/>
          <a:stretch/>
        </p:blipFill>
        <p:spPr>
          <a:xfrm>
            <a:off x="5069304" y="1562108"/>
            <a:ext cx="7042485" cy="46155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AFB2CC-6F5F-4579-9106-00C9D4817E32}"/>
              </a:ext>
            </a:extLst>
          </p:cNvPr>
          <p:cNvSpPr/>
          <p:nvPr/>
        </p:nvSpPr>
        <p:spPr>
          <a:xfrm>
            <a:off x="1245726" y="1640192"/>
            <a:ext cx="444922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expression&gt; ::=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&lt;Boolean expression&gt; or &lt;Boolean term&gt;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| &lt;Boolean Term&gt;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&lt;Boolean term&gt; ::=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&lt;Boolean term&gt; and &lt;Boolean factor&gt;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| &lt;Boolean factor&gt;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&lt;Boolean factor &gt; ::=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( &lt;Boolean expression &gt; )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| number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| identifier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DFE87-9BE7-4498-AF43-4E5A6637AE2E}"/>
              </a:ext>
            </a:extLst>
          </p:cNvPr>
          <p:cNvSpPr txBox="1"/>
          <p:nvPr/>
        </p:nvSpPr>
        <p:spPr>
          <a:xfrm>
            <a:off x="1245726" y="4970734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65C4FF-2CE5-4853-8204-D7BBD4CD9F05}"/>
              </a:ext>
            </a:extLst>
          </p:cNvPr>
          <p:cNvSpPr/>
          <p:nvPr/>
        </p:nvSpPr>
        <p:spPr>
          <a:xfrm>
            <a:off x="1245726" y="1542981"/>
            <a:ext cx="10108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begins with the root of the parse tree and extends the tree downward until leaves match the input string.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442BF-E263-4CDB-B767-DB199ADACE3C}"/>
              </a:ext>
            </a:extLst>
          </p:cNvPr>
          <p:cNvSpPr/>
          <p:nvPr/>
        </p:nvSpPr>
        <p:spPr>
          <a:xfrm>
            <a:off x="1245726" y="2486193"/>
            <a:ext cx="1010807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Top-down parsing We start from the nonterminal start symbol S and apply every rule that can replace the nonterminal symbol with other nonterminal symbols or terminal symbols.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turn, new nonterminal symbols are further replaced by their rewriting rules from left to right, until all symbols are terminal symbols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39121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D3379-42CE-46A0-A637-ED1E721EE7D9}"/>
              </a:ext>
            </a:extLst>
          </p:cNvPr>
          <p:cNvSpPr/>
          <p:nvPr/>
        </p:nvSpPr>
        <p:spPr>
          <a:xfrm>
            <a:off x="1283828" y="3129084"/>
            <a:ext cx="4533901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Example:</a:t>
            </a:r>
            <a:endParaRPr 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 hangingPunct="0">
              <a:spcBef>
                <a:spcPts val="600"/>
              </a:spcBef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:= E</a:t>
            </a:r>
          </a:p>
          <a:p>
            <a:pPr lvl="1" algn="just" hangingPunct="0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+ T | E – T | E or T | T</a:t>
            </a:r>
          </a:p>
          <a:p>
            <a:pPr lvl="1" algn="just" hangingPunct="0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 * F | T / F | T and F | F</a:t>
            </a:r>
          </a:p>
          <a:p>
            <a:pPr lvl="1" algn="just" hangingPunct="0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id | no | (E) | not E</a:t>
            </a:r>
          </a:p>
          <a:p>
            <a:pPr algn="just" hangingPunct="0"/>
            <a:endParaRPr lang="en-US" sz="2400" dirty="0">
              <a:solidFill>
                <a:srgbClr val="00008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hangingPunct="0"/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Statement: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:= 2 + 3 – 4</a:t>
            </a:r>
          </a:p>
          <a:p>
            <a:pPr algn="just" hangingPunct="0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5C4FF-2CE5-4853-8204-D7BBD4CD9F05}"/>
              </a:ext>
            </a:extLst>
          </p:cNvPr>
          <p:cNvSpPr/>
          <p:nvPr/>
        </p:nvSpPr>
        <p:spPr>
          <a:xfrm>
            <a:off x="1245726" y="1463469"/>
            <a:ext cx="5191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begins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with the root of the parse tree and extends the tree downward until leaves match the input string. 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7B8638-9E16-44E9-91FE-5AAE340C1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5"/>
          <a:stretch/>
        </p:blipFill>
        <p:spPr>
          <a:xfrm>
            <a:off x="6436853" y="1759106"/>
            <a:ext cx="5295900" cy="3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Sentential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B4599-2D6B-4FAB-AC52-C0582B4CCF4C}"/>
              </a:ext>
            </a:extLst>
          </p:cNvPr>
          <p:cNvSpPr/>
          <p:nvPr/>
        </p:nvSpPr>
        <p:spPr>
          <a:xfrm>
            <a:off x="1245726" y="5107895"/>
            <a:ext cx="10034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 derivation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one in which you always expand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non-terminal.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one in which you always expand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non-terminal.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9550D-6441-45A3-867C-AF921850259E}"/>
              </a:ext>
            </a:extLst>
          </p:cNvPr>
          <p:cNvSpPr/>
          <p:nvPr/>
        </p:nvSpPr>
        <p:spPr>
          <a:xfrm>
            <a:off x="1245726" y="1443645"/>
            <a:ext cx="101080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methods starts with the start symbol and tries to produce the input from it. 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time, it replaces the leftmost nonterminal with the right hand side of  one of the rules, defining the nonterminal symbol.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sentential forms are created.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sentential form is any string derivable from the start symbol. 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sentential form is the start symbol S of a grammar or any string that can be derived from S. </a:t>
            </a:r>
          </a:p>
        </p:txBody>
      </p:sp>
    </p:spTree>
    <p:extLst>
      <p:ext uri="{BB962C8B-B14F-4D97-AF65-F5344CB8AC3E}">
        <p14:creationId xmlns:p14="http://schemas.microsoft.com/office/powerpoint/2010/main" val="26558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parsing: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3D889-51B9-46E7-9B41-78820B466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02"/>
          <a:stretch/>
        </p:blipFill>
        <p:spPr>
          <a:xfrm>
            <a:off x="6545429" y="1934767"/>
            <a:ext cx="5295900" cy="3930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675EA-8F1E-4EC3-8FF9-A2EF86AE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807" y="1381079"/>
            <a:ext cx="5300621" cy="50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19933-04A7-4802-95FB-8A3D05266F25}"/>
              </a:ext>
            </a:extLst>
          </p:cNvPr>
          <p:cNvSpPr/>
          <p:nvPr/>
        </p:nvSpPr>
        <p:spPr>
          <a:xfrm>
            <a:off x="1245726" y="1391335"/>
            <a:ext cx="982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 is a formal notation for encoding grammars intended for human consumption.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4AF1CC-2005-40A5-8B3A-1D9084A661B1}"/>
              </a:ext>
            </a:extLst>
          </p:cNvPr>
          <p:cNvSpPr/>
          <p:nvPr/>
        </p:nvSpPr>
        <p:spPr>
          <a:xfrm>
            <a:off x="1245726" y="2287869"/>
            <a:ext cx="1013022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rule in Backus-Naur form has the following structure: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    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expansion     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65BE1-75E1-4AA2-A939-86FAD570E37A}"/>
              </a:ext>
            </a:extLst>
          </p:cNvPr>
          <p:cNvSpPr/>
          <p:nvPr/>
        </p:nvSpPr>
        <p:spPr>
          <a:xfrm>
            <a:off x="1245726" y="4011418"/>
            <a:ext cx="1034415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symbols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::=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"may expand into"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"may be replaced with”.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called a non-terminal symbol.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Backus-Naur form is surrounded by angle brackets,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&gt;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expression containing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non-terminal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symbols, joined together by sequencing and choice.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50A3D-83DC-4E26-8FB8-68F8229DF9B7}"/>
              </a:ext>
            </a:extLst>
          </p:cNvPr>
          <p:cNvSpPr/>
          <p:nvPr/>
        </p:nvSpPr>
        <p:spPr>
          <a:xfrm>
            <a:off x="1245726" y="1357671"/>
            <a:ext cx="9963150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shift‐reduce parsing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LR family or Precedence parsing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Shift: allow shifting input characters to the stack, waiting till a matching production can be determined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Reduce: once a matching production is determined, reduce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derivation, in a reversed way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from bottom (the leaves of the parse tree) and work up to the starting symbol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added “shift”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More powerful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left recursive grammars and grammars with left factors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Less space efficient</a:t>
            </a:r>
          </a:p>
        </p:txBody>
      </p:sp>
    </p:spTree>
    <p:extLst>
      <p:ext uri="{BB962C8B-B14F-4D97-AF65-F5344CB8AC3E}">
        <p14:creationId xmlns:p14="http://schemas.microsoft.com/office/powerpoint/2010/main" val="31888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EF1C2-C050-40A5-833F-6EE28293B2C1}"/>
              </a:ext>
            </a:extLst>
          </p:cNvPr>
          <p:cNvSpPr/>
          <p:nvPr/>
        </p:nvSpPr>
        <p:spPr>
          <a:xfrm>
            <a:off x="1245726" y="1443645"/>
            <a:ext cx="9471537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parse tree from leaves to root.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 can be defined as an attempt to reduce the input string w to the start symbol of grammar by tracing out the rightmost derivations of w in reverse.</a:t>
            </a:r>
            <a:b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aABe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A  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b</a:t>
            </a: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B   d	         </a:t>
            </a:r>
          </a:p>
          <a:p>
            <a:endParaRPr lang="en-US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Input: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b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 d 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A8745F-423F-4223-BADA-16BFE432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79" y="3924276"/>
            <a:ext cx="7818047" cy="20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2743" r="7004" b="9685"/>
          <a:stretch/>
        </p:blipFill>
        <p:spPr>
          <a:xfrm>
            <a:off x="2349892" y="1384229"/>
            <a:ext cx="7492216" cy="50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2BA73-E592-419C-84AA-F567C85AC94E}"/>
              </a:ext>
            </a:extLst>
          </p:cNvPr>
          <p:cNvSpPr/>
          <p:nvPr/>
        </p:nvSpPr>
        <p:spPr>
          <a:xfrm>
            <a:off x="1245726" y="1518028"/>
            <a:ext cx="10582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grammar permits several different syntax trees for some strings, we call the grammar ambiguous.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48081-F9DC-4AD2-8624-D70471F7CD5C}"/>
              </a:ext>
            </a:extLst>
          </p:cNvPr>
          <p:cNvSpPr/>
          <p:nvPr/>
        </p:nvSpPr>
        <p:spPr>
          <a:xfrm>
            <a:off x="1245726" y="2476836"/>
            <a:ext cx="10582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know when a grammar is ambiguous?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 problem is formally undecidable.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AD121-A01E-48E4-A756-5417F1C8A36E}"/>
              </a:ext>
            </a:extLst>
          </p:cNvPr>
          <p:cNvSpPr/>
          <p:nvPr/>
        </p:nvSpPr>
        <p:spPr>
          <a:xfrm>
            <a:off x="1245726" y="3393558"/>
            <a:ext cx="1058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find a string and show two alternative syntax trees for it, the grammar is ambiguous.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BE70A-0EDF-44DB-90B2-5FA8FFB98F81}"/>
              </a:ext>
            </a:extLst>
          </p:cNvPr>
          <p:cNvSpPr/>
          <p:nvPr/>
        </p:nvSpPr>
        <p:spPr>
          <a:xfrm>
            <a:off x="1245726" y="4310280"/>
            <a:ext cx="10390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production rule is </a:t>
            </a:r>
            <a:r>
              <a:rPr lang="en-US" sz="2400" u="sng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left and right recursive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grammar is ambiguous.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A → αA ∣ Aα</a:t>
            </a:r>
          </a:p>
        </p:txBody>
      </p:sp>
    </p:spTree>
    <p:extLst>
      <p:ext uri="{BB962C8B-B14F-4D97-AF65-F5344CB8AC3E}">
        <p14:creationId xmlns:p14="http://schemas.microsoft.com/office/powerpoint/2010/main" val="26227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BA73-E592-419C-84AA-F567C85AC94E}"/>
              </a:ext>
            </a:extLst>
          </p:cNvPr>
          <p:cNvSpPr/>
          <p:nvPr/>
        </p:nvSpPr>
        <p:spPr>
          <a:xfrm>
            <a:off x="1245725" y="1441094"/>
            <a:ext cx="1058227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production rule is both left and right recursive, the grammar is ambiguous. For example, the following rule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αA ∣ Aα</a:t>
            </a:r>
            <a:endParaRPr lang="en-US" sz="28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following two (left-most) derivations: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⇒ αA ⇒ αAα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grouping (α(Aα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2.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⇒ Aα ⇒ αAα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grouping ((αA)α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grammar is ambiguous!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Grammar: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BA1B8-CDE9-4BCF-AAD5-89EE4800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81" y="1443645"/>
            <a:ext cx="6520019" cy="4840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52BA73-E592-419C-84AA-F567C85AC94E}"/>
              </a:ext>
            </a:extLst>
          </p:cNvPr>
          <p:cNvSpPr/>
          <p:nvPr/>
        </p:nvSpPr>
        <p:spPr>
          <a:xfrm>
            <a:off x="1245726" y="1624860"/>
            <a:ext cx="3757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G1: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 ::= E + T | T – E | T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 ::= T * F | T / F  | F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 ::= ( E ) | id | no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AD121-A01E-48E4-A756-5417F1C8A36E}"/>
              </a:ext>
            </a:extLst>
          </p:cNvPr>
          <p:cNvSpPr/>
          <p:nvPr/>
        </p:nvSpPr>
        <p:spPr>
          <a:xfrm>
            <a:off x="1245726" y="3448621"/>
            <a:ext cx="2486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string: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2-3+4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2BA73-E592-419C-84AA-F567C85AC94E}"/>
              </a:ext>
            </a:extLst>
          </p:cNvPr>
          <p:cNvSpPr/>
          <p:nvPr/>
        </p:nvSpPr>
        <p:spPr>
          <a:xfrm>
            <a:off x="1245726" y="1443645"/>
            <a:ext cx="105822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CFG is ambiguous if there is a string in the language that is the yield of two or more parse trees.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 -&gt; SS | (S) | ()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parse trees for </a:t>
            </a:r>
            <a:r>
              <a:rPr lang="en-US" sz="24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()()()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8CB1C-9F70-4B45-B3F0-D7BB02F4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39" y="3580922"/>
            <a:ext cx="8002390" cy="26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Grammar: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65E8E-6E00-4704-A176-4897C638D639}"/>
              </a:ext>
            </a:extLst>
          </p:cNvPr>
          <p:cNvSpPr/>
          <p:nvPr/>
        </p:nvSpPr>
        <p:spPr>
          <a:xfrm>
            <a:off x="980408" y="1443645"/>
            <a:ext cx="96964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CompundSt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CallSt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Condition then Statement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ElsePart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ElsePart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Statement |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Condition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| E</a:t>
            </a: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| &lt;= | &lt;&gt; | = | &gt;= | &gt; </a:t>
            </a: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+ T | E – T | T</a:t>
            </a: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* F | T / F | F</a:t>
            </a:r>
          </a:p>
          <a:p>
            <a:pPr algn="just" hangingPunct="0"/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 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| no | ( E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F0597-32FE-41DB-8840-98465DF24F0E}"/>
              </a:ext>
            </a:extLst>
          </p:cNvPr>
          <p:cNvSpPr/>
          <p:nvPr/>
        </p:nvSpPr>
        <p:spPr>
          <a:xfrm>
            <a:off x="1245726" y="4545099"/>
            <a:ext cx="972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parse trees with two different semantics for the statement: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04582-8EFD-4A3D-A26D-02D2A0763095}"/>
              </a:ext>
            </a:extLst>
          </p:cNvPr>
          <p:cNvSpPr/>
          <p:nvPr/>
        </p:nvSpPr>
        <p:spPr>
          <a:xfrm>
            <a:off x="1745788" y="5061230"/>
            <a:ext cx="962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&gt; 5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 if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&lt; 7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writeln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(‘a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6’)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writeln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(‘a 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&gt;= </a:t>
            </a:r>
            <a:r>
              <a:rPr lang="en-US" sz="2400" dirty="0" smtClean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7‘)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Grammar: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15356-299D-40E7-A94E-E3E1C55C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1383466"/>
            <a:ext cx="10688673" cy="533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C75-7AB3-4223-B126-989F9BCA5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15" y="5707069"/>
            <a:ext cx="4421083" cy="709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A81240-D7D4-45FF-ADE2-DF2080250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465" y="615658"/>
            <a:ext cx="2206389" cy="17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Grammar: 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C75-7AB3-4223-B126-989F9BCA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15" y="5707069"/>
            <a:ext cx="4421083" cy="709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96A23-3F4F-4972-BDE0-0833C14A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16" y="1344192"/>
            <a:ext cx="10073636" cy="5449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FD070-4731-4245-99F4-707E158EF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849" y="660882"/>
            <a:ext cx="1817019" cy="15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E4C6C8-14FB-4044-8086-FE9FE3EF2F19}"/>
              </a:ext>
            </a:extLst>
          </p:cNvPr>
          <p:cNvSpPr/>
          <p:nvPr/>
        </p:nvSpPr>
        <p:spPr>
          <a:xfrm>
            <a:off x="1245726" y="1571766"/>
            <a:ext cx="975915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terminal symbol is a literal like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("+" or "function")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class of literals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(like integer)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juxtaposing expressions indicates sequencing.</a:t>
            </a:r>
          </a:p>
          <a:p>
            <a:pPr marL="342900" indent="-34290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vertical bar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choice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association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245726" y="1443645"/>
            <a:ext cx="5653854" cy="296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this parser rule for arithmetic expressions:</a:t>
            </a:r>
            <a:b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expression: expression MULT expression</a:t>
            </a:r>
            <a:b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| INT</a:t>
            </a:r>
            <a:b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;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will this input be parsed: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* 2 * 3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default, ANTLR associates operators left to right, so the input is parsed this way: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* 2) * 3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4628" t="15835" r="20902" b="51129"/>
          <a:stretch/>
        </p:blipFill>
        <p:spPr>
          <a:xfrm>
            <a:off x="7018858" y="3401973"/>
            <a:ext cx="4334942" cy="26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association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5726" y="1443645"/>
            <a:ext cx="6454565" cy="4588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the arithmetic operator is exponentiation (^):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:  expression EXPON expression</a:t>
            </a:r>
            <a:b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| INT;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will this input be parsed: 1 ^ 2 ^ 3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sz="20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Again, the default is to associate left to right, so the input is parsed this way: </a:t>
            </a:r>
          </a:p>
          <a:p>
            <a:pPr lvl="1" algn="l">
              <a:lnSpc>
                <a:spcPct val="13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^ 2) ^ 3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that's not right. 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exponentiation  operator should associate right-to-left, like this: </a:t>
            </a:r>
            <a:b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^ (2 ^ 3)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4628" t="15453" r="20431" b="50565"/>
          <a:stretch/>
        </p:blipFill>
        <p:spPr>
          <a:xfrm>
            <a:off x="7700291" y="3729658"/>
            <a:ext cx="3653509" cy="23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association in ANTLR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45726" y="1443644"/>
            <a:ext cx="6454565" cy="283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22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instruct ANTLR on how we want an operator associated, using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US" sz="22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option:</a:t>
            </a:r>
            <a:br>
              <a:rPr lang="en-US" sz="22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 :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&lt;assoc=right&gt; </a:t>
            </a: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 '^' expr</a:t>
            </a:r>
            <a:b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| INT</a:t>
            </a:r>
            <a:b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;</a:t>
            </a:r>
          </a:p>
          <a:p>
            <a:pPr algn="l">
              <a:lnSpc>
                <a:spcPct val="120000"/>
              </a:lnSpc>
            </a:pPr>
            <a:r>
              <a:rPr lang="en-US" sz="2200" dirty="0" smtClean="0">
                <a:solidFill>
                  <a:srgbClr val="390B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this input 1 ^ 2 ^ 3 is parsed this way 1 ^ (2 ^ 3).</a:t>
            </a:r>
            <a:endParaRPr lang="en-US" sz="2200" dirty="0">
              <a:solidFill>
                <a:srgbClr val="390B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4889" t="6000" r="40445" b="59334"/>
          <a:stretch/>
        </p:blipFill>
        <p:spPr>
          <a:xfrm>
            <a:off x="8668885" y="2863442"/>
            <a:ext cx="2684915" cy="31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5726" y="1443645"/>
            <a:ext cx="5610225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 grammar for such inputs: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6664" y="26965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2    9    10    3    1    2    3</a:t>
            </a:r>
          </a:p>
        </p:txBody>
      </p:sp>
      <p:sp>
        <p:nvSpPr>
          <p:cNvPr id="14" name="Down Arrow 13"/>
          <p:cNvSpPr/>
          <p:nvPr/>
        </p:nvSpPr>
        <p:spPr>
          <a:xfrm flipV="1">
            <a:off x="2238191" y="3065855"/>
            <a:ext cx="2540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02" y="3472255"/>
            <a:ext cx="124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there are 2 following integers</a:t>
            </a:r>
          </a:p>
        </p:txBody>
      </p:sp>
      <p:sp>
        <p:nvSpPr>
          <p:cNvPr id="16" name="Down Arrow 15"/>
          <p:cNvSpPr/>
          <p:nvPr/>
        </p:nvSpPr>
        <p:spPr>
          <a:xfrm flipV="1">
            <a:off x="3506866" y="3065855"/>
            <a:ext cx="2540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1902" y="3472255"/>
            <a:ext cx="124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there are 3 following integers</a:t>
            </a:r>
          </a:p>
        </p:txBody>
      </p:sp>
    </p:spTree>
    <p:extLst>
      <p:ext uri="{BB962C8B-B14F-4D97-AF65-F5344CB8AC3E}">
        <p14:creationId xmlns:p14="http://schemas.microsoft.com/office/powerpoint/2010/main" val="3326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6394C-EC67-4A75-B4C9-E3480CC2CAA7}"/>
              </a:ext>
            </a:extLst>
          </p:cNvPr>
          <p:cNvSpPr txBox="1"/>
          <p:nvPr/>
        </p:nvSpPr>
        <p:spPr>
          <a:xfrm>
            <a:off x="1245726" y="1429072"/>
            <a:ext cx="372415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820738"/>
            <a:r>
              <a:rPr lang="sv-SE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lexer grammar MyLexer;    </a:t>
            </a:r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  : [0-9]+ ;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WS  : [ \t\r\n]+ -&gt; skip ;</a:t>
            </a:r>
            <a:endParaRPr lang="en-US" sz="20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4216F-C3BB-4740-8D31-B223123A3DCF}"/>
              </a:ext>
            </a:extLst>
          </p:cNvPr>
          <p:cNvSpPr txBox="1"/>
          <p:nvPr/>
        </p:nvSpPr>
        <p:spPr>
          <a:xfrm>
            <a:off x="1245726" y="2504927"/>
            <a:ext cx="41148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820738"/>
            <a:r>
              <a:rPr lang="sv-SE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parser grammar MyParser;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options { tokenVocab=MyLexer; }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file: group+ ;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group: INT sequence ;</a:t>
            </a:r>
          </a:p>
          <a:p>
            <a:pPr defTabSz="820738"/>
            <a:r>
              <a:rPr lang="sv-S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sequence: ( INT )* ;</a:t>
            </a:r>
            <a:endParaRPr lang="en-US" sz="20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571BF2-FF4F-4DE9-8780-3BC189ED7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67" t="5466" r="38888" b="60667"/>
          <a:stretch/>
        </p:blipFill>
        <p:spPr>
          <a:xfrm>
            <a:off x="5360526" y="1650839"/>
            <a:ext cx="2132809" cy="2276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8DAF47-AB3F-4320-AB4F-5222D32B4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7" t="5566" r="28667" b="59501"/>
          <a:stretch/>
        </p:blipFill>
        <p:spPr>
          <a:xfrm>
            <a:off x="5389103" y="4117975"/>
            <a:ext cx="2819327" cy="2238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D7782D-1F74-477C-8AF4-F9584DBECAF8}"/>
              </a:ext>
            </a:extLst>
          </p:cNvPr>
          <p:cNvSpPr txBox="1"/>
          <p:nvPr/>
        </p:nvSpPr>
        <p:spPr>
          <a:xfrm>
            <a:off x="8065662" y="2105339"/>
            <a:ext cx="28193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Here's the parse tree that is generated for the input: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2    9    10    3    1    2    3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5EF35-AEB3-4A9F-9D23-6A0881FF3C41}"/>
              </a:ext>
            </a:extLst>
          </p:cNvPr>
          <p:cNvSpPr txBox="1"/>
          <p:nvPr/>
        </p:nvSpPr>
        <p:spPr>
          <a:xfrm>
            <a:off x="8368851" y="4564138"/>
            <a:ext cx="2743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parse tree we desire for: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2    9    10    3    1    2    3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Arrow 4">
            <a:extLst>
              <a:ext uri="{FF2B5EF4-FFF2-40B4-BE49-F238E27FC236}">
                <a16:creationId xmlns:a16="http://schemas.microsoft.com/office/drawing/2014/main" id="{A012F0D4-8C0F-4CF3-9023-FE6CF9188851}"/>
              </a:ext>
            </a:extLst>
          </p:cNvPr>
          <p:cNvSpPr/>
          <p:nvPr/>
        </p:nvSpPr>
        <p:spPr>
          <a:xfrm rot="5400000" flipH="1">
            <a:off x="2628921" y="4494026"/>
            <a:ext cx="1083414" cy="1402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ECF00-ADBA-4E52-8859-D3E0588D8D10}"/>
              </a:ext>
            </a:extLst>
          </p:cNvPr>
          <p:cNvSpPr txBox="1"/>
          <p:nvPr/>
        </p:nvSpPr>
        <p:spPr>
          <a:xfrm>
            <a:off x="1685435" y="5105845"/>
            <a:ext cx="3301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restriction 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 values within sequence.</a:t>
            </a:r>
          </a:p>
        </p:txBody>
      </p:sp>
    </p:spTree>
    <p:extLst>
      <p:ext uri="{BB962C8B-B14F-4D97-AF65-F5344CB8AC3E}">
        <p14:creationId xmlns:p14="http://schemas.microsoft.com/office/powerpoint/2010/main" val="8109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 animBg="1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4667" t="5466" r="38888" b="60667"/>
          <a:stretch/>
        </p:blipFill>
        <p:spPr>
          <a:xfrm>
            <a:off x="7086600" y="2224544"/>
            <a:ext cx="3441700" cy="367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34667" t="5566" r="28667" b="59501"/>
          <a:stretch/>
        </p:blipFill>
        <p:spPr>
          <a:xfrm>
            <a:off x="1883706" y="2254344"/>
            <a:ext cx="4558912" cy="3619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25097" y="5958360"/>
            <a:ext cx="19647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we get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5017" y="5917401"/>
            <a:ext cx="21362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we want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8EAD8-B3AB-4FE5-9C3D-5814200C5B74}"/>
              </a:ext>
            </a:extLst>
          </p:cNvPr>
          <p:cNvSpPr txBox="1"/>
          <p:nvPr/>
        </p:nvSpPr>
        <p:spPr>
          <a:xfrm>
            <a:off x="4038600" y="15568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File:   2    9    10    3    1    2    3</a:t>
            </a:r>
          </a:p>
        </p:txBody>
      </p:sp>
    </p:spTree>
    <p:extLst>
      <p:ext uri="{BB962C8B-B14F-4D97-AF65-F5344CB8AC3E}">
        <p14:creationId xmlns:p14="http://schemas.microsoft.com/office/powerpoint/2010/main" val="41233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5725" y="1600314"/>
            <a:ext cx="63133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Languages &amp; Grammars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Deadline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1399/7/28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 out of 100.   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as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41738"/>
            <a:ext cx="2750185" cy="24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A780D-27B8-49DD-9780-A2559B474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0" y="2407912"/>
            <a:ext cx="10676503" cy="356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633391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9B082-74FF-4771-B3DB-B6B111EEC887}"/>
              </a:ext>
            </a:extLst>
          </p:cNvPr>
          <p:cNvSpPr txBox="1"/>
          <p:nvPr/>
        </p:nvSpPr>
        <p:spPr>
          <a:xfrm>
            <a:off x="1245725" y="2006392"/>
            <a:ext cx="7989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a grammar 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(a) S ::= a S b | b S a |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(b) S ::= a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b |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(c)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::= a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b |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(d) S ::=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b |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27712-34ED-4C33-9CE3-CA4F498C37F0}"/>
              </a:ext>
            </a:extLst>
          </p:cNvPr>
          <p:cNvSpPr txBox="1"/>
          <p:nvPr/>
        </p:nvSpPr>
        <p:spPr>
          <a:xfrm>
            <a:off x="1272904" y="4159042"/>
            <a:ext cx="787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 statements in python: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&lt;for statement&gt; ::= for &lt;var&gt; in &lt;list&gt; :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&lt;statements&gt;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x in [2, 4, -10, “c”]: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print x, “@’  </a:t>
            </a:r>
          </a:p>
          <a:p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78724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Ex.1: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45D214-EA75-4E72-B17F-83CF076DEBA0}"/>
              </a:ext>
            </a:extLst>
          </p:cNvPr>
          <p:cNvSpPr/>
          <p:nvPr/>
        </p:nvSpPr>
        <p:spPr>
          <a:xfrm>
            <a:off x="1245725" y="2058452"/>
            <a:ext cx="95440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Consider the context-free grammar: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-&gt; 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| 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|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and the string aa + a*.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Syntax tree for the given string.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leftmost derivation for the string.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rightmost derivation for the string.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parse tree for the string.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ambiguous or unambiguous? Justify your answer.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generated by this grammar.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40148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7609516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E4C6C8-14FB-4044-8086-FE9FE3EF2F19}"/>
              </a:ext>
            </a:extLst>
          </p:cNvPr>
          <p:cNvSpPr/>
          <p:nvPr/>
        </p:nvSpPr>
        <p:spPr>
          <a:xfrm>
            <a:off x="1245726" y="1443645"/>
            <a:ext cx="9759158" cy="418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BNF, the classic expression grammar is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&lt;expr&gt; ::= &lt;expr&gt; "+" &lt;term&gt;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| &lt;expr&gt; “-" &lt;term&gt; |  &lt;term&gt;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&lt;term&gt; ::= &lt;term&gt; "*" &lt;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factor&gt;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| &lt;term&gt; “/" &lt;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factor&gt;|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&lt;factor&gt; ::= "(" &lt;expr&gt; ")"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| identifier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2711116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0258" y="2440942"/>
            <a:ext cx="1355884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symbol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26316" y="2708575"/>
            <a:ext cx="2253887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symbols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0800000">
            <a:off x="6045098" y="2695077"/>
            <a:ext cx="2501009" cy="267631"/>
          </a:xfrm>
          <a:prstGeom prst="curvedConnector3">
            <a:avLst>
              <a:gd name="adj1" fmla="val 416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 flipV="1">
            <a:off x="6352675" y="3038907"/>
            <a:ext cx="2148963" cy="77911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40148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Ex.2:</a:t>
            </a:r>
            <a:endParaRPr lang="en-US" sz="3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21CE3-5D5D-4CC1-A083-499C27AF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64" y="2024453"/>
            <a:ext cx="616267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DA175-D3E2-4EE6-ABD7-85AB5593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614" y="2948378"/>
            <a:ext cx="29527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19D07E-5543-4278-ADB2-B7C2ADBE9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614" y="3233870"/>
            <a:ext cx="2962275" cy="1247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23B0C4-442E-4E46-8345-05DEB7224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1339" y="4482974"/>
            <a:ext cx="1714500" cy="130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FC9E7C-9DF6-43C8-AC42-3593BEAEAC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551" y="5816474"/>
            <a:ext cx="428625" cy="752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B50D10-CD6A-441B-924F-55A31CB20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626" y="5810253"/>
            <a:ext cx="428625" cy="752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A97ADE-9F67-40AF-A08C-5FA69B424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5376" y="4492499"/>
            <a:ext cx="428625" cy="752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CBD612-4675-42F2-B5C1-E278483A4D99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4608049" y="4787773"/>
            <a:ext cx="5343525" cy="695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E2798B-3A6B-4034-8802-72F5F3035E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7649" y="2406227"/>
            <a:ext cx="5676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40148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Ex.2:</a:t>
            </a:r>
            <a:endParaRPr lang="en-US" sz="3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321CE3-5D5D-4CC1-A083-499C27AF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59" y="1924923"/>
            <a:ext cx="6162675" cy="428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E2798B-3A6B-4034-8802-72F5F3035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44" y="2306697"/>
            <a:ext cx="5676900" cy="419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64FB7-A5C4-4A5F-9162-3B18FF435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821" y="5455007"/>
            <a:ext cx="542925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FB979D-F697-4F6E-9E4C-32A097102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846" y="5445482"/>
            <a:ext cx="542925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747A33-1C45-4DD9-BB39-9C120353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646" y="4159607"/>
            <a:ext cx="54292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372570-3485-415B-ADFD-6AF4CD567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71" y="5459769"/>
            <a:ext cx="619125" cy="257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40A1F1-45BD-4C7A-A72B-CB192AD77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6584" y="4159607"/>
            <a:ext cx="1524000" cy="1276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6A48CD-C92B-4AC3-88CD-A93874BD4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021" y="4188182"/>
            <a:ext cx="390525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73B5F7-8B3E-48A5-B825-98D3613C6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5696" y="2859444"/>
            <a:ext cx="29813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3FE064-EAB0-4A39-A0D4-F5234B509808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</a:blip>
          <a:stretch>
            <a:fillRect/>
          </a:stretch>
        </p:blipFill>
        <p:spPr>
          <a:xfrm>
            <a:off x="2903871" y="5774611"/>
            <a:ext cx="6248400" cy="390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DB360F-FBB5-48ED-A2C7-BA1C8E72A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1625" y="4690439"/>
            <a:ext cx="64579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40148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96592-D2F8-4ECF-864D-FDB3A901B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44" b="7139"/>
          <a:stretch/>
        </p:blipFill>
        <p:spPr>
          <a:xfrm>
            <a:off x="1245725" y="1989091"/>
            <a:ext cx="9437426" cy="42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5" y="527557"/>
            <a:ext cx="8411621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ssignme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71" y="287645"/>
            <a:ext cx="1288929" cy="15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D9FC64-53DB-408F-B0AA-2E721B0D0DB5}"/>
              </a:ext>
            </a:extLst>
          </p:cNvPr>
          <p:cNvSpPr/>
          <p:nvPr/>
        </p:nvSpPr>
        <p:spPr>
          <a:xfrm>
            <a:off x="1245725" y="1340148"/>
            <a:ext cx="30530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Answers </a:t>
            </a:r>
            <a:r>
              <a:rPr lang="en-US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Ex.3:</a:t>
            </a:r>
            <a:endParaRPr lang="en-US" sz="3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80D748-BF21-4AA4-B495-98E915299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3" t="12827" r="3635" b="5703"/>
          <a:stretch/>
        </p:blipFill>
        <p:spPr>
          <a:xfrm>
            <a:off x="1245725" y="2156706"/>
            <a:ext cx="5903495" cy="35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664D-58F3-4A7A-A558-42800C2222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Saeed Parsa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919162"/>
            <a:ext cx="8181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BNF (EBNF)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6D045-3F71-469E-949A-98A97DE0AC8C}"/>
              </a:ext>
            </a:extLst>
          </p:cNvPr>
          <p:cNvSpPr/>
          <p:nvPr/>
        </p:nvSpPr>
        <p:spPr>
          <a:xfrm>
            <a:off x="1245726" y="1443645"/>
            <a:ext cx="1010807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Backus-Naur form (EBNF) is a collection of extensions to Backus-Naur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are strictly a superset, as some change the rule-definition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::=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=, while others remove the angled brackets from non-terminals.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important than the minor syntactic differences between the forms of EBNF are the additional operations it allows in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expansions:</a:t>
            </a:r>
          </a:p>
          <a:p>
            <a:pPr marL="1371600" lvl="2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(zero or more):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BNF (EBNF)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03727-A2AD-4E48-BB0D-25A00D85A5D0}"/>
              </a:ext>
            </a:extLst>
          </p:cNvPr>
          <p:cNvSpPr/>
          <p:nvPr/>
        </p:nvSpPr>
        <p:spPr>
          <a:xfrm>
            <a:off x="1245726" y="1292521"/>
            <a:ext cx="10108074" cy="52149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EBNF, the classic expression grammar is: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 ::= &lt;expr&gt;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("+" | “-”)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&lt;term&gt;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|  &lt;term&gt;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&lt;term&gt; ::= &lt;term&gt;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"*“ | “/”)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&lt;factor&gt;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|  &lt;factor&gt;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&lt;factor&gt; ::= "(" &lt;expr&gt; ")"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|  &lt;signed&gt; | &lt;string&gt; | identifier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&lt;signed&gt; ::=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[“+” | “-” ]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lvl="2">
              <a:lnSpc>
                <a:spcPct val="14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&lt;string&gt;  ::= “ character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character }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4379494" y="2326105"/>
            <a:ext cx="1370052" cy="449179"/>
          </a:xfrm>
          <a:prstGeom prst="curvedConnector3">
            <a:avLst>
              <a:gd name="adj1" fmla="val 406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5457552" y="2354952"/>
            <a:ext cx="320841" cy="26314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56018" y="2550694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96700" y="504329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endParaRPr lang="en-US" dirty="0"/>
          </a:p>
        </p:txBody>
      </p:sp>
      <p:sp>
        <p:nvSpPr>
          <p:cNvPr id="46" name="Freeform: Shape 55">
            <a:extLst>
              <a:ext uri="{FF2B5EF4-FFF2-40B4-BE49-F238E27FC236}">
                <a16:creationId xmlns:a16="http://schemas.microsoft.com/office/drawing/2014/main" id="{3C475AF1-E943-4ED5-8899-ADB4B11772B6}"/>
              </a:ext>
            </a:extLst>
          </p:cNvPr>
          <p:cNvSpPr/>
          <p:nvPr/>
        </p:nvSpPr>
        <p:spPr>
          <a:xfrm>
            <a:off x="4038600" y="5394043"/>
            <a:ext cx="3132221" cy="156525"/>
          </a:xfrm>
          <a:custGeom>
            <a:avLst/>
            <a:gdLst>
              <a:gd name="connsiteX0" fmla="*/ 0 w 3152775"/>
              <a:gd name="connsiteY0" fmla="*/ 0 h 247917"/>
              <a:gd name="connsiteX1" fmla="*/ 857250 w 3152775"/>
              <a:gd name="connsiteY1" fmla="*/ 247650 h 247917"/>
              <a:gd name="connsiteX2" fmla="*/ 3152775 w 3152775"/>
              <a:gd name="connsiteY2" fmla="*/ 38100 h 2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2775" h="247917">
                <a:moveTo>
                  <a:pt x="0" y="0"/>
                </a:moveTo>
                <a:cubicBezTo>
                  <a:pt x="165894" y="120650"/>
                  <a:pt x="331788" y="241300"/>
                  <a:pt x="857250" y="247650"/>
                </a:cubicBezTo>
                <a:cubicBezTo>
                  <a:pt x="1382712" y="254000"/>
                  <a:pt x="2267743" y="146050"/>
                  <a:pt x="3152775" y="381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55">
            <a:extLst>
              <a:ext uri="{FF2B5EF4-FFF2-40B4-BE49-F238E27FC236}">
                <a16:creationId xmlns:a16="http://schemas.microsoft.com/office/drawing/2014/main" id="{3C475AF1-E943-4ED5-8899-ADB4B11772B6}"/>
              </a:ext>
            </a:extLst>
          </p:cNvPr>
          <p:cNvSpPr/>
          <p:nvPr/>
        </p:nvSpPr>
        <p:spPr>
          <a:xfrm flipV="1">
            <a:off x="5293895" y="4892841"/>
            <a:ext cx="1876926" cy="228122"/>
          </a:xfrm>
          <a:custGeom>
            <a:avLst/>
            <a:gdLst>
              <a:gd name="connsiteX0" fmla="*/ 0 w 3152775"/>
              <a:gd name="connsiteY0" fmla="*/ 0 h 247917"/>
              <a:gd name="connsiteX1" fmla="*/ 857250 w 3152775"/>
              <a:gd name="connsiteY1" fmla="*/ 247650 h 247917"/>
              <a:gd name="connsiteX2" fmla="*/ 3152775 w 3152775"/>
              <a:gd name="connsiteY2" fmla="*/ 38100 h 2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2775" h="247917">
                <a:moveTo>
                  <a:pt x="0" y="0"/>
                </a:moveTo>
                <a:cubicBezTo>
                  <a:pt x="165894" y="120650"/>
                  <a:pt x="331788" y="241300"/>
                  <a:pt x="857250" y="247650"/>
                </a:cubicBezTo>
                <a:cubicBezTo>
                  <a:pt x="1382712" y="254000"/>
                  <a:pt x="2267743" y="146050"/>
                  <a:pt x="3152775" y="381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7">
            <a:extLst>
              <a:ext uri="{FF2B5EF4-FFF2-40B4-BE49-F238E27FC236}">
                <a16:creationId xmlns:a16="http://schemas.microsoft.com/office/drawing/2014/main" id="{F23C5296-073A-4ACB-BAA0-6CA47537762A}"/>
              </a:ext>
            </a:extLst>
          </p:cNvPr>
          <p:cNvCxnSpPr>
            <a:cxnSpLocks/>
          </p:cNvCxnSpPr>
          <p:nvPr/>
        </p:nvCxnSpPr>
        <p:spPr>
          <a:xfrm>
            <a:off x="5406288" y="5920712"/>
            <a:ext cx="2218762" cy="3248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9">
            <a:extLst>
              <a:ext uri="{FF2B5EF4-FFF2-40B4-BE49-F238E27FC236}">
                <a16:creationId xmlns:a16="http://schemas.microsoft.com/office/drawing/2014/main" id="{3CC80500-8B62-40CD-97F0-3BE7B3F276A6}"/>
              </a:ext>
            </a:extLst>
          </p:cNvPr>
          <p:cNvCxnSpPr>
            <a:cxnSpLocks/>
          </p:cNvCxnSpPr>
          <p:nvPr/>
        </p:nvCxnSpPr>
        <p:spPr>
          <a:xfrm>
            <a:off x="6854089" y="5815754"/>
            <a:ext cx="659231" cy="3976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5050" y="603374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Syntax/Parse trees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trees are created to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show and evaluate the grammatical structure of statements </a:t>
            </a:r>
            <a:r>
              <a:rPr lang="en-US" sz="2400" dirty="0" smtClean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(programs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syntax of a </a:t>
            </a:r>
            <a:r>
              <a:rPr lang="en-US" sz="2400" i="1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/ program,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en-US" sz="2400" dirty="0">
                <a:solidFill>
                  <a:srgbClr val="588B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operates on a stream of tokens that are generated by the lexical analyzer.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88B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E45C2-8762-4FA6-BB83-0756CAE2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3334366"/>
            <a:ext cx="7364874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parts of speech in this sentence.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E9B15-0B4E-43EB-BA1A-B081DCB5808A}"/>
              </a:ext>
            </a:extLst>
          </p:cNvPr>
          <p:cNvSpPr txBox="1"/>
          <p:nvPr/>
        </p:nvSpPr>
        <p:spPr>
          <a:xfrm>
            <a:off x="3154970" y="3185469"/>
            <a:ext cx="5882059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 loves </a:t>
            </a:r>
            <a:r>
              <a:rPr lang="en-US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animals.</a:t>
            </a:r>
            <a:endParaRPr lang="en-US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6267594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9BB-F5E8-42C5-B9C8-8E6AF703A0E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2/12/2021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Saeed Parsa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418B-4611-4048-BA47-9141E34D90D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D396B-4569-49DD-A4D9-69D1293F9BB1}"/>
              </a:ext>
            </a:extLst>
          </p:cNvPr>
          <p:cNvSpPr/>
          <p:nvPr/>
        </p:nvSpPr>
        <p:spPr>
          <a:xfrm>
            <a:off x="1245727" y="1395374"/>
            <a:ext cx="10108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you broke up the sentence into parts (words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2F963-429F-4BA9-8603-EFE73C079B84}"/>
              </a:ext>
            </a:extLst>
          </p:cNvPr>
          <p:cNvSpPr/>
          <p:nvPr/>
        </p:nvSpPr>
        <p:spPr>
          <a:xfrm>
            <a:off x="6079958" y="3096126"/>
            <a:ext cx="2390274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2A4FD-021B-499F-ABB8-230310CA91CE}"/>
              </a:ext>
            </a:extLst>
          </p:cNvPr>
          <p:cNvSpPr/>
          <p:nvPr/>
        </p:nvSpPr>
        <p:spPr>
          <a:xfrm>
            <a:off x="4323347" y="3106652"/>
            <a:ext cx="1580148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48813-56A7-43AE-81C8-A7B6D0B8DFBB}"/>
              </a:ext>
            </a:extLst>
          </p:cNvPr>
          <p:cNvSpPr/>
          <p:nvPr/>
        </p:nvSpPr>
        <p:spPr>
          <a:xfrm>
            <a:off x="2999873" y="3096126"/>
            <a:ext cx="1147011" cy="770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9B15-0B4E-43EB-BA1A-B081DCB5808A}"/>
              </a:ext>
            </a:extLst>
          </p:cNvPr>
          <p:cNvSpPr txBox="1"/>
          <p:nvPr/>
        </p:nvSpPr>
        <p:spPr>
          <a:xfrm>
            <a:off x="2919663" y="2983832"/>
            <a:ext cx="5688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 loves animals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C41DE-6F7C-47B2-9A07-BAAECA631513}"/>
              </a:ext>
            </a:extLst>
          </p:cNvPr>
          <p:cNvCxnSpPr/>
          <p:nvPr/>
        </p:nvCxnSpPr>
        <p:spPr>
          <a:xfrm flipH="1" flipV="1">
            <a:off x="4163162" y="3938084"/>
            <a:ext cx="906143" cy="1147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D2E90-AF48-4B29-ADD6-E7B80F421100}"/>
              </a:ext>
            </a:extLst>
          </p:cNvPr>
          <p:cNvCxnSpPr/>
          <p:nvPr/>
        </p:nvCxnSpPr>
        <p:spPr>
          <a:xfrm flipV="1">
            <a:off x="5069305" y="3917614"/>
            <a:ext cx="935037" cy="1167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726E7E-7947-410D-A83E-B610D6DD0680}"/>
              </a:ext>
            </a:extLst>
          </p:cNvPr>
          <p:cNvSpPr txBox="1"/>
          <p:nvPr/>
        </p:nvSpPr>
        <p:spPr>
          <a:xfrm>
            <a:off x="3324077" y="5126288"/>
            <a:ext cx="413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whitespace demarcates the parts</a:t>
            </a:r>
          </a:p>
        </p:txBody>
      </p:sp>
    </p:spTree>
    <p:extLst>
      <p:ext uri="{BB962C8B-B14F-4D97-AF65-F5344CB8AC3E}">
        <p14:creationId xmlns:p14="http://schemas.microsoft.com/office/powerpoint/2010/main" val="26675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1833</Words>
  <Application>Microsoft Office PowerPoint</Application>
  <PresentationFormat>Widescreen</PresentationFormat>
  <Paragraphs>408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SimSun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Backus-Naur Form (BNF) notation</vt:lpstr>
      <vt:lpstr>Backus-Naur Form (BNF) notation</vt:lpstr>
      <vt:lpstr>Backus-Naur Form (BNF) notation</vt:lpstr>
      <vt:lpstr>Extended BNF (EBNF) notation</vt:lpstr>
      <vt:lpstr>Extended BNF (EBNF) notation</vt:lpstr>
      <vt:lpstr>Syntax/Parse trees</vt:lpstr>
      <vt:lpstr>Example</vt:lpstr>
      <vt:lpstr>Example</vt:lpstr>
      <vt:lpstr>Example</vt:lpstr>
      <vt:lpstr>Example</vt:lpstr>
      <vt:lpstr>Example</vt:lpstr>
      <vt:lpstr>Example</vt:lpstr>
      <vt:lpstr>How to write parser?</vt:lpstr>
      <vt:lpstr>How to write parser?</vt:lpstr>
      <vt:lpstr>Top-down parsing</vt:lpstr>
      <vt:lpstr>Top-down parsing</vt:lpstr>
      <vt:lpstr>Sentential Form</vt:lpstr>
      <vt:lpstr>Top-down parsing: Example</vt:lpstr>
      <vt:lpstr>Bottom-up parsing</vt:lpstr>
      <vt:lpstr>Bottom-up parsing</vt:lpstr>
      <vt:lpstr>Bottom-up parsing</vt:lpstr>
      <vt:lpstr>Ambiguous Grammar</vt:lpstr>
      <vt:lpstr>Ambiguous Grammar</vt:lpstr>
      <vt:lpstr>Ambiguous Grammar: Example</vt:lpstr>
      <vt:lpstr>Ambiguous Grammar</vt:lpstr>
      <vt:lpstr>Ambiguous Grammar: Example</vt:lpstr>
      <vt:lpstr>Ambiguous Grammar: Example</vt:lpstr>
      <vt:lpstr>Ambiguous Grammar: Example</vt:lpstr>
      <vt:lpstr>Operator association in ANTLR</vt:lpstr>
      <vt:lpstr>Operator association in ANTLR</vt:lpstr>
      <vt:lpstr>Operator association in ANTLR</vt:lpstr>
      <vt:lpstr>Problem</vt:lpstr>
      <vt:lpstr>Answer</vt:lpstr>
      <vt:lpstr>Answer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saeed</dc:creator>
  <cp:lastModifiedBy>Danial</cp:lastModifiedBy>
  <cp:revision>409</cp:revision>
  <dcterms:created xsi:type="dcterms:W3CDTF">2020-09-16T17:20:46Z</dcterms:created>
  <dcterms:modified xsi:type="dcterms:W3CDTF">2021-02-12T05:05:32Z</dcterms:modified>
</cp:coreProperties>
</file>