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512" r:id="rId3"/>
    <p:sldId id="513" r:id="rId4"/>
    <p:sldId id="514" r:id="rId5"/>
    <p:sldId id="473" r:id="rId6"/>
    <p:sldId id="474" r:id="rId7"/>
    <p:sldId id="475" r:id="rId8"/>
    <p:sldId id="494" r:id="rId9"/>
    <p:sldId id="476" r:id="rId10"/>
    <p:sldId id="479" r:id="rId11"/>
    <p:sldId id="481" r:id="rId12"/>
    <p:sldId id="519" r:id="rId13"/>
    <p:sldId id="520" r:id="rId14"/>
    <p:sldId id="521" r:id="rId15"/>
    <p:sldId id="480" r:id="rId16"/>
    <p:sldId id="485" r:id="rId17"/>
    <p:sldId id="522" r:id="rId18"/>
    <p:sldId id="523" r:id="rId19"/>
    <p:sldId id="488" r:id="rId20"/>
    <p:sldId id="495" r:id="rId21"/>
    <p:sldId id="516" r:id="rId22"/>
    <p:sldId id="500" r:id="rId23"/>
    <p:sldId id="496" r:id="rId24"/>
    <p:sldId id="497" r:id="rId25"/>
    <p:sldId id="499" r:id="rId26"/>
    <p:sldId id="502" r:id="rId27"/>
    <p:sldId id="503" r:id="rId28"/>
    <p:sldId id="501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498" r:id="rId37"/>
    <p:sldId id="517" r:id="rId38"/>
    <p:sldId id="518" r:id="rId39"/>
    <p:sldId id="489" r:id="rId40"/>
    <p:sldId id="493" r:id="rId41"/>
    <p:sldId id="490" r:id="rId42"/>
    <p:sldId id="491" r:id="rId43"/>
    <p:sldId id="49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84" autoAdjust="0"/>
  </p:normalViewPr>
  <p:slideViewPr>
    <p:cSldViewPr snapToGrid="0">
      <p:cViewPr>
        <p:scale>
          <a:sx n="50" d="100"/>
          <a:sy n="50" d="100"/>
        </p:scale>
        <p:origin x="1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365C-CA17-4B07-8BE9-635C1CDE77B0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B551-696A-4191-8127-A3301FFF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3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77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77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302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89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813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825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306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007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7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There is no difference between </a:t>
            </a:r>
            <a:r>
              <a:rPr lang="en-US" dirty="0"/>
              <a:t>wire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and </a:t>
            </a:r>
            <a:r>
              <a:rPr lang="en-US" dirty="0"/>
              <a:t>tri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They are synonyms. </a:t>
            </a:r>
          </a:p>
          <a:p>
            <a:pPr eaLnBrk="1" hangingPunct="1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Usually the convention is to use </a:t>
            </a:r>
            <a:r>
              <a:rPr lang="en-US" dirty="0"/>
              <a:t>wire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in regular declaration and </a:t>
            </a:r>
            <a:r>
              <a:rPr lang="en-US" dirty="0"/>
              <a:t>tri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in declaration of multiple-driven </a:t>
            </a:r>
            <a:r>
              <a:rPr lang="en-US" b="1" i="0" dirty="0">
                <a:solidFill>
                  <a:srgbClr val="232629"/>
                </a:solidFill>
                <a:effectLst/>
                <a:latin typeface="-apple-system"/>
              </a:rPr>
              <a:t>nets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and </a:t>
            </a:r>
            <a:r>
              <a:rPr lang="en-US" dirty="0" err="1"/>
              <a:t>inout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ports.</a:t>
            </a:r>
            <a:endParaRPr lang="en-US" alt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99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044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146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291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0" i="0" dirty="0">
                <a:solidFill>
                  <a:srgbClr val="464646"/>
                </a:solidFill>
                <a:effectLst/>
                <a:latin typeface="SiemensSans"/>
              </a:rPr>
              <a:t>When a net has no drivers, or all driving Z, a </a:t>
            </a:r>
            <a:r>
              <a:rPr lang="en-US" b="1" i="0" dirty="0">
                <a:solidFill>
                  <a:srgbClr val="464646"/>
                </a:solidFill>
                <a:effectLst/>
                <a:latin typeface="courier new" panose="02070309020205020404" pitchFamily="49" charset="0"/>
              </a:rPr>
              <a:t>tri1</a:t>
            </a:r>
            <a:r>
              <a:rPr lang="en-US" b="0" i="0" dirty="0">
                <a:solidFill>
                  <a:srgbClr val="464646"/>
                </a:solidFill>
                <a:effectLst/>
                <a:latin typeface="SiemensSans"/>
              </a:rPr>
              <a:t> net will get pulled to the 1 state.</a:t>
            </a:r>
            <a:endParaRPr lang="en-US" alt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750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854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787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057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130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222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34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58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165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767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989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45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4261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15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551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324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0334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6082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3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Escaped identifiers begin with a backslash and end with a space character.</a:t>
            </a:r>
            <a:endParaRPr lang="en-US" alt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49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68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519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4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85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B1AB9-4A12-4DD9-86C6-3FD55909572A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97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869D-0E9E-415A-87C6-EA46583B3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F6058-7C7B-492C-8E44-97389F973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0FEF-FB04-47E9-83C7-0F133889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8718-8268-49F7-9436-2E7412A1CC3E}" type="datetime1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2AB0-2AFE-41D0-B4EF-0DD175F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793D-0B2C-4FCF-88A0-26264891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177-E838-4174-A07D-B5FB8AA4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9065-C8E1-4B28-871F-AE59434D8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E33C-1163-4782-83F8-DB4A91E9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BCCF-08D5-420A-96DE-02DF6CCC1EF4}" type="datetime1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10B9-8F14-47E7-9A48-EA92803E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0B3-4B0D-4A53-A708-7156213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E8CB5-30A8-4555-BF76-E2C61937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443C-D70A-4AF8-84FB-D7669A81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D173-B76B-497F-A839-92AA71C9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54-E645-402D-81C6-A3D505822367}" type="datetime1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4395-1986-4644-BE28-BF901C23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2C58-7835-4CBC-9C79-A1F4FFD0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8AED-FEE8-47D4-9550-BFF50D5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47E-25A1-48F8-9783-6E1AE432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88D6-4D0C-4ABF-B801-DFD20BF7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BAE1-97A2-449E-9AE8-7E9D1A6C53E1}" type="datetime1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49A2-3CBE-4D69-9CF8-D1A7B9B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D05-3C39-4070-B5E0-EF437A7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1CF-533E-4957-8388-A2C7E63E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63C1-B59E-462E-9806-C5556A0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878F-AEAB-4DF8-BB6F-A8A02ED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2AC-DE01-4466-A2E2-F24F55ED2946}" type="datetime1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440B-50B4-4236-B2BB-46A85036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E43D-BE92-46C2-883E-AC08796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06B1-985D-440F-A924-3FD0054C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404-8735-45F6-B940-39039E2D9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DD7B-B3BF-40C1-98B9-FBC0D7D5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5433-0D5C-4A92-B55D-2FE9C9F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D1C3-99C9-462A-A897-8666E6EC5E57}" type="datetime1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6C9B-48F3-4727-99BE-D9B11433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00E9B-E811-4BCB-BA80-2ECAFD71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3DFE-1CC5-4592-8500-6A51848B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6BF8-D09C-4C96-806D-3C5AB85C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4ED19-4CB3-4DDF-A4B9-DF27460B4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717D2-141D-42D4-A39B-1D16D9A5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CCBD9-CBBE-448C-958E-F18A74DB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3C6A5-6607-48D3-AE88-2AB21CC1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A289-309C-473A-856D-C6F22D9DA580}" type="datetime1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AB24-EA16-4905-ABBA-D88CD56D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F3DB1-BB39-4666-BD40-AD0207F6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86B8-272E-42F5-A0CE-BC8B6D20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8D7DF-568D-442C-AB12-F63FCEF0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963B-B798-4D95-BFC6-D099058F82B9}" type="datetime1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B5E38-BC18-4AAE-858F-47DBA807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9E64F-2B13-4995-BA02-4D9C7A3D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1579F-7034-4505-935D-F7A55350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9630-B418-4C39-AA15-D62EEB01529B}" type="datetime1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3B337-D4A8-4CFC-ACDD-7057A755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581A-A2E7-4BE2-8C8B-42D36948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E2B-C668-4F64-B31E-BD2D5EE7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A44-A417-4408-B269-C7F5B42C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9993-92F4-4ACC-B998-7F119A31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30C0-B4DD-4370-8A87-F327C66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06FE-4A50-47AA-9AE9-EAA0B8338279}" type="datetime1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B14F-A634-43D5-8E1D-D3161A6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2EEBA-47A5-42F9-8EE9-6E112382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D13-702E-412F-A237-51E2B62E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B9D42-69D9-43BA-85A1-EBA814FC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35C5-C7CC-429E-AB58-E457E2B8A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F61B-3131-4873-9C53-FC91CDB1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B285-2E68-41A7-BDFA-1774A31BF7F1}" type="datetime1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4C4B-8CD2-4431-B217-BF5FC70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4D5E-F8C5-4602-8A8E-AC08A05E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55550-FD43-4986-8FF6-74267244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1C0-581D-4C9A-9904-5C243E47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60D2-0FB9-4857-BF02-9D35F6A8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D558-1AC0-4733-B0CF-EDCA48308187}" type="datetime1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7F16-A729-4976-86D6-1B1ABFAAF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719A-3435-462F-9932-917FFB07A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sam.abdolahi@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Visio_Drawing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7374-F42C-40E9-9F86-BDF15542B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032" y="1575816"/>
            <a:ext cx="9144000" cy="2106836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Comic Sans MS" panose="030F0702030302020204" pitchFamily="66" charset="0"/>
              </a:rPr>
              <a:t>Verilog HDL (Intro &amp; Structural)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6640-9D88-4722-A2CB-121A8A5B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567" y="4320825"/>
            <a:ext cx="9640866" cy="16781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Meisam </a:t>
            </a:r>
            <a:r>
              <a:rPr lang="en-US" dirty="0" err="1">
                <a:latin typeface="Comic Sans MS" panose="030F0702030302020204" pitchFamily="66" charset="0"/>
              </a:rPr>
              <a:t>Abdollahi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School of Computer Engineering</a:t>
            </a:r>
          </a:p>
          <a:p>
            <a:r>
              <a:rPr lang="en-US" dirty="0">
                <a:latin typeface="Comic Sans MS" panose="030F0702030302020204" pitchFamily="66" charset="0"/>
              </a:rPr>
              <a:t>Iran University of Science and Technology</a:t>
            </a:r>
          </a:p>
          <a:p>
            <a:r>
              <a:rPr lang="en-US" dirty="0">
                <a:latin typeface="Comic Sans MS" panose="030F0702030302020204" pitchFamily="66" charset="0"/>
                <a:hlinkClick r:id="rId3"/>
              </a:rPr>
              <a:t>meisam.abdolahi@ut.ac.ir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4818" name="Picture 2" descr="School of Computer Engineering - Iran University of Science &amp; Technology  (IUST)">
            <a:extLst>
              <a:ext uri="{FF2B5EF4-FFF2-40B4-BE49-F238E27FC236}">
                <a16:creationId xmlns:a16="http://schemas.microsoft.com/office/drawing/2014/main" id="{0411F550-6C0D-41A2-B812-1A27CB56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44286"/>
            <a:ext cx="3905250" cy="1047750"/>
          </a:xfrm>
          <a:prstGeom prst="rect">
            <a:avLst/>
          </a:prstGeom>
          <a:noFill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46DC0BF-0DB3-411D-98AB-A38B03513952}"/>
              </a:ext>
            </a:extLst>
          </p:cNvPr>
          <p:cNvSpPr txBox="1">
            <a:spLocks/>
          </p:cNvSpPr>
          <p:nvPr/>
        </p:nvSpPr>
        <p:spPr>
          <a:xfrm>
            <a:off x="2785320" y="2168527"/>
            <a:ext cx="7626648" cy="102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Winter 1400 (Computer Aided Design)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7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435" y="1530283"/>
            <a:ext cx="82184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example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endParaRPr lang="en-US" sz="1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4929" y="2046141"/>
            <a:ext cx="73555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/>
            <a:r>
              <a:rPr lang="en-US" b="1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Reg_8bit (Din, </a:t>
            </a:r>
            <a:r>
              <a:rPr lang="en-US" dirty="0" err="1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clr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clk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Dout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sz="1600" dirty="0"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"/>
            <a:endParaRPr lang="en-US" sz="1050" dirty="0">
              <a:solidFill>
                <a:srgbClr val="231F20"/>
              </a:solidFill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"/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// Port Declaration Section </a:t>
            </a:r>
          </a:p>
          <a:p>
            <a:pPr marL="182880"/>
            <a:endParaRPr lang="en-US" sz="1050" dirty="0">
              <a:solidFill>
                <a:srgbClr val="231F20"/>
              </a:solidFill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"/>
            <a:r>
              <a:rPr lang="en-US" b="1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input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clk,clr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182880"/>
            <a:r>
              <a:rPr lang="en-US" b="1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input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 [0:7] Din;</a:t>
            </a:r>
          </a:p>
          <a:p>
            <a:pPr marL="182880"/>
            <a:r>
              <a:rPr lang="en-US" b="1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[0:7] </a:t>
            </a:r>
            <a:r>
              <a:rPr lang="en-US" dirty="0" err="1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Dout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182880"/>
            <a:endParaRPr lang="en-US" sz="1100" dirty="0">
              <a:solidFill>
                <a:srgbClr val="231F20"/>
              </a:solidFill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"/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// module internals</a:t>
            </a:r>
          </a:p>
          <a:p>
            <a:pPr marL="182880"/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... </a:t>
            </a:r>
          </a:p>
          <a:p>
            <a:pPr marL="182880" algn="just"/>
            <a:r>
              <a:rPr lang="en-US" b="1" dirty="0" err="1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endmodule</a:t>
            </a:r>
            <a:endParaRPr lang="en-US" sz="1600" dirty="0"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9364" y="4919008"/>
            <a:ext cx="79810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/>
            <a:r>
              <a:rPr lang="en-US" b="1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Reg_8bit (</a:t>
            </a:r>
            <a:r>
              <a:rPr lang="en-US" b="1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input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[0:7] Din,</a:t>
            </a:r>
          </a:p>
          <a:p>
            <a:pPr marL="182880"/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		     </a:t>
            </a:r>
            <a:r>
              <a:rPr lang="en-US" b="1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input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clr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clk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marL="182880"/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		     </a:t>
            </a:r>
            <a:r>
              <a:rPr lang="en-US" b="1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output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[0:7] </a:t>
            </a:r>
            <a:r>
              <a:rPr lang="en-US" dirty="0" err="1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Dout</a:t>
            </a:r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sz="1600" dirty="0"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"/>
            <a:endParaRPr lang="en-US" sz="100" dirty="0">
              <a:solidFill>
                <a:srgbClr val="231F20"/>
              </a:solidFill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"/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// module internals</a:t>
            </a:r>
          </a:p>
          <a:p>
            <a:pPr marL="182880"/>
            <a:r>
              <a:rPr lang="en-US" dirty="0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... </a:t>
            </a:r>
          </a:p>
          <a:p>
            <a:pPr marL="182880"/>
            <a:endParaRPr lang="en-US" sz="700" dirty="0">
              <a:solidFill>
                <a:srgbClr val="231F20"/>
              </a:solidFill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" algn="just"/>
            <a:r>
              <a:rPr lang="en-US" b="1" dirty="0" err="1">
                <a:solidFill>
                  <a:srgbClr val="231F2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endmodule</a:t>
            </a:r>
            <a:endParaRPr lang="en-US" sz="1600" dirty="0"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1296651" y="2910086"/>
            <a:ext cx="2839327" cy="916398"/>
          </a:xfrm>
          <a:prstGeom prst="roundRect">
            <a:avLst>
              <a:gd name="adj" fmla="val 16667"/>
            </a:avLst>
          </a:prstGeom>
          <a:solidFill>
            <a:srgbClr val="FFFF66">
              <a:alpha val="16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3388047" y="4898921"/>
            <a:ext cx="2808312" cy="916398"/>
          </a:xfrm>
          <a:prstGeom prst="roundRect">
            <a:avLst>
              <a:gd name="adj" fmla="val 16667"/>
            </a:avLst>
          </a:prstGeom>
          <a:solidFill>
            <a:srgbClr val="FFFF66">
              <a:alpha val="16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3348822" y="1974041"/>
            <a:ext cx="3007452" cy="468149"/>
          </a:xfrm>
          <a:prstGeom prst="roundRect">
            <a:avLst>
              <a:gd name="adj" fmla="val 16667"/>
            </a:avLst>
          </a:prstGeom>
          <a:solidFill>
            <a:srgbClr val="FFFF66">
              <a:alpha val="16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759349" y="1730556"/>
            <a:ext cx="1600200" cy="384284"/>
          </a:xfrm>
          <a:prstGeom prst="wedgeRoundRectCallout">
            <a:avLst>
              <a:gd name="adj1" fmla="val -74208"/>
              <a:gd name="adj2" fmla="val 45001"/>
              <a:gd name="adj3" fmla="val 16667"/>
            </a:avLst>
          </a:prstGeom>
          <a:solidFill>
            <a:srgbClr val="CDFFCD"/>
          </a:solidFill>
          <a:ln w="158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</a:rPr>
              <a:t>Port Definition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552001" y="2938144"/>
            <a:ext cx="1600200" cy="384284"/>
          </a:xfrm>
          <a:prstGeom prst="wedgeRoundRectCallout">
            <a:avLst>
              <a:gd name="adj1" fmla="val -74208"/>
              <a:gd name="adj2" fmla="val 45001"/>
              <a:gd name="adj3" fmla="val 16667"/>
            </a:avLst>
          </a:prstGeom>
          <a:solidFill>
            <a:srgbClr val="CDFFCD"/>
          </a:solidFill>
          <a:ln w="158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</a:rPr>
              <a:t>Port Declaration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6565010" y="4641523"/>
            <a:ext cx="1600200" cy="601429"/>
          </a:xfrm>
          <a:prstGeom prst="wedgeRoundRectCallout">
            <a:avLst>
              <a:gd name="adj1" fmla="val -74208"/>
              <a:gd name="adj2" fmla="val 45001"/>
              <a:gd name="adj3" fmla="val 16667"/>
            </a:avLst>
          </a:prstGeom>
          <a:solidFill>
            <a:srgbClr val="CDFFCD"/>
          </a:solidFill>
          <a:ln w="158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</a:rPr>
              <a:t>Port Definition &amp; Declaration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2465692-24BF-457F-9773-C2798F58B4AF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47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84C3BC97-1D4D-4D3C-837D-40A69136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10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61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1948" y="1173949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Logic Values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1948" y="2062368"/>
            <a:ext cx="1068767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Verilog wires and variables take the 4-value logic value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Values in this system are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0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Z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and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X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.</a:t>
            </a:r>
            <a:b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</a:br>
            <a:b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</a:br>
            <a:endParaRPr lang="en-US" sz="20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79579" y="4534305"/>
            <a:ext cx="711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0 :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6923" y="3952349"/>
            <a:ext cx="722225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Forcing 0 like a direct pull to the ground</a:t>
            </a:r>
          </a:p>
          <a:p>
            <a:endParaRPr lang="en-US" sz="11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6922" y="4471446"/>
            <a:ext cx="7211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Resistive 0 is generated when there is a large resistance between a line and a forcing 0 value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75809" y="5195161"/>
            <a:ext cx="72333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Capacitive 0 is when a line is float; but has a capacitance that has a zero charge.</a:t>
            </a:r>
          </a:p>
        </p:txBody>
      </p: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2591252" y="4233704"/>
            <a:ext cx="295671" cy="59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9" idx="1"/>
          </p:cNvCxnSpPr>
          <p:nvPr/>
        </p:nvCxnSpPr>
        <p:spPr>
          <a:xfrm flipV="1">
            <a:off x="2591252" y="4825390"/>
            <a:ext cx="295671" cy="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4" idx="1"/>
          </p:cNvCxnSpPr>
          <p:nvPr/>
        </p:nvCxnSpPr>
        <p:spPr>
          <a:xfrm>
            <a:off x="2591251" y="4826692"/>
            <a:ext cx="284558" cy="72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B1C4A420-1C60-4F0E-B869-7BAB3D706045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93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Verilog-Logical Values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E5D79EA5-8133-4185-BA1D-CA79178B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11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47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5" grpId="0"/>
      <p:bldP spid="9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1948" y="1173949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Logic Values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1948" y="2062368"/>
            <a:ext cx="1068767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Verilog wires and variables take the 4-value logic value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Values in this system are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0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Z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and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X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.</a:t>
            </a:r>
            <a:b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</a:br>
            <a:b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</a:br>
            <a:endParaRPr lang="en-US" sz="20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1C4A420-1C60-4F0E-B869-7BAB3D706045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93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Verilog-Logical Values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FB2CB-0698-4800-ACAB-33EA48067EA3}"/>
              </a:ext>
            </a:extLst>
          </p:cNvPr>
          <p:cNvSpPr/>
          <p:nvPr/>
        </p:nvSpPr>
        <p:spPr>
          <a:xfrm>
            <a:off x="1654110" y="4484379"/>
            <a:ext cx="711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1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9653B5-A05D-4D21-AB2A-7E95A63B97FE}"/>
              </a:ext>
            </a:extLst>
          </p:cNvPr>
          <p:cNvSpPr/>
          <p:nvPr/>
        </p:nvSpPr>
        <p:spPr>
          <a:xfrm>
            <a:off x="2661454" y="3902423"/>
            <a:ext cx="722225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Forcing 1 like a direct pull to the VCC (Power Supply)</a:t>
            </a:r>
          </a:p>
          <a:p>
            <a:endParaRPr lang="en-US" sz="11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122721-2B45-411F-9728-9CB2E4A60D1B}"/>
              </a:ext>
            </a:extLst>
          </p:cNvPr>
          <p:cNvSpPr/>
          <p:nvPr/>
        </p:nvSpPr>
        <p:spPr>
          <a:xfrm>
            <a:off x="2661453" y="4421520"/>
            <a:ext cx="7211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Resistive 1 is generated when there is a large resistance between a line and a forcing 1 value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887DA9-DA40-4855-9B59-8710B6E84705}"/>
              </a:ext>
            </a:extLst>
          </p:cNvPr>
          <p:cNvSpPr/>
          <p:nvPr/>
        </p:nvSpPr>
        <p:spPr>
          <a:xfrm>
            <a:off x="2650340" y="5145235"/>
            <a:ext cx="72333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Capacitive 1 is when a line is float; but has a capacitance that has a VCC charge.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579E85-74F5-49AB-99EA-0420BE218401}"/>
              </a:ext>
            </a:extLst>
          </p:cNvPr>
          <p:cNvCxnSpPr>
            <a:stCxn id="12" idx="3"/>
          </p:cNvCxnSpPr>
          <p:nvPr/>
        </p:nvCxnSpPr>
        <p:spPr>
          <a:xfrm flipV="1">
            <a:off x="2365783" y="4183778"/>
            <a:ext cx="295671" cy="59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B411BF-1750-4ADD-855A-0E74DE2827B2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V="1">
            <a:off x="2365783" y="4775464"/>
            <a:ext cx="295671" cy="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273E28-B784-4561-9EA6-7A3EA91890D3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2365782" y="4776766"/>
            <a:ext cx="284558" cy="72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0BCD27C-AE84-443A-8E80-2E5FDF60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12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25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1948" y="1173949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Logic Values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1948" y="2062368"/>
            <a:ext cx="1068767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Verilog wires and variables take the 4-value logic value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Values in this system are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0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Z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and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X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.</a:t>
            </a:r>
            <a:b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</a:br>
            <a:b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</a:br>
            <a:endParaRPr lang="en-US" sz="20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1C4A420-1C60-4F0E-B869-7BAB3D706045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93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Verilog-Logical Values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BF4977-F36B-4922-89EF-D71E32573906}"/>
              </a:ext>
            </a:extLst>
          </p:cNvPr>
          <p:cNvSpPr/>
          <p:nvPr/>
        </p:nvSpPr>
        <p:spPr>
          <a:xfrm>
            <a:off x="1601527" y="4247860"/>
            <a:ext cx="711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Z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BC33C-739F-43EA-9207-AE541A3ED35D}"/>
              </a:ext>
            </a:extLst>
          </p:cNvPr>
          <p:cNvSpPr/>
          <p:nvPr/>
        </p:nvSpPr>
        <p:spPr>
          <a:xfrm>
            <a:off x="2357178" y="4043757"/>
            <a:ext cx="74628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The Z value represents an </a:t>
            </a:r>
            <a:r>
              <a:rPr lang="en-US" sz="2000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undriven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high-impedance value. This is the electrical float which causes no current flow to either supply or ground voltage.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05823F-1C4D-4D73-AF67-3B7D5B116820}"/>
              </a:ext>
            </a:extLst>
          </p:cNvPr>
          <p:cNvSpPr/>
          <p:nvPr/>
        </p:nvSpPr>
        <p:spPr>
          <a:xfrm>
            <a:off x="2360873" y="5283941"/>
            <a:ext cx="7470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Both Z and z are acceptable forms of this logic value</a:t>
            </a:r>
            <a:endParaRPr lang="en-US" sz="2000" dirty="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16733CA-AD4C-414F-ACFE-EC4019DC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13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1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1948" y="1173949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Logic Values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1948" y="2062368"/>
            <a:ext cx="1068767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Verilog wires and variables take the 4-value logic value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Values in this system are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0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Z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and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X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.</a:t>
            </a:r>
            <a:b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</a:br>
            <a:b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</a:br>
            <a:endParaRPr lang="en-US" sz="20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1C4A420-1C60-4F0E-B869-7BAB3D706045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93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Verilog-Logical Values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636E4-2C14-4040-89A9-49168A3CB9F1}"/>
              </a:ext>
            </a:extLst>
          </p:cNvPr>
          <p:cNvSpPr/>
          <p:nvPr/>
        </p:nvSpPr>
        <p:spPr>
          <a:xfrm>
            <a:off x="1601527" y="3997940"/>
            <a:ext cx="755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X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98914C-CB5A-4018-886C-D82A668F747C}"/>
              </a:ext>
            </a:extLst>
          </p:cNvPr>
          <p:cNvSpPr/>
          <p:nvPr/>
        </p:nvSpPr>
        <p:spPr>
          <a:xfrm>
            <a:off x="2357178" y="3793837"/>
            <a:ext cx="74628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The X value represents a conflict in multiple driving values, an unknown, an uninitialized value, a short between two opposing values (0 and 1), or a bus contention.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7832A-02CD-4DFE-AC18-0D1E13F9D65B}"/>
              </a:ext>
            </a:extLst>
          </p:cNvPr>
          <p:cNvSpPr/>
          <p:nvPr/>
        </p:nvSpPr>
        <p:spPr>
          <a:xfrm>
            <a:off x="2360873" y="4927825"/>
            <a:ext cx="7470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Driven wires and Verilog variables assume X for their initial values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3999A-5715-4FF7-8B46-29E9511E9D83}"/>
              </a:ext>
            </a:extLst>
          </p:cNvPr>
          <p:cNvSpPr/>
          <p:nvPr/>
        </p:nvSpPr>
        <p:spPr>
          <a:xfrm>
            <a:off x="2360873" y="5684051"/>
            <a:ext cx="7470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Both X and x are acceptable forms of this logic value</a:t>
            </a:r>
            <a:endParaRPr lang="en-US" sz="2000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BCE30DAD-3745-418C-BDD9-64BC8C32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14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89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8842" y="1243263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Primitive Gates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27446" y="2097508"/>
            <a:ext cx="8117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 number of primitives, or Gates, are built into the Verilog language. They represent basic logic gates (e.g. and, or).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01" y="3037750"/>
            <a:ext cx="4488185" cy="33903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3055950"/>
            <a:ext cx="3506887" cy="16884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510" y="4813274"/>
            <a:ext cx="2168967" cy="1700428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2C6772C5-ED66-4E4A-B969-7645A5E548D8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03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9717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5908" y="1407728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Primitive Gates (cont.)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368" y="2561890"/>
            <a:ext cx="8032433" cy="334327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61164E6-C719-4765-BD37-A9053542AC07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03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9424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5908" y="1407728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Primitive Gates (cont.)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61164E6-C719-4765-BD37-A9053542AC07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03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0FE18-6A64-4D9D-A866-8EDCB40F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11" y="2561890"/>
            <a:ext cx="8049578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5908" y="1407728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Primitive Gates (cont.)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61164E6-C719-4765-BD37-A9053542AC07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03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F442E-6CF2-4F41-A102-BB007365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11" y="2694907"/>
            <a:ext cx="8049578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73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2313" y="6416948"/>
            <a:ext cx="15113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22877" y="1260390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Verilog Structural Model using Primitive Gates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98" y="2217948"/>
            <a:ext cx="3838523" cy="15761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35943" y="4078803"/>
            <a:ext cx="823899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AOI_1  (</a:t>
            </a:r>
            <a:r>
              <a:rPr lang="en-US" sz="1600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y_out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, x_in1 , x_in2 , x_in3 , x_in4 , x_in5);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output	</a:t>
            </a:r>
            <a:r>
              <a:rPr lang="en-US" sz="1600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y_out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input	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x_in1 , x_in2 , x_in3 , x_in4 , x_in5;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en-US" sz="1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wire	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y1 , y2;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8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nor	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y_out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, y1 , y2);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and	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(y1 , x_in1 , x_in2);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and	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(y2 , x_in3 , x_in4 , x_in5);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endmodule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66930" y="4935438"/>
            <a:ext cx="2736304" cy="1224135"/>
          </a:xfrm>
          <a:prstGeom prst="wedgeRoundRectCallout">
            <a:avLst>
              <a:gd name="adj1" fmla="val -138127"/>
              <a:gd name="adj2" fmla="val -37224"/>
              <a:gd name="adj3" fmla="val 16667"/>
            </a:avLst>
          </a:prstGeom>
          <a:solidFill>
            <a:srgbClr val="CDFFCD"/>
          </a:solidFill>
          <a:ln w="158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Nets (sometimes called wires) are the most common data object in Verilog. Nets are used to interconnect modules and primitives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8766" y="4844480"/>
            <a:ext cx="570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</a:t>
            </a:r>
            <a:endParaRPr lang="en-US" sz="32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A53F96D-28D4-4D4D-A733-716EC2271663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03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2390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796D-9C2C-D843-AF9B-6B94E3ED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 algn="ctr"/>
            <a:r>
              <a:rPr lang="en-TR" sz="4000" b="1" dirty="0">
                <a:latin typeface="Comic Sans MS" panose="030F0702030302020204" pitchFamily="66" charset="0"/>
              </a:rPr>
              <a:t>RTL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FB9B8-3DD7-1646-A7C0-C7E8C500F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6CD2F-77EE-44CA-919D-2022487B519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ADD50-04CD-CB4B-82BF-CAA45D8E6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4155" y="618971"/>
            <a:ext cx="4592546" cy="7371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FCF8D0-5271-BE48-B84A-14662F40E1A9}"/>
              </a:ext>
            </a:extLst>
          </p:cNvPr>
          <p:cNvSpPr/>
          <p:nvPr/>
        </p:nvSpPr>
        <p:spPr>
          <a:xfrm>
            <a:off x="1027134" y="1052736"/>
            <a:ext cx="9983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RTL</a:t>
            </a:r>
            <a:r>
              <a:rPr lang="en-US" sz="2400" dirty="0">
                <a:latin typeface="Comic Sans MS" panose="030F0702030302020204" pitchFamily="66" charset="0"/>
              </a:rPr>
              <a:t> is the abstraction level between algorithm and logic gates.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A circuit is described in terms of registers (flip-flops or latches) and the data is transferred between them using logical operations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2537387-9DB7-4FA9-9FA0-F9F1C1F9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01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2313" y="6416948"/>
            <a:ext cx="15113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92314" y="1060791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Verilog Data Types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46711" y="2698837"/>
            <a:ext cx="8244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Nets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: Establish structural connectivity.</a:t>
            </a:r>
            <a:r>
              <a:rPr lang="en-US" sz="2000" dirty="0"/>
              <a:t>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 net represents a hardware wire driven by one or more gates or other types of signal sources.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25681" y="1828396"/>
            <a:ext cx="8117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There are two Data Types in Verilog HDL :</a:t>
            </a:r>
          </a:p>
        </p:txBody>
      </p:sp>
      <p:sp>
        <p:nvSpPr>
          <p:cNvPr id="5" name="Rectangle 4"/>
          <p:cNvSpPr/>
          <p:nvPr/>
        </p:nvSpPr>
        <p:spPr>
          <a:xfrm>
            <a:off x="8328662" y="1559694"/>
            <a:ext cx="1409360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net </a:t>
            </a:r>
          </a:p>
          <a:p>
            <a:pPr algn="just"/>
            <a:endParaRPr lang="en-US" sz="1400" b="1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Variable</a:t>
            </a:r>
            <a:endParaRPr lang="en-US" sz="24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8256240" y="1647468"/>
            <a:ext cx="113112" cy="901289"/>
          </a:xfrm>
          <a:prstGeom prst="leftBrac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27648" y="4526433"/>
            <a:ext cx="2355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Net Data types :</a:t>
            </a:r>
            <a:endParaRPr lang="en-US" sz="1200" b="1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58435" y="3658848"/>
            <a:ext cx="644728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wire</a:t>
            </a:r>
            <a:endParaRPr lang="en-US" sz="11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3013" y="3658848"/>
            <a:ext cx="468398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tri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58435" y="4102912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wand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58436" y="4546976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wor</a:t>
            </a:r>
            <a:endParaRPr lang="en-US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13014" y="4102912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triand</a:t>
            </a:r>
            <a:endParaRPr lang="en-US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13014" y="4546976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trior</a:t>
            </a:r>
            <a:endParaRPr lang="en-US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58436" y="4966615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supply0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13014" y="4966615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supply1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58435" y="5386254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tri0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13014" y="5386254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tri1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58436" y="5772675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trireg</a:t>
            </a:r>
            <a:endParaRPr lang="en-US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29" name="Left Brace 28"/>
          <p:cNvSpPr/>
          <p:nvPr/>
        </p:nvSpPr>
        <p:spPr>
          <a:xfrm>
            <a:off x="5363234" y="3752046"/>
            <a:ext cx="156702" cy="2394553"/>
          </a:xfrm>
          <a:prstGeom prst="leftBrac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7B16CCA-592C-4815-974A-52C2BF25077C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93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232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2313" y="6416948"/>
            <a:ext cx="15113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92314" y="978694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Verilog Data Types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4991" y="2406368"/>
            <a:ext cx="8244245" cy="224676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Nets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: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The net data types can represent </a:t>
            </a:r>
            <a:r>
              <a:rPr lang="en-US" sz="20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physical connections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between structural entities, such as gates.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it does not store values.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It must be driven by something, and cannot store a value without being driven.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its value is determined by the values of its drivers, such as a continuous assignment or a gate.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25681" y="1700809"/>
            <a:ext cx="8117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There are two Data Types in Verilog HDL :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5069" y="1268760"/>
            <a:ext cx="1409360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net </a:t>
            </a:r>
          </a:p>
          <a:p>
            <a:pPr algn="just"/>
            <a:endParaRPr lang="en-US" sz="1400" b="1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Variable</a:t>
            </a:r>
            <a:endParaRPr lang="en-US" sz="24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8112224" y="1412777"/>
            <a:ext cx="113112" cy="901289"/>
          </a:xfrm>
          <a:prstGeom prst="leftBrac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1EDB37-AE00-1040-B846-384333A5FE2D}"/>
              </a:ext>
            </a:extLst>
          </p:cNvPr>
          <p:cNvSpPr/>
          <p:nvPr/>
        </p:nvSpPr>
        <p:spPr>
          <a:xfrm>
            <a:off x="1992313" y="5313695"/>
            <a:ext cx="2355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Net Data types :</a:t>
            </a:r>
            <a:endParaRPr lang="en-US" sz="1200" b="1" dirty="0">
              <a:solidFill>
                <a:srgbClr val="008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DF4088-EBB8-4E47-92AF-D5E7694726D4}"/>
              </a:ext>
            </a:extLst>
          </p:cNvPr>
          <p:cNvSpPr/>
          <p:nvPr/>
        </p:nvSpPr>
        <p:spPr>
          <a:xfrm>
            <a:off x="4713319" y="4787860"/>
            <a:ext cx="644728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wire</a:t>
            </a:r>
            <a:endParaRPr lang="en-US" sz="1100" b="1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C0779C-4E94-474D-ACE2-730426841FD2}"/>
              </a:ext>
            </a:extLst>
          </p:cNvPr>
          <p:cNvSpPr/>
          <p:nvPr/>
        </p:nvSpPr>
        <p:spPr>
          <a:xfrm>
            <a:off x="4727848" y="5147900"/>
            <a:ext cx="468398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tri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FC270F-33B6-954A-B540-DE8C88A1B590}"/>
              </a:ext>
            </a:extLst>
          </p:cNvPr>
          <p:cNvSpPr/>
          <p:nvPr/>
        </p:nvSpPr>
        <p:spPr>
          <a:xfrm>
            <a:off x="5391957" y="4787860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wand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0BDB7E-496D-F540-BCFF-6E9E3BEB747C}"/>
              </a:ext>
            </a:extLst>
          </p:cNvPr>
          <p:cNvSpPr/>
          <p:nvPr/>
        </p:nvSpPr>
        <p:spPr>
          <a:xfrm>
            <a:off x="6172738" y="4787860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wor</a:t>
            </a:r>
            <a:endParaRPr lang="en-US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42659D-3C51-F64B-AB1F-715C126B062D}"/>
              </a:ext>
            </a:extLst>
          </p:cNvPr>
          <p:cNvSpPr/>
          <p:nvPr/>
        </p:nvSpPr>
        <p:spPr>
          <a:xfrm>
            <a:off x="7637436" y="5142267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triand</a:t>
            </a:r>
            <a:endParaRPr lang="en-US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A33432-5751-0241-8BB0-6C0AF74C6276}"/>
              </a:ext>
            </a:extLst>
          </p:cNvPr>
          <p:cNvSpPr/>
          <p:nvPr/>
        </p:nvSpPr>
        <p:spPr>
          <a:xfrm>
            <a:off x="6845842" y="5142267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trior</a:t>
            </a:r>
            <a:endParaRPr lang="en-US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DA4127-7B1C-4347-A1E6-0A80982723B1}"/>
              </a:ext>
            </a:extLst>
          </p:cNvPr>
          <p:cNvSpPr/>
          <p:nvPr/>
        </p:nvSpPr>
        <p:spPr>
          <a:xfrm>
            <a:off x="4763420" y="5517922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supply0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B7C7-7168-1048-AC79-56A9720FE4A5}"/>
              </a:ext>
            </a:extLst>
          </p:cNvPr>
          <p:cNvSpPr/>
          <p:nvPr/>
        </p:nvSpPr>
        <p:spPr>
          <a:xfrm>
            <a:off x="5873962" y="5517232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supply1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88127A-E975-7148-80C4-DEFB4E6ADE55}"/>
              </a:ext>
            </a:extLst>
          </p:cNvPr>
          <p:cNvSpPr/>
          <p:nvPr/>
        </p:nvSpPr>
        <p:spPr>
          <a:xfrm>
            <a:off x="5372499" y="5146895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tri0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98E1B1-ABAE-3C43-BC56-8D181B12BE86}"/>
              </a:ext>
            </a:extLst>
          </p:cNvPr>
          <p:cNvSpPr/>
          <p:nvPr/>
        </p:nvSpPr>
        <p:spPr>
          <a:xfrm>
            <a:off x="6130545" y="5142267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tri1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092FE5-18D9-2345-9C3E-E49BC56F42CE}"/>
              </a:ext>
            </a:extLst>
          </p:cNvPr>
          <p:cNvSpPr/>
          <p:nvPr/>
        </p:nvSpPr>
        <p:spPr>
          <a:xfrm>
            <a:off x="4763420" y="5877272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trireg</a:t>
            </a:r>
            <a:endParaRPr lang="en-US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42B9AD5-3E5E-3840-9FF5-EB8CB425825B}"/>
              </a:ext>
            </a:extLst>
          </p:cNvPr>
          <p:cNvSpPr/>
          <p:nvPr/>
        </p:nvSpPr>
        <p:spPr>
          <a:xfrm>
            <a:off x="4227264" y="4795426"/>
            <a:ext cx="572593" cy="1436651"/>
          </a:xfrm>
          <a:prstGeom prst="leftBrace">
            <a:avLst>
              <a:gd name="adj1" fmla="val 6278"/>
              <a:gd name="adj2" fmla="val 50000"/>
            </a:avLst>
          </a:prstGeom>
          <a:ln w="22225">
            <a:solidFill>
              <a:srgbClr val="008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EE48463-22DC-484D-856C-467892DADD8F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3912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92314" y="1521946"/>
                <a:ext cx="8218487" cy="2339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endParaRPr lang="en-US" sz="1000" dirty="0">
                  <a:solidFill>
                    <a:srgbClr val="C00000"/>
                  </a:solidFill>
                  <a:latin typeface="Comic Sans MS" panose="030F0702030302020204" pitchFamily="66" charset="0"/>
                  <a:cs typeface="Segoe UI Semilight" panose="020B0402040204020203" pitchFamily="34" charset="0"/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wire: </a:t>
                </a:r>
                <a:r>
                  <a:rPr lang="en-US" sz="2000" dirty="0"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establish connectivity, with no logical behavior or functionality implied.</a:t>
                </a:r>
              </a:p>
              <a:p>
                <a:pPr marL="514350" indent="-514350" algn="just">
                  <a:buFont typeface="Wingdings" panose="05000000000000000000" pitchFamily="2" charset="2"/>
                  <a:buChar char="Ø"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cs typeface="Segoe UI Semilight" panose="020B0402040204020203" pitchFamily="34" charset="0"/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tri: </a:t>
                </a:r>
                <a:r>
                  <a:rPr lang="en-US" sz="2000" dirty="0"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establish connectivity, with no logical behavior or functionality implied. Same as wire but is identified to indicate that it will be three-stated in hardware</a:t>
                </a:r>
                <a:r>
                  <a:rPr lang="en-US" sz="2400" dirty="0"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. </a:t>
                </a:r>
                <a:r>
                  <a:rPr lang="en-US" sz="2400" dirty="0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( tri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 wire )</a:t>
                </a: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314" y="1521946"/>
                <a:ext cx="8218487" cy="2339102"/>
              </a:xfrm>
              <a:prstGeom prst="rect">
                <a:avLst/>
              </a:prstGeom>
              <a:blipFill>
                <a:blip r:embed="rId3"/>
                <a:stretch>
                  <a:fillRect l="-1039" r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844" y="3960838"/>
            <a:ext cx="5305425" cy="227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2314" y="1133282"/>
            <a:ext cx="1887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Net Types: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FD1BD58-A8AB-412A-BD5C-F1E5BF041DBE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596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92314" y="1492330"/>
                <a:ext cx="8218487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cs typeface="Segoe UI Semilight" panose="020B0402040204020203" pitchFamily="34" charset="0"/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wand: </a:t>
                </a:r>
                <a:r>
                  <a:rPr lang="en-US" sz="2000" dirty="0"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a net that is connected to the output of multiple primitives. It models the hardware implementation of a wired-AND, e.g. open collector tech.</a:t>
                </a:r>
              </a:p>
              <a:p>
                <a:pPr marL="514350" indent="-514350" algn="just">
                  <a:buFont typeface="Wingdings" panose="05000000000000000000" pitchFamily="2" charset="2"/>
                  <a:buChar char="Ø"/>
                </a:pPr>
                <a:endParaRPr lang="en-US" sz="6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cs typeface="Segoe UI Semilight" panose="020B0402040204020203" pitchFamily="34" charset="0"/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Ø"/>
                </a:pPr>
                <a:r>
                  <a:rPr lang="en-US" sz="2400" dirty="0" err="1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triand</a:t>
                </a:r>
                <a:r>
                  <a:rPr lang="en-US" sz="2400" dirty="0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: </a:t>
                </a:r>
                <a:r>
                  <a:rPr lang="en-US" sz="2000" dirty="0"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a net that is connected to the output of multiple primitives. It models the hardware implementation of a wired-AND, e.g. open collector tech. The physical net is to be three-stated</a:t>
                </a:r>
                <a:r>
                  <a:rPr lang="en-US" sz="2400" dirty="0"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. </a:t>
                </a:r>
                <a:r>
                  <a:rPr lang="en-US" sz="2400" dirty="0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( </a:t>
                </a:r>
                <a:r>
                  <a:rPr lang="en-US" sz="2400" dirty="0" err="1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triand</a:t>
                </a:r>
                <a:r>
                  <a:rPr lang="en-US" sz="2400" dirty="0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 wand )</a:t>
                </a:r>
              </a:p>
              <a:p>
                <a:pPr marL="514350" indent="-514350" algn="just">
                  <a:buFont typeface="Wingdings" panose="05000000000000000000" pitchFamily="2" charset="2"/>
                  <a:buChar char="Ø"/>
                </a:pPr>
                <a:endParaRPr lang="en-US" sz="24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314" y="1492330"/>
                <a:ext cx="8218487" cy="3170099"/>
              </a:xfrm>
              <a:prstGeom prst="rect">
                <a:avLst/>
              </a:prstGeom>
              <a:blipFill>
                <a:blip r:embed="rId3"/>
                <a:stretch>
                  <a:fillRect l="-1039" r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4" y="4170388"/>
            <a:ext cx="5495925" cy="20669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92314" y="1133282"/>
            <a:ext cx="1887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Net Types: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48F86D8-71AF-46CD-A644-2E8EA9D53617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45264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92314" y="1484784"/>
                <a:ext cx="8218487" cy="3570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endParaRPr lang="en-US" sz="11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cs typeface="Segoe UI Semilight" panose="020B0402040204020203" pitchFamily="34" charset="0"/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Ø"/>
                </a:pPr>
                <a:r>
                  <a:rPr lang="en-US" sz="2400" dirty="0" err="1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wor</a:t>
                </a:r>
                <a:r>
                  <a:rPr lang="en-US" sz="2400" dirty="0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: </a:t>
                </a:r>
                <a:r>
                  <a:rPr lang="en-US" sz="2000" dirty="0"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a net that is connected to the output of multiple primitives. It models the hardware implementation of a wired-OR, e.g. open collector tech.</a:t>
                </a:r>
              </a:p>
              <a:p>
                <a:pPr marL="514350" indent="-514350" algn="just">
                  <a:buFont typeface="Wingdings" panose="05000000000000000000" pitchFamily="2" charset="2"/>
                  <a:buChar char="Ø"/>
                </a:pPr>
                <a:endParaRPr lang="en-US" sz="8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cs typeface="Segoe UI Semilight" panose="020B0402040204020203" pitchFamily="34" charset="0"/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Ø"/>
                </a:pPr>
                <a:r>
                  <a:rPr lang="en-US" sz="2400" dirty="0" err="1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trior</a:t>
                </a:r>
                <a:r>
                  <a:rPr lang="en-US" sz="2400" dirty="0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: </a:t>
                </a:r>
                <a:r>
                  <a:rPr lang="en-US" sz="2000" dirty="0"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a net that is connected to the output of multiple primitives. It models the hardware implementation of a wired-OR, e.g. open collector tech. The physical net is to be three-stated. </a:t>
                </a:r>
                <a:r>
                  <a:rPr lang="en-US" sz="2000" dirty="0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( </a:t>
                </a:r>
                <a:r>
                  <a:rPr lang="en-US" sz="2000" dirty="0" err="1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trior</a:t>
                </a:r>
                <a:r>
                  <a:rPr lang="en-US" sz="2000" dirty="0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≡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omic Sans MS" panose="030F0702030302020204" pitchFamily="66" charset="0"/>
                    <a:cs typeface="Segoe UI Semilight" panose="020B0402040204020203" pitchFamily="34" charset="0"/>
                  </a:rPr>
                  <a:t> wor )</a:t>
                </a:r>
              </a:p>
              <a:p>
                <a:pPr marL="514350" indent="-514350" algn="just"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cs typeface="Segoe UI Semilight" panose="020B0402040204020203" pitchFamily="34" charset="0"/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endParaRPr lang="en-US" sz="11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cs typeface="Segoe UI Semilight" panose="020B0402040204020203" pitchFamily="34" charset="0"/>
                </a:endParaRPr>
              </a:p>
              <a:p>
                <a:pPr marL="514350" indent="-514350" algn="just">
                  <a:buFont typeface="Wingdings" panose="05000000000000000000" pitchFamily="2" charset="2"/>
                  <a:buChar char="q"/>
                </a:pPr>
                <a:endParaRPr lang="en-US" sz="2400" dirty="0">
                  <a:solidFill>
                    <a:schemeClr val="bg2">
                      <a:lumMod val="75000"/>
                    </a:schemeClr>
                  </a:solidFill>
                  <a:latin typeface="Comic Sans MS" panose="030F0702030302020204" pitchFamily="66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314" y="1484784"/>
                <a:ext cx="8218487" cy="3570208"/>
              </a:xfrm>
              <a:prstGeom prst="rect">
                <a:avLst/>
              </a:prstGeom>
              <a:blipFill>
                <a:blip r:embed="rId3"/>
                <a:stretch>
                  <a:fillRect l="-1039" r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706" y="4227538"/>
            <a:ext cx="5219700" cy="2009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92314" y="1133282"/>
            <a:ext cx="2020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Net Types :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7466970-329F-4614-BDFB-F4326C05175C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8646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2313" y="6416948"/>
            <a:ext cx="15113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92314" y="1510327"/>
            <a:ext cx="8218487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tri0: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 net that is connected to GND by resistive pull-down connection.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 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tri1: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 net that is connected to the Power supply by a resistive pull-up.</a:t>
            </a: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165" y="3212976"/>
            <a:ext cx="1659194" cy="13081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89816" y="1133282"/>
            <a:ext cx="1887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Net Types: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707" y="4206114"/>
            <a:ext cx="4840459" cy="1989951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AF721E28-87D9-40FD-9E13-986396DBBF1B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6841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315" y="1510327"/>
            <a:ext cx="915585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supply0: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 global net that is connected to GND.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supply1: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 global net that is connected to Power Supply. </a:t>
            </a:r>
          </a:p>
          <a:p>
            <a:pPr marL="514350" indent="-514350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trireg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The </a:t>
            </a:r>
            <a:r>
              <a:rPr lang="en-US" sz="2000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trireg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type net behaves as a capacitive wire and holds its old value when a new resolved value is to become Z. </a:t>
            </a:r>
            <a:endParaRPr lang="en-US" sz="11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92314" y="1133282"/>
            <a:ext cx="1887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Net Types: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849" y="4578251"/>
            <a:ext cx="1553414" cy="131657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DAFDBEE9-70AD-40B9-8D3A-94DB96CE14D3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2528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2313" y="6416948"/>
            <a:ext cx="15113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9199" y="1137718"/>
            <a:ext cx="82184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Variable Data Type: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7234" y="1972101"/>
            <a:ext cx="96193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The variable data type is an abstraction of a data storage element. </a:t>
            </a:r>
          </a:p>
          <a:p>
            <a:pPr algn="just"/>
            <a:endParaRPr lang="en-US" sz="24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 variable shall store a value from one assignment to the next. </a:t>
            </a: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5520" y="4613855"/>
            <a:ext cx="29097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Register Data types :</a:t>
            </a:r>
            <a:endParaRPr lang="en-US" sz="1200" b="1" dirty="0">
              <a:solidFill>
                <a:srgbClr val="008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56892" y="3780534"/>
            <a:ext cx="54373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just"/>
            <a:r>
              <a:rPr lang="en-US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reg</a:t>
            </a:r>
            <a:endParaRPr lang="en-US" sz="11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56892" y="4224598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integer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6891" y="4668662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real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56892" y="5088301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real time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56891" y="5507940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time</a:t>
            </a:r>
          </a:p>
        </p:txBody>
      </p:sp>
      <p:sp>
        <p:nvSpPr>
          <p:cNvPr id="29" name="Left Brace 28"/>
          <p:cNvSpPr/>
          <p:nvPr/>
        </p:nvSpPr>
        <p:spPr>
          <a:xfrm>
            <a:off x="5951984" y="3873732"/>
            <a:ext cx="392022" cy="1909203"/>
          </a:xfrm>
          <a:prstGeom prst="leftBrace">
            <a:avLst/>
          </a:prstGeom>
          <a:ln w="19050">
            <a:solidFill>
              <a:srgbClr val="008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BC1A880D-AD81-4EFE-957B-35B9713C027F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4411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5521" y="1006620"/>
            <a:ext cx="280754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b="1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Variable Type: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92314" y="1510328"/>
            <a:ext cx="8218487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reg: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this type is an abstraction of a hardware storage element, but it dose not corresponding directly to physical memory.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4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 </a:t>
            </a:r>
            <a:r>
              <a:rPr lang="en-US" sz="2000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reg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variable has a default value of x.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The default size of a register variable is single bit.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Verilog operators create a </a:t>
            </a:r>
            <a:r>
              <a:rPr lang="en-US" sz="2000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reg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variables as an unsigned value.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 register variable may be assigned value only by procedural statement (behavioral description)</a:t>
            </a:r>
          </a:p>
          <a:p>
            <a:pPr algn="just"/>
            <a:endParaRPr lang="en-US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90600D-DB23-450F-BB62-A969F1D304C8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0565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7762" y="1177672"/>
            <a:ext cx="280754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Variable Type: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0891" y="1793224"/>
            <a:ext cx="8218487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integer: 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this type supports numeric computation in procedural statements.</a:t>
            </a:r>
            <a:endParaRPr lang="en-US" sz="20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Integers are represented internally to the word length of the host machine ( at least 32 bits )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An integer variable has a default initial value 0.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0891" y="4149081"/>
            <a:ext cx="8218487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real : 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real are stored in double precision, typically a 64-bit. A real variable has a default initial value of 0.0. Real variables can be specified in decimal and exponential notation.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272A00F-F9BE-4918-8C82-CCDA5B3726AE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88652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796D-9C2C-D843-AF9B-6B94E3ED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419"/>
          </a:xfrm>
        </p:spPr>
        <p:txBody>
          <a:bodyPr>
            <a:normAutofit/>
          </a:bodyPr>
          <a:lstStyle/>
          <a:p>
            <a:pPr algn="ctr"/>
            <a:r>
              <a:rPr lang="en-TR" sz="4000" b="1" dirty="0">
                <a:latin typeface="Comic Sans MS" panose="030F0702030302020204" pitchFamily="66" charset="0"/>
              </a:rPr>
              <a:t>Transaction Level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FB9B8-3DD7-1646-A7C0-C7E8C500F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6CD2F-77EE-44CA-919D-2022487B519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ADD50-04CD-CB4B-82BF-CAA45D8E6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36479" y="2236981"/>
            <a:ext cx="3358285" cy="53903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4D9F9B-99E7-9C42-BA82-C5AC31FE0AF7}"/>
              </a:ext>
            </a:extLst>
          </p:cNvPr>
          <p:cNvSpPr/>
          <p:nvPr/>
        </p:nvSpPr>
        <p:spPr>
          <a:xfrm>
            <a:off x="963982" y="1157534"/>
            <a:ext cx="1026403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Transaction Level Modeling (TLM) </a:t>
            </a:r>
            <a:r>
              <a:rPr lang="en-US" sz="2400" dirty="0">
                <a:latin typeface="Comic Sans MS" panose="030F0702030302020204" pitchFamily="66" charset="0"/>
              </a:rPr>
              <a:t>is a technique for describing a system by using function calls that define a set of transactions over a set of channels.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TLM descriptions can be more abstract, and therefore simulate more quickly than the RTL.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Evaluation the performances and the behavior of the IP very early in the design flow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378F03D-353D-4CEC-BC68-EA9DC99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3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40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3513" y="962585"/>
            <a:ext cx="280754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Variable Type: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38881" y="3797542"/>
            <a:ext cx="8218487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realtime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simply stores time as a floating point quantity. A </a:t>
            </a:r>
            <a:r>
              <a:rPr lang="en-US" sz="2400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realtime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variable has a default initial value of 0.0.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4773" y="1813233"/>
            <a:ext cx="8218487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Time: 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is an unsigned 64-bit quantities and used to store simulation time. A variable of type time may not be used in a module port, nor may it be an input or output of a primitive. A time variable has a default value of 0.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4BF152E-D685-4B14-B4A1-5E392345B17A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1711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2313" y="6416948"/>
            <a:ext cx="15113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16117" y="1949868"/>
            <a:ext cx="9421282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Two types of net strengths are </a:t>
            </a:r>
            <a:r>
              <a:rPr lang="en-US" sz="2400" i="1" dirty="0" err="1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drive_strength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and</a:t>
            </a:r>
            <a:br>
              <a:rPr lang="en-US" sz="24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</a:br>
            <a:r>
              <a:rPr lang="en-US" sz="2400" i="1" dirty="0" err="1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charge_strength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.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0940" y="1572822"/>
            <a:ext cx="2529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Net Strength: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76459" y="3160557"/>
            <a:ext cx="92458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Strengths of a net used as a switch input affect the strength of the output of the switch.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Strengths of several signals driving a net, affect the way net logic values are resolved.</a:t>
            </a:r>
          </a:p>
          <a:p>
            <a:pPr algn="just"/>
            <a:endParaRPr lang="en-US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57E676C-A600-4675-B1EC-7AAFD4035A1D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77629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2313" y="6416948"/>
            <a:ext cx="15113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92314" y="1133282"/>
            <a:ext cx="2337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Net Strength 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562" y="1433009"/>
            <a:ext cx="5999967" cy="45951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52428" y="18207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wand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pull0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supply1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)   </a:t>
            </a:r>
            <a:r>
              <a:rPr lang="en-US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sim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en-US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250F2E7-1373-48D5-A119-906E092928C1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8301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8071" y="1389845"/>
            <a:ext cx="92442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The strength of storage nets specify how weak or strong the charge capability of the net 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Three strength values,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large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medium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and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small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are used for these net types, and 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the default is </a:t>
            </a:r>
            <a:r>
              <a:rPr lang="en-US" sz="2400" b="1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medium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.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b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trireg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  (</a:t>
            </a:r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small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)    cap1;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92314" y="1133255"/>
            <a:ext cx="2337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Net Strength :</a:t>
            </a:r>
            <a:endParaRPr 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DDA5A3C-F8BE-42BA-BD3A-39119E30D4D4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8578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2313" y="6416948"/>
            <a:ext cx="15113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7134" y="1389846"/>
            <a:ext cx="97703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b="1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Strength values are instrumental in deciding logic values of signals with multiple drivers.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If a net has multiple drivers of the 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same strength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values, its net type, i.e.,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wire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</a:t>
            </a:r>
            <a:r>
              <a:rPr lang="en-US" sz="2400" b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wand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or </a:t>
            </a:r>
            <a:r>
              <a:rPr lang="en-US" sz="2400" b="1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wor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decides on the final value of the net. 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If drive strengths of multiple drivers of a net are 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different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, 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conflicts are resolved by taking the logic value that has a 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higher strength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.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In this case, resolution type of the net (i.e., </a:t>
            </a:r>
            <a:r>
              <a:rPr lang="en-US" sz="2000" b="1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wire</a:t>
            </a:r>
            <a:r>
              <a:rPr lang="en-US" sz="2000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wand</a:t>
            </a:r>
            <a:r>
              <a:rPr lang="en-US" sz="2000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,</a:t>
            </a:r>
            <a:br>
              <a:rPr lang="en-US" sz="2000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or </a:t>
            </a:r>
            <a:r>
              <a:rPr lang="en-US" sz="2000" b="1" dirty="0" err="1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wor</a:t>
            </a:r>
            <a:r>
              <a:rPr lang="en-US" sz="2000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) does not play any role in determining the net value.</a:t>
            </a:r>
            <a:br>
              <a:rPr lang="en-US" sz="2000" dirty="0">
                <a:solidFill>
                  <a:srgbClr val="008000"/>
                </a:solidFill>
              </a:rPr>
            </a:br>
            <a:endParaRPr lang="en-US" sz="2000" dirty="0">
              <a:solidFill>
                <a:srgbClr val="008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7134" y="1035210"/>
            <a:ext cx="4296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Strength used in resolution:</a:t>
            </a:r>
            <a:endParaRPr lang="en-US" sz="24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9B2CF1B-2062-41B7-84B3-AF3BB13DB0B6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3697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3889" y="1451329"/>
            <a:ext cx="8218487" cy="5116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b="1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wired_strength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a, b, 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z1, z2, z3);</a:t>
            </a:r>
          </a:p>
          <a:p>
            <a:pPr algn="just"/>
            <a:endParaRPr lang="en-US" sz="105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28600" algn="just"/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wire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 y1;</a:t>
            </a:r>
          </a:p>
          <a:p>
            <a:pPr marL="228600" algn="just"/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wand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 y2;</a:t>
            </a:r>
          </a:p>
          <a:p>
            <a:pPr marL="228600" algn="just"/>
            <a:r>
              <a:rPr lang="en-US" sz="1600" b="1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wor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  y3;</a:t>
            </a:r>
          </a:p>
          <a:p>
            <a:pPr marL="228600" algn="just"/>
            <a:endParaRPr lang="en-US" sz="105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28600" algn="just"/>
            <a:r>
              <a:rPr lang="en-US" sz="1600" b="1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  (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pull1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weak0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) (y1, a);</a:t>
            </a:r>
          </a:p>
          <a:p>
            <a:pPr marL="228600" algn="just"/>
            <a:r>
              <a:rPr lang="en-US" sz="1600" b="1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  (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pull1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weak0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) (y1, b);</a:t>
            </a:r>
          </a:p>
          <a:p>
            <a:pPr marL="228600" algn="just"/>
            <a:endParaRPr lang="en-US" sz="105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28600" algn="just"/>
            <a:r>
              <a:rPr lang="en-US" sz="1600" b="1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  (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pull1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weak0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)   (y2, a);</a:t>
            </a:r>
          </a:p>
          <a:p>
            <a:pPr marL="228600" algn="just"/>
            <a:r>
              <a:rPr lang="en-US" sz="1600" b="1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  (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pull1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supply0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) (y2, b);</a:t>
            </a:r>
          </a:p>
          <a:p>
            <a:pPr marL="228600" algn="just"/>
            <a:endParaRPr lang="en-US" sz="105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28600" algn="just"/>
            <a:r>
              <a:rPr lang="en-US" sz="1600" b="1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  (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pull1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weak0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) (y3, a);</a:t>
            </a:r>
          </a:p>
          <a:p>
            <a:pPr marL="228600" algn="just"/>
            <a:r>
              <a:rPr lang="en-US" sz="1600" b="1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  (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Strong1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weak0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) (y3, b);</a:t>
            </a:r>
          </a:p>
          <a:p>
            <a:pPr marL="228600" algn="just"/>
            <a:endParaRPr lang="en-US" sz="105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28600" algn="just"/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assign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z1 = y1;</a:t>
            </a:r>
          </a:p>
          <a:p>
            <a:pPr marL="228600" algn="just"/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assign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z2 = y2;</a:t>
            </a:r>
          </a:p>
          <a:p>
            <a:pPr marL="228600" algn="just"/>
            <a:r>
              <a:rPr lang="en-US" sz="1600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assign</a:t>
            </a:r>
            <a:r>
              <a:rPr lang="en-US" sz="1600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z3 = y3;</a:t>
            </a:r>
          </a:p>
          <a:p>
            <a:pPr algn="just"/>
            <a:endParaRPr lang="en-US" sz="105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/>
            <a:r>
              <a:rPr lang="en-US" sz="1600" b="1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endmodule</a:t>
            </a:r>
            <a:endParaRPr lang="en-US" sz="1100" b="1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3889" y="1119249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Example: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827" y="1749895"/>
            <a:ext cx="4114800" cy="4142984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F1F7DB4-15CC-4A6B-98BB-AF9051D328B3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5"/>
            <a:ext cx="11486367" cy="786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Verilog-Data Types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5453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2313" y="6416948"/>
            <a:ext cx="15113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92314" y="1060791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Port connection Rules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2747" y="2701694"/>
            <a:ext cx="4016187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r>
              <a:rPr lang="en-US" sz="2000" b="1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Outputs</a:t>
            </a:r>
            <a:r>
              <a:rPr lang="en-US" sz="2000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Internally, output ports can be of the type </a:t>
            </a:r>
            <a:r>
              <a:rPr lang="en-US" sz="2000" b="1" i="1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reg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or </a:t>
            </a:r>
            <a:r>
              <a:rPr lang="en-US" sz="2000" b="1" i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net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.  Externally, outputs must always be connected to a net.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They cannot be connected to a </a:t>
            </a:r>
            <a:r>
              <a:rPr lang="en-US" sz="2000" b="1" i="1" dirty="0">
                <a:solidFill>
                  <a:srgbClr val="FF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reg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.</a:t>
            </a:r>
          </a:p>
          <a:p>
            <a:pPr algn="just"/>
            <a:endParaRPr lang="en-US" sz="12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92314" y="1745054"/>
            <a:ext cx="811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Inputs</a:t>
            </a:r>
            <a:r>
              <a:rPr lang="en-US" sz="2000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: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Internally, input ports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must always be of the type </a:t>
            </a:r>
            <a:r>
              <a:rPr lang="en-US" sz="2000" b="1" i="1" dirty="0">
                <a:solidFill>
                  <a:srgbClr val="FF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net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. 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Externally, the inputs can be connected to a variable which is a </a:t>
            </a:r>
            <a:r>
              <a:rPr lang="en-US" sz="2000" b="1" i="1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reg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or </a:t>
            </a:r>
            <a:r>
              <a:rPr lang="en-US" sz="2000" b="1" i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net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419" y="3646995"/>
            <a:ext cx="3039338" cy="1533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092" y="3630724"/>
            <a:ext cx="3991256" cy="15402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200" y="3623247"/>
            <a:ext cx="3991256" cy="15605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02747" y="4892147"/>
            <a:ext cx="40161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Inouts</a:t>
            </a:r>
            <a:r>
              <a:rPr lang="en-US" sz="2000" b="1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:</a:t>
            </a:r>
            <a:r>
              <a:rPr lang="en-US" sz="2000" dirty="0">
                <a:solidFill>
                  <a:srgbClr val="008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Internally, </a:t>
            </a:r>
            <a:r>
              <a:rPr lang="en-US" sz="2000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inout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ports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must always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be of the type </a:t>
            </a:r>
            <a:r>
              <a:rPr lang="en-US" sz="2000" b="1" i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net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. Externally, </a:t>
            </a:r>
            <a:r>
              <a:rPr lang="en-US" sz="2000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inout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ports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must always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be connected to a </a:t>
            </a:r>
            <a:r>
              <a:rPr lang="en-US" sz="2000" b="1" i="1" dirty="0">
                <a:latin typeface="Comic Sans MS" panose="030F0702030302020204" pitchFamily="66" charset="0"/>
                <a:cs typeface="Segoe UI Semilight" panose="020B0402040204020203" pitchFamily="34" charset="0"/>
              </a:rPr>
              <a:t>net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C6B7665-8818-426F-A377-15778CBDB784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03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6719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7D3-CD95-7E41-B2F9-BEE809D7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pPr algn="ctr"/>
            <a:r>
              <a:rPr lang="en-TR" b="1" dirty="0">
                <a:latin typeface="Comic Sans MS" panose="030F0702030302020204" pitchFamily="66" charset="0"/>
              </a:rPr>
              <a:t>Modeling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F0AD-2470-CB49-BA4B-CFA8BC9D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231" y="1460500"/>
            <a:ext cx="10082777" cy="4895850"/>
          </a:xfrm>
        </p:spPr>
        <p:txBody>
          <a:bodyPr/>
          <a:lstStyle/>
          <a:p>
            <a:pPr algn="just"/>
            <a:r>
              <a:rPr lang="en-US" dirty="0">
                <a:latin typeface="Comic Sans MS" panose="030F0702030302020204" pitchFamily="66" charset="0"/>
              </a:rPr>
              <a:t>The biggest difficulty is representing 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concurrently</a:t>
            </a:r>
            <a:r>
              <a:rPr lang="en-US" dirty="0">
                <a:latin typeface="Comic Sans MS" panose="030F0702030302020204" pitchFamily="66" charset="0"/>
              </a:rPr>
              <a:t> operating hardware. </a:t>
            </a:r>
          </a:p>
          <a:p>
            <a:pPr marL="0" indent="0" algn="just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It is needed to 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“simulate” </a:t>
            </a:r>
            <a:r>
              <a:rPr lang="en-US" dirty="0">
                <a:latin typeface="Comic Sans MS" panose="030F0702030302020204" pitchFamily="66" charset="0"/>
              </a:rPr>
              <a:t>the execution of several parts of the circuit 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at the same time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marL="0" indent="0" algn="just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Verilog models combinational circuits by what are called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concurrent statements 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These statements are evaluated any time and every time a signal on the right side of the statement changes.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endParaRPr lang="en-TR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9DDEA-331D-4747-85A0-C96319B4A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6CD2F-77EE-44CA-919D-2022487B5194}" type="slidenum">
              <a:rPr lang="en-US" altLang="en-US" smtClean="0">
                <a:latin typeface="Comic Sans MS" panose="030F0702030302020204" pitchFamily="66" charset="0"/>
              </a:rPr>
              <a:pPr>
                <a:defRPr/>
              </a:pPr>
              <a:t>37</a:t>
            </a:fld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48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5246-7075-FC46-BD39-D15C8C42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349"/>
          </a:xfrm>
        </p:spPr>
        <p:txBody>
          <a:bodyPr/>
          <a:lstStyle/>
          <a:p>
            <a:pPr algn="ctr"/>
            <a:r>
              <a:rPr lang="en-TR" b="1" dirty="0">
                <a:latin typeface="Comic Sans MS" panose="030F0702030302020204" pitchFamily="66" charset="0"/>
              </a:rPr>
              <a:t>Concurrent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BC94-B1CB-C840-BB52-8AAFA05A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121" y="1355130"/>
            <a:ext cx="9974309" cy="14399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The Verilog simulator monitors the right side of each concurrent statement, and any time a signal changes, the expression on the right side is immediately reevaluated after the defined delay. </a:t>
            </a:r>
          </a:p>
          <a:p>
            <a:endParaRPr lang="en-TR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A144B-4E42-154B-8131-32CCD547B6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4" t="30845" r="9543" b="23183"/>
          <a:stretch/>
        </p:blipFill>
        <p:spPr>
          <a:xfrm>
            <a:off x="5719185" y="3952039"/>
            <a:ext cx="3458270" cy="864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57334-92E9-4545-A899-2AE1CCC7D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70" y="5235424"/>
            <a:ext cx="3314700" cy="74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E59667-6EF1-F14D-BE76-0FABB90617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2" r="60215" b="31499"/>
          <a:stretch/>
        </p:blipFill>
        <p:spPr>
          <a:xfrm>
            <a:off x="2503096" y="4443127"/>
            <a:ext cx="3117478" cy="1003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ECC5DC-8180-CA44-87C7-5132AAA58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98" y="3299304"/>
            <a:ext cx="6197600" cy="508000"/>
          </a:xfrm>
          <a:prstGeom prst="rect">
            <a:avLst/>
          </a:prstGeom>
        </p:spPr>
      </p:pic>
      <p:sp>
        <p:nvSpPr>
          <p:cNvPr id="12" name="Up-Down Arrow 11">
            <a:extLst>
              <a:ext uri="{FF2B5EF4-FFF2-40B4-BE49-F238E27FC236}">
                <a16:creationId xmlns:a16="http://schemas.microsoft.com/office/drawing/2014/main" id="{08C7E769-8520-AF4A-9C8A-A57CF93524A8}"/>
              </a:ext>
            </a:extLst>
          </p:cNvPr>
          <p:cNvSpPr/>
          <p:nvPr/>
        </p:nvSpPr>
        <p:spPr>
          <a:xfrm>
            <a:off x="7139314" y="4725078"/>
            <a:ext cx="309006" cy="5103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53A3C-2CD7-BD44-BC17-BFE423589395}"/>
              </a:ext>
            </a:extLst>
          </p:cNvPr>
          <p:cNvSpPr txBox="1"/>
          <p:nvPr/>
        </p:nvSpPr>
        <p:spPr>
          <a:xfrm>
            <a:off x="7412982" y="4797085"/>
            <a:ext cx="427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b="1" dirty="0">
                <a:solidFill>
                  <a:srgbClr val="008000"/>
                </a:solidFill>
                <a:latin typeface="Comic Sans MS" panose="030F0702030302020204" pitchFamily="66" charset="0"/>
              </a:rPr>
              <a:t>The order is not importnat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E351484C-9753-1D45-B53F-A2B4D3C450E2}"/>
              </a:ext>
            </a:extLst>
          </p:cNvPr>
          <p:cNvSpPr/>
          <p:nvPr/>
        </p:nvSpPr>
        <p:spPr>
          <a:xfrm>
            <a:off x="3632054" y="3952039"/>
            <a:ext cx="1152128" cy="491088"/>
          </a:xfrm>
          <a:prstGeom prst="wedgeRectCallout">
            <a:avLst>
              <a:gd name="adj1" fmla="val 45880"/>
              <a:gd name="adj2" fmla="val -111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>
                <a:latin typeface="Comic Sans MS" panose="030F0702030302020204" pitchFamily="66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799650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3279" y="1274711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Top Down Design and Nested Modules 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042136"/>
              </p:ext>
            </p:extLst>
          </p:nvPr>
        </p:nvGraphicFramePr>
        <p:xfrm>
          <a:off x="2236583" y="2131100"/>
          <a:ext cx="8062599" cy="4488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Visio" r:id="rId4" imgW="5286354" imgH="2943405" progId="Visio.Drawing.15">
                  <p:embed/>
                </p:oleObj>
              </mc:Choice>
              <mc:Fallback>
                <p:oleObj name="Visio" r:id="rId4" imgW="5286354" imgH="2943405" progId="Visio.Drawing.15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583" y="2131100"/>
                        <a:ext cx="8062599" cy="44889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C89FB154-3AFB-4515-8843-FB44A1DADF2F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03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1696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A2F5-0B7F-EA4F-B03F-DB34A0ED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167"/>
          </a:xfrm>
        </p:spPr>
        <p:txBody>
          <a:bodyPr/>
          <a:lstStyle/>
          <a:p>
            <a:pPr algn="ctr"/>
            <a:r>
              <a:rPr lang="en-TR" b="1" dirty="0">
                <a:latin typeface="Comic Sans MS" panose="030F0702030302020204" pitchFamily="66" charset="0"/>
              </a:rPr>
              <a:t>RTL </a:t>
            </a:r>
            <a:r>
              <a:rPr lang="en-US" b="1" dirty="0">
                <a:latin typeface="Comic Sans MS" panose="030F0702030302020204" pitchFamily="66" charset="0"/>
              </a:rPr>
              <a:t>v</a:t>
            </a:r>
            <a:r>
              <a:rPr lang="en-TR" b="1" dirty="0">
                <a:latin typeface="Comic Sans MS" panose="030F0702030302020204" pitchFamily="66" charset="0"/>
              </a:rPr>
              <a:t>s</a:t>
            </a:r>
            <a:r>
              <a:rPr lang="en-US" b="1" dirty="0">
                <a:latin typeface="Comic Sans MS" panose="030F0702030302020204" pitchFamily="66" charset="0"/>
              </a:rPr>
              <a:t>.</a:t>
            </a:r>
            <a:r>
              <a:rPr lang="en-TR" b="1" dirty="0">
                <a:latin typeface="Comic Sans MS" panose="030F0702030302020204" pitchFamily="66" charset="0"/>
              </a:rPr>
              <a:t> TLM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68AE-451D-6348-A2E8-89B6A19EA4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6CD2F-77EE-44CA-919D-2022487B519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8FFCBA-5FCE-F844-B7B6-E57161373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78" y="1244826"/>
            <a:ext cx="6393940" cy="1871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0985FF-648B-B846-81C9-8B1F95AB7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3066459"/>
            <a:ext cx="5628803" cy="3675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48DD3-3E31-1740-9C7E-B668E1C399A6}"/>
              </a:ext>
            </a:extLst>
          </p:cNvPr>
          <p:cNvSpPr txBox="1"/>
          <p:nvPr/>
        </p:nvSpPr>
        <p:spPr>
          <a:xfrm rot="2951526">
            <a:off x="4739230" y="42862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System Verilog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85DBC44-E6B4-5A42-A35A-A57C8BE680A0}"/>
              </a:ext>
            </a:extLst>
          </p:cNvPr>
          <p:cNvSpPr/>
          <p:nvPr/>
        </p:nvSpPr>
        <p:spPr>
          <a:xfrm rot="2961671">
            <a:off x="5266534" y="4688005"/>
            <a:ext cx="2849231" cy="2182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B81B0-CECC-7D41-83A8-9B37B5077682}"/>
              </a:ext>
            </a:extLst>
          </p:cNvPr>
          <p:cNvSpPr txBox="1"/>
          <p:nvPr/>
        </p:nvSpPr>
        <p:spPr>
          <a:xfrm rot="2951526">
            <a:off x="5980055" y="44783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>
                <a:solidFill>
                  <a:srgbClr val="FF0000"/>
                </a:solidFill>
              </a:rPr>
              <a:t>Verilog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14642A8-BD8F-EC4A-BFC0-2C67B2B89DFF}"/>
              </a:ext>
            </a:extLst>
          </p:cNvPr>
          <p:cNvSpPr/>
          <p:nvPr/>
        </p:nvSpPr>
        <p:spPr>
          <a:xfrm rot="2961671">
            <a:off x="6018624" y="3561952"/>
            <a:ext cx="1470168" cy="2099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D1276-B922-F446-A9F5-A406F6FC09A0}"/>
              </a:ext>
            </a:extLst>
          </p:cNvPr>
          <p:cNvSpPr txBox="1"/>
          <p:nvPr/>
        </p:nvSpPr>
        <p:spPr>
          <a:xfrm rot="2951526">
            <a:off x="6105637" y="344750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>
                <a:solidFill>
                  <a:srgbClr val="FF0000"/>
                </a:solidFill>
              </a:rPr>
              <a:t>System C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BD3F3DB-649C-9D45-8B58-C5CEB516F73B}"/>
              </a:ext>
            </a:extLst>
          </p:cNvPr>
          <p:cNvSpPr/>
          <p:nvPr/>
        </p:nvSpPr>
        <p:spPr>
          <a:xfrm rot="2961671">
            <a:off x="6979702" y="4242325"/>
            <a:ext cx="2207173" cy="1908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1B275-F6D9-9B46-8D33-1418707F3831}"/>
              </a:ext>
            </a:extLst>
          </p:cNvPr>
          <p:cNvSpPr txBox="1"/>
          <p:nvPr/>
        </p:nvSpPr>
        <p:spPr>
          <a:xfrm rot="2951526">
            <a:off x="7686614" y="44063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>
                <a:solidFill>
                  <a:srgbClr val="FF0000"/>
                </a:solidFill>
              </a:rPr>
              <a:t>VHDL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3A3EFC-5F70-B648-A0A3-C4EAF8C9EC65}"/>
              </a:ext>
            </a:extLst>
          </p:cNvPr>
          <p:cNvCxnSpPr/>
          <p:nvPr/>
        </p:nvCxnSpPr>
        <p:spPr>
          <a:xfrm>
            <a:off x="1803478" y="5805264"/>
            <a:ext cx="8252962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3117FB-B8CF-6E46-BC62-85ACC49B87E9}"/>
              </a:ext>
            </a:extLst>
          </p:cNvPr>
          <p:cNvCxnSpPr/>
          <p:nvPr/>
        </p:nvCxnSpPr>
        <p:spPr>
          <a:xfrm>
            <a:off x="1731470" y="4869160"/>
            <a:ext cx="8252962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707E77-B777-C64C-A551-B904F70D39AF}"/>
              </a:ext>
            </a:extLst>
          </p:cNvPr>
          <p:cNvCxnSpPr/>
          <p:nvPr/>
        </p:nvCxnSpPr>
        <p:spPr>
          <a:xfrm>
            <a:off x="1631504" y="3933056"/>
            <a:ext cx="8252962" cy="0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EED579A-791D-4F0B-8FA1-1D9D36BF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4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72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0869" y="1221172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Top Down Design and Nested Modules 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4034"/>
            <a:ext cx="5111860" cy="15664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353" y="2074091"/>
            <a:ext cx="2243450" cy="1246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353" y="3590856"/>
            <a:ext cx="7379294" cy="302915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104A93AD-FAE5-4472-A88B-6EEE463EE5DF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03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1573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2313" y="6416948"/>
            <a:ext cx="15113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15908" y="1274711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Top Down Design and Nested Modules 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74180" y="4195632"/>
            <a:ext cx="61927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Half_Adder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(sum , </a:t>
            </a:r>
            <a:r>
              <a:rPr lang="en-US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, a , b);</a:t>
            </a:r>
            <a:endParaRPr lang="en-US" sz="16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  a , b;</a:t>
            </a:r>
            <a:endParaRPr lang="en-US" sz="16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 sum , </a:t>
            </a:r>
            <a:r>
              <a:rPr lang="en-US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(sum , a , b);</a:t>
            </a:r>
            <a:endParaRPr lang="en-US" sz="16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and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, a , b);</a:t>
            </a:r>
            <a:endParaRPr lang="en-US" sz="16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endmodule</a:t>
            </a:r>
            <a:endParaRPr lang="en-US" sz="16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68" y="2097508"/>
            <a:ext cx="3329415" cy="1849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4EEB6-08EE-E94D-8936-E6954189AEF7}"/>
              </a:ext>
            </a:extLst>
          </p:cNvPr>
          <p:cNvSpPr txBox="1"/>
          <p:nvPr/>
        </p:nvSpPr>
        <p:spPr>
          <a:xfrm>
            <a:off x="7027219" y="4720114"/>
            <a:ext cx="264287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TR" dirty="0">
                <a:latin typeface="Comic Sans MS" panose="030F0702030302020204" pitchFamily="66" charset="0"/>
              </a:rPr>
              <a:t>outputs are of wire type by default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A990D08-CE0A-4FDB-8698-6B2189D8A9CA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03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3384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3487" y="1130180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Top Down Design and Nested Modules 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9231" y="3896183"/>
            <a:ext cx="8208912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Full_Adder</a:t>
            </a:r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 (sum , </a:t>
            </a:r>
            <a:r>
              <a:rPr lang="en-US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c_out</a:t>
            </a:r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 , a , b , </a:t>
            </a:r>
            <a:r>
              <a:rPr lang="en-US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c_in</a:t>
            </a:r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 );</a:t>
            </a:r>
          </a:p>
          <a:p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	   sum, </a:t>
            </a:r>
            <a:r>
              <a:rPr lang="en-US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c_out</a:t>
            </a:r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 	   a, b, </a:t>
            </a:r>
            <a:r>
              <a:rPr lang="en-US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c_in</a:t>
            </a:r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mic Sans MS" panose="030F0702030302020204" pitchFamily="66" charset="0"/>
                <a:cs typeface="Courier New" panose="02070309020205020404" pitchFamily="49" charset="0"/>
              </a:rPr>
              <a:t> </a:t>
            </a:r>
            <a:endParaRPr lang="en-US" sz="6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wire</a:t>
            </a:r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	   w1 , w2 , w3;</a:t>
            </a:r>
          </a:p>
          <a:p>
            <a:r>
              <a:rPr lang="en-US" sz="1050" dirty="0">
                <a:latin typeface="Comic Sans MS" panose="030F0702030302020204" pitchFamily="66" charset="0"/>
                <a:cs typeface="Courier New" panose="02070309020205020404" pitchFamily="49" charset="0"/>
              </a:rPr>
              <a:t> </a:t>
            </a:r>
            <a:endParaRPr lang="en-US" sz="400" dirty="0"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Half_Adder</a:t>
            </a:r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 M1 (w1 , w2 , a , b);</a:t>
            </a:r>
          </a:p>
          <a:p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Half_Adder</a:t>
            </a:r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 M2 (sum , w3 , </a:t>
            </a:r>
            <a:r>
              <a:rPr lang="en-US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c_in</a:t>
            </a:r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 , w1);</a:t>
            </a:r>
          </a:p>
          <a:p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mic Sans MS" panose="030F0702030302020204" pitchFamily="66" charset="0"/>
                <a:cs typeface="Courier New" panose="02070309020205020404" pitchFamily="49" charset="0"/>
              </a:rPr>
              <a:t>or</a:t>
            </a:r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c_out</a:t>
            </a:r>
            <a:r>
              <a:rPr lang="en-US" dirty="0">
                <a:latin typeface="Comic Sans MS" panose="030F0702030302020204" pitchFamily="66" charset="0"/>
                <a:cs typeface="Courier New" panose="02070309020205020404" pitchFamily="49" charset="0"/>
              </a:rPr>
              <a:t> , w2 , w3);</a:t>
            </a:r>
          </a:p>
          <a:p>
            <a:r>
              <a:rPr lang="en-US" b="1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endmodule</a:t>
            </a:r>
            <a:endParaRPr lang="en-US" dirty="0"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070" y="1855846"/>
            <a:ext cx="5688632" cy="1743167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51B5DE67-1F13-4E31-85B4-328EEB7A463A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03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4174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2313" y="6416948"/>
            <a:ext cx="15113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78330" y="1160785"/>
            <a:ext cx="821848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Top Down Design and Nested Modules 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57" y="2144394"/>
            <a:ext cx="6258838" cy="25692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9155" y="2390317"/>
            <a:ext cx="8622704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module </a:t>
            </a:r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RCA_Adder_4(sum,</a:t>
            </a:r>
          </a:p>
          <a:p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	    </a:t>
            </a:r>
            <a:r>
              <a:rPr lang="en-US" sz="1600" dirty="0" err="1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	    a, b,</a:t>
            </a:r>
          </a:p>
          <a:p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		    </a:t>
            </a:r>
            <a:r>
              <a:rPr lang="en-US" sz="1600" dirty="0" err="1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); 	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>
              <a:spcBef>
                <a:spcPts val="1200"/>
              </a:spcBef>
            </a:pPr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output </a:t>
            </a:r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[3: 0]     sum; 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output          </a:t>
            </a:r>
            <a:r>
              <a:rPr lang="en-US" sz="1600" dirty="0" err="1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input   </a:t>
            </a:r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[3: 0]     a, b; 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input            </a:t>
            </a:r>
            <a:r>
              <a:rPr lang="en-US" sz="1600" dirty="0" err="1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endParaRPr lang="en-US" sz="7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r>
              <a:rPr lang="en-US" sz="1600" b="1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wire </a:t>
            </a:r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cin1, cin2, cin3; 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endParaRPr lang="en-US" sz="1000" dirty="0">
              <a:solidFill>
                <a:srgbClr val="000000"/>
              </a:solidFill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r>
              <a:rPr lang="en-US" sz="1600" dirty="0" err="1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Full_Adder</a:t>
            </a:r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	  M1 (sum[0], cin1, a[0], b[0], </a:t>
            </a:r>
            <a:r>
              <a:rPr lang="en-US" sz="1600" dirty="0" err="1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); 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r>
              <a:rPr lang="en-US" sz="1600" dirty="0" err="1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Full_Adder</a:t>
            </a:r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	  M2 (sum[1], cin2, a[1], b[1], cin1); 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r>
              <a:rPr lang="en-US" sz="1600" dirty="0" err="1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Full_Adder</a:t>
            </a:r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      M3 (sum[2], cin3, a[2], b[2], cin2); 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r>
              <a:rPr lang="en-US" sz="1600" dirty="0" err="1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Full_Adder</a:t>
            </a:r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 	  M4 (sum[3], </a:t>
            </a:r>
            <a:r>
              <a:rPr lang="en-US" sz="1600" dirty="0" err="1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, a[3], b[3], cin3); 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sz="1600" b="1" dirty="0" err="1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Courier New" panose="02070309020205020404" pitchFamily="49" charset="0"/>
              </a:rPr>
              <a:t>endmodule</a:t>
            </a:r>
            <a:endParaRPr lang="en-US" sz="1400" dirty="0">
              <a:latin typeface="Comic Sans MS" panose="030F0702030302020204" pitchFamily="66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880F912-ED64-408F-8991-FE93CDC5DC9B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03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3439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 - HDL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0440" y="1549306"/>
            <a:ext cx="893038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Verilog Introduction</a:t>
            </a:r>
          </a:p>
          <a:p>
            <a:pPr algn="just"/>
            <a:endParaRPr lang="en-US" sz="14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Supports structural and behavioral descriptions</a:t>
            </a:r>
          </a:p>
          <a:p>
            <a:pPr algn="just"/>
            <a:endParaRPr lang="en-US" sz="12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Structural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Explicit structure of the circuit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How a module is composed as an interconnection of more primitive modules/components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E.g., each logic gate instantiated and connected to others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12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Behavioral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Program describes input/output behavior of circuit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Many structural implementations could have same behavior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E.g., different implementations of one Boolean function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F4943B8-9C7B-45B1-A8C7-62587167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5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92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09831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6192" y="5972638"/>
            <a:ext cx="15113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508483"/>
            <a:ext cx="10045198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Module</a:t>
            </a:r>
          </a:p>
          <a:p>
            <a:pPr algn="just"/>
            <a:endParaRPr lang="en-US" sz="9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 module is the basic building block in Verilog.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 module can be an </a:t>
            </a:r>
            <a:r>
              <a:rPr lang="en-US" sz="2000" u="sng" dirty="0">
                <a:latin typeface="Comic Sans MS" panose="030F0702030302020204" pitchFamily="66" charset="0"/>
                <a:cs typeface="Segoe UI Semilight" panose="020B0402040204020203" pitchFamily="34" charset="0"/>
              </a:rPr>
              <a:t>element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or </a:t>
            </a:r>
            <a:r>
              <a:rPr lang="en-US" sz="2000" u="sng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 collection of lower-level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design blocks.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 module provides the necessary functionality to the higher-level block through its port interface (inputs and outputs), but hides the internal implementation.</a:t>
            </a:r>
          </a:p>
          <a:p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679273" y="4199700"/>
            <a:ext cx="5215024" cy="1734360"/>
          </a:xfrm>
          <a:prstGeom prst="roundRect">
            <a:avLst/>
          </a:prstGeom>
          <a:solidFill>
            <a:srgbClr val="D9D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module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ModuleName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 [(Port,...)];</a:t>
            </a:r>
          </a:p>
          <a:p>
            <a:endParaRPr lang="en-US" sz="1400" dirty="0">
              <a:solidFill>
                <a:schemeClr val="tx1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	</a:t>
            </a:r>
            <a:r>
              <a:rPr lang="en-US" sz="2000" i="1" dirty="0" err="1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ModuleItems</a:t>
            </a:r>
            <a:r>
              <a:rPr lang="en-US" sz="2000" i="1" dirty="0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...</a:t>
            </a:r>
          </a:p>
          <a:p>
            <a:endParaRPr lang="en-US" sz="1200" b="1" dirty="0">
              <a:solidFill>
                <a:schemeClr val="tx1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endmodule</a:t>
            </a:r>
            <a:endParaRPr lang="en-US" sz="2000" b="1" dirty="0">
              <a:solidFill>
                <a:schemeClr val="tx1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85722" y="3745653"/>
            <a:ext cx="1944216" cy="384284"/>
          </a:xfrm>
          <a:prstGeom prst="wedgeRoundRectCallout">
            <a:avLst>
              <a:gd name="adj1" fmla="val 44840"/>
              <a:gd name="adj2" fmla="val 120352"/>
              <a:gd name="adj3" fmla="val 16667"/>
            </a:avLst>
          </a:prstGeom>
          <a:solidFill>
            <a:srgbClr val="CDFFCD"/>
          </a:solidFill>
          <a:ln w="158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</a:rPr>
              <a:t>The name of Module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42106" y="3585975"/>
            <a:ext cx="1944216" cy="543962"/>
          </a:xfrm>
          <a:prstGeom prst="wedgeRoundRectCallout">
            <a:avLst>
              <a:gd name="adj1" fmla="val -41875"/>
              <a:gd name="adj2" fmla="val 98611"/>
              <a:gd name="adj3" fmla="val 16667"/>
            </a:avLst>
          </a:prstGeom>
          <a:solidFill>
            <a:srgbClr val="CDFFCD"/>
          </a:solidFill>
          <a:ln w="158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</a:rPr>
              <a:t>The Port 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</a:rPr>
              <a:t>Interface List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988590" y="5263460"/>
            <a:ext cx="1944216" cy="1013858"/>
          </a:xfrm>
          <a:prstGeom prst="wedgeRoundRectCallout">
            <a:avLst>
              <a:gd name="adj1" fmla="val -77639"/>
              <a:gd name="adj2" fmla="val -53730"/>
              <a:gd name="adj3" fmla="val 16667"/>
            </a:avLst>
          </a:prstGeom>
          <a:solidFill>
            <a:srgbClr val="CDFFCD"/>
          </a:solidFill>
          <a:ln w="158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</a:rPr>
              <a:t>The Body of Module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</a:rPr>
              <a:t>Represents the internal description of the module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F1494E-A57C-4D9D-A398-6671BDEC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6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94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39523"/>
            <a:ext cx="10188203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Identifiers</a:t>
            </a:r>
          </a:p>
          <a:p>
            <a:pPr algn="just"/>
            <a:endParaRPr lang="en-US" sz="9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algn="just"/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Identifiers are the names you give your </a:t>
            </a:r>
            <a:r>
              <a:rPr lang="en-US" sz="2400" b="1" u="sng" dirty="0">
                <a:latin typeface="Comic Sans MS" panose="030F0702030302020204" pitchFamily="66" charset="0"/>
                <a:cs typeface="Segoe UI Semilight" panose="020B0402040204020203" pitchFamily="34" charset="0"/>
              </a:rPr>
              <a:t>Modules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wires, gates, functions, and anything else you design or use.</a:t>
            </a:r>
          </a:p>
          <a:p>
            <a:endParaRPr lang="en-US" sz="24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The basic rules for identifiers are as follows:</a:t>
            </a:r>
          </a:p>
          <a:p>
            <a:endParaRPr lang="en-US" sz="24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May contain letters (a-z, A-Z), digits (0-9), underscores (_), and dollar signs ($).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Must start with a letter or underscore.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Are case sensitive (unless made case insensitive by a tool option).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May be up to 1024 characters long.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Other printable ASCII characters may be used in an escaped identifier.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Names in Verilog are </a:t>
            </a:r>
            <a:r>
              <a:rPr lang="en-US" sz="2000" b="1" u="sng" dirty="0">
                <a:latin typeface="Comic Sans MS" panose="030F0702030302020204" pitchFamily="66" charset="0"/>
                <a:cs typeface="Segoe UI Semilight" panose="020B0402040204020203" pitchFamily="34" charset="0"/>
              </a:rPr>
              <a:t>case sensitive</a:t>
            </a:r>
            <a:endParaRPr lang="fa-IR" sz="2000" b="1" u="sng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The language</a:t>
            </a:r>
            <a:r>
              <a:rPr lang="fa-IR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uses certain keywords, all of which must use lowercase characters.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B5E0D17-AE7C-46CE-8863-E7CEF2663585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47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A384CF3-8E56-4405-9814-F126C21B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7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1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0128" y="1912561"/>
            <a:ext cx="10383401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Comments</a:t>
            </a:r>
          </a:p>
          <a:p>
            <a:pPr algn="just"/>
            <a:endParaRPr lang="en-US" sz="900" dirty="0">
              <a:solidFill>
                <a:srgbClr val="C00000"/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Comments may appear anywhere in a Verilog source text.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 A comment designator starting with // makes the rest of the line, up to a new-line character, a comment.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The symbols /* and */ bracket a section of code as a comment, and they go across new-line characters.</a:t>
            </a:r>
          </a:p>
          <a:p>
            <a:pPr algn="just"/>
            <a:br>
              <a:rPr lang="en-US" sz="2000" dirty="0"/>
            </a:br>
            <a:endParaRPr lang="en-US" sz="2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ED79548-6636-497C-8511-C79AE4A114BD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47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866B97C-36C9-4BF5-AD5F-C851E695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8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9013" y="1543571"/>
            <a:ext cx="10333973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cs typeface="Segoe UI Semilight" panose="020B0402040204020203" pitchFamily="34" charset="0"/>
              </a:rPr>
              <a:t>Ports</a:t>
            </a:r>
          </a:p>
          <a:p>
            <a:pPr algn="just"/>
            <a:endParaRPr lang="en-US" sz="11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The ports of modules model the pins or edge connectors of hardware components.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Each port in the port list is defined as input, output or </a:t>
            </a:r>
            <a:r>
              <a:rPr lang="en-US" sz="2400" dirty="0" err="1">
                <a:latin typeface="Comic Sans MS" panose="030F0702030302020204" pitchFamily="66" charset="0"/>
                <a:cs typeface="Segoe UI Semilight" panose="020B0402040204020203" pitchFamily="34" charset="0"/>
              </a:rPr>
              <a:t>inout</a:t>
            </a: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, based on the direction of the port signal.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omic Sans MS" panose="030F0702030302020204" pitchFamily="66" charset="0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Segoe UI Semilight" panose="020B0402040204020203" pitchFamily="34" charset="0"/>
              </a:rPr>
              <a:t>Ports can be declared as follows:</a:t>
            </a:r>
          </a:p>
          <a:p>
            <a:endParaRPr lang="en-US" sz="1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  <a:cs typeface="Segoe UI Semilight" panose="020B04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26482" y="4486280"/>
            <a:ext cx="4536504" cy="1644259"/>
          </a:xfrm>
          <a:prstGeom prst="roundRect">
            <a:avLst/>
          </a:prstGeom>
          <a:solidFill>
            <a:srgbClr val="D9D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Port declaration:</a:t>
            </a:r>
          </a:p>
          <a:p>
            <a:pPr lvl="1"/>
            <a:endParaRPr lang="en-US" sz="1100" b="1" dirty="0">
              <a:solidFill>
                <a:schemeClr val="tx1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input	 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[range] name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output    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[range] name </a:t>
            </a:r>
          </a:p>
          <a:p>
            <a:pPr lvl="1"/>
            <a:r>
              <a:rPr lang="en-US" sz="2000" b="1" dirty="0" err="1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inout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	 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[range] name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3FB0CA5-33DA-464B-B307-FF6CF126D048}"/>
              </a:ext>
            </a:extLst>
          </p:cNvPr>
          <p:cNvSpPr txBox="1">
            <a:spLocks noChangeArrowheads="1"/>
          </p:cNvSpPr>
          <p:nvPr/>
        </p:nvSpPr>
        <p:spPr>
          <a:xfrm>
            <a:off x="125260" y="237994"/>
            <a:ext cx="11486367" cy="147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latin typeface="Comic Sans MS" panose="030F0702030302020204" pitchFamily="66" charset="0"/>
              </a:rPr>
              <a:t>Verilog</a:t>
            </a:r>
            <a:br>
              <a:rPr lang="en-US" sz="4000" b="1" dirty="0">
                <a:latin typeface="Comic Sans MS" panose="030F0702030302020204" pitchFamily="66" charset="0"/>
              </a:rPr>
            </a:br>
            <a:r>
              <a:rPr lang="en-US" sz="4000" b="1" dirty="0">
                <a:latin typeface="Comic Sans MS" panose="030F0702030302020204" pitchFamily="66" charset="0"/>
              </a:rPr>
              <a:t>Structural models of combinational Logic</a:t>
            </a:r>
            <a:endParaRPr lang="en-US" altLang="en-US" sz="4000" b="1" dirty="0">
              <a:latin typeface="Comic Sans MS" panose="030F0702030302020204" pitchFamily="66" charset="0"/>
              <a:cs typeface="B Nazanin" panose="00000400000000000000" pitchFamily="2" charset="-78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F837EBB7-9DC5-427D-8D77-A75EDE7B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9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66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12778</TotalTime>
  <Words>2950</Words>
  <Application>Microsoft Office PowerPoint</Application>
  <PresentationFormat>Widescreen</PresentationFormat>
  <Paragraphs>475</Paragraphs>
  <Slides>43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-apple-system</vt:lpstr>
      <vt:lpstr>Arial</vt:lpstr>
      <vt:lpstr>Calibri</vt:lpstr>
      <vt:lpstr>Calibri Light</vt:lpstr>
      <vt:lpstr>Cambria Math</vt:lpstr>
      <vt:lpstr>Comic Sans MS</vt:lpstr>
      <vt:lpstr>Courier New</vt:lpstr>
      <vt:lpstr>Courier New</vt:lpstr>
      <vt:lpstr>SiemensSans</vt:lpstr>
      <vt:lpstr>Wingdings</vt:lpstr>
      <vt:lpstr>Office Theme</vt:lpstr>
      <vt:lpstr>Visio</vt:lpstr>
      <vt:lpstr>Verilog HDL (Intro &amp; Structural)</vt:lpstr>
      <vt:lpstr>RTL Design</vt:lpstr>
      <vt:lpstr>Transaction Level Modeling</vt:lpstr>
      <vt:lpstr>RTL vs. TLM</vt:lpstr>
      <vt:lpstr>Verilog - HDL</vt:lpstr>
      <vt:lpstr>Verilog Structural models of combinational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 Hardware</vt:lpstr>
      <vt:lpstr>Concurrent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Meisam</dc:creator>
  <cp:lastModifiedBy>User</cp:lastModifiedBy>
  <cp:revision>237</cp:revision>
  <dcterms:created xsi:type="dcterms:W3CDTF">2021-09-15T06:22:22Z</dcterms:created>
  <dcterms:modified xsi:type="dcterms:W3CDTF">2022-02-20T10:01:25Z</dcterms:modified>
</cp:coreProperties>
</file>