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512" r:id="rId3"/>
    <p:sldId id="514" r:id="rId4"/>
    <p:sldId id="515" r:id="rId5"/>
    <p:sldId id="516" r:id="rId6"/>
    <p:sldId id="517" r:id="rId7"/>
    <p:sldId id="518" r:id="rId8"/>
    <p:sldId id="519" r:id="rId9"/>
    <p:sldId id="520" r:id="rId10"/>
    <p:sldId id="521" r:id="rId11"/>
    <p:sldId id="522" r:id="rId12"/>
    <p:sldId id="523" r:id="rId13"/>
    <p:sldId id="524" r:id="rId14"/>
    <p:sldId id="525" r:id="rId15"/>
    <p:sldId id="526" r:id="rId16"/>
    <p:sldId id="489" r:id="rId17"/>
    <p:sldId id="493" r:id="rId18"/>
    <p:sldId id="490" r:id="rId19"/>
    <p:sldId id="491" r:id="rId20"/>
    <p:sldId id="492" r:id="rId21"/>
    <p:sldId id="527" r:id="rId22"/>
    <p:sldId id="528" r:id="rId23"/>
    <p:sldId id="529" r:id="rId24"/>
    <p:sldId id="257" r:id="rId25"/>
    <p:sldId id="258" r:id="rId26"/>
    <p:sldId id="259" r:id="rId27"/>
    <p:sldId id="260" r:id="rId28"/>
    <p:sldId id="261" r:id="rId29"/>
    <p:sldId id="262" r:id="rId30"/>
    <p:sldId id="263" r:id="rId31"/>
    <p:sldId id="264" r:id="rId32"/>
    <p:sldId id="265" r:id="rId33"/>
    <p:sldId id="275" r:id="rId34"/>
    <p:sldId id="276" r:id="rId35"/>
    <p:sldId id="266" r:id="rId36"/>
    <p:sldId id="267" r:id="rId37"/>
    <p:sldId id="530" r:id="rId38"/>
    <p:sldId id="531" r:id="rId39"/>
    <p:sldId id="532" r:id="rId40"/>
    <p:sldId id="533" r:id="rId41"/>
    <p:sldId id="534" r:id="rId42"/>
    <p:sldId id="535" r:id="rId43"/>
    <p:sldId id="536" r:id="rId44"/>
    <p:sldId id="537" r:id="rId45"/>
    <p:sldId id="538" r:id="rId46"/>
    <p:sldId id="539" r:id="rId47"/>
    <p:sldId id="540" r:id="rId48"/>
    <p:sldId id="541" r:id="rId49"/>
    <p:sldId id="542" r:id="rId50"/>
    <p:sldId id="543" r:id="rId51"/>
    <p:sldId id="544" r:id="rId52"/>
    <p:sldId id="545" r:id="rId53"/>
    <p:sldId id="546" r:id="rId54"/>
    <p:sldId id="547" r:id="rId55"/>
    <p:sldId id="548" r:id="rId56"/>
    <p:sldId id="549" r:id="rId57"/>
    <p:sldId id="550" r:id="rId58"/>
    <p:sldId id="551" r:id="rId59"/>
    <p:sldId id="552" r:id="rId60"/>
    <p:sldId id="553" r:id="rId61"/>
    <p:sldId id="554" r:id="rId62"/>
    <p:sldId id="555"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818" autoAdjust="0"/>
  </p:normalViewPr>
  <p:slideViewPr>
    <p:cSldViewPr snapToGrid="0">
      <p:cViewPr varScale="1">
        <p:scale>
          <a:sx n="51" d="100"/>
          <a:sy n="51" d="100"/>
        </p:scale>
        <p:origin x="1164"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41365C-CA17-4B07-8BE9-635C1CDE77B0}" type="datetimeFigureOut">
              <a:rPr lang="en-US" smtClean="0"/>
              <a:t>3/5/2022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72B551-696A-4191-8127-A3301FFF312D}" type="slidenum">
              <a:rPr lang="en-US" smtClean="0"/>
              <a:t>‹#›</a:t>
            </a:fld>
            <a:endParaRPr lang="en-US"/>
          </a:p>
        </p:txBody>
      </p:sp>
    </p:spTree>
    <p:extLst>
      <p:ext uri="{BB962C8B-B14F-4D97-AF65-F5344CB8AC3E}">
        <p14:creationId xmlns:p14="http://schemas.microsoft.com/office/powerpoint/2010/main" val="279673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72B551-696A-4191-8127-A3301FFF312D}" type="slidenum">
              <a:rPr lang="en-US" smtClean="0"/>
              <a:t>1</a:t>
            </a:fld>
            <a:endParaRPr lang="en-US"/>
          </a:p>
        </p:txBody>
      </p:sp>
    </p:spTree>
    <p:extLst>
      <p:ext uri="{BB962C8B-B14F-4D97-AF65-F5344CB8AC3E}">
        <p14:creationId xmlns:p14="http://schemas.microsoft.com/office/powerpoint/2010/main" val="2105073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72B551-696A-4191-8127-A3301FFF312D}" type="slidenum">
              <a:rPr lang="en-US" smtClean="0"/>
              <a:t>21</a:t>
            </a:fld>
            <a:endParaRPr lang="en-US"/>
          </a:p>
        </p:txBody>
      </p:sp>
    </p:spTree>
    <p:extLst>
      <p:ext uri="{BB962C8B-B14F-4D97-AF65-F5344CB8AC3E}">
        <p14:creationId xmlns:p14="http://schemas.microsoft.com/office/powerpoint/2010/main" val="2564748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72B551-696A-4191-8127-A3301FFF312D}" type="slidenum">
              <a:rPr lang="en-US" smtClean="0"/>
              <a:t>22</a:t>
            </a:fld>
            <a:endParaRPr lang="en-US"/>
          </a:p>
        </p:txBody>
      </p:sp>
    </p:spTree>
    <p:extLst>
      <p:ext uri="{BB962C8B-B14F-4D97-AF65-F5344CB8AC3E}">
        <p14:creationId xmlns:p14="http://schemas.microsoft.com/office/powerpoint/2010/main" val="2676669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72B551-696A-4191-8127-A3301FFF312D}" type="slidenum">
              <a:rPr lang="en-US" smtClean="0"/>
              <a:t>24</a:t>
            </a:fld>
            <a:endParaRPr lang="en-US"/>
          </a:p>
        </p:txBody>
      </p:sp>
    </p:spTree>
    <p:extLst>
      <p:ext uri="{BB962C8B-B14F-4D97-AF65-F5344CB8AC3E}">
        <p14:creationId xmlns:p14="http://schemas.microsoft.com/office/powerpoint/2010/main" val="632036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72B551-696A-4191-8127-A3301FFF312D}" type="slidenum">
              <a:rPr lang="en-US" smtClean="0"/>
              <a:t>29</a:t>
            </a:fld>
            <a:endParaRPr lang="en-US"/>
          </a:p>
        </p:txBody>
      </p:sp>
    </p:spTree>
    <p:extLst>
      <p:ext uri="{BB962C8B-B14F-4D97-AF65-F5344CB8AC3E}">
        <p14:creationId xmlns:p14="http://schemas.microsoft.com/office/powerpoint/2010/main" val="3270486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72B551-696A-4191-8127-A3301FFF312D}" type="slidenum">
              <a:rPr lang="en-US" smtClean="0"/>
              <a:t>30</a:t>
            </a:fld>
            <a:endParaRPr lang="en-US"/>
          </a:p>
        </p:txBody>
      </p:sp>
    </p:spTree>
    <p:extLst>
      <p:ext uri="{BB962C8B-B14F-4D97-AF65-F5344CB8AC3E}">
        <p14:creationId xmlns:p14="http://schemas.microsoft.com/office/powerpoint/2010/main" val="1446105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72B551-696A-4191-8127-A3301FFF312D}" type="slidenum">
              <a:rPr lang="en-US" smtClean="0"/>
              <a:t>33</a:t>
            </a:fld>
            <a:endParaRPr lang="en-US"/>
          </a:p>
        </p:txBody>
      </p:sp>
    </p:spTree>
    <p:extLst>
      <p:ext uri="{BB962C8B-B14F-4D97-AF65-F5344CB8AC3E}">
        <p14:creationId xmlns:p14="http://schemas.microsoft.com/office/powerpoint/2010/main" val="987948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72B551-696A-4191-8127-A3301FFF312D}" type="slidenum">
              <a:rPr lang="en-US" smtClean="0"/>
              <a:t>38</a:t>
            </a:fld>
            <a:endParaRPr lang="en-US"/>
          </a:p>
        </p:txBody>
      </p:sp>
    </p:spTree>
    <p:extLst>
      <p:ext uri="{BB962C8B-B14F-4D97-AF65-F5344CB8AC3E}">
        <p14:creationId xmlns:p14="http://schemas.microsoft.com/office/powerpoint/2010/main" val="3784616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72B551-696A-4191-8127-A3301FFF312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844241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72B551-696A-4191-8127-A3301FFF312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0855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72B551-696A-4191-8127-A3301FFF312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21033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72B551-696A-4191-8127-A3301FFF312D}" type="slidenum">
              <a:rPr lang="en-US" smtClean="0"/>
              <a:t>4</a:t>
            </a:fld>
            <a:endParaRPr lang="en-US"/>
          </a:p>
        </p:txBody>
      </p:sp>
    </p:spTree>
    <p:extLst>
      <p:ext uri="{BB962C8B-B14F-4D97-AF65-F5344CB8AC3E}">
        <p14:creationId xmlns:p14="http://schemas.microsoft.com/office/powerpoint/2010/main" val="1845273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x-none"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3B7AF0-F564-004D-BB04-6E65BBE55FFD}" type="slidenum">
              <a:rPr kumimoji="0" lang="x-non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x-none"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38398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72B551-696A-4191-8127-A3301FFF312D}" type="slidenum">
              <a:rPr lang="en-US" smtClean="0"/>
              <a:t>55</a:t>
            </a:fld>
            <a:endParaRPr lang="en-US"/>
          </a:p>
        </p:txBody>
      </p:sp>
    </p:spTree>
    <p:extLst>
      <p:ext uri="{BB962C8B-B14F-4D97-AF65-F5344CB8AC3E}">
        <p14:creationId xmlns:p14="http://schemas.microsoft.com/office/powerpoint/2010/main" val="3530070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72B551-696A-4191-8127-A3301FFF312D}" type="slidenum">
              <a:rPr lang="en-US" smtClean="0"/>
              <a:t>7</a:t>
            </a:fld>
            <a:endParaRPr lang="en-US"/>
          </a:p>
        </p:txBody>
      </p:sp>
    </p:spTree>
    <p:extLst>
      <p:ext uri="{BB962C8B-B14F-4D97-AF65-F5344CB8AC3E}">
        <p14:creationId xmlns:p14="http://schemas.microsoft.com/office/powerpoint/2010/main" val="4294283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72B551-696A-4191-8127-A3301FFF312D}" type="slidenum">
              <a:rPr lang="en-US" smtClean="0"/>
              <a:t>11</a:t>
            </a:fld>
            <a:endParaRPr lang="en-US"/>
          </a:p>
        </p:txBody>
      </p:sp>
    </p:spTree>
    <p:extLst>
      <p:ext uri="{BB962C8B-B14F-4D97-AF65-F5344CB8AC3E}">
        <p14:creationId xmlns:p14="http://schemas.microsoft.com/office/powerpoint/2010/main" val="1319935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p:spPr>
        <p:txBody>
          <a:bodyPr/>
          <a:lstStyle/>
          <a:p>
            <a:pPr eaLnBrk="1" hangingPunct="1"/>
            <a:endParaRPr lang="en-US" altLang="en-US"/>
          </a:p>
        </p:txBody>
      </p:sp>
      <p:sp>
        <p:nvSpPr>
          <p:cNvPr id="614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7DB1AB9-4A12-4DD9-86C6-3FD55909572A}" type="slidenum">
              <a:rPr lang="en-US" altLang="en-US"/>
              <a:pPr/>
              <a:t>16</a:t>
            </a:fld>
            <a:endParaRPr lang="en-US" altLang="en-US"/>
          </a:p>
        </p:txBody>
      </p:sp>
    </p:spTree>
    <p:extLst>
      <p:ext uri="{BB962C8B-B14F-4D97-AF65-F5344CB8AC3E}">
        <p14:creationId xmlns:p14="http://schemas.microsoft.com/office/powerpoint/2010/main" val="1705551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p:spPr>
        <p:txBody>
          <a:bodyPr/>
          <a:lstStyle/>
          <a:p>
            <a:pPr eaLnBrk="1" hangingPunct="1"/>
            <a:endParaRPr lang="en-US" altLang="en-US"/>
          </a:p>
        </p:txBody>
      </p:sp>
      <p:sp>
        <p:nvSpPr>
          <p:cNvPr id="614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7DB1AB9-4A12-4DD9-86C6-3FD55909572A}" type="slidenum">
              <a:rPr lang="en-US" altLang="en-US"/>
              <a:pPr/>
              <a:t>17</a:t>
            </a:fld>
            <a:endParaRPr lang="en-US" altLang="en-US"/>
          </a:p>
        </p:txBody>
      </p:sp>
    </p:spTree>
    <p:extLst>
      <p:ext uri="{BB962C8B-B14F-4D97-AF65-F5344CB8AC3E}">
        <p14:creationId xmlns:p14="http://schemas.microsoft.com/office/powerpoint/2010/main" val="659324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p:spPr>
        <p:txBody>
          <a:bodyPr/>
          <a:lstStyle/>
          <a:p>
            <a:pPr eaLnBrk="1" hangingPunct="1"/>
            <a:endParaRPr lang="en-US" altLang="en-US" dirty="0"/>
          </a:p>
        </p:txBody>
      </p:sp>
      <p:sp>
        <p:nvSpPr>
          <p:cNvPr id="614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7DB1AB9-4A12-4DD9-86C6-3FD55909572A}" type="slidenum">
              <a:rPr lang="en-US" altLang="en-US"/>
              <a:pPr/>
              <a:t>18</a:t>
            </a:fld>
            <a:endParaRPr lang="en-US" altLang="en-US"/>
          </a:p>
        </p:txBody>
      </p:sp>
    </p:spTree>
    <p:extLst>
      <p:ext uri="{BB962C8B-B14F-4D97-AF65-F5344CB8AC3E}">
        <p14:creationId xmlns:p14="http://schemas.microsoft.com/office/powerpoint/2010/main" val="3413033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p:spPr>
        <p:txBody>
          <a:bodyPr/>
          <a:lstStyle/>
          <a:p>
            <a:pPr eaLnBrk="1" hangingPunct="1"/>
            <a:endParaRPr lang="en-US" altLang="en-US" dirty="0"/>
          </a:p>
        </p:txBody>
      </p:sp>
      <p:sp>
        <p:nvSpPr>
          <p:cNvPr id="614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7DB1AB9-4A12-4DD9-86C6-3FD55909572A}" type="slidenum">
              <a:rPr lang="en-US" altLang="en-US"/>
              <a:pPr/>
              <a:t>19</a:t>
            </a:fld>
            <a:endParaRPr lang="en-US" altLang="en-US"/>
          </a:p>
        </p:txBody>
      </p:sp>
    </p:spTree>
    <p:extLst>
      <p:ext uri="{BB962C8B-B14F-4D97-AF65-F5344CB8AC3E}">
        <p14:creationId xmlns:p14="http://schemas.microsoft.com/office/powerpoint/2010/main" val="3205608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p:spPr>
        <p:txBody>
          <a:bodyPr/>
          <a:lstStyle/>
          <a:p>
            <a:pPr eaLnBrk="1" hangingPunct="1"/>
            <a:endParaRPr lang="en-US" altLang="en-US"/>
          </a:p>
        </p:txBody>
      </p:sp>
      <p:sp>
        <p:nvSpPr>
          <p:cNvPr id="614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7DB1AB9-4A12-4DD9-86C6-3FD55909572A}" type="slidenum">
              <a:rPr lang="en-US" altLang="en-US"/>
              <a:pPr/>
              <a:t>20</a:t>
            </a:fld>
            <a:endParaRPr lang="en-US" altLang="en-US"/>
          </a:p>
        </p:txBody>
      </p:sp>
    </p:spTree>
    <p:extLst>
      <p:ext uri="{BB962C8B-B14F-4D97-AF65-F5344CB8AC3E}">
        <p14:creationId xmlns:p14="http://schemas.microsoft.com/office/powerpoint/2010/main" val="402735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869D-0E9E-415A-87C6-EA46583B3B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BF6058-7C7B-492C-8E44-97389F973E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5E0FEF-FB04-47E9-83C7-0F13388908BB}"/>
              </a:ext>
            </a:extLst>
          </p:cNvPr>
          <p:cNvSpPr>
            <a:spLocks noGrp="1"/>
          </p:cNvSpPr>
          <p:nvPr>
            <p:ph type="dt" sz="half" idx="10"/>
          </p:nvPr>
        </p:nvSpPr>
        <p:spPr/>
        <p:txBody>
          <a:bodyPr/>
          <a:lstStyle/>
          <a:p>
            <a:fld id="{E7FE8718-8268-49F7-9436-2E7412A1CC3E}" type="datetime1">
              <a:rPr lang="en-US" smtClean="0"/>
              <a:t>3/5/2022</a:t>
            </a:fld>
            <a:endParaRPr lang="en-US"/>
          </a:p>
        </p:txBody>
      </p:sp>
      <p:sp>
        <p:nvSpPr>
          <p:cNvPr id="5" name="Footer Placeholder 4">
            <a:extLst>
              <a:ext uri="{FF2B5EF4-FFF2-40B4-BE49-F238E27FC236}">
                <a16:creationId xmlns:a16="http://schemas.microsoft.com/office/drawing/2014/main" id="{3DE52AB0-2AFE-41D0-B4EF-0DD175F004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F793D-0B2C-4FCF-88A0-2626489180EF}"/>
              </a:ext>
            </a:extLst>
          </p:cNvPr>
          <p:cNvSpPr>
            <a:spLocks noGrp="1"/>
          </p:cNvSpPr>
          <p:nvPr>
            <p:ph type="sldNum" sz="quarter" idx="12"/>
          </p:nvPr>
        </p:nvSpPr>
        <p:spPr/>
        <p:txBody>
          <a:bodyPr/>
          <a:lstStyle/>
          <a:p>
            <a:fld id="{5A81485A-01B8-4054-A537-7FB3100B64ED}" type="slidenum">
              <a:rPr lang="en-US" smtClean="0"/>
              <a:t>‹#›</a:t>
            </a:fld>
            <a:endParaRPr lang="en-US"/>
          </a:p>
        </p:txBody>
      </p:sp>
    </p:spTree>
    <p:extLst>
      <p:ext uri="{BB962C8B-B14F-4D97-AF65-F5344CB8AC3E}">
        <p14:creationId xmlns:p14="http://schemas.microsoft.com/office/powerpoint/2010/main" val="3177736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D0177-E838-4174-A07D-B5FB8AA441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D49065-C8E1-4B28-871F-AE59434D8C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E7E33C-1163-4782-83F8-DB4A91E957C8}"/>
              </a:ext>
            </a:extLst>
          </p:cNvPr>
          <p:cNvSpPr>
            <a:spLocks noGrp="1"/>
          </p:cNvSpPr>
          <p:nvPr>
            <p:ph type="dt" sz="half" idx="10"/>
          </p:nvPr>
        </p:nvSpPr>
        <p:spPr/>
        <p:txBody>
          <a:bodyPr/>
          <a:lstStyle/>
          <a:p>
            <a:fld id="{1562BCCF-08D5-420A-96DE-02DF6CCC1EF4}" type="datetime1">
              <a:rPr lang="en-US" smtClean="0"/>
              <a:t>3/5/2022</a:t>
            </a:fld>
            <a:endParaRPr lang="en-US"/>
          </a:p>
        </p:txBody>
      </p:sp>
      <p:sp>
        <p:nvSpPr>
          <p:cNvPr id="5" name="Footer Placeholder 4">
            <a:extLst>
              <a:ext uri="{FF2B5EF4-FFF2-40B4-BE49-F238E27FC236}">
                <a16:creationId xmlns:a16="http://schemas.microsoft.com/office/drawing/2014/main" id="{AE5C10B9-8F14-47E7-9A48-EA92803E98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F5A0B3-4B0D-4A53-A708-71562136A13B}"/>
              </a:ext>
            </a:extLst>
          </p:cNvPr>
          <p:cNvSpPr>
            <a:spLocks noGrp="1"/>
          </p:cNvSpPr>
          <p:nvPr>
            <p:ph type="sldNum" sz="quarter" idx="12"/>
          </p:nvPr>
        </p:nvSpPr>
        <p:spPr/>
        <p:txBody>
          <a:bodyPr/>
          <a:lstStyle/>
          <a:p>
            <a:fld id="{5A81485A-01B8-4054-A537-7FB3100B64ED}" type="slidenum">
              <a:rPr lang="en-US" smtClean="0"/>
              <a:t>‹#›</a:t>
            </a:fld>
            <a:endParaRPr lang="en-US"/>
          </a:p>
        </p:txBody>
      </p:sp>
    </p:spTree>
    <p:extLst>
      <p:ext uri="{BB962C8B-B14F-4D97-AF65-F5344CB8AC3E}">
        <p14:creationId xmlns:p14="http://schemas.microsoft.com/office/powerpoint/2010/main" val="687045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2E8CB5-30A8-4555-BF76-E2C6193799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9C443C-D70A-4AF8-84FB-D7669A81C8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66D173-B76B-497F-A839-92AA71C96E5A}"/>
              </a:ext>
            </a:extLst>
          </p:cNvPr>
          <p:cNvSpPr>
            <a:spLocks noGrp="1"/>
          </p:cNvSpPr>
          <p:nvPr>
            <p:ph type="dt" sz="half" idx="10"/>
          </p:nvPr>
        </p:nvSpPr>
        <p:spPr/>
        <p:txBody>
          <a:bodyPr/>
          <a:lstStyle/>
          <a:p>
            <a:fld id="{724CEE54-E645-402D-81C6-A3D505822367}" type="datetime1">
              <a:rPr lang="en-US" smtClean="0"/>
              <a:t>3/5/2022</a:t>
            </a:fld>
            <a:endParaRPr lang="en-US"/>
          </a:p>
        </p:txBody>
      </p:sp>
      <p:sp>
        <p:nvSpPr>
          <p:cNvPr id="5" name="Footer Placeholder 4">
            <a:extLst>
              <a:ext uri="{FF2B5EF4-FFF2-40B4-BE49-F238E27FC236}">
                <a16:creationId xmlns:a16="http://schemas.microsoft.com/office/drawing/2014/main" id="{24DE4395-1986-4644-BE28-BF901C232E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C32C58-7835-4CBC-9C79-A1F4FFD09D25}"/>
              </a:ext>
            </a:extLst>
          </p:cNvPr>
          <p:cNvSpPr>
            <a:spLocks noGrp="1"/>
          </p:cNvSpPr>
          <p:nvPr>
            <p:ph type="sldNum" sz="quarter" idx="12"/>
          </p:nvPr>
        </p:nvSpPr>
        <p:spPr/>
        <p:txBody>
          <a:bodyPr/>
          <a:lstStyle/>
          <a:p>
            <a:fld id="{5A81485A-01B8-4054-A537-7FB3100B64ED}" type="slidenum">
              <a:rPr lang="en-US" smtClean="0"/>
              <a:t>‹#›</a:t>
            </a:fld>
            <a:endParaRPr lang="en-US"/>
          </a:p>
        </p:txBody>
      </p:sp>
    </p:spTree>
    <p:extLst>
      <p:ext uri="{BB962C8B-B14F-4D97-AF65-F5344CB8AC3E}">
        <p14:creationId xmlns:p14="http://schemas.microsoft.com/office/powerpoint/2010/main" val="1312274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58AED-FEE8-47D4-9550-BFF50D51A7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8947E-25A1-48F8-9783-6E1AE4322C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8888D6-4D0C-4ABF-B801-DFD20BF79FED}"/>
              </a:ext>
            </a:extLst>
          </p:cNvPr>
          <p:cNvSpPr>
            <a:spLocks noGrp="1"/>
          </p:cNvSpPr>
          <p:nvPr>
            <p:ph type="dt" sz="half" idx="10"/>
          </p:nvPr>
        </p:nvSpPr>
        <p:spPr/>
        <p:txBody>
          <a:bodyPr/>
          <a:lstStyle/>
          <a:p>
            <a:fld id="{821DBAE1-97A2-449E-9AE8-7E9D1A6C53E1}" type="datetime1">
              <a:rPr lang="en-US" smtClean="0"/>
              <a:t>3/5/2022</a:t>
            </a:fld>
            <a:endParaRPr lang="en-US"/>
          </a:p>
        </p:txBody>
      </p:sp>
      <p:sp>
        <p:nvSpPr>
          <p:cNvPr id="5" name="Footer Placeholder 4">
            <a:extLst>
              <a:ext uri="{FF2B5EF4-FFF2-40B4-BE49-F238E27FC236}">
                <a16:creationId xmlns:a16="http://schemas.microsoft.com/office/drawing/2014/main" id="{CE5449A2-3CBE-4D69-9CF8-D1A7B9B178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5F1D05-3C39-4070-B5E0-EF437A7A02E6}"/>
              </a:ext>
            </a:extLst>
          </p:cNvPr>
          <p:cNvSpPr>
            <a:spLocks noGrp="1"/>
          </p:cNvSpPr>
          <p:nvPr>
            <p:ph type="sldNum" sz="quarter" idx="12"/>
          </p:nvPr>
        </p:nvSpPr>
        <p:spPr/>
        <p:txBody>
          <a:bodyPr/>
          <a:lstStyle/>
          <a:p>
            <a:fld id="{5A81485A-01B8-4054-A537-7FB3100B64ED}" type="slidenum">
              <a:rPr lang="en-US" smtClean="0"/>
              <a:t>‹#›</a:t>
            </a:fld>
            <a:endParaRPr lang="en-US"/>
          </a:p>
        </p:txBody>
      </p:sp>
    </p:spTree>
    <p:extLst>
      <p:ext uri="{BB962C8B-B14F-4D97-AF65-F5344CB8AC3E}">
        <p14:creationId xmlns:p14="http://schemas.microsoft.com/office/powerpoint/2010/main" val="2991431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71CF-533E-4957-8388-A2C7E63EC9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7A63C1-B59E-462E-9806-C5556A0F9C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19878F-AEAB-4DF8-BB6F-A8A02ED64AE0}"/>
              </a:ext>
            </a:extLst>
          </p:cNvPr>
          <p:cNvSpPr>
            <a:spLocks noGrp="1"/>
          </p:cNvSpPr>
          <p:nvPr>
            <p:ph type="dt" sz="half" idx="10"/>
          </p:nvPr>
        </p:nvSpPr>
        <p:spPr/>
        <p:txBody>
          <a:bodyPr/>
          <a:lstStyle/>
          <a:p>
            <a:fld id="{CC1C42AC-DE01-4466-A2E2-F24F55ED2946}" type="datetime1">
              <a:rPr lang="en-US" smtClean="0"/>
              <a:t>3/5/2022</a:t>
            </a:fld>
            <a:endParaRPr lang="en-US"/>
          </a:p>
        </p:txBody>
      </p:sp>
      <p:sp>
        <p:nvSpPr>
          <p:cNvPr id="5" name="Footer Placeholder 4">
            <a:extLst>
              <a:ext uri="{FF2B5EF4-FFF2-40B4-BE49-F238E27FC236}">
                <a16:creationId xmlns:a16="http://schemas.microsoft.com/office/drawing/2014/main" id="{8029440B-50B4-4236-B2BB-46A85036D4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70E43D-BE92-46C2-883E-AC0879657606}"/>
              </a:ext>
            </a:extLst>
          </p:cNvPr>
          <p:cNvSpPr>
            <a:spLocks noGrp="1"/>
          </p:cNvSpPr>
          <p:nvPr>
            <p:ph type="sldNum" sz="quarter" idx="12"/>
          </p:nvPr>
        </p:nvSpPr>
        <p:spPr/>
        <p:txBody>
          <a:bodyPr/>
          <a:lstStyle/>
          <a:p>
            <a:fld id="{5A81485A-01B8-4054-A537-7FB3100B64ED}" type="slidenum">
              <a:rPr lang="en-US" smtClean="0"/>
              <a:t>‹#›</a:t>
            </a:fld>
            <a:endParaRPr lang="en-US"/>
          </a:p>
        </p:txBody>
      </p:sp>
    </p:spTree>
    <p:extLst>
      <p:ext uri="{BB962C8B-B14F-4D97-AF65-F5344CB8AC3E}">
        <p14:creationId xmlns:p14="http://schemas.microsoft.com/office/powerpoint/2010/main" val="2080303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D06B1-985D-440F-A924-3FD0054CC9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B9F404-8735-45F6-B940-39039E2D91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DDDD7B-B3BF-40C1-98B9-FBC0D7D518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8A5433-0D5C-4A92-B55D-2FE9C9F67C0A}"/>
              </a:ext>
            </a:extLst>
          </p:cNvPr>
          <p:cNvSpPr>
            <a:spLocks noGrp="1"/>
          </p:cNvSpPr>
          <p:nvPr>
            <p:ph type="dt" sz="half" idx="10"/>
          </p:nvPr>
        </p:nvSpPr>
        <p:spPr/>
        <p:txBody>
          <a:bodyPr/>
          <a:lstStyle/>
          <a:p>
            <a:fld id="{7A43D1C3-99C9-462A-A897-8666E6EC5E57}" type="datetime1">
              <a:rPr lang="en-US" smtClean="0"/>
              <a:t>3/5/2022</a:t>
            </a:fld>
            <a:endParaRPr lang="en-US"/>
          </a:p>
        </p:txBody>
      </p:sp>
      <p:sp>
        <p:nvSpPr>
          <p:cNvPr id="6" name="Footer Placeholder 5">
            <a:extLst>
              <a:ext uri="{FF2B5EF4-FFF2-40B4-BE49-F238E27FC236}">
                <a16:creationId xmlns:a16="http://schemas.microsoft.com/office/drawing/2014/main" id="{98746C9B-48F3-4727-99BE-D9B1143343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D00E9B-E811-4BCB-BA80-2ECAFD71BA87}"/>
              </a:ext>
            </a:extLst>
          </p:cNvPr>
          <p:cNvSpPr>
            <a:spLocks noGrp="1"/>
          </p:cNvSpPr>
          <p:nvPr>
            <p:ph type="sldNum" sz="quarter" idx="12"/>
          </p:nvPr>
        </p:nvSpPr>
        <p:spPr/>
        <p:txBody>
          <a:bodyPr/>
          <a:lstStyle/>
          <a:p>
            <a:fld id="{5A81485A-01B8-4054-A537-7FB3100B64ED}" type="slidenum">
              <a:rPr lang="en-US" smtClean="0"/>
              <a:t>‹#›</a:t>
            </a:fld>
            <a:endParaRPr lang="en-US"/>
          </a:p>
        </p:txBody>
      </p:sp>
    </p:spTree>
    <p:extLst>
      <p:ext uri="{BB962C8B-B14F-4D97-AF65-F5344CB8AC3E}">
        <p14:creationId xmlns:p14="http://schemas.microsoft.com/office/powerpoint/2010/main" val="4249999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63DFE-1CC5-4592-8500-6A51848B74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626BF8-D09C-4C96-806D-3C5AB85C54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E4ED19-4CB3-4DDF-A4B9-DF27460B4E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5717D2-141D-42D4-A39B-1D16D9A5C9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5CCBD9-CBBE-448C-958E-F18A74DB53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93C6A5-6607-48D3-AE88-2AB21CC19C1A}"/>
              </a:ext>
            </a:extLst>
          </p:cNvPr>
          <p:cNvSpPr>
            <a:spLocks noGrp="1"/>
          </p:cNvSpPr>
          <p:nvPr>
            <p:ph type="dt" sz="half" idx="10"/>
          </p:nvPr>
        </p:nvSpPr>
        <p:spPr/>
        <p:txBody>
          <a:bodyPr/>
          <a:lstStyle/>
          <a:p>
            <a:fld id="{CE1BA289-309C-473A-856D-C6F22D9DA580}" type="datetime1">
              <a:rPr lang="en-US" smtClean="0"/>
              <a:t>3/5/2022</a:t>
            </a:fld>
            <a:endParaRPr lang="en-US"/>
          </a:p>
        </p:txBody>
      </p:sp>
      <p:sp>
        <p:nvSpPr>
          <p:cNvPr id="8" name="Footer Placeholder 7">
            <a:extLst>
              <a:ext uri="{FF2B5EF4-FFF2-40B4-BE49-F238E27FC236}">
                <a16:creationId xmlns:a16="http://schemas.microsoft.com/office/drawing/2014/main" id="{61C7AB24-EA16-4905-ABBA-D88CD56DF3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DF3DB1-BB39-4666-BD40-AD0207F63909}"/>
              </a:ext>
            </a:extLst>
          </p:cNvPr>
          <p:cNvSpPr>
            <a:spLocks noGrp="1"/>
          </p:cNvSpPr>
          <p:nvPr>
            <p:ph type="sldNum" sz="quarter" idx="12"/>
          </p:nvPr>
        </p:nvSpPr>
        <p:spPr/>
        <p:txBody>
          <a:bodyPr/>
          <a:lstStyle/>
          <a:p>
            <a:fld id="{5A81485A-01B8-4054-A537-7FB3100B64ED}" type="slidenum">
              <a:rPr lang="en-US" smtClean="0"/>
              <a:t>‹#›</a:t>
            </a:fld>
            <a:endParaRPr lang="en-US"/>
          </a:p>
        </p:txBody>
      </p:sp>
    </p:spTree>
    <p:extLst>
      <p:ext uri="{BB962C8B-B14F-4D97-AF65-F5344CB8AC3E}">
        <p14:creationId xmlns:p14="http://schemas.microsoft.com/office/powerpoint/2010/main" val="879318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A86B8-272E-42F5-A0CE-BC8B6D202A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B8D7DF-568D-442C-AB12-F63FCEF0A603}"/>
              </a:ext>
            </a:extLst>
          </p:cNvPr>
          <p:cNvSpPr>
            <a:spLocks noGrp="1"/>
          </p:cNvSpPr>
          <p:nvPr>
            <p:ph type="dt" sz="half" idx="10"/>
          </p:nvPr>
        </p:nvSpPr>
        <p:spPr/>
        <p:txBody>
          <a:bodyPr/>
          <a:lstStyle/>
          <a:p>
            <a:fld id="{6208963B-B798-4D95-BFC6-D099058F82B9}" type="datetime1">
              <a:rPr lang="en-US" smtClean="0"/>
              <a:t>3/5/2022</a:t>
            </a:fld>
            <a:endParaRPr lang="en-US"/>
          </a:p>
        </p:txBody>
      </p:sp>
      <p:sp>
        <p:nvSpPr>
          <p:cNvPr id="4" name="Footer Placeholder 3">
            <a:extLst>
              <a:ext uri="{FF2B5EF4-FFF2-40B4-BE49-F238E27FC236}">
                <a16:creationId xmlns:a16="http://schemas.microsoft.com/office/drawing/2014/main" id="{324B5E38-BC18-4AAE-858F-47DBA8077C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69E64F-2B13-4995-BA02-4D9C7A3DF7B0}"/>
              </a:ext>
            </a:extLst>
          </p:cNvPr>
          <p:cNvSpPr>
            <a:spLocks noGrp="1"/>
          </p:cNvSpPr>
          <p:nvPr>
            <p:ph type="sldNum" sz="quarter" idx="12"/>
          </p:nvPr>
        </p:nvSpPr>
        <p:spPr/>
        <p:txBody>
          <a:bodyPr/>
          <a:lstStyle/>
          <a:p>
            <a:fld id="{5A81485A-01B8-4054-A537-7FB3100B64ED}" type="slidenum">
              <a:rPr lang="en-US" smtClean="0"/>
              <a:t>‹#›</a:t>
            </a:fld>
            <a:endParaRPr lang="en-US"/>
          </a:p>
        </p:txBody>
      </p:sp>
    </p:spTree>
    <p:extLst>
      <p:ext uri="{BB962C8B-B14F-4D97-AF65-F5344CB8AC3E}">
        <p14:creationId xmlns:p14="http://schemas.microsoft.com/office/powerpoint/2010/main" val="4067358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E1579F-7034-4505-935D-F7A5535058A5}"/>
              </a:ext>
            </a:extLst>
          </p:cNvPr>
          <p:cNvSpPr>
            <a:spLocks noGrp="1"/>
          </p:cNvSpPr>
          <p:nvPr>
            <p:ph type="dt" sz="half" idx="10"/>
          </p:nvPr>
        </p:nvSpPr>
        <p:spPr/>
        <p:txBody>
          <a:bodyPr/>
          <a:lstStyle/>
          <a:p>
            <a:fld id="{C9029630-B418-4C39-AA15-D62EEB01529B}" type="datetime1">
              <a:rPr lang="en-US" smtClean="0"/>
              <a:t>3/5/2022</a:t>
            </a:fld>
            <a:endParaRPr lang="en-US"/>
          </a:p>
        </p:txBody>
      </p:sp>
      <p:sp>
        <p:nvSpPr>
          <p:cNvPr id="3" name="Footer Placeholder 2">
            <a:extLst>
              <a:ext uri="{FF2B5EF4-FFF2-40B4-BE49-F238E27FC236}">
                <a16:creationId xmlns:a16="http://schemas.microsoft.com/office/drawing/2014/main" id="{31C3B337-D4A8-4CFC-ACDD-7057A75506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CB581A-A2E7-4BE2-8C8B-42D36948EC1F}"/>
              </a:ext>
            </a:extLst>
          </p:cNvPr>
          <p:cNvSpPr>
            <a:spLocks noGrp="1"/>
          </p:cNvSpPr>
          <p:nvPr>
            <p:ph type="sldNum" sz="quarter" idx="12"/>
          </p:nvPr>
        </p:nvSpPr>
        <p:spPr/>
        <p:txBody>
          <a:bodyPr/>
          <a:lstStyle/>
          <a:p>
            <a:fld id="{5A81485A-01B8-4054-A537-7FB3100B64ED}" type="slidenum">
              <a:rPr lang="en-US" smtClean="0"/>
              <a:t>‹#›</a:t>
            </a:fld>
            <a:endParaRPr lang="en-US"/>
          </a:p>
        </p:txBody>
      </p:sp>
    </p:spTree>
    <p:extLst>
      <p:ext uri="{BB962C8B-B14F-4D97-AF65-F5344CB8AC3E}">
        <p14:creationId xmlns:p14="http://schemas.microsoft.com/office/powerpoint/2010/main" val="976443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29E2B-C668-4F64-B31E-BD2D5EE743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5FAA44-A417-4408-B269-C7F5B42C09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369993-92F4-4ACC-B998-7F119A315E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C230C0-B4DD-4370-8A87-F327C6601903}"/>
              </a:ext>
            </a:extLst>
          </p:cNvPr>
          <p:cNvSpPr>
            <a:spLocks noGrp="1"/>
          </p:cNvSpPr>
          <p:nvPr>
            <p:ph type="dt" sz="half" idx="10"/>
          </p:nvPr>
        </p:nvSpPr>
        <p:spPr/>
        <p:txBody>
          <a:bodyPr/>
          <a:lstStyle/>
          <a:p>
            <a:fld id="{9DEA06FE-4A50-47AA-9AE9-EAA0B8338279}" type="datetime1">
              <a:rPr lang="en-US" smtClean="0"/>
              <a:t>3/5/2022</a:t>
            </a:fld>
            <a:endParaRPr lang="en-US"/>
          </a:p>
        </p:txBody>
      </p:sp>
      <p:sp>
        <p:nvSpPr>
          <p:cNvPr id="6" name="Footer Placeholder 5">
            <a:extLst>
              <a:ext uri="{FF2B5EF4-FFF2-40B4-BE49-F238E27FC236}">
                <a16:creationId xmlns:a16="http://schemas.microsoft.com/office/drawing/2014/main" id="{E8C5B14F-A634-43D5-8E1D-D3161A665C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D2EEBA-47A5-42F9-8EE9-6E1123824914}"/>
              </a:ext>
            </a:extLst>
          </p:cNvPr>
          <p:cNvSpPr>
            <a:spLocks noGrp="1"/>
          </p:cNvSpPr>
          <p:nvPr>
            <p:ph type="sldNum" sz="quarter" idx="12"/>
          </p:nvPr>
        </p:nvSpPr>
        <p:spPr/>
        <p:txBody>
          <a:bodyPr/>
          <a:lstStyle/>
          <a:p>
            <a:fld id="{5A81485A-01B8-4054-A537-7FB3100B64ED}" type="slidenum">
              <a:rPr lang="en-US" smtClean="0"/>
              <a:t>‹#›</a:t>
            </a:fld>
            <a:endParaRPr lang="en-US"/>
          </a:p>
        </p:txBody>
      </p:sp>
    </p:spTree>
    <p:extLst>
      <p:ext uri="{BB962C8B-B14F-4D97-AF65-F5344CB8AC3E}">
        <p14:creationId xmlns:p14="http://schemas.microsoft.com/office/powerpoint/2010/main" val="3046123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CD13-702E-412F-A237-51E2B62EB0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1B9D42-69D9-43BA-85A1-EBA814FC7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4935C5-C7CC-429E-AB58-E457E2B8A8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F61B-3131-4873-9C53-FC91CDB19E09}"/>
              </a:ext>
            </a:extLst>
          </p:cNvPr>
          <p:cNvSpPr>
            <a:spLocks noGrp="1"/>
          </p:cNvSpPr>
          <p:nvPr>
            <p:ph type="dt" sz="half" idx="10"/>
          </p:nvPr>
        </p:nvSpPr>
        <p:spPr/>
        <p:txBody>
          <a:bodyPr/>
          <a:lstStyle/>
          <a:p>
            <a:fld id="{9B80B285-2E68-41A7-BDFA-1774A31BF7F1}" type="datetime1">
              <a:rPr lang="en-US" smtClean="0"/>
              <a:t>3/5/2022</a:t>
            </a:fld>
            <a:endParaRPr lang="en-US"/>
          </a:p>
        </p:txBody>
      </p:sp>
      <p:sp>
        <p:nvSpPr>
          <p:cNvPr id="6" name="Footer Placeholder 5">
            <a:extLst>
              <a:ext uri="{FF2B5EF4-FFF2-40B4-BE49-F238E27FC236}">
                <a16:creationId xmlns:a16="http://schemas.microsoft.com/office/drawing/2014/main" id="{EC494C4B-8CD2-4431-B217-BF5FC70A4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F84D5E-F8C5-4602-8A8E-AC08A05EDFAA}"/>
              </a:ext>
            </a:extLst>
          </p:cNvPr>
          <p:cNvSpPr>
            <a:spLocks noGrp="1"/>
          </p:cNvSpPr>
          <p:nvPr>
            <p:ph type="sldNum" sz="quarter" idx="12"/>
          </p:nvPr>
        </p:nvSpPr>
        <p:spPr/>
        <p:txBody>
          <a:bodyPr/>
          <a:lstStyle/>
          <a:p>
            <a:fld id="{5A81485A-01B8-4054-A537-7FB3100B64ED}" type="slidenum">
              <a:rPr lang="en-US" smtClean="0"/>
              <a:t>‹#›</a:t>
            </a:fld>
            <a:endParaRPr lang="en-US"/>
          </a:p>
        </p:txBody>
      </p:sp>
    </p:spTree>
    <p:extLst>
      <p:ext uri="{BB962C8B-B14F-4D97-AF65-F5344CB8AC3E}">
        <p14:creationId xmlns:p14="http://schemas.microsoft.com/office/powerpoint/2010/main" val="389551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055550-FD43-4986-8FF6-742672445C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C591C0-581D-4C9A-9904-5C243E47C1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0C60D2-0FB9-4857-BF02-9D35F6A841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BDD558-1AC0-4733-B0CF-EDCA48308187}" type="datetime1">
              <a:rPr lang="en-US" smtClean="0"/>
              <a:t>3/5/2022</a:t>
            </a:fld>
            <a:endParaRPr lang="en-US"/>
          </a:p>
        </p:txBody>
      </p:sp>
      <p:sp>
        <p:nvSpPr>
          <p:cNvPr id="5" name="Footer Placeholder 4">
            <a:extLst>
              <a:ext uri="{FF2B5EF4-FFF2-40B4-BE49-F238E27FC236}">
                <a16:creationId xmlns:a16="http://schemas.microsoft.com/office/drawing/2014/main" id="{B3C07F16-A729-4976-86D6-1B1ABFAAF3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79719A-3435-462F-9932-917FFB07A4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81485A-01B8-4054-A537-7FB3100B64ED}" type="slidenum">
              <a:rPr lang="en-US" smtClean="0"/>
              <a:t>‹#›</a:t>
            </a:fld>
            <a:endParaRPr lang="en-US"/>
          </a:p>
        </p:txBody>
      </p:sp>
    </p:spTree>
    <p:extLst>
      <p:ext uri="{BB962C8B-B14F-4D97-AF65-F5344CB8AC3E}">
        <p14:creationId xmlns:p14="http://schemas.microsoft.com/office/powerpoint/2010/main" val="3938975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eisam.abdolahi@ut.ac.i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1.emf"/><Relationship Id="rId4" Type="http://schemas.openxmlformats.org/officeDocument/2006/relationships/package" Target="../embeddings/Microsoft_Visio_Drawing1.vsdx"/></Relationships>
</file>

<file path=ppt/slides/_rels/slide1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4.emf"/><Relationship Id="rId4" Type="http://schemas.openxmlformats.org/officeDocument/2006/relationships/image" Target="../media/image23.emf"/></Relationships>
</file>

<file path=ppt/slides/_rels/slide1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microsoft.com/office/2007/relationships/hdphoto" Target="../media/hdphoto5.wdp"/><Relationship Id="rId5" Type="http://schemas.openxmlformats.org/officeDocument/2006/relationships/image" Target="../media/image35.png"/><Relationship Id="rId4" Type="http://schemas.microsoft.com/office/2007/relationships/hdphoto" Target="../media/hdphoto4.wdp"/></Relationships>
</file>

<file path=ppt/slides/_rels/slide34.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36.png"/><Relationship Id="rId1" Type="http://schemas.openxmlformats.org/officeDocument/2006/relationships/slideLayout" Target="../slideLayouts/slideLayout2.xml"/><Relationship Id="rId5" Type="http://schemas.microsoft.com/office/2007/relationships/hdphoto" Target="../media/hdphoto7.wdp"/><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5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6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6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87374-F42C-40E9-9F86-BDF15542B500}"/>
              </a:ext>
            </a:extLst>
          </p:cNvPr>
          <p:cNvSpPr>
            <a:spLocks noGrp="1"/>
          </p:cNvSpPr>
          <p:nvPr>
            <p:ph type="ctrTitle"/>
          </p:nvPr>
        </p:nvSpPr>
        <p:spPr>
          <a:xfrm>
            <a:off x="1780032" y="1575816"/>
            <a:ext cx="9144000" cy="2106836"/>
          </a:xfrm>
        </p:spPr>
        <p:txBody>
          <a:bodyPr>
            <a:noAutofit/>
          </a:bodyPr>
          <a:lstStyle/>
          <a:p>
            <a:r>
              <a:rPr lang="en-US" sz="4400" b="1" dirty="0">
                <a:latin typeface="Comic Sans MS" panose="030F0702030302020204" pitchFamily="66" charset="0"/>
              </a:rPr>
              <a:t>Verilog HDL (Behavioral Model)</a:t>
            </a:r>
          </a:p>
        </p:txBody>
      </p:sp>
      <p:sp>
        <p:nvSpPr>
          <p:cNvPr id="3" name="Subtitle 2">
            <a:extLst>
              <a:ext uri="{FF2B5EF4-FFF2-40B4-BE49-F238E27FC236}">
                <a16:creationId xmlns:a16="http://schemas.microsoft.com/office/drawing/2014/main" id="{32A06640-9D88-4722-A2CB-121A8A5BB9B2}"/>
              </a:ext>
            </a:extLst>
          </p:cNvPr>
          <p:cNvSpPr>
            <a:spLocks noGrp="1"/>
          </p:cNvSpPr>
          <p:nvPr>
            <p:ph type="subTitle" idx="1"/>
          </p:nvPr>
        </p:nvSpPr>
        <p:spPr>
          <a:xfrm>
            <a:off x="1275567" y="4320825"/>
            <a:ext cx="9640866" cy="1678115"/>
          </a:xfrm>
        </p:spPr>
        <p:txBody>
          <a:bodyPr>
            <a:normAutofit fontScale="92500" lnSpcReduction="10000"/>
          </a:bodyPr>
          <a:lstStyle/>
          <a:p>
            <a:r>
              <a:rPr lang="en-US" dirty="0">
                <a:latin typeface="Comic Sans MS" panose="030F0702030302020204" pitchFamily="66" charset="0"/>
              </a:rPr>
              <a:t>Meisam </a:t>
            </a:r>
            <a:r>
              <a:rPr lang="en-US" dirty="0" err="1">
                <a:latin typeface="Comic Sans MS" panose="030F0702030302020204" pitchFamily="66" charset="0"/>
              </a:rPr>
              <a:t>Abdollahi</a:t>
            </a:r>
            <a:endParaRPr lang="en-US" dirty="0">
              <a:latin typeface="Comic Sans MS" panose="030F0702030302020204" pitchFamily="66" charset="0"/>
            </a:endParaRPr>
          </a:p>
          <a:p>
            <a:r>
              <a:rPr lang="en-US" dirty="0">
                <a:latin typeface="Comic Sans MS" panose="030F0702030302020204" pitchFamily="66" charset="0"/>
              </a:rPr>
              <a:t>School of Computer Engineering</a:t>
            </a:r>
          </a:p>
          <a:p>
            <a:r>
              <a:rPr lang="en-US" dirty="0">
                <a:latin typeface="Comic Sans MS" panose="030F0702030302020204" pitchFamily="66" charset="0"/>
              </a:rPr>
              <a:t>Iran University of Science and Technology</a:t>
            </a:r>
          </a:p>
          <a:p>
            <a:r>
              <a:rPr lang="en-US" dirty="0">
                <a:latin typeface="Comic Sans MS" panose="030F0702030302020204" pitchFamily="66" charset="0"/>
                <a:hlinkClick r:id="rId3"/>
              </a:rPr>
              <a:t>meisam.abdolahi@ut.ac.ir</a:t>
            </a:r>
            <a:endParaRPr lang="en-US" dirty="0">
              <a:latin typeface="Comic Sans MS" panose="030F0702030302020204" pitchFamily="66" charset="0"/>
            </a:endParaRPr>
          </a:p>
          <a:p>
            <a:endParaRPr lang="en-US" dirty="0">
              <a:latin typeface="Comic Sans MS" panose="030F0702030302020204" pitchFamily="66" charset="0"/>
            </a:endParaRPr>
          </a:p>
        </p:txBody>
      </p:sp>
      <p:pic>
        <p:nvPicPr>
          <p:cNvPr id="34818" name="Picture 2" descr="School of Computer Engineering - Iran University of Science &amp; Technology  (IUST)">
            <a:extLst>
              <a:ext uri="{FF2B5EF4-FFF2-40B4-BE49-F238E27FC236}">
                <a16:creationId xmlns:a16="http://schemas.microsoft.com/office/drawing/2014/main" id="{0411F550-6C0D-41A2-B812-1A27CB56CC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3375" y="244286"/>
            <a:ext cx="3905250" cy="1047750"/>
          </a:xfrm>
          <a:prstGeom prst="rect">
            <a:avLst/>
          </a:prstGeom>
          <a:noFill/>
        </p:spPr>
      </p:pic>
      <p:sp>
        <p:nvSpPr>
          <p:cNvPr id="5" name="Subtitle 2">
            <a:extLst>
              <a:ext uri="{FF2B5EF4-FFF2-40B4-BE49-F238E27FC236}">
                <a16:creationId xmlns:a16="http://schemas.microsoft.com/office/drawing/2014/main" id="{646DC0BF-0DB3-411D-98AB-A38B03513952}"/>
              </a:ext>
            </a:extLst>
          </p:cNvPr>
          <p:cNvSpPr txBox="1">
            <a:spLocks/>
          </p:cNvSpPr>
          <p:nvPr/>
        </p:nvSpPr>
        <p:spPr>
          <a:xfrm>
            <a:off x="2785320" y="2168527"/>
            <a:ext cx="7626648" cy="102412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Comic Sans MS" panose="030F0702030302020204" pitchFamily="66" charset="0"/>
              </a:rPr>
              <a:t>Winter 1400 (Computer Aided Design)</a:t>
            </a:r>
          </a:p>
        </p:txBody>
      </p:sp>
      <p:sp>
        <p:nvSpPr>
          <p:cNvPr id="4" name="Slide Number Placeholder 3">
            <a:extLst>
              <a:ext uri="{FF2B5EF4-FFF2-40B4-BE49-F238E27FC236}">
                <a16:creationId xmlns:a16="http://schemas.microsoft.com/office/drawing/2014/main" id="{287103CB-4302-46A2-A1E5-2F9ED67D41CA}"/>
              </a:ext>
            </a:extLst>
          </p:cNvPr>
          <p:cNvSpPr>
            <a:spLocks noGrp="1"/>
          </p:cNvSpPr>
          <p:nvPr>
            <p:ph type="sldNum" sz="quarter" idx="12"/>
          </p:nvPr>
        </p:nvSpPr>
        <p:spPr/>
        <p:txBody>
          <a:bodyPr/>
          <a:lstStyle/>
          <a:p>
            <a:fld id="{5A81485A-01B8-4054-A537-7FB3100B64ED}" type="slidenum">
              <a:rPr lang="en-US" smtClean="0">
                <a:latin typeface="Comic Sans MS" panose="030F0702030302020204" pitchFamily="66" charset="0"/>
              </a:rPr>
              <a:t>1</a:t>
            </a:fld>
            <a:endParaRPr lang="en-US">
              <a:latin typeface="Comic Sans MS" panose="030F0702030302020204" pitchFamily="66" charset="0"/>
            </a:endParaRPr>
          </a:p>
        </p:txBody>
      </p:sp>
    </p:spTree>
    <p:extLst>
      <p:ext uri="{BB962C8B-B14F-4D97-AF65-F5344CB8AC3E}">
        <p14:creationId xmlns:p14="http://schemas.microsoft.com/office/powerpoint/2010/main" val="831170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2E577-F1CE-594B-9D6D-538D974F9658}"/>
              </a:ext>
            </a:extLst>
          </p:cNvPr>
          <p:cNvSpPr>
            <a:spLocks noGrp="1"/>
          </p:cNvSpPr>
          <p:nvPr>
            <p:ph type="title"/>
          </p:nvPr>
        </p:nvSpPr>
        <p:spPr>
          <a:xfrm>
            <a:off x="4619978" y="0"/>
            <a:ext cx="10515600" cy="1325563"/>
          </a:xfrm>
        </p:spPr>
        <p:txBody>
          <a:bodyPr/>
          <a:lstStyle/>
          <a:p>
            <a:r>
              <a:rPr lang="x-none" b="1" dirty="0">
                <a:latin typeface="Comic Sans MS" panose="030F0702030302020204" pitchFamily="66" charset="0"/>
              </a:rPr>
              <a:t>Arrays</a:t>
            </a:r>
          </a:p>
        </p:txBody>
      </p:sp>
      <p:pic>
        <p:nvPicPr>
          <p:cNvPr id="5" name="Picture 4">
            <a:extLst>
              <a:ext uri="{FF2B5EF4-FFF2-40B4-BE49-F238E27FC236}">
                <a16:creationId xmlns:a16="http://schemas.microsoft.com/office/drawing/2014/main" id="{0E3CF009-5DBE-134D-A87F-2194FD3F1850}"/>
              </a:ext>
            </a:extLst>
          </p:cNvPr>
          <p:cNvPicPr>
            <a:picLocks noChangeAspect="1"/>
          </p:cNvPicPr>
          <p:nvPr/>
        </p:nvPicPr>
        <p:blipFill>
          <a:blip r:embed="rId2"/>
          <a:stretch>
            <a:fillRect/>
          </a:stretch>
        </p:blipFill>
        <p:spPr>
          <a:xfrm>
            <a:off x="2440716" y="1677409"/>
            <a:ext cx="7202842" cy="1818307"/>
          </a:xfrm>
          <a:prstGeom prst="rect">
            <a:avLst/>
          </a:prstGeom>
        </p:spPr>
      </p:pic>
      <p:pic>
        <p:nvPicPr>
          <p:cNvPr id="6" name="Picture 5">
            <a:extLst>
              <a:ext uri="{FF2B5EF4-FFF2-40B4-BE49-F238E27FC236}">
                <a16:creationId xmlns:a16="http://schemas.microsoft.com/office/drawing/2014/main" id="{E97FC7BC-619F-0E45-9201-9A911A5E1B85}"/>
              </a:ext>
            </a:extLst>
          </p:cNvPr>
          <p:cNvPicPr>
            <a:picLocks noChangeAspect="1"/>
          </p:cNvPicPr>
          <p:nvPr/>
        </p:nvPicPr>
        <p:blipFill>
          <a:blip r:embed="rId3"/>
          <a:stretch>
            <a:fillRect/>
          </a:stretch>
        </p:blipFill>
        <p:spPr>
          <a:xfrm>
            <a:off x="2467180" y="3721061"/>
            <a:ext cx="7149914" cy="1909749"/>
          </a:xfrm>
          <a:prstGeom prst="rect">
            <a:avLst/>
          </a:prstGeom>
        </p:spPr>
      </p:pic>
      <p:sp>
        <p:nvSpPr>
          <p:cNvPr id="7"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10</a:t>
            </a:r>
          </a:p>
        </p:txBody>
      </p:sp>
    </p:spTree>
    <p:extLst>
      <p:ext uri="{BB962C8B-B14F-4D97-AF65-F5344CB8AC3E}">
        <p14:creationId xmlns:p14="http://schemas.microsoft.com/office/powerpoint/2010/main" val="229191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DCF0-592E-A949-B30C-4AC270B465E9}"/>
              </a:ext>
            </a:extLst>
          </p:cNvPr>
          <p:cNvSpPr>
            <a:spLocks noGrp="1"/>
          </p:cNvSpPr>
          <p:nvPr>
            <p:ph type="title"/>
          </p:nvPr>
        </p:nvSpPr>
        <p:spPr>
          <a:xfrm>
            <a:off x="3566096" y="-5887"/>
            <a:ext cx="10515600" cy="1325563"/>
          </a:xfrm>
        </p:spPr>
        <p:txBody>
          <a:bodyPr>
            <a:normAutofit/>
          </a:bodyPr>
          <a:lstStyle/>
          <a:p>
            <a:r>
              <a:rPr lang="x-none" b="1" dirty="0">
                <a:latin typeface="Comic Sans MS" panose="030F0702030302020204" pitchFamily="66" charset="0"/>
              </a:rPr>
              <a:t>Array Indexing</a:t>
            </a:r>
          </a:p>
        </p:txBody>
      </p:sp>
      <p:sp>
        <p:nvSpPr>
          <p:cNvPr id="6" name="Rectangle 5">
            <a:extLst>
              <a:ext uri="{FF2B5EF4-FFF2-40B4-BE49-F238E27FC236}">
                <a16:creationId xmlns:a16="http://schemas.microsoft.com/office/drawing/2014/main" id="{226E0FE4-463F-224C-808A-32B2DF81F63D}"/>
              </a:ext>
            </a:extLst>
          </p:cNvPr>
          <p:cNvSpPr/>
          <p:nvPr/>
        </p:nvSpPr>
        <p:spPr>
          <a:xfrm>
            <a:off x="6393880" y="2959730"/>
            <a:ext cx="2430016" cy="646331"/>
          </a:xfrm>
          <a:prstGeom prst="rect">
            <a:avLst/>
          </a:prstGeom>
        </p:spPr>
        <p:txBody>
          <a:bodyPr wrap="square">
            <a:spAutoFit/>
          </a:bodyPr>
          <a:lstStyle/>
          <a:p>
            <a:br>
              <a:rPr lang="en-US" dirty="0">
                <a:solidFill>
                  <a:srgbClr val="C00000"/>
                </a:solidFill>
                <a:latin typeface="Comic Sans MS" panose="030F0702030302020204" pitchFamily="66" charset="0"/>
                <a:cs typeface="Segoe UI Semilight" panose="020B0402040204020203" pitchFamily="34" charset="0"/>
              </a:rPr>
            </a:br>
            <a:endParaRPr lang="en-US" dirty="0">
              <a:solidFill>
                <a:srgbClr val="C00000"/>
              </a:solidFill>
              <a:latin typeface="Comic Sans MS" panose="030F0702030302020204" pitchFamily="66" charset="0"/>
              <a:cs typeface="Segoe UI Semilight" panose="020B0402040204020203" pitchFamily="34" charset="0"/>
            </a:endParaRPr>
          </a:p>
        </p:txBody>
      </p:sp>
      <p:sp>
        <p:nvSpPr>
          <p:cNvPr id="7" name="Rectangle 6">
            <a:extLst>
              <a:ext uri="{FF2B5EF4-FFF2-40B4-BE49-F238E27FC236}">
                <a16:creationId xmlns:a16="http://schemas.microsoft.com/office/drawing/2014/main" id="{A0FF4C0F-6FF7-B84E-8A48-9726FD298156}"/>
              </a:ext>
            </a:extLst>
          </p:cNvPr>
          <p:cNvSpPr/>
          <p:nvPr/>
        </p:nvSpPr>
        <p:spPr>
          <a:xfrm>
            <a:off x="4672539" y="5096184"/>
            <a:ext cx="1608133" cy="369332"/>
          </a:xfrm>
          <a:prstGeom prst="rect">
            <a:avLst/>
          </a:prstGeom>
        </p:spPr>
        <p:txBody>
          <a:bodyPr wrap="none">
            <a:spAutoFit/>
          </a:bodyPr>
          <a:lstStyle/>
          <a:p>
            <a:r>
              <a:rPr lang="en-US" dirty="0" err="1">
                <a:solidFill>
                  <a:srgbClr val="C00000"/>
                </a:solidFill>
                <a:latin typeface="Comic Sans MS" panose="030F0702030302020204" pitchFamily="66" charset="0"/>
                <a:cs typeface="Segoe UI Semilight" panose="020B0402040204020203" pitchFamily="34" charset="0"/>
              </a:rPr>
              <a:t>Areg</a:t>
            </a:r>
            <a:r>
              <a:rPr lang="en-US" dirty="0">
                <a:solidFill>
                  <a:srgbClr val="C00000"/>
                </a:solidFill>
                <a:latin typeface="Comic Sans MS" panose="030F0702030302020204" pitchFamily="66" charset="0"/>
                <a:cs typeface="Segoe UI Semilight" panose="020B0402040204020203" pitchFamily="34" charset="0"/>
              </a:rPr>
              <a:t> [5 - : 3]</a:t>
            </a:r>
            <a:endParaRPr lang="en-US" dirty="0">
              <a:solidFill>
                <a:srgbClr val="C00000"/>
              </a:solidFill>
            </a:endParaRPr>
          </a:p>
        </p:txBody>
      </p:sp>
      <p:cxnSp>
        <p:nvCxnSpPr>
          <p:cNvPr id="8" name="Straight Arrow Connector 7">
            <a:extLst>
              <a:ext uri="{FF2B5EF4-FFF2-40B4-BE49-F238E27FC236}">
                <a16:creationId xmlns:a16="http://schemas.microsoft.com/office/drawing/2014/main" id="{CDC46464-9B08-E446-B46C-C846688880A7}"/>
              </a:ext>
            </a:extLst>
          </p:cNvPr>
          <p:cNvCxnSpPr/>
          <p:nvPr/>
        </p:nvCxnSpPr>
        <p:spPr>
          <a:xfrm flipH="1">
            <a:off x="5560039" y="4862480"/>
            <a:ext cx="281305" cy="311150"/>
          </a:xfrm>
          <a:prstGeom prst="straightConnector1">
            <a:avLst/>
          </a:prstGeom>
          <a:ln w="9525">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F63BCC37-1BB7-E54B-BF51-4289E29514E8}"/>
              </a:ext>
            </a:extLst>
          </p:cNvPr>
          <p:cNvCxnSpPr/>
          <p:nvPr/>
        </p:nvCxnSpPr>
        <p:spPr>
          <a:xfrm>
            <a:off x="5846967" y="4862480"/>
            <a:ext cx="433705" cy="0"/>
          </a:xfrm>
          <a:prstGeom prst="line">
            <a:avLst/>
          </a:prstGeom>
          <a:ln w="9525"/>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6625B769-D87E-FB4F-9BB9-1C4DB6B4544D}"/>
              </a:ext>
            </a:extLst>
          </p:cNvPr>
          <p:cNvSpPr/>
          <p:nvPr/>
        </p:nvSpPr>
        <p:spPr>
          <a:xfrm>
            <a:off x="6295655" y="4708433"/>
            <a:ext cx="1188720" cy="281305"/>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solidFill>
                  <a:schemeClr val="bg2">
                    <a:lumMod val="75000"/>
                  </a:schemeClr>
                </a:solidFill>
                <a:latin typeface="Comic Sans MS" panose="030F0702030302020204" pitchFamily="66" charset="0"/>
                <a:cs typeface="Segoe UI Semilight" panose="020B0402040204020203" pitchFamily="34" charset="0"/>
              </a:rPr>
              <a:t>Starting index</a:t>
            </a:r>
          </a:p>
        </p:txBody>
      </p:sp>
      <p:cxnSp>
        <p:nvCxnSpPr>
          <p:cNvPr id="11" name="Straight Arrow Connector 10">
            <a:extLst>
              <a:ext uri="{FF2B5EF4-FFF2-40B4-BE49-F238E27FC236}">
                <a16:creationId xmlns:a16="http://schemas.microsoft.com/office/drawing/2014/main" id="{FE3D9B7F-38A5-6A42-8F07-7285D448CB75}"/>
              </a:ext>
            </a:extLst>
          </p:cNvPr>
          <p:cNvCxnSpPr/>
          <p:nvPr/>
        </p:nvCxnSpPr>
        <p:spPr>
          <a:xfrm flipH="1" flipV="1">
            <a:off x="5996570" y="5422994"/>
            <a:ext cx="299085" cy="276225"/>
          </a:xfrm>
          <a:prstGeom prst="straightConnector1">
            <a:avLst/>
          </a:prstGeom>
          <a:ln w="9525">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E3161124-EC33-8C47-80FF-FBD2C06374D0}"/>
              </a:ext>
            </a:extLst>
          </p:cNvPr>
          <p:cNvCxnSpPr/>
          <p:nvPr/>
        </p:nvCxnSpPr>
        <p:spPr>
          <a:xfrm>
            <a:off x="6295655" y="5699219"/>
            <a:ext cx="433705" cy="0"/>
          </a:xfrm>
          <a:prstGeom prst="line">
            <a:avLst/>
          </a:prstGeom>
          <a:ln w="9525"/>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93D5A166-C1BE-8E4D-B59E-F2108210DB7D}"/>
              </a:ext>
            </a:extLst>
          </p:cNvPr>
          <p:cNvSpPr/>
          <p:nvPr/>
        </p:nvSpPr>
        <p:spPr>
          <a:xfrm>
            <a:off x="6750978" y="5577552"/>
            <a:ext cx="1267460" cy="281305"/>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solidFill>
                  <a:schemeClr val="bg2">
                    <a:lumMod val="75000"/>
                  </a:schemeClr>
                </a:solidFill>
                <a:latin typeface="Comic Sans MS" panose="030F0702030302020204" pitchFamily="66" charset="0"/>
                <a:cs typeface="Segoe UI Semilight" panose="020B0402040204020203" pitchFamily="34" charset="0"/>
              </a:rPr>
              <a:t>Number of bits</a:t>
            </a:r>
          </a:p>
        </p:txBody>
      </p:sp>
      <p:cxnSp>
        <p:nvCxnSpPr>
          <p:cNvPr id="14" name="Straight Arrow Connector 13">
            <a:extLst>
              <a:ext uri="{FF2B5EF4-FFF2-40B4-BE49-F238E27FC236}">
                <a16:creationId xmlns:a16="http://schemas.microsoft.com/office/drawing/2014/main" id="{74728D7F-D4A2-A140-9264-1025F6AC1A20}"/>
              </a:ext>
            </a:extLst>
          </p:cNvPr>
          <p:cNvCxnSpPr/>
          <p:nvPr/>
        </p:nvCxnSpPr>
        <p:spPr>
          <a:xfrm flipV="1">
            <a:off x="5388008" y="5355679"/>
            <a:ext cx="311785" cy="375285"/>
          </a:xfrm>
          <a:prstGeom prst="straightConnector1">
            <a:avLst/>
          </a:prstGeom>
          <a:ln w="9525">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14097C4-0C4E-874B-9D06-3595E58E174B}"/>
              </a:ext>
            </a:extLst>
          </p:cNvPr>
          <p:cNvCxnSpPr/>
          <p:nvPr/>
        </p:nvCxnSpPr>
        <p:spPr>
          <a:xfrm>
            <a:off x="4954303" y="5718205"/>
            <a:ext cx="433705" cy="0"/>
          </a:xfrm>
          <a:prstGeom prst="line">
            <a:avLst/>
          </a:prstGeom>
          <a:ln w="9525"/>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F7F509C4-B628-5C46-9BD1-6CA2465FF08A}"/>
              </a:ext>
            </a:extLst>
          </p:cNvPr>
          <p:cNvSpPr/>
          <p:nvPr/>
        </p:nvSpPr>
        <p:spPr>
          <a:xfrm>
            <a:off x="4114198" y="5590311"/>
            <a:ext cx="826770" cy="281305"/>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solidFill>
                  <a:schemeClr val="bg2">
                    <a:lumMod val="75000"/>
                  </a:schemeClr>
                </a:solidFill>
                <a:latin typeface="Comic Sans MS" panose="030F0702030302020204" pitchFamily="66" charset="0"/>
                <a:cs typeface="Segoe UI Semilight" panose="020B0402040204020203" pitchFamily="34" charset="0"/>
              </a:rPr>
              <a:t>Direction</a:t>
            </a:r>
          </a:p>
        </p:txBody>
      </p:sp>
      <p:sp>
        <p:nvSpPr>
          <p:cNvPr id="17" name="Rectangle 16">
            <a:extLst>
              <a:ext uri="{FF2B5EF4-FFF2-40B4-BE49-F238E27FC236}">
                <a16:creationId xmlns:a16="http://schemas.microsoft.com/office/drawing/2014/main" id="{613F54B0-6675-0C48-A8B5-3CAC5758474D}"/>
              </a:ext>
            </a:extLst>
          </p:cNvPr>
          <p:cNvSpPr/>
          <p:nvPr/>
        </p:nvSpPr>
        <p:spPr>
          <a:xfrm>
            <a:off x="6714377" y="5105904"/>
            <a:ext cx="1502334" cy="369332"/>
          </a:xfrm>
          <a:prstGeom prst="rect">
            <a:avLst/>
          </a:prstGeom>
        </p:spPr>
        <p:txBody>
          <a:bodyPr wrap="none">
            <a:spAutoFit/>
          </a:bodyPr>
          <a:lstStyle/>
          <a:p>
            <a:pPr algn="just" eaLnBrk="1" hangingPunct="1"/>
            <a:r>
              <a:rPr lang="en-US" dirty="0">
                <a:solidFill>
                  <a:srgbClr val="0070C0"/>
                </a:solidFill>
                <a:latin typeface="Comic Sans MS" panose="030F0702030302020204" pitchFamily="66" charset="0"/>
                <a:cs typeface="Segoe UI Semilight" panose="020B0402040204020203" pitchFamily="34" charset="0"/>
              </a:rPr>
              <a:t>bits 5 , 4 , 3</a:t>
            </a:r>
          </a:p>
        </p:txBody>
      </p:sp>
      <p:sp>
        <p:nvSpPr>
          <p:cNvPr id="4" name="TextBox 3"/>
          <p:cNvSpPr txBox="1"/>
          <p:nvPr/>
        </p:nvSpPr>
        <p:spPr>
          <a:xfrm>
            <a:off x="444635" y="1133025"/>
            <a:ext cx="11898489" cy="3416320"/>
          </a:xfrm>
          <a:prstGeom prst="rect">
            <a:avLst/>
          </a:prstGeom>
          <a:noFill/>
        </p:spPr>
        <p:txBody>
          <a:bodyPr wrap="square" rtlCol="0">
            <a:spAutoFit/>
          </a:bodyPr>
          <a:lstStyle/>
          <a:p>
            <a:r>
              <a:rPr lang="en-US" sz="2400" b="1" dirty="0">
                <a:solidFill>
                  <a:schemeClr val="accent5">
                    <a:lumMod val="50000"/>
                  </a:schemeClr>
                </a:solidFill>
                <a:latin typeface="Comic Sans MS" panose="030F0702030302020204" pitchFamily="66" charset="0"/>
                <a:cs typeface="Segoe UI Semilight" panose="020B0402040204020203" pitchFamily="34" charset="0"/>
              </a:rPr>
              <a:t>Bit-select</a:t>
            </a:r>
            <a:r>
              <a:rPr lang="en-US" sz="2400" dirty="0">
                <a:solidFill>
                  <a:schemeClr val="bg2">
                    <a:lumMod val="75000"/>
                  </a:schemeClr>
                </a:solidFill>
                <a:latin typeface="Comic Sans MS" panose="030F0702030302020204" pitchFamily="66" charset="0"/>
                <a:cs typeface="Segoe UI Semilight" panose="020B0402040204020203" pitchFamily="34" charset="0"/>
              </a:rPr>
              <a:t> </a:t>
            </a:r>
            <a:r>
              <a:rPr lang="en-US" sz="2400" dirty="0">
                <a:latin typeface="Comic Sans MS" panose="030F0702030302020204" pitchFamily="66" charset="0"/>
                <a:cs typeface="Segoe UI Semilight" panose="020B0402040204020203" pitchFamily="34" charset="0"/>
              </a:rPr>
              <a:t>and</a:t>
            </a:r>
            <a:r>
              <a:rPr lang="en-US" sz="2400" dirty="0">
                <a:solidFill>
                  <a:schemeClr val="bg2">
                    <a:lumMod val="75000"/>
                  </a:schemeClr>
                </a:solidFill>
                <a:latin typeface="Comic Sans MS" panose="030F0702030302020204" pitchFamily="66" charset="0"/>
                <a:cs typeface="Segoe UI Semilight" panose="020B0402040204020203" pitchFamily="34" charset="0"/>
              </a:rPr>
              <a:t> </a:t>
            </a:r>
            <a:r>
              <a:rPr lang="en-US" sz="2400" b="1" dirty="0">
                <a:solidFill>
                  <a:schemeClr val="accent5">
                    <a:lumMod val="50000"/>
                  </a:schemeClr>
                </a:solidFill>
                <a:latin typeface="Comic Sans MS" panose="030F0702030302020204" pitchFamily="66" charset="0"/>
                <a:cs typeface="Segoe UI Semilight" panose="020B0402040204020203" pitchFamily="34" charset="0"/>
              </a:rPr>
              <a:t>part-select</a:t>
            </a:r>
            <a:r>
              <a:rPr lang="en-US" sz="2400" dirty="0">
                <a:solidFill>
                  <a:schemeClr val="bg2">
                    <a:lumMod val="75000"/>
                  </a:schemeClr>
                </a:solidFill>
                <a:latin typeface="Comic Sans MS" panose="030F0702030302020204" pitchFamily="66" charset="0"/>
                <a:cs typeface="Segoe UI Semilight" panose="020B0402040204020203" pitchFamily="34" charset="0"/>
              </a:rPr>
              <a:t> </a:t>
            </a:r>
            <a:r>
              <a:rPr lang="en-US" sz="2400" dirty="0">
                <a:latin typeface="Comic Sans MS" panose="030F0702030302020204" pitchFamily="66" charset="0"/>
                <a:cs typeface="Segoe UI Semilight" panose="020B0402040204020203" pitchFamily="34" charset="0"/>
              </a:rPr>
              <a:t>operators are used for extracting a bit or a group of bits from a declared array.</a:t>
            </a:r>
          </a:p>
          <a:p>
            <a:endParaRPr lang="en-US" sz="2400" dirty="0">
              <a:latin typeface="Comic Sans MS" panose="030F0702030302020204" pitchFamily="66" charset="0"/>
              <a:cs typeface="Segoe UI Semilight" panose="020B0402040204020203" pitchFamily="34" charset="0"/>
            </a:endParaRPr>
          </a:p>
          <a:p>
            <a:r>
              <a:rPr lang="en-US" sz="2400" b="1" dirty="0">
                <a:solidFill>
                  <a:schemeClr val="accent5">
                    <a:lumMod val="50000"/>
                  </a:schemeClr>
                </a:solidFill>
                <a:latin typeface="Comic Sans MS" panose="030F0702030302020204" pitchFamily="66" charset="0"/>
                <a:cs typeface="Segoe UI Semilight" panose="020B0402040204020203" pitchFamily="34" charset="0"/>
              </a:rPr>
              <a:t>Bit selection : </a:t>
            </a:r>
            <a:r>
              <a:rPr lang="en-US" sz="2400" dirty="0">
                <a:latin typeface="Comic Sans MS" panose="030F0702030302020204" pitchFamily="66" charset="0"/>
                <a:cs typeface="Segoe UI Semilight" panose="020B0402040204020203" pitchFamily="34" charset="0"/>
              </a:rPr>
              <a:t>Bit-selection is done by using the addressed bit</a:t>
            </a:r>
            <a:br>
              <a:rPr lang="en-US" sz="2400" dirty="0">
                <a:latin typeface="Comic Sans MS" panose="030F0702030302020204" pitchFamily="66" charset="0"/>
                <a:cs typeface="Segoe UI Semilight" panose="020B0402040204020203" pitchFamily="34" charset="0"/>
              </a:rPr>
            </a:br>
            <a:r>
              <a:rPr lang="en-US" sz="2400" dirty="0">
                <a:latin typeface="Comic Sans MS" panose="030F0702030302020204" pitchFamily="66" charset="0"/>
                <a:cs typeface="Segoe UI Semilight" panose="020B0402040204020203" pitchFamily="34" charset="0"/>
              </a:rPr>
              <a:t>number in a set of square brackets. </a:t>
            </a:r>
          </a:p>
          <a:p>
            <a:pPr algn="ctr"/>
            <a:r>
              <a:rPr lang="en-US" sz="2400" dirty="0">
                <a:solidFill>
                  <a:schemeClr val="bg2">
                    <a:lumMod val="75000"/>
                  </a:schemeClr>
                </a:solidFill>
                <a:latin typeface="Comic Sans MS" panose="030F0702030302020204" pitchFamily="66" charset="0"/>
                <a:cs typeface="Segoe UI Semilight" panose="020B0402040204020203" pitchFamily="34" charset="0"/>
              </a:rPr>
              <a:t> </a:t>
            </a:r>
            <a:r>
              <a:rPr lang="en-US" sz="2400" dirty="0" err="1">
                <a:solidFill>
                  <a:srgbClr val="C00000"/>
                </a:solidFill>
                <a:latin typeface="Comic Sans MS" panose="030F0702030302020204" pitchFamily="66" charset="0"/>
                <a:cs typeface="Segoe UI Semilight" panose="020B0402040204020203" pitchFamily="34" charset="0"/>
              </a:rPr>
              <a:t>Areg</a:t>
            </a:r>
            <a:r>
              <a:rPr lang="en-US" sz="2400" dirty="0">
                <a:solidFill>
                  <a:srgbClr val="C00000"/>
                </a:solidFill>
                <a:latin typeface="Comic Sans MS" panose="030F0702030302020204" pitchFamily="66" charset="0"/>
                <a:cs typeface="Segoe UI Semilight" panose="020B0402040204020203" pitchFamily="34" charset="0"/>
              </a:rPr>
              <a:t> [5]     </a:t>
            </a:r>
            <a:r>
              <a:rPr lang="en-US" sz="2400" dirty="0">
                <a:solidFill>
                  <a:srgbClr val="0070C0"/>
                </a:solidFill>
                <a:latin typeface="Comic Sans MS" panose="030F0702030302020204" pitchFamily="66" charset="0"/>
                <a:cs typeface="Segoe UI Semilight" panose="020B0402040204020203" pitchFamily="34" charset="0"/>
              </a:rPr>
              <a:t>bit 5 of the </a:t>
            </a:r>
            <a:r>
              <a:rPr lang="en-US" sz="2400" dirty="0" err="1">
                <a:solidFill>
                  <a:srgbClr val="0070C0"/>
                </a:solidFill>
                <a:latin typeface="Comic Sans MS" panose="030F0702030302020204" pitchFamily="66" charset="0"/>
                <a:cs typeface="Segoe UI Semilight" panose="020B0402040204020203" pitchFamily="34" charset="0"/>
              </a:rPr>
              <a:t>Areg</a:t>
            </a:r>
            <a:r>
              <a:rPr lang="en-US" sz="2400" dirty="0">
                <a:solidFill>
                  <a:srgbClr val="0070C0"/>
                </a:solidFill>
                <a:latin typeface="Comic Sans MS" panose="030F0702030302020204" pitchFamily="66" charset="0"/>
                <a:cs typeface="Segoe UI Semilight" panose="020B0402040204020203" pitchFamily="34" charset="0"/>
              </a:rPr>
              <a:t> array.</a:t>
            </a:r>
          </a:p>
          <a:p>
            <a:pPr algn="ctr"/>
            <a:endParaRPr lang="en-US" sz="2400" dirty="0">
              <a:solidFill>
                <a:srgbClr val="0070C0"/>
              </a:solidFill>
              <a:latin typeface="Comic Sans MS" panose="030F0702030302020204" pitchFamily="66" charset="0"/>
              <a:cs typeface="Segoe UI Semilight" panose="020B0402040204020203" pitchFamily="34" charset="0"/>
            </a:endParaRPr>
          </a:p>
          <a:p>
            <a:r>
              <a:rPr lang="en-US" sz="2400" b="1" dirty="0">
                <a:solidFill>
                  <a:schemeClr val="accent5">
                    <a:lumMod val="50000"/>
                  </a:schemeClr>
                </a:solidFill>
                <a:latin typeface="Comic Sans MS" panose="030F0702030302020204" pitchFamily="66" charset="0"/>
                <a:cs typeface="Segoe UI Semilight" panose="020B0402040204020203" pitchFamily="34" charset="0"/>
              </a:rPr>
              <a:t>Part selection</a:t>
            </a:r>
            <a:r>
              <a:rPr lang="en-US" sz="2400" dirty="0">
                <a:solidFill>
                  <a:schemeClr val="accent5">
                    <a:lumMod val="50000"/>
                  </a:schemeClr>
                </a:solidFill>
                <a:latin typeface="Comic Sans MS" panose="030F0702030302020204" pitchFamily="66" charset="0"/>
                <a:cs typeface="Segoe UI Semilight" panose="020B0402040204020203" pitchFamily="34" charset="0"/>
              </a:rPr>
              <a:t> : </a:t>
            </a:r>
            <a:r>
              <a:rPr lang="en-US" sz="2400" dirty="0">
                <a:latin typeface="Comic Sans MS" panose="030F0702030302020204" pitchFamily="66" charset="0"/>
                <a:cs typeface="Segoe UI Semilight" panose="020B0402040204020203" pitchFamily="34" charset="0"/>
              </a:rPr>
              <a:t>A constant part-select specifies range of bits to be selected. </a:t>
            </a:r>
          </a:p>
          <a:p>
            <a:pPr algn="ctr"/>
            <a:r>
              <a:rPr lang="en-US" sz="2400" dirty="0" err="1">
                <a:solidFill>
                  <a:srgbClr val="C00000"/>
                </a:solidFill>
                <a:latin typeface="Comic Sans MS" panose="030F0702030302020204" pitchFamily="66" charset="0"/>
                <a:cs typeface="Segoe UI Semilight" panose="020B0402040204020203" pitchFamily="34" charset="0"/>
              </a:rPr>
              <a:t>Areg</a:t>
            </a:r>
            <a:r>
              <a:rPr lang="en-US" sz="2400" dirty="0">
                <a:solidFill>
                  <a:srgbClr val="C00000"/>
                </a:solidFill>
                <a:latin typeface="Comic Sans MS" panose="030F0702030302020204" pitchFamily="66" charset="0"/>
                <a:cs typeface="Segoe UI Semilight" panose="020B0402040204020203" pitchFamily="34" charset="0"/>
              </a:rPr>
              <a:t> [7:3]    </a:t>
            </a:r>
            <a:r>
              <a:rPr lang="en-US" sz="2400" dirty="0">
                <a:solidFill>
                  <a:srgbClr val="0070C0"/>
                </a:solidFill>
                <a:latin typeface="Comic Sans MS" panose="030F0702030302020204" pitchFamily="66" charset="0"/>
                <a:cs typeface="Segoe UI Semilight" panose="020B0402040204020203" pitchFamily="34" charset="0"/>
              </a:rPr>
              <a:t>the upper five bits of </a:t>
            </a:r>
            <a:r>
              <a:rPr lang="en-US" sz="2400" dirty="0" err="1">
                <a:solidFill>
                  <a:srgbClr val="0070C0"/>
                </a:solidFill>
                <a:latin typeface="Comic Sans MS" panose="030F0702030302020204" pitchFamily="66" charset="0"/>
                <a:cs typeface="Segoe UI Semilight" panose="020B0402040204020203" pitchFamily="34" charset="0"/>
              </a:rPr>
              <a:t>Areg</a:t>
            </a:r>
            <a:r>
              <a:rPr lang="en-US" sz="2400" dirty="0">
                <a:solidFill>
                  <a:srgbClr val="0070C0"/>
                </a:solidFill>
                <a:latin typeface="Comic Sans MS" panose="030F0702030302020204" pitchFamily="66" charset="0"/>
                <a:cs typeface="Segoe UI Semilight" panose="020B0402040204020203" pitchFamily="34" charset="0"/>
              </a:rPr>
              <a:t>.</a:t>
            </a:r>
            <a:endParaRPr lang="en-US" sz="2400" dirty="0">
              <a:latin typeface="Comic Sans MS" panose="030F0702030302020204" pitchFamily="66" charset="0"/>
              <a:cs typeface="Segoe UI Semilight" panose="020B0402040204020203" pitchFamily="34" charset="0"/>
            </a:endParaRPr>
          </a:p>
        </p:txBody>
      </p:sp>
      <p:sp>
        <p:nvSpPr>
          <p:cNvPr id="18"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11</a:t>
            </a:r>
          </a:p>
        </p:txBody>
      </p:sp>
    </p:spTree>
    <p:extLst>
      <p:ext uri="{BB962C8B-B14F-4D97-AF65-F5344CB8AC3E}">
        <p14:creationId xmlns:p14="http://schemas.microsoft.com/office/powerpoint/2010/main" val="210098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3" grpId="0" animBg="1"/>
      <p:bldP spid="16" grpId="0" animBg="1"/>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CD3D1-BF6E-9542-BB14-5317B19BF806}"/>
              </a:ext>
            </a:extLst>
          </p:cNvPr>
          <p:cNvSpPr>
            <a:spLocks noGrp="1"/>
          </p:cNvSpPr>
          <p:nvPr>
            <p:ph type="title"/>
          </p:nvPr>
        </p:nvSpPr>
        <p:spPr>
          <a:xfrm>
            <a:off x="3671711" y="0"/>
            <a:ext cx="10515600" cy="1325563"/>
          </a:xfrm>
        </p:spPr>
        <p:txBody>
          <a:bodyPr/>
          <a:lstStyle/>
          <a:p>
            <a:r>
              <a:rPr lang="x-none" b="1" dirty="0">
                <a:latin typeface="Comic Sans MS" panose="030F0702030302020204" pitchFamily="66" charset="0"/>
              </a:rPr>
              <a:t>Array Indexing</a:t>
            </a:r>
          </a:p>
        </p:txBody>
      </p:sp>
      <p:pic>
        <p:nvPicPr>
          <p:cNvPr id="5" name="Picture 4">
            <a:extLst>
              <a:ext uri="{FF2B5EF4-FFF2-40B4-BE49-F238E27FC236}">
                <a16:creationId xmlns:a16="http://schemas.microsoft.com/office/drawing/2014/main" id="{A50FC018-AE1B-3146-8FCA-2FDA611E098B}"/>
              </a:ext>
            </a:extLst>
          </p:cNvPr>
          <p:cNvPicPr>
            <a:picLocks noChangeAspect="1"/>
          </p:cNvPicPr>
          <p:nvPr/>
        </p:nvPicPr>
        <p:blipFill>
          <a:blip r:embed="rId2"/>
          <a:stretch>
            <a:fillRect/>
          </a:stretch>
        </p:blipFill>
        <p:spPr>
          <a:xfrm>
            <a:off x="2339975" y="1653940"/>
            <a:ext cx="7534275" cy="942975"/>
          </a:xfrm>
          <a:prstGeom prst="rect">
            <a:avLst/>
          </a:prstGeom>
        </p:spPr>
      </p:pic>
      <p:pic>
        <p:nvPicPr>
          <p:cNvPr id="6" name="Picture 5">
            <a:extLst>
              <a:ext uri="{FF2B5EF4-FFF2-40B4-BE49-F238E27FC236}">
                <a16:creationId xmlns:a16="http://schemas.microsoft.com/office/drawing/2014/main" id="{E7E460B0-7D80-4043-9223-2BC111B12C9C}"/>
              </a:ext>
            </a:extLst>
          </p:cNvPr>
          <p:cNvPicPr>
            <a:picLocks noChangeAspect="1"/>
          </p:cNvPicPr>
          <p:nvPr/>
        </p:nvPicPr>
        <p:blipFill>
          <a:blip r:embed="rId3"/>
          <a:stretch>
            <a:fillRect/>
          </a:stretch>
        </p:blipFill>
        <p:spPr>
          <a:xfrm>
            <a:off x="2282825" y="2767248"/>
            <a:ext cx="7591425" cy="2447925"/>
          </a:xfrm>
          <a:prstGeom prst="rect">
            <a:avLst/>
          </a:prstGeom>
        </p:spPr>
      </p:pic>
      <p:sp>
        <p:nvSpPr>
          <p:cNvPr id="7"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12</a:t>
            </a:r>
          </a:p>
        </p:txBody>
      </p:sp>
    </p:spTree>
    <p:extLst>
      <p:ext uri="{BB962C8B-B14F-4D97-AF65-F5344CB8AC3E}">
        <p14:creationId xmlns:p14="http://schemas.microsoft.com/office/powerpoint/2010/main" val="112018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CD3D1-BF6E-9542-BB14-5317B19BF806}"/>
              </a:ext>
            </a:extLst>
          </p:cNvPr>
          <p:cNvSpPr>
            <a:spLocks noGrp="1"/>
          </p:cNvSpPr>
          <p:nvPr>
            <p:ph type="title"/>
          </p:nvPr>
        </p:nvSpPr>
        <p:spPr>
          <a:xfrm>
            <a:off x="3344334" y="-6943"/>
            <a:ext cx="10515600" cy="1325563"/>
          </a:xfrm>
        </p:spPr>
        <p:txBody>
          <a:bodyPr/>
          <a:lstStyle/>
          <a:p>
            <a:r>
              <a:rPr lang="x-none" b="1" dirty="0">
                <a:latin typeface="Comic Sans MS" panose="030F0702030302020204" pitchFamily="66" charset="0"/>
              </a:rPr>
              <a:t>Array Indexing</a:t>
            </a:r>
          </a:p>
        </p:txBody>
      </p:sp>
      <p:pic>
        <p:nvPicPr>
          <p:cNvPr id="7" name="Picture 6">
            <a:extLst>
              <a:ext uri="{FF2B5EF4-FFF2-40B4-BE49-F238E27FC236}">
                <a16:creationId xmlns:a16="http://schemas.microsoft.com/office/drawing/2014/main" id="{7482F043-962A-CA46-945A-EAB5802C23A4}"/>
              </a:ext>
            </a:extLst>
          </p:cNvPr>
          <p:cNvPicPr>
            <a:picLocks noChangeAspect="1"/>
          </p:cNvPicPr>
          <p:nvPr/>
        </p:nvPicPr>
        <p:blipFill>
          <a:blip r:embed="rId2"/>
          <a:stretch>
            <a:fillRect/>
          </a:stretch>
        </p:blipFill>
        <p:spPr>
          <a:xfrm>
            <a:off x="2233613" y="1342192"/>
            <a:ext cx="7648575" cy="2657475"/>
          </a:xfrm>
          <a:prstGeom prst="rect">
            <a:avLst/>
          </a:prstGeom>
        </p:spPr>
      </p:pic>
      <p:pic>
        <p:nvPicPr>
          <p:cNvPr id="8" name="Picture 7">
            <a:extLst>
              <a:ext uri="{FF2B5EF4-FFF2-40B4-BE49-F238E27FC236}">
                <a16:creationId xmlns:a16="http://schemas.microsoft.com/office/drawing/2014/main" id="{D9EDDE82-28C4-3846-AEA7-C49CE0F89C19}"/>
              </a:ext>
            </a:extLst>
          </p:cNvPr>
          <p:cNvPicPr>
            <a:picLocks noChangeAspect="1"/>
          </p:cNvPicPr>
          <p:nvPr/>
        </p:nvPicPr>
        <p:blipFill>
          <a:blip r:embed="rId3"/>
          <a:stretch>
            <a:fillRect/>
          </a:stretch>
        </p:blipFill>
        <p:spPr>
          <a:xfrm>
            <a:off x="2309813" y="3999667"/>
            <a:ext cx="7572375" cy="1857375"/>
          </a:xfrm>
          <a:prstGeom prst="rect">
            <a:avLst/>
          </a:prstGeom>
        </p:spPr>
      </p:pic>
      <p:sp>
        <p:nvSpPr>
          <p:cNvPr id="5"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13</a:t>
            </a:r>
          </a:p>
        </p:txBody>
      </p:sp>
    </p:spTree>
    <p:extLst>
      <p:ext uri="{BB962C8B-B14F-4D97-AF65-F5344CB8AC3E}">
        <p14:creationId xmlns:p14="http://schemas.microsoft.com/office/powerpoint/2010/main" val="2335918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1F645-AA9D-4B4B-A0A6-886330C975CC}"/>
              </a:ext>
            </a:extLst>
          </p:cNvPr>
          <p:cNvSpPr>
            <a:spLocks noGrp="1"/>
          </p:cNvSpPr>
          <p:nvPr>
            <p:ph type="title"/>
          </p:nvPr>
        </p:nvSpPr>
        <p:spPr>
          <a:xfrm>
            <a:off x="3558822" y="-154164"/>
            <a:ext cx="10515600" cy="1325563"/>
          </a:xfrm>
        </p:spPr>
        <p:txBody>
          <a:bodyPr/>
          <a:lstStyle/>
          <a:p>
            <a:r>
              <a:rPr lang="x-none" b="1" dirty="0">
                <a:latin typeface="Comic Sans MS" panose="030F0702030302020204" pitchFamily="66" charset="0"/>
              </a:rPr>
              <a:t>Array Indexing</a:t>
            </a:r>
          </a:p>
        </p:txBody>
      </p:sp>
      <p:pic>
        <p:nvPicPr>
          <p:cNvPr id="5" name="Picture 4">
            <a:extLst>
              <a:ext uri="{FF2B5EF4-FFF2-40B4-BE49-F238E27FC236}">
                <a16:creationId xmlns:a16="http://schemas.microsoft.com/office/drawing/2014/main" id="{BF2273A0-595F-1543-B20A-8CBFBF885562}"/>
              </a:ext>
            </a:extLst>
          </p:cNvPr>
          <p:cNvPicPr>
            <a:picLocks noChangeAspect="1"/>
          </p:cNvPicPr>
          <p:nvPr/>
        </p:nvPicPr>
        <p:blipFill>
          <a:blip r:embed="rId2"/>
          <a:stretch>
            <a:fillRect/>
          </a:stretch>
        </p:blipFill>
        <p:spPr>
          <a:xfrm>
            <a:off x="2452648" y="1083166"/>
            <a:ext cx="7591425" cy="2095500"/>
          </a:xfrm>
          <a:prstGeom prst="rect">
            <a:avLst/>
          </a:prstGeom>
        </p:spPr>
      </p:pic>
      <p:sp>
        <p:nvSpPr>
          <p:cNvPr id="6" name="Rectangle 5">
            <a:extLst>
              <a:ext uri="{FF2B5EF4-FFF2-40B4-BE49-F238E27FC236}">
                <a16:creationId xmlns:a16="http://schemas.microsoft.com/office/drawing/2014/main" id="{52FDB27C-C624-7344-9A80-3D6FD3061038}"/>
              </a:ext>
            </a:extLst>
          </p:cNvPr>
          <p:cNvSpPr/>
          <p:nvPr/>
        </p:nvSpPr>
        <p:spPr>
          <a:xfrm>
            <a:off x="2452648" y="3918187"/>
            <a:ext cx="8636078" cy="1569660"/>
          </a:xfrm>
          <a:prstGeom prst="rect">
            <a:avLst/>
          </a:prstGeom>
        </p:spPr>
        <p:txBody>
          <a:bodyPr wrap="square">
            <a:spAutoFit/>
          </a:bodyPr>
          <a:lstStyle/>
          <a:p>
            <a:r>
              <a:rPr lang="en-US" sz="2400" dirty="0" err="1">
                <a:solidFill>
                  <a:srgbClr val="C00000"/>
                </a:solidFill>
                <a:latin typeface="Comic Sans MS" panose="030F0702030302020204" pitchFamily="66" charset="0"/>
                <a:cs typeface="Segoe UI Semilight" panose="020B0402040204020203" pitchFamily="34" charset="0"/>
              </a:rPr>
              <a:t>Emem</a:t>
            </a:r>
            <a:r>
              <a:rPr lang="en-US" sz="2400" dirty="0">
                <a:solidFill>
                  <a:srgbClr val="C00000"/>
                </a:solidFill>
                <a:latin typeface="Comic Sans MS" panose="030F0702030302020204" pitchFamily="66" charset="0"/>
                <a:cs typeface="Segoe UI Semilight" panose="020B0402040204020203" pitchFamily="34" charset="0"/>
              </a:rPr>
              <a:t> [</a:t>
            </a:r>
            <a:r>
              <a:rPr lang="en-US" sz="2400" dirty="0" err="1">
                <a:solidFill>
                  <a:srgbClr val="C00000"/>
                </a:solidFill>
                <a:latin typeface="Comic Sans MS" panose="030F0702030302020204" pitchFamily="66" charset="0"/>
                <a:cs typeface="Segoe UI Semilight" panose="020B0402040204020203" pitchFamily="34" charset="0"/>
              </a:rPr>
              <a:t>Emem</a:t>
            </a:r>
            <a:r>
              <a:rPr lang="en-US" sz="2400" dirty="0">
                <a:solidFill>
                  <a:srgbClr val="C00000"/>
                </a:solidFill>
                <a:latin typeface="Comic Sans MS" panose="030F0702030302020204" pitchFamily="66" charset="0"/>
                <a:cs typeface="Segoe UI Semilight" panose="020B0402040204020203" pitchFamily="34" charset="0"/>
              </a:rPr>
              <a:t>[0]]   </a:t>
            </a:r>
            <a:r>
              <a:rPr lang="en-US" sz="2400" dirty="0">
                <a:solidFill>
                  <a:srgbClr val="0070C0"/>
                </a:solidFill>
                <a:latin typeface="Comic Sans MS" panose="030F0702030302020204" pitchFamily="66" charset="0"/>
                <a:cs typeface="Segoe UI Semilight" panose="020B0402040204020203" pitchFamily="34" charset="0"/>
              </a:rPr>
              <a:t>// addresses </a:t>
            </a:r>
            <a:r>
              <a:rPr lang="en-US" sz="2400" dirty="0" err="1">
                <a:solidFill>
                  <a:srgbClr val="0070C0"/>
                </a:solidFill>
                <a:latin typeface="Comic Sans MS" panose="030F0702030302020204" pitchFamily="66" charset="0"/>
                <a:cs typeface="Segoe UI Semilight" panose="020B0402040204020203" pitchFamily="34" charset="0"/>
              </a:rPr>
              <a:t>Emem</a:t>
            </a:r>
            <a:r>
              <a:rPr lang="en-US" sz="2400" dirty="0">
                <a:solidFill>
                  <a:srgbClr val="0070C0"/>
                </a:solidFill>
                <a:latin typeface="Comic Sans MS" panose="030F0702030302020204" pitchFamily="66" charset="0"/>
                <a:cs typeface="Segoe UI Semilight" panose="020B0402040204020203" pitchFamily="34" charset="0"/>
              </a:rPr>
              <a:t> by </a:t>
            </a:r>
            <a:r>
              <a:rPr lang="en-US" sz="2400" dirty="0" err="1">
                <a:solidFill>
                  <a:srgbClr val="0070C0"/>
                </a:solidFill>
                <a:latin typeface="Comic Sans MS" panose="030F0702030302020204" pitchFamily="66" charset="0"/>
                <a:cs typeface="Segoe UI Semilight" panose="020B0402040204020203" pitchFamily="34" charset="0"/>
              </a:rPr>
              <a:t>Emem</a:t>
            </a:r>
            <a:r>
              <a:rPr lang="en-US" sz="2400" dirty="0">
                <a:solidFill>
                  <a:srgbClr val="0070C0"/>
                </a:solidFill>
                <a:latin typeface="Comic Sans MS" panose="030F0702030302020204" pitchFamily="66" charset="0"/>
                <a:cs typeface="Segoe UI Semilight" panose="020B0402040204020203" pitchFamily="34" charset="0"/>
              </a:rPr>
              <a:t>[0]</a:t>
            </a:r>
          </a:p>
          <a:p>
            <a:endParaRPr lang="en-US" sz="2400" dirty="0">
              <a:solidFill>
                <a:srgbClr val="C00000"/>
              </a:solidFill>
            </a:endParaRPr>
          </a:p>
          <a:p>
            <a:r>
              <a:rPr lang="en-US" sz="2400" dirty="0" err="1">
                <a:solidFill>
                  <a:srgbClr val="C00000"/>
                </a:solidFill>
                <a:latin typeface="Comic Sans MS" panose="030F0702030302020204" pitchFamily="66" charset="0"/>
                <a:cs typeface="Segoe UI Semilight" panose="020B0402040204020203" pitchFamily="34" charset="0"/>
              </a:rPr>
              <a:t>Emem</a:t>
            </a:r>
            <a:r>
              <a:rPr lang="en-US" sz="2400" dirty="0">
                <a:solidFill>
                  <a:srgbClr val="C00000"/>
                </a:solidFill>
                <a:latin typeface="Comic Sans MS" panose="030F0702030302020204" pitchFamily="66" charset="0"/>
                <a:cs typeface="Segoe UI Semilight" panose="020B0402040204020203" pitchFamily="34" charset="0"/>
              </a:rPr>
              <a:t> [355][3-:4]   </a:t>
            </a:r>
            <a:r>
              <a:rPr lang="en-US" sz="2400" dirty="0">
                <a:solidFill>
                  <a:srgbClr val="0070C0"/>
                </a:solidFill>
                <a:latin typeface="Comic Sans MS" panose="030F0702030302020204" pitchFamily="66" charset="0"/>
                <a:cs typeface="Segoe UI Semilight" panose="020B0402040204020203" pitchFamily="34" charset="0"/>
              </a:rPr>
              <a:t>// 4 bits starting from 3, down</a:t>
            </a:r>
            <a:br>
              <a:rPr lang="en-US" sz="2400" dirty="0">
                <a:solidFill>
                  <a:srgbClr val="C00000"/>
                </a:solidFill>
                <a:latin typeface="Comic Sans MS" panose="030F0702030302020204" pitchFamily="66" charset="0"/>
                <a:cs typeface="Segoe UI Semilight" panose="020B0402040204020203" pitchFamily="34" charset="0"/>
              </a:rPr>
            </a:br>
            <a:endParaRPr lang="en-US" sz="2400" dirty="0">
              <a:solidFill>
                <a:srgbClr val="C00000"/>
              </a:solidFill>
              <a:latin typeface="Comic Sans MS" panose="030F0702030302020204" pitchFamily="66" charset="0"/>
              <a:cs typeface="Segoe UI Semilight" panose="020B0402040204020203" pitchFamily="34" charset="0"/>
            </a:endParaRPr>
          </a:p>
        </p:txBody>
      </p:sp>
      <p:sp>
        <p:nvSpPr>
          <p:cNvPr id="7"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14</a:t>
            </a:r>
          </a:p>
        </p:txBody>
      </p:sp>
    </p:spTree>
    <p:extLst>
      <p:ext uri="{BB962C8B-B14F-4D97-AF65-F5344CB8AC3E}">
        <p14:creationId xmlns:p14="http://schemas.microsoft.com/office/powerpoint/2010/main" val="396554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8B0AB-4FAC-5C49-AEF7-B7B9B79529E8}"/>
              </a:ext>
            </a:extLst>
          </p:cNvPr>
          <p:cNvSpPr>
            <a:spLocks noGrp="1"/>
          </p:cNvSpPr>
          <p:nvPr>
            <p:ph type="title"/>
          </p:nvPr>
        </p:nvSpPr>
        <p:spPr>
          <a:xfrm>
            <a:off x="3376482" y="0"/>
            <a:ext cx="10515600" cy="1325563"/>
          </a:xfrm>
        </p:spPr>
        <p:txBody>
          <a:bodyPr/>
          <a:lstStyle/>
          <a:p>
            <a:r>
              <a:rPr lang="en-US" b="1" dirty="0">
                <a:effectLst/>
                <a:latin typeface="Comic Sans MS" panose="030F0702030302020204" pitchFamily="66" charset="0"/>
              </a:rPr>
              <a:t>Verilog Modules </a:t>
            </a:r>
            <a:endParaRPr lang="x-none" dirty="0">
              <a:latin typeface="Comic Sans MS" panose="030F0702030302020204" pitchFamily="66" charset="0"/>
            </a:endParaRPr>
          </a:p>
        </p:txBody>
      </p:sp>
      <p:pic>
        <p:nvPicPr>
          <p:cNvPr id="6" name="Picture 5">
            <a:extLst>
              <a:ext uri="{FF2B5EF4-FFF2-40B4-BE49-F238E27FC236}">
                <a16:creationId xmlns:a16="http://schemas.microsoft.com/office/drawing/2014/main" id="{7285AB18-2B11-1248-95BC-B78E2ADE9CEC}"/>
              </a:ext>
            </a:extLst>
          </p:cNvPr>
          <p:cNvPicPr>
            <a:picLocks noChangeAspect="1"/>
          </p:cNvPicPr>
          <p:nvPr/>
        </p:nvPicPr>
        <p:blipFill rotWithShape="1">
          <a:blip r:embed="rId2">
            <a:extLst>
              <a:ext uri="{28A0092B-C50C-407E-A947-70E740481C1C}">
                <a14:useLocalDpi xmlns:a14="http://schemas.microsoft.com/office/drawing/2010/main" val="0"/>
              </a:ext>
            </a:extLst>
          </a:blip>
          <a:srcRect l="1176" r="1176"/>
          <a:stretch/>
        </p:blipFill>
        <p:spPr>
          <a:xfrm>
            <a:off x="4701880" y="1026175"/>
            <a:ext cx="7272808" cy="2714401"/>
          </a:xfrm>
          <a:prstGeom prst="rect">
            <a:avLst/>
          </a:prstGeom>
        </p:spPr>
      </p:pic>
      <p:pic>
        <p:nvPicPr>
          <p:cNvPr id="8" name="Picture 7">
            <a:extLst>
              <a:ext uri="{FF2B5EF4-FFF2-40B4-BE49-F238E27FC236}">
                <a16:creationId xmlns:a16="http://schemas.microsoft.com/office/drawing/2014/main" id="{DCD75982-AE2C-294B-9FCA-5A2976A85D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442" y="2835582"/>
            <a:ext cx="5184576" cy="2010748"/>
          </a:xfrm>
          <a:prstGeom prst="rect">
            <a:avLst/>
          </a:prstGeom>
        </p:spPr>
      </p:pic>
      <p:pic>
        <p:nvPicPr>
          <p:cNvPr id="10" name="Picture 9">
            <a:extLst>
              <a:ext uri="{FF2B5EF4-FFF2-40B4-BE49-F238E27FC236}">
                <a16:creationId xmlns:a16="http://schemas.microsoft.com/office/drawing/2014/main" id="{7C67B87A-6C3B-8C40-ACF3-8FEB417429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7717" y="4043089"/>
            <a:ext cx="4788024" cy="2329939"/>
          </a:xfrm>
          <a:prstGeom prst="rect">
            <a:avLst/>
          </a:prstGeom>
        </p:spPr>
      </p:pic>
      <p:sp>
        <p:nvSpPr>
          <p:cNvPr id="7"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15</a:t>
            </a:r>
          </a:p>
        </p:txBody>
      </p:sp>
    </p:spTree>
    <p:extLst>
      <p:ext uri="{BB962C8B-B14F-4D97-AF65-F5344CB8AC3E}">
        <p14:creationId xmlns:p14="http://schemas.microsoft.com/office/powerpoint/2010/main" val="4005114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6670" y="1625236"/>
            <a:ext cx="8218487" cy="1154162"/>
          </a:xfrm>
          <a:prstGeom prst="rect">
            <a:avLst/>
          </a:prstGeom>
        </p:spPr>
        <p:txBody>
          <a:bodyPr wrap="square">
            <a:spAutoFit/>
          </a:bodyPr>
          <a:lstStyle/>
          <a:p>
            <a:pPr algn="just"/>
            <a:endParaRPr lang="en-US" sz="1000" dirty="0">
              <a:solidFill>
                <a:srgbClr val="C00000"/>
              </a:solidFill>
              <a:latin typeface="Comic Sans MS" panose="030F0702030302020204" pitchFamily="66" charset="0"/>
              <a:cs typeface="Segoe UI Semilight" panose="020B0402040204020203" pitchFamily="34" charset="0"/>
            </a:endParaRPr>
          </a:p>
          <a:p>
            <a:pPr marL="514350" indent="-514350">
              <a:buFont typeface="Wingdings" panose="05000000000000000000" pitchFamily="2" charset="2"/>
              <a:buChar char="q"/>
            </a:pPr>
            <a:r>
              <a:rPr lang="en-US" sz="2400" dirty="0">
                <a:solidFill>
                  <a:srgbClr val="C00000"/>
                </a:solidFill>
                <a:latin typeface="Comic Sans MS" panose="030F0702030302020204" pitchFamily="66" charset="0"/>
                <a:cs typeface="Segoe UI Semilight" panose="020B0402040204020203" pitchFamily="34" charset="0"/>
              </a:rPr>
              <a:t>Top Down Design and Nested Modules </a:t>
            </a:r>
          </a:p>
          <a:p>
            <a:pPr algn="just"/>
            <a:endParaRPr lang="en-US" sz="1100" dirty="0">
              <a:solidFill>
                <a:schemeClr val="bg2">
                  <a:lumMod val="75000"/>
                </a:schemeClr>
              </a:solidFill>
              <a:latin typeface="Comic Sans MS" panose="030F0702030302020204" pitchFamily="66" charset="0"/>
              <a:cs typeface="Segoe UI Semilight" panose="020B0402040204020203" pitchFamily="34" charset="0"/>
            </a:endParaRPr>
          </a:p>
          <a:p>
            <a:pPr algn="just"/>
            <a:endParaRPr lang="en-US" sz="2400" dirty="0">
              <a:solidFill>
                <a:schemeClr val="bg2">
                  <a:lumMod val="75000"/>
                </a:schemeClr>
              </a:solidFill>
              <a:latin typeface="Comic Sans MS" panose="030F0702030302020204" pitchFamily="66" charset="0"/>
              <a:cs typeface="Segoe UI Semilight" panose="020B0402040204020203" pitchFamily="34" charset="0"/>
            </a:endParaRPr>
          </a:p>
        </p:txBody>
      </p:sp>
      <p:sp>
        <p:nvSpPr>
          <p:cNvPr id="17" name="Rectangle 2"/>
          <p:cNvSpPr>
            <a:spLocks noGrp="1" noChangeArrowheads="1"/>
          </p:cNvSpPr>
          <p:nvPr>
            <p:ph type="title"/>
          </p:nvPr>
        </p:nvSpPr>
        <p:spPr>
          <a:xfrm>
            <a:off x="1992314" y="341654"/>
            <a:ext cx="8229600" cy="719137"/>
          </a:xfrm>
        </p:spPr>
        <p:txBody>
          <a:bodyPr>
            <a:noAutofit/>
          </a:bodyPr>
          <a:lstStyle/>
          <a:p>
            <a:pPr algn="ctr" eaLnBrk="1" hangingPunct="1">
              <a:defRPr/>
            </a:pPr>
            <a:r>
              <a:rPr lang="en-US" b="1" dirty="0">
                <a:latin typeface="Comic Sans MS" panose="030F0702030302020204" pitchFamily="66" charset="0"/>
              </a:rPr>
              <a:t>Verilog – Structural models of combinational Logic</a:t>
            </a:r>
            <a:endParaRPr lang="en-US" altLang="en-US" b="1" dirty="0">
              <a:latin typeface="Comic Sans MS" panose="030F0702030302020204" pitchFamily="66" charset="0"/>
              <a:cs typeface="B Nazanin" panose="00000400000000000000" pitchFamily="2" charset="-78"/>
            </a:endParaRPr>
          </a:p>
        </p:txBody>
      </p:sp>
      <p:graphicFrame>
        <p:nvGraphicFramePr>
          <p:cNvPr id="19" name="Object 18"/>
          <p:cNvGraphicFramePr>
            <a:graphicFrameLocks noChangeAspect="1"/>
          </p:cNvGraphicFramePr>
          <p:nvPr>
            <p:extLst>
              <p:ext uri="{D42A27DB-BD31-4B8C-83A1-F6EECF244321}">
                <p14:modId xmlns:p14="http://schemas.microsoft.com/office/powerpoint/2010/main" val="3109027234"/>
              </p:ext>
            </p:extLst>
          </p:nvPr>
        </p:nvGraphicFramePr>
        <p:xfrm>
          <a:off x="1035806" y="2537722"/>
          <a:ext cx="6928331" cy="3857395"/>
        </p:xfrm>
        <a:graphic>
          <a:graphicData uri="http://schemas.openxmlformats.org/presentationml/2006/ole">
            <mc:AlternateContent xmlns:mc="http://schemas.openxmlformats.org/markup-compatibility/2006">
              <mc:Choice xmlns:v="urn:schemas-microsoft-com:vml" Requires="v">
                <p:oleObj spid="_x0000_s20508" name="Visio" r:id="rId4" imgW="5286354" imgH="2943405" progId="Visio.Drawing.15">
                  <p:embed/>
                </p:oleObj>
              </mc:Choice>
              <mc:Fallback>
                <p:oleObj name="Visio" r:id="rId4" imgW="5286354" imgH="2943405" progId="Visio.Drawing.15">
                  <p:embed/>
                  <p:pic>
                    <p:nvPicPr>
                      <p:cNvPr id="19"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5806" y="2537722"/>
                        <a:ext cx="6928331" cy="3857395"/>
                      </a:xfrm>
                      <a:prstGeom prst="rect">
                        <a:avLst/>
                      </a:prstGeom>
                      <a:noFill/>
                    </p:spPr>
                  </p:pic>
                </p:oleObj>
              </mc:Fallback>
            </mc:AlternateContent>
          </a:graphicData>
        </a:graphic>
      </p:graphicFrame>
      <p:sp>
        <p:nvSpPr>
          <p:cNvPr id="6"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16</a:t>
            </a:r>
          </a:p>
        </p:txBody>
      </p:sp>
    </p:spTree>
    <p:extLst>
      <p:ext uri="{BB962C8B-B14F-4D97-AF65-F5344CB8AC3E}">
        <p14:creationId xmlns:p14="http://schemas.microsoft.com/office/powerpoint/2010/main" val="3361696636"/>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0263" y="1703970"/>
            <a:ext cx="8218487" cy="1154162"/>
          </a:xfrm>
          <a:prstGeom prst="rect">
            <a:avLst/>
          </a:prstGeom>
        </p:spPr>
        <p:txBody>
          <a:bodyPr wrap="square">
            <a:spAutoFit/>
          </a:bodyPr>
          <a:lstStyle/>
          <a:p>
            <a:pPr algn="just"/>
            <a:endParaRPr lang="en-US" sz="1000" dirty="0">
              <a:solidFill>
                <a:srgbClr val="C00000"/>
              </a:solidFill>
              <a:latin typeface="Comic Sans MS" panose="030F0702030302020204" pitchFamily="66" charset="0"/>
              <a:cs typeface="Segoe UI Semilight" panose="020B0402040204020203" pitchFamily="34" charset="0"/>
            </a:endParaRPr>
          </a:p>
          <a:p>
            <a:pPr marL="514350" indent="-514350" algn="just">
              <a:buFont typeface="Wingdings" panose="05000000000000000000" pitchFamily="2" charset="2"/>
              <a:buChar char="q"/>
            </a:pPr>
            <a:r>
              <a:rPr lang="en-US" sz="2400" dirty="0">
                <a:solidFill>
                  <a:srgbClr val="C00000"/>
                </a:solidFill>
                <a:latin typeface="Comic Sans MS" panose="030F0702030302020204" pitchFamily="66" charset="0"/>
                <a:cs typeface="Segoe UI Semilight" panose="020B0402040204020203" pitchFamily="34" charset="0"/>
              </a:rPr>
              <a:t>Top Down Design and Nested Modules </a:t>
            </a:r>
          </a:p>
          <a:p>
            <a:pPr algn="just"/>
            <a:endParaRPr lang="en-US" sz="1100" dirty="0">
              <a:solidFill>
                <a:schemeClr val="bg2">
                  <a:lumMod val="75000"/>
                </a:schemeClr>
              </a:solidFill>
              <a:latin typeface="Comic Sans MS" panose="030F0702030302020204" pitchFamily="66" charset="0"/>
              <a:cs typeface="Segoe UI Semilight" panose="020B0402040204020203" pitchFamily="34" charset="0"/>
            </a:endParaRPr>
          </a:p>
          <a:p>
            <a:pPr algn="just"/>
            <a:endParaRPr lang="en-US" sz="2400" dirty="0">
              <a:solidFill>
                <a:schemeClr val="bg2">
                  <a:lumMod val="75000"/>
                </a:schemeClr>
              </a:solidFill>
              <a:latin typeface="Comic Sans MS" panose="030F0702030302020204" pitchFamily="66" charset="0"/>
              <a:cs typeface="Segoe UI Semilight" panose="020B0402040204020203" pitchFamily="34" charset="0"/>
            </a:endParaRPr>
          </a:p>
        </p:txBody>
      </p:sp>
      <p:sp>
        <p:nvSpPr>
          <p:cNvPr id="17" name="Rectangle 2"/>
          <p:cNvSpPr>
            <a:spLocks noGrp="1" noChangeArrowheads="1"/>
          </p:cNvSpPr>
          <p:nvPr>
            <p:ph type="title"/>
          </p:nvPr>
        </p:nvSpPr>
        <p:spPr>
          <a:xfrm>
            <a:off x="2093913" y="444371"/>
            <a:ext cx="8229600" cy="719137"/>
          </a:xfrm>
        </p:spPr>
        <p:txBody>
          <a:bodyPr>
            <a:noAutofit/>
          </a:bodyPr>
          <a:lstStyle/>
          <a:p>
            <a:pPr algn="ctr" eaLnBrk="1" hangingPunct="1">
              <a:defRPr/>
            </a:pPr>
            <a:r>
              <a:rPr lang="en-US" b="1" dirty="0">
                <a:latin typeface="Comic Sans MS" panose="030F0702030302020204" pitchFamily="66" charset="0"/>
              </a:rPr>
              <a:t>Verilog – Structural models of combinational Logic</a:t>
            </a:r>
            <a:endParaRPr lang="en-US" altLang="en-US" b="1" dirty="0">
              <a:latin typeface="Comic Sans MS" panose="030F0702030302020204" pitchFamily="66" charset="0"/>
              <a:cs typeface="B Nazanin" panose="00000400000000000000" pitchFamily="2" charset="-78"/>
            </a:endParaRPr>
          </a:p>
        </p:txBody>
      </p:sp>
      <p:pic>
        <p:nvPicPr>
          <p:cNvPr id="13" name="Picture 12"/>
          <p:cNvPicPr>
            <a:picLocks noChangeAspect="1"/>
          </p:cNvPicPr>
          <p:nvPr/>
        </p:nvPicPr>
        <p:blipFill>
          <a:blip r:embed="rId3"/>
          <a:stretch>
            <a:fillRect/>
          </a:stretch>
        </p:blipFill>
        <p:spPr>
          <a:xfrm>
            <a:off x="2941027" y="3317602"/>
            <a:ext cx="3616957" cy="1108344"/>
          </a:xfrm>
          <a:prstGeom prst="rect">
            <a:avLst/>
          </a:prstGeom>
        </p:spPr>
      </p:pic>
      <p:pic>
        <p:nvPicPr>
          <p:cNvPr id="16" name="Picture 15"/>
          <p:cNvPicPr>
            <a:picLocks noChangeAspect="1"/>
          </p:cNvPicPr>
          <p:nvPr/>
        </p:nvPicPr>
        <p:blipFill>
          <a:blip r:embed="rId4"/>
          <a:stretch>
            <a:fillRect/>
          </a:stretch>
        </p:blipFill>
        <p:spPr>
          <a:xfrm>
            <a:off x="1573187" y="2381062"/>
            <a:ext cx="1717518" cy="954139"/>
          </a:xfrm>
          <a:prstGeom prst="rect">
            <a:avLst/>
          </a:prstGeom>
        </p:spPr>
      </p:pic>
      <p:pic>
        <p:nvPicPr>
          <p:cNvPr id="10" name="Picture 9"/>
          <p:cNvPicPr>
            <a:picLocks noChangeAspect="1"/>
          </p:cNvPicPr>
          <p:nvPr/>
        </p:nvPicPr>
        <p:blipFill>
          <a:blip r:embed="rId5"/>
          <a:stretch>
            <a:fillRect/>
          </a:stretch>
        </p:blipFill>
        <p:spPr>
          <a:xfrm>
            <a:off x="5742312" y="4161552"/>
            <a:ext cx="5552214" cy="2279146"/>
          </a:xfrm>
          <a:prstGeom prst="rect">
            <a:avLst/>
          </a:prstGeom>
        </p:spPr>
      </p:pic>
      <p:sp>
        <p:nvSpPr>
          <p:cNvPr id="8"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17</a:t>
            </a:r>
          </a:p>
        </p:txBody>
      </p:sp>
    </p:spTree>
    <p:extLst>
      <p:ext uri="{BB962C8B-B14F-4D97-AF65-F5344CB8AC3E}">
        <p14:creationId xmlns:p14="http://schemas.microsoft.com/office/powerpoint/2010/main" val="2151573212"/>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92313" y="6416948"/>
            <a:ext cx="1511300" cy="2524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 name="Rectangle 3"/>
          <p:cNvSpPr/>
          <p:nvPr/>
        </p:nvSpPr>
        <p:spPr>
          <a:xfrm>
            <a:off x="637647" y="1579623"/>
            <a:ext cx="8218487" cy="1154162"/>
          </a:xfrm>
          <a:prstGeom prst="rect">
            <a:avLst/>
          </a:prstGeom>
        </p:spPr>
        <p:txBody>
          <a:bodyPr wrap="square">
            <a:spAutoFit/>
          </a:bodyPr>
          <a:lstStyle/>
          <a:p>
            <a:pPr algn="just"/>
            <a:endParaRPr lang="en-US" sz="1000" dirty="0">
              <a:solidFill>
                <a:srgbClr val="C00000"/>
              </a:solidFill>
              <a:latin typeface="Comic Sans MS" panose="030F0702030302020204" pitchFamily="66" charset="0"/>
              <a:cs typeface="Segoe UI Semilight" panose="020B0402040204020203" pitchFamily="34" charset="0"/>
            </a:endParaRPr>
          </a:p>
          <a:p>
            <a:pPr marL="514350" indent="-514350" algn="just">
              <a:buFont typeface="Wingdings" panose="05000000000000000000" pitchFamily="2" charset="2"/>
              <a:buChar char="q"/>
            </a:pPr>
            <a:r>
              <a:rPr lang="en-US" sz="2400" dirty="0">
                <a:solidFill>
                  <a:srgbClr val="C00000"/>
                </a:solidFill>
                <a:latin typeface="Comic Sans MS" panose="030F0702030302020204" pitchFamily="66" charset="0"/>
                <a:cs typeface="Segoe UI Semilight" panose="020B0402040204020203" pitchFamily="34" charset="0"/>
              </a:rPr>
              <a:t>Top Down Design and Nested Modules </a:t>
            </a:r>
          </a:p>
          <a:p>
            <a:pPr algn="just"/>
            <a:endParaRPr lang="en-US" sz="1100" dirty="0">
              <a:solidFill>
                <a:schemeClr val="bg2">
                  <a:lumMod val="75000"/>
                </a:schemeClr>
              </a:solidFill>
              <a:latin typeface="Comic Sans MS" panose="030F0702030302020204" pitchFamily="66" charset="0"/>
              <a:cs typeface="Segoe UI Semilight" panose="020B0402040204020203" pitchFamily="34" charset="0"/>
            </a:endParaRPr>
          </a:p>
          <a:p>
            <a:pPr algn="just"/>
            <a:endParaRPr lang="en-US" sz="2400" dirty="0">
              <a:solidFill>
                <a:schemeClr val="bg2">
                  <a:lumMod val="75000"/>
                </a:schemeClr>
              </a:solidFill>
              <a:latin typeface="Comic Sans MS" panose="030F0702030302020204" pitchFamily="66" charset="0"/>
              <a:cs typeface="Segoe UI Semilight" panose="020B0402040204020203" pitchFamily="34" charset="0"/>
            </a:endParaRPr>
          </a:p>
        </p:txBody>
      </p:sp>
      <p:sp>
        <p:nvSpPr>
          <p:cNvPr id="17" name="Rectangle 2"/>
          <p:cNvSpPr>
            <a:spLocks noGrp="1" noChangeArrowheads="1"/>
          </p:cNvSpPr>
          <p:nvPr>
            <p:ph type="title"/>
          </p:nvPr>
        </p:nvSpPr>
        <p:spPr>
          <a:xfrm>
            <a:off x="2135561" y="382228"/>
            <a:ext cx="8229600" cy="719137"/>
          </a:xfrm>
        </p:spPr>
        <p:txBody>
          <a:bodyPr>
            <a:noAutofit/>
          </a:bodyPr>
          <a:lstStyle/>
          <a:p>
            <a:pPr algn="ctr" eaLnBrk="1" hangingPunct="1">
              <a:defRPr/>
            </a:pPr>
            <a:r>
              <a:rPr lang="en-US" b="1" dirty="0">
                <a:latin typeface="Comic Sans MS" panose="030F0702030302020204" pitchFamily="66" charset="0"/>
              </a:rPr>
              <a:t>Verilog – Structural models of combinational Logic</a:t>
            </a:r>
            <a:endParaRPr lang="en-US" altLang="en-US" b="1" dirty="0">
              <a:latin typeface="Comic Sans MS" panose="030F0702030302020204" pitchFamily="66" charset="0"/>
              <a:cs typeface="B Nazanin" panose="00000400000000000000" pitchFamily="2" charset="-78"/>
            </a:endParaRPr>
          </a:p>
        </p:txBody>
      </p:sp>
      <p:sp>
        <p:nvSpPr>
          <p:cNvPr id="9" name="Rectangle 8"/>
          <p:cNvSpPr/>
          <p:nvPr/>
        </p:nvSpPr>
        <p:spPr>
          <a:xfrm>
            <a:off x="1083255" y="4366206"/>
            <a:ext cx="6192787" cy="1754326"/>
          </a:xfrm>
          <a:prstGeom prst="rect">
            <a:avLst/>
          </a:prstGeom>
        </p:spPr>
        <p:txBody>
          <a:bodyPr wrap="square">
            <a:spAutoFit/>
          </a:bodyPr>
          <a:lstStyle/>
          <a:p>
            <a:r>
              <a:rPr lang="en-US" b="1" dirty="0">
                <a:latin typeface="Comic Sans MS" panose="030F0702030302020204" pitchFamily="66" charset="0"/>
                <a:ea typeface="Calibri" panose="020F0502020204030204" pitchFamily="34" charset="0"/>
                <a:cs typeface="Courier New" panose="02070309020205020404" pitchFamily="49" charset="0"/>
              </a:rPr>
              <a:t>module</a:t>
            </a:r>
            <a:r>
              <a:rPr lang="en-US" dirty="0">
                <a:latin typeface="Comic Sans MS" panose="030F0702030302020204" pitchFamily="66" charset="0"/>
                <a:ea typeface="Calibri" panose="020F0502020204030204" pitchFamily="34" charset="0"/>
                <a:cs typeface="Courier New" panose="02070309020205020404" pitchFamily="49" charset="0"/>
              </a:rPr>
              <a:t> </a:t>
            </a:r>
            <a:r>
              <a:rPr lang="en-US" dirty="0" err="1">
                <a:latin typeface="Comic Sans MS" panose="030F0702030302020204" pitchFamily="66" charset="0"/>
                <a:ea typeface="Calibri" panose="020F0502020204030204" pitchFamily="34" charset="0"/>
                <a:cs typeface="Courier New" panose="02070309020205020404" pitchFamily="49" charset="0"/>
              </a:rPr>
              <a:t>Half_Adder</a:t>
            </a:r>
            <a:r>
              <a:rPr lang="en-US" dirty="0">
                <a:latin typeface="Comic Sans MS" panose="030F0702030302020204" pitchFamily="66" charset="0"/>
                <a:ea typeface="Calibri" panose="020F0502020204030204" pitchFamily="34" charset="0"/>
                <a:cs typeface="Courier New" panose="02070309020205020404" pitchFamily="49" charset="0"/>
              </a:rPr>
              <a:t>(sum , </a:t>
            </a:r>
            <a:r>
              <a:rPr lang="en-US" dirty="0" err="1">
                <a:latin typeface="Comic Sans MS" panose="030F0702030302020204" pitchFamily="66" charset="0"/>
                <a:ea typeface="Calibri" panose="020F0502020204030204" pitchFamily="34" charset="0"/>
                <a:cs typeface="Courier New" panose="02070309020205020404" pitchFamily="49" charset="0"/>
              </a:rPr>
              <a:t>cout</a:t>
            </a:r>
            <a:r>
              <a:rPr lang="en-US" dirty="0">
                <a:latin typeface="Comic Sans MS" panose="030F0702030302020204" pitchFamily="66" charset="0"/>
                <a:ea typeface="Calibri" panose="020F0502020204030204" pitchFamily="34" charset="0"/>
                <a:cs typeface="Courier New" panose="02070309020205020404" pitchFamily="49" charset="0"/>
              </a:rPr>
              <a:t> , a , b);</a:t>
            </a:r>
            <a:endParaRPr lang="en-US" sz="1600" dirty="0">
              <a:latin typeface="Comic Sans MS" panose="030F0702030302020204" pitchFamily="66" charset="0"/>
              <a:ea typeface="Calibri" panose="020F0502020204030204" pitchFamily="34" charset="0"/>
              <a:cs typeface="Courier New" panose="02070309020205020404" pitchFamily="49" charset="0"/>
            </a:endParaRPr>
          </a:p>
          <a:p>
            <a:r>
              <a:rPr lang="en-US" dirty="0">
                <a:latin typeface="Comic Sans MS" panose="030F0702030302020204" pitchFamily="66" charset="0"/>
                <a:ea typeface="Calibri" panose="020F0502020204030204" pitchFamily="34" charset="0"/>
                <a:cs typeface="Courier New" panose="02070309020205020404" pitchFamily="49" charset="0"/>
              </a:rPr>
              <a:t>	</a:t>
            </a:r>
            <a:r>
              <a:rPr lang="en-US" b="1" dirty="0">
                <a:latin typeface="Comic Sans MS" panose="030F0702030302020204" pitchFamily="66" charset="0"/>
                <a:ea typeface="Calibri" panose="020F0502020204030204" pitchFamily="34" charset="0"/>
                <a:cs typeface="Courier New" panose="02070309020205020404" pitchFamily="49" charset="0"/>
              </a:rPr>
              <a:t>input</a:t>
            </a:r>
            <a:r>
              <a:rPr lang="en-US" dirty="0">
                <a:latin typeface="Comic Sans MS" panose="030F0702030302020204" pitchFamily="66" charset="0"/>
                <a:ea typeface="Calibri" panose="020F0502020204030204" pitchFamily="34" charset="0"/>
                <a:cs typeface="Courier New" panose="02070309020205020404" pitchFamily="49" charset="0"/>
              </a:rPr>
              <a:t>	  a , b;</a:t>
            </a:r>
            <a:endParaRPr lang="en-US" sz="1600" dirty="0">
              <a:latin typeface="Comic Sans MS" panose="030F0702030302020204" pitchFamily="66" charset="0"/>
              <a:ea typeface="Calibri" panose="020F0502020204030204" pitchFamily="34" charset="0"/>
              <a:cs typeface="Courier New" panose="02070309020205020404" pitchFamily="49" charset="0"/>
            </a:endParaRPr>
          </a:p>
          <a:p>
            <a:r>
              <a:rPr lang="en-US" dirty="0">
                <a:latin typeface="Comic Sans MS" panose="030F0702030302020204" pitchFamily="66" charset="0"/>
                <a:ea typeface="Calibri" panose="020F0502020204030204" pitchFamily="34" charset="0"/>
                <a:cs typeface="Courier New" panose="02070309020205020404" pitchFamily="49" charset="0"/>
              </a:rPr>
              <a:t>	</a:t>
            </a:r>
            <a:r>
              <a:rPr lang="en-US" b="1" dirty="0">
                <a:latin typeface="Comic Sans MS" panose="030F0702030302020204" pitchFamily="66" charset="0"/>
                <a:ea typeface="Calibri" panose="020F0502020204030204" pitchFamily="34" charset="0"/>
                <a:cs typeface="Courier New" panose="02070309020205020404" pitchFamily="49" charset="0"/>
              </a:rPr>
              <a:t>output</a:t>
            </a:r>
            <a:r>
              <a:rPr lang="en-US" dirty="0">
                <a:latin typeface="Comic Sans MS" panose="030F0702030302020204" pitchFamily="66" charset="0"/>
                <a:ea typeface="Calibri" panose="020F0502020204030204" pitchFamily="34" charset="0"/>
                <a:cs typeface="Courier New" panose="02070309020205020404" pitchFamily="49" charset="0"/>
              </a:rPr>
              <a:t>   sum , </a:t>
            </a:r>
            <a:r>
              <a:rPr lang="en-US" dirty="0" err="1">
                <a:latin typeface="Comic Sans MS" panose="030F0702030302020204" pitchFamily="66" charset="0"/>
                <a:ea typeface="Calibri" panose="020F0502020204030204" pitchFamily="34" charset="0"/>
                <a:cs typeface="Courier New" panose="02070309020205020404" pitchFamily="49" charset="0"/>
              </a:rPr>
              <a:t>cout</a:t>
            </a:r>
            <a:r>
              <a:rPr lang="en-US" dirty="0">
                <a:latin typeface="Comic Sans MS" panose="030F0702030302020204" pitchFamily="66" charset="0"/>
                <a:ea typeface="Calibri" panose="020F0502020204030204" pitchFamily="34" charset="0"/>
                <a:cs typeface="Courier New" panose="02070309020205020404" pitchFamily="49" charset="0"/>
              </a:rPr>
              <a:t>;</a:t>
            </a:r>
            <a:endParaRPr lang="en-US" sz="1600" dirty="0">
              <a:latin typeface="Comic Sans MS" panose="030F0702030302020204" pitchFamily="66" charset="0"/>
              <a:ea typeface="Calibri" panose="020F0502020204030204" pitchFamily="34" charset="0"/>
              <a:cs typeface="Courier New" panose="02070309020205020404" pitchFamily="49" charset="0"/>
            </a:endParaRPr>
          </a:p>
          <a:p>
            <a:r>
              <a:rPr lang="en-US" dirty="0">
                <a:latin typeface="Comic Sans MS" panose="030F0702030302020204" pitchFamily="66" charset="0"/>
                <a:ea typeface="Calibri" panose="020F0502020204030204" pitchFamily="34" charset="0"/>
                <a:cs typeface="Courier New" panose="02070309020205020404" pitchFamily="49" charset="0"/>
              </a:rPr>
              <a:t>	</a:t>
            </a:r>
            <a:r>
              <a:rPr lang="en-US" b="1" dirty="0" err="1">
                <a:latin typeface="Comic Sans MS" panose="030F0702030302020204" pitchFamily="66" charset="0"/>
                <a:ea typeface="Calibri" panose="020F0502020204030204" pitchFamily="34" charset="0"/>
                <a:cs typeface="Courier New" panose="02070309020205020404" pitchFamily="49" charset="0"/>
              </a:rPr>
              <a:t>xor</a:t>
            </a:r>
            <a:r>
              <a:rPr lang="en-US" dirty="0">
                <a:latin typeface="Comic Sans MS" panose="030F0702030302020204" pitchFamily="66" charset="0"/>
                <a:ea typeface="Calibri" panose="020F0502020204030204" pitchFamily="34" charset="0"/>
                <a:cs typeface="Courier New" panose="02070309020205020404" pitchFamily="49" charset="0"/>
              </a:rPr>
              <a:t> (sum , a , b);</a:t>
            </a:r>
            <a:endParaRPr lang="en-US" sz="1600" dirty="0">
              <a:latin typeface="Comic Sans MS" panose="030F0702030302020204" pitchFamily="66" charset="0"/>
              <a:ea typeface="Calibri" panose="020F0502020204030204" pitchFamily="34" charset="0"/>
              <a:cs typeface="Courier New" panose="02070309020205020404" pitchFamily="49" charset="0"/>
            </a:endParaRPr>
          </a:p>
          <a:p>
            <a:r>
              <a:rPr lang="en-US" dirty="0">
                <a:latin typeface="Comic Sans MS" panose="030F0702030302020204" pitchFamily="66" charset="0"/>
                <a:ea typeface="Calibri" panose="020F0502020204030204" pitchFamily="34" charset="0"/>
                <a:cs typeface="Courier New" panose="02070309020205020404" pitchFamily="49" charset="0"/>
              </a:rPr>
              <a:t>	</a:t>
            </a:r>
            <a:r>
              <a:rPr lang="en-US" b="1" dirty="0">
                <a:latin typeface="Comic Sans MS" panose="030F0702030302020204" pitchFamily="66" charset="0"/>
                <a:ea typeface="Calibri" panose="020F0502020204030204" pitchFamily="34" charset="0"/>
                <a:cs typeface="Courier New" panose="02070309020205020404" pitchFamily="49" charset="0"/>
              </a:rPr>
              <a:t>and</a:t>
            </a:r>
            <a:r>
              <a:rPr lang="en-US" dirty="0">
                <a:latin typeface="Comic Sans MS" panose="030F0702030302020204" pitchFamily="66" charset="0"/>
                <a:ea typeface="Calibri" panose="020F0502020204030204" pitchFamily="34" charset="0"/>
                <a:cs typeface="Courier New" panose="02070309020205020404" pitchFamily="49" charset="0"/>
              </a:rPr>
              <a:t> (</a:t>
            </a:r>
            <a:r>
              <a:rPr lang="en-US" dirty="0" err="1">
                <a:latin typeface="Comic Sans MS" panose="030F0702030302020204" pitchFamily="66" charset="0"/>
                <a:ea typeface="Calibri" panose="020F0502020204030204" pitchFamily="34" charset="0"/>
                <a:cs typeface="Courier New" panose="02070309020205020404" pitchFamily="49" charset="0"/>
              </a:rPr>
              <a:t>cout</a:t>
            </a:r>
            <a:r>
              <a:rPr lang="en-US" dirty="0">
                <a:latin typeface="Comic Sans MS" panose="030F0702030302020204" pitchFamily="66" charset="0"/>
                <a:ea typeface="Calibri" panose="020F0502020204030204" pitchFamily="34" charset="0"/>
                <a:cs typeface="Courier New" panose="02070309020205020404" pitchFamily="49" charset="0"/>
              </a:rPr>
              <a:t> , a , b);</a:t>
            </a:r>
            <a:endParaRPr lang="en-US" sz="1600" dirty="0">
              <a:latin typeface="Comic Sans MS" panose="030F0702030302020204" pitchFamily="66" charset="0"/>
              <a:ea typeface="Calibri" panose="020F0502020204030204" pitchFamily="34" charset="0"/>
              <a:cs typeface="Courier New" panose="02070309020205020404" pitchFamily="49" charset="0"/>
            </a:endParaRPr>
          </a:p>
          <a:p>
            <a:r>
              <a:rPr lang="en-US" b="1" dirty="0" err="1">
                <a:latin typeface="Comic Sans MS" panose="030F0702030302020204" pitchFamily="66" charset="0"/>
                <a:ea typeface="Calibri" panose="020F0502020204030204" pitchFamily="34" charset="0"/>
                <a:cs typeface="Courier New" panose="02070309020205020404" pitchFamily="49" charset="0"/>
              </a:rPr>
              <a:t>endmodule</a:t>
            </a:r>
            <a:endParaRPr lang="en-US" sz="1600" dirty="0">
              <a:latin typeface="Comic Sans MS" panose="030F0702030302020204" pitchFamily="66" charset="0"/>
              <a:ea typeface="Calibri" panose="020F0502020204030204" pitchFamily="34" charset="0"/>
              <a:cs typeface="Courier New" panose="02070309020205020404" pitchFamily="49" charset="0"/>
            </a:endParaRPr>
          </a:p>
        </p:txBody>
      </p:sp>
      <p:pic>
        <p:nvPicPr>
          <p:cNvPr id="3" name="Picture 2"/>
          <p:cNvPicPr>
            <a:picLocks noChangeAspect="1"/>
          </p:cNvPicPr>
          <p:nvPr/>
        </p:nvPicPr>
        <p:blipFill>
          <a:blip r:embed="rId3"/>
          <a:stretch>
            <a:fillRect/>
          </a:stretch>
        </p:blipFill>
        <p:spPr>
          <a:xfrm>
            <a:off x="1083255" y="2368396"/>
            <a:ext cx="3329415" cy="1849602"/>
          </a:xfrm>
          <a:prstGeom prst="rect">
            <a:avLst/>
          </a:prstGeom>
        </p:spPr>
      </p:pic>
      <p:sp>
        <p:nvSpPr>
          <p:cNvPr id="5" name="TextBox 4">
            <a:extLst>
              <a:ext uri="{FF2B5EF4-FFF2-40B4-BE49-F238E27FC236}">
                <a16:creationId xmlns:a16="http://schemas.microsoft.com/office/drawing/2014/main" id="{5124EEB6-08EE-E94D-8936-E6954189AEF7}"/>
              </a:ext>
            </a:extLst>
          </p:cNvPr>
          <p:cNvSpPr txBox="1"/>
          <p:nvPr/>
        </p:nvSpPr>
        <p:spPr>
          <a:xfrm>
            <a:off x="4625933" y="4920203"/>
            <a:ext cx="2440911" cy="646331"/>
          </a:xfrm>
          <a:prstGeom prst="rect">
            <a:avLst/>
          </a:prstGeom>
          <a:solidFill>
            <a:srgbClr val="FFC000"/>
          </a:solidFill>
        </p:spPr>
        <p:txBody>
          <a:bodyPr wrap="square" rtlCol="0">
            <a:spAutoFit/>
          </a:bodyPr>
          <a:lstStyle/>
          <a:p>
            <a:r>
              <a:rPr lang="x-none" dirty="0">
                <a:latin typeface="Comic Sans MS" panose="030F0702030302020204" pitchFamily="66" charset="0"/>
              </a:rPr>
              <a:t>outputs are of wire type by default</a:t>
            </a:r>
          </a:p>
        </p:txBody>
      </p:sp>
      <p:sp>
        <p:nvSpPr>
          <p:cNvPr id="10"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18</a:t>
            </a:r>
          </a:p>
        </p:txBody>
      </p:sp>
    </p:spTree>
    <p:extLst>
      <p:ext uri="{BB962C8B-B14F-4D97-AF65-F5344CB8AC3E}">
        <p14:creationId xmlns:p14="http://schemas.microsoft.com/office/powerpoint/2010/main" val="3533384449"/>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6047" y="1285865"/>
            <a:ext cx="8218487" cy="1154162"/>
          </a:xfrm>
          <a:prstGeom prst="rect">
            <a:avLst/>
          </a:prstGeom>
        </p:spPr>
        <p:txBody>
          <a:bodyPr wrap="square">
            <a:spAutoFit/>
          </a:bodyPr>
          <a:lstStyle/>
          <a:p>
            <a:pPr algn="just"/>
            <a:endParaRPr lang="en-US" sz="1000" dirty="0">
              <a:solidFill>
                <a:srgbClr val="C00000"/>
              </a:solidFill>
              <a:latin typeface="Comic Sans MS" panose="030F0702030302020204" pitchFamily="66" charset="0"/>
              <a:cs typeface="Segoe UI Semilight" panose="020B0402040204020203" pitchFamily="34" charset="0"/>
            </a:endParaRPr>
          </a:p>
          <a:p>
            <a:pPr marL="514350" indent="-514350" algn="just">
              <a:buFont typeface="Wingdings" panose="05000000000000000000" pitchFamily="2" charset="2"/>
              <a:buChar char="q"/>
            </a:pPr>
            <a:r>
              <a:rPr lang="en-US" sz="2400" dirty="0">
                <a:solidFill>
                  <a:srgbClr val="C00000"/>
                </a:solidFill>
                <a:latin typeface="Comic Sans MS" panose="030F0702030302020204" pitchFamily="66" charset="0"/>
                <a:cs typeface="Segoe UI Semilight" panose="020B0402040204020203" pitchFamily="34" charset="0"/>
              </a:rPr>
              <a:t>Top Down Design and Nested Modules </a:t>
            </a:r>
          </a:p>
          <a:p>
            <a:pPr algn="just"/>
            <a:endParaRPr lang="en-US" sz="1100" dirty="0">
              <a:solidFill>
                <a:schemeClr val="bg2">
                  <a:lumMod val="75000"/>
                </a:schemeClr>
              </a:solidFill>
              <a:latin typeface="Comic Sans MS" panose="030F0702030302020204" pitchFamily="66" charset="0"/>
              <a:cs typeface="Segoe UI Semilight" panose="020B0402040204020203" pitchFamily="34" charset="0"/>
            </a:endParaRPr>
          </a:p>
          <a:p>
            <a:pPr algn="just"/>
            <a:endParaRPr lang="en-US" sz="2400" dirty="0">
              <a:solidFill>
                <a:schemeClr val="bg2">
                  <a:lumMod val="75000"/>
                </a:schemeClr>
              </a:solidFill>
              <a:latin typeface="Comic Sans MS" panose="030F0702030302020204" pitchFamily="66" charset="0"/>
              <a:cs typeface="Segoe UI Semilight" panose="020B0402040204020203" pitchFamily="34" charset="0"/>
            </a:endParaRPr>
          </a:p>
        </p:txBody>
      </p:sp>
      <p:sp>
        <p:nvSpPr>
          <p:cNvPr id="17" name="Rectangle 2"/>
          <p:cNvSpPr>
            <a:spLocks noGrp="1" noChangeArrowheads="1"/>
          </p:cNvSpPr>
          <p:nvPr>
            <p:ph type="title"/>
          </p:nvPr>
        </p:nvSpPr>
        <p:spPr>
          <a:xfrm>
            <a:off x="2114872" y="307153"/>
            <a:ext cx="8229600" cy="719137"/>
          </a:xfrm>
        </p:spPr>
        <p:txBody>
          <a:bodyPr>
            <a:noAutofit/>
          </a:bodyPr>
          <a:lstStyle/>
          <a:p>
            <a:pPr algn="ctr" eaLnBrk="1" hangingPunct="1">
              <a:defRPr/>
            </a:pPr>
            <a:r>
              <a:rPr lang="en-US" b="1" dirty="0">
                <a:latin typeface="Comic Sans MS" panose="030F0702030302020204" pitchFamily="66" charset="0"/>
              </a:rPr>
              <a:t>Verilog – Structural models of combinational Logic</a:t>
            </a:r>
            <a:endParaRPr lang="en-US" altLang="en-US" b="1" dirty="0">
              <a:latin typeface="Comic Sans MS" panose="030F0702030302020204" pitchFamily="66" charset="0"/>
              <a:cs typeface="B Nazanin" panose="00000400000000000000" pitchFamily="2" charset="-78"/>
            </a:endParaRPr>
          </a:p>
        </p:txBody>
      </p:sp>
      <p:sp>
        <p:nvSpPr>
          <p:cNvPr id="9" name="Rectangle 8"/>
          <p:cNvSpPr/>
          <p:nvPr/>
        </p:nvSpPr>
        <p:spPr>
          <a:xfrm>
            <a:off x="1444715" y="3944711"/>
            <a:ext cx="8208912" cy="2723823"/>
          </a:xfrm>
          <a:prstGeom prst="rect">
            <a:avLst/>
          </a:prstGeom>
        </p:spPr>
        <p:txBody>
          <a:bodyPr wrap="square">
            <a:spAutoFit/>
          </a:bodyPr>
          <a:lstStyle/>
          <a:p>
            <a:r>
              <a:rPr lang="en-US" b="1" dirty="0">
                <a:latin typeface="Comic Sans MS" panose="030F0702030302020204" pitchFamily="66" charset="0"/>
                <a:cs typeface="Courier New" panose="02070309020205020404" pitchFamily="49" charset="0"/>
              </a:rPr>
              <a:t>module</a:t>
            </a:r>
            <a:r>
              <a:rPr lang="en-US" dirty="0">
                <a:latin typeface="Comic Sans MS" panose="030F0702030302020204" pitchFamily="66" charset="0"/>
                <a:cs typeface="Courier New" panose="02070309020205020404" pitchFamily="49" charset="0"/>
              </a:rPr>
              <a:t> </a:t>
            </a:r>
            <a:r>
              <a:rPr lang="en-US" dirty="0" err="1">
                <a:latin typeface="Comic Sans MS" panose="030F0702030302020204" pitchFamily="66" charset="0"/>
                <a:cs typeface="Courier New" panose="02070309020205020404" pitchFamily="49" charset="0"/>
              </a:rPr>
              <a:t>Full_Adder</a:t>
            </a:r>
            <a:r>
              <a:rPr lang="en-US" dirty="0">
                <a:latin typeface="Comic Sans MS" panose="030F0702030302020204" pitchFamily="66" charset="0"/>
                <a:cs typeface="Courier New" panose="02070309020205020404" pitchFamily="49" charset="0"/>
              </a:rPr>
              <a:t> (sum , </a:t>
            </a:r>
            <a:r>
              <a:rPr lang="en-US" dirty="0" err="1">
                <a:latin typeface="Comic Sans MS" panose="030F0702030302020204" pitchFamily="66" charset="0"/>
                <a:cs typeface="Courier New" panose="02070309020205020404" pitchFamily="49" charset="0"/>
              </a:rPr>
              <a:t>c_out</a:t>
            </a:r>
            <a:r>
              <a:rPr lang="en-US" dirty="0">
                <a:latin typeface="Comic Sans MS" panose="030F0702030302020204" pitchFamily="66" charset="0"/>
                <a:cs typeface="Courier New" panose="02070309020205020404" pitchFamily="49" charset="0"/>
              </a:rPr>
              <a:t> , a , b , </a:t>
            </a:r>
            <a:r>
              <a:rPr lang="en-US" dirty="0" err="1">
                <a:latin typeface="Comic Sans MS" panose="030F0702030302020204" pitchFamily="66" charset="0"/>
                <a:cs typeface="Courier New" panose="02070309020205020404" pitchFamily="49" charset="0"/>
              </a:rPr>
              <a:t>c_in</a:t>
            </a:r>
            <a:r>
              <a:rPr lang="en-US" dirty="0">
                <a:latin typeface="Comic Sans MS" panose="030F0702030302020204" pitchFamily="66" charset="0"/>
                <a:cs typeface="Courier New" panose="02070309020205020404" pitchFamily="49" charset="0"/>
              </a:rPr>
              <a:t> );</a:t>
            </a:r>
          </a:p>
          <a:p>
            <a:r>
              <a:rPr lang="en-US" dirty="0">
                <a:latin typeface="Comic Sans MS" panose="030F0702030302020204" pitchFamily="66" charset="0"/>
                <a:cs typeface="Courier New" panose="02070309020205020404" pitchFamily="49" charset="0"/>
              </a:rPr>
              <a:t>	</a:t>
            </a:r>
            <a:r>
              <a:rPr lang="en-US" b="1" dirty="0">
                <a:latin typeface="Comic Sans MS" panose="030F0702030302020204" pitchFamily="66" charset="0"/>
                <a:cs typeface="Courier New" panose="02070309020205020404" pitchFamily="49" charset="0"/>
              </a:rPr>
              <a:t>output</a:t>
            </a:r>
            <a:r>
              <a:rPr lang="en-US" dirty="0">
                <a:latin typeface="Comic Sans MS" panose="030F0702030302020204" pitchFamily="66" charset="0"/>
                <a:cs typeface="Courier New" panose="02070309020205020404" pitchFamily="49" charset="0"/>
              </a:rPr>
              <a:t>	   sum, </a:t>
            </a:r>
            <a:r>
              <a:rPr lang="en-US" dirty="0" err="1">
                <a:latin typeface="Comic Sans MS" panose="030F0702030302020204" pitchFamily="66" charset="0"/>
                <a:cs typeface="Courier New" panose="02070309020205020404" pitchFamily="49" charset="0"/>
              </a:rPr>
              <a:t>c_out</a:t>
            </a:r>
            <a:r>
              <a:rPr lang="en-US" dirty="0">
                <a:latin typeface="Comic Sans MS" panose="030F0702030302020204" pitchFamily="66" charset="0"/>
                <a:cs typeface="Courier New" panose="02070309020205020404" pitchFamily="49" charset="0"/>
              </a:rPr>
              <a:t>;</a:t>
            </a:r>
          </a:p>
          <a:p>
            <a:r>
              <a:rPr lang="en-US" dirty="0">
                <a:latin typeface="Comic Sans MS" panose="030F0702030302020204" pitchFamily="66" charset="0"/>
                <a:cs typeface="Courier New" panose="02070309020205020404" pitchFamily="49" charset="0"/>
              </a:rPr>
              <a:t>	</a:t>
            </a:r>
            <a:r>
              <a:rPr lang="en-US" b="1" dirty="0">
                <a:latin typeface="Comic Sans MS" panose="030F0702030302020204" pitchFamily="66" charset="0"/>
                <a:cs typeface="Courier New" panose="02070309020205020404" pitchFamily="49" charset="0"/>
              </a:rPr>
              <a:t>input</a:t>
            </a:r>
            <a:r>
              <a:rPr lang="en-US" dirty="0">
                <a:latin typeface="Comic Sans MS" panose="030F0702030302020204" pitchFamily="66" charset="0"/>
                <a:cs typeface="Courier New" panose="02070309020205020404" pitchFamily="49" charset="0"/>
              </a:rPr>
              <a:t> 	   a, b, </a:t>
            </a:r>
            <a:r>
              <a:rPr lang="en-US" dirty="0" err="1">
                <a:latin typeface="Comic Sans MS" panose="030F0702030302020204" pitchFamily="66" charset="0"/>
                <a:cs typeface="Courier New" panose="02070309020205020404" pitchFamily="49" charset="0"/>
              </a:rPr>
              <a:t>c_in</a:t>
            </a:r>
            <a:r>
              <a:rPr lang="en-US" dirty="0">
                <a:latin typeface="Comic Sans MS" panose="030F0702030302020204" pitchFamily="66" charset="0"/>
                <a:cs typeface="Courier New" panose="02070309020205020404" pitchFamily="49" charset="0"/>
              </a:rPr>
              <a:t>;</a:t>
            </a:r>
          </a:p>
          <a:p>
            <a:r>
              <a:rPr lang="en-US" sz="1100" dirty="0">
                <a:latin typeface="Comic Sans MS" panose="030F0702030302020204" pitchFamily="66" charset="0"/>
                <a:cs typeface="Courier New" panose="02070309020205020404" pitchFamily="49" charset="0"/>
              </a:rPr>
              <a:t> </a:t>
            </a:r>
            <a:endParaRPr lang="en-US" sz="600" dirty="0">
              <a:latin typeface="Comic Sans MS" panose="030F0702030302020204" pitchFamily="66" charset="0"/>
              <a:cs typeface="Courier New" panose="02070309020205020404" pitchFamily="49" charset="0"/>
            </a:endParaRPr>
          </a:p>
          <a:p>
            <a:r>
              <a:rPr lang="en-US" dirty="0">
                <a:latin typeface="Comic Sans MS" panose="030F0702030302020204" pitchFamily="66" charset="0"/>
                <a:cs typeface="Courier New" panose="02070309020205020404" pitchFamily="49" charset="0"/>
              </a:rPr>
              <a:t>	</a:t>
            </a:r>
            <a:r>
              <a:rPr lang="en-US" b="1" dirty="0">
                <a:latin typeface="Comic Sans MS" panose="030F0702030302020204" pitchFamily="66" charset="0"/>
                <a:cs typeface="Courier New" panose="02070309020205020404" pitchFamily="49" charset="0"/>
              </a:rPr>
              <a:t>wire</a:t>
            </a:r>
            <a:r>
              <a:rPr lang="en-US" dirty="0">
                <a:latin typeface="Comic Sans MS" panose="030F0702030302020204" pitchFamily="66" charset="0"/>
                <a:cs typeface="Courier New" panose="02070309020205020404" pitchFamily="49" charset="0"/>
              </a:rPr>
              <a:t>	   w1 , w2 , w3;</a:t>
            </a:r>
          </a:p>
          <a:p>
            <a:r>
              <a:rPr lang="en-US" sz="1050" dirty="0">
                <a:latin typeface="Comic Sans MS" panose="030F0702030302020204" pitchFamily="66" charset="0"/>
                <a:cs typeface="Courier New" panose="02070309020205020404" pitchFamily="49" charset="0"/>
              </a:rPr>
              <a:t> </a:t>
            </a:r>
            <a:endParaRPr lang="en-US" sz="400" dirty="0">
              <a:latin typeface="Comic Sans MS" panose="030F0702030302020204" pitchFamily="66" charset="0"/>
              <a:cs typeface="Courier New" panose="02070309020205020404" pitchFamily="49" charset="0"/>
            </a:endParaRPr>
          </a:p>
          <a:p>
            <a:r>
              <a:rPr lang="en-US" dirty="0">
                <a:latin typeface="Comic Sans MS" panose="030F0702030302020204" pitchFamily="66" charset="0"/>
                <a:cs typeface="Courier New" panose="02070309020205020404" pitchFamily="49" charset="0"/>
              </a:rPr>
              <a:t>	</a:t>
            </a:r>
            <a:r>
              <a:rPr lang="en-US" dirty="0" err="1">
                <a:latin typeface="Comic Sans MS" panose="030F0702030302020204" pitchFamily="66" charset="0"/>
                <a:cs typeface="Courier New" panose="02070309020205020404" pitchFamily="49" charset="0"/>
              </a:rPr>
              <a:t>Half_Adder</a:t>
            </a:r>
            <a:r>
              <a:rPr lang="en-US" dirty="0">
                <a:latin typeface="Comic Sans MS" panose="030F0702030302020204" pitchFamily="66" charset="0"/>
                <a:cs typeface="Courier New" panose="02070309020205020404" pitchFamily="49" charset="0"/>
              </a:rPr>
              <a:t> M1 (w1 , w2 , a , b);</a:t>
            </a:r>
          </a:p>
          <a:p>
            <a:r>
              <a:rPr lang="en-US" dirty="0">
                <a:latin typeface="Comic Sans MS" panose="030F0702030302020204" pitchFamily="66" charset="0"/>
                <a:cs typeface="Courier New" panose="02070309020205020404" pitchFamily="49" charset="0"/>
              </a:rPr>
              <a:t>	</a:t>
            </a:r>
            <a:r>
              <a:rPr lang="en-US" dirty="0" err="1">
                <a:latin typeface="Comic Sans MS" panose="030F0702030302020204" pitchFamily="66" charset="0"/>
                <a:cs typeface="Courier New" panose="02070309020205020404" pitchFamily="49" charset="0"/>
              </a:rPr>
              <a:t>Half_Adder</a:t>
            </a:r>
            <a:r>
              <a:rPr lang="en-US" dirty="0">
                <a:latin typeface="Comic Sans MS" panose="030F0702030302020204" pitchFamily="66" charset="0"/>
                <a:cs typeface="Courier New" panose="02070309020205020404" pitchFamily="49" charset="0"/>
              </a:rPr>
              <a:t> M2 (sum , w3 , </a:t>
            </a:r>
            <a:r>
              <a:rPr lang="en-US" dirty="0" err="1">
                <a:latin typeface="Comic Sans MS" panose="030F0702030302020204" pitchFamily="66" charset="0"/>
                <a:cs typeface="Courier New" panose="02070309020205020404" pitchFamily="49" charset="0"/>
              </a:rPr>
              <a:t>c_in</a:t>
            </a:r>
            <a:r>
              <a:rPr lang="en-US" dirty="0">
                <a:latin typeface="Comic Sans MS" panose="030F0702030302020204" pitchFamily="66" charset="0"/>
                <a:cs typeface="Courier New" panose="02070309020205020404" pitchFamily="49" charset="0"/>
              </a:rPr>
              <a:t> , w1);</a:t>
            </a:r>
          </a:p>
          <a:p>
            <a:r>
              <a:rPr lang="en-US" dirty="0">
                <a:latin typeface="Comic Sans MS" panose="030F0702030302020204" pitchFamily="66" charset="0"/>
                <a:cs typeface="Courier New" panose="02070309020205020404" pitchFamily="49" charset="0"/>
              </a:rPr>
              <a:t>	</a:t>
            </a:r>
            <a:r>
              <a:rPr lang="en-US" b="1" dirty="0">
                <a:latin typeface="Comic Sans MS" panose="030F0702030302020204" pitchFamily="66" charset="0"/>
                <a:cs typeface="Courier New" panose="02070309020205020404" pitchFamily="49" charset="0"/>
              </a:rPr>
              <a:t>or</a:t>
            </a:r>
            <a:r>
              <a:rPr lang="en-US" dirty="0">
                <a:latin typeface="Comic Sans MS" panose="030F0702030302020204" pitchFamily="66" charset="0"/>
                <a:cs typeface="Courier New" panose="02070309020205020404" pitchFamily="49" charset="0"/>
              </a:rPr>
              <a:t> (</a:t>
            </a:r>
            <a:r>
              <a:rPr lang="en-US" dirty="0" err="1">
                <a:latin typeface="Comic Sans MS" panose="030F0702030302020204" pitchFamily="66" charset="0"/>
                <a:cs typeface="Courier New" panose="02070309020205020404" pitchFamily="49" charset="0"/>
              </a:rPr>
              <a:t>c_out</a:t>
            </a:r>
            <a:r>
              <a:rPr lang="en-US" dirty="0">
                <a:latin typeface="Comic Sans MS" panose="030F0702030302020204" pitchFamily="66" charset="0"/>
                <a:cs typeface="Courier New" panose="02070309020205020404" pitchFamily="49" charset="0"/>
              </a:rPr>
              <a:t> , w2 , w3);</a:t>
            </a:r>
          </a:p>
          <a:p>
            <a:r>
              <a:rPr lang="en-US" b="1" dirty="0" err="1">
                <a:latin typeface="Comic Sans MS" panose="030F0702030302020204" pitchFamily="66" charset="0"/>
                <a:cs typeface="Courier New" panose="02070309020205020404" pitchFamily="49" charset="0"/>
              </a:rPr>
              <a:t>endmodule</a:t>
            </a:r>
            <a:endParaRPr lang="en-US" dirty="0">
              <a:latin typeface="Comic Sans MS" panose="030F0702030302020204" pitchFamily="66" charset="0"/>
              <a:cs typeface="Courier New" panose="02070309020205020404" pitchFamily="49" charset="0"/>
            </a:endParaRPr>
          </a:p>
        </p:txBody>
      </p:sp>
      <p:pic>
        <p:nvPicPr>
          <p:cNvPr id="10" name="Picture 9"/>
          <p:cNvPicPr>
            <a:picLocks noChangeAspect="1"/>
          </p:cNvPicPr>
          <p:nvPr/>
        </p:nvPicPr>
        <p:blipFill>
          <a:blip r:embed="rId3"/>
          <a:stretch>
            <a:fillRect/>
          </a:stretch>
        </p:blipFill>
        <p:spPr>
          <a:xfrm>
            <a:off x="1444715" y="1941969"/>
            <a:ext cx="5688632" cy="1743167"/>
          </a:xfrm>
          <a:prstGeom prst="rect">
            <a:avLst/>
          </a:prstGeom>
        </p:spPr>
      </p:pic>
      <p:sp>
        <p:nvSpPr>
          <p:cNvPr id="7"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19</a:t>
            </a:r>
          </a:p>
        </p:txBody>
      </p:sp>
    </p:spTree>
    <p:extLst>
      <p:ext uri="{BB962C8B-B14F-4D97-AF65-F5344CB8AC3E}">
        <p14:creationId xmlns:p14="http://schemas.microsoft.com/office/powerpoint/2010/main" val="3194174862"/>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507D3-CD95-7E41-B2F9-BEE809D744B9}"/>
              </a:ext>
            </a:extLst>
          </p:cNvPr>
          <p:cNvSpPr>
            <a:spLocks noGrp="1"/>
          </p:cNvSpPr>
          <p:nvPr>
            <p:ph type="title"/>
          </p:nvPr>
        </p:nvSpPr>
        <p:spPr/>
        <p:txBody>
          <a:bodyPr/>
          <a:lstStyle/>
          <a:p>
            <a:pPr algn="ctr"/>
            <a:r>
              <a:rPr lang="x-none" b="1" dirty="0">
                <a:latin typeface="Comic Sans MS" panose="030F0702030302020204" pitchFamily="66" charset="0"/>
              </a:rPr>
              <a:t>Modeling Hardware</a:t>
            </a:r>
          </a:p>
        </p:txBody>
      </p:sp>
      <p:sp>
        <p:nvSpPr>
          <p:cNvPr id="3" name="Content Placeholder 2">
            <a:extLst>
              <a:ext uri="{FF2B5EF4-FFF2-40B4-BE49-F238E27FC236}">
                <a16:creationId xmlns:a16="http://schemas.microsoft.com/office/drawing/2014/main" id="{4E44F0AD-2470-CB49-BA4B-CFA8BC9DD20C}"/>
              </a:ext>
            </a:extLst>
          </p:cNvPr>
          <p:cNvSpPr>
            <a:spLocks noGrp="1"/>
          </p:cNvSpPr>
          <p:nvPr>
            <p:ph idx="1"/>
          </p:nvPr>
        </p:nvSpPr>
        <p:spPr>
          <a:xfrm>
            <a:off x="838200" y="1837657"/>
            <a:ext cx="10515600" cy="4895850"/>
          </a:xfrm>
        </p:spPr>
        <p:txBody>
          <a:bodyPr/>
          <a:lstStyle/>
          <a:p>
            <a:r>
              <a:rPr lang="en-US" dirty="0">
                <a:latin typeface="Comic Sans MS" panose="030F0702030302020204" pitchFamily="66" charset="0"/>
              </a:rPr>
              <a:t>The biggest difficulty is representing </a:t>
            </a:r>
            <a:r>
              <a:rPr lang="en-US" dirty="0">
                <a:solidFill>
                  <a:srgbClr val="C00000"/>
                </a:solidFill>
                <a:latin typeface="Comic Sans MS" panose="030F0702030302020204" pitchFamily="66" charset="0"/>
              </a:rPr>
              <a:t>concurrently</a:t>
            </a:r>
            <a:r>
              <a:rPr lang="en-US" dirty="0">
                <a:latin typeface="Comic Sans MS" panose="030F0702030302020204" pitchFamily="66" charset="0"/>
              </a:rPr>
              <a:t> operating hardware. </a:t>
            </a:r>
          </a:p>
          <a:p>
            <a:r>
              <a:rPr lang="en-US" dirty="0">
                <a:latin typeface="Comic Sans MS" panose="030F0702030302020204" pitchFamily="66" charset="0"/>
              </a:rPr>
              <a:t>It is needed to </a:t>
            </a:r>
            <a:r>
              <a:rPr lang="en-US" dirty="0">
                <a:solidFill>
                  <a:srgbClr val="C00000"/>
                </a:solidFill>
                <a:latin typeface="Comic Sans MS" panose="030F0702030302020204" pitchFamily="66" charset="0"/>
              </a:rPr>
              <a:t>“simulate” </a:t>
            </a:r>
            <a:r>
              <a:rPr lang="en-US" dirty="0">
                <a:latin typeface="Comic Sans MS" panose="030F0702030302020204" pitchFamily="66" charset="0"/>
              </a:rPr>
              <a:t>the execution of several parts of the circuit </a:t>
            </a:r>
            <a:r>
              <a:rPr lang="en-US" dirty="0">
                <a:solidFill>
                  <a:srgbClr val="C00000"/>
                </a:solidFill>
                <a:latin typeface="Comic Sans MS" panose="030F0702030302020204" pitchFamily="66" charset="0"/>
              </a:rPr>
              <a:t>at the same time</a:t>
            </a:r>
            <a:r>
              <a:rPr lang="en-US" dirty="0">
                <a:latin typeface="Comic Sans MS" panose="030F0702030302020204" pitchFamily="66" charset="0"/>
              </a:rPr>
              <a:t>. </a:t>
            </a:r>
          </a:p>
          <a:p>
            <a:r>
              <a:rPr lang="en-US" dirty="0">
                <a:latin typeface="Comic Sans MS" panose="030F0702030302020204" pitchFamily="66" charset="0"/>
              </a:rPr>
              <a:t>Verilog models combinational circuits by what are called </a:t>
            </a:r>
            <a:r>
              <a:rPr lang="en-US" b="1" dirty="0">
                <a:solidFill>
                  <a:schemeClr val="accent5">
                    <a:lumMod val="50000"/>
                  </a:schemeClr>
                </a:solidFill>
                <a:latin typeface="Comic Sans MS" panose="030F0702030302020204" pitchFamily="66" charset="0"/>
              </a:rPr>
              <a:t>concurrent statements </a:t>
            </a:r>
            <a:endParaRPr lang="en-US" dirty="0">
              <a:solidFill>
                <a:schemeClr val="accent5">
                  <a:lumMod val="50000"/>
                </a:schemeClr>
              </a:solidFill>
              <a:latin typeface="Comic Sans MS" panose="030F0702030302020204" pitchFamily="66" charset="0"/>
            </a:endParaRPr>
          </a:p>
          <a:p>
            <a:pPr lvl="1">
              <a:buFont typeface="Wingdings" panose="05000000000000000000" pitchFamily="2" charset="2"/>
              <a:buChar char="Ø"/>
            </a:pPr>
            <a:r>
              <a:rPr lang="en-US" sz="2000" dirty="0">
                <a:solidFill>
                  <a:srgbClr val="008000"/>
                </a:solidFill>
                <a:latin typeface="Comic Sans MS" panose="030F0702030302020204" pitchFamily="66" charset="0"/>
              </a:rPr>
              <a:t>These statements are evaluated any time and every time a signal on the right side of the statement changes.</a:t>
            </a:r>
            <a:r>
              <a:rPr lang="en-US" sz="2000" dirty="0">
                <a:latin typeface="Comic Sans MS" panose="030F0702030302020204" pitchFamily="66" charset="0"/>
              </a:rPr>
              <a:t> </a:t>
            </a:r>
          </a:p>
          <a:p>
            <a:endParaRPr lang="x-none" dirty="0">
              <a:latin typeface="Comic Sans MS" panose="030F0702030302020204" pitchFamily="66" charset="0"/>
            </a:endParaRPr>
          </a:p>
        </p:txBody>
      </p:sp>
      <p:sp>
        <p:nvSpPr>
          <p:cNvPr id="4" name="Slide Number Placeholder 3">
            <a:extLst>
              <a:ext uri="{FF2B5EF4-FFF2-40B4-BE49-F238E27FC236}">
                <a16:creationId xmlns:a16="http://schemas.microsoft.com/office/drawing/2014/main" id="{0B1F0195-DDF8-42C6-998A-CAED840ADEB8}"/>
              </a:ext>
            </a:extLst>
          </p:cNvPr>
          <p:cNvSpPr>
            <a:spLocks noGrp="1"/>
          </p:cNvSpPr>
          <p:nvPr>
            <p:ph type="sldNum" sz="quarter" idx="12"/>
          </p:nvPr>
        </p:nvSpPr>
        <p:spPr>
          <a:xfrm>
            <a:off x="8610600" y="6356350"/>
            <a:ext cx="2743200" cy="365125"/>
          </a:xfrm>
        </p:spPr>
        <p:txBody>
          <a:bodyPr/>
          <a:lstStyle/>
          <a:p>
            <a:fld id="{5A81485A-01B8-4054-A537-7FB3100B64ED}" type="slidenum">
              <a:rPr lang="en-US" smtClean="0">
                <a:latin typeface="Comic Sans MS" panose="030F0702030302020204" pitchFamily="66" charset="0"/>
              </a:rPr>
              <a:t>2</a:t>
            </a:fld>
            <a:endParaRPr lang="en-US">
              <a:latin typeface="Comic Sans MS" panose="030F0702030302020204" pitchFamily="66" charset="0"/>
            </a:endParaRPr>
          </a:p>
        </p:txBody>
      </p:sp>
    </p:spTree>
    <p:extLst>
      <p:ext uri="{BB962C8B-B14F-4D97-AF65-F5344CB8AC3E}">
        <p14:creationId xmlns:p14="http://schemas.microsoft.com/office/powerpoint/2010/main" val="830648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92313" y="6416948"/>
            <a:ext cx="1511300" cy="2524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 name="Rectangle 3"/>
          <p:cNvSpPr/>
          <p:nvPr/>
        </p:nvSpPr>
        <p:spPr>
          <a:xfrm>
            <a:off x="490892" y="1429012"/>
            <a:ext cx="8218487" cy="1154162"/>
          </a:xfrm>
          <a:prstGeom prst="rect">
            <a:avLst/>
          </a:prstGeom>
        </p:spPr>
        <p:txBody>
          <a:bodyPr wrap="square">
            <a:spAutoFit/>
          </a:bodyPr>
          <a:lstStyle/>
          <a:p>
            <a:pPr algn="just"/>
            <a:endParaRPr lang="en-US" sz="1000" dirty="0">
              <a:solidFill>
                <a:srgbClr val="C00000"/>
              </a:solidFill>
              <a:latin typeface="Comic Sans MS" panose="030F0702030302020204" pitchFamily="66" charset="0"/>
              <a:cs typeface="Segoe UI Semilight" panose="020B0402040204020203" pitchFamily="34" charset="0"/>
            </a:endParaRPr>
          </a:p>
          <a:p>
            <a:pPr marL="514350" indent="-514350" algn="just">
              <a:buFont typeface="Wingdings" panose="05000000000000000000" pitchFamily="2" charset="2"/>
              <a:buChar char="q"/>
            </a:pPr>
            <a:r>
              <a:rPr lang="en-US" sz="2400" dirty="0">
                <a:solidFill>
                  <a:srgbClr val="C00000"/>
                </a:solidFill>
                <a:latin typeface="Comic Sans MS" panose="030F0702030302020204" pitchFamily="66" charset="0"/>
                <a:cs typeface="Segoe UI Semilight" panose="020B0402040204020203" pitchFamily="34" charset="0"/>
              </a:rPr>
              <a:t>Top Down Design and Nested Modules </a:t>
            </a:r>
          </a:p>
          <a:p>
            <a:pPr algn="just"/>
            <a:endParaRPr lang="en-US" sz="1100" dirty="0">
              <a:solidFill>
                <a:schemeClr val="bg2">
                  <a:lumMod val="75000"/>
                </a:schemeClr>
              </a:solidFill>
              <a:latin typeface="Comic Sans MS" panose="030F0702030302020204" pitchFamily="66" charset="0"/>
              <a:cs typeface="Segoe UI Semilight" panose="020B0402040204020203" pitchFamily="34" charset="0"/>
            </a:endParaRPr>
          </a:p>
          <a:p>
            <a:pPr algn="just"/>
            <a:endParaRPr lang="en-US" sz="2400" dirty="0">
              <a:solidFill>
                <a:schemeClr val="bg2">
                  <a:lumMod val="75000"/>
                </a:schemeClr>
              </a:solidFill>
              <a:latin typeface="Comic Sans MS" panose="030F0702030302020204" pitchFamily="66" charset="0"/>
              <a:cs typeface="Segoe UI Semilight" panose="020B0402040204020203" pitchFamily="34" charset="0"/>
            </a:endParaRPr>
          </a:p>
        </p:txBody>
      </p:sp>
      <p:sp>
        <p:nvSpPr>
          <p:cNvPr id="17" name="Rectangle 2"/>
          <p:cNvSpPr>
            <a:spLocks noGrp="1" noChangeArrowheads="1"/>
          </p:cNvSpPr>
          <p:nvPr>
            <p:ph type="title"/>
          </p:nvPr>
        </p:nvSpPr>
        <p:spPr>
          <a:xfrm>
            <a:off x="1992313" y="363456"/>
            <a:ext cx="8229600" cy="719137"/>
          </a:xfrm>
        </p:spPr>
        <p:txBody>
          <a:bodyPr>
            <a:noAutofit/>
          </a:bodyPr>
          <a:lstStyle/>
          <a:p>
            <a:pPr algn="ctr" eaLnBrk="1" hangingPunct="1">
              <a:defRPr/>
            </a:pPr>
            <a:r>
              <a:rPr lang="en-US" b="1" dirty="0">
                <a:latin typeface="Comic Sans MS" panose="030F0702030302020204" pitchFamily="66" charset="0"/>
              </a:rPr>
              <a:t>Verilog – Structural models of combinational Logic</a:t>
            </a:r>
            <a:endParaRPr lang="en-US" altLang="en-US" b="1" dirty="0">
              <a:latin typeface="Comic Sans MS" panose="030F0702030302020204" pitchFamily="66" charset="0"/>
              <a:cs typeface="B Nazanin" panose="00000400000000000000" pitchFamily="2" charset="-78"/>
            </a:endParaRPr>
          </a:p>
        </p:txBody>
      </p:sp>
      <p:pic>
        <p:nvPicPr>
          <p:cNvPr id="6" name="Picture 5"/>
          <p:cNvPicPr>
            <a:picLocks noChangeAspect="1"/>
          </p:cNvPicPr>
          <p:nvPr/>
        </p:nvPicPr>
        <p:blipFill>
          <a:blip r:embed="rId3"/>
          <a:stretch>
            <a:fillRect/>
          </a:stretch>
        </p:blipFill>
        <p:spPr>
          <a:xfrm>
            <a:off x="6219261" y="2244332"/>
            <a:ext cx="4980235" cy="2044353"/>
          </a:xfrm>
          <a:prstGeom prst="rect">
            <a:avLst/>
          </a:prstGeom>
        </p:spPr>
      </p:pic>
      <p:sp>
        <p:nvSpPr>
          <p:cNvPr id="11" name="Rectangle 10"/>
          <p:cNvSpPr/>
          <p:nvPr/>
        </p:nvSpPr>
        <p:spPr>
          <a:xfrm>
            <a:off x="490892" y="2244332"/>
            <a:ext cx="8622704" cy="3370153"/>
          </a:xfrm>
          <a:prstGeom prst="rect">
            <a:avLst/>
          </a:prstGeom>
        </p:spPr>
        <p:txBody>
          <a:bodyPr wrap="square">
            <a:spAutoFit/>
          </a:bodyPr>
          <a:lstStyle/>
          <a:p>
            <a:r>
              <a:rPr lang="en-US" sz="1600" b="1" dirty="0">
                <a:solidFill>
                  <a:srgbClr val="000000"/>
                </a:solidFill>
                <a:latin typeface="Comic Sans MS" panose="030F0702030302020204" pitchFamily="66" charset="0"/>
                <a:ea typeface="Calibri" panose="020F0502020204030204" pitchFamily="34" charset="0"/>
                <a:cs typeface="Courier New" panose="02070309020205020404" pitchFamily="49" charset="0"/>
              </a:rPr>
              <a:t>module </a:t>
            </a:r>
            <a:r>
              <a:rPr lang="en-US" sz="16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RCA_Adder_4(</a:t>
            </a:r>
            <a:r>
              <a:rPr lang="en-US" sz="1600" dirty="0" err="1">
                <a:solidFill>
                  <a:srgbClr val="000000"/>
                </a:solidFill>
                <a:latin typeface="Comic Sans MS" panose="030F0702030302020204" pitchFamily="66" charset="0"/>
                <a:ea typeface="Calibri" panose="020F0502020204030204" pitchFamily="34" charset="0"/>
                <a:cs typeface="Courier New" panose="02070309020205020404" pitchFamily="49" charset="0"/>
              </a:rPr>
              <a:t>sum,cout,a</a:t>
            </a:r>
            <a:r>
              <a:rPr lang="en-US" sz="16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 </a:t>
            </a:r>
            <a:r>
              <a:rPr lang="en-US" sz="1600" dirty="0" err="1">
                <a:solidFill>
                  <a:srgbClr val="000000"/>
                </a:solidFill>
                <a:latin typeface="Comic Sans MS" panose="030F0702030302020204" pitchFamily="66" charset="0"/>
                <a:ea typeface="Calibri" panose="020F0502020204030204" pitchFamily="34" charset="0"/>
                <a:cs typeface="Courier New" panose="02070309020205020404" pitchFamily="49" charset="0"/>
              </a:rPr>
              <a:t>b,cin</a:t>
            </a:r>
            <a:r>
              <a:rPr lang="en-US" sz="16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 	</a:t>
            </a:r>
            <a:endParaRPr lang="en-US" sz="1400" dirty="0">
              <a:latin typeface="Comic Sans MS" panose="030F0702030302020204" pitchFamily="66" charset="0"/>
              <a:ea typeface="Calibri" panose="020F0502020204030204" pitchFamily="34" charset="0"/>
              <a:cs typeface="Courier New" panose="02070309020205020404" pitchFamily="49" charset="0"/>
            </a:endParaRPr>
          </a:p>
          <a:p>
            <a:pPr marL="457200">
              <a:spcBef>
                <a:spcPts val="1200"/>
              </a:spcBef>
            </a:pPr>
            <a:r>
              <a:rPr lang="en-US" sz="1600" b="1" dirty="0">
                <a:solidFill>
                  <a:srgbClr val="000000"/>
                </a:solidFill>
                <a:latin typeface="Comic Sans MS" panose="030F0702030302020204" pitchFamily="66" charset="0"/>
                <a:ea typeface="Calibri" panose="020F0502020204030204" pitchFamily="34" charset="0"/>
                <a:cs typeface="Courier New" panose="02070309020205020404" pitchFamily="49" charset="0"/>
              </a:rPr>
              <a:t>output </a:t>
            </a:r>
            <a:r>
              <a:rPr lang="en-US" sz="16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[3: 0]   sum; </a:t>
            </a:r>
            <a:endParaRPr lang="en-US" sz="1400" dirty="0">
              <a:latin typeface="Comic Sans MS" panose="030F0702030302020204" pitchFamily="66" charset="0"/>
              <a:ea typeface="Calibri" panose="020F0502020204030204" pitchFamily="34" charset="0"/>
              <a:cs typeface="Courier New" panose="02070309020205020404" pitchFamily="49" charset="0"/>
            </a:endParaRPr>
          </a:p>
          <a:p>
            <a:pPr marL="457200"/>
            <a:r>
              <a:rPr lang="en-US" sz="1600" b="1" dirty="0">
                <a:solidFill>
                  <a:srgbClr val="000000"/>
                </a:solidFill>
                <a:latin typeface="Comic Sans MS" panose="030F0702030302020204" pitchFamily="66" charset="0"/>
                <a:ea typeface="Calibri" panose="020F0502020204030204" pitchFamily="34" charset="0"/>
                <a:cs typeface="Courier New" panose="02070309020205020404" pitchFamily="49" charset="0"/>
              </a:rPr>
              <a:t>output          </a:t>
            </a:r>
            <a:r>
              <a:rPr lang="en-US" sz="1600" dirty="0" err="1">
                <a:solidFill>
                  <a:srgbClr val="000000"/>
                </a:solidFill>
                <a:latin typeface="Comic Sans MS" panose="030F0702030302020204" pitchFamily="66" charset="0"/>
                <a:ea typeface="Calibri" panose="020F0502020204030204" pitchFamily="34" charset="0"/>
                <a:cs typeface="Courier New" panose="02070309020205020404" pitchFamily="49" charset="0"/>
              </a:rPr>
              <a:t>cout</a:t>
            </a:r>
            <a:r>
              <a:rPr lang="en-US" sz="16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 </a:t>
            </a:r>
            <a:endParaRPr lang="en-US" sz="1400" dirty="0">
              <a:latin typeface="Comic Sans MS" panose="030F0702030302020204" pitchFamily="66" charset="0"/>
              <a:ea typeface="Calibri" panose="020F0502020204030204" pitchFamily="34" charset="0"/>
              <a:cs typeface="Courier New" panose="02070309020205020404" pitchFamily="49" charset="0"/>
            </a:endParaRPr>
          </a:p>
          <a:p>
            <a:pPr marL="457200"/>
            <a:r>
              <a:rPr lang="en-US" sz="1600" b="1" dirty="0">
                <a:solidFill>
                  <a:srgbClr val="000000"/>
                </a:solidFill>
                <a:latin typeface="Comic Sans MS" panose="030F0702030302020204" pitchFamily="66" charset="0"/>
                <a:ea typeface="Calibri" panose="020F0502020204030204" pitchFamily="34" charset="0"/>
                <a:cs typeface="Courier New" panose="02070309020205020404" pitchFamily="49" charset="0"/>
              </a:rPr>
              <a:t>input </a:t>
            </a:r>
            <a:r>
              <a:rPr lang="en-US" sz="16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[3: 0]    a, b; </a:t>
            </a:r>
            <a:endParaRPr lang="en-US" sz="1400" dirty="0">
              <a:latin typeface="Comic Sans MS" panose="030F0702030302020204" pitchFamily="66" charset="0"/>
              <a:ea typeface="Calibri" panose="020F0502020204030204" pitchFamily="34" charset="0"/>
              <a:cs typeface="Courier New" panose="02070309020205020404" pitchFamily="49" charset="0"/>
            </a:endParaRPr>
          </a:p>
          <a:p>
            <a:pPr marL="457200"/>
            <a:r>
              <a:rPr lang="en-US" sz="1600" b="1" dirty="0">
                <a:solidFill>
                  <a:srgbClr val="000000"/>
                </a:solidFill>
                <a:latin typeface="Comic Sans MS" panose="030F0702030302020204" pitchFamily="66" charset="0"/>
                <a:ea typeface="Calibri" panose="020F0502020204030204" pitchFamily="34" charset="0"/>
                <a:cs typeface="Courier New" panose="02070309020205020404" pitchFamily="49" charset="0"/>
              </a:rPr>
              <a:t>input           </a:t>
            </a:r>
            <a:r>
              <a:rPr lang="en-US" sz="1600" dirty="0" err="1">
                <a:solidFill>
                  <a:srgbClr val="000000"/>
                </a:solidFill>
                <a:latin typeface="Comic Sans MS" panose="030F0702030302020204" pitchFamily="66" charset="0"/>
                <a:ea typeface="Calibri" panose="020F0502020204030204" pitchFamily="34" charset="0"/>
                <a:cs typeface="Courier New" panose="02070309020205020404" pitchFamily="49" charset="0"/>
              </a:rPr>
              <a:t>cin</a:t>
            </a:r>
            <a:r>
              <a:rPr lang="en-US" sz="16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 </a:t>
            </a:r>
            <a:endParaRPr lang="en-US" sz="1400" dirty="0">
              <a:latin typeface="Comic Sans MS" panose="030F0702030302020204" pitchFamily="66" charset="0"/>
              <a:ea typeface="Calibri" panose="020F0502020204030204" pitchFamily="34" charset="0"/>
              <a:cs typeface="Courier New" panose="02070309020205020404" pitchFamily="49" charset="0"/>
            </a:endParaRPr>
          </a:p>
          <a:p>
            <a:pPr marL="457200"/>
            <a:endParaRPr lang="en-US" sz="700" dirty="0">
              <a:latin typeface="Comic Sans MS" panose="030F0702030302020204" pitchFamily="66" charset="0"/>
              <a:ea typeface="Calibri" panose="020F0502020204030204" pitchFamily="34" charset="0"/>
              <a:cs typeface="Courier New" panose="02070309020205020404" pitchFamily="49" charset="0"/>
            </a:endParaRPr>
          </a:p>
          <a:p>
            <a:pPr marL="457200"/>
            <a:r>
              <a:rPr lang="en-US" sz="1600" b="1" dirty="0">
                <a:solidFill>
                  <a:srgbClr val="000000"/>
                </a:solidFill>
                <a:latin typeface="Comic Sans MS" panose="030F0702030302020204" pitchFamily="66" charset="0"/>
                <a:ea typeface="Calibri" panose="020F0502020204030204" pitchFamily="34" charset="0"/>
                <a:cs typeface="Courier New" panose="02070309020205020404" pitchFamily="49" charset="0"/>
              </a:rPr>
              <a:t>wire </a:t>
            </a:r>
            <a:r>
              <a:rPr lang="en-US" sz="16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           cin1, cin2, cin3; </a:t>
            </a:r>
            <a:r>
              <a:rPr lang="en-US" sz="1600" dirty="0">
                <a:solidFill>
                  <a:srgbClr val="0070C0"/>
                </a:solidFill>
                <a:latin typeface="Comic Sans MS" panose="030F0702030302020204" pitchFamily="66" charset="0"/>
                <a:ea typeface="Calibri" panose="020F0502020204030204" pitchFamily="34" charset="0"/>
                <a:cs typeface="Courier New" panose="02070309020205020404" pitchFamily="49" charset="0"/>
              </a:rPr>
              <a:t>//</a:t>
            </a:r>
            <a:r>
              <a:rPr lang="en-US" sz="16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 </a:t>
            </a:r>
            <a:r>
              <a:rPr lang="en-US" sz="1600" dirty="0">
                <a:solidFill>
                  <a:srgbClr val="0070C0"/>
                </a:solidFill>
                <a:latin typeface="Comic Sans MS" panose="030F0702030302020204" pitchFamily="66" charset="0"/>
                <a:cs typeface="Courier New" panose="02070309020205020404" pitchFamily="49" charset="0"/>
              </a:rPr>
              <a:t>wire [3:1] C; </a:t>
            </a:r>
          </a:p>
          <a:p>
            <a:pPr marL="457200"/>
            <a:endParaRPr lang="en-US" sz="1000" dirty="0">
              <a:solidFill>
                <a:srgbClr val="000000"/>
              </a:solidFill>
              <a:latin typeface="Comic Sans MS" panose="030F0702030302020204" pitchFamily="66" charset="0"/>
              <a:ea typeface="Calibri" panose="020F0502020204030204" pitchFamily="34" charset="0"/>
              <a:cs typeface="Courier New" panose="02070309020205020404" pitchFamily="49" charset="0"/>
            </a:endParaRPr>
          </a:p>
          <a:p>
            <a:pPr marL="457200"/>
            <a:r>
              <a:rPr lang="en-US" sz="1600" dirty="0" err="1">
                <a:solidFill>
                  <a:srgbClr val="000000"/>
                </a:solidFill>
                <a:latin typeface="Comic Sans MS" panose="030F0702030302020204" pitchFamily="66" charset="0"/>
                <a:ea typeface="Calibri" panose="020F0502020204030204" pitchFamily="34" charset="0"/>
                <a:cs typeface="Courier New" panose="02070309020205020404" pitchFamily="49" charset="0"/>
              </a:rPr>
              <a:t>Full_Adder</a:t>
            </a:r>
            <a:r>
              <a:rPr lang="en-US" sz="16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 	  M1 (sum[0], cin1, a[0], b[0], </a:t>
            </a:r>
            <a:r>
              <a:rPr lang="en-US" sz="1600" dirty="0" err="1">
                <a:solidFill>
                  <a:srgbClr val="000000"/>
                </a:solidFill>
                <a:latin typeface="Comic Sans MS" panose="030F0702030302020204" pitchFamily="66" charset="0"/>
                <a:ea typeface="Calibri" panose="020F0502020204030204" pitchFamily="34" charset="0"/>
                <a:cs typeface="Courier New" panose="02070309020205020404" pitchFamily="49" charset="0"/>
              </a:rPr>
              <a:t>cin</a:t>
            </a:r>
            <a:r>
              <a:rPr lang="en-US" sz="16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 </a:t>
            </a:r>
            <a:endParaRPr lang="en-US" sz="1400" dirty="0">
              <a:latin typeface="Comic Sans MS" panose="030F0702030302020204" pitchFamily="66" charset="0"/>
              <a:ea typeface="Calibri" panose="020F0502020204030204" pitchFamily="34" charset="0"/>
              <a:cs typeface="Courier New" panose="02070309020205020404" pitchFamily="49" charset="0"/>
            </a:endParaRPr>
          </a:p>
          <a:p>
            <a:pPr marL="457200"/>
            <a:r>
              <a:rPr lang="en-US" sz="1600" dirty="0" err="1">
                <a:solidFill>
                  <a:srgbClr val="000000"/>
                </a:solidFill>
                <a:latin typeface="Comic Sans MS" panose="030F0702030302020204" pitchFamily="66" charset="0"/>
                <a:ea typeface="Calibri" panose="020F0502020204030204" pitchFamily="34" charset="0"/>
                <a:cs typeface="Courier New" panose="02070309020205020404" pitchFamily="49" charset="0"/>
              </a:rPr>
              <a:t>Full_Adder</a:t>
            </a:r>
            <a:r>
              <a:rPr lang="en-US" sz="16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 	  M2 (sum[1], cin2, a[1], b[1], cin1); </a:t>
            </a:r>
            <a:endParaRPr lang="en-US" sz="1400" dirty="0">
              <a:latin typeface="Comic Sans MS" panose="030F0702030302020204" pitchFamily="66" charset="0"/>
              <a:ea typeface="Calibri" panose="020F0502020204030204" pitchFamily="34" charset="0"/>
              <a:cs typeface="Courier New" panose="02070309020205020404" pitchFamily="49" charset="0"/>
            </a:endParaRPr>
          </a:p>
          <a:p>
            <a:pPr marL="457200"/>
            <a:r>
              <a:rPr lang="en-US" sz="1600" dirty="0" err="1">
                <a:solidFill>
                  <a:srgbClr val="000000"/>
                </a:solidFill>
                <a:latin typeface="Comic Sans MS" panose="030F0702030302020204" pitchFamily="66" charset="0"/>
                <a:ea typeface="Calibri" panose="020F0502020204030204" pitchFamily="34" charset="0"/>
                <a:cs typeface="Courier New" panose="02070309020205020404" pitchFamily="49" charset="0"/>
              </a:rPr>
              <a:t>Full_Adder</a:t>
            </a:r>
            <a:r>
              <a:rPr lang="en-US" sz="16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   M3 (sum[2], cin3, a[2], b[2], cin2); </a:t>
            </a:r>
            <a:endParaRPr lang="en-US" sz="1400" dirty="0">
              <a:latin typeface="Comic Sans MS" panose="030F0702030302020204" pitchFamily="66" charset="0"/>
              <a:ea typeface="Calibri" panose="020F0502020204030204" pitchFamily="34" charset="0"/>
              <a:cs typeface="Courier New" panose="02070309020205020404" pitchFamily="49" charset="0"/>
            </a:endParaRPr>
          </a:p>
          <a:p>
            <a:pPr marL="457200"/>
            <a:r>
              <a:rPr lang="en-US" sz="1600" dirty="0" err="1">
                <a:solidFill>
                  <a:srgbClr val="000000"/>
                </a:solidFill>
                <a:latin typeface="Comic Sans MS" panose="030F0702030302020204" pitchFamily="66" charset="0"/>
                <a:ea typeface="Calibri" panose="020F0502020204030204" pitchFamily="34" charset="0"/>
                <a:cs typeface="Courier New" panose="02070309020205020404" pitchFamily="49" charset="0"/>
              </a:rPr>
              <a:t>Full_Adder</a:t>
            </a:r>
            <a:r>
              <a:rPr lang="en-US" sz="16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 	  M4 (sum[3], </a:t>
            </a:r>
            <a:r>
              <a:rPr lang="en-US" sz="1600" dirty="0" err="1">
                <a:solidFill>
                  <a:srgbClr val="000000"/>
                </a:solidFill>
                <a:latin typeface="Comic Sans MS" panose="030F0702030302020204" pitchFamily="66" charset="0"/>
                <a:ea typeface="Calibri" panose="020F0502020204030204" pitchFamily="34" charset="0"/>
                <a:cs typeface="Courier New" panose="02070309020205020404" pitchFamily="49" charset="0"/>
              </a:rPr>
              <a:t>cout</a:t>
            </a:r>
            <a:r>
              <a:rPr lang="en-US" sz="16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 a[3], b[3], cin3); </a:t>
            </a:r>
            <a:endParaRPr lang="en-US" sz="1400" dirty="0">
              <a:latin typeface="Comic Sans MS" panose="030F0702030302020204" pitchFamily="66" charset="0"/>
              <a:ea typeface="Calibri" panose="020F0502020204030204" pitchFamily="34" charset="0"/>
              <a:cs typeface="Courier New" panose="02070309020205020404" pitchFamily="49" charset="0"/>
            </a:endParaRPr>
          </a:p>
          <a:p>
            <a:pPr>
              <a:spcBef>
                <a:spcPts val="1200"/>
              </a:spcBef>
              <a:spcAft>
                <a:spcPts val="800"/>
              </a:spcAft>
            </a:pPr>
            <a:r>
              <a:rPr lang="en-US" sz="1600" b="1" dirty="0" err="1">
                <a:solidFill>
                  <a:srgbClr val="000000"/>
                </a:solidFill>
                <a:latin typeface="Comic Sans MS" panose="030F0702030302020204" pitchFamily="66" charset="0"/>
                <a:ea typeface="Calibri" panose="020F0502020204030204" pitchFamily="34" charset="0"/>
                <a:cs typeface="Courier New" panose="02070309020205020404" pitchFamily="49" charset="0"/>
              </a:rPr>
              <a:t>endmodule</a:t>
            </a:r>
            <a:endParaRPr lang="en-US" sz="1400" dirty="0">
              <a:latin typeface="Comic Sans MS" panose="030F0702030302020204" pitchFamily="66" charset="0"/>
              <a:ea typeface="Calibri" panose="020F0502020204030204" pitchFamily="34" charset="0"/>
              <a:cs typeface="Courier New" panose="02070309020205020404" pitchFamily="49" charset="0"/>
            </a:endParaRPr>
          </a:p>
        </p:txBody>
      </p:sp>
      <p:sp>
        <p:nvSpPr>
          <p:cNvPr id="8"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20</a:t>
            </a:r>
          </a:p>
        </p:txBody>
      </p:sp>
    </p:spTree>
    <p:extLst>
      <p:ext uri="{BB962C8B-B14F-4D97-AF65-F5344CB8AC3E}">
        <p14:creationId xmlns:p14="http://schemas.microsoft.com/office/powerpoint/2010/main" val="1003439876"/>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085A6-7F3A-684C-84FF-DE919A30669B}"/>
              </a:ext>
            </a:extLst>
          </p:cNvPr>
          <p:cNvSpPr>
            <a:spLocks noGrp="1"/>
          </p:cNvSpPr>
          <p:nvPr>
            <p:ph type="title"/>
          </p:nvPr>
        </p:nvSpPr>
        <p:spPr>
          <a:xfrm>
            <a:off x="838199" y="-336429"/>
            <a:ext cx="10515600" cy="1325563"/>
          </a:xfrm>
        </p:spPr>
        <p:txBody>
          <a:bodyPr>
            <a:normAutofit/>
          </a:bodyPr>
          <a:lstStyle/>
          <a:p>
            <a:pPr algn="ctr"/>
            <a:r>
              <a:rPr lang="en-US" sz="3800" b="1" dirty="0">
                <a:effectLst/>
                <a:latin typeface="Comic Sans MS" panose="030F0702030302020204" pitchFamily="66" charset="0"/>
              </a:rPr>
              <a:t>Positional Vs Named Association </a:t>
            </a:r>
            <a:endParaRPr lang="x-none" sz="3800" b="1" dirty="0">
              <a:latin typeface="Comic Sans MS" panose="030F0702030302020204" pitchFamily="66" charset="0"/>
            </a:endParaRPr>
          </a:p>
        </p:txBody>
      </p:sp>
      <p:sp>
        <p:nvSpPr>
          <p:cNvPr id="4" name="Slide Number Placeholder 3">
            <a:extLst>
              <a:ext uri="{FF2B5EF4-FFF2-40B4-BE49-F238E27FC236}">
                <a16:creationId xmlns:a16="http://schemas.microsoft.com/office/drawing/2014/main" id="{5AF58722-BD34-F74E-B5EC-BCE4E5B1093F}"/>
              </a:ext>
            </a:extLst>
          </p:cNvPr>
          <p:cNvSpPr>
            <a:spLocks noGrp="1"/>
          </p:cNvSpPr>
          <p:nvPr>
            <p:ph type="sldNum" sz="quarter" idx="11"/>
          </p:nvPr>
        </p:nvSpPr>
        <p:spPr/>
        <p:txBody>
          <a:bodyPr/>
          <a:lstStyle/>
          <a:p>
            <a:pPr>
              <a:defRPr/>
            </a:pPr>
            <a:fld id="{4326CD2F-77EE-44CA-919D-2022487B5194}" type="slidenum">
              <a:rPr lang="en-US" altLang="en-US" smtClean="0"/>
              <a:pPr>
                <a:defRPr/>
              </a:pPr>
              <a:t>21</a:t>
            </a:fld>
            <a:endParaRPr lang="en-US" altLang="en-US"/>
          </a:p>
        </p:txBody>
      </p:sp>
      <p:sp>
        <p:nvSpPr>
          <p:cNvPr id="6" name="Rectangle 5">
            <a:extLst>
              <a:ext uri="{FF2B5EF4-FFF2-40B4-BE49-F238E27FC236}">
                <a16:creationId xmlns:a16="http://schemas.microsoft.com/office/drawing/2014/main" id="{4E3FB25E-CDBE-7F46-9FB2-6938DAA5E95D}"/>
              </a:ext>
            </a:extLst>
          </p:cNvPr>
          <p:cNvSpPr/>
          <p:nvPr/>
        </p:nvSpPr>
        <p:spPr>
          <a:xfrm>
            <a:off x="2144888" y="658277"/>
            <a:ext cx="7902221" cy="3062377"/>
          </a:xfrm>
          <a:prstGeom prst="rect">
            <a:avLst/>
          </a:prstGeom>
          <a:solidFill>
            <a:srgbClr val="FFCCCC"/>
          </a:solidFill>
        </p:spPr>
        <p:txBody>
          <a:bodyPr wrap="square">
            <a:spAutoFit/>
          </a:bodyPr>
          <a:lstStyle/>
          <a:p>
            <a:r>
              <a:rPr lang="en-US" sz="1400" b="1" dirty="0">
                <a:solidFill>
                  <a:srgbClr val="000000"/>
                </a:solidFill>
                <a:latin typeface="Comic Sans MS" panose="030F0702030302020204" pitchFamily="66" charset="0"/>
                <a:ea typeface="Calibri" panose="020F0502020204030204" pitchFamily="34" charset="0"/>
                <a:cs typeface="Courier New" panose="02070309020205020404" pitchFamily="49" charset="0"/>
              </a:rPr>
              <a:t>module </a:t>
            </a:r>
            <a:r>
              <a:rPr lang="en-US" sz="14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RCA_Adder_4(sum, </a:t>
            </a:r>
            <a:r>
              <a:rPr lang="en-US" sz="1400" dirty="0" err="1">
                <a:solidFill>
                  <a:srgbClr val="000000"/>
                </a:solidFill>
                <a:latin typeface="Comic Sans MS" panose="030F0702030302020204" pitchFamily="66" charset="0"/>
                <a:ea typeface="Calibri" panose="020F0502020204030204" pitchFamily="34" charset="0"/>
                <a:cs typeface="Courier New" panose="02070309020205020404" pitchFamily="49" charset="0"/>
              </a:rPr>
              <a:t>cout</a:t>
            </a:r>
            <a:r>
              <a:rPr lang="en-US" sz="14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 a, b, </a:t>
            </a:r>
            <a:r>
              <a:rPr lang="en-US" sz="1400" dirty="0" err="1">
                <a:solidFill>
                  <a:srgbClr val="000000"/>
                </a:solidFill>
                <a:latin typeface="Comic Sans MS" panose="030F0702030302020204" pitchFamily="66" charset="0"/>
                <a:ea typeface="Calibri" panose="020F0502020204030204" pitchFamily="34" charset="0"/>
                <a:cs typeface="Courier New" panose="02070309020205020404" pitchFamily="49" charset="0"/>
              </a:rPr>
              <a:t>cin</a:t>
            </a:r>
            <a:r>
              <a:rPr lang="en-US" sz="14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 	</a:t>
            </a:r>
            <a:endParaRPr lang="en-US" sz="1200" dirty="0">
              <a:latin typeface="Comic Sans MS" panose="030F0702030302020204" pitchFamily="66" charset="0"/>
              <a:ea typeface="Calibri" panose="020F0502020204030204" pitchFamily="34" charset="0"/>
              <a:cs typeface="Courier New" panose="02070309020205020404" pitchFamily="49" charset="0"/>
            </a:endParaRPr>
          </a:p>
          <a:p>
            <a:pPr marL="457200">
              <a:spcBef>
                <a:spcPts val="1200"/>
              </a:spcBef>
            </a:pPr>
            <a:r>
              <a:rPr lang="en-US" sz="1400" b="1" dirty="0">
                <a:solidFill>
                  <a:srgbClr val="000000"/>
                </a:solidFill>
                <a:latin typeface="Comic Sans MS" panose="030F0702030302020204" pitchFamily="66" charset="0"/>
                <a:ea typeface="Calibri" panose="020F0502020204030204" pitchFamily="34" charset="0"/>
                <a:cs typeface="Courier New" panose="02070309020205020404" pitchFamily="49" charset="0"/>
              </a:rPr>
              <a:t>output </a:t>
            </a:r>
            <a:r>
              <a:rPr lang="en-US" sz="14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[3: 0]   sum; </a:t>
            </a:r>
            <a:endParaRPr lang="en-US" sz="1200" dirty="0">
              <a:latin typeface="Comic Sans MS" panose="030F0702030302020204" pitchFamily="66" charset="0"/>
              <a:ea typeface="Calibri" panose="020F0502020204030204" pitchFamily="34" charset="0"/>
              <a:cs typeface="Courier New" panose="02070309020205020404" pitchFamily="49" charset="0"/>
            </a:endParaRPr>
          </a:p>
          <a:p>
            <a:pPr marL="457200"/>
            <a:r>
              <a:rPr lang="en-US" sz="1400" b="1" dirty="0">
                <a:solidFill>
                  <a:srgbClr val="000000"/>
                </a:solidFill>
                <a:latin typeface="Comic Sans MS" panose="030F0702030302020204" pitchFamily="66" charset="0"/>
                <a:ea typeface="Calibri" panose="020F0502020204030204" pitchFamily="34" charset="0"/>
                <a:cs typeface="Courier New" panose="02070309020205020404" pitchFamily="49" charset="0"/>
              </a:rPr>
              <a:t>output          </a:t>
            </a:r>
            <a:r>
              <a:rPr lang="en-US" sz="1400" dirty="0" err="1">
                <a:solidFill>
                  <a:srgbClr val="000000"/>
                </a:solidFill>
                <a:latin typeface="Comic Sans MS" panose="030F0702030302020204" pitchFamily="66" charset="0"/>
                <a:ea typeface="Calibri" panose="020F0502020204030204" pitchFamily="34" charset="0"/>
                <a:cs typeface="Courier New" panose="02070309020205020404" pitchFamily="49" charset="0"/>
              </a:rPr>
              <a:t>cout</a:t>
            </a:r>
            <a:r>
              <a:rPr lang="en-US" sz="14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 </a:t>
            </a:r>
            <a:endParaRPr lang="en-US" sz="1200" dirty="0">
              <a:latin typeface="Comic Sans MS" panose="030F0702030302020204" pitchFamily="66" charset="0"/>
              <a:ea typeface="Calibri" panose="020F0502020204030204" pitchFamily="34" charset="0"/>
              <a:cs typeface="Courier New" panose="02070309020205020404" pitchFamily="49" charset="0"/>
            </a:endParaRPr>
          </a:p>
          <a:p>
            <a:pPr marL="457200"/>
            <a:r>
              <a:rPr lang="en-US" sz="1400" b="1" dirty="0">
                <a:solidFill>
                  <a:srgbClr val="000000"/>
                </a:solidFill>
                <a:latin typeface="Comic Sans MS" panose="030F0702030302020204" pitchFamily="66" charset="0"/>
                <a:ea typeface="Calibri" panose="020F0502020204030204" pitchFamily="34" charset="0"/>
                <a:cs typeface="Courier New" panose="02070309020205020404" pitchFamily="49" charset="0"/>
              </a:rPr>
              <a:t>input </a:t>
            </a:r>
            <a:r>
              <a:rPr lang="en-US" sz="14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[3: 0]    a, b; </a:t>
            </a:r>
            <a:endParaRPr lang="en-US" sz="1200" dirty="0">
              <a:latin typeface="Comic Sans MS" panose="030F0702030302020204" pitchFamily="66" charset="0"/>
              <a:ea typeface="Calibri" panose="020F0502020204030204" pitchFamily="34" charset="0"/>
              <a:cs typeface="Courier New" panose="02070309020205020404" pitchFamily="49" charset="0"/>
            </a:endParaRPr>
          </a:p>
          <a:p>
            <a:pPr marL="457200"/>
            <a:r>
              <a:rPr lang="en-US" sz="1400" b="1" dirty="0">
                <a:solidFill>
                  <a:srgbClr val="000000"/>
                </a:solidFill>
                <a:latin typeface="Comic Sans MS" panose="030F0702030302020204" pitchFamily="66" charset="0"/>
                <a:ea typeface="Calibri" panose="020F0502020204030204" pitchFamily="34" charset="0"/>
                <a:cs typeface="Courier New" panose="02070309020205020404" pitchFamily="49" charset="0"/>
              </a:rPr>
              <a:t>input           </a:t>
            </a:r>
            <a:r>
              <a:rPr lang="en-US" sz="1400" dirty="0" err="1">
                <a:solidFill>
                  <a:srgbClr val="000000"/>
                </a:solidFill>
                <a:latin typeface="Comic Sans MS" panose="030F0702030302020204" pitchFamily="66" charset="0"/>
                <a:ea typeface="Calibri" panose="020F0502020204030204" pitchFamily="34" charset="0"/>
                <a:cs typeface="Courier New" panose="02070309020205020404" pitchFamily="49" charset="0"/>
              </a:rPr>
              <a:t>cin</a:t>
            </a:r>
            <a:r>
              <a:rPr lang="en-US" sz="14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 </a:t>
            </a:r>
            <a:endParaRPr lang="en-US" sz="1200" dirty="0">
              <a:latin typeface="Comic Sans MS" panose="030F0702030302020204" pitchFamily="66" charset="0"/>
              <a:ea typeface="Calibri" panose="020F0502020204030204" pitchFamily="34" charset="0"/>
              <a:cs typeface="Courier New" panose="02070309020205020404" pitchFamily="49" charset="0"/>
            </a:endParaRPr>
          </a:p>
          <a:p>
            <a:pPr marL="457200"/>
            <a:endParaRPr lang="en-US" sz="600" dirty="0">
              <a:latin typeface="Comic Sans MS" panose="030F0702030302020204" pitchFamily="66" charset="0"/>
              <a:ea typeface="Calibri" panose="020F0502020204030204" pitchFamily="34" charset="0"/>
              <a:cs typeface="Courier New" panose="02070309020205020404" pitchFamily="49" charset="0"/>
            </a:endParaRPr>
          </a:p>
          <a:p>
            <a:pPr marL="457200"/>
            <a:r>
              <a:rPr lang="en-US" sz="1400" b="1" dirty="0">
                <a:solidFill>
                  <a:srgbClr val="000000"/>
                </a:solidFill>
                <a:latin typeface="Comic Sans MS" panose="030F0702030302020204" pitchFamily="66" charset="0"/>
                <a:ea typeface="Calibri" panose="020F0502020204030204" pitchFamily="34" charset="0"/>
                <a:cs typeface="Courier New" panose="02070309020205020404" pitchFamily="49" charset="0"/>
              </a:rPr>
              <a:t>wire </a:t>
            </a:r>
            <a:r>
              <a:rPr lang="en-US" sz="14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           cin1, cin2, cin3; </a:t>
            </a:r>
            <a:r>
              <a:rPr lang="en-US" sz="1400" dirty="0">
                <a:solidFill>
                  <a:srgbClr val="0070C0"/>
                </a:solidFill>
                <a:latin typeface="Comic Sans MS" panose="030F0702030302020204" pitchFamily="66" charset="0"/>
                <a:ea typeface="Calibri" panose="020F0502020204030204" pitchFamily="34" charset="0"/>
                <a:cs typeface="Courier New" panose="02070309020205020404" pitchFamily="49" charset="0"/>
              </a:rPr>
              <a:t>//</a:t>
            </a:r>
            <a:r>
              <a:rPr lang="en-US" sz="14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 </a:t>
            </a:r>
            <a:r>
              <a:rPr lang="en-US" sz="1400" dirty="0">
                <a:solidFill>
                  <a:srgbClr val="0070C0"/>
                </a:solidFill>
                <a:latin typeface="Comic Sans MS" panose="030F0702030302020204" pitchFamily="66" charset="0"/>
                <a:cs typeface="Courier New" panose="02070309020205020404" pitchFamily="49" charset="0"/>
              </a:rPr>
              <a:t>wire [3:1] C; </a:t>
            </a:r>
          </a:p>
          <a:p>
            <a:pPr marL="457200"/>
            <a:endParaRPr lang="en-US" sz="900" dirty="0">
              <a:solidFill>
                <a:srgbClr val="000000"/>
              </a:solidFill>
              <a:latin typeface="Comic Sans MS" panose="030F0702030302020204" pitchFamily="66" charset="0"/>
              <a:ea typeface="Calibri" panose="020F0502020204030204" pitchFamily="34" charset="0"/>
              <a:cs typeface="Courier New" panose="02070309020205020404" pitchFamily="49" charset="0"/>
            </a:endParaRPr>
          </a:p>
          <a:p>
            <a:pPr marL="457200"/>
            <a:r>
              <a:rPr lang="en-US" sz="1400" dirty="0" err="1">
                <a:solidFill>
                  <a:srgbClr val="000000"/>
                </a:solidFill>
                <a:latin typeface="Comic Sans MS" panose="030F0702030302020204" pitchFamily="66" charset="0"/>
                <a:ea typeface="Calibri" panose="020F0502020204030204" pitchFamily="34" charset="0"/>
                <a:cs typeface="Courier New" panose="02070309020205020404" pitchFamily="49" charset="0"/>
              </a:rPr>
              <a:t>Full_Adder</a:t>
            </a:r>
            <a:r>
              <a:rPr lang="en-US" sz="14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 	  M1 (sum[0], cin1, a[0], b[0], </a:t>
            </a:r>
            <a:r>
              <a:rPr lang="en-US" sz="1400" dirty="0" err="1">
                <a:solidFill>
                  <a:srgbClr val="000000"/>
                </a:solidFill>
                <a:latin typeface="Comic Sans MS" panose="030F0702030302020204" pitchFamily="66" charset="0"/>
                <a:ea typeface="Calibri" panose="020F0502020204030204" pitchFamily="34" charset="0"/>
                <a:cs typeface="Courier New" panose="02070309020205020404" pitchFamily="49" charset="0"/>
              </a:rPr>
              <a:t>cin</a:t>
            </a:r>
            <a:r>
              <a:rPr lang="en-US" sz="14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 </a:t>
            </a:r>
            <a:endParaRPr lang="en-US" sz="1200" dirty="0">
              <a:latin typeface="Comic Sans MS" panose="030F0702030302020204" pitchFamily="66" charset="0"/>
              <a:ea typeface="Calibri" panose="020F0502020204030204" pitchFamily="34" charset="0"/>
              <a:cs typeface="Courier New" panose="02070309020205020404" pitchFamily="49" charset="0"/>
            </a:endParaRPr>
          </a:p>
          <a:p>
            <a:pPr marL="457200"/>
            <a:r>
              <a:rPr lang="en-US" sz="1400" dirty="0" err="1">
                <a:solidFill>
                  <a:srgbClr val="000000"/>
                </a:solidFill>
                <a:latin typeface="Comic Sans MS" panose="030F0702030302020204" pitchFamily="66" charset="0"/>
                <a:ea typeface="Calibri" panose="020F0502020204030204" pitchFamily="34" charset="0"/>
                <a:cs typeface="Courier New" panose="02070309020205020404" pitchFamily="49" charset="0"/>
              </a:rPr>
              <a:t>Full_Adder</a:t>
            </a:r>
            <a:r>
              <a:rPr lang="en-US" sz="14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 	  M2 (sum[1], cin2, a[1], b[1], cin1); </a:t>
            </a:r>
            <a:endParaRPr lang="en-US" sz="1200" dirty="0">
              <a:latin typeface="Comic Sans MS" panose="030F0702030302020204" pitchFamily="66" charset="0"/>
              <a:ea typeface="Calibri" panose="020F0502020204030204" pitchFamily="34" charset="0"/>
              <a:cs typeface="Courier New" panose="02070309020205020404" pitchFamily="49" charset="0"/>
            </a:endParaRPr>
          </a:p>
          <a:p>
            <a:pPr marL="457200"/>
            <a:r>
              <a:rPr lang="en-US" sz="1400" dirty="0" err="1">
                <a:solidFill>
                  <a:srgbClr val="000000"/>
                </a:solidFill>
                <a:latin typeface="Comic Sans MS" panose="030F0702030302020204" pitchFamily="66" charset="0"/>
                <a:ea typeface="Calibri" panose="020F0502020204030204" pitchFamily="34" charset="0"/>
                <a:cs typeface="Courier New" panose="02070309020205020404" pitchFamily="49" charset="0"/>
              </a:rPr>
              <a:t>Full_Adder</a:t>
            </a:r>
            <a:r>
              <a:rPr lang="en-US" sz="14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     M3 (sum[2], cin3, a[2], b[2], cin2); </a:t>
            </a:r>
            <a:endParaRPr lang="en-US" sz="1200" dirty="0">
              <a:latin typeface="Comic Sans MS" panose="030F0702030302020204" pitchFamily="66" charset="0"/>
              <a:ea typeface="Calibri" panose="020F0502020204030204" pitchFamily="34" charset="0"/>
              <a:cs typeface="Courier New" panose="02070309020205020404" pitchFamily="49" charset="0"/>
            </a:endParaRPr>
          </a:p>
          <a:p>
            <a:pPr marL="457200"/>
            <a:r>
              <a:rPr lang="en-US" sz="1400" dirty="0" err="1">
                <a:solidFill>
                  <a:srgbClr val="000000"/>
                </a:solidFill>
                <a:latin typeface="Comic Sans MS" panose="030F0702030302020204" pitchFamily="66" charset="0"/>
                <a:ea typeface="Calibri" panose="020F0502020204030204" pitchFamily="34" charset="0"/>
                <a:cs typeface="Courier New" panose="02070309020205020404" pitchFamily="49" charset="0"/>
              </a:rPr>
              <a:t>Full_Adder</a:t>
            </a:r>
            <a:r>
              <a:rPr lang="en-US" sz="14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 	  M4 (sum[3], </a:t>
            </a:r>
            <a:r>
              <a:rPr lang="en-US" sz="1400" dirty="0" err="1">
                <a:solidFill>
                  <a:srgbClr val="000000"/>
                </a:solidFill>
                <a:latin typeface="Comic Sans MS" panose="030F0702030302020204" pitchFamily="66" charset="0"/>
                <a:ea typeface="Calibri" panose="020F0502020204030204" pitchFamily="34" charset="0"/>
                <a:cs typeface="Courier New" panose="02070309020205020404" pitchFamily="49" charset="0"/>
              </a:rPr>
              <a:t>cout</a:t>
            </a:r>
            <a:r>
              <a:rPr lang="en-US" sz="14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 a[3], b[3], cin3); </a:t>
            </a:r>
            <a:endParaRPr lang="en-US" sz="1200" dirty="0">
              <a:latin typeface="Comic Sans MS" panose="030F0702030302020204" pitchFamily="66" charset="0"/>
              <a:ea typeface="Calibri" panose="020F0502020204030204" pitchFamily="34" charset="0"/>
              <a:cs typeface="Courier New" panose="02070309020205020404" pitchFamily="49" charset="0"/>
            </a:endParaRPr>
          </a:p>
          <a:p>
            <a:pPr>
              <a:spcBef>
                <a:spcPts val="1200"/>
              </a:spcBef>
              <a:spcAft>
                <a:spcPts val="800"/>
              </a:spcAft>
            </a:pPr>
            <a:r>
              <a:rPr lang="en-US" sz="1400" b="1" dirty="0" err="1">
                <a:solidFill>
                  <a:srgbClr val="000000"/>
                </a:solidFill>
                <a:latin typeface="Comic Sans MS" panose="030F0702030302020204" pitchFamily="66" charset="0"/>
                <a:ea typeface="Calibri" panose="020F0502020204030204" pitchFamily="34" charset="0"/>
                <a:cs typeface="Courier New" panose="02070309020205020404" pitchFamily="49" charset="0"/>
              </a:rPr>
              <a:t>endmodule</a:t>
            </a:r>
            <a:endParaRPr lang="en-US" sz="1200" dirty="0">
              <a:latin typeface="Comic Sans MS" panose="030F0702030302020204" pitchFamily="66" charset="0"/>
              <a:ea typeface="Calibri" panose="020F0502020204030204" pitchFamily="34" charset="0"/>
              <a:cs typeface="Courier New" panose="02070309020205020404" pitchFamily="49" charset="0"/>
            </a:endParaRPr>
          </a:p>
        </p:txBody>
      </p:sp>
      <p:sp>
        <p:nvSpPr>
          <p:cNvPr id="7" name="Rectangle 6">
            <a:extLst>
              <a:ext uri="{FF2B5EF4-FFF2-40B4-BE49-F238E27FC236}">
                <a16:creationId xmlns:a16="http://schemas.microsoft.com/office/drawing/2014/main" id="{508130C7-EFFF-EF40-BE86-FE7D5757C98A}"/>
              </a:ext>
            </a:extLst>
          </p:cNvPr>
          <p:cNvSpPr/>
          <p:nvPr/>
        </p:nvSpPr>
        <p:spPr>
          <a:xfrm>
            <a:off x="2140537" y="3720654"/>
            <a:ext cx="7906572" cy="3000821"/>
          </a:xfrm>
          <a:prstGeom prst="rect">
            <a:avLst/>
          </a:prstGeom>
          <a:solidFill>
            <a:srgbClr val="FFC000"/>
          </a:solidFill>
        </p:spPr>
        <p:txBody>
          <a:bodyPr wrap="square">
            <a:spAutoFit/>
          </a:bodyPr>
          <a:lstStyle/>
          <a:p>
            <a:r>
              <a:rPr lang="en-US" sz="1400" b="1" dirty="0">
                <a:solidFill>
                  <a:srgbClr val="000000"/>
                </a:solidFill>
                <a:latin typeface="Comic Sans MS" panose="030F0702030302020204" pitchFamily="66" charset="0"/>
                <a:ea typeface="Calibri" panose="020F0502020204030204" pitchFamily="34" charset="0"/>
                <a:cs typeface="Courier New" panose="02070309020205020404" pitchFamily="49" charset="0"/>
              </a:rPr>
              <a:t>module </a:t>
            </a:r>
            <a:r>
              <a:rPr lang="en-US" sz="14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RCA_Adder_4(sum, </a:t>
            </a:r>
            <a:r>
              <a:rPr lang="en-US" sz="1400" dirty="0" err="1">
                <a:solidFill>
                  <a:srgbClr val="000000"/>
                </a:solidFill>
                <a:latin typeface="Comic Sans MS" panose="030F0702030302020204" pitchFamily="66" charset="0"/>
                <a:ea typeface="Calibri" panose="020F0502020204030204" pitchFamily="34" charset="0"/>
                <a:cs typeface="Courier New" panose="02070309020205020404" pitchFamily="49" charset="0"/>
              </a:rPr>
              <a:t>cout</a:t>
            </a:r>
            <a:r>
              <a:rPr lang="en-US" sz="14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 a, b, </a:t>
            </a:r>
            <a:r>
              <a:rPr lang="en-US" sz="1400" dirty="0" err="1">
                <a:solidFill>
                  <a:srgbClr val="000000"/>
                </a:solidFill>
                <a:latin typeface="Comic Sans MS" panose="030F0702030302020204" pitchFamily="66" charset="0"/>
                <a:ea typeface="Calibri" panose="020F0502020204030204" pitchFamily="34" charset="0"/>
                <a:cs typeface="Courier New" panose="02070309020205020404" pitchFamily="49" charset="0"/>
              </a:rPr>
              <a:t>cin</a:t>
            </a:r>
            <a:r>
              <a:rPr lang="en-US" sz="14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 	</a:t>
            </a:r>
            <a:endParaRPr lang="en-US" sz="1200" dirty="0">
              <a:latin typeface="Comic Sans MS" panose="030F0702030302020204" pitchFamily="66" charset="0"/>
              <a:ea typeface="Calibri" panose="020F0502020204030204" pitchFamily="34" charset="0"/>
              <a:cs typeface="Courier New" panose="02070309020205020404" pitchFamily="49" charset="0"/>
            </a:endParaRPr>
          </a:p>
          <a:p>
            <a:pPr marL="457200">
              <a:spcBef>
                <a:spcPts val="1200"/>
              </a:spcBef>
            </a:pPr>
            <a:r>
              <a:rPr lang="en-US" sz="1400" b="1" dirty="0">
                <a:solidFill>
                  <a:srgbClr val="000000"/>
                </a:solidFill>
                <a:latin typeface="Comic Sans MS" panose="030F0702030302020204" pitchFamily="66" charset="0"/>
                <a:ea typeface="Calibri" panose="020F0502020204030204" pitchFamily="34" charset="0"/>
                <a:cs typeface="Courier New" panose="02070309020205020404" pitchFamily="49" charset="0"/>
              </a:rPr>
              <a:t>output </a:t>
            </a:r>
            <a:r>
              <a:rPr lang="en-US" sz="14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[3: 0]   sum; </a:t>
            </a:r>
            <a:endParaRPr lang="en-US" sz="1200" dirty="0">
              <a:latin typeface="Comic Sans MS" panose="030F0702030302020204" pitchFamily="66" charset="0"/>
              <a:ea typeface="Calibri" panose="020F0502020204030204" pitchFamily="34" charset="0"/>
              <a:cs typeface="Courier New" panose="02070309020205020404" pitchFamily="49" charset="0"/>
            </a:endParaRPr>
          </a:p>
          <a:p>
            <a:pPr marL="457200"/>
            <a:r>
              <a:rPr lang="en-US" sz="1400" b="1" dirty="0">
                <a:solidFill>
                  <a:srgbClr val="000000"/>
                </a:solidFill>
                <a:latin typeface="Comic Sans MS" panose="030F0702030302020204" pitchFamily="66" charset="0"/>
                <a:ea typeface="Calibri" panose="020F0502020204030204" pitchFamily="34" charset="0"/>
                <a:cs typeface="Courier New" panose="02070309020205020404" pitchFamily="49" charset="0"/>
              </a:rPr>
              <a:t>output          </a:t>
            </a:r>
            <a:r>
              <a:rPr lang="en-US" sz="1400" dirty="0" err="1">
                <a:solidFill>
                  <a:srgbClr val="000000"/>
                </a:solidFill>
                <a:latin typeface="Comic Sans MS" panose="030F0702030302020204" pitchFamily="66" charset="0"/>
                <a:ea typeface="Calibri" panose="020F0502020204030204" pitchFamily="34" charset="0"/>
                <a:cs typeface="Courier New" panose="02070309020205020404" pitchFamily="49" charset="0"/>
              </a:rPr>
              <a:t>cout</a:t>
            </a:r>
            <a:r>
              <a:rPr lang="en-US" sz="14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 </a:t>
            </a:r>
            <a:endParaRPr lang="en-US" sz="1200" dirty="0">
              <a:latin typeface="Comic Sans MS" panose="030F0702030302020204" pitchFamily="66" charset="0"/>
              <a:ea typeface="Calibri" panose="020F0502020204030204" pitchFamily="34" charset="0"/>
              <a:cs typeface="Courier New" panose="02070309020205020404" pitchFamily="49" charset="0"/>
            </a:endParaRPr>
          </a:p>
          <a:p>
            <a:pPr marL="457200"/>
            <a:r>
              <a:rPr lang="en-US" sz="1400" b="1" dirty="0">
                <a:solidFill>
                  <a:srgbClr val="000000"/>
                </a:solidFill>
                <a:latin typeface="Comic Sans MS" panose="030F0702030302020204" pitchFamily="66" charset="0"/>
                <a:ea typeface="Calibri" panose="020F0502020204030204" pitchFamily="34" charset="0"/>
                <a:cs typeface="Courier New" panose="02070309020205020404" pitchFamily="49" charset="0"/>
              </a:rPr>
              <a:t>input </a:t>
            </a:r>
            <a:r>
              <a:rPr lang="en-US" sz="14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[3: 0]    a, b; </a:t>
            </a:r>
            <a:endParaRPr lang="en-US" sz="1200" dirty="0">
              <a:latin typeface="Comic Sans MS" panose="030F0702030302020204" pitchFamily="66" charset="0"/>
              <a:ea typeface="Calibri" panose="020F0502020204030204" pitchFamily="34" charset="0"/>
              <a:cs typeface="Courier New" panose="02070309020205020404" pitchFamily="49" charset="0"/>
            </a:endParaRPr>
          </a:p>
          <a:p>
            <a:pPr marL="457200"/>
            <a:r>
              <a:rPr lang="en-US" sz="1400" b="1" dirty="0">
                <a:solidFill>
                  <a:srgbClr val="000000"/>
                </a:solidFill>
                <a:latin typeface="Comic Sans MS" panose="030F0702030302020204" pitchFamily="66" charset="0"/>
                <a:ea typeface="Calibri" panose="020F0502020204030204" pitchFamily="34" charset="0"/>
                <a:cs typeface="Courier New" panose="02070309020205020404" pitchFamily="49" charset="0"/>
              </a:rPr>
              <a:t>input           </a:t>
            </a:r>
            <a:r>
              <a:rPr lang="en-US" sz="1400" dirty="0" err="1">
                <a:solidFill>
                  <a:srgbClr val="000000"/>
                </a:solidFill>
                <a:latin typeface="Comic Sans MS" panose="030F0702030302020204" pitchFamily="66" charset="0"/>
                <a:ea typeface="Calibri" panose="020F0502020204030204" pitchFamily="34" charset="0"/>
                <a:cs typeface="Courier New" panose="02070309020205020404" pitchFamily="49" charset="0"/>
              </a:rPr>
              <a:t>cin</a:t>
            </a:r>
            <a:r>
              <a:rPr lang="en-US" sz="14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 </a:t>
            </a:r>
            <a:endParaRPr lang="en-US" sz="1200" dirty="0">
              <a:latin typeface="Comic Sans MS" panose="030F0702030302020204" pitchFamily="66" charset="0"/>
              <a:ea typeface="Calibri" panose="020F0502020204030204" pitchFamily="34" charset="0"/>
              <a:cs typeface="Courier New" panose="02070309020205020404" pitchFamily="49" charset="0"/>
            </a:endParaRPr>
          </a:p>
          <a:p>
            <a:pPr marL="457200"/>
            <a:endParaRPr lang="en-US" sz="600" dirty="0">
              <a:latin typeface="Comic Sans MS" panose="030F0702030302020204" pitchFamily="66" charset="0"/>
              <a:ea typeface="Calibri" panose="020F0502020204030204" pitchFamily="34" charset="0"/>
              <a:cs typeface="Courier New" panose="02070309020205020404" pitchFamily="49" charset="0"/>
            </a:endParaRPr>
          </a:p>
          <a:p>
            <a:pPr marL="457200"/>
            <a:r>
              <a:rPr lang="en-US" sz="1400" b="1" dirty="0">
                <a:solidFill>
                  <a:srgbClr val="000000"/>
                </a:solidFill>
                <a:latin typeface="Comic Sans MS" panose="030F0702030302020204" pitchFamily="66" charset="0"/>
                <a:ea typeface="Calibri" panose="020F0502020204030204" pitchFamily="34" charset="0"/>
                <a:cs typeface="Courier New" panose="02070309020205020404" pitchFamily="49" charset="0"/>
              </a:rPr>
              <a:t>wire </a:t>
            </a:r>
            <a:r>
              <a:rPr lang="en-US" sz="14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           cin1, cin2, cin3; </a:t>
            </a:r>
            <a:r>
              <a:rPr lang="en-US" sz="1400" dirty="0">
                <a:solidFill>
                  <a:srgbClr val="0070C0"/>
                </a:solidFill>
                <a:latin typeface="Comic Sans MS" panose="030F0702030302020204" pitchFamily="66" charset="0"/>
                <a:ea typeface="Calibri" panose="020F0502020204030204" pitchFamily="34" charset="0"/>
                <a:cs typeface="Courier New" panose="02070309020205020404" pitchFamily="49" charset="0"/>
              </a:rPr>
              <a:t>//</a:t>
            </a:r>
            <a:r>
              <a:rPr lang="en-US" sz="14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 </a:t>
            </a:r>
            <a:r>
              <a:rPr lang="en-US" sz="1400" dirty="0">
                <a:solidFill>
                  <a:srgbClr val="0070C0"/>
                </a:solidFill>
                <a:latin typeface="Comic Sans MS" panose="030F0702030302020204" pitchFamily="66" charset="0"/>
                <a:cs typeface="Courier New" panose="02070309020205020404" pitchFamily="49" charset="0"/>
              </a:rPr>
              <a:t>wire [3:1] C; </a:t>
            </a:r>
          </a:p>
          <a:p>
            <a:pPr marL="457200"/>
            <a:endParaRPr lang="en-US" sz="900" dirty="0">
              <a:solidFill>
                <a:srgbClr val="000000"/>
              </a:solidFill>
              <a:latin typeface="Comic Sans MS" panose="030F0702030302020204" pitchFamily="66" charset="0"/>
              <a:ea typeface="Calibri" panose="020F0502020204030204" pitchFamily="34" charset="0"/>
              <a:cs typeface="Courier New" panose="02070309020205020404" pitchFamily="49" charset="0"/>
            </a:endParaRPr>
          </a:p>
          <a:p>
            <a:pPr marL="457200"/>
            <a:r>
              <a:rPr lang="en-US" sz="1400" dirty="0" err="1">
                <a:solidFill>
                  <a:srgbClr val="000000"/>
                </a:solidFill>
                <a:latin typeface="Comic Sans MS" panose="030F0702030302020204" pitchFamily="66" charset="0"/>
                <a:ea typeface="Calibri" panose="020F0502020204030204" pitchFamily="34" charset="0"/>
                <a:cs typeface="Courier New" panose="02070309020205020404" pitchFamily="49" charset="0"/>
              </a:rPr>
              <a:t>Full_Adder</a:t>
            </a:r>
            <a:r>
              <a:rPr lang="en-US" sz="14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 	  M1(.</a:t>
            </a:r>
            <a:r>
              <a:rPr lang="en-US" sz="1400" dirty="0" err="1">
                <a:solidFill>
                  <a:srgbClr val="000000"/>
                </a:solidFill>
                <a:latin typeface="Comic Sans MS" panose="030F0702030302020204" pitchFamily="66" charset="0"/>
                <a:ea typeface="Calibri" panose="020F0502020204030204" pitchFamily="34" charset="0"/>
                <a:cs typeface="Courier New" panose="02070309020205020404" pitchFamily="49" charset="0"/>
              </a:rPr>
              <a:t>cout</a:t>
            </a:r>
            <a:r>
              <a:rPr lang="en-US" sz="14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(cin1), .a(a[0]), .sum(sum[0]), .</a:t>
            </a:r>
            <a:r>
              <a:rPr lang="en-US" sz="1400" dirty="0" err="1">
                <a:solidFill>
                  <a:srgbClr val="000000"/>
                </a:solidFill>
                <a:latin typeface="Comic Sans MS" panose="030F0702030302020204" pitchFamily="66" charset="0"/>
                <a:ea typeface="Calibri" panose="020F0502020204030204" pitchFamily="34" charset="0"/>
                <a:cs typeface="Courier New" panose="02070309020205020404" pitchFamily="49" charset="0"/>
              </a:rPr>
              <a:t>cin</a:t>
            </a:r>
            <a:r>
              <a:rPr lang="en-US" sz="14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a:t>
            </a:r>
            <a:r>
              <a:rPr lang="en-US" sz="1400" dirty="0" err="1">
                <a:solidFill>
                  <a:srgbClr val="000000"/>
                </a:solidFill>
                <a:latin typeface="Comic Sans MS" panose="030F0702030302020204" pitchFamily="66" charset="0"/>
                <a:ea typeface="Calibri" panose="020F0502020204030204" pitchFamily="34" charset="0"/>
                <a:cs typeface="Courier New" panose="02070309020205020404" pitchFamily="49" charset="0"/>
              </a:rPr>
              <a:t>cin</a:t>
            </a:r>
            <a:r>
              <a:rPr lang="en-US" sz="14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 .b(b[0])); </a:t>
            </a:r>
            <a:endParaRPr lang="en-US" sz="1200" dirty="0">
              <a:latin typeface="Comic Sans MS" panose="030F0702030302020204" pitchFamily="66" charset="0"/>
              <a:ea typeface="Calibri" panose="020F0502020204030204" pitchFamily="34" charset="0"/>
              <a:cs typeface="Courier New" panose="02070309020205020404" pitchFamily="49" charset="0"/>
            </a:endParaRPr>
          </a:p>
          <a:p>
            <a:pPr marL="457200"/>
            <a:r>
              <a:rPr lang="en-US" sz="1400" dirty="0" err="1">
                <a:solidFill>
                  <a:srgbClr val="000000"/>
                </a:solidFill>
                <a:latin typeface="Comic Sans MS" panose="030F0702030302020204" pitchFamily="66" charset="0"/>
                <a:ea typeface="Calibri" panose="020F0502020204030204" pitchFamily="34" charset="0"/>
                <a:cs typeface="Courier New" panose="02070309020205020404" pitchFamily="49" charset="0"/>
              </a:rPr>
              <a:t>Full_Adder</a:t>
            </a:r>
            <a:r>
              <a:rPr lang="en-US" sz="14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 	  </a:t>
            </a:r>
            <a:r>
              <a:rPr lang="en-US" sz="1400" dirty="0">
                <a:solidFill>
                  <a:srgbClr val="000000"/>
                </a:solidFill>
                <a:latin typeface="Comic Sans MS" panose="030F0702030302020204" pitchFamily="66" charset="0"/>
                <a:cs typeface="Courier New" panose="02070309020205020404" pitchFamily="49" charset="0"/>
              </a:rPr>
              <a:t>M2(.</a:t>
            </a:r>
            <a:r>
              <a:rPr lang="en-US" sz="1400" dirty="0" err="1">
                <a:solidFill>
                  <a:srgbClr val="000000"/>
                </a:solidFill>
                <a:latin typeface="Comic Sans MS" panose="030F0702030302020204" pitchFamily="66" charset="0"/>
                <a:cs typeface="Courier New" panose="02070309020205020404" pitchFamily="49" charset="0"/>
              </a:rPr>
              <a:t>cout</a:t>
            </a:r>
            <a:r>
              <a:rPr lang="en-US" sz="1400" dirty="0">
                <a:solidFill>
                  <a:srgbClr val="000000"/>
                </a:solidFill>
                <a:latin typeface="Comic Sans MS" panose="030F0702030302020204" pitchFamily="66" charset="0"/>
                <a:cs typeface="Courier New" panose="02070309020205020404" pitchFamily="49" charset="0"/>
              </a:rPr>
              <a:t>(cin2), .a(a[1]), .sum(sum[1]), .</a:t>
            </a:r>
            <a:r>
              <a:rPr lang="en-US" sz="1400" dirty="0" err="1">
                <a:solidFill>
                  <a:srgbClr val="000000"/>
                </a:solidFill>
                <a:latin typeface="Comic Sans MS" panose="030F0702030302020204" pitchFamily="66" charset="0"/>
                <a:cs typeface="Courier New" panose="02070309020205020404" pitchFamily="49" charset="0"/>
              </a:rPr>
              <a:t>cin</a:t>
            </a:r>
            <a:r>
              <a:rPr lang="en-US" sz="1400" dirty="0">
                <a:solidFill>
                  <a:srgbClr val="000000"/>
                </a:solidFill>
                <a:latin typeface="Comic Sans MS" panose="030F0702030302020204" pitchFamily="66" charset="0"/>
                <a:cs typeface="Courier New" panose="02070309020205020404" pitchFamily="49" charset="0"/>
              </a:rPr>
              <a:t>(cin1), .b(b[1])); </a:t>
            </a:r>
          </a:p>
          <a:p>
            <a:pPr marL="457200"/>
            <a:r>
              <a:rPr lang="en-US" sz="1400" dirty="0" err="1">
                <a:solidFill>
                  <a:srgbClr val="000000"/>
                </a:solidFill>
                <a:latin typeface="Comic Sans MS" panose="030F0702030302020204" pitchFamily="66" charset="0"/>
                <a:ea typeface="Calibri" panose="020F0502020204030204" pitchFamily="34" charset="0"/>
                <a:cs typeface="Courier New" panose="02070309020205020404" pitchFamily="49" charset="0"/>
              </a:rPr>
              <a:t>Full_Adder</a:t>
            </a:r>
            <a:r>
              <a:rPr lang="en-US" sz="1200" dirty="0">
                <a:solidFill>
                  <a:srgbClr val="000000"/>
                </a:solidFill>
                <a:latin typeface="Comic Sans MS" panose="030F0702030302020204" pitchFamily="66" charset="0"/>
                <a:ea typeface="Calibri" panose="020F0502020204030204" pitchFamily="34" charset="0"/>
                <a:cs typeface="Courier New" panose="02070309020205020404" pitchFamily="49" charset="0"/>
              </a:rPr>
              <a:t>      </a:t>
            </a:r>
            <a:r>
              <a:rPr lang="en-US" sz="1400" dirty="0">
                <a:solidFill>
                  <a:srgbClr val="000000"/>
                </a:solidFill>
                <a:latin typeface="Comic Sans MS" panose="030F0702030302020204" pitchFamily="66" charset="0"/>
                <a:cs typeface="Courier New" panose="02070309020205020404" pitchFamily="49" charset="0"/>
              </a:rPr>
              <a:t>M3(.</a:t>
            </a:r>
            <a:r>
              <a:rPr lang="en-US" sz="1400" dirty="0" err="1">
                <a:solidFill>
                  <a:srgbClr val="000000"/>
                </a:solidFill>
                <a:latin typeface="Comic Sans MS" panose="030F0702030302020204" pitchFamily="66" charset="0"/>
                <a:cs typeface="Courier New" panose="02070309020205020404" pitchFamily="49" charset="0"/>
              </a:rPr>
              <a:t>cout</a:t>
            </a:r>
            <a:r>
              <a:rPr lang="en-US" sz="1400" dirty="0">
                <a:solidFill>
                  <a:srgbClr val="000000"/>
                </a:solidFill>
                <a:latin typeface="Comic Sans MS" panose="030F0702030302020204" pitchFamily="66" charset="0"/>
                <a:cs typeface="Courier New" panose="02070309020205020404" pitchFamily="49" charset="0"/>
              </a:rPr>
              <a:t>(cin3), .a(a[2]), .sum(sum[2]), .</a:t>
            </a:r>
            <a:r>
              <a:rPr lang="en-US" sz="1400" dirty="0" err="1">
                <a:solidFill>
                  <a:srgbClr val="000000"/>
                </a:solidFill>
                <a:latin typeface="Comic Sans MS" panose="030F0702030302020204" pitchFamily="66" charset="0"/>
                <a:cs typeface="Courier New" panose="02070309020205020404" pitchFamily="49" charset="0"/>
              </a:rPr>
              <a:t>cin</a:t>
            </a:r>
            <a:r>
              <a:rPr lang="en-US" sz="1400" dirty="0">
                <a:solidFill>
                  <a:srgbClr val="000000"/>
                </a:solidFill>
                <a:latin typeface="Comic Sans MS" panose="030F0702030302020204" pitchFamily="66" charset="0"/>
                <a:cs typeface="Courier New" panose="02070309020205020404" pitchFamily="49" charset="0"/>
              </a:rPr>
              <a:t>(cin2), .b(b[2])); </a:t>
            </a:r>
          </a:p>
          <a:p>
            <a:pPr marL="457200"/>
            <a:r>
              <a:rPr lang="en-US" sz="1400" dirty="0" err="1">
                <a:solidFill>
                  <a:srgbClr val="000000"/>
                </a:solidFill>
                <a:latin typeface="Comic Sans MS" panose="030F0702030302020204" pitchFamily="66" charset="0"/>
                <a:cs typeface="Courier New" panose="02070309020205020404" pitchFamily="49" charset="0"/>
              </a:rPr>
              <a:t>Full_Adder</a:t>
            </a:r>
            <a:r>
              <a:rPr lang="en-US" sz="1400" dirty="0">
                <a:solidFill>
                  <a:srgbClr val="000000"/>
                </a:solidFill>
                <a:latin typeface="Comic Sans MS" panose="030F0702030302020204" pitchFamily="66" charset="0"/>
                <a:cs typeface="Courier New" panose="02070309020205020404" pitchFamily="49" charset="0"/>
              </a:rPr>
              <a:t> 	  M4(.</a:t>
            </a:r>
            <a:r>
              <a:rPr lang="en-US" sz="1400" dirty="0" err="1">
                <a:solidFill>
                  <a:srgbClr val="000000"/>
                </a:solidFill>
                <a:latin typeface="Comic Sans MS" panose="030F0702030302020204" pitchFamily="66" charset="0"/>
                <a:cs typeface="Courier New" panose="02070309020205020404" pitchFamily="49" charset="0"/>
              </a:rPr>
              <a:t>cout</a:t>
            </a:r>
            <a:r>
              <a:rPr lang="en-US" sz="1400" dirty="0">
                <a:solidFill>
                  <a:srgbClr val="000000"/>
                </a:solidFill>
                <a:latin typeface="Comic Sans MS" panose="030F0702030302020204" pitchFamily="66" charset="0"/>
                <a:cs typeface="Courier New" panose="02070309020205020404" pitchFamily="49" charset="0"/>
              </a:rPr>
              <a:t>(</a:t>
            </a:r>
            <a:r>
              <a:rPr lang="en-US" sz="1400" dirty="0" err="1">
                <a:solidFill>
                  <a:srgbClr val="000000"/>
                </a:solidFill>
                <a:latin typeface="Comic Sans MS" panose="030F0702030302020204" pitchFamily="66" charset="0"/>
                <a:cs typeface="Courier New" panose="02070309020205020404" pitchFamily="49" charset="0"/>
              </a:rPr>
              <a:t>cout</a:t>
            </a:r>
            <a:r>
              <a:rPr lang="en-US" sz="1400" dirty="0">
                <a:solidFill>
                  <a:srgbClr val="000000"/>
                </a:solidFill>
                <a:latin typeface="Comic Sans MS" panose="030F0702030302020204" pitchFamily="66" charset="0"/>
                <a:cs typeface="Courier New" panose="02070309020205020404" pitchFamily="49" charset="0"/>
              </a:rPr>
              <a:t>), .a(a[3]), .sum(sum[3]), .</a:t>
            </a:r>
            <a:r>
              <a:rPr lang="en-US" sz="1400" dirty="0" err="1">
                <a:solidFill>
                  <a:srgbClr val="000000"/>
                </a:solidFill>
                <a:latin typeface="Comic Sans MS" panose="030F0702030302020204" pitchFamily="66" charset="0"/>
                <a:cs typeface="Courier New" panose="02070309020205020404" pitchFamily="49" charset="0"/>
              </a:rPr>
              <a:t>cin</a:t>
            </a:r>
            <a:r>
              <a:rPr lang="en-US" sz="1400" dirty="0">
                <a:solidFill>
                  <a:srgbClr val="000000"/>
                </a:solidFill>
                <a:latin typeface="Comic Sans MS" panose="030F0702030302020204" pitchFamily="66" charset="0"/>
                <a:cs typeface="Courier New" panose="02070309020205020404" pitchFamily="49" charset="0"/>
              </a:rPr>
              <a:t>(cin3), .b(b[3])); </a:t>
            </a:r>
          </a:p>
          <a:p>
            <a:pPr>
              <a:spcBef>
                <a:spcPts val="1200"/>
              </a:spcBef>
              <a:spcAft>
                <a:spcPts val="800"/>
              </a:spcAft>
            </a:pPr>
            <a:r>
              <a:rPr lang="en-US" sz="1400" b="1" dirty="0" err="1">
                <a:solidFill>
                  <a:srgbClr val="000000"/>
                </a:solidFill>
                <a:latin typeface="Comic Sans MS" panose="030F0702030302020204" pitchFamily="66" charset="0"/>
                <a:ea typeface="Calibri" panose="020F0502020204030204" pitchFamily="34" charset="0"/>
                <a:cs typeface="Courier New" panose="02070309020205020404" pitchFamily="49" charset="0"/>
              </a:rPr>
              <a:t>endmodule</a:t>
            </a:r>
            <a:endParaRPr lang="en-US" sz="1200" dirty="0">
              <a:latin typeface="Comic Sans MS" panose="030F0702030302020204" pitchFamily="66" charset="0"/>
              <a:ea typeface="Calibri" panose="020F0502020204030204" pitchFamily="34" charset="0"/>
              <a:cs typeface="Courier New" panose="02070309020205020404" pitchFamily="49" charset="0"/>
            </a:endParaRPr>
          </a:p>
        </p:txBody>
      </p:sp>
      <p:sp>
        <p:nvSpPr>
          <p:cNvPr id="8" name="TextBox 7">
            <a:extLst>
              <a:ext uri="{FF2B5EF4-FFF2-40B4-BE49-F238E27FC236}">
                <a16:creationId xmlns:a16="http://schemas.microsoft.com/office/drawing/2014/main" id="{52181D47-A897-E04E-8C10-DA3F76304906}"/>
              </a:ext>
            </a:extLst>
          </p:cNvPr>
          <p:cNvSpPr txBox="1"/>
          <p:nvPr/>
        </p:nvSpPr>
        <p:spPr>
          <a:xfrm>
            <a:off x="5650111" y="1283651"/>
            <a:ext cx="2503289" cy="369332"/>
          </a:xfrm>
          <a:prstGeom prst="rect">
            <a:avLst/>
          </a:prstGeom>
          <a:solidFill>
            <a:srgbClr val="FF9999"/>
          </a:solidFill>
          <a:ln>
            <a:solidFill>
              <a:srgbClr val="FF0000"/>
            </a:solidFill>
          </a:ln>
        </p:spPr>
        <p:txBody>
          <a:bodyPr wrap="square" rtlCol="0">
            <a:spAutoFit/>
          </a:bodyPr>
          <a:lstStyle/>
          <a:p>
            <a:pPr algn="ctr"/>
            <a:r>
              <a:rPr lang="x-none" dirty="0">
                <a:latin typeface="Comic Sans MS" panose="030F0702030302020204" pitchFamily="66" charset="0"/>
              </a:rPr>
              <a:t>Positional Association</a:t>
            </a:r>
          </a:p>
        </p:txBody>
      </p:sp>
      <p:sp>
        <p:nvSpPr>
          <p:cNvPr id="9" name="TextBox 8">
            <a:extLst>
              <a:ext uri="{FF2B5EF4-FFF2-40B4-BE49-F238E27FC236}">
                <a16:creationId xmlns:a16="http://schemas.microsoft.com/office/drawing/2014/main" id="{E23AE0A7-FE66-B544-B642-1A011E67456B}"/>
              </a:ext>
            </a:extLst>
          </p:cNvPr>
          <p:cNvSpPr txBox="1"/>
          <p:nvPr/>
        </p:nvSpPr>
        <p:spPr>
          <a:xfrm>
            <a:off x="5650110" y="4347241"/>
            <a:ext cx="2503289" cy="369332"/>
          </a:xfrm>
          <a:prstGeom prst="rect">
            <a:avLst/>
          </a:prstGeom>
          <a:solidFill>
            <a:srgbClr val="FFA85A"/>
          </a:solidFill>
          <a:ln>
            <a:solidFill>
              <a:srgbClr val="AA6300"/>
            </a:solidFill>
          </a:ln>
        </p:spPr>
        <p:txBody>
          <a:bodyPr wrap="square" rtlCol="0">
            <a:spAutoFit/>
          </a:bodyPr>
          <a:lstStyle/>
          <a:p>
            <a:pPr algn="ctr"/>
            <a:r>
              <a:rPr lang="x-none" dirty="0">
                <a:latin typeface="Comic Sans MS" panose="030F0702030302020204" pitchFamily="66" charset="0"/>
              </a:rPr>
              <a:t>Named Association</a:t>
            </a:r>
          </a:p>
        </p:txBody>
      </p:sp>
      <p:sp>
        <p:nvSpPr>
          <p:cNvPr id="11"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21</a:t>
            </a:r>
          </a:p>
        </p:txBody>
      </p:sp>
    </p:spTree>
    <p:extLst>
      <p:ext uri="{BB962C8B-B14F-4D97-AF65-F5344CB8AC3E}">
        <p14:creationId xmlns:p14="http://schemas.microsoft.com/office/powerpoint/2010/main" val="1222023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B504-5AA9-5441-B6F0-ADDF40F74872}"/>
              </a:ext>
            </a:extLst>
          </p:cNvPr>
          <p:cNvSpPr>
            <a:spLocks noGrp="1"/>
          </p:cNvSpPr>
          <p:nvPr>
            <p:ph type="title"/>
          </p:nvPr>
        </p:nvSpPr>
        <p:spPr>
          <a:xfrm>
            <a:off x="555978" y="-144835"/>
            <a:ext cx="10515600" cy="1325563"/>
          </a:xfrm>
        </p:spPr>
        <p:txBody>
          <a:bodyPr/>
          <a:lstStyle/>
          <a:p>
            <a:pPr algn="ctr"/>
            <a:r>
              <a:rPr lang="en-US" b="1" dirty="0">
                <a:effectLst/>
                <a:latin typeface="Comic Sans MS" panose="030F0702030302020204" pitchFamily="66" charset="0"/>
              </a:rPr>
              <a:t>Use of “</a:t>
            </a:r>
            <a:r>
              <a:rPr lang="en-US" b="1" dirty="0" err="1">
                <a:effectLst/>
                <a:latin typeface="Comic Sans MS" panose="030F0702030302020204" pitchFamily="66" charset="0"/>
              </a:rPr>
              <a:t>Inout</a:t>
            </a:r>
            <a:r>
              <a:rPr lang="en-US" b="1" dirty="0">
                <a:effectLst/>
                <a:latin typeface="Comic Sans MS" panose="030F0702030302020204" pitchFamily="66" charset="0"/>
              </a:rPr>
              <a:t>” Mode </a:t>
            </a:r>
            <a:endParaRPr lang="x-none" dirty="0">
              <a:latin typeface="Comic Sans MS" panose="030F0702030302020204" pitchFamily="66" charset="0"/>
            </a:endParaRPr>
          </a:p>
        </p:txBody>
      </p:sp>
      <p:pic>
        <p:nvPicPr>
          <p:cNvPr id="6" name="Picture 5">
            <a:extLst>
              <a:ext uri="{FF2B5EF4-FFF2-40B4-BE49-F238E27FC236}">
                <a16:creationId xmlns:a16="http://schemas.microsoft.com/office/drawing/2014/main" id="{14BDBB68-CBA6-1D45-BE9A-58A4914FE19F}"/>
              </a:ext>
            </a:extLst>
          </p:cNvPr>
          <p:cNvPicPr>
            <a:picLocks noChangeAspect="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939800" y="1562707"/>
            <a:ext cx="6702778" cy="1873505"/>
          </a:xfrm>
          <a:prstGeom prst="rect">
            <a:avLst/>
          </a:prstGeom>
        </p:spPr>
      </p:pic>
      <p:pic>
        <p:nvPicPr>
          <p:cNvPr id="8" name="Picture 7">
            <a:extLst>
              <a:ext uri="{FF2B5EF4-FFF2-40B4-BE49-F238E27FC236}">
                <a16:creationId xmlns:a16="http://schemas.microsoft.com/office/drawing/2014/main" id="{C0054FC5-CEFC-084E-AC08-E597ED8E1971}"/>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39799" y="3746568"/>
            <a:ext cx="6702779" cy="2202675"/>
          </a:xfrm>
          <a:prstGeom prst="rect">
            <a:avLst/>
          </a:prstGeom>
          <a:solidFill>
            <a:srgbClr val="FFC000"/>
          </a:solidFill>
        </p:spPr>
      </p:pic>
      <p:sp>
        <p:nvSpPr>
          <p:cNvPr id="9" name="Rectangle 8">
            <a:extLst>
              <a:ext uri="{FF2B5EF4-FFF2-40B4-BE49-F238E27FC236}">
                <a16:creationId xmlns:a16="http://schemas.microsoft.com/office/drawing/2014/main" id="{2A06CCC2-A43E-D740-BC66-C32E5C254CB3}"/>
              </a:ext>
            </a:extLst>
          </p:cNvPr>
          <p:cNvSpPr/>
          <p:nvPr/>
        </p:nvSpPr>
        <p:spPr>
          <a:xfrm>
            <a:off x="5119511" y="1252350"/>
            <a:ext cx="4320480" cy="923330"/>
          </a:xfrm>
          <a:prstGeom prst="rect">
            <a:avLst/>
          </a:prstGeom>
          <a:solidFill>
            <a:srgbClr val="FFC000"/>
          </a:solidFill>
        </p:spPr>
        <p:txBody>
          <a:bodyPr wrap="square">
            <a:spAutoFit/>
          </a:bodyPr>
          <a:lstStyle/>
          <a:p>
            <a:r>
              <a:rPr lang="en-US" dirty="0">
                <a:latin typeface="Comic Sans MS" panose="030F0702030302020204" pitchFamily="66" charset="0"/>
              </a:rPr>
              <a:t>In VHDL, </a:t>
            </a:r>
            <a:r>
              <a:rPr lang="en-US" i="1" dirty="0">
                <a:latin typeface="Comic Sans MS" panose="030F0702030302020204" pitchFamily="66" charset="0"/>
              </a:rPr>
              <a:t>D </a:t>
            </a:r>
            <a:r>
              <a:rPr lang="en-US" dirty="0">
                <a:latin typeface="Comic Sans MS" panose="030F0702030302020204" pitchFamily="66" charset="0"/>
              </a:rPr>
              <a:t>should be strictly in either </a:t>
            </a:r>
            <a:r>
              <a:rPr lang="en-US" b="1" dirty="0">
                <a:latin typeface="Comic Sans MS" panose="030F0702030302020204" pitchFamily="66" charset="0"/>
              </a:rPr>
              <a:t>in </a:t>
            </a:r>
            <a:r>
              <a:rPr lang="en-US" dirty="0">
                <a:latin typeface="Comic Sans MS" panose="030F0702030302020204" pitchFamily="66" charset="0"/>
              </a:rPr>
              <a:t>or </a:t>
            </a:r>
            <a:r>
              <a:rPr lang="en-US" b="1" dirty="0" err="1">
                <a:latin typeface="Comic Sans MS" panose="030F0702030302020204" pitchFamily="66" charset="0"/>
              </a:rPr>
              <a:t>inout</a:t>
            </a:r>
            <a:r>
              <a:rPr lang="en-US" b="1" dirty="0">
                <a:latin typeface="Comic Sans MS" panose="030F0702030302020204" pitchFamily="66" charset="0"/>
              </a:rPr>
              <a:t> </a:t>
            </a:r>
            <a:r>
              <a:rPr lang="en-US" dirty="0">
                <a:latin typeface="Comic Sans MS" panose="030F0702030302020204" pitchFamily="66" charset="0"/>
              </a:rPr>
              <a:t>mode, but Verilog is not that strict in compilation. </a:t>
            </a:r>
          </a:p>
        </p:txBody>
      </p:sp>
      <p:cxnSp>
        <p:nvCxnSpPr>
          <p:cNvPr id="11" name="Straight Arrow Connector 10">
            <a:extLst>
              <a:ext uri="{FF2B5EF4-FFF2-40B4-BE49-F238E27FC236}">
                <a16:creationId xmlns:a16="http://schemas.microsoft.com/office/drawing/2014/main" id="{7BA35311-2F7A-384F-8871-B2E1C9F3AEF7}"/>
              </a:ext>
            </a:extLst>
          </p:cNvPr>
          <p:cNvCxnSpPr>
            <a:stCxn id="9" idx="1"/>
          </p:cNvCxnSpPr>
          <p:nvPr/>
        </p:nvCxnSpPr>
        <p:spPr>
          <a:xfrm flipH="1">
            <a:off x="3318933" y="1714015"/>
            <a:ext cx="1800578" cy="1103995"/>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1"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22</a:t>
            </a:r>
          </a:p>
        </p:txBody>
      </p:sp>
    </p:spTree>
    <p:extLst>
      <p:ext uri="{BB962C8B-B14F-4D97-AF65-F5344CB8AC3E}">
        <p14:creationId xmlns:p14="http://schemas.microsoft.com/office/powerpoint/2010/main" val="1891284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294AC-CA53-E04F-BCE3-80DF1B19CDBE}"/>
              </a:ext>
            </a:extLst>
          </p:cNvPr>
          <p:cNvSpPr>
            <a:spLocks noGrp="1"/>
          </p:cNvSpPr>
          <p:nvPr>
            <p:ph type="title"/>
          </p:nvPr>
        </p:nvSpPr>
        <p:spPr>
          <a:xfrm>
            <a:off x="838200" y="0"/>
            <a:ext cx="10515600" cy="1325563"/>
          </a:xfrm>
        </p:spPr>
        <p:txBody>
          <a:bodyPr/>
          <a:lstStyle/>
          <a:p>
            <a:pPr algn="ctr"/>
            <a:r>
              <a:rPr lang="en-US" b="1" dirty="0">
                <a:effectLst/>
                <a:latin typeface="Comic Sans MS" panose="030F0702030302020204" pitchFamily="66" charset="0"/>
              </a:rPr>
              <a:t>Verilog Assignments</a:t>
            </a:r>
            <a:endParaRPr lang="x-none" b="1" dirty="0">
              <a:latin typeface="Comic Sans MS" panose="030F0702030302020204" pitchFamily="66" charset="0"/>
            </a:endParaRPr>
          </a:p>
        </p:txBody>
      </p:sp>
      <p:sp>
        <p:nvSpPr>
          <p:cNvPr id="5" name="Rectangle 4">
            <a:extLst>
              <a:ext uri="{FF2B5EF4-FFF2-40B4-BE49-F238E27FC236}">
                <a16:creationId xmlns:a16="http://schemas.microsoft.com/office/drawing/2014/main" id="{6ED75652-A6D2-1541-9B34-29042FA1C9E7}"/>
              </a:ext>
            </a:extLst>
          </p:cNvPr>
          <p:cNvSpPr/>
          <p:nvPr/>
        </p:nvSpPr>
        <p:spPr>
          <a:xfrm>
            <a:off x="838200" y="1473493"/>
            <a:ext cx="10515600" cy="1015663"/>
          </a:xfrm>
          <a:prstGeom prst="rect">
            <a:avLst/>
          </a:prstGeom>
          <a:solidFill>
            <a:srgbClr val="FFC000"/>
          </a:solidFill>
        </p:spPr>
        <p:txBody>
          <a:bodyPr wrap="square">
            <a:spAutoFit/>
          </a:bodyPr>
          <a:lstStyle/>
          <a:p>
            <a:r>
              <a:rPr lang="en-US" sz="2000" b="1" dirty="0">
                <a:latin typeface="Comic Sans MS" panose="030F0702030302020204" pitchFamily="66" charset="0"/>
              </a:rPr>
              <a:t>wire </a:t>
            </a:r>
            <a:r>
              <a:rPr lang="en-US" sz="2000" dirty="0">
                <a:latin typeface="Comic Sans MS" panose="030F0702030302020204" pitchFamily="66" charset="0"/>
              </a:rPr>
              <a:t>C;</a:t>
            </a:r>
            <a:br>
              <a:rPr lang="en-US" sz="2000" dirty="0">
                <a:latin typeface="Comic Sans MS" panose="030F0702030302020204" pitchFamily="66" charset="0"/>
              </a:rPr>
            </a:br>
            <a:r>
              <a:rPr lang="en-US" sz="2000" b="1" dirty="0">
                <a:latin typeface="Comic Sans MS" panose="030F0702030302020204" pitchFamily="66" charset="0"/>
              </a:rPr>
              <a:t>assign </a:t>
            </a:r>
            <a:r>
              <a:rPr lang="en-US" sz="2000" dirty="0">
                <a:latin typeface="Comic Sans MS" panose="030F0702030302020204" pitchFamily="66" charset="0"/>
              </a:rPr>
              <a:t>C = A || B; // explicit continuous assignment </a:t>
            </a:r>
          </a:p>
          <a:p>
            <a:r>
              <a:rPr lang="en-US" sz="2000" b="1" dirty="0">
                <a:latin typeface="Comic Sans MS" panose="030F0702030302020204" pitchFamily="66" charset="0"/>
              </a:rPr>
              <a:t>wire </a:t>
            </a:r>
            <a:r>
              <a:rPr lang="en-US" sz="2000" dirty="0">
                <a:latin typeface="Comic Sans MS" panose="030F0702030302020204" pitchFamily="66" charset="0"/>
              </a:rPr>
              <a:t>D = E &amp;&amp; F; // implicit continuous assignment </a:t>
            </a:r>
          </a:p>
        </p:txBody>
      </p:sp>
      <p:sp>
        <p:nvSpPr>
          <p:cNvPr id="6" name="Rectangle 5">
            <a:extLst>
              <a:ext uri="{FF2B5EF4-FFF2-40B4-BE49-F238E27FC236}">
                <a16:creationId xmlns:a16="http://schemas.microsoft.com/office/drawing/2014/main" id="{DCAAA688-D8E7-5C47-AB73-A169A1C4232E}"/>
              </a:ext>
            </a:extLst>
          </p:cNvPr>
          <p:cNvSpPr/>
          <p:nvPr/>
        </p:nvSpPr>
        <p:spPr>
          <a:xfrm>
            <a:off x="838200" y="2880058"/>
            <a:ext cx="10515600" cy="1323439"/>
          </a:xfrm>
          <a:prstGeom prst="rect">
            <a:avLst/>
          </a:prstGeom>
          <a:solidFill>
            <a:srgbClr val="92D050"/>
          </a:solidFill>
        </p:spPr>
        <p:txBody>
          <a:bodyPr wrap="square">
            <a:spAutoFit/>
          </a:bodyPr>
          <a:lstStyle/>
          <a:p>
            <a:r>
              <a:rPr lang="en-US" sz="2000" b="1" dirty="0">
                <a:solidFill>
                  <a:srgbClr val="0070C0"/>
                </a:solidFill>
                <a:latin typeface="Comic Sans MS" panose="030F0702030302020204" pitchFamily="66" charset="0"/>
              </a:rPr>
              <a:t>Continuous assignments </a:t>
            </a:r>
            <a:r>
              <a:rPr lang="en-US" sz="2000" dirty="0">
                <a:latin typeface="Comic Sans MS" panose="030F0702030302020204" pitchFamily="66" charset="0"/>
              </a:rPr>
              <a:t>are used to assign values for combinational logic circuits. </a:t>
            </a:r>
          </a:p>
          <a:p>
            <a:r>
              <a:rPr lang="en-US" sz="2000" b="1" dirty="0">
                <a:solidFill>
                  <a:srgbClr val="0070C0"/>
                </a:solidFill>
                <a:latin typeface="Comic Sans MS" panose="030F0702030302020204" pitchFamily="66" charset="0"/>
              </a:rPr>
              <a:t>Procedural assignments </a:t>
            </a:r>
            <a:r>
              <a:rPr lang="en-US" sz="2000" dirty="0">
                <a:latin typeface="Comic Sans MS" panose="030F0702030302020204" pitchFamily="66" charset="0"/>
              </a:rPr>
              <a:t>are used to model registers and finite state machines using the </a:t>
            </a:r>
            <a:r>
              <a:rPr lang="en-US" sz="2000" b="1" dirty="0">
                <a:latin typeface="Comic Sans MS" panose="030F0702030302020204" pitchFamily="66" charset="0"/>
              </a:rPr>
              <a:t>always</a:t>
            </a:r>
            <a:r>
              <a:rPr lang="en-US" sz="2000" dirty="0">
                <a:latin typeface="Comic Sans MS" panose="030F0702030302020204" pitchFamily="66" charset="0"/>
              </a:rPr>
              <a:t> keyword. </a:t>
            </a:r>
          </a:p>
          <a:p>
            <a:endParaRPr lang="en-US" sz="2000" dirty="0">
              <a:latin typeface="Comic Sans MS" panose="030F0702030302020204" pitchFamily="66" charset="0"/>
            </a:endParaRPr>
          </a:p>
        </p:txBody>
      </p:sp>
      <p:sp>
        <p:nvSpPr>
          <p:cNvPr id="7"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23</a:t>
            </a:r>
          </a:p>
        </p:txBody>
      </p:sp>
    </p:spTree>
    <p:extLst>
      <p:ext uri="{BB962C8B-B14F-4D97-AF65-F5344CB8AC3E}">
        <p14:creationId xmlns:p14="http://schemas.microsoft.com/office/powerpoint/2010/main" val="3505141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33994-5D21-BE49-88B4-4BB4298BC3BE}"/>
              </a:ext>
            </a:extLst>
          </p:cNvPr>
          <p:cNvSpPr>
            <a:spLocks noGrp="1"/>
          </p:cNvSpPr>
          <p:nvPr>
            <p:ph type="title"/>
          </p:nvPr>
        </p:nvSpPr>
        <p:spPr>
          <a:xfrm>
            <a:off x="2576689" y="0"/>
            <a:ext cx="10515600" cy="1325563"/>
          </a:xfrm>
        </p:spPr>
        <p:txBody>
          <a:bodyPr/>
          <a:lstStyle/>
          <a:p>
            <a:r>
              <a:rPr lang="en-US" b="1" dirty="0">
                <a:latin typeface="Comic Sans MS" panose="030F0702030302020204" pitchFamily="66" charset="0"/>
              </a:rPr>
              <a:t>Procedural Assignments </a:t>
            </a:r>
            <a:endParaRPr lang="x-none"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5C02ECE3-0D7D-334C-83EB-89CCE72CB6C2}"/>
              </a:ext>
            </a:extLst>
          </p:cNvPr>
          <p:cNvSpPr>
            <a:spLocks noGrp="1"/>
          </p:cNvSpPr>
          <p:nvPr>
            <p:ph idx="1"/>
          </p:nvPr>
        </p:nvSpPr>
        <p:spPr>
          <a:xfrm>
            <a:off x="759179" y="1325563"/>
            <a:ext cx="10515600" cy="4351338"/>
          </a:xfrm>
        </p:spPr>
        <p:txBody>
          <a:bodyPr/>
          <a:lstStyle/>
          <a:p>
            <a:r>
              <a:rPr lang="en-US" dirty="0">
                <a:latin typeface="Comic Sans MS" panose="030F0702030302020204" pitchFamily="66" charset="0"/>
              </a:rPr>
              <a:t>Combinational logic constantly reacts to input changes. </a:t>
            </a:r>
          </a:p>
          <a:p>
            <a:r>
              <a:rPr lang="en-US" dirty="0">
                <a:latin typeface="Comic Sans MS" panose="030F0702030302020204" pitchFamily="66" charset="0"/>
              </a:rPr>
              <a:t>In contrast, synchronous sequential logic responds to changes dependent on the clock. </a:t>
            </a:r>
          </a:p>
          <a:p>
            <a:r>
              <a:rPr lang="en-US" dirty="0">
                <a:latin typeface="Comic Sans MS" panose="030F0702030302020204" pitchFamily="66" charset="0"/>
              </a:rPr>
              <a:t>Many input changes might be ignored since output and state changes occur only at valid conditions of the clock. </a:t>
            </a:r>
          </a:p>
          <a:p>
            <a:r>
              <a:rPr lang="en-US" dirty="0">
                <a:latin typeface="Comic Sans MS" panose="030F0702030302020204" pitchFamily="66" charset="0"/>
              </a:rPr>
              <a:t>Modeling sequential logic requires </a:t>
            </a:r>
          </a:p>
          <a:p>
            <a:pPr lvl="1">
              <a:buFont typeface="Wingdings" pitchFamily="2" charset="2"/>
              <a:buChar char="Ø"/>
            </a:pPr>
            <a:r>
              <a:rPr lang="fa-IR" dirty="0">
                <a:latin typeface="Comic Sans MS" panose="030F0702030302020204" pitchFamily="66" charset="0"/>
              </a:rPr>
              <a:t>-</a:t>
            </a:r>
            <a:r>
              <a:rPr lang="en-US" dirty="0">
                <a:latin typeface="Comic Sans MS" panose="030F0702030302020204" pitchFamily="66" charset="0"/>
              </a:rPr>
              <a:t>primitives to model selective activity conditional on clock</a:t>
            </a:r>
          </a:p>
          <a:p>
            <a:pPr lvl="1">
              <a:buFont typeface="Wingdings" pitchFamily="2" charset="2"/>
              <a:buChar char="Ø"/>
            </a:pPr>
            <a:r>
              <a:rPr lang="en-US" dirty="0">
                <a:latin typeface="Comic Sans MS" panose="030F0702030302020204" pitchFamily="66" charset="0"/>
              </a:rPr>
              <a:t>edge-triggered devices</a:t>
            </a:r>
          </a:p>
          <a:p>
            <a:pPr lvl="1">
              <a:buFont typeface="Wingdings" pitchFamily="2" charset="2"/>
              <a:buChar char="Ø"/>
            </a:pPr>
            <a:r>
              <a:rPr lang="en-US" dirty="0">
                <a:latin typeface="Comic Sans MS" panose="030F0702030302020204" pitchFamily="66" charset="0"/>
              </a:rPr>
              <a:t>sequence of operations, and so forth. </a:t>
            </a:r>
          </a:p>
          <a:p>
            <a:endParaRPr lang="en-US" dirty="0">
              <a:latin typeface="Comic Sans MS" panose="030F0702030302020204" pitchFamily="66" charset="0"/>
            </a:endParaRPr>
          </a:p>
          <a:p>
            <a:endParaRPr lang="x-none" dirty="0">
              <a:latin typeface="Comic Sans MS" panose="030F0702030302020204" pitchFamily="66" charset="0"/>
            </a:endParaRPr>
          </a:p>
        </p:txBody>
      </p:sp>
      <p:sp>
        <p:nvSpPr>
          <p:cNvPr id="5"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24</a:t>
            </a:r>
          </a:p>
        </p:txBody>
      </p:sp>
    </p:spTree>
    <p:extLst>
      <p:ext uri="{BB962C8B-B14F-4D97-AF65-F5344CB8AC3E}">
        <p14:creationId xmlns:p14="http://schemas.microsoft.com/office/powerpoint/2010/main" val="710345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E055B-B7B5-724D-BE07-F151DB7938EA}"/>
              </a:ext>
            </a:extLst>
          </p:cNvPr>
          <p:cNvSpPr>
            <a:spLocks noGrp="1"/>
          </p:cNvSpPr>
          <p:nvPr>
            <p:ph type="title"/>
          </p:nvPr>
        </p:nvSpPr>
        <p:spPr>
          <a:xfrm>
            <a:off x="2542822" y="-69851"/>
            <a:ext cx="10515600" cy="1325563"/>
          </a:xfrm>
        </p:spPr>
        <p:txBody>
          <a:bodyPr/>
          <a:lstStyle/>
          <a:p>
            <a:r>
              <a:rPr lang="en-US" b="1" dirty="0">
                <a:latin typeface="Comic Sans MS" panose="030F0702030302020204" pitchFamily="66" charset="0"/>
              </a:rPr>
              <a:t>Procedural Assignments </a:t>
            </a:r>
            <a:endParaRPr lang="x-none"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ECEC10B8-231A-804B-AA9E-E698B79D1968}"/>
              </a:ext>
            </a:extLst>
          </p:cNvPr>
          <p:cNvSpPr>
            <a:spLocks noGrp="1"/>
          </p:cNvSpPr>
          <p:nvPr>
            <p:ph idx="1"/>
          </p:nvPr>
        </p:nvSpPr>
        <p:spPr>
          <a:xfrm>
            <a:off x="838200" y="1001536"/>
            <a:ext cx="10515600" cy="4351338"/>
          </a:xfrm>
        </p:spPr>
        <p:txBody>
          <a:bodyPr/>
          <a:lstStyle/>
          <a:p>
            <a:r>
              <a:rPr lang="en-US" dirty="0">
                <a:latin typeface="Comic Sans MS" panose="030F0702030302020204" pitchFamily="66" charset="0"/>
              </a:rPr>
              <a:t>There are two types of procedural assignments in Verilog. </a:t>
            </a:r>
          </a:p>
          <a:p>
            <a:pPr lvl="1">
              <a:buFont typeface="Wingdings" pitchFamily="2" charset="2"/>
              <a:buChar char="Ø"/>
            </a:pPr>
            <a:r>
              <a:rPr lang="en-US" b="1" dirty="0">
                <a:latin typeface="Comic Sans MS" panose="030F0702030302020204" pitchFamily="66" charset="0"/>
              </a:rPr>
              <a:t>Initial </a:t>
            </a:r>
            <a:r>
              <a:rPr lang="en-US" dirty="0">
                <a:latin typeface="Comic Sans MS" panose="030F0702030302020204" pitchFamily="66" charset="0"/>
              </a:rPr>
              <a:t>blocks execute only once at time zero</a:t>
            </a:r>
          </a:p>
          <a:p>
            <a:pPr lvl="1">
              <a:buFont typeface="Wingdings" pitchFamily="2" charset="2"/>
              <a:buChar char="Ø"/>
            </a:pPr>
            <a:r>
              <a:rPr lang="en-US" b="1" dirty="0">
                <a:latin typeface="Comic Sans MS" panose="030F0702030302020204" pitchFamily="66" charset="0"/>
              </a:rPr>
              <a:t>always </a:t>
            </a:r>
            <a:r>
              <a:rPr lang="en-US" dirty="0">
                <a:latin typeface="Comic Sans MS" panose="030F0702030302020204" pitchFamily="66" charset="0"/>
              </a:rPr>
              <a:t>blocks loop to execute over and over again. </a:t>
            </a:r>
          </a:p>
          <a:p>
            <a:r>
              <a:rPr lang="en-US" dirty="0">
                <a:latin typeface="Comic Sans MS" panose="030F0702030302020204" pitchFamily="66" charset="0"/>
              </a:rPr>
              <a:t>Initial blocks are useful in simulation and verification, but only always blocks are synthesized. </a:t>
            </a:r>
          </a:p>
          <a:p>
            <a:pPr marL="0" indent="0">
              <a:buNone/>
            </a:pPr>
            <a:endParaRPr lang="x-none" dirty="0">
              <a:latin typeface="Comic Sans MS" panose="030F0702030302020204" pitchFamily="66" charset="0"/>
            </a:endParaRPr>
          </a:p>
        </p:txBody>
      </p:sp>
      <p:pic>
        <p:nvPicPr>
          <p:cNvPr id="5" name="Picture 4">
            <a:extLst>
              <a:ext uri="{FF2B5EF4-FFF2-40B4-BE49-F238E27FC236}">
                <a16:creationId xmlns:a16="http://schemas.microsoft.com/office/drawing/2014/main" id="{AA3A6A36-66D1-5140-B04C-7175ECB2F0DB}"/>
              </a:ext>
            </a:extLst>
          </p:cNvPr>
          <p:cNvPicPr>
            <a:picLocks noChangeAspect="1"/>
          </p:cNvPicPr>
          <p:nvPr/>
        </p:nvPicPr>
        <p:blipFill>
          <a:blip r:embed="rId2">
            <a:duotone>
              <a:prstClr val="black"/>
              <a:schemeClr val="accent2">
                <a:tint val="45000"/>
                <a:satMod val="400000"/>
              </a:schemeClr>
            </a:duotone>
          </a:blip>
          <a:stretch>
            <a:fillRect/>
          </a:stretch>
        </p:blipFill>
        <p:spPr>
          <a:xfrm>
            <a:off x="838200" y="3567157"/>
            <a:ext cx="3644900" cy="1384300"/>
          </a:xfrm>
          <a:prstGeom prst="rect">
            <a:avLst/>
          </a:prstGeom>
          <a:noFill/>
        </p:spPr>
      </p:pic>
      <p:pic>
        <p:nvPicPr>
          <p:cNvPr id="7" name="Picture 6">
            <a:extLst>
              <a:ext uri="{FF2B5EF4-FFF2-40B4-BE49-F238E27FC236}">
                <a16:creationId xmlns:a16="http://schemas.microsoft.com/office/drawing/2014/main" id="{86388836-90FD-EF4F-AB45-71D220B4CF49}"/>
              </a:ext>
            </a:extLst>
          </p:cNvPr>
          <p:cNvPicPr>
            <a:picLocks noChangeAspect="1"/>
          </p:cNvPicPr>
          <p:nvPr/>
        </p:nvPicPr>
        <p:blipFill>
          <a:blip r:embed="rId3">
            <a:duotone>
              <a:prstClr val="black"/>
              <a:schemeClr val="accent6">
                <a:tint val="45000"/>
                <a:satMod val="400000"/>
              </a:schemeClr>
            </a:duotone>
          </a:blip>
          <a:stretch>
            <a:fillRect/>
          </a:stretch>
        </p:blipFill>
        <p:spPr>
          <a:xfrm>
            <a:off x="6457245" y="3567157"/>
            <a:ext cx="4368800" cy="1409700"/>
          </a:xfrm>
          <a:prstGeom prst="rect">
            <a:avLst/>
          </a:prstGeom>
        </p:spPr>
      </p:pic>
      <p:sp>
        <p:nvSpPr>
          <p:cNvPr id="8"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25</a:t>
            </a:r>
          </a:p>
        </p:txBody>
      </p:sp>
    </p:spTree>
    <p:extLst>
      <p:ext uri="{BB962C8B-B14F-4D97-AF65-F5344CB8AC3E}">
        <p14:creationId xmlns:p14="http://schemas.microsoft.com/office/powerpoint/2010/main" val="3922671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5BF67-DCE3-6E45-B5B6-58C40934B8C7}"/>
              </a:ext>
            </a:extLst>
          </p:cNvPr>
          <p:cNvSpPr>
            <a:spLocks noGrp="1"/>
          </p:cNvSpPr>
          <p:nvPr>
            <p:ph type="title"/>
          </p:nvPr>
        </p:nvSpPr>
        <p:spPr>
          <a:xfrm>
            <a:off x="3953933" y="-86430"/>
            <a:ext cx="10515600" cy="1316919"/>
          </a:xfrm>
        </p:spPr>
        <p:txBody>
          <a:bodyPr/>
          <a:lstStyle/>
          <a:p>
            <a:r>
              <a:rPr lang="x-none" b="1" dirty="0">
                <a:latin typeface="Comic Sans MS" panose="030F0702030302020204" pitchFamily="66" charset="0"/>
              </a:rPr>
              <a:t>Always Block</a:t>
            </a:r>
          </a:p>
        </p:txBody>
      </p:sp>
      <p:sp>
        <p:nvSpPr>
          <p:cNvPr id="3" name="Content Placeholder 2">
            <a:extLst>
              <a:ext uri="{FF2B5EF4-FFF2-40B4-BE49-F238E27FC236}">
                <a16:creationId xmlns:a16="http://schemas.microsoft.com/office/drawing/2014/main" id="{E838B6A5-E37B-5C40-BEA3-1A79BC8F6182}"/>
              </a:ext>
            </a:extLst>
          </p:cNvPr>
          <p:cNvSpPr>
            <a:spLocks noGrp="1"/>
          </p:cNvSpPr>
          <p:nvPr>
            <p:ph idx="1"/>
          </p:nvPr>
        </p:nvSpPr>
        <p:spPr>
          <a:xfrm>
            <a:off x="944931" y="1014764"/>
            <a:ext cx="10515600" cy="4351338"/>
          </a:xfrm>
        </p:spPr>
        <p:txBody>
          <a:bodyPr>
            <a:normAutofit/>
          </a:bodyPr>
          <a:lstStyle/>
          <a:p>
            <a:r>
              <a:rPr lang="en-US" sz="2400" dirty="0">
                <a:latin typeface="Comic Sans MS" panose="030F0702030302020204" pitchFamily="66" charset="0"/>
              </a:rPr>
              <a:t>the statements between the </a:t>
            </a:r>
            <a:r>
              <a:rPr lang="en-US" sz="2400" b="1" dirty="0">
                <a:latin typeface="Comic Sans MS" panose="030F0702030302020204" pitchFamily="66" charset="0"/>
              </a:rPr>
              <a:t>begin </a:t>
            </a:r>
            <a:r>
              <a:rPr lang="en-US" sz="2400" dirty="0">
                <a:latin typeface="Comic Sans MS" panose="030F0702030302020204" pitchFamily="66" charset="0"/>
              </a:rPr>
              <a:t>and the </a:t>
            </a:r>
            <a:r>
              <a:rPr lang="en-US" sz="2400" b="1" dirty="0">
                <a:latin typeface="Comic Sans MS" panose="030F0702030302020204" pitchFamily="66" charset="0"/>
              </a:rPr>
              <a:t>end </a:t>
            </a:r>
            <a:r>
              <a:rPr lang="en-US" sz="2400" dirty="0">
                <a:latin typeface="Comic Sans MS" panose="030F0702030302020204" pitchFamily="66" charset="0"/>
              </a:rPr>
              <a:t>are executed sequentially rather than concurrently. </a:t>
            </a:r>
          </a:p>
          <a:p>
            <a:r>
              <a:rPr lang="en-US" sz="2400" dirty="0">
                <a:latin typeface="Comic Sans MS" panose="030F0702030302020204" pitchFamily="66" charset="0"/>
              </a:rPr>
              <a:t>Whenever one of the signals in the </a:t>
            </a:r>
            <a:r>
              <a:rPr lang="en-US" sz="2400" b="1" dirty="0">
                <a:latin typeface="Comic Sans MS" panose="030F0702030302020204" pitchFamily="66" charset="0"/>
              </a:rPr>
              <a:t>sensitivity list changes</a:t>
            </a:r>
            <a:r>
              <a:rPr lang="en-US" sz="2400" dirty="0">
                <a:latin typeface="Comic Sans MS" panose="030F0702030302020204" pitchFamily="66" charset="0"/>
              </a:rPr>
              <a:t>, the </a:t>
            </a:r>
            <a:r>
              <a:rPr lang="en-US" sz="2400" b="1" dirty="0">
                <a:latin typeface="Comic Sans MS" panose="030F0702030302020204" pitchFamily="66" charset="0"/>
              </a:rPr>
              <a:t>sequential statements </a:t>
            </a:r>
            <a:r>
              <a:rPr lang="en-US" sz="2400" dirty="0">
                <a:latin typeface="Comic Sans MS" panose="030F0702030302020204" pitchFamily="66" charset="0"/>
              </a:rPr>
              <a:t>in the always block are executed in sequence one time. </a:t>
            </a:r>
          </a:p>
          <a:p>
            <a:r>
              <a:rPr lang="en-US" sz="2400" dirty="0">
                <a:latin typeface="Comic Sans MS" panose="030F0702030302020204" pitchFamily="66" charset="0"/>
              </a:rPr>
              <a:t>When a process finishes executing, it goes back to the beginning and waits for a signal on the sensitivity list to change again. </a:t>
            </a:r>
          </a:p>
          <a:p>
            <a:r>
              <a:rPr lang="en-US" sz="2400" dirty="0">
                <a:latin typeface="Comic Sans MS" panose="030F0702030302020204" pitchFamily="66" charset="0"/>
              </a:rPr>
              <a:t>The variables on the left-hand side element of an = or &lt;= in an always block </a:t>
            </a:r>
            <a:r>
              <a:rPr lang="en-US" sz="2400" dirty="0">
                <a:solidFill>
                  <a:srgbClr val="0070C0"/>
                </a:solidFill>
                <a:latin typeface="Comic Sans MS" panose="030F0702030302020204" pitchFamily="66" charset="0"/>
              </a:rPr>
              <a:t>should be defined as </a:t>
            </a:r>
            <a:r>
              <a:rPr lang="en-US" sz="2400" b="1" dirty="0">
                <a:solidFill>
                  <a:srgbClr val="0070C0"/>
                </a:solidFill>
                <a:latin typeface="Comic Sans MS" panose="030F0702030302020204" pitchFamily="66" charset="0"/>
              </a:rPr>
              <a:t>reg </a:t>
            </a:r>
            <a:r>
              <a:rPr lang="en-US" sz="2400" dirty="0">
                <a:solidFill>
                  <a:srgbClr val="0070C0"/>
                </a:solidFill>
                <a:latin typeface="Comic Sans MS" panose="030F0702030302020204" pitchFamily="66" charset="0"/>
              </a:rPr>
              <a:t>data type</a:t>
            </a:r>
            <a:r>
              <a:rPr lang="en-US" sz="2400" dirty="0">
                <a:latin typeface="Comic Sans MS" panose="030F0702030302020204" pitchFamily="66" charset="0"/>
              </a:rPr>
              <a:t>. </a:t>
            </a:r>
            <a:r>
              <a:rPr lang="en-US" sz="2400" dirty="0">
                <a:solidFill>
                  <a:srgbClr val="C00000"/>
                </a:solidFill>
                <a:latin typeface="Comic Sans MS" panose="030F0702030302020204" pitchFamily="66" charset="0"/>
              </a:rPr>
              <a:t>Any other data type including </a:t>
            </a:r>
            <a:r>
              <a:rPr lang="en-US" sz="2400" b="1" dirty="0">
                <a:solidFill>
                  <a:srgbClr val="C00000"/>
                </a:solidFill>
                <a:latin typeface="Comic Sans MS" panose="030F0702030302020204" pitchFamily="66" charset="0"/>
              </a:rPr>
              <a:t>wire </a:t>
            </a:r>
            <a:r>
              <a:rPr lang="en-US" sz="2400" dirty="0">
                <a:solidFill>
                  <a:srgbClr val="C00000"/>
                </a:solidFill>
                <a:latin typeface="Comic Sans MS" panose="030F0702030302020204" pitchFamily="66" charset="0"/>
              </a:rPr>
              <a:t>is illegal. </a:t>
            </a:r>
          </a:p>
          <a:p>
            <a:endParaRPr lang="en-US" sz="2400" dirty="0">
              <a:latin typeface="Comic Sans MS" panose="030F0702030302020204" pitchFamily="66" charset="0"/>
            </a:endParaRPr>
          </a:p>
          <a:p>
            <a:endParaRPr lang="x-none" sz="2400" dirty="0">
              <a:latin typeface="Comic Sans MS" panose="030F0702030302020204" pitchFamily="66" charset="0"/>
            </a:endParaRPr>
          </a:p>
        </p:txBody>
      </p:sp>
      <p:pic>
        <p:nvPicPr>
          <p:cNvPr id="4" name="Picture 3">
            <a:extLst>
              <a:ext uri="{FF2B5EF4-FFF2-40B4-BE49-F238E27FC236}">
                <a16:creationId xmlns:a16="http://schemas.microsoft.com/office/drawing/2014/main" id="{10411548-C2D5-F945-9471-187230B092D7}"/>
              </a:ext>
            </a:extLst>
          </p:cNvPr>
          <p:cNvPicPr>
            <a:picLocks noChangeAspect="1"/>
          </p:cNvPicPr>
          <p:nvPr/>
        </p:nvPicPr>
        <p:blipFill>
          <a:blip r:embed="rId2">
            <a:duotone>
              <a:prstClr val="black"/>
              <a:schemeClr val="accent6">
                <a:tint val="45000"/>
                <a:satMod val="400000"/>
              </a:schemeClr>
            </a:duotone>
          </a:blip>
          <a:stretch>
            <a:fillRect/>
          </a:stretch>
        </p:blipFill>
        <p:spPr>
          <a:xfrm>
            <a:off x="6440054" y="4797649"/>
            <a:ext cx="4368800" cy="1409700"/>
          </a:xfrm>
          <a:prstGeom prst="rect">
            <a:avLst/>
          </a:prstGeom>
        </p:spPr>
      </p:pic>
      <p:sp>
        <p:nvSpPr>
          <p:cNvPr id="6"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26</a:t>
            </a:r>
          </a:p>
        </p:txBody>
      </p:sp>
    </p:spTree>
    <p:extLst>
      <p:ext uri="{BB962C8B-B14F-4D97-AF65-F5344CB8AC3E}">
        <p14:creationId xmlns:p14="http://schemas.microsoft.com/office/powerpoint/2010/main" val="4124315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9C9CA-EB36-294D-BE0D-2B0E98435CE4}"/>
              </a:ext>
            </a:extLst>
          </p:cNvPr>
          <p:cNvSpPr>
            <a:spLocks noGrp="1"/>
          </p:cNvSpPr>
          <p:nvPr>
            <p:ph type="title"/>
          </p:nvPr>
        </p:nvSpPr>
        <p:spPr>
          <a:xfrm>
            <a:off x="1109133" y="-140639"/>
            <a:ext cx="10515600" cy="1325563"/>
          </a:xfrm>
        </p:spPr>
        <p:txBody>
          <a:bodyPr/>
          <a:lstStyle/>
          <a:p>
            <a:r>
              <a:rPr lang="x-none" b="1" dirty="0">
                <a:latin typeface="Comic Sans MS" panose="030F0702030302020204" pitchFamily="66" charset="0"/>
              </a:rPr>
              <a:t>Blocking &amp; Non-Blocking Assignments</a:t>
            </a:r>
          </a:p>
        </p:txBody>
      </p:sp>
      <p:sp>
        <p:nvSpPr>
          <p:cNvPr id="3" name="Content Placeholder 2">
            <a:extLst>
              <a:ext uri="{FF2B5EF4-FFF2-40B4-BE49-F238E27FC236}">
                <a16:creationId xmlns:a16="http://schemas.microsoft.com/office/drawing/2014/main" id="{C62681BE-A616-B342-BEAF-7E894EDE7C86}"/>
              </a:ext>
            </a:extLst>
          </p:cNvPr>
          <p:cNvSpPr>
            <a:spLocks noGrp="1"/>
          </p:cNvSpPr>
          <p:nvPr>
            <p:ph idx="1"/>
          </p:nvPr>
        </p:nvSpPr>
        <p:spPr>
          <a:xfrm>
            <a:off x="284019" y="1080046"/>
            <a:ext cx="8527472" cy="5364884"/>
          </a:xfrm>
        </p:spPr>
        <p:txBody>
          <a:bodyPr>
            <a:normAutofit/>
          </a:bodyPr>
          <a:lstStyle/>
          <a:p>
            <a:r>
              <a:rPr lang="en-US" sz="2400" dirty="0">
                <a:latin typeface="Comic Sans MS" panose="030F0702030302020204" pitchFamily="66" charset="0"/>
              </a:rPr>
              <a:t>Sequential statements can be evaluated in two different ways in Verilog: </a:t>
            </a:r>
            <a:r>
              <a:rPr lang="en-US" sz="2400" dirty="0">
                <a:solidFill>
                  <a:srgbClr val="0070C0"/>
                </a:solidFill>
                <a:latin typeface="Comic Sans MS" panose="030F0702030302020204" pitchFamily="66" charset="0"/>
              </a:rPr>
              <a:t>blocking</a:t>
            </a:r>
            <a:r>
              <a:rPr lang="en-US" sz="2400" dirty="0">
                <a:latin typeface="Comic Sans MS" panose="030F0702030302020204" pitchFamily="66" charset="0"/>
              </a:rPr>
              <a:t> and </a:t>
            </a:r>
            <a:r>
              <a:rPr lang="en-US" sz="2400" dirty="0">
                <a:solidFill>
                  <a:srgbClr val="0070C0"/>
                </a:solidFill>
                <a:latin typeface="Comic Sans MS" panose="030F0702030302020204" pitchFamily="66" charset="0"/>
              </a:rPr>
              <a:t>non-blocking</a:t>
            </a:r>
            <a:r>
              <a:rPr lang="en-US" sz="2400" dirty="0">
                <a:latin typeface="Comic Sans MS" panose="030F0702030302020204" pitchFamily="66" charset="0"/>
              </a:rPr>
              <a:t> assignments. </a:t>
            </a:r>
          </a:p>
          <a:p>
            <a:r>
              <a:rPr lang="x-none" sz="2400" dirty="0">
                <a:solidFill>
                  <a:srgbClr val="C00000"/>
                </a:solidFill>
                <a:latin typeface="Comic Sans MS" panose="030F0702030302020204" pitchFamily="66" charset="0"/>
              </a:rPr>
              <a:t>Blocking Assignment:</a:t>
            </a:r>
          </a:p>
          <a:p>
            <a:pPr lvl="1">
              <a:buFont typeface="Wingdings" pitchFamily="2" charset="2"/>
              <a:buChar char="Ø"/>
            </a:pPr>
            <a:r>
              <a:rPr lang="en-US" sz="2000" dirty="0">
                <a:latin typeface="Comic Sans MS" panose="030F0702030302020204" pitchFamily="66" charset="0"/>
              </a:rPr>
              <a:t>in a </a:t>
            </a:r>
            <a:r>
              <a:rPr lang="en-US" sz="2000" b="1" dirty="0">
                <a:latin typeface="Comic Sans MS" panose="030F0702030302020204" pitchFamily="66" charset="0"/>
              </a:rPr>
              <a:t>blocking statement, </a:t>
            </a:r>
            <a:r>
              <a:rPr lang="en-US" sz="2000" dirty="0">
                <a:latin typeface="Comic Sans MS" panose="030F0702030302020204" pitchFamily="66" charset="0"/>
              </a:rPr>
              <a:t>the evaluation of the right-hand side of a statement must be completed before the next statements in a sequential block are executed. </a:t>
            </a:r>
          </a:p>
          <a:p>
            <a:pPr lvl="1">
              <a:buFont typeface="Wingdings" pitchFamily="2" charset="2"/>
              <a:buChar char="Ø"/>
            </a:pPr>
            <a:r>
              <a:rPr lang="en-US" sz="2000" dirty="0">
                <a:latin typeface="Comic Sans MS" panose="030F0702030302020204" pitchFamily="66" charset="0"/>
              </a:rPr>
              <a:t>it </a:t>
            </a:r>
            <a:r>
              <a:rPr lang="en-US" sz="2000" i="1" dirty="0">
                <a:latin typeface="Comic Sans MS" panose="030F0702030302020204" pitchFamily="66" charset="0"/>
              </a:rPr>
              <a:t>blocks </a:t>
            </a:r>
            <a:r>
              <a:rPr lang="en-US" sz="2000" dirty="0">
                <a:latin typeface="Comic Sans MS" panose="030F0702030302020204" pitchFamily="66" charset="0"/>
              </a:rPr>
              <a:t>the next assignment in the sequential block from starting evaluation </a:t>
            </a:r>
          </a:p>
          <a:p>
            <a:pPr lvl="1">
              <a:buFont typeface="Wingdings" pitchFamily="2" charset="2"/>
              <a:buChar char="Ø"/>
            </a:pPr>
            <a:r>
              <a:rPr lang="en-US" sz="2000" dirty="0">
                <a:latin typeface="Comic Sans MS" panose="030F0702030302020204" pitchFamily="66" charset="0"/>
              </a:rPr>
              <a:t>Operator “=” is used for representing the blocking assignment. </a:t>
            </a:r>
          </a:p>
          <a:p>
            <a:r>
              <a:rPr lang="en-US" sz="2400" dirty="0">
                <a:solidFill>
                  <a:srgbClr val="C00000"/>
                </a:solidFill>
                <a:latin typeface="Comic Sans MS" panose="030F0702030302020204" pitchFamily="66" charset="0"/>
              </a:rPr>
              <a:t>Non-</a:t>
            </a:r>
            <a:r>
              <a:rPr lang="x-none" sz="2400" dirty="0">
                <a:solidFill>
                  <a:srgbClr val="C00000"/>
                </a:solidFill>
                <a:latin typeface="Comic Sans MS" panose="030F0702030302020204" pitchFamily="66" charset="0"/>
              </a:rPr>
              <a:t>Blocking Assignment:</a:t>
            </a:r>
            <a:endParaRPr lang="en-US" sz="2400" dirty="0">
              <a:solidFill>
                <a:srgbClr val="C00000"/>
              </a:solidFill>
              <a:latin typeface="Comic Sans MS" panose="030F0702030302020204" pitchFamily="66" charset="0"/>
            </a:endParaRPr>
          </a:p>
          <a:p>
            <a:pPr lvl="1">
              <a:buFont typeface="Wingdings" pitchFamily="2" charset="2"/>
              <a:buChar char="Ø"/>
            </a:pPr>
            <a:r>
              <a:rPr lang="en-US" sz="2000" dirty="0">
                <a:latin typeface="Comic Sans MS" panose="030F0702030302020204" pitchFamily="66" charset="0"/>
              </a:rPr>
              <a:t>A </a:t>
            </a:r>
            <a:r>
              <a:rPr lang="en-US" sz="2000" b="1" dirty="0">
                <a:latin typeface="Comic Sans MS" panose="030F0702030302020204" pitchFamily="66" charset="0"/>
              </a:rPr>
              <a:t>non-blocking statement </a:t>
            </a:r>
            <a:r>
              <a:rPr lang="en-US" sz="2000" dirty="0">
                <a:latin typeface="Comic Sans MS" panose="030F0702030302020204" pitchFamily="66" charset="0"/>
              </a:rPr>
              <a:t>allows assignment evaluation without blocking the sequential flow. </a:t>
            </a:r>
          </a:p>
          <a:p>
            <a:pPr lvl="1">
              <a:buFont typeface="Wingdings" pitchFamily="2" charset="2"/>
              <a:buChar char="Ø"/>
            </a:pPr>
            <a:r>
              <a:rPr lang="en-US" sz="2000" dirty="0">
                <a:latin typeface="Comic Sans MS" panose="030F0702030302020204" pitchFamily="66" charset="0"/>
              </a:rPr>
              <a:t>Several assignments can be evaluated at the same time. Operator “&lt;=” is used for representing the non-blocking assignment. </a:t>
            </a:r>
          </a:p>
          <a:p>
            <a:pPr lvl="1"/>
            <a:endParaRPr lang="en-US" sz="2000" dirty="0">
              <a:latin typeface="Comic Sans MS" panose="030F0702030302020204" pitchFamily="66" charset="0"/>
            </a:endParaRPr>
          </a:p>
          <a:p>
            <a:pPr lvl="1"/>
            <a:endParaRPr lang="x-none" sz="2000" dirty="0">
              <a:latin typeface="Comic Sans MS" panose="030F0702030302020204" pitchFamily="66" charset="0"/>
            </a:endParaRPr>
          </a:p>
        </p:txBody>
      </p:sp>
      <p:pic>
        <p:nvPicPr>
          <p:cNvPr id="5" name="Picture 4">
            <a:extLst>
              <a:ext uri="{FF2B5EF4-FFF2-40B4-BE49-F238E27FC236}">
                <a16:creationId xmlns:a16="http://schemas.microsoft.com/office/drawing/2014/main" id="{2C840BCC-1819-F948-9F5B-DB110AA5437B}"/>
              </a:ext>
            </a:extLst>
          </p:cNvPr>
          <p:cNvPicPr>
            <a:picLocks noChangeAspect="1"/>
          </p:cNvPicPr>
          <p:nvPr/>
        </p:nvPicPr>
        <p:blipFill>
          <a:blip r:embed="rId2">
            <a:duotone>
              <a:prstClr val="black"/>
              <a:schemeClr val="accent6">
                <a:tint val="45000"/>
                <a:satMod val="400000"/>
              </a:schemeClr>
            </a:duotone>
          </a:blip>
          <a:stretch>
            <a:fillRect/>
          </a:stretch>
        </p:blipFill>
        <p:spPr>
          <a:xfrm>
            <a:off x="8936181" y="4347247"/>
            <a:ext cx="2971800" cy="1676400"/>
          </a:xfrm>
          <a:prstGeom prst="rect">
            <a:avLst/>
          </a:prstGeom>
        </p:spPr>
      </p:pic>
      <p:pic>
        <p:nvPicPr>
          <p:cNvPr id="7" name="Picture 6">
            <a:extLst>
              <a:ext uri="{FF2B5EF4-FFF2-40B4-BE49-F238E27FC236}">
                <a16:creationId xmlns:a16="http://schemas.microsoft.com/office/drawing/2014/main" id="{386C64ED-A1F5-F548-9DD7-172920EDDB4D}"/>
              </a:ext>
            </a:extLst>
          </p:cNvPr>
          <p:cNvPicPr>
            <a:picLocks noChangeAspect="1"/>
          </p:cNvPicPr>
          <p:nvPr/>
        </p:nvPicPr>
        <p:blipFill>
          <a:blip r:embed="rId3">
            <a:duotone>
              <a:prstClr val="black"/>
              <a:schemeClr val="accent2">
                <a:tint val="45000"/>
                <a:satMod val="400000"/>
              </a:schemeClr>
            </a:duotone>
          </a:blip>
          <a:stretch>
            <a:fillRect/>
          </a:stretch>
        </p:blipFill>
        <p:spPr>
          <a:xfrm>
            <a:off x="8811491" y="1999852"/>
            <a:ext cx="2997200" cy="1701800"/>
          </a:xfrm>
          <a:prstGeom prst="rect">
            <a:avLst/>
          </a:prstGeom>
        </p:spPr>
      </p:pic>
      <p:sp>
        <p:nvSpPr>
          <p:cNvPr id="8"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27</a:t>
            </a:r>
          </a:p>
        </p:txBody>
      </p:sp>
    </p:spTree>
    <p:extLst>
      <p:ext uri="{BB962C8B-B14F-4D97-AF65-F5344CB8AC3E}">
        <p14:creationId xmlns:p14="http://schemas.microsoft.com/office/powerpoint/2010/main" val="3666968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A5930-E492-7142-9836-336459DAE7DE}"/>
              </a:ext>
            </a:extLst>
          </p:cNvPr>
          <p:cNvSpPr>
            <a:spLocks noGrp="1"/>
          </p:cNvSpPr>
          <p:nvPr>
            <p:ph type="title"/>
          </p:nvPr>
        </p:nvSpPr>
        <p:spPr>
          <a:xfrm>
            <a:off x="838200" y="-147292"/>
            <a:ext cx="10515600" cy="1325563"/>
          </a:xfrm>
        </p:spPr>
        <p:txBody>
          <a:bodyPr/>
          <a:lstStyle/>
          <a:p>
            <a:pPr algn="ctr"/>
            <a:r>
              <a:rPr lang="x-none" b="1" dirty="0">
                <a:latin typeface="Comic Sans MS" panose="030F0702030302020204" pitchFamily="66" charset="0"/>
              </a:rPr>
              <a:t>Blocking &amp; Non-Blocking Assignments</a:t>
            </a:r>
          </a:p>
        </p:txBody>
      </p:sp>
      <p:pic>
        <p:nvPicPr>
          <p:cNvPr id="7" name="Picture 6">
            <a:extLst>
              <a:ext uri="{FF2B5EF4-FFF2-40B4-BE49-F238E27FC236}">
                <a16:creationId xmlns:a16="http://schemas.microsoft.com/office/drawing/2014/main" id="{726341C8-2C85-814E-ADD9-7A53AF7E1D8B}"/>
              </a:ext>
            </a:extLst>
          </p:cNvPr>
          <p:cNvPicPr>
            <a:picLocks noChangeAspect="1"/>
          </p:cNvPicPr>
          <p:nvPr/>
        </p:nvPicPr>
        <p:blipFill>
          <a:blip r:embed="rId2">
            <a:duotone>
              <a:prstClr val="black"/>
              <a:schemeClr val="accent4">
                <a:tint val="45000"/>
                <a:satMod val="400000"/>
              </a:schemeClr>
            </a:duotone>
          </a:blip>
          <a:stretch>
            <a:fillRect/>
          </a:stretch>
        </p:blipFill>
        <p:spPr>
          <a:xfrm>
            <a:off x="533399" y="1325563"/>
            <a:ext cx="6116782" cy="5144735"/>
          </a:xfrm>
          <a:prstGeom prst="rect">
            <a:avLst/>
          </a:prstGeom>
        </p:spPr>
      </p:pic>
      <p:sp>
        <p:nvSpPr>
          <p:cNvPr id="8" name="TextBox 7">
            <a:extLst>
              <a:ext uri="{FF2B5EF4-FFF2-40B4-BE49-F238E27FC236}">
                <a16:creationId xmlns:a16="http://schemas.microsoft.com/office/drawing/2014/main" id="{5359322B-624E-E942-98CD-11835B950005}"/>
              </a:ext>
            </a:extLst>
          </p:cNvPr>
          <p:cNvSpPr txBox="1"/>
          <p:nvPr/>
        </p:nvSpPr>
        <p:spPr>
          <a:xfrm>
            <a:off x="7044644" y="1792078"/>
            <a:ext cx="1530014" cy="923330"/>
          </a:xfrm>
          <a:prstGeom prst="rect">
            <a:avLst/>
          </a:prstGeom>
          <a:solidFill>
            <a:schemeClr val="accent6"/>
          </a:solidFill>
        </p:spPr>
        <p:txBody>
          <a:bodyPr wrap="square" rtlCol="0">
            <a:spAutoFit/>
          </a:bodyPr>
          <a:lstStyle/>
          <a:p>
            <a:r>
              <a:rPr lang="x-none" dirty="0"/>
              <a:t>Initial Values: </a:t>
            </a:r>
          </a:p>
          <a:p>
            <a:r>
              <a:rPr lang="en-US" dirty="0"/>
              <a:t>A=C=1’b1  </a:t>
            </a:r>
          </a:p>
          <a:p>
            <a:r>
              <a:rPr lang="en-US" dirty="0"/>
              <a:t>B=D=1’b0 </a:t>
            </a:r>
          </a:p>
        </p:txBody>
      </p:sp>
      <p:sp>
        <p:nvSpPr>
          <p:cNvPr id="11" name="Left Arrow 10">
            <a:extLst>
              <a:ext uri="{FF2B5EF4-FFF2-40B4-BE49-F238E27FC236}">
                <a16:creationId xmlns:a16="http://schemas.microsoft.com/office/drawing/2014/main" id="{86246FDC-ABAA-B34F-8478-8BCCCEAFA2ED}"/>
              </a:ext>
            </a:extLst>
          </p:cNvPr>
          <p:cNvSpPr/>
          <p:nvPr/>
        </p:nvSpPr>
        <p:spPr>
          <a:xfrm>
            <a:off x="6096000" y="3519124"/>
            <a:ext cx="948644" cy="240782"/>
          </a:xfrm>
          <a:prstGeom prst="lef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2" name="Left Arrow 11">
            <a:extLst>
              <a:ext uri="{FF2B5EF4-FFF2-40B4-BE49-F238E27FC236}">
                <a16:creationId xmlns:a16="http://schemas.microsoft.com/office/drawing/2014/main" id="{03D13978-49B4-A64E-9F9F-600CDB378749}"/>
              </a:ext>
            </a:extLst>
          </p:cNvPr>
          <p:cNvSpPr/>
          <p:nvPr/>
        </p:nvSpPr>
        <p:spPr>
          <a:xfrm>
            <a:off x="6367666" y="5097154"/>
            <a:ext cx="948644" cy="240782"/>
          </a:xfrm>
          <a:prstGeom prst="lef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TextBox 8">
            <a:extLst>
              <a:ext uri="{FF2B5EF4-FFF2-40B4-BE49-F238E27FC236}">
                <a16:creationId xmlns:a16="http://schemas.microsoft.com/office/drawing/2014/main" id="{02A4DB72-580A-334A-8CAE-FAA3C7714CB3}"/>
              </a:ext>
            </a:extLst>
          </p:cNvPr>
          <p:cNvSpPr txBox="1"/>
          <p:nvPr/>
        </p:nvSpPr>
        <p:spPr>
          <a:xfrm>
            <a:off x="6879848" y="3329216"/>
            <a:ext cx="2642364" cy="646331"/>
          </a:xfrm>
          <a:prstGeom prst="rect">
            <a:avLst/>
          </a:prstGeom>
          <a:solidFill>
            <a:srgbClr val="FFC000"/>
          </a:solidFill>
        </p:spPr>
        <p:txBody>
          <a:bodyPr wrap="square" rtlCol="0">
            <a:spAutoFit/>
          </a:bodyPr>
          <a:lstStyle/>
          <a:p>
            <a:r>
              <a:rPr lang="en-US" dirty="0">
                <a:latin typeface="Comic Sans MS" panose="030F0702030302020204" pitchFamily="66" charset="0"/>
              </a:rPr>
              <a:t>A=B=1’b0 </a:t>
            </a:r>
          </a:p>
          <a:p>
            <a:r>
              <a:rPr lang="en-US" b="1" dirty="0">
                <a:solidFill>
                  <a:srgbClr val="C00000"/>
                </a:solidFill>
                <a:latin typeface="Comic Sans MS" panose="030F0702030302020204" pitchFamily="66" charset="0"/>
              </a:rPr>
              <a:t>the signals don’t swap  </a:t>
            </a:r>
          </a:p>
        </p:txBody>
      </p:sp>
      <p:sp>
        <p:nvSpPr>
          <p:cNvPr id="10" name="TextBox 9">
            <a:extLst>
              <a:ext uri="{FF2B5EF4-FFF2-40B4-BE49-F238E27FC236}">
                <a16:creationId xmlns:a16="http://schemas.microsoft.com/office/drawing/2014/main" id="{FF55FBF9-6643-9841-809F-FDF2736947F3}"/>
              </a:ext>
            </a:extLst>
          </p:cNvPr>
          <p:cNvSpPr txBox="1"/>
          <p:nvPr/>
        </p:nvSpPr>
        <p:spPr>
          <a:xfrm>
            <a:off x="7136990" y="4755880"/>
            <a:ext cx="2128079" cy="923330"/>
          </a:xfrm>
          <a:prstGeom prst="rect">
            <a:avLst/>
          </a:prstGeom>
          <a:solidFill>
            <a:srgbClr val="FFC000"/>
          </a:solidFill>
        </p:spPr>
        <p:txBody>
          <a:bodyPr wrap="square" rtlCol="0">
            <a:spAutoFit/>
          </a:bodyPr>
          <a:lstStyle/>
          <a:p>
            <a:r>
              <a:rPr lang="en-US" dirty="0">
                <a:latin typeface="Comic Sans MS" panose="030F0702030302020204" pitchFamily="66" charset="0"/>
              </a:rPr>
              <a:t>C=1’b0</a:t>
            </a:r>
          </a:p>
          <a:p>
            <a:r>
              <a:rPr lang="en-US" dirty="0">
                <a:latin typeface="Comic Sans MS" panose="030F0702030302020204" pitchFamily="66" charset="0"/>
              </a:rPr>
              <a:t>D=1’b1  </a:t>
            </a:r>
          </a:p>
          <a:p>
            <a:r>
              <a:rPr lang="en-US" b="1" dirty="0">
                <a:solidFill>
                  <a:srgbClr val="C00000"/>
                </a:solidFill>
                <a:latin typeface="Comic Sans MS" panose="030F0702030302020204" pitchFamily="66" charset="0"/>
              </a:rPr>
              <a:t>the signals swap </a:t>
            </a:r>
          </a:p>
        </p:txBody>
      </p:sp>
      <p:sp>
        <p:nvSpPr>
          <p:cNvPr id="14"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28</a:t>
            </a:r>
          </a:p>
        </p:txBody>
      </p:sp>
    </p:spTree>
    <p:extLst>
      <p:ext uri="{BB962C8B-B14F-4D97-AF65-F5344CB8AC3E}">
        <p14:creationId xmlns:p14="http://schemas.microsoft.com/office/powerpoint/2010/main" val="2511254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BB5BF-4A01-3747-9E40-2F5A10482E23}"/>
              </a:ext>
            </a:extLst>
          </p:cNvPr>
          <p:cNvSpPr>
            <a:spLocks noGrp="1"/>
          </p:cNvSpPr>
          <p:nvPr>
            <p:ph type="title"/>
          </p:nvPr>
        </p:nvSpPr>
        <p:spPr>
          <a:xfrm>
            <a:off x="714022" y="-154450"/>
            <a:ext cx="10515600" cy="1325563"/>
          </a:xfrm>
        </p:spPr>
        <p:txBody>
          <a:bodyPr>
            <a:normAutofit/>
          </a:bodyPr>
          <a:lstStyle/>
          <a:p>
            <a:pPr algn="ctr"/>
            <a:r>
              <a:rPr lang="x-none" sz="4200" b="1" dirty="0">
                <a:latin typeface="Comic Sans MS" panose="030F0702030302020204" pitchFamily="66" charset="0"/>
              </a:rPr>
              <a:t>Always Block for Combinational Cirsuits</a:t>
            </a:r>
          </a:p>
        </p:txBody>
      </p:sp>
      <p:sp>
        <p:nvSpPr>
          <p:cNvPr id="3" name="Content Placeholder 2">
            <a:extLst>
              <a:ext uri="{FF2B5EF4-FFF2-40B4-BE49-F238E27FC236}">
                <a16:creationId xmlns:a16="http://schemas.microsoft.com/office/drawing/2014/main" id="{68953BCB-921B-AB40-A805-6FA774C5DA5B}"/>
              </a:ext>
            </a:extLst>
          </p:cNvPr>
          <p:cNvSpPr>
            <a:spLocks noGrp="1"/>
          </p:cNvSpPr>
          <p:nvPr>
            <p:ph idx="1"/>
          </p:nvPr>
        </p:nvSpPr>
        <p:spPr>
          <a:xfrm>
            <a:off x="310551" y="1015913"/>
            <a:ext cx="7029091" cy="3878773"/>
          </a:xfrm>
        </p:spPr>
        <p:txBody>
          <a:bodyPr>
            <a:noAutofit/>
          </a:bodyPr>
          <a:lstStyle/>
          <a:p>
            <a:r>
              <a:rPr lang="en-US" sz="1750" dirty="0">
                <a:latin typeface="Comic Sans MS" panose="030F0702030302020204" pitchFamily="66" charset="0"/>
              </a:rPr>
              <a:t>Always blocks are required for modeling sequential logic, however, they can be used also to model combinational logic.</a:t>
            </a:r>
          </a:p>
          <a:p>
            <a:r>
              <a:rPr lang="en-US" sz="1750" dirty="0">
                <a:latin typeface="Comic Sans MS" panose="030F0702030302020204" pitchFamily="66" charset="0"/>
              </a:rPr>
              <a:t>One should be very careful when using always statements to represent combinational logic. </a:t>
            </a:r>
          </a:p>
          <a:p>
            <a:pPr lvl="1">
              <a:buFont typeface="Wingdings" pitchFamily="2" charset="2"/>
              <a:buChar char="Ø"/>
            </a:pPr>
            <a:r>
              <a:rPr lang="en-US" sz="1750" dirty="0">
                <a:solidFill>
                  <a:srgbClr val="C00000"/>
                </a:solidFill>
                <a:latin typeface="Comic Sans MS" panose="030F0702030302020204" pitchFamily="66" charset="0"/>
              </a:rPr>
              <a:t>some of the input signals might be accidentally omitted from the sensitivity list!!</a:t>
            </a:r>
          </a:p>
          <a:p>
            <a:pPr lvl="1">
              <a:buFont typeface="Wingdings" pitchFamily="2" charset="2"/>
              <a:buChar char="Ø"/>
            </a:pPr>
            <a:r>
              <a:rPr lang="en-US" sz="1750" dirty="0">
                <a:solidFill>
                  <a:srgbClr val="0070C0"/>
                </a:solidFill>
                <a:latin typeface="Comic Sans MS" panose="030F0702030302020204" pitchFamily="66" charset="0"/>
              </a:rPr>
              <a:t>To avoid this problem, a common practice is to use the </a:t>
            </a:r>
            <a:r>
              <a:rPr lang="en-US" sz="1750" b="1" dirty="0">
                <a:solidFill>
                  <a:srgbClr val="0070C0"/>
                </a:solidFill>
                <a:latin typeface="Comic Sans MS" panose="030F0702030302020204" pitchFamily="66" charset="0"/>
              </a:rPr>
              <a:t>always @* </a:t>
            </a:r>
            <a:r>
              <a:rPr lang="en-US" sz="1750" dirty="0">
                <a:solidFill>
                  <a:srgbClr val="0070C0"/>
                </a:solidFill>
                <a:latin typeface="Comic Sans MS" panose="030F0702030302020204" pitchFamily="66" charset="0"/>
              </a:rPr>
              <a:t>statement if a combinational circuit is desired </a:t>
            </a:r>
          </a:p>
          <a:p>
            <a:pPr lvl="1">
              <a:buFont typeface="Wingdings" pitchFamily="2" charset="2"/>
              <a:buChar char="Ø"/>
            </a:pPr>
            <a:r>
              <a:rPr lang="en-US" sz="1750" dirty="0">
                <a:solidFill>
                  <a:srgbClr val="0070C0"/>
                </a:solidFill>
                <a:latin typeface="Comic Sans MS" panose="030F0702030302020204" pitchFamily="66" charset="0"/>
              </a:rPr>
              <a:t>If the sensitivity list is “*” then the block will get triggered for any input signal changes. </a:t>
            </a:r>
          </a:p>
          <a:p>
            <a:r>
              <a:rPr lang="en-US" sz="1750" dirty="0">
                <a:latin typeface="Comic Sans MS" panose="030F0702030302020204" pitchFamily="66" charset="0"/>
              </a:rPr>
              <a:t>A good coding practice for writing synthesizable code</a:t>
            </a:r>
          </a:p>
          <a:p>
            <a:pPr lvl="1">
              <a:buFont typeface="Wingdings" pitchFamily="2" charset="2"/>
              <a:buChar char="Ø"/>
            </a:pPr>
            <a:r>
              <a:rPr lang="en-US" sz="1750" dirty="0">
                <a:solidFill>
                  <a:schemeClr val="accent6">
                    <a:lumMod val="75000"/>
                  </a:schemeClr>
                </a:solidFill>
                <a:latin typeface="Comic Sans MS" panose="030F0702030302020204" pitchFamily="66" charset="0"/>
              </a:rPr>
              <a:t> Use non-blocking assignments (i.e., “&lt;=”) in always blocks intended to create sequential logic </a:t>
            </a:r>
          </a:p>
          <a:p>
            <a:pPr lvl="1">
              <a:buFont typeface="Wingdings" pitchFamily="2" charset="2"/>
              <a:buChar char="Ø"/>
            </a:pPr>
            <a:r>
              <a:rPr lang="en-US" sz="1750" dirty="0">
                <a:solidFill>
                  <a:schemeClr val="accent6">
                    <a:lumMod val="75000"/>
                  </a:schemeClr>
                </a:solidFill>
                <a:latin typeface="Comic Sans MS" panose="030F0702030302020204" pitchFamily="66" charset="0"/>
              </a:rPr>
              <a:t>Use the blocking assignments “=” in always blocks intended to create combinational logic. </a:t>
            </a:r>
          </a:p>
          <a:p>
            <a:endParaRPr lang="en-US" sz="1750" dirty="0">
              <a:solidFill>
                <a:srgbClr val="0070C0"/>
              </a:solidFill>
              <a:latin typeface="Comic Sans MS" panose="030F0702030302020204" pitchFamily="66" charset="0"/>
            </a:endParaRPr>
          </a:p>
        </p:txBody>
      </p:sp>
      <p:pic>
        <p:nvPicPr>
          <p:cNvPr id="5" name="Picture 4">
            <a:extLst>
              <a:ext uri="{FF2B5EF4-FFF2-40B4-BE49-F238E27FC236}">
                <a16:creationId xmlns:a16="http://schemas.microsoft.com/office/drawing/2014/main" id="{72CC32F9-612A-1E45-B59B-EE3A317822C2}"/>
              </a:ext>
            </a:extLst>
          </p:cNvPr>
          <p:cNvPicPr>
            <a:picLocks noChangeAspect="1"/>
          </p:cNvPicPr>
          <p:nvPr/>
        </p:nvPicPr>
        <p:blipFill>
          <a:blip r:embed="rId3">
            <a:duotone>
              <a:prstClr val="black"/>
              <a:schemeClr val="accent4">
                <a:tint val="45000"/>
                <a:satMod val="400000"/>
              </a:schemeClr>
            </a:duotone>
          </a:blip>
          <a:stretch>
            <a:fillRect/>
          </a:stretch>
        </p:blipFill>
        <p:spPr>
          <a:xfrm>
            <a:off x="7339642" y="1015914"/>
            <a:ext cx="4757980" cy="3104530"/>
          </a:xfrm>
          <a:prstGeom prst="rect">
            <a:avLst/>
          </a:prstGeom>
        </p:spPr>
      </p:pic>
      <p:sp>
        <p:nvSpPr>
          <p:cNvPr id="7" name="Rounded Rectangular Callout 6">
            <a:extLst>
              <a:ext uri="{FF2B5EF4-FFF2-40B4-BE49-F238E27FC236}">
                <a16:creationId xmlns:a16="http://schemas.microsoft.com/office/drawing/2014/main" id="{95B91E99-6144-F040-A3AD-9E9F4BEB2B29}"/>
              </a:ext>
            </a:extLst>
          </p:cNvPr>
          <p:cNvSpPr/>
          <p:nvPr/>
        </p:nvSpPr>
        <p:spPr>
          <a:xfrm>
            <a:off x="9598023" y="1628121"/>
            <a:ext cx="2017144" cy="1017657"/>
          </a:xfrm>
          <a:prstGeom prst="wedgeRoundRectCallout">
            <a:avLst>
              <a:gd name="adj1" fmla="val -106242"/>
              <a:gd name="adj2" fmla="val -1471"/>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latin typeface="Comic Sans MS" panose="030F0702030302020204" pitchFamily="66" charset="0"/>
              </a:rPr>
              <a:t>reg </a:t>
            </a:r>
            <a:r>
              <a:rPr lang="en-US" sz="1350" dirty="0">
                <a:solidFill>
                  <a:schemeClr val="tx1"/>
                </a:solidFill>
                <a:latin typeface="Comic Sans MS" panose="030F0702030302020204" pitchFamily="66" charset="0"/>
              </a:rPr>
              <a:t>is the only legal type on the left-hand of an assignment in an always block. </a:t>
            </a:r>
          </a:p>
        </p:txBody>
      </p:sp>
      <p:cxnSp>
        <p:nvCxnSpPr>
          <p:cNvPr id="9" name="Straight Connector 8">
            <a:extLst>
              <a:ext uri="{FF2B5EF4-FFF2-40B4-BE49-F238E27FC236}">
                <a16:creationId xmlns:a16="http://schemas.microsoft.com/office/drawing/2014/main" id="{6E4914F5-73D0-4147-968C-F784D1CFF160}"/>
              </a:ext>
            </a:extLst>
          </p:cNvPr>
          <p:cNvCxnSpPr/>
          <p:nvPr/>
        </p:nvCxnSpPr>
        <p:spPr>
          <a:xfrm>
            <a:off x="852055" y="5745192"/>
            <a:ext cx="1128623"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9C11996-0904-464E-850B-8743C797051E}"/>
              </a:ext>
            </a:extLst>
          </p:cNvPr>
          <p:cNvCxnSpPr/>
          <p:nvPr/>
        </p:nvCxnSpPr>
        <p:spPr>
          <a:xfrm flipV="1">
            <a:off x="1984075" y="5420145"/>
            <a:ext cx="0" cy="325048"/>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C4B6516-3F2C-444C-B5A6-09F6D9207D41}"/>
              </a:ext>
            </a:extLst>
          </p:cNvPr>
          <p:cNvCxnSpPr>
            <a:cxnSpLocks/>
          </p:cNvCxnSpPr>
          <p:nvPr/>
        </p:nvCxnSpPr>
        <p:spPr>
          <a:xfrm>
            <a:off x="1974305" y="5426522"/>
            <a:ext cx="3212644"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DB1FA22-EF96-7C46-835F-9EF52C002C11}"/>
              </a:ext>
            </a:extLst>
          </p:cNvPr>
          <p:cNvCxnSpPr>
            <a:cxnSpLocks/>
          </p:cNvCxnSpPr>
          <p:nvPr/>
        </p:nvCxnSpPr>
        <p:spPr>
          <a:xfrm>
            <a:off x="824340" y="6063852"/>
            <a:ext cx="1946563"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7B624E4-C876-4749-9D7B-DEFE76D2D5A2}"/>
              </a:ext>
            </a:extLst>
          </p:cNvPr>
          <p:cNvCxnSpPr>
            <a:cxnSpLocks/>
          </p:cNvCxnSpPr>
          <p:nvPr/>
        </p:nvCxnSpPr>
        <p:spPr>
          <a:xfrm>
            <a:off x="824335" y="6396366"/>
            <a:ext cx="2521593"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A8C5AC6-A35A-DD4E-A418-8F4B369DAAB3}"/>
              </a:ext>
            </a:extLst>
          </p:cNvPr>
          <p:cNvCxnSpPr/>
          <p:nvPr/>
        </p:nvCxnSpPr>
        <p:spPr>
          <a:xfrm flipV="1">
            <a:off x="2773792" y="5724950"/>
            <a:ext cx="0" cy="325048"/>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439A35E-B306-9146-99B2-89FE13589C51}"/>
              </a:ext>
            </a:extLst>
          </p:cNvPr>
          <p:cNvCxnSpPr>
            <a:cxnSpLocks/>
          </p:cNvCxnSpPr>
          <p:nvPr/>
        </p:nvCxnSpPr>
        <p:spPr>
          <a:xfrm>
            <a:off x="2764022" y="5731327"/>
            <a:ext cx="2422927" cy="13865"/>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D5AB695-8A2D-ED43-99B1-9F755A39D37E}"/>
              </a:ext>
            </a:extLst>
          </p:cNvPr>
          <p:cNvCxnSpPr/>
          <p:nvPr/>
        </p:nvCxnSpPr>
        <p:spPr>
          <a:xfrm flipV="1">
            <a:off x="3345928" y="6066870"/>
            <a:ext cx="0" cy="325048"/>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0D69E16-D634-6C40-A61E-D51CEEBF53E7}"/>
              </a:ext>
            </a:extLst>
          </p:cNvPr>
          <p:cNvCxnSpPr>
            <a:cxnSpLocks/>
          </p:cNvCxnSpPr>
          <p:nvPr/>
        </p:nvCxnSpPr>
        <p:spPr>
          <a:xfrm>
            <a:off x="3336158" y="6073247"/>
            <a:ext cx="185079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F20C159-1138-C741-8660-F17990FE6313}"/>
              </a:ext>
            </a:extLst>
          </p:cNvPr>
          <p:cNvSpPr txBox="1"/>
          <p:nvPr/>
        </p:nvSpPr>
        <p:spPr>
          <a:xfrm>
            <a:off x="539664" y="5530355"/>
            <a:ext cx="569342" cy="369332"/>
          </a:xfrm>
          <a:prstGeom prst="rect">
            <a:avLst/>
          </a:prstGeom>
          <a:noFill/>
        </p:spPr>
        <p:txBody>
          <a:bodyPr wrap="square" rtlCol="0">
            <a:spAutoFit/>
          </a:bodyPr>
          <a:lstStyle/>
          <a:p>
            <a:r>
              <a:rPr lang="x-none" dirty="0"/>
              <a:t>A</a:t>
            </a:r>
          </a:p>
        </p:txBody>
      </p:sp>
      <p:sp>
        <p:nvSpPr>
          <p:cNvPr id="28" name="TextBox 27">
            <a:extLst>
              <a:ext uri="{FF2B5EF4-FFF2-40B4-BE49-F238E27FC236}">
                <a16:creationId xmlns:a16="http://schemas.microsoft.com/office/drawing/2014/main" id="{1180379B-4787-B64E-ADFC-DF427895E468}"/>
              </a:ext>
            </a:extLst>
          </p:cNvPr>
          <p:cNvSpPr txBox="1"/>
          <p:nvPr/>
        </p:nvSpPr>
        <p:spPr>
          <a:xfrm>
            <a:off x="536787" y="5855285"/>
            <a:ext cx="569342" cy="369332"/>
          </a:xfrm>
          <a:prstGeom prst="rect">
            <a:avLst/>
          </a:prstGeom>
          <a:noFill/>
        </p:spPr>
        <p:txBody>
          <a:bodyPr wrap="square" rtlCol="0">
            <a:spAutoFit/>
          </a:bodyPr>
          <a:lstStyle/>
          <a:p>
            <a:r>
              <a:rPr lang="x-none" dirty="0"/>
              <a:t>D</a:t>
            </a:r>
          </a:p>
        </p:txBody>
      </p:sp>
      <p:sp>
        <p:nvSpPr>
          <p:cNvPr id="29" name="TextBox 28">
            <a:extLst>
              <a:ext uri="{FF2B5EF4-FFF2-40B4-BE49-F238E27FC236}">
                <a16:creationId xmlns:a16="http://schemas.microsoft.com/office/drawing/2014/main" id="{B1A34373-1B61-8346-A2EB-3DEE8B76A223}"/>
              </a:ext>
            </a:extLst>
          </p:cNvPr>
          <p:cNvSpPr txBox="1"/>
          <p:nvPr/>
        </p:nvSpPr>
        <p:spPr>
          <a:xfrm>
            <a:off x="536787" y="6180215"/>
            <a:ext cx="569342" cy="369332"/>
          </a:xfrm>
          <a:prstGeom prst="rect">
            <a:avLst/>
          </a:prstGeom>
          <a:noFill/>
        </p:spPr>
        <p:txBody>
          <a:bodyPr wrap="square" rtlCol="0">
            <a:spAutoFit/>
          </a:bodyPr>
          <a:lstStyle/>
          <a:p>
            <a:r>
              <a:rPr lang="x-none" dirty="0"/>
              <a:t>E</a:t>
            </a:r>
          </a:p>
        </p:txBody>
      </p:sp>
      <p:cxnSp>
        <p:nvCxnSpPr>
          <p:cNvPr id="30" name="Straight Connector 29">
            <a:extLst>
              <a:ext uri="{FF2B5EF4-FFF2-40B4-BE49-F238E27FC236}">
                <a16:creationId xmlns:a16="http://schemas.microsoft.com/office/drawing/2014/main" id="{0775BE6A-614B-B742-AF90-D2DEA9F5CE02}"/>
              </a:ext>
            </a:extLst>
          </p:cNvPr>
          <p:cNvCxnSpPr>
            <a:cxnSpLocks/>
          </p:cNvCxnSpPr>
          <p:nvPr/>
        </p:nvCxnSpPr>
        <p:spPr>
          <a:xfrm flipV="1">
            <a:off x="1981198" y="5158596"/>
            <a:ext cx="0" cy="1390952"/>
          </a:xfrm>
          <a:prstGeom prst="line">
            <a:avLst/>
          </a:prstGeom>
          <a:ln w="22225">
            <a:solidFill>
              <a:srgbClr val="FF40FF"/>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D7EF5FE-CF03-7A4B-B15A-7C0B5BBF8C48}"/>
              </a:ext>
            </a:extLst>
          </p:cNvPr>
          <p:cNvCxnSpPr>
            <a:cxnSpLocks/>
          </p:cNvCxnSpPr>
          <p:nvPr/>
        </p:nvCxnSpPr>
        <p:spPr>
          <a:xfrm flipV="1">
            <a:off x="2771959" y="5172972"/>
            <a:ext cx="0" cy="1390952"/>
          </a:xfrm>
          <a:prstGeom prst="line">
            <a:avLst/>
          </a:prstGeom>
          <a:ln w="22225">
            <a:solidFill>
              <a:srgbClr val="FF40FF"/>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C2F808-9F14-724E-9E58-84D3C9C8AF16}"/>
              </a:ext>
            </a:extLst>
          </p:cNvPr>
          <p:cNvCxnSpPr>
            <a:cxnSpLocks/>
          </p:cNvCxnSpPr>
          <p:nvPr/>
        </p:nvCxnSpPr>
        <p:spPr>
          <a:xfrm flipV="1">
            <a:off x="3338431" y="5170095"/>
            <a:ext cx="0" cy="1390952"/>
          </a:xfrm>
          <a:prstGeom prst="line">
            <a:avLst/>
          </a:prstGeom>
          <a:ln w="22225">
            <a:solidFill>
              <a:srgbClr val="FF40FF"/>
            </a:solidFill>
            <a:prstDash val="das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C70C3D1-1768-7645-BB34-5521F39FA698}"/>
              </a:ext>
            </a:extLst>
          </p:cNvPr>
          <p:cNvSpPr txBox="1"/>
          <p:nvPr/>
        </p:nvSpPr>
        <p:spPr>
          <a:xfrm>
            <a:off x="1791419" y="6511057"/>
            <a:ext cx="569342" cy="369332"/>
          </a:xfrm>
          <a:prstGeom prst="rect">
            <a:avLst/>
          </a:prstGeom>
          <a:noFill/>
        </p:spPr>
        <p:txBody>
          <a:bodyPr wrap="square" rtlCol="0">
            <a:spAutoFit/>
          </a:bodyPr>
          <a:lstStyle/>
          <a:p>
            <a:r>
              <a:rPr lang="x-none" dirty="0"/>
              <a:t>10</a:t>
            </a:r>
          </a:p>
        </p:txBody>
      </p:sp>
      <p:sp>
        <p:nvSpPr>
          <p:cNvPr id="37" name="TextBox 36">
            <a:extLst>
              <a:ext uri="{FF2B5EF4-FFF2-40B4-BE49-F238E27FC236}">
                <a16:creationId xmlns:a16="http://schemas.microsoft.com/office/drawing/2014/main" id="{2AACFF5B-2F19-9747-96E8-8861E07FCCAF}"/>
              </a:ext>
            </a:extLst>
          </p:cNvPr>
          <p:cNvSpPr txBox="1"/>
          <p:nvPr/>
        </p:nvSpPr>
        <p:spPr>
          <a:xfrm>
            <a:off x="2547670" y="6508180"/>
            <a:ext cx="569342" cy="369332"/>
          </a:xfrm>
          <a:prstGeom prst="rect">
            <a:avLst/>
          </a:prstGeom>
          <a:noFill/>
        </p:spPr>
        <p:txBody>
          <a:bodyPr wrap="square" rtlCol="0">
            <a:spAutoFit/>
          </a:bodyPr>
          <a:lstStyle/>
          <a:p>
            <a:r>
              <a:rPr lang="x-none" dirty="0"/>
              <a:t>15</a:t>
            </a:r>
          </a:p>
        </p:txBody>
      </p:sp>
      <p:sp>
        <p:nvSpPr>
          <p:cNvPr id="38" name="TextBox 37">
            <a:extLst>
              <a:ext uri="{FF2B5EF4-FFF2-40B4-BE49-F238E27FC236}">
                <a16:creationId xmlns:a16="http://schemas.microsoft.com/office/drawing/2014/main" id="{122B5B3F-D1FF-9E4D-B648-D349FD067ECB}"/>
              </a:ext>
            </a:extLst>
          </p:cNvPr>
          <p:cNvSpPr txBox="1"/>
          <p:nvPr/>
        </p:nvSpPr>
        <p:spPr>
          <a:xfrm>
            <a:off x="3111262" y="6508180"/>
            <a:ext cx="569342" cy="369332"/>
          </a:xfrm>
          <a:prstGeom prst="rect">
            <a:avLst/>
          </a:prstGeom>
          <a:noFill/>
        </p:spPr>
        <p:txBody>
          <a:bodyPr wrap="square" rtlCol="0">
            <a:spAutoFit/>
          </a:bodyPr>
          <a:lstStyle/>
          <a:p>
            <a:r>
              <a:rPr lang="x-none" dirty="0"/>
              <a:t>20</a:t>
            </a:r>
          </a:p>
        </p:txBody>
      </p:sp>
      <p:sp>
        <p:nvSpPr>
          <p:cNvPr id="25"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29</a:t>
            </a:r>
          </a:p>
        </p:txBody>
      </p:sp>
    </p:spTree>
    <p:extLst>
      <p:ext uri="{BB962C8B-B14F-4D97-AF65-F5344CB8AC3E}">
        <p14:creationId xmlns:p14="http://schemas.microsoft.com/office/powerpoint/2010/main" val="3271018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45246-7075-FC46-BD39-D15C8C4259C1}"/>
              </a:ext>
            </a:extLst>
          </p:cNvPr>
          <p:cNvSpPr>
            <a:spLocks noGrp="1"/>
          </p:cNvSpPr>
          <p:nvPr>
            <p:ph type="title"/>
          </p:nvPr>
        </p:nvSpPr>
        <p:spPr>
          <a:xfrm>
            <a:off x="838200" y="365125"/>
            <a:ext cx="10515600" cy="1133253"/>
          </a:xfrm>
        </p:spPr>
        <p:txBody>
          <a:bodyPr/>
          <a:lstStyle/>
          <a:p>
            <a:pPr algn="ctr"/>
            <a:r>
              <a:rPr lang="x-none" b="1" dirty="0">
                <a:latin typeface="Comic Sans MS" panose="030F0702030302020204" pitchFamily="66" charset="0"/>
              </a:rPr>
              <a:t>Concurrent Statement</a:t>
            </a:r>
          </a:p>
        </p:txBody>
      </p:sp>
      <p:sp>
        <p:nvSpPr>
          <p:cNvPr id="3" name="Content Placeholder 2">
            <a:extLst>
              <a:ext uri="{FF2B5EF4-FFF2-40B4-BE49-F238E27FC236}">
                <a16:creationId xmlns:a16="http://schemas.microsoft.com/office/drawing/2014/main" id="{C19CBC94-B1CB-C840-BB52-8AAFA05A205C}"/>
              </a:ext>
            </a:extLst>
          </p:cNvPr>
          <p:cNvSpPr>
            <a:spLocks noGrp="1"/>
          </p:cNvSpPr>
          <p:nvPr>
            <p:ph idx="1"/>
          </p:nvPr>
        </p:nvSpPr>
        <p:spPr>
          <a:xfrm>
            <a:off x="912978" y="1822922"/>
            <a:ext cx="10515600" cy="1439937"/>
          </a:xfrm>
        </p:spPr>
        <p:txBody>
          <a:bodyPr>
            <a:normAutofit fontScale="92500"/>
          </a:bodyPr>
          <a:lstStyle/>
          <a:p>
            <a:r>
              <a:rPr lang="en-US" dirty="0">
                <a:latin typeface="Comic Sans MS" panose="030F0702030302020204" pitchFamily="66" charset="0"/>
              </a:rPr>
              <a:t>The Verilog simulator monitors the right side of each concurrent statement, and any time a signal changes, the expression on the right side is immediately reevaluated after the defined delay. </a:t>
            </a:r>
          </a:p>
          <a:p>
            <a:endParaRPr lang="x-none" dirty="0">
              <a:latin typeface="Comic Sans MS" panose="030F0702030302020204" pitchFamily="66" charset="0"/>
            </a:endParaRPr>
          </a:p>
        </p:txBody>
      </p:sp>
      <p:pic>
        <p:nvPicPr>
          <p:cNvPr id="6" name="Picture 5">
            <a:extLst>
              <a:ext uri="{FF2B5EF4-FFF2-40B4-BE49-F238E27FC236}">
                <a16:creationId xmlns:a16="http://schemas.microsoft.com/office/drawing/2014/main" id="{3E1A144B-4E42-154B-8131-32CCD547B622}"/>
              </a:ext>
            </a:extLst>
          </p:cNvPr>
          <p:cNvPicPr>
            <a:picLocks noChangeAspect="1"/>
          </p:cNvPicPr>
          <p:nvPr/>
        </p:nvPicPr>
        <p:blipFill rotWithShape="1">
          <a:blip r:embed="rId2">
            <a:extLst>
              <a:ext uri="{28A0092B-C50C-407E-A947-70E740481C1C}">
                <a14:useLocalDpi xmlns:a14="http://schemas.microsoft.com/office/drawing/2010/main" val="0"/>
              </a:ext>
            </a:extLst>
          </a:blip>
          <a:srcRect l="46324" t="30845" r="9543" b="23183"/>
          <a:stretch/>
        </p:blipFill>
        <p:spPr>
          <a:xfrm>
            <a:off x="5806867" y="4240138"/>
            <a:ext cx="3458270" cy="864096"/>
          </a:xfrm>
          <a:prstGeom prst="rect">
            <a:avLst/>
          </a:prstGeom>
        </p:spPr>
      </p:pic>
      <p:pic>
        <p:nvPicPr>
          <p:cNvPr id="8" name="Picture 7">
            <a:extLst>
              <a:ext uri="{FF2B5EF4-FFF2-40B4-BE49-F238E27FC236}">
                <a16:creationId xmlns:a16="http://schemas.microsoft.com/office/drawing/2014/main" id="{54A57334-92E9-4545-A899-2AE1CCC7DF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8652" y="5523523"/>
            <a:ext cx="3314700" cy="749300"/>
          </a:xfrm>
          <a:prstGeom prst="rect">
            <a:avLst/>
          </a:prstGeom>
        </p:spPr>
      </p:pic>
      <p:pic>
        <p:nvPicPr>
          <p:cNvPr id="9" name="Picture 8">
            <a:extLst>
              <a:ext uri="{FF2B5EF4-FFF2-40B4-BE49-F238E27FC236}">
                <a16:creationId xmlns:a16="http://schemas.microsoft.com/office/drawing/2014/main" id="{A3E59667-6EF1-F14D-BE76-0FABB9061789}"/>
              </a:ext>
            </a:extLst>
          </p:cNvPr>
          <p:cNvPicPr>
            <a:picLocks noChangeAspect="1"/>
          </p:cNvPicPr>
          <p:nvPr/>
        </p:nvPicPr>
        <p:blipFill rotWithShape="1">
          <a:blip r:embed="rId2">
            <a:extLst>
              <a:ext uri="{28A0092B-C50C-407E-A947-70E740481C1C}">
                <a14:useLocalDpi xmlns:a14="http://schemas.microsoft.com/office/drawing/2010/main" val="0"/>
              </a:ext>
            </a:extLst>
          </a:blip>
          <a:srcRect t="15122" r="60215" b="31499"/>
          <a:stretch/>
        </p:blipFill>
        <p:spPr>
          <a:xfrm>
            <a:off x="2590778" y="4731226"/>
            <a:ext cx="3117478" cy="1003300"/>
          </a:xfrm>
          <a:prstGeom prst="rect">
            <a:avLst/>
          </a:prstGeom>
        </p:spPr>
      </p:pic>
      <p:pic>
        <p:nvPicPr>
          <p:cNvPr id="11" name="Picture 10">
            <a:extLst>
              <a:ext uri="{FF2B5EF4-FFF2-40B4-BE49-F238E27FC236}">
                <a16:creationId xmlns:a16="http://schemas.microsoft.com/office/drawing/2014/main" id="{7BECC5DC-8180-CA44-87C7-5132AAA583B3}"/>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3215680" y="3587403"/>
            <a:ext cx="6197600" cy="508000"/>
          </a:xfrm>
          <a:prstGeom prst="rect">
            <a:avLst/>
          </a:prstGeom>
        </p:spPr>
      </p:pic>
      <p:sp>
        <p:nvSpPr>
          <p:cNvPr id="12" name="Up-Down Arrow 11">
            <a:extLst>
              <a:ext uri="{FF2B5EF4-FFF2-40B4-BE49-F238E27FC236}">
                <a16:creationId xmlns:a16="http://schemas.microsoft.com/office/drawing/2014/main" id="{08C7E769-8520-AF4A-9C8A-A57CF93524A8}"/>
              </a:ext>
            </a:extLst>
          </p:cNvPr>
          <p:cNvSpPr/>
          <p:nvPr/>
        </p:nvSpPr>
        <p:spPr>
          <a:xfrm>
            <a:off x="7226996" y="5013177"/>
            <a:ext cx="309006" cy="51034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latin typeface="Comic Sans MS" panose="030F0702030302020204" pitchFamily="66" charset="0"/>
            </a:endParaRPr>
          </a:p>
        </p:txBody>
      </p:sp>
      <p:sp>
        <p:nvSpPr>
          <p:cNvPr id="13" name="TextBox 12">
            <a:extLst>
              <a:ext uri="{FF2B5EF4-FFF2-40B4-BE49-F238E27FC236}">
                <a16:creationId xmlns:a16="http://schemas.microsoft.com/office/drawing/2014/main" id="{16653A3C-2CD7-BD44-BC17-BFE423589395}"/>
              </a:ext>
            </a:extLst>
          </p:cNvPr>
          <p:cNvSpPr txBox="1"/>
          <p:nvPr/>
        </p:nvSpPr>
        <p:spPr>
          <a:xfrm>
            <a:off x="7500664" y="5085184"/>
            <a:ext cx="3059832" cy="646331"/>
          </a:xfrm>
          <a:prstGeom prst="rect">
            <a:avLst/>
          </a:prstGeom>
          <a:noFill/>
        </p:spPr>
        <p:txBody>
          <a:bodyPr wrap="square" rtlCol="0">
            <a:spAutoFit/>
          </a:bodyPr>
          <a:lstStyle/>
          <a:p>
            <a:r>
              <a:rPr lang="x-none" b="1" dirty="0">
                <a:solidFill>
                  <a:srgbClr val="008000"/>
                </a:solidFill>
                <a:latin typeface="Comic Sans MS" panose="030F0702030302020204" pitchFamily="66" charset="0"/>
              </a:rPr>
              <a:t>The order is not importnat</a:t>
            </a:r>
          </a:p>
        </p:txBody>
      </p:sp>
      <p:sp>
        <p:nvSpPr>
          <p:cNvPr id="14" name="Rectangular Callout 13">
            <a:extLst>
              <a:ext uri="{FF2B5EF4-FFF2-40B4-BE49-F238E27FC236}">
                <a16:creationId xmlns:a16="http://schemas.microsoft.com/office/drawing/2014/main" id="{E351484C-9753-1D45-B53F-A2B4D3C450E2}"/>
              </a:ext>
            </a:extLst>
          </p:cNvPr>
          <p:cNvSpPr/>
          <p:nvPr/>
        </p:nvSpPr>
        <p:spPr>
          <a:xfrm>
            <a:off x="3719736" y="4240138"/>
            <a:ext cx="1152128" cy="491088"/>
          </a:xfrm>
          <a:prstGeom prst="wedgeRectCallout">
            <a:avLst>
              <a:gd name="adj1" fmla="val 45880"/>
              <a:gd name="adj2" fmla="val -1115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latin typeface="Comic Sans MS" panose="030F0702030302020204" pitchFamily="66" charset="0"/>
              </a:rPr>
              <a:t>Optional</a:t>
            </a:r>
          </a:p>
        </p:txBody>
      </p:sp>
      <p:sp>
        <p:nvSpPr>
          <p:cNvPr id="15" name="Slide Number Placeholder 3">
            <a:extLst>
              <a:ext uri="{FF2B5EF4-FFF2-40B4-BE49-F238E27FC236}">
                <a16:creationId xmlns:a16="http://schemas.microsoft.com/office/drawing/2014/main" id="{3080BCEE-8341-437E-999B-C082692B4249}"/>
              </a:ext>
            </a:extLst>
          </p:cNvPr>
          <p:cNvSpPr>
            <a:spLocks noGrp="1"/>
          </p:cNvSpPr>
          <p:nvPr>
            <p:ph type="sldNum" sz="quarter" idx="12"/>
          </p:nvPr>
        </p:nvSpPr>
        <p:spPr>
          <a:xfrm>
            <a:off x="8610600" y="6356350"/>
            <a:ext cx="2743200" cy="365125"/>
          </a:xfrm>
        </p:spPr>
        <p:txBody>
          <a:bodyPr/>
          <a:lstStyle/>
          <a:p>
            <a:fld id="{5A81485A-01B8-4054-A537-7FB3100B64ED}" type="slidenum">
              <a:rPr lang="en-US" smtClean="0">
                <a:latin typeface="Comic Sans MS" panose="030F0702030302020204" pitchFamily="66" charset="0"/>
              </a:rPr>
              <a:t>3</a:t>
            </a:fld>
            <a:endParaRPr lang="en-US">
              <a:latin typeface="Comic Sans MS" panose="030F0702030302020204" pitchFamily="66" charset="0"/>
            </a:endParaRPr>
          </a:p>
        </p:txBody>
      </p:sp>
    </p:spTree>
    <p:extLst>
      <p:ext uri="{BB962C8B-B14F-4D97-AF65-F5344CB8AC3E}">
        <p14:creationId xmlns:p14="http://schemas.microsoft.com/office/powerpoint/2010/main" val="27996500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B7872-4F27-274B-89BB-D80AA4887702}"/>
              </a:ext>
            </a:extLst>
          </p:cNvPr>
          <p:cNvSpPr>
            <a:spLocks noGrp="1"/>
          </p:cNvSpPr>
          <p:nvPr>
            <p:ph type="title"/>
          </p:nvPr>
        </p:nvSpPr>
        <p:spPr>
          <a:xfrm>
            <a:off x="838200" y="-107831"/>
            <a:ext cx="10515600" cy="1325563"/>
          </a:xfrm>
        </p:spPr>
        <p:txBody>
          <a:bodyPr>
            <a:normAutofit/>
          </a:bodyPr>
          <a:lstStyle/>
          <a:p>
            <a:pPr algn="ctr"/>
            <a:r>
              <a:rPr lang="x-none" sz="4000" b="1" dirty="0">
                <a:latin typeface="Comic Sans MS" panose="030F0702030302020204" pitchFamily="66" charset="0"/>
              </a:rPr>
              <a:t>Time representation in Verilog Simulation</a:t>
            </a:r>
          </a:p>
        </p:txBody>
      </p:sp>
      <p:sp>
        <p:nvSpPr>
          <p:cNvPr id="3" name="Content Placeholder 2">
            <a:extLst>
              <a:ext uri="{FF2B5EF4-FFF2-40B4-BE49-F238E27FC236}">
                <a16:creationId xmlns:a16="http://schemas.microsoft.com/office/drawing/2014/main" id="{46FDB86B-F8CB-BB46-A3D2-2BC0603A7C7C}"/>
              </a:ext>
            </a:extLst>
          </p:cNvPr>
          <p:cNvSpPr>
            <a:spLocks noGrp="1"/>
          </p:cNvSpPr>
          <p:nvPr>
            <p:ph idx="1"/>
          </p:nvPr>
        </p:nvSpPr>
        <p:spPr>
          <a:xfrm>
            <a:off x="422002" y="1217732"/>
            <a:ext cx="10515600" cy="641530"/>
          </a:xfrm>
        </p:spPr>
        <p:txBody>
          <a:bodyPr/>
          <a:lstStyle/>
          <a:p>
            <a:r>
              <a:rPr lang="en-US" dirty="0">
                <a:solidFill>
                  <a:srgbClr val="0070C0"/>
                </a:solidFill>
                <a:latin typeface="Comic Sans MS" panose="030F0702030302020204" pitchFamily="66" charset="0"/>
              </a:rPr>
              <a:t>Each Verilog simulation time step is divided into 4queues:</a:t>
            </a:r>
            <a:endParaRPr lang="x-none" dirty="0">
              <a:solidFill>
                <a:srgbClr val="0070C0"/>
              </a:solidFill>
              <a:latin typeface="Comic Sans MS" panose="030F0702030302020204" pitchFamily="66" charset="0"/>
            </a:endParaRPr>
          </a:p>
        </p:txBody>
      </p:sp>
      <p:pic>
        <p:nvPicPr>
          <p:cNvPr id="6" name="Picture 5">
            <a:extLst>
              <a:ext uri="{FF2B5EF4-FFF2-40B4-BE49-F238E27FC236}">
                <a16:creationId xmlns:a16="http://schemas.microsoft.com/office/drawing/2014/main" id="{956997EB-4A1A-CD45-B672-7D857DFADD8F}"/>
              </a:ext>
            </a:extLst>
          </p:cNvPr>
          <p:cNvPicPr>
            <a:picLocks noChangeAspect="1"/>
          </p:cNvPicPr>
          <p:nvPr/>
        </p:nvPicPr>
        <p:blipFill>
          <a:blip r:embed="rId3"/>
          <a:stretch>
            <a:fillRect/>
          </a:stretch>
        </p:blipFill>
        <p:spPr>
          <a:xfrm>
            <a:off x="838200" y="1772141"/>
            <a:ext cx="7437858" cy="4666891"/>
          </a:xfrm>
          <a:prstGeom prst="rect">
            <a:avLst/>
          </a:prstGeom>
        </p:spPr>
      </p:pic>
      <p:sp>
        <p:nvSpPr>
          <p:cNvPr id="7"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30</a:t>
            </a:r>
          </a:p>
        </p:txBody>
      </p:sp>
    </p:spTree>
    <p:extLst>
      <p:ext uri="{BB962C8B-B14F-4D97-AF65-F5344CB8AC3E}">
        <p14:creationId xmlns:p14="http://schemas.microsoft.com/office/powerpoint/2010/main" val="769934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7E24D-9341-E848-9AE6-80C92BAD7023}"/>
              </a:ext>
            </a:extLst>
          </p:cNvPr>
          <p:cNvSpPr>
            <a:spLocks noGrp="1"/>
          </p:cNvSpPr>
          <p:nvPr>
            <p:ph type="title"/>
          </p:nvPr>
        </p:nvSpPr>
        <p:spPr>
          <a:xfrm>
            <a:off x="2441222" y="0"/>
            <a:ext cx="10515600" cy="1325563"/>
          </a:xfrm>
        </p:spPr>
        <p:txBody>
          <a:bodyPr/>
          <a:lstStyle/>
          <a:p>
            <a:r>
              <a:rPr lang="x-none" b="1" dirty="0">
                <a:latin typeface="Comic Sans MS" panose="030F0702030302020204" pitchFamily="66" charset="0"/>
              </a:rPr>
              <a:t>Determinism in Verilog</a:t>
            </a:r>
          </a:p>
        </p:txBody>
      </p:sp>
      <p:sp>
        <p:nvSpPr>
          <p:cNvPr id="3" name="Content Placeholder 2">
            <a:extLst>
              <a:ext uri="{FF2B5EF4-FFF2-40B4-BE49-F238E27FC236}">
                <a16:creationId xmlns:a16="http://schemas.microsoft.com/office/drawing/2014/main" id="{CAD9907D-4B24-5E40-97E9-5953C18DD4C4}"/>
              </a:ext>
            </a:extLst>
          </p:cNvPr>
          <p:cNvSpPr>
            <a:spLocks noGrp="1"/>
          </p:cNvSpPr>
          <p:nvPr>
            <p:ph idx="1"/>
          </p:nvPr>
        </p:nvSpPr>
        <p:spPr>
          <a:xfrm>
            <a:off x="533400" y="1325563"/>
            <a:ext cx="10515600" cy="4351338"/>
          </a:xfrm>
        </p:spPr>
        <p:txBody>
          <a:bodyPr>
            <a:normAutofit lnSpcReduction="10000"/>
          </a:bodyPr>
          <a:lstStyle/>
          <a:p>
            <a:r>
              <a:rPr lang="en-US" dirty="0">
                <a:latin typeface="Comic Sans MS" panose="030F0702030302020204" pitchFamily="66" charset="0"/>
              </a:rPr>
              <a:t>Based on the event queue diagram we can make some obvious conclusions about determinism.</a:t>
            </a:r>
          </a:p>
          <a:p>
            <a:r>
              <a:rPr lang="en-US" dirty="0">
                <a:latin typeface="Comic Sans MS" panose="030F0702030302020204" pitchFamily="66" charset="0"/>
              </a:rPr>
              <a:t>Statements within a begin…end block is evaluated sequentially. </a:t>
            </a:r>
          </a:p>
          <a:p>
            <a:r>
              <a:rPr lang="en-US" dirty="0">
                <a:latin typeface="Comic Sans MS" panose="030F0702030302020204" pitchFamily="66" charset="0"/>
              </a:rPr>
              <a:t>The current block execution could get suspended for the execution of other active process </a:t>
            </a:r>
            <a:r>
              <a:rPr lang="en-US">
                <a:latin typeface="Comic Sans MS" panose="030F0702030302020204" pitchFamily="66" charset="0"/>
              </a:rPr>
              <a:t>blocks, but </a:t>
            </a:r>
            <a:r>
              <a:rPr lang="en-US" dirty="0">
                <a:latin typeface="Comic Sans MS" panose="030F0702030302020204" pitchFamily="66" charset="0"/>
              </a:rPr>
              <a:t>the execution order of any begin...end block does not change in any circumstances.</a:t>
            </a:r>
          </a:p>
          <a:p>
            <a:r>
              <a:rPr lang="en-US" dirty="0">
                <a:latin typeface="Comic Sans MS" panose="030F0702030302020204" pitchFamily="66" charset="0"/>
              </a:rPr>
              <a:t>nonblocking assignment LHS update will always happen after the blocking assignments even if the blocking assignment appears later in the begin...end order.</a:t>
            </a:r>
          </a:p>
          <a:p>
            <a:endParaRPr lang="x-none" dirty="0">
              <a:latin typeface="Comic Sans MS" panose="030F0702030302020204" pitchFamily="66" charset="0"/>
            </a:endParaRPr>
          </a:p>
        </p:txBody>
      </p:sp>
      <p:sp>
        <p:nvSpPr>
          <p:cNvPr id="5"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31</a:t>
            </a:r>
          </a:p>
        </p:txBody>
      </p:sp>
    </p:spTree>
    <p:extLst>
      <p:ext uri="{BB962C8B-B14F-4D97-AF65-F5344CB8AC3E}">
        <p14:creationId xmlns:p14="http://schemas.microsoft.com/office/powerpoint/2010/main" val="313355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6B02F-7A86-D548-98DF-CB486B720603}"/>
              </a:ext>
            </a:extLst>
          </p:cNvPr>
          <p:cNvSpPr>
            <a:spLocks noGrp="1"/>
          </p:cNvSpPr>
          <p:nvPr>
            <p:ph type="title"/>
          </p:nvPr>
        </p:nvSpPr>
        <p:spPr>
          <a:xfrm>
            <a:off x="253041" y="163148"/>
            <a:ext cx="10515600" cy="1325563"/>
          </a:xfrm>
        </p:spPr>
        <p:txBody>
          <a:bodyPr/>
          <a:lstStyle/>
          <a:p>
            <a:r>
              <a:rPr lang="x-none" b="1" dirty="0">
                <a:latin typeface="Comic Sans MS" panose="030F0702030302020204" pitchFamily="66" charset="0"/>
              </a:rPr>
              <a:t>Example:</a:t>
            </a:r>
          </a:p>
        </p:txBody>
      </p:sp>
      <p:sp>
        <p:nvSpPr>
          <p:cNvPr id="3" name="Content Placeholder 2">
            <a:extLst>
              <a:ext uri="{FF2B5EF4-FFF2-40B4-BE49-F238E27FC236}">
                <a16:creationId xmlns:a16="http://schemas.microsoft.com/office/drawing/2014/main" id="{5111D861-C57D-7F4C-9B71-729F9783C9F6}"/>
              </a:ext>
            </a:extLst>
          </p:cNvPr>
          <p:cNvSpPr>
            <a:spLocks noGrp="1"/>
          </p:cNvSpPr>
          <p:nvPr>
            <p:ph idx="1"/>
          </p:nvPr>
        </p:nvSpPr>
        <p:spPr>
          <a:xfrm>
            <a:off x="332114" y="1488711"/>
            <a:ext cx="2060275" cy="3540005"/>
          </a:xfrm>
        </p:spPr>
        <p:txBody>
          <a:bodyPr>
            <a:normAutofit/>
          </a:bodyPr>
          <a:lstStyle/>
          <a:p>
            <a:pPr marL="0" indent="0">
              <a:lnSpc>
                <a:spcPct val="150000"/>
              </a:lnSpc>
              <a:buNone/>
            </a:pPr>
            <a:r>
              <a:rPr lang="en-US" sz="2400" dirty="0">
                <a:latin typeface="Comic Sans MS" panose="030F0702030302020204" pitchFamily="66" charset="0"/>
              </a:rPr>
              <a:t>initial begin</a:t>
            </a:r>
            <a:br>
              <a:rPr lang="en-US" sz="2400" dirty="0">
                <a:latin typeface="Comic Sans MS" panose="030F0702030302020204" pitchFamily="66" charset="0"/>
              </a:rPr>
            </a:br>
            <a:r>
              <a:rPr lang="en-US" sz="2400" dirty="0">
                <a:latin typeface="Comic Sans MS" panose="030F0702030302020204" pitchFamily="66" charset="0"/>
              </a:rPr>
              <a:t>x = 0</a:t>
            </a:r>
            <a:br>
              <a:rPr lang="en-US" sz="2400" dirty="0">
                <a:latin typeface="Comic Sans MS" panose="030F0702030302020204" pitchFamily="66" charset="0"/>
              </a:rPr>
            </a:br>
            <a:r>
              <a:rPr lang="en-US" sz="2400" dirty="0">
                <a:latin typeface="Comic Sans MS" panose="030F0702030302020204" pitchFamily="66" charset="0"/>
              </a:rPr>
              <a:t>y &lt;= 3</a:t>
            </a:r>
            <a:br>
              <a:rPr lang="en-US" sz="2400" dirty="0">
                <a:latin typeface="Comic Sans MS" panose="030F0702030302020204" pitchFamily="66" charset="0"/>
              </a:rPr>
            </a:br>
            <a:r>
              <a:rPr lang="en-US" sz="2400" dirty="0">
                <a:latin typeface="Comic Sans MS" panose="030F0702030302020204" pitchFamily="66" charset="0"/>
              </a:rPr>
              <a:t>z = 8</a:t>
            </a:r>
            <a:br>
              <a:rPr lang="en-US" sz="2400" dirty="0">
                <a:latin typeface="Comic Sans MS" panose="030F0702030302020204" pitchFamily="66" charset="0"/>
              </a:rPr>
            </a:br>
            <a:r>
              <a:rPr lang="en-US" sz="2400" dirty="0">
                <a:latin typeface="Comic Sans MS" panose="030F0702030302020204" pitchFamily="66" charset="0"/>
              </a:rPr>
              <a:t>end</a:t>
            </a:r>
            <a:endParaRPr lang="x-none" sz="2400" dirty="0">
              <a:latin typeface="Comic Sans MS" panose="030F0702030302020204" pitchFamily="66" charset="0"/>
            </a:endParaRPr>
          </a:p>
        </p:txBody>
      </p:sp>
      <p:sp>
        <p:nvSpPr>
          <p:cNvPr id="4" name="Oval 3">
            <a:extLst>
              <a:ext uri="{FF2B5EF4-FFF2-40B4-BE49-F238E27FC236}">
                <a16:creationId xmlns:a16="http://schemas.microsoft.com/office/drawing/2014/main" id="{E3CD23A9-ECA7-B048-880B-5C8DD01BDE63}"/>
              </a:ext>
            </a:extLst>
          </p:cNvPr>
          <p:cNvSpPr/>
          <p:nvPr/>
        </p:nvSpPr>
        <p:spPr>
          <a:xfrm>
            <a:off x="2232802" y="1683555"/>
            <a:ext cx="483079" cy="448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1</a:t>
            </a:r>
          </a:p>
        </p:txBody>
      </p:sp>
      <p:sp>
        <p:nvSpPr>
          <p:cNvPr id="5" name="Oval 4">
            <a:extLst>
              <a:ext uri="{FF2B5EF4-FFF2-40B4-BE49-F238E27FC236}">
                <a16:creationId xmlns:a16="http://schemas.microsoft.com/office/drawing/2014/main" id="{D6EB970B-8961-DF45-98DF-B27A3AC1D7C0}"/>
              </a:ext>
            </a:extLst>
          </p:cNvPr>
          <p:cNvSpPr/>
          <p:nvPr/>
        </p:nvSpPr>
        <p:spPr>
          <a:xfrm>
            <a:off x="2232801" y="2217308"/>
            <a:ext cx="483079" cy="448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2</a:t>
            </a:r>
          </a:p>
        </p:txBody>
      </p:sp>
      <p:sp>
        <p:nvSpPr>
          <p:cNvPr id="6" name="Oval 5">
            <a:extLst>
              <a:ext uri="{FF2B5EF4-FFF2-40B4-BE49-F238E27FC236}">
                <a16:creationId xmlns:a16="http://schemas.microsoft.com/office/drawing/2014/main" id="{43265640-430E-7949-8CEC-7D49AC3F3364}"/>
              </a:ext>
            </a:extLst>
          </p:cNvPr>
          <p:cNvSpPr/>
          <p:nvPr/>
        </p:nvSpPr>
        <p:spPr>
          <a:xfrm>
            <a:off x="2225792" y="2757755"/>
            <a:ext cx="483079" cy="448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a:t>
            </a:r>
          </a:p>
        </p:txBody>
      </p:sp>
      <p:sp>
        <p:nvSpPr>
          <p:cNvPr id="7" name="Oval 6">
            <a:extLst>
              <a:ext uri="{FF2B5EF4-FFF2-40B4-BE49-F238E27FC236}">
                <a16:creationId xmlns:a16="http://schemas.microsoft.com/office/drawing/2014/main" id="{970004FB-5C4E-0449-A980-927E094CCADC}"/>
              </a:ext>
            </a:extLst>
          </p:cNvPr>
          <p:cNvSpPr/>
          <p:nvPr/>
        </p:nvSpPr>
        <p:spPr>
          <a:xfrm>
            <a:off x="2232801" y="3338110"/>
            <a:ext cx="483079" cy="448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4</a:t>
            </a:r>
          </a:p>
        </p:txBody>
      </p:sp>
      <p:sp>
        <p:nvSpPr>
          <p:cNvPr id="8" name="TextBox 7">
            <a:extLst>
              <a:ext uri="{FF2B5EF4-FFF2-40B4-BE49-F238E27FC236}">
                <a16:creationId xmlns:a16="http://schemas.microsoft.com/office/drawing/2014/main" id="{7624E840-467A-884E-B3C5-6F89D51F615A}"/>
              </a:ext>
            </a:extLst>
          </p:cNvPr>
          <p:cNvSpPr txBox="1"/>
          <p:nvPr/>
        </p:nvSpPr>
        <p:spPr>
          <a:xfrm>
            <a:off x="2898049" y="1661193"/>
            <a:ext cx="3026424" cy="369332"/>
          </a:xfrm>
          <a:prstGeom prst="rect">
            <a:avLst/>
          </a:prstGeom>
          <a:solidFill>
            <a:srgbClr val="00B0F0"/>
          </a:solidFill>
        </p:spPr>
        <p:txBody>
          <a:bodyPr wrap="square" rtlCol="0">
            <a:spAutoFit/>
          </a:bodyPr>
          <a:lstStyle>
            <a:defPPr>
              <a:defRPr lang="x-none"/>
            </a:defPPr>
          </a:lstStyle>
          <a:p>
            <a:r>
              <a:rPr lang="x-none" dirty="0">
                <a:latin typeface="Comic Sans MS" panose="030F0702030302020204" pitchFamily="66" charset="0"/>
              </a:rPr>
              <a:t>Evaluation and Assignment</a:t>
            </a:r>
          </a:p>
        </p:txBody>
      </p:sp>
      <p:sp>
        <p:nvSpPr>
          <p:cNvPr id="9" name="TextBox 8">
            <a:extLst>
              <a:ext uri="{FF2B5EF4-FFF2-40B4-BE49-F238E27FC236}">
                <a16:creationId xmlns:a16="http://schemas.microsoft.com/office/drawing/2014/main" id="{8B06AB23-8F0F-D24F-A209-E6FB12AAE3EF}"/>
              </a:ext>
            </a:extLst>
          </p:cNvPr>
          <p:cNvSpPr txBox="1"/>
          <p:nvPr/>
        </p:nvSpPr>
        <p:spPr>
          <a:xfrm>
            <a:off x="2898049" y="2751604"/>
            <a:ext cx="3026423" cy="369332"/>
          </a:xfrm>
          <a:prstGeom prst="rect">
            <a:avLst/>
          </a:prstGeom>
          <a:solidFill>
            <a:srgbClr val="00B0F0"/>
          </a:solidFill>
        </p:spPr>
        <p:txBody>
          <a:bodyPr wrap="square" rtlCol="0">
            <a:spAutoFit/>
          </a:bodyPr>
          <a:lstStyle>
            <a:defPPr>
              <a:defRPr lang="x-none"/>
            </a:defPPr>
          </a:lstStyle>
          <a:p>
            <a:r>
              <a:rPr lang="x-none" dirty="0">
                <a:latin typeface="Comic Sans MS" panose="030F0702030302020204" pitchFamily="66" charset="0"/>
              </a:rPr>
              <a:t>Evaluation and Assignment</a:t>
            </a:r>
          </a:p>
        </p:txBody>
      </p:sp>
      <p:sp>
        <p:nvSpPr>
          <p:cNvPr id="10" name="TextBox 9">
            <a:extLst>
              <a:ext uri="{FF2B5EF4-FFF2-40B4-BE49-F238E27FC236}">
                <a16:creationId xmlns:a16="http://schemas.microsoft.com/office/drawing/2014/main" id="{7EA2C4F8-9861-8A4C-96C5-FEE3F323358E}"/>
              </a:ext>
            </a:extLst>
          </p:cNvPr>
          <p:cNvSpPr txBox="1"/>
          <p:nvPr/>
        </p:nvSpPr>
        <p:spPr>
          <a:xfrm>
            <a:off x="2898048" y="2217308"/>
            <a:ext cx="3026423" cy="369332"/>
          </a:xfrm>
          <a:prstGeom prst="rect">
            <a:avLst/>
          </a:prstGeom>
          <a:solidFill>
            <a:srgbClr val="00B0F0"/>
          </a:solidFill>
        </p:spPr>
        <p:txBody>
          <a:bodyPr wrap="square" rtlCol="0">
            <a:spAutoFit/>
          </a:bodyPr>
          <a:lstStyle>
            <a:defPPr>
              <a:defRPr lang="x-none"/>
            </a:defPPr>
          </a:lstStyle>
          <a:p>
            <a:r>
              <a:rPr lang="x-none" dirty="0">
                <a:latin typeface="Comic Sans MS" panose="030F0702030302020204" pitchFamily="66" charset="0"/>
              </a:rPr>
              <a:t>RHS Evaluation Only</a:t>
            </a:r>
          </a:p>
        </p:txBody>
      </p:sp>
      <p:sp>
        <p:nvSpPr>
          <p:cNvPr id="11" name="TextBox 10">
            <a:extLst>
              <a:ext uri="{FF2B5EF4-FFF2-40B4-BE49-F238E27FC236}">
                <a16:creationId xmlns:a16="http://schemas.microsoft.com/office/drawing/2014/main" id="{507B26B0-0686-B74A-91E6-E57883029C43}"/>
              </a:ext>
            </a:extLst>
          </p:cNvPr>
          <p:cNvSpPr txBox="1"/>
          <p:nvPr/>
        </p:nvSpPr>
        <p:spPr>
          <a:xfrm>
            <a:off x="2894163" y="3338110"/>
            <a:ext cx="3030307" cy="369332"/>
          </a:xfrm>
          <a:prstGeom prst="rect">
            <a:avLst/>
          </a:prstGeom>
          <a:solidFill>
            <a:srgbClr val="00B0F0"/>
          </a:solidFill>
        </p:spPr>
        <p:txBody>
          <a:bodyPr wrap="square" rtlCol="0">
            <a:spAutoFit/>
          </a:bodyPr>
          <a:lstStyle/>
          <a:p>
            <a:r>
              <a:rPr lang="x-none" dirty="0">
                <a:latin typeface="Comic Sans MS" panose="030F0702030302020204" pitchFamily="66" charset="0"/>
              </a:rPr>
              <a:t>RHS Assignment of y&lt;=3</a:t>
            </a:r>
          </a:p>
        </p:txBody>
      </p:sp>
      <p:sp>
        <p:nvSpPr>
          <p:cNvPr id="12" name="Content Placeholder 2">
            <a:extLst>
              <a:ext uri="{FF2B5EF4-FFF2-40B4-BE49-F238E27FC236}">
                <a16:creationId xmlns:a16="http://schemas.microsoft.com/office/drawing/2014/main" id="{98F2A00C-1706-0E4E-8AD3-AEB907EEAD0C}"/>
              </a:ext>
            </a:extLst>
          </p:cNvPr>
          <p:cNvSpPr txBox="1">
            <a:spLocks/>
          </p:cNvSpPr>
          <p:nvPr/>
        </p:nvSpPr>
        <p:spPr>
          <a:xfrm>
            <a:off x="6221795" y="1488711"/>
            <a:ext cx="1772012" cy="377388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400" dirty="0">
                <a:latin typeface="Comic Sans MS" panose="030F0702030302020204" pitchFamily="66" charset="0"/>
              </a:rPr>
              <a:t>initial begin</a:t>
            </a:r>
            <a:br>
              <a:rPr lang="en-US" sz="2400" dirty="0">
                <a:latin typeface="Comic Sans MS" panose="030F0702030302020204" pitchFamily="66" charset="0"/>
              </a:rPr>
            </a:br>
            <a:r>
              <a:rPr lang="en-US" sz="2400" dirty="0">
                <a:latin typeface="Comic Sans MS" panose="030F0702030302020204" pitchFamily="66" charset="0"/>
              </a:rPr>
              <a:t>x = 0</a:t>
            </a:r>
            <a:br>
              <a:rPr lang="en-US" sz="2400" dirty="0">
                <a:latin typeface="Comic Sans MS" panose="030F0702030302020204" pitchFamily="66" charset="0"/>
              </a:rPr>
            </a:br>
            <a:r>
              <a:rPr lang="en-US" sz="2400" dirty="0">
                <a:latin typeface="Comic Sans MS" panose="030F0702030302020204" pitchFamily="66" charset="0"/>
              </a:rPr>
              <a:t>y &lt;= 3</a:t>
            </a:r>
            <a:br>
              <a:rPr lang="en-US" sz="2400" dirty="0">
                <a:latin typeface="Comic Sans MS" panose="030F0702030302020204" pitchFamily="66" charset="0"/>
              </a:rPr>
            </a:br>
            <a:r>
              <a:rPr lang="en-US" sz="2400" dirty="0">
                <a:latin typeface="Comic Sans MS" panose="030F0702030302020204" pitchFamily="66" charset="0"/>
              </a:rPr>
              <a:t>z = 8</a:t>
            </a:r>
          </a:p>
          <a:p>
            <a:pPr marL="0" indent="0">
              <a:lnSpc>
                <a:spcPct val="150000"/>
              </a:lnSpc>
              <a:buNone/>
            </a:pPr>
            <a:r>
              <a:rPr lang="en-US" sz="2400" dirty="0">
                <a:latin typeface="Comic Sans MS" panose="030F0702030302020204" pitchFamily="66" charset="0"/>
              </a:rPr>
              <a:t>p &lt;= 6</a:t>
            </a:r>
            <a:br>
              <a:rPr lang="en-US" sz="2400" dirty="0">
                <a:latin typeface="Comic Sans MS" panose="030F0702030302020204" pitchFamily="66" charset="0"/>
              </a:rPr>
            </a:br>
            <a:r>
              <a:rPr lang="en-US" sz="2400" dirty="0">
                <a:latin typeface="Comic Sans MS" panose="030F0702030302020204" pitchFamily="66" charset="0"/>
              </a:rPr>
              <a:t>end</a:t>
            </a:r>
            <a:endParaRPr lang="x-none" sz="2400" dirty="0">
              <a:latin typeface="Comic Sans MS" panose="030F0702030302020204" pitchFamily="66" charset="0"/>
            </a:endParaRPr>
          </a:p>
        </p:txBody>
      </p:sp>
      <p:sp>
        <p:nvSpPr>
          <p:cNvPr id="13" name="Oval 12">
            <a:extLst>
              <a:ext uri="{FF2B5EF4-FFF2-40B4-BE49-F238E27FC236}">
                <a16:creationId xmlns:a16="http://schemas.microsoft.com/office/drawing/2014/main" id="{7857E7A5-841D-6445-97E0-2F6B215751F3}"/>
              </a:ext>
            </a:extLst>
          </p:cNvPr>
          <p:cNvSpPr/>
          <p:nvPr/>
        </p:nvSpPr>
        <p:spPr>
          <a:xfrm>
            <a:off x="8058234" y="1544248"/>
            <a:ext cx="483079" cy="448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1</a:t>
            </a:r>
          </a:p>
        </p:txBody>
      </p:sp>
      <p:sp>
        <p:nvSpPr>
          <p:cNvPr id="14" name="Oval 13">
            <a:extLst>
              <a:ext uri="{FF2B5EF4-FFF2-40B4-BE49-F238E27FC236}">
                <a16:creationId xmlns:a16="http://schemas.microsoft.com/office/drawing/2014/main" id="{64156567-3BB5-9F40-BB7A-D0CEA7A0EDDC}"/>
              </a:ext>
            </a:extLst>
          </p:cNvPr>
          <p:cNvSpPr/>
          <p:nvPr/>
        </p:nvSpPr>
        <p:spPr>
          <a:xfrm>
            <a:off x="8058234" y="2063603"/>
            <a:ext cx="483079" cy="448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2</a:t>
            </a:r>
          </a:p>
        </p:txBody>
      </p:sp>
      <p:sp>
        <p:nvSpPr>
          <p:cNvPr id="15" name="Oval 14">
            <a:extLst>
              <a:ext uri="{FF2B5EF4-FFF2-40B4-BE49-F238E27FC236}">
                <a16:creationId xmlns:a16="http://schemas.microsoft.com/office/drawing/2014/main" id="{74D45FE4-AB32-AE4C-BCFC-FA87E7289024}"/>
              </a:ext>
            </a:extLst>
          </p:cNvPr>
          <p:cNvSpPr/>
          <p:nvPr/>
        </p:nvSpPr>
        <p:spPr>
          <a:xfrm>
            <a:off x="8058234" y="2585852"/>
            <a:ext cx="483079" cy="448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a:t>
            </a:r>
          </a:p>
        </p:txBody>
      </p:sp>
      <p:sp>
        <p:nvSpPr>
          <p:cNvPr id="16" name="Oval 15">
            <a:extLst>
              <a:ext uri="{FF2B5EF4-FFF2-40B4-BE49-F238E27FC236}">
                <a16:creationId xmlns:a16="http://schemas.microsoft.com/office/drawing/2014/main" id="{BDEB73BD-26C3-3C42-ADD6-3998F6647337}"/>
              </a:ext>
            </a:extLst>
          </p:cNvPr>
          <p:cNvSpPr/>
          <p:nvPr/>
        </p:nvSpPr>
        <p:spPr>
          <a:xfrm>
            <a:off x="8058233" y="3589881"/>
            <a:ext cx="483079" cy="448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4</a:t>
            </a:r>
          </a:p>
        </p:txBody>
      </p:sp>
      <p:sp>
        <p:nvSpPr>
          <p:cNvPr id="17" name="TextBox 16">
            <a:extLst>
              <a:ext uri="{FF2B5EF4-FFF2-40B4-BE49-F238E27FC236}">
                <a16:creationId xmlns:a16="http://schemas.microsoft.com/office/drawing/2014/main" id="{32086603-50F4-3949-8BFA-FCE31665C025}"/>
              </a:ext>
            </a:extLst>
          </p:cNvPr>
          <p:cNvSpPr txBox="1"/>
          <p:nvPr/>
        </p:nvSpPr>
        <p:spPr>
          <a:xfrm>
            <a:off x="8675297" y="1583869"/>
            <a:ext cx="3019991" cy="369332"/>
          </a:xfrm>
          <a:prstGeom prst="rect">
            <a:avLst/>
          </a:prstGeom>
          <a:solidFill>
            <a:srgbClr val="00B0F0"/>
          </a:solidFill>
        </p:spPr>
        <p:txBody>
          <a:bodyPr wrap="square" rtlCol="0">
            <a:spAutoFit/>
          </a:bodyPr>
          <a:lstStyle>
            <a:defPPr>
              <a:defRPr lang="x-none"/>
            </a:defPPr>
          </a:lstStyle>
          <a:p>
            <a:r>
              <a:rPr lang="x-none" dirty="0">
                <a:latin typeface="Comic Sans MS" panose="030F0702030302020204" pitchFamily="66" charset="0"/>
              </a:rPr>
              <a:t>Evaluation and Assignment</a:t>
            </a:r>
          </a:p>
        </p:txBody>
      </p:sp>
      <p:sp>
        <p:nvSpPr>
          <p:cNvPr id="18" name="TextBox 17">
            <a:extLst>
              <a:ext uri="{FF2B5EF4-FFF2-40B4-BE49-F238E27FC236}">
                <a16:creationId xmlns:a16="http://schemas.microsoft.com/office/drawing/2014/main" id="{9A2FD651-CD1F-8B46-8A7B-C8F29C85FF10}"/>
              </a:ext>
            </a:extLst>
          </p:cNvPr>
          <p:cNvSpPr txBox="1"/>
          <p:nvPr/>
        </p:nvSpPr>
        <p:spPr>
          <a:xfrm>
            <a:off x="8675298" y="2622579"/>
            <a:ext cx="3019990" cy="369332"/>
          </a:xfrm>
          <a:prstGeom prst="rect">
            <a:avLst/>
          </a:prstGeom>
          <a:solidFill>
            <a:srgbClr val="00B0F0"/>
          </a:solidFill>
        </p:spPr>
        <p:txBody>
          <a:bodyPr wrap="square" rtlCol="0">
            <a:spAutoFit/>
          </a:bodyPr>
          <a:lstStyle>
            <a:defPPr>
              <a:defRPr lang="x-none"/>
            </a:defPPr>
          </a:lstStyle>
          <a:p>
            <a:r>
              <a:rPr lang="x-none" dirty="0">
                <a:latin typeface="Comic Sans MS" panose="030F0702030302020204" pitchFamily="66" charset="0"/>
              </a:rPr>
              <a:t>Evaluation and Assignment</a:t>
            </a:r>
          </a:p>
        </p:txBody>
      </p:sp>
      <p:sp>
        <p:nvSpPr>
          <p:cNvPr id="19" name="TextBox 18">
            <a:extLst>
              <a:ext uri="{FF2B5EF4-FFF2-40B4-BE49-F238E27FC236}">
                <a16:creationId xmlns:a16="http://schemas.microsoft.com/office/drawing/2014/main" id="{1CE0B095-765E-CF48-8B3D-CE8463814B01}"/>
              </a:ext>
            </a:extLst>
          </p:cNvPr>
          <p:cNvSpPr txBox="1"/>
          <p:nvPr/>
        </p:nvSpPr>
        <p:spPr>
          <a:xfrm>
            <a:off x="8675297" y="2103224"/>
            <a:ext cx="2940170" cy="369332"/>
          </a:xfrm>
          <a:prstGeom prst="rect">
            <a:avLst/>
          </a:prstGeom>
          <a:solidFill>
            <a:srgbClr val="00B0F0"/>
          </a:solidFill>
        </p:spPr>
        <p:txBody>
          <a:bodyPr wrap="square" rtlCol="0">
            <a:spAutoFit/>
          </a:bodyPr>
          <a:lstStyle>
            <a:defPPr>
              <a:defRPr lang="x-none"/>
            </a:defPPr>
          </a:lstStyle>
          <a:p>
            <a:r>
              <a:rPr lang="x-none" dirty="0">
                <a:latin typeface="Comic Sans MS" panose="030F0702030302020204" pitchFamily="66" charset="0"/>
              </a:rPr>
              <a:t>RHS Evaluation y&lt;=3</a:t>
            </a:r>
          </a:p>
        </p:txBody>
      </p:sp>
      <p:sp>
        <p:nvSpPr>
          <p:cNvPr id="20" name="TextBox 19">
            <a:extLst>
              <a:ext uri="{FF2B5EF4-FFF2-40B4-BE49-F238E27FC236}">
                <a16:creationId xmlns:a16="http://schemas.microsoft.com/office/drawing/2014/main" id="{29525DB6-7637-974E-9A57-86D148433BD0}"/>
              </a:ext>
            </a:extLst>
          </p:cNvPr>
          <p:cNvSpPr txBox="1"/>
          <p:nvPr/>
        </p:nvSpPr>
        <p:spPr>
          <a:xfrm>
            <a:off x="8675297" y="3633178"/>
            <a:ext cx="2940170" cy="369332"/>
          </a:xfrm>
          <a:prstGeom prst="rect">
            <a:avLst/>
          </a:prstGeom>
          <a:solidFill>
            <a:srgbClr val="00B0F0"/>
          </a:solidFill>
        </p:spPr>
        <p:txBody>
          <a:bodyPr wrap="square" rtlCol="0">
            <a:spAutoFit/>
          </a:bodyPr>
          <a:lstStyle/>
          <a:p>
            <a:r>
              <a:rPr lang="x-none" dirty="0">
                <a:latin typeface="Comic Sans MS" panose="030F0702030302020204" pitchFamily="66" charset="0"/>
              </a:rPr>
              <a:t>RHS Assignment of y&lt;=3</a:t>
            </a:r>
          </a:p>
        </p:txBody>
      </p:sp>
      <p:sp>
        <p:nvSpPr>
          <p:cNvPr id="21" name="Oval 20">
            <a:extLst>
              <a:ext uri="{FF2B5EF4-FFF2-40B4-BE49-F238E27FC236}">
                <a16:creationId xmlns:a16="http://schemas.microsoft.com/office/drawing/2014/main" id="{D837470B-3126-2B4F-97A7-6E31C8370E80}"/>
              </a:ext>
            </a:extLst>
          </p:cNvPr>
          <p:cNvSpPr/>
          <p:nvPr/>
        </p:nvSpPr>
        <p:spPr>
          <a:xfrm>
            <a:off x="8058234" y="3093765"/>
            <a:ext cx="483079" cy="448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2</a:t>
            </a:r>
          </a:p>
        </p:txBody>
      </p:sp>
      <p:sp>
        <p:nvSpPr>
          <p:cNvPr id="22" name="TextBox 21">
            <a:extLst>
              <a:ext uri="{FF2B5EF4-FFF2-40B4-BE49-F238E27FC236}">
                <a16:creationId xmlns:a16="http://schemas.microsoft.com/office/drawing/2014/main" id="{B316EA43-BFD2-A84D-B9DD-D0EE4A816DAB}"/>
              </a:ext>
            </a:extLst>
          </p:cNvPr>
          <p:cNvSpPr txBox="1"/>
          <p:nvPr/>
        </p:nvSpPr>
        <p:spPr>
          <a:xfrm>
            <a:off x="8675297" y="3113823"/>
            <a:ext cx="2940170" cy="369332"/>
          </a:xfrm>
          <a:prstGeom prst="rect">
            <a:avLst/>
          </a:prstGeom>
          <a:solidFill>
            <a:srgbClr val="00B0F0"/>
          </a:solidFill>
        </p:spPr>
        <p:txBody>
          <a:bodyPr wrap="square" rtlCol="0">
            <a:spAutoFit/>
          </a:bodyPr>
          <a:lstStyle>
            <a:defPPr>
              <a:defRPr lang="x-none"/>
            </a:defPPr>
          </a:lstStyle>
          <a:p>
            <a:r>
              <a:rPr lang="x-none" dirty="0">
                <a:latin typeface="Comic Sans MS" panose="030F0702030302020204" pitchFamily="66" charset="0"/>
              </a:rPr>
              <a:t>RHS Evaluation p&lt;=6</a:t>
            </a:r>
          </a:p>
        </p:txBody>
      </p:sp>
      <p:sp>
        <p:nvSpPr>
          <p:cNvPr id="23" name="Oval 22">
            <a:extLst>
              <a:ext uri="{FF2B5EF4-FFF2-40B4-BE49-F238E27FC236}">
                <a16:creationId xmlns:a16="http://schemas.microsoft.com/office/drawing/2014/main" id="{F7D0CDEC-8AF9-C943-864C-26A1D9326E25}"/>
              </a:ext>
            </a:extLst>
          </p:cNvPr>
          <p:cNvSpPr/>
          <p:nvPr/>
        </p:nvSpPr>
        <p:spPr>
          <a:xfrm>
            <a:off x="8058233" y="4085997"/>
            <a:ext cx="483079" cy="448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4</a:t>
            </a:r>
          </a:p>
        </p:txBody>
      </p:sp>
      <p:sp>
        <p:nvSpPr>
          <p:cNvPr id="24" name="TextBox 23">
            <a:extLst>
              <a:ext uri="{FF2B5EF4-FFF2-40B4-BE49-F238E27FC236}">
                <a16:creationId xmlns:a16="http://schemas.microsoft.com/office/drawing/2014/main" id="{3115970B-6A85-1147-96E7-BFDB41019B53}"/>
              </a:ext>
            </a:extLst>
          </p:cNvPr>
          <p:cNvSpPr txBox="1"/>
          <p:nvPr/>
        </p:nvSpPr>
        <p:spPr>
          <a:xfrm>
            <a:off x="8675297" y="4125618"/>
            <a:ext cx="2940170" cy="369332"/>
          </a:xfrm>
          <a:prstGeom prst="rect">
            <a:avLst/>
          </a:prstGeom>
          <a:solidFill>
            <a:srgbClr val="00B0F0"/>
          </a:solidFill>
        </p:spPr>
        <p:txBody>
          <a:bodyPr wrap="square" rtlCol="0">
            <a:spAutoFit/>
          </a:bodyPr>
          <a:lstStyle/>
          <a:p>
            <a:r>
              <a:rPr lang="x-none" dirty="0">
                <a:latin typeface="Comic Sans MS" panose="030F0702030302020204" pitchFamily="66" charset="0"/>
              </a:rPr>
              <a:t>RHS Assignment of p&lt;=6</a:t>
            </a:r>
          </a:p>
        </p:txBody>
      </p:sp>
      <p:sp>
        <p:nvSpPr>
          <p:cNvPr id="26"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32</a:t>
            </a:r>
          </a:p>
        </p:txBody>
      </p:sp>
    </p:spTree>
    <p:extLst>
      <p:ext uri="{BB962C8B-B14F-4D97-AF65-F5344CB8AC3E}">
        <p14:creationId xmlns:p14="http://schemas.microsoft.com/office/powerpoint/2010/main" val="40197185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CE099-1984-0144-B220-6DED868A3132}"/>
              </a:ext>
            </a:extLst>
          </p:cNvPr>
          <p:cNvSpPr>
            <a:spLocks noGrp="1"/>
          </p:cNvSpPr>
          <p:nvPr>
            <p:ph type="title"/>
          </p:nvPr>
        </p:nvSpPr>
        <p:spPr>
          <a:xfrm>
            <a:off x="838200" y="-149814"/>
            <a:ext cx="10515600" cy="1325563"/>
          </a:xfrm>
        </p:spPr>
        <p:txBody>
          <a:bodyPr>
            <a:normAutofit/>
          </a:bodyPr>
          <a:lstStyle/>
          <a:p>
            <a:r>
              <a:rPr lang="x-none" b="1" dirty="0">
                <a:latin typeface="Comic Sans MS" panose="030F0702030302020204" pitchFamily="66" charset="0"/>
              </a:rPr>
              <a:t>Blocking Assignmnets in Always Blocks</a:t>
            </a:r>
          </a:p>
        </p:txBody>
      </p:sp>
      <p:pic>
        <p:nvPicPr>
          <p:cNvPr id="7" name="Picture 6">
            <a:extLst>
              <a:ext uri="{FF2B5EF4-FFF2-40B4-BE49-F238E27FC236}">
                <a16:creationId xmlns:a16="http://schemas.microsoft.com/office/drawing/2014/main" id="{52CA5D77-79DA-1545-ADB7-BEC4393CD660}"/>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Lst>
          </a:blip>
          <a:stretch>
            <a:fillRect/>
          </a:stretch>
        </p:blipFill>
        <p:spPr>
          <a:xfrm>
            <a:off x="838200" y="983838"/>
            <a:ext cx="4520242" cy="5490340"/>
          </a:xfrm>
          <a:prstGeom prst="rect">
            <a:avLst/>
          </a:prstGeom>
        </p:spPr>
      </p:pic>
      <p:pic>
        <p:nvPicPr>
          <p:cNvPr id="13" name="Picture 12">
            <a:extLst>
              <a:ext uri="{FF2B5EF4-FFF2-40B4-BE49-F238E27FC236}">
                <a16:creationId xmlns:a16="http://schemas.microsoft.com/office/drawing/2014/main" id="{1454C3B6-F47E-4547-826F-962A70228DE6}"/>
              </a:ext>
            </a:extLst>
          </p:cNvPr>
          <p:cNvPicPr>
            <a:picLocks noChangeAspect="1"/>
          </p:cNvPicPr>
          <p:nvPr/>
        </p:nvPicPr>
        <p:blipFill>
          <a:blip r:embed="rId5">
            <a:clrChange>
              <a:clrFrom>
                <a:srgbClr val="000000"/>
              </a:clrFrom>
              <a:clrTo>
                <a:srgbClr val="000000">
                  <a:alpha val="0"/>
                </a:srgbClr>
              </a:clrTo>
            </a:clrChange>
            <a:extLst>
              <a:ext uri="{BEBA8EAE-BF5A-486C-A8C5-ECC9F3942E4B}">
                <a14:imgProps xmlns:a14="http://schemas.microsoft.com/office/drawing/2010/main">
                  <a14:imgLayer r:embed="rId6">
                    <a14:imgEffect>
                      <a14:sharpenSoften amount="50000"/>
                    </a14:imgEffect>
                    <a14:imgEffect>
                      <a14:colorTemperature colorTemp="11200"/>
                    </a14:imgEffect>
                  </a14:imgLayer>
                </a14:imgProps>
              </a:ext>
            </a:extLst>
          </a:blip>
          <a:stretch>
            <a:fillRect/>
          </a:stretch>
        </p:blipFill>
        <p:spPr>
          <a:xfrm>
            <a:off x="5178087" y="2309401"/>
            <a:ext cx="6356069" cy="2807778"/>
          </a:xfrm>
          <a:prstGeom prst="rect">
            <a:avLst/>
          </a:prstGeom>
        </p:spPr>
      </p:pic>
      <p:sp>
        <p:nvSpPr>
          <p:cNvPr id="6"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33</a:t>
            </a:r>
          </a:p>
        </p:txBody>
      </p:sp>
    </p:spTree>
    <p:extLst>
      <p:ext uri="{BB962C8B-B14F-4D97-AF65-F5344CB8AC3E}">
        <p14:creationId xmlns:p14="http://schemas.microsoft.com/office/powerpoint/2010/main" val="42198899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CE099-1984-0144-B220-6DED868A3132}"/>
              </a:ext>
            </a:extLst>
          </p:cNvPr>
          <p:cNvSpPr>
            <a:spLocks noGrp="1"/>
          </p:cNvSpPr>
          <p:nvPr>
            <p:ph type="title"/>
          </p:nvPr>
        </p:nvSpPr>
        <p:spPr>
          <a:xfrm>
            <a:off x="838200" y="42097"/>
            <a:ext cx="10515600" cy="1325563"/>
          </a:xfrm>
        </p:spPr>
        <p:txBody>
          <a:bodyPr>
            <a:normAutofit/>
          </a:bodyPr>
          <a:lstStyle/>
          <a:p>
            <a:pPr algn="ctr"/>
            <a:r>
              <a:rPr lang="x-none" b="1" dirty="0">
                <a:latin typeface="Comic Sans MS" panose="030F0702030302020204" pitchFamily="66" charset="0"/>
              </a:rPr>
              <a:t>Non-Blocking Assignmnets in Always Blocks</a:t>
            </a:r>
          </a:p>
        </p:txBody>
      </p:sp>
      <p:pic>
        <p:nvPicPr>
          <p:cNvPr id="4" name="Picture 3">
            <a:extLst>
              <a:ext uri="{FF2B5EF4-FFF2-40B4-BE49-F238E27FC236}">
                <a16:creationId xmlns:a16="http://schemas.microsoft.com/office/drawing/2014/main" id="{762F77C0-DDB8-7148-9665-3C8BD089AFF5}"/>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772570" y="1367660"/>
            <a:ext cx="4463057" cy="4856856"/>
          </a:xfrm>
          <a:prstGeom prst="rect">
            <a:avLst/>
          </a:prstGeom>
        </p:spPr>
      </p:pic>
      <p:pic>
        <p:nvPicPr>
          <p:cNvPr id="6" name="Picture 5">
            <a:extLst>
              <a:ext uri="{FF2B5EF4-FFF2-40B4-BE49-F238E27FC236}">
                <a16:creationId xmlns:a16="http://schemas.microsoft.com/office/drawing/2014/main" id="{0B00E562-D7D6-B74F-9B08-FDE9E4E3F4CE}"/>
              </a:ext>
            </a:extLst>
          </p:cNvPr>
          <p:cNvPicPr>
            <a:picLocks noChangeAspect="1"/>
          </p:cNvPicPr>
          <p:nvPr/>
        </p:nvPicPr>
        <p:blipFill>
          <a:blip r:embed="rId4">
            <a:clrChange>
              <a:clrFrom>
                <a:srgbClr val="000000"/>
              </a:clrFrom>
              <a:clrTo>
                <a:srgbClr val="000000">
                  <a:alpha val="0"/>
                </a:srgbClr>
              </a:clrTo>
            </a:clrChange>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5235627" y="2123722"/>
            <a:ext cx="6584894" cy="2362200"/>
          </a:xfrm>
          <a:prstGeom prst="rect">
            <a:avLst/>
          </a:prstGeom>
        </p:spPr>
      </p:pic>
      <p:sp>
        <p:nvSpPr>
          <p:cNvPr id="7"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34</a:t>
            </a:r>
          </a:p>
        </p:txBody>
      </p:sp>
    </p:spTree>
    <p:extLst>
      <p:ext uri="{BB962C8B-B14F-4D97-AF65-F5344CB8AC3E}">
        <p14:creationId xmlns:p14="http://schemas.microsoft.com/office/powerpoint/2010/main" val="29350138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80082-AFE1-1743-8FCD-A8CE1817D0B4}"/>
              </a:ext>
            </a:extLst>
          </p:cNvPr>
          <p:cNvSpPr>
            <a:spLocks noGrp="1"/>
          </p:cNvSpPr>
          <p:nvPr>
            <p:ph type="title"/>
          </p:nvPr>
        </p:nvSpPr>
        <p:spPr>
          <a:xfrm>
            <a:off x="838200" y="-142875"/>
            <a:ext cx="10515600" cy="1325563"/>
          </a:xfrm>
        </p:spPr>
        <p:txBody>
          <a:bodyPr/>
          <a:lstStyle/>
          <a:p>
            <a:pPr algn="ctr"/>
            <a:r>
              <a:rPr lang="x-none" b="1" dirty="0">
                <a:latin typeface="Comic Sans MS" panose="030F0702030302020204" pitchFamily="66" charset="0"/>
              </a:rPr>
              <a:t>Inertial Delay </a:t>
            </a:r>
          </a:p>
        </p:txBody>
      </p:sp>
      <p:sp>
        <p:nvSpPr>
          <p:cNvPr id="3" name="Content Placeholder 2">
            <a:extLst>
              <a:ext uri="{FF2B5EF4-FFF2-40B4-BE49-F238E27FC236}">
                <a16:creationId xmlns:a16="http://schemas.microsoft.com/office/drawing/2014/main" id="{E6C472C9-00BF-1B4F-BDAE-218C31DB95A0}"/>
              </a:ext>
            </a:extLst>
          </p:cNvPr>
          <p:cNvSpPr>
            <a:spLocks noGrp="1"/>
          </p:cNvSpPr>
          <p:nvPr>
            <p:ph idx="1"/>
          </p:nvPr>
        </p:nvSpPr>
        <p:spPr>
          <a:xfrm>
            <a:off x="990480" y="1182688"/>
            <a:ext cx="10515600" cy="2453077"/>
          </a:xfrm>
        </p:spPr>
        <p:txBody>
          <a:bodyPr/>
          <a:lstStyle/>
          <a:p>
            <a:r>
              <a:rPr lang="x-none" b="1" dirty="0">
                <a:solidFill>
                  <a:srgbClr val="C00000"/>
                </a:solidFill>
                <a:latin typeface="Comic Sans MS" panose="030F0702030302020204" pitchFamily="66" charset="0"/>
              </a:rPr>
              <a:t>Inertial </a:t>
            </a:r>
            <a:r>
              <a:rPr lang="en-US" b="1" dirty="0">
                <a:solidFill>
                  <a:srgbClr val="C00000"/>
                </a:solidFill>
                <a:latin typeface="Comic Sans MS" panose="030F0702030302020204" pitchFamily="66" charset="0"/>
              </a:rPr>
              <a:t>delay </a:t>
            </a:r>
            <a:r>
              <a:rPr lang="en-US" dirty="0">
                <a:latin typeface="Comic Sans MS" panose="030F0702030302020204" pitchFamily="66" charset="0"/>
              </a:rPr>
              <a:t>is a measure of the elapsed time during which a signal must persist at an input of a device in order for a change to appear at an output. </a:t>
            </a:r>
            <a:endParaRPr lang="en-US" dirty="0">
              <a:effectLst/>
              <a:latin typeface="Comic Sans MS" panose="030F0702030302020204" pitchFamily="66" charset="0"/>
            </a:endParaRPr>
          </a:p>
          <a:p>
            <a:r>
              <a:rPr lang="en-US" dirty="0">
                <a:latin typeface="Comic Sans MS" panose="030F0702030302020204" pitchFamily="66" charset="0"/>
              </a:rPr>
              <a:t>A pulse of duration less than the inertial delay does not contain enough energy to cause the device to switch. </a:t>
            </a:r>
            <a:endParaRPr lang="en-US" dirty="0">
              <a:effectLst/>
              <a:latin typeface="Comic Sans MS" panose="030F0702030302020204" pitchFamily="66" charset="0"/>
            </a:endParaRPr>
          </a:p>
          <a:p>
            <a:pPr marL="0" indent="0">
              <a:buNone/>
            </a:pPr>
            <a:endParaRPr lang="x-none" dirty="0">
              <a:latin typeface="Comic Sans MS" panose="030F0702030302020204" pitchFamily="66" charset="0"/>
            </a:endParaRPr>
          </a:p>
        </p:txBody>
      </p:sp>
      <p:pic>
        <p:nvPicPr>
          <p:cNvPr id="7" name="Picture 6">
            <a:extLst>
              <a:ext uri="{FF2B5EF4-FFF2-40B4-BE49-F238E27FC236}">
                <a16:creationId xmlns:a16="http://schemas.microsoft.com/office/drawing/2014/main" id="{3F308098-48CF-D649-A1B8-ADDFFB996293}"/>
              </a:ext>
            </a:extLst>
          </p:cNvPr>
          <p:cNvPicPr>
            <a:picLocks noChangeAspect="1"/>
          </p:cNvPicPr>
          <p:nvPr/>
        </p:nvPicPr>
        <p:blipFill>
          <a:blip r:embed="rId2"/>
          <a:stretch>
            <a:fillRect/>
          </a:stretch>
        </p:blipFill>
        <p:spPr>
          <a:xfrm>
            <a:off x="1111250" y="3578261"/>
            <a:ext cx="9969500" cy="1638300"/>
          </a:xfrm>
          <a:prstGeom prst="rect">
            <a:avLst/>
          </a:prstGeom>
        </p:spPr>
      </p:pic>
      <p:sp>
        <p:nvSpPr>
          <p:cNvPr id="6"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35</a:t>
            </a:r>
          </a:p>
        </p:txBody>
      </p:sp>
    </p:spTree>
    <p:extLst>
      <p:ext uri="{BB962C8B-B14F-4D97-AF65-F5344CB8AC3E}">
        <p14:creationId xmlns:p14="http://schemas.microsoft.com/office/powerpoint/2010/main" val="10106089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80082-AFE1-1743-8FCD-A8CE1817D0B4}"/>
              </a:ext>
            </a:extLst>
          </p:cNvPr>
          <p:cNvSpPr>
            <a:spLocks noGrp="1"/>
          </p:cNvSpPr>
          <p:nvPr>
            <p:ph type="title"/>
          </p:nvPr>
        </p:nvSpPr>
        <p:spPr>
          <a:xfrm>
            <a:off x="3726749" y="-131586"/>
            <a:ext cx="10515600" cy="1325563"/>
          </a:xfrm>
        </p:spPr>
        <p:txBody>
          <a:bodyPr/>
          <a:lstStyle/>
          <a:p>
            <a:r>
              <a:rPr lang="x-none" b="1" dirty="0">
                <a:latin typeface="Comic Sans MS" panose="030F0702030302020204" pitchFamily="66" charset="0"/>
              </a:rPr>
              <a:t>Transport Delay </a:t>
            </a:r>
          </a:p>
        </p:txBody>
      </p:sp>
      <p:sp>
        <p:nvSpPr>
          <p:cNvPr id="3" name="Content Placeholder 2">
            <a:extLst>
              <a:ext uri="{FF2B5EF4-FFF2-40B4-BE49-F238E27FC236}">
                <a16:creationId xmlns:a16="http://schemas.microsoft.com/office/drawing/2014/main" id="{E6C472C9-00BF-1B4F-BDAE-218C31DB95A0}"/>
              </a:ext>
            </a:extLst>
          </p:cNvPr>
          <p:cNvSpPr>
            <a:spLocks noGrp="1"/>
          </p:cNvSpPr>
          <p:nvPr>
            <p:ph idx="1"/>
          </p:nvPr>
        </p:nvSpPr>
        <p:spPr>
          <a:xfrm>
            <a:off x="526329" y="1521355"/>
            <a:ext cx="4776637" cy="2453077"/>
          </a:xfrm>
        </p:spPr>
        <p:txBody>
          <a:bodyPr>
            <a:normAutofit fontScale="92500"/>
          </a:bodyPr>
          <a:lstStyle/>
          <a:p>
            <a:r>
              <a:rPr lang="x-none" b="1" dirty="0">
                <a:solidFill>
                  <a:srgbClr val="C00000"/>
                </a:solidFill>
                <a:latin typeface="Comic Sans MS" panose="030F0702030302020204" pitchFamily="66" charset="0"/>
              </a:rPr>
              <a:t>Transport </a:t>
            </a:r>
            <a:r>
              <a:rPr lang="en-US" b="1" dirty="0">
                <a:solidFill>
                  <a:srgbClr val="C00000"/>
                </a:solidFill>
                <a:latin typeface="Comic Sans MS" panose="030F0702030302020204" pitchFamily="66" charset="0"/>
              </a:rPr>
              <a:t>delay </a:t>
            </a:r>
            <a:r>
              <a:rPr lang="en-US" dirty="0">
                <a:latin typeface="Comic Sans MS" panose="030F0702030302020204" pitchFamily="66" charset="0"/>
              </a:rPr>
              <a:t>is the time duration between having a change in the input of a device and having a change in the output in response to the input change.</a:t>
            </a:r>
            <a:endParaRPr lang="x-none" dirty="0">
              <a:latin typeface="Comic Sans MS" panose="030F0702030302020204" pitchFamily="66" charset="0"/>
            </a:endParaRPr>
          </a:p>
        </p:txBody>
      </p:sp>
      <p:pic>
        <p:nvPicPr>
          <p:cNvPr id="6" name="Picture 5">
            <a:extLst>
              <a:ext uri="{FF2B5EF4-FFF2-40B4-BE49-F238E27FC236}">
                <a16:creationId xmlns:a16="http://schemas.microsoft.com/office/drawing/2014/main" id="{A426F35F-5BFF-A641-8C97-C50C2879A492}"/>
              </a:ext>
            </a:extLst>
          </p:cNvPr>
          <p:cNvPicPr>
            <a:picLocks noChangeAspect="1"/>
          </p:cNvPicPr>
          <p:nvPr/>
        </p:nvPicPr>
        <p:blipFill>
          <a:blip r:embed="rId2"/>
          <a:stretch>
            <a:fillRect/>
          </a:stretch>
        </p:blipFill>
        <p:spPr>
          <a:xfrm>
            <a:off x="5302966" y="1397177"/>
            <a:ext cx="6889034" cy="4479925"/>
          </a:xfrm>
          <a:prstGeom prst="rect">
            <a:avLst/>
          </a:prstGeom>
        </p:spPr>
      </p:pic>
      <p:sp>
        <p:nvSpPr>
          <p:cNvPr id="7"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36</a:t>
            </a:r>
          </a:p>
        </p:txBody>
      </p:sp>
    </p:spTree>
    <p:extLst>
      <p:ext uri="{BB962C8B-B14F-4D97-AF65-F5344CB8AC3E}">
        <p14:creationId xmlns:p14="http://schemas.microsoft.com/office/powerpoint/2010/main" val="378726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5657-0D9C-774E-8DDC-864D443C0718}"/>
              </a:ext>
            </a:extLst>
          </p:cNvPr>
          <p:cNvSpPr>
            <a:spLocks noGrp="1"/>
          </p:cNvSpPr>
          <p:nvPr>
            <p:ph type="title"/>
          </p:nvPr>
        </p:nvSpPr>
        <p:spPr>
          <a:xfrm>
            <a:off x="491836" y="-80965"/>
            <a:ext cx="10515600" cy="879448"/>
          </a:xfrm>
        </p:spPr>
        <p:txBody>
          <a:bodyPr>
            <a:normAutofit/>
          </a:bodyPr>
          <a:lstStyle/>
          <a:p>
            <a:pPr algn="ctr"/>
            <a:r>
              <a:rPr lang="x-none" sz="3800" b="1" dirty="0">
                <a:latin typeface="Comic Sans MS" pitchFamily="66" charset="0"/>
              </a:rPr>
              <a:t>Inertial and Transport Delay in Verilog</a:t>
            </a:r>
          </a:p>
        </p:txBody>
      </p:sp>
      <p:pic>
        <p:nvPicPr>
          <p:cNvPr id="5" name="Picture 4">
            <a:extLst>
              <a:ext uri="{FF2B5EF4-FFF2-40B4-BE49-F238E27FC236}">
                <a16:creationId xmlns:a16="http://schemas.microsoft.com/office/drawing/2014/main" id="{06D16C6B-4F04-AE47-9DB4-03BAD0C7C8E6}"/>
              </a:ext>
            </a:extLst>
          </p:cNvPr>
          <p:cNvPicPr>
            <a:picLocks noChangeAspect="1"/>
          </p:cNvPicPr>
          <p:nvPr/>
        </p:nvPicPr>
        <p:blipFill>
          <a:blip r:embed="rId2">
            <a:duotone>
              <a:prstClr val="black"/>
              <a:schemeClr val="accent4">
                <a:tint val="45000"/>
                <a:satMod val="400000"/>
              </a:schemeClr>
            </a:duotone>
          </a:blip>
          <a:stretch>
            <a:fillRect/>
          </a:stretch>
        </p:blipFill>
        <p:spPr>
          <a:xfrm>
            <a:off x="349396" y="907597"/>
            <a:ext cx="4896138" cy="2943895"/>
          </a:xfrm>
          <a:prstGeom prst="rect">
            <a:avLst/>
          </a:prstGeom>
        </p:spPr>
      </p:pic>
      <p:pic>
        <p:nvPicPr>
          <p:cNvPr id="7" name="Picture 6">
            <a:extLst>
              <a:ext uri="{FF2B5EF4-FFF2-40B4-BE49-F238E27FC236}">
                <a16:creationId xmlns:a16="http://schemas.microsoft.com/office/drawing/2014/main" id="{413BAE88-4FC3-9045-8FA8-4FC7C0CF2B1B}"/>
              </a:ext>
            </a:extLst>
          </p:cNvPr>
          <p:cNvPicPr>
            <a:picLocks noChangeAspect="1"/>
          </p:cNvPicPr>
          <p:nvPr/>
        </p:nvPicPr>
        <p:blipFill>
          <a:blip r:embed="rId3">
            <a:duotone>
              <a:prstClr val="black"/>
              <a:schemeClr val="accent6">
                <a:tint val="45000"/>
                <a:satMod val="400000"/>
              </a:schemeClr>
            </a:duotone>
          </a:blip>
          <a:stretch>
            <a:fillRect/>
          </a:stretch>
        </p:blipFill>
        <p:spPr>
          <a:xfrm>
            <a:off x="5749636" y="1390440"/>
            <a:ext cx="5498521" cy="1650183"/>
          </a:xfrm>
          <a:prstGeom prst="rect">
            <a:avLst/>
          </a:prstGeom>
        </p:spPr>
      </p:pic>
      <p:pic>
        <p:nvPicPr>
          <p:cNvPr id="9" name="Picture 8">
            <a:extLst>
              <a:ext uri="{FF2B5EF4-FFF2-40B4-BE49-F238E27FC236}">
                <a16:creationId xmlns:a16="http://schemas.microsoft.com/office/drawing/2014/main" id="{D41DC6DF-D4E9-EA41-A3F1-A94407444909}"/>
              </a:ext>
            </a:extLst>
          </p:cNvPr>
          <p:cNvPicPr>
            <a:picLocks noChangeAspect="1"/>
          </p:cNvPicPr>
          <p:nvPr/>
        </p:nvPicPr>
        <p:blipFill>
          <a:blip r:embed="rId4"/>
          <a:stretch>
            <a:fillRect/>
          </a:stretch>
        </p:blipFill>
        <p:spPr>
          <a:xfrm>
            <a:off x="5468940" y="3066396"/>
            <a:ext cx="6283319" cy="3428196"/>
          </a:xfrm>
          <a:prstGeom prst="rect">
            <a:avLst/>
          </a:prstGeom>
        </p:spPr>
      </p:pic>
      <p:sp>
        <p:nvSpPr>
          <p:cNvPr id="11" name="Rounded Rectangular Callout 10">
            <a:extLst>
              <a:ext uri="{FF2B5EF4-FFF2-40B4-BE49-F238E27FC236}">
                <a16:creationId xmlns:a16="http://schemas.microsoft.com/office/drawing/2014/main" id="{7EB53939-7E43-E146-BDF2-DF47A9C988FF}"/>
              </a:ext>
            </a:extLst>
          </p:cNvPr>
          <p:cNvSpPr/>
          <p:nvPr/>
        </p:nvSpPr>
        <p:spPr>
          <a:xfrm>
            <a:off x="7979351" y="780731"/>
            <a:ext cx="1634836" cy="671749"/>
          </a:xfrm>
          <a:prstGeom prst="wedgeRoundRectCallout">
            <a:avLst>
              <a:gd name="adj1" fmla="val -53988"/>
              <a:gd name="adj2" fmla="val 156599"/>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x-none" sz="1800" b="1" i="0" u="none" strike="noStrike" kern="1200" cap="none" spc="0" normalizeH="0" baseline="0" noProof="0" dirty="0">
                <a:ln>
                  <a:noFill/>
                </a:ln>
                <a:solidFill>
                  <a:prstClr val="black"/>
                </a:solidFill>
                <a:effectLst/>
                <a:uLnTx/>
                <a:uFillTx/>
                <a:latin typeface="Comic Sans MS" pitchFamily="66" charset="0"/>
                <a:ea typeface="+mn-ea"/>
                <a:cs typeface="+mn-cs"/>
              </a:rPr>
              <a:t>Delayed Assignment</a:t>
            </a:r>
          </a:p>
        </p:txBody>
      </p:sp>
      <p:sp>
        <p:nvSpPr>
          <p:cNvPr id="12" name="Rounded Rectangular Callout 11">
            <a:extLst>
              <a:ext uri="{FF2B5EF4-FFF2-40B4-BE49-F238E27FC236}">
                <a16:creationId xmlns:a16="http://schemas.microsoft.com/office/drawing/2014/main" id="{8CFD3749-EF49-884B-995C-86BA3179DB30}"/>
              </a:ext>
            </a:extLst>
          </p:cNvPr>
          <p:cNvSpPr/>
          <p:nvPr/>
        </p:nvSpPr>
        <p:spPr>
          <a:xfrm>
            <a:off x="9745806" y="754958"/>
            <a:ext cx="1634836" cy="671749"/>
          </a:xfrm>
          <a:prstGeom prst="wedgeRoundRectCallout">
            <a:avLst>
              <a:gd name="adj1" fmla="val -153413"/>
              <a:gd name="adj2" fmla="val 221128"/>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x-none" sz="1800" b="1" i="0" u="none" strike="noStrike" kern="1200" cap="none" spc="0" normalizeH="0" baseline="0" noProof="0" dirty="0">
                <a:ln>
                  <a:noFill/>
                </a:ln>
                <a:solidFill>
                  <a:prstClr val="black"/>
                </a:solidFill>
                <a:effectLst/>
                <a:uLnTx/>
                <a:uFillTx/>
                <a:latin typeface="Comic Sans MS" pitchFamily="66" charset="0"/>
                <a:ea typeface="+mn-ea"/>
                <a:cs typeface="+mn-cs"/>
              </a:rPr>
              <a:t>Delayed Evaluation</a:t>
            </a:r>
          </a:p>
        </p:txBody>
      </p:sp>
      <p:sp>
        <p:nvSpPr>
          <p:cNvPr id="13" name="Rectangle 12">
            <a:extLst>
              <a:ext uri="{FF2B5EF4-FFF2-40B4-BE49-F238E27FC236}">
                <a16:creationId xmlns:a16="http://schemas.microsoft.com/office/drawing/2014/main" id="{3FFC192F-15A1-C442-9F11-70F50488C7F2}"/>
              </a:ext>
            </a:extLst>
          </p:cNvPr>
          <p:cNvSpPr/>
          <p:nvPr/>
        </p:nvSpPr>
        <p:spPr>
          <a:xfrm>
            <a:off x="349396" y="4077527"/>
            <a:ext cx="4896138" cy="1692771"/>
          </a:xfrm>
          <a:prstGeom prst="rect">
            <a:avLst/>
          </a:prstGeom>
          <a:solidFill>
            <a:srgbClr val="FFC0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mic Sans MS" pitchFamily="66" charset="0"/>
                <a:ea typeface="+mn-ea"/>
                <a:cs typeface="+mn-cs"/>
              </a:rPr>
              <a:t>The placement of the delay on the </a:t>
            </a:r>
            <a:r>
              <a:rPr kumimoji="0" lang="en-US" sz="2000" b="0" i="0" u="sng" strike="noStrike" kern="1200" cap="none" spc="0" normalizeH="0" baseline="0" noProof="0" dirty="0">
                <a:ln>
                  <a:noFill/>
                </a:ln>
                <a:solidFill>
                  <a:srgbClr val="C00000"/>
                </a:solidFill>
                <a:effectLst/>
                <a:uLnTx/>
                <a:uFillTx/>
                <a:latin typeface="Comic Sans MS" pitchFamily="66" charset="0"/>
                <a:ea typeface="+mn-ea"/>
                <a:cs typeface="+mn-cs"/>
              </a:rPr>
              <a:t>right-hand side</a:t>
            </a:r>
            <a:r>
              <a:rPr kumimoji="0" lang="en-US" sz="2000" b="0" i="0" u="none" strike="noStrike" kern="1200" cap="none" spc="0" normalizeH="0" baseline="0" noProof="0" dirty="0">
                <a:ln>
                  <a:noFill/>
                </a:ln>
                <a:solidFill>
                  <a:prstClr val="black"/>
                </a:solidFill>
                <a:effectLst/>
                <a:uLnTx/>
                <a:uFillTx/>
                <a:latin typeface="Comic Sans MS" pitchFamily="66" charset="0"/>
                <a:ea typeface="+mn-ea"/>
                <a:cs typeface="+mn-cs"/>
              </a:rPr>
              <a:t> cannot be done with </a:t>
            </a:r>
            <a:r>
              <a:rPr kumimoji="0" lang="en-US" sz="2000" b="0" i="0" u="sng" strike="noStrike" kern="1200" cap="none" spc="0" normalizeH="0" baseline="0" noProof="0" dirty="0">
                <a:ln>
                  <a:noFill/>
                </a:ln>
                <a:solidFill>
                  <a:srgbClr val="C00000"/>
                </a:solidFill>
                <a:effectLst/>
                <a:uLnTx/>
                <a:uFillTx/>
                <a:latin typeface="Comic Sans MS" pitchFamily="66" charset="0"/>
                <a:ea typeface="+mn-ea"/>
                <a:cs typeface="+mn-cs"/>
              </a:rPr>
              <a:t>continuous assign statements</a:t>
            </a:r>
            <a:r>
              <a:rPr kumimoji="0" lang="en-US" sz="2000" b="0" i="0" u="none" strike="noStrike" kern="1200" cap="none" spc="0" normalizeH="0" baseline="0" noProof="0" dirty="0">
                <a:ln>
                  <a:noFill/>
                </a:ln>
                <a:solidFill>
                  <a:prstClr val="black"/>
                </a:solidFill>
                <a:effectLst/>
                <a:uLnTx/>
                <a:uFillTx/>
                <a:latin typeface="Comic Sans MS" pitchFamily="66" charset="0"/>
                <a:ea typeface="+mn-ea"/>
                <a:cs typeface="+mn-cs"/>
              </a:rPr>
              <a:t>.</a:t>
            </a:r>
            <a:endParaRPr kumimoji="0" lang="en-US" sz="1800" b="1" i="0" u="none" strike="noStrike" kern="1200" cap="none" spc="0" normalizeH="0" baseline="0" noProof="0" dirty="0">
              <a:ln>
                <a:noFill/>
              </a:ln>
              <a:solidFill>
                <a:prstClr val="black"/>
              </a:solidFill>
              <a:effectLst/>
              <a:uLnTx/>
              <a:uFillTx/>
              <a:latin typeface="Comic Sans MS" pitchFamily="66"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mic Sans MS" pitchFamily="66" charset="0"/>
                <a:ea typeface="+mn-ea"/>
                <a:cs typeface="+mn-cs"/>
              </a:rPr>
              <a:t> </a:t>
            </a:r>
            <a:r>
              <a:rPr kumimoji="0" lang="en-US" sz="2000" b="0" i="0" u="none" strike="noStrike" kern="1200" cap="none" spc="0" normalizeH="0" baseline="0" noProof="0" dirty="0">
                <a:ln>
                  <a:noFill/>
                </a:ln>
                <a:solidFill>
                  <a:prstClr val="black"/>
                </a:solidFill>
                <a:effectLst/>
                <a:uLnTx/>
                <a:uFillTx/>
                <a:latin typeface="Comic Sans MS" pitchFamily="66" charset="0"/>
                <a:ea typeface="+mn-ea"/>
                <a:cs typeface="+mn-cs"/>
              </a:rPr>
              <a:t>❌</a:t>
            </a:r>
            <a:r>
              <a:rPr kumimoji="0" lang="en-US" sz="2400" b="1" i="0" u="none" strike="noStrike" kern="1200" cap="none" spc="0" normalizeH="0" baseline="0" noProof="0" dirty="0">
                <a:ln>
                  <a:noFill/>
                </a:ln>
                <a:solidFill>
                  <a:prstClr val="black"/>
                </a:solidFill>
                <a:effectLst/>
                <a:uLnTx/>
                <a:uFillTx/>
                <a:latin typeface="Comic Sans MS" pitchFamily="66" charset="0"/>
                <a:ea typeface="+mn-ea"/>
                <a:cs typeface="+mn-cs"/>
              </a:rPr>
              <a:t> assign </a:t>
            </a:r>
            <a:r>
              <a:rPr kumimoji="0" lang="en-US" sz="2400" b="0" i="0" u="none" strike="noStrike" kern="1200" cap="none" spc="0" normalizeH="0" baseline="0" noProof="0" dirty="0">
                <a:ln>
                  <a:noFill/>
                </a:ln>
                <a:solidFill>
                  <a:prstClr val="black"/>
                </a:solidFill>
                <a:effectLst/>
                <a:uLnTx/>
                <a:uFillTx/>
                <a:latin typeface="Comic Sans MS" pitchFamily="66" charset="0"/>
                <a:ea typeface="+mn-ea"/>
                <a:cs typeface="+mn-cs"/>
              </a:rPr>
              <a:t>A = #10 B; </a:t>
            </a:r>
            <a:r>
              <a:rPr kumimoji="0" lang="en-US" sz="2000" b="1" i="0" u="none" strike="noStrike" kern="1200" cap="none" spc="0" normalizeH="0" baseline="0" noProof="0" dirty="0">
                <a:ln>
                  <a:noFill/>
                </a:ln>
                <a:solidFill>
                  <a:srgbClr val="C00000"/>
                </a:solidFill>
                <a:effectLst/>
                <a:uLnTx/>
                <a:uFillTx/>
                <a:latin typeface="Comic Sans MS" pitchFamily="66" charset="0"/>
                <a:ea typeface="+mn-ea"/>
                <a:cs typeface="+mn-cs"/>
              </a:rPr>
              <a:t>//illegal, compile error</a:t>
            </a:r>
            <a:endParaRPr kumimoji="0" lang="en-US" sz="2400" b="1" i="0" u="none" strike="noStrike" kern="1200" cap="none" spc="0" normalizeH="0" baseline="0" noProof="0" dirty="0">
              <a:ln>
                <a:noFill/>
              </a:ln>
              <a:solidFill>
                <a:srgbClr val="C00000"/>
              </a:solidFill>
              <a:effectLst/>
              <a:uLnTx/>
              <a:uFillTx/>
              <a:latin typeface="Comic Sans MS" pitchFamily="66" charset="0"/>
              <a:ea typeface="+mn-ea"/>
              <a:cs typeface="+mn-cs"/>
            </a:endParaRPr>
          </a:p>
        </p:txBody>
      </p:sp>
      <p:sp>
        <p:nvSpPr>
          <p:cNvPr id="10"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37</a:t>
            </a:r>
          </a:p>
        </p:txBody>
      </p:sp>
    </p:spTree>
    <p:extLst>
      <p:ext uri="{BB962C8B-B14F-4D97-AF65-F5344CB8AC3E}">
        <p14:creationId xmlns:p14="http://schemas.microsoft.com/office/powerpoint/2010/main" val="410104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DA072-A685-FC4E-90BF-0A44D1188140}"/>
              </a:ext>
            </a:extLst>
          </p:cNvPr>
          <p:cNvSpPr>
            <a:spLocks noGrp="1"/>
          </p:cNvSpPr>
          <p:nvPr>
            <p:ph type="title"/>
          </p:nvPr>
        </p:nvSpPr>
        <p:spPr>
          <a:xfrm>
            <a:off x="860778" y="0"/>
            <a:ext cx="10515600" cy="1325563"/>
          </a:xfrm>
        </p:spPr>
        <p:txBody>
          <a:bodyPr/>
          <a:lstStyle/>
          <a:p>
            <a:pPr algn="ctr"/>
            <a:r>
              <a:rPr lang="x-none" b="1" dirty="0">
                <a:latin typeface="Comic Sans MS" pitchFamily="66" charset="0"/>
              </a:rPr>
              <a:t>Procedural Assignment: Sequential</a:t>
            </a:r>
          </a:p>
        </p:txBody>
      </p:sp>
      <p:sp>
        <p:nvSpPr>
          <p:cNvPr id="13" name="Rectangle 12">
            <a:extLst>
              <a:ext uri="{FF2B5EF4-FFF2-40B4-BE49-F238E27FC236}">
                <a16:creationId xmlns:a16="http://schemas.microsoft.com/office/drawing/2014/main" id="{1F4A62E1-82A4-CB41-8965-B39EC14BEF02}"/>
              </a:ext>
            </a:extLst>
          </p:cNvPr>
          <p:cNvSpPr/>
          <p:nvPr/>
        </p:nvSpPr>
        <p:spPr>
          <a:xfrm>
            <a:off x="733245" y="1674673"/>
            <a:ext cx="3439064" cy="2308324"/>
          </a:xfrm>
          <a:prstGeom prst="rect">
            <a:avLst/>
          </a:prstGeom>
          <a:solidFill>
            <a:srgbClr val="FFC0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mic Sans MS" pitchFamily="66" charset="0"/>
                <a:ea typeface="+mn-ea"/>
                <a:cs typeface="+mn-cs"/>
              </a:rPr>
              <a:t>always @(</a:t>
            </a:r>
            <a:r>
              <a:rPr kumimoji="0" lang="en-US" sz="2400" b="0" i="0" u="none" strike="noStrike" kern="1200" cap="none" spc="0" normalizeH="0" baseline="0" noProof="0" dirty="0" err="1">
                <a:ln>
                  <a:noFill/>
                </a:ln>
                <a:solidFill>
                  <a:prstClr val="black"/>
                </a:solidFill>
                <a:effectLst/>
                <a:uLnTx/>
                <a:uFillTx/>
                <a:latin typeface="Comic Sans MS" pitchFamily="66" charset="0"/>
                <a:ea typeface="+mn-ea"/>
                <a:cs typeface="+mn-cs"/>
              </a:rPr>
              <a:t>posedge</a:t>
            </a:r>
            <a:r>
              <a:rPr kumimoji="0" lang="en-US" sz="2400" b="0" i="0" u="none" strike="noStrike" kern="1200" cap="none" spc="0" normalizeH="0" baseline="0" noProof="0" dirty="0">
                <a:ln>
                  <a:noFill/>
                </a:ln>
                <a:solidFill>
                  <a:prstClr val="black"/>
                </a:solidFill>
                <a:effectLst/>
                <a:uLnTx/>
                <a:uFillTx/>
                <a:latin typeface="Comic Sans MS" pitchFamily="66" charset="0"/>
                <a:ea typeface="+mn-ea"/>
                <a:cs typeface="+mn-cs"/>
              </a:rPr>
              <a:t> </a:t>
            </a:r>
            <a:r>
              <a:rPr kumimoji="0" lang="en-US" sz="2400" b="0" i="0" u="none" strike="noStrike" kern="1200" cap="none" spc="0" normalizeH="0" baseline="0" noProof="0" dirty="0" err="1">
                <a:ln>
                  <a:noFill/>
                </a:ln>
                <a:solidFill>
                  <a:prstClr val="black"/>
                </a:solidFill>
                <a:effectLst/>
                <a:uLnTx/>
                <a:uFillTx/>
                <a:latin typeface="Comic Sans MS" pitchFamily="66" charset="0"/>
                <a:ea typeface="+mn-ea"/>
                <a:cs typeface="+mn-cs"/>
              </a:rPr>
              <a:t>clk</a:t>
            </a:r>
            <a:r>
              <a:rPr kumimoji="0" lang="en-US" sz="2400" b="0" i="0" u="none" strike="noStrike" kern="1200" cap="none" spc="0" normalizeH="0" baseline="0" noProof="0" dirty="0">
                <a:ln>
                  <a:noFill/>
                </a:ln>
                <a:solidFill>
                  <a:prstClr val="black"/>
                </a:solidFill>
                <a:effectLst/>
                <a:uLnTx/>
                <a:uFillTx/>
                <a:latin typeface="Comic Sans MS" pitchFamily="66" charset="0"/>
                <a:ea typeface="+mn-ea"/>
                <a:cs typeface="+mn-cs"/>
              </a:rPr>
              <a:t>) begin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mic Sans MS" pitchFamily="66" charset="0"/>
                <a:ea typeface="+mn-ea"/>
                <a:cs typeface="+mn-cs"/>
              </a:rPr>
              <a:t>A = 1;</a:t>
            </a:r>
            <a:br>
              <a:rPr kumimoji="0" lang="en-US" sz="2400" b="0" i="0" u="none" strike="noStrike" kern="1200" cap="none" spc="0" normalizeH="0" baseline="0" noProof="0" dirty="0">
                <a:ln>
                  <a:noFill/>
                </a:ln>
                <a:solidFill>
                  <a:prstClr val="black"/>
                </a:solidFill>
                <a:effectLst/>
                <a:uLnTx/>
                <a:uFillTx/>
                <a:latin typeface="Comic Sans MS" pitchFamily="66" charset="0"/>
                <a:ea typeface="+mn-ea"/>
                <a:cs typeface="+mn-cs"/>
              </a:rPr>
            </a:br>
            <a:r>
              <a:rPr kumimoji="0" lang="en-US" sz="2400" b="0" i="0" u="none" strike="noStrike" kern="1200" cap="none" spc="0" normalizeH="0" baseline="0" noProof="0" dirty="0">
                <a:ln>
                  <a:noFill/>
                </a:ln>
                <a:solidFill>
                  <a:prstClr val="black"/>
                </a:solidFill>
                <a:effectLst/>
                <a:uLnTx/>
                <a:uFillTx/>
                <a:latin typeface="Comic Sans MS" pitchFamily="66" charset="0"/>
                <a:ea typeface="+mn-ea"/>
                <a:cs typeface="+mn-cs"/>
              </a:rPr>
              <a:t>#5 B = A + 1;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mic Sans MS" pitchFamily="66" charset="0"/>
                <a:ea typeface="+mn-ea"/>
                <a:cs typeface="+mn-cs"/>
              </a:rPr>
              <a:t>end</a:t>
            </a:r>
            <a:br>
              <a:rPr kumimoji="0" lang="en-US" sz="2400" b="0" i="0" u="none" strike="noStrike" kern="1200" cap="none" spc="0" normalizeH="0" baseline="0" noProof="0" dirty="0">
                <a:ln>
                  <a:noFill/>
                </a:ln>
                <a:solidFill>
                  <a:prstClr val="black"/>
                </a:solidFill>
                <a:effectLst/>
                <a:uLnTx/>
                <a:uFillTx/>
                <a:latin typeface="Comic Sans MS" pitchFamily="66" charset="0"/>
                <a:ea typeface="+mn-ea"/>
                <a:cs typeface="+mn-cs"/>
              </a:rPr>
            </a:br>
            <a:endParaRPr kumimoji="0" lang="en-US" sz="2400" b="0" i="0" u="none" strike="noStrike" kern="1200" cap="none" spc="0" normalizeH="0" baseline="0" noProof="0" dirty="0">
              <a:ln>
                <a:noFill/>
              </a:ln>
              <a:solidFill>
                <a:prstClr val="black"/>
              </a:solidFill>
              <a:effectLst/>
              <a:uLnTx/>
              <a:uFillTx/>
              <a:latin typeface="Comic Sans MS" pitchFamily="66" charset="0"/>
              <a:ea typeface="+mn-ea"/>
              <a:cs typeface="+mn-cs"/>
            </a:endParaRPr>
          </a:p>
        </p:txBody>
      </p:sp>
      <p:sp>
        <p:nvSpPr>
          <p:cNvPr id="14" name="Rectangle 13">
            <a:extLst>
              <a:ext uri="{FF2B5EF4-FFF2-40B4-BE49-F238E27FC236}">
                <a16:creationId xmlns:a16="http://schemas.microsoft.com/office/drawing/2014/main" id="{A0873C05-A53C-6043-A2C1-DB1B75B668F4}"/>
              </a:ext>
            </a:extLst>
          </p:cNvPr>
          <p:cNvSpPr/>
          <p:nvPr/>
        </p:nvSpPr>
        <p:spPr>
          <a:xfrm>
            <a:off x="4635259" y="2076270"/>
            <a:ext cx="5533975" cy="1200329"/>
          </a:xfrm>
          <a:prstGeom prst="rect">
            <a:avLst/>
          </a:prstGeom>
          <a:solidFill>
            <a:srgbClr val="FFC0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mic Sans MS" pitchFamily="66" charset="0"/>
                <a:ea typeface="+mn-ea"/>
                <a:cs typeface="+mn-cs"/>
              </a:rPr>
              <a:t>evaluate and assign A immediately;</a:t>
            </a:r>
            <a:br>
              <a:rPr kumimoji="0" lang="en-US" sz="2400" b="0" i="0" u="none" strike="noStrike" kern="1200" cap="none" spc="0" normalizeH="0" baseline="0" noProof="0" dirty="0">
                <a:ln>
                  <a:noFill/>
                </a:ln>
                <a:solidFill>
                  <a:prstClr val="black"/>
                </a:solidFill>
                <a:effectLst/>
                <a:uLnTx/>
                <a:uFillTx/>
                <a:latin typeface="Comic Sans MS" pitchFamily="66" charset="0"/>
                <a:ea typeface="+mn-ea"/>
                <a:cs typeface="+mn-cs"/>
              </a:rPr>
            </a:br>
            <a:r>
              <a:rPr kumimoji="0" lang="en-US" sz="2400" b="0" i="0" u="none" strike="noStrike" kern="1200" cap="none" spc="0" normalizeH="0" baseline="0" noProof="0" dirty="0">
                <a:ln>
                  <a:noFill/>
                </a:ln>
                <a:solidFill>
                  <a:prstClr val="black"/>
                </a:solidFill>
                <a:effectLst/>
                <a:uLnTx/>
                <a:uFillTx/>
                <a:latin typeface="Comic Sans MS" pitchFamily="66" charset="0"/>
                <a:ea typeface="+mn-ea"/>
                <a:cs typeface="+mn-cs"/>
              </a:rPr>
              <a:t>wait for 5 units of time, then evaluate and assign </a:t>
            </a:r>
          </a:p>
        </p:txBody>
      </p:sp>
      <p:sp>
        <p:nvSpPr>
          <p:cNvPr id="15" name="Rectangle 14">
            <a:extLst>
              <a:ext uri="{FF2B5EF4-FFF2-40B4-BE49-F238E27FC236}">
                <a16:creationId xmlns:a16="http://schemas.microsoft.com/office/drawing/2014/main" id="{C25144BF-5256-6743-BF2D-E00CA3C1D151}"/>
              </a:ext>
            </a:extLst>
          </p:cNvPr>
          <p:cNvSpPr/>
          <p:nvPr/>
        </p:nvSpPr>
        <p:spPr>
          <a:xfrm>
            <a:off x="733245" y="4428648"/>
            <a:ext cx="3439064" cy="1938992"/>
          </a:xfrm>
          <a:prstGeom prst="rect">
            <a:avLst/>
          </a:prstGeom>
          <a:solidFill>
            <a:srgbClr val="00B05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mic Sans MS" pitchFamily="66" charset="0"/>
                <a:ea typeface="+mn-ea"/>
                <a:cs typeface="+mn-cs"/>
              </a:rPr>
              <a:t>always @(</a:t>
            </a:r>
            <a:r>
              <a:rPr kumimoji="0" lang="en-US" sz="2400" b="0" i="0" u="none" strike="noStrike" kern="1200" cap="none" spc="0" normalizeH="0" baseline="0" noProof="0" dirty="0" err="1">
                <a:ln>
                  <a:noFill/>
                </a:ln>
                <a:solidFill>
                  <a:prstClr val="black"/>
                </a:solidFill>
                <a:effectLst/>
                <a:uLnTx/>
                <a:uFillTx/>
                <a:latin typeface="Comic Sans MS" pitchFamily="66" charset="0"/>
                <a:ea typeface="+mn-ea"/>
                <a:cs typeface="+mn-cs"/>
              </a:rPr>
              <a:t>posedge</a:t>
            </a:r>
            <a:r>
              <a:rPr kumimoji="0" lang="en-US" sz="2400" b="0" i="0" u="none" strike="noStrike" kern="1200" cap="none" spc="0" normalizeH="0" baseline="0" noProof="0" dirty="0">
                <a:ln>
                  <a:noFill/>
                </a:ln>
                <a:solidFill>
                  <a:prstClr val="black"/>
                </a:solidFill>
                <a:effectLst/>
                <a:uLnTx/>
                <a:uFillTx/>
                <a:latin typeface="Comic Sans MS" pitchFamily="66" charset="0"/>
                <a:ea typeface="+mn-ea"/>
                <a:cs typeface="+mn-cs"/>
              </a:rPr>
              <a:t> </a:t>
            </a:r>
            <a:r>
              <a:rPr kumimoji="0" lang="en-US" sz="2400" b="0" i="0" u="none" strike="noStrike" kern="1200" cap="none" spc="0" normalizeH="0" baseline="0" noProof="0" dirty="0" err="1">
                <a:ln>
                  <a:noFill/>
                </a:ln>
                <a:solidFill>
                  <a:prstClr val="black"/>
                </a:solidFill>
                <a:effectLst/>
                <a:uLnTx/>
                <a:uFillTx/>
                <a:latin typeface="Comic Sans MS" pitchFamily="66" charset="0"/>
                <a:ea typeface="+mn-ea"/>
                <a:cs typeface="+mn-cs"/>
              </a:rPr>
              <a:t>clk</a:t>
            </a:r>
            <a:r>
              <a:rPr kumimoji="0" lang="en-US" sz="2400" b="0" i="0" u="none" strike="noStrike" kern="1200" cap="none" spc="0" normalizeH="0" baseline="0" noProof="0" dirty="0">
                <a:ln>
                  <a:noFill/>
                </a:ln>
                <a:solidFill>
                  <a:prstClr val="black"/>
                </a:solidFill>
                <a:effectLst/>
                <a:uLnTx/>
                <a:uFillTx/>
                <a:latin typeface="Comic Sans MS" pitchFamily="66" charset="0"/>
                <a:ea typeface="+mn-ea"/>
                <a:cs typeface="+mn-cs"/>
              </a:rPr>
              <a:t>) begin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mic Sans MS" pitchFamily="66" charset="0"/>
                <a:ea typeface="+mn-ea"/>
                <a:cs typeface="+mn-cs"/>
              </a:rPr>
              <a:t>A &lt;= 1;</a:t>
            </a:r>
            <a:br>
              <a:rPr kumimoji="0" lang="en-US" sz="2400" b="0" i="0" u="none" strike="noStrike" kern="1200" cap="none" spc="0" normalizeH="0" baseline="0" noProof="0" dirty="0">
                <a:ln>
                  <a:noFill/>
                </a:ln>
                <a:solidFill>
                  <a:prstClr val="black"/>
                </a:solidFill>
                <a:effectLst/>
                <a:uLnTx/>
                <a:uFillTx/>
                <a:latin typeface="Comic Sans MS" pitchFamily="66" charset="0"/>
                <a:ea typeface="+mn-ea"/>
                <a:cs typeface="+mn-cs"/>
              </a:rPr>
            </a:br>
            <a:r>
              <a:rPr kumimoji="0" lang="en-US" sz="2400" b="0" i="0" u="none" strike="noStrike" kern="1200" cap="none" spc="0" normalizeH="0" baseline="0" noProof="0" dirty="0">
                <a:ln>
                  <a:noFill/>
                </a:ln>
                <a:solidFill>
                  <a:prstClr val="black"/>
                </a:solidFill>
                <a:effectLst/>
                <a:uLnTx/>
                <a:uFillTx/>
                <a:latin typeface="Comic Sans MS" pitchFamily="66" charset="0"/>
                <a:ea typeface="+mn-ea"/>
                <a:cs typeface="+mn-cs"/>
              </a:rPr>
              <a:t>#5 B &lt;= A + 1;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mic Sans MS" pitchFamily="66" charset="0"/>
                <a:ea typeface="+mn-ea"/>
                <a:cs typeface="+mn-cs"/>
              </a:rPr>
              <a:t>end </a:t>
            </a:r>
          </a:p>
        </p:txBody>
      </p:sp>
      <p:sp>
        <p:nvSpPr>
          <p:cNvPr id="16" name="Rectangle 15">
            <a:extLst>
              <a:ext uri="{FF2B5EF4-FFF2-40B4-BE49-F238E27FC236}">
                <a16:creationId xmlns:a16="http://schemas.microsoft.com/office/drawing/2014/main" id="{D9D69E41-D4A1-6549-8849-86EE7337AED4}"/>
              </a:ext>
            </a:extLst>
          </p:cNvPr>
          <p:cNvSpPr/>
          <p:nvPr/>
        </p:nvSpPr>
        <p:spPr>
          <a:xfrm>
            <a:off x="4635259" y="4428648"/>
            <a:ext cx="5533975" cy="1569660"/>
          </a:xfrm>
          <a:prstGeom prst="rect">
            <a:avLst/>
          </a:prstGeom>
          <a:solidFill>
            <a:srgbClr val="00B05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mic Sans MS" pitchFamily="66" charset="0"/>
                <a:ea typeface="+mn-ea"/>
                <a:cs typeface="+mn-cs"/>
              </a:rPr>
              <a:t>evaluate A immediately;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mic Sans MS" pitchFamily="66" charset="0"/>
                <a:ea typeface="+mn-ea"/>
                <a:cs typeface="+mn-cs"/>
              </a:rPr>
              <a:t>assign at end of time step; delay 5 time units, then evaluate; then assign at end of time step (clock + 5) </a:t>
            </a:r>
          </a:p>
        </p:txBody>
      </p:sp>
      <p:sp>
        <p:nvSpPr>
          <p:cNvPr id="7"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38</a:t>
            </a:r>
          </a:p>
        </p:txBody>
      </p:sp>
    </p:spTree>
    <p:extLst>
      <p:ext uri="{BB962C8B-B14F-4D97-AF65-F5344CB8AC3E}">
        <p14:creationId xmlns:p14="http://schemas.microsoft.com/office/powerpoint/2010/main" val="15966365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853AB-D7D8-9D42-8510-AD81C5C32294}"/>
              </a:ext>
            </a:extLst>
          </p:cNvPr>
          <p:cNvSpPr>
            <a:spLocks noGrp="1"/>
          </p:cNvSpPr>
          <p:nvPr>
            <p:ph type="title"/>
          </p:nvPr>
        </p:nvSpPr>
        <p:spPr>
          <a:xfrm>
            <a:off x="1010612" y="-169415"/>
            <a:ext cx="10515600" cy="1325563"/>
          </a:xfrm>
        </p:spPr>
        <p:txBody>
          <a:bodyPr/>
          <a:lstStyle/>
          <a:p>
            <a:pPr algn="ctr"/>
            <a:r>
              <a:rPr lang="x-none" b="1" dirty="0">
                <a:latin typeface="Comic Sans MS" pitchFamily="66" charset="0"/>
              </a:rPr>
              <a:t>Procedural Assignment: Concurrent</a:t>
            </a:r>
          </a:p>
        </p:txBody>
      </p:sp>
      <p:sp>
        <p:nvSpPr>
          <p:cNvPr id="4" name="Rectangle 3">
            <a:extLst>
              <a:ext uri="{FF2B5EF4-FFF2-40B4-BE49-F238E27FC236}">
                <a16:creationId xmlns:a16="http://schemas.microsoft.com/office/drawing/2014/main" id="{D2F04BC8-AE20-784F-80BC-DC6AE67720B0}"/>
              </a:ext>
            </a:extLst>
          </p:cNvPr>
          <p:cNvSpPr/>
          <p:nvPr/>
        </p:nvSpPr>
        <p:spPr>
          <a:xfrm>
            <a:off x="801857" y="1156148"/>
            <a:ext cx="10486518" cy="5601533"/>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v"/>
              <a:tabLst/>
              <a:defRPr/>
            </a:pPr>
            <a:r>
              <a:rPr kumimoji="0" lang="en-US" sz="2800" b="1" i="0" u="none" strike="noStrike" kern="1200" cap="none" spc="0" normalizeH="0" baseline="0" noProof="0" dirty="0">
                <a:ln>
                  <a:noFill/>
                </a:ln>
                <a:solidFill>
                  <a:srgbClr val="0070C0"/>
                </a:solidFill>
                <a:effectLst/>
                <a:uLnTx/>
                <a:uFillTx/>
                <a:latin typeface="Comic Sans MS" pitchFamily="66" charset="0"/>
                <a:ea typeface="+mn-ea"/>
                <a:cs typeface="+mn-cs"/>
              </a:rPr>
              <a:t>Concurrent blocking assignments have unpredictable results: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omic Sans MS" pitchFamily="66" charset="0"/>
                <a:ea typeface="+mn-ea"/>
                <a:cs typeface="+mn-cs"/>
              </a:rPr>
              <a:t>always @(</a:t>
            </a:r>
            <a:r>
              <a:rPr kumimoji="0" lang="en-US" sz="2200" b="0" i="0" u="none" strike="noStrike" kern="1200" cap="none" spc="0" normalizeH="0" baseline="0" noProof="0" dirty="0" err="1">
                <a:ln>
                  <a:noFill/>
                </a:ln>
                <a:solidFill>
                  <a:prstClr val="black"/>
                </a:solidFill>
                <a:effectLst/>
                <a:uLnTx/>
                <a:uFillTx/>
                <a:latin typeface="Comic Sans MS" pitchFamily="66" charset="0"/>
                <a:ea typeface="+mn-ea"/>
                <a:cs typeface="+mn-cs"/>
              </a:rPr>
              <a:t>posedge</a:t>
            </a:r>
            <a:r>
              <a:rPr kumimoji="0" lang="en-US" sz="2200" b="0" i="0" u="none" strike="noStrike" kern="1200" cap="none" spc="0" normalizeH="0" baseline="0" noProof="0" dirty="0">
                <a:ln>
                  <a:noFill/>
                </a:ln>
                <a:solidFill>
                  <a:prstClr val="black"/>
                </a:solidFill>
                <a:effectLst/>
                <a:uLnTx/>
                <a:uFillTx/>
                <a:latin typeface="Comic Sans MS" pitchFamily="66" charset="0"/>
                <a:ea typeface="+mn-ea"/>
                <a:cs typeface="+mn-cs"/>
              </a:rPr>
              <a:t> </a:t>
            </a:r>
            <a:r>
              <a:rPr kumimoji="0" lang="en-US" sz="2200" b="0" i="0" u="none" strike="noStrike" kern="1200" cap="none" spc="0" normalizeH="0" baseline="0" noProof="0" dirty="0" err="1">
                <a:ln>
                  <a:noFill/>
                </a:ln>
                <a:solidFill>
                  <a:prstClr val="black"/>
                </a:solidFill>
                <a:effectLst/>
                <a:uLnTx/>
                <a:uFillTx/>
                <a:latin typeface="Comic Sans MS" pitchFamily="66" charset="0"/>
                <a:ea typeface="+mn-ea"/>
                <a:cs typeface="+mn-cs"/>
              </a:rPr>
              <a:t>clk</a:t>
            </a:r>
            <a:r>
              <a:rPr kumimoji="0" lang="en-US" sz="2200" b="0" i="0" u="none" strike="noStrike" kern="1200" cap="none" spc="0" normalizeH="0" baseline="0" noProof="0" dirty="0">
                <a:ln>
                  <a:noFill/>
                </a:ln>
                <a:solidFill>
                  <a:prstClr val="black"/>
                </a:solidFill>
                <a:effectLst/>
                <a:uLnTx/>
                <a:uFillTx/>
                <a:latin typeface="Comic Sans MS" pitchFamily="66"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omic Sans MS" pitchFamily="66" charset="0"/>
                <a:ea typeface="+mn-ea"/>
                <a:cs typeface="+mn-cs"/>
              </a:rPr>
              <a:t>	#5 A = A + 1;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prstClr val="black"/>
              </a:solidFill>
              <a:effectLst/>
              <a:uLnTx/>
              <a:uFillTx/>
              <a:latin typeface="Comic Sans MS" pitchFamily="66"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omic Sans MS" pitchFamily="66" charset="0"/>
                <a:ea typeface="+mn-ea"/>
                <a:cs typeface="+mn-cs"/>
              </a:rPr>
              <a:t>always @(</a:t>
            </a:r>
            <a:r>
              <a:rPr kumimoji="0" lang="en-US" sz="2200" b="0" i="0" u="none" strike="noStrike" kern="1200" cap="none" spc="0" normalizeH="0" baseline="0" noProof="0" dirty="0" err="1">
                <a:ln>
                  <a:noFill/>
                </a:ln>
                <a:solidFill>
                  <a:prstClr val="black"/>
                </a:solidFill>
                <a:effectLst/>
                <a:uLnTx/>
                <a:uFillTx/>
                <a:latin typeface="Comic Sans MS" pitchFamily="66" charset="0"/>
                <a:ea typeface="+mn-ea"/>
                <a:cs typeface="+mn-cs"/>
              </a:rPr>
              <a:t>posedge</a:t>
            </a:r>
            <a:r>
              <a:rPr kumimoji="0" lang="en-US" sz="2200" b="0" i="0" u="none" strike="noStrike" kern="1200" cap="none" spc="0" normalizeH="0" baseline="0" noProof="0" dirty="0">
                <a:ln>
                  <a:noFill/>
                </a:ln>
                <a:solidFill>
                  <a:prstClr val="black"/>
                </a:solidFill>
                <a:effectLst/>
                <a:uLnTx/>
                <a:uFillTx/>
                <a:latin typeface="Comic Sans MS" pitchFamily="66" charset="0"/>
                <a:ea typeface="+mn-ea"/>
                <a:cs typeface="+mn-cs"/>
              </a:rPr>
              <a:t> </a:t>
            </a:r>
            <a:r>
              <a:rPr kumimoji="0" lang="en-US" sz="2200" b="0" i="0" u="none" strike="noStrike" kern="1200" cap="none" spc="0" normalizeH="0" baseline="0" noProof="0" dirty="0" err="1">
                <a:ln>
                  <a:noFill/>
                </a:ln>
                <a:solidFill>
                  <a:prstClr val="black"/>
                </a:solidFill>
                <a:effectLst/>
                <a:uLnTx/>
                <a:uFillTx/>
                <a:latin typeface="Comic Sans MS" pitchFamily="66" charset="0"/>
                <a:ea typeface="+mn-ea"/>
                <a:cs typeface="+mn-cs"/>
              </a:rPr>
              <a:t>clk</a:t>
            </a:r>
            <a:r>
              <a:rPr kumimoji="0" lang="en-US" sz="2200" b="0" i="0" u="none" strike="noStrike" kern="1200" cap="none" spc="0" normalizeH="0" baseline="0" noProof="0" dirty="0">
                <a:ln>
                  <a:noFill/>
                </a:ln>
                <a:solidFill>
                  <a:prstClr val="black"/>
                </a:solidFill>
                <a:effectLst/>
                <a:uLnTx/>
                <a:uFillTx/>
                <a:latin typeface="Comic Sans MS" pitchFamily="66"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omic Sans MS" pitchFamily="66" charset="0"/>
                <a:ea typeface="+mn-ea"/>
                <a:cs typeface="+mn-cs"/>
              </a:rPr>
              <a:t>	#5 B = A + 1;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v"/>
              <a:tabLst/>
              <a:defRPr/>
            </a:pPr>
            <a:r>
              <a:rPr kumimoji="0" lang="en-US" sz="2800" b="1" i="0" u="none" strike="noStrike" kern="1200" cap="none" spc="0" normalizeH="0" baseline="0" noProof="0" dirty="0">
                <a:ln>
                  <a:noFill/>
                </a:ln>
                <a:solidFill>
                  <a:srgbClr val="0070C0"/>
                </a:solidFill>
                <a:effectLst/>
                <a:uLnTx/>
                <a:uFillTx/>
                <a:latin typeface="Comic Sans MS" pitchFamily="66" charset="0"/>
                <a:ea typeface="+mn-ea"/>
                <a:cs typeface="+mn-cs"/>
              </a:rPr>
              <a:t>Concurrent non-blocking assignments have predictable results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omic Sans MS" pitchFamily="66" charset="0"/>
                <a:ea typeface="+mn-ea"/>
                <a:cs typeface="+mn-cs"/>
              </a:rPr>
              <a:t>always @(</a:t>
            </a:r>
            <a:r>
              <a:rPr kumimoji="0" lang="en-US" sz="2200" b="0" i="0" u="none" strike="noStrike" kern="1200" cap="none" spc="0" normalizeH="0" baseline="0" noProof="0" dirty="0" err="1">
                <a:ln>
                  <a:noFill/>
                </a:ln>
                <a:solidFill>
                  <a:prstClr val="black"/>
                </a:solidFill>
                <a:effectLst/>
                <a:uLnTx/>
                <a:uFillTx/>
                <a:latin typeface="Comic Sans MS" pitchFamily="66" charset="0"/>
                <a:ea typeface="+mn-ea"/>
                <a:cs typeface="+mn-cs"/>
              </a:rPr>
              <a:t>posedge</a:t>
            </a:r>
            <a:r>
              <a:rPr kumimoji="0" lang="en-US" sz="2200" b="0" i="0" u="none" strike="noStrike" kern="1200" cap="none" spc="0" normalizeH="0" baseline="0" noProof="0" dirty="0">
                <a:ln>
                  <a:noFill/>
                </a:ln>
                <a:solidFill>
                  <a:prstClr val="black"/>
                </a:solidFill>
                <a:effectLst/>
                <a:uLnTx/>
                <a:uFillTx/>
                <a:latin typeface="Comic Sans MS" pitchFamily="66" charset="0"/>
                <a:ea typeface="+mn-ea"/>
                <a:cs typeface="+mn-cs"/>
              </a:rPr>
              <a:t> </a:t>
            </a:r>
            <a:r>
              <a:rPr kumimoji="0" lang="en-US" sz="2200" b="0" i="0" u="none" strike="noStrike" kern="1200" cap="none" spc="0" normalizeH="0" baseline="0" noProof="0" dirty="0" err="1">
                <a:ln>
                  <a:noFill/>
                </a:ln>
                <a:solidFill>
                  <a:prstClr val="black"/>
                </a:solidFill>
                <a:effectLst/>
                <a:uLnTx/>
                <a:uFillTx/>
                <a:latin typeface="Comic Sans MS" pitchFamily="66" charset="0"/>
                <a:ea typeface="+mn-ea"/>
                <a:cs typeface="+mn-cs"/>
              </a:rPr>
              <a:t>clk</a:t>
            </a:r>
            <a:r>
              <a:rPr kumimoji="0" lang="en-US" sz="2200" b="0" i="0" u="none" strike="noStrike" kern="1200" cap="none" spc="0" normalizeH="0" baseline="0" noProof="0" dirty="0">
                <a:ln>
                  <a:noFill/>
                </a:ln>
                <a:solidFill>
                  <a:prstClr val="black"/>
                </a:solidFill>
                <a:effectLst/>
                <a:uLnTx/>
                <a:uFillTx/>
                <a:latin typeface="Comic Sans MS" pitchFamily="66"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omic Sans MS" pitchFamily="66" charset="0"/>
                <a:ea typeface="+mn-ea"/>
                <a:cs typeface="+mn-cs"/>
              </a:rPr>
              <a:t>	 #5 A &lt;= A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omic Sans MS" pitchFamily="66" charset="0"/>
                <a:ea typeface="+mn-ea"/>
                <a:cs typeface="+mn-cs"/>
              </a:rPr>
              <a:t>always @(</a:t>
            </a:r>
            <a:r>
              <a:rPr kumimoji="0" lang="en-US" sz="2200" b="0" i="0" u="none" strike="noStrike" kern="1200" cap="none" spc="0" normalizeH="0" baseline="0" noProof="0" dirty="0" err="1">
                <a:ln>
                  <a:noFill/>
                </a:ln>
                <a:solidFill>
                  <a:prstClr val="black"/>
                </a:solidFill>
                <a:effectLst/>
                <a:uLnTx/>
                <a:uFillTx/>
                <a:latin typeface="Comic Sans MS" pitchFamily="66" charset="0"/>
                <a:ea typeface="+mn-ea"/>
                <a:cs typeface="+mn-cs"/>
              </a:rPr>
              <a:t>posedge</a:t>
            </a:r>
            <a:r>
              <a:rPr kumimoji="0" lang="en-US" sz="2200" b="0" i="0" u="none" strike="noStrike" kern="1200" cap="none" spc="0" normalizeH="0" baseline="0" noProof="0" dirty="0">
                <a:ln>
                  <a:noFill/>
                </a:ln>
                <a:solidFill>
                  <a:prstClr val="black"/>
                </a:solidFill>
                <a:effectLst/>
                <a:uLnTx/>
                <a:uFillTx/>
                <a:latin typeface="Comic Sans MS" pitchFamily="66" charset="0"/>
                <a:ea typeface="+mn-ea"/>
                <a:cs typeface="+mn-cs"/>
              </a:rPr>
              <a:t> </a:t>
            </a:r>
            <a:r>
              <a:rPr kumimoji="0" lang="en-US" sz="2200" b="0" i="0" u="none" strike="noStrike" kern="1200" cap="none" spc="0" normalizeH="0" baseline="0" noProof="0" dirty="0" err="1">
                <a:ln>
                  <a:noFill/>
                </a:ln>
                <a:solidFill>
                  <a:prstClr val="black"/>
                </a:solidFill>
                <a:effectLst/>
                <a:uLnTx/>
                <a:uFillTx/>
                <a:latin typeface="Comic Sans MS" pitchFamily="66" charset="0"/>
                <a:ea typeface="+mn-ea"/>
                <a:cs typeface="+mn-cs"/>
              </a:rPr>
              <a:t>clk</a:t>
            </a:r>
            <a:r>
              <a:rPr kumimoji="0" lang="en-US" sz="2200" b="0" i="0" u="none" strike="noStrike" kern="1200" cap="none" spc="0" normalizeH="0" baseline="0" noProof="0" dirty="0">
                <a:ln>
                  <a:noFill/>
                </a:ln>
                <a:solidFill>
                  <a:prstClr val="black"/>
                </a:solidFill>
                <a:effectLst/>
                <a:uLnTx/>
                <a:uFillTx/>
                <a:latin typeface="Comic Sans MS" pitchFamily="66"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omic Sans MS" pitchFamily="66" charset="0"/>
                <a:ea typeface="+mn-ea"/>
                <a:cs typeface="+mn-cs"/>
              </a:rPr>
              <a:t>	#5 B &lt;= A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	</a:t>
            </a:r>
            <a:endParaRPr kumimoji="0" lang="x-none"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A3050B30-FF7C-ED46-AAFF-0E7B751514B7}"/>
              </a:ext>
            </a:extLst>
          </p:cNvPr>
          <p:cNvSpPr/>
          <p:nvPr/>
        </p:nvSpPr>
        <p:spPr>
          <a:xfrm>
            <a:off x="4471228" y="2782668"/>
            <a:ext cx="6096000" cy="1015663"/>
          </a:xfrm>
          <a:prstGeom prst="rect">
            <a:avLst/>
          </a:prstGeom>
          <a:solidFill>
            <a:srgbClr val="FFC000"/>
          </a:solid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mic Sans MS" pitchFamily="66" charset="0"/>
                <a:ea typeface="+mn-ea"/>
                <a:cs typeface="+mn-cs"/>
              </a:rPr>
              <a:t>Unpredictable Result: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mic Sans MS" pitchFamily="66" charset="0"/>
                <a:ea typeface="+mn-ea"/>
                <a:cs typeface="+mn-cs"/>
              </a:rPr>
              <a:t>(new value of B could be evaluated before or after A changes)</a:t>
            </a:r>
          </a:p>
        </p:txBody>
      </p:sp>
      <p:sp>
        <p:nvSpPr>
          <p:cNvPr id="6" name="Rectangle 5">
            <a:extLst>
              <a:ext uri="{FF2B5EF4-FFF2-40B4-BE49-F238E27FC236}">
                <a16:creationId xmlns:a16="http://schemas.microsoft.com/office/drawing/2014/main" id="{BA2FC1C9-FC53-1D48-A497-E7C272E1D169}"/>
              </a:ext>
            </a:extLst>
          </p:cNvPr>
          <p:cNvSpPr/>
          <p:nvPr/>
        </p:nvSpPr>
        <p:spPr>
          <a:xfrm>
            <a:off x="4471228" y="5121688"/>
            <a:ext cx="5826490" cy="1015663"/>
          </a:xfrm>
          <a:prstGeom prst="rect">
            <a:avLst/>
          </a:prstGeom>
          <a:solidFill>
            <a:srgbClr val="00B05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mic Sans MS" pitchFamily="66" charset="0"/>
                <a:ea typeface="+mn-ea"/>
                <a:cs typeface="+mn-cs"/>
              </a:rPr>
              <a:t>Predictable Result: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mic Sans MS" pitchFamily="66" charset="0"/>
                <a:ea typeface="+mn-ea"/>
                <a:cs typeface="+mn-cs"/>
              </a:rPr>
              <a:t>(new value of B will always be evaluated before A changes)</a:t>
            </a:r>
          </a:p>
        </p:txBody>
      </p:sp>
      <p:sp>
        <p:nvSpPr>
          <p:cNvPr id="7"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39</a:t>
            </a:r>
          </a:p>
        </p:txBody>
      </p:sp>
    </p:spTree>
    <p:extLst>
      <p:ext uri="{BB962C8B-B14F-4D97-AF65-F5344CB8AC3E}">
        <p14:creationId xmlns:p14="http://schemas.microsoft.com/office/powerpoint/2010/main" val="1436920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B7AA4-9496-0D46-B934-64F090511548}"/>
              </a:ext>
            </a:extLst>
          </p:cNvPr>
          <p:cNvSpPr>
            <a:spLocks noGrp="1"/>
          </p:cNvSpPr>
          <p:nvPr>
            <p:ph type="title"/>
          </p:nvPr>
        </p:nvSpPr>
        <p:spPr/>
        <p:txBody>
          <a:bodyPr/>
          <a:lstStyle/>
          <a:p>
            <a:pPr algn="ctr"/>
            <a:r>
              <a:rPr lang="x-none" b="1" dirty="0">
                <a:latin typeface="Comic Sans MS" panose="030F0702030302020204" pitchFamily="66" charset="0"/>
              </a:rPr>
              <a:t>Concurrent Statement</a:t>
            </a:r>
          </a:p>
        </p:txBody>
      </p:sp>
      <p:pic>
        <p:nvPicPr>
          <p:cNvPr id="6" name="Picture 5">
            <a:extLst>
              <a:ext uri="{FF2B5EF4-FFF2-40B4-BE49-F238E27FC236}">
                <a16:creationId xmlns:a16="http://schemas.microsoft.com/office/drawing/2014/main" id="{179D2063-760D-D441-93E5-B8B45BE083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819796"/>
            <a:ext cx="9144000" cy="3124873"/>
          </a:xfrm>
          <a:prstGeom prst="rect">
            <a:avLst/>
          </a:prstGeom>
        </p:spPr>
      </p:pic>
      <p:sp>
        <p:nvSpPr>
          <p:cNvPr id="7" name="TextBox 6">
            <a:extLst>
              <a:ext uri="{FF2B5EF4-FFF2-40B4-BE49-F238E27FC236}">
                <a16:creationId xmlns:a16="http://schemas.microsoft.com/office/drawing/2014/main" id="{8F8D8404-5F03-BA4E-B167-A5A2D7208F9F}"/>
              </a:ext>
            </a:extLst>
          </p:cNvPr>
          <p:cNvSpPr txBox="1"/>
          <p:nvPr/>
        </p:nvSpPr>
        <p:spPr>
          <a:xfrm>
            <a:off x="2454442" y="1690688"/>
            <a:ext cx="7571874" cy="646331"/>
          </a:xfrm>
          <a:prstGeom prst="rect">
            <a:avLst/>
          </a:prstGeom>
          <a:solidFill>
            <a:srgbClr val="FFC000"/>
          </a:solidFill>
        </p:spPr>
        <p:txBody>
          <a:bodyPr wrap="square" rtlCol="0">
            <a:spAutoFit/>
          </a:bodyPr>
          <a:lstStyle/>
          <a:p>
            <a:r>
              <a:rPr lang="en-US" b="1" dirty="0">
                <a:latin typeface="Comic Sans MS" panose="030F0702030302020204" pitchFamily="66" charset="0"/>
              </a:rPr>
              <a:t>Even though the statements execute simultaneously at 5ns, the signals </a:t>
            </a:r>
            <a:r>
              <a:rPr lang="en-US" b="1" i="1" dirty="0">
                <a:latin typeface="Comic Sans MS" panose="030F0702030302020204" pitchFamily="66" charset="0"/>
              </a:rPr>
              <a:t>D</a:t>
            </a:r>
            <a:r>
              <a:rPr lang="en-US" b="1" dirty="0">
                <a:latin typeface="Comic Sans MS" panose="030F0702030302020204" pitchFamily="66" charset="0"/>
              </a:rPr>
              <a:t>, </a:t>
            </a:r>
            <a:r>
              <a:rPr lang="en-US" b="1" i="1" dirty="0">
                <a:latin typeface="Comic Sans MS" panose="030F0702030302020204" pitchFamily="66" charset="0"/>
              </a:rPr>
              <a:t>E</a:t>
            </a:r>
            <a:r>
              <a:rPr lang="en-US" b="1" dirty="0">
                <a:latin typeface="Comic Sans MS" panose="030F0702030302020204" pitchFamily="66" charset="0"/>
              </a:rPr>
              <a:t>, and </a:t>
            </a:r>
            <a:r>
              <a:rPr lang="en-US" b="1" i="1" dirty="0">
                <a:latin typeface="Comic Sans MS" panose="030F0702030302020204" pitchFamily="66" charset="0"/>
              </a:rPr>
              <a:t>F </a:t>
            </a:r>
            <a:r>
              <a:rPr lang="en-US" b="1" dirty="0">
                <a:latin typeface="Comic Sans MS" panose="030F0702030302020204" pitchFamily="66" charset="0"/>
              </a:rPr>
              <a:t>are updated at times 7 ns, 6 ns, and 8 ns. </a:t>
            </a:r>
          </a:p>
        </p:txBody>
      </p:sp>
      <p:sp>
        <p:nvSpPr>
          <p:cNvPr id="5" name="Slide Number Placeholder 3">
            <a:extLst>
              <a:ext uri="{FF2B5EF4-FFF2-40B4-BE49-F238E27FC236}">
                <a16:creationId xmlns:a16="http://schemas.microsoft.com/office/drawing/2014/main" id="{BC88EE57-794D-4AF1-A8A9-48FEE6A278D4}"/>
              </a:ext>
            </a:extLst>
          </p:cNvPr>
          <p:cNvSpPr>
            <a:spLocks noGrp="1"/>
          </p:cNvSpPr>
          <p:nvPr>
            <p:ph type="sldNum" sz="quarter" idx="12"/>
          </p:nvPr>
        </p:nvSpPr>
        <p:spPr>
          <a:xfrm>
            <a:off x="8610600" y="6356350"/>
            <a:ext cx="2743200" cy="365125"/>
          </a:xfrm>
        </p:spPr>
        <p:txBody>
          <a:bodyPr/>
          <a:lstStyle/>
          <a:p>
            <a:fld id="{5A81485A-01B8-4054-A537-7FB3100B64ED}" type="slidenum">
              <a:rPr lang="en-US" smtClean="0">
                <a:latin typeface="Comic Sans MS" panose="030F0702030302020204" pitchFamily="66" charset="0"/>
              </a:rPr>
              <a:t>4</a:t>
            </a:fld>
            <a:endParaRPr lang="en-US">
              <a:latin typeface="Comic Sans MS" panose="030F0702030302020204" pitchFamily="66" charset="0"/>
            </a:endParaRPr>
          </a:p>
        </p:txBody>
      </p:sp>
    </p:spTree>
    <p:extLst>
      <p:ext uri="{BB962C8B-B14F-4D97-AF65-F5344CB8AC3E}">
        <p14:creationId xmlns:p14="http://schemas.microsoft.com/office/powerpoint/2010/main" val="21621009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BCD51-2550-4F4D-BC91-BE4D0EC648AC}"/>
              </a:ext>
            </a:extLst>
          </p:cNvPr>
          <p:cNvSpPr>
            <a:spLocks noGrp="1"/>
          </p:cNvSpPr>
          <p:nvPr>
            <p:ph type="title"/>
          </p:nvPr>
        </p:nvSpPr>
        <p:spPr>
          <a:xfrm>
            <a:off x="351020" y="158998"/>
            <a:ext cx="11386868" cy="1325563"/>
          </a:xfrm>
        </p:spPr>
        <p:txBody>
          <a:bodyPr>
            <a:normAutofit/>
          </a:bodyPr>
          <a:lstStyle/>
          <a:p>
            <a:pPr algn="ctr"/>
            <a:r>
              <a:rPr lang="x-none" sz="4000" b="1" dirty="0">
                <a:latin typeface="Comic Sans MS" pitchFamily="66" charset="0"/>
              </a:rPr>
              <a:t>Delayed Procedural Assignment: Inter-Assignment</a:t>
            </a:r>
          </a:p>
        </p:txBody>
      </p:sp>
      <p:sp>
        <p:nvSpPr>
          <p:cNvPr id="4" name="Rectangle 3">
            <a:extLst>
              <a:ext uri="{FF2B5EF4-FFF2-40B4-BE49-F238E27FC236}">
                <a16:creationId xmlns:a16="http://schemas.microsoft.com/office/drawing/2014/main" id="{C208D028-ED39-DA46-BC79-76F096C390E1}"/>
              </a:ext>
            </a:extLst>
          </p:cNvPr>
          <p:cNvSpPr/>
          <p:nvPr/>
        </p:nvSpPr>
        <p:spPr>
          <a:xfrm>
            <a:off x="838199" y="3224560"/>
            <a:ext cx="2754701"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mic Sans MS" pitchFamily="66" charset="0"/>
                <a:ea typeface="+mn-ea"/>
                <a:cs typeface="+mn-cs"/>
              </a:rPr>
              <a:t>begin</a:t>
            </a:r>
            <a:br>
              <a:rPr kumimoji="0" lang="en-US" sz="2400" b="0" i="0" u="none" strike="noStrike" kern="1200" cap="none" spc="0" normalizeH="0" baseline="0" noProof="0" dirty="0">
                <a:ln>
                  <a:noFill/>
                </a:ln>
                <a:solidFill>
                  <a:prstClr val="black"/>
                </a:solidFill>
                <a:effectLst/>
                <a:uLnTx/>
                <a:uFillTx/>
                <a:latin typeface="Comic Sans MS" pitchFamily="66" charset="0"/>
                <a:ea typeface="+mn-ea"/>
                <a:cs typeface="+mn-cs"/>
              </a:rPr>
            </a:br>
            <a:r>
              <a:rPr kumimoji="0" lang="en-US" sz="2400" b="0" i="0" u="none" strike="noStrike" kern="1200" cap="none" spc="0" normalizeH="0" baseline="0" noProof="0" dirty="0">
                <a:ln>
                  <a:noFill/>
                </a:ln>
                <a:solidFill>
                  <a:prstClr val="black"/>
                </a:solidFill>
                <a:effectLst/>
                <a:uLnTx/>
                <a:uFillTx/>
                <a:latin typeface="Comic Sans MS" pitchFamily="66" charset="0"/>
                <a:ea typeface="+mn-ea"/>
                <a:cs typeface="+mn-cs"/>
              </a:rPr>
              <a:t>   #5 A = 1;</a:t>
            </a:r>
            <a:br>
              <a:rPr kumimoji="0" lang="en-US" sz="2400" b="0" i="0" u="none" strike="noStrike" kern="1200" cap="none" spc="0" normalizeH="0" baseline="0" noProof="0" dirty="0">
                <a:ln>
                  <a:noFill/>
                </a:ln>
                <a:solidFill>
                  <a:prstClr val="black"/>
                </a:solidFill>
                <a:effectLst/>
                <a:uLnTx/>
                <a:uFillTx/>
                <a:latin typeface="Comic Sans MS" pitchFamily="66" charset="0"/>
                <a:ea typeface="+mn-ea"/>
                <a:cs typeface="+mn-cs"/>
              </a:rPr>
            </a:br>
            <a:r>
              <a:rPr kumimoji="0" lang="en-US" sz="2400" b="0" i="0" u="none" strike="noStrike" kern="1200" cap="none" spc="0" normalizeH="0" baseline="0" noProof="0" dirty="0">
                <a:ln>
                  <a:noFill/>
                </a:ln>
                <a:solidFill>
                  <a:prstClr val="black"/>
                </a:solidFill>
                <a:effectLst/>
                <a:uLnTx/>
                <a:uFillTx/>
                <a:latin typeface="Comic Sans MS" pitchFamily="66" charset="0"/>
                <a:ea typeface="+mn-ea"/>
                <a:cs typeface="+mn-cs"/>
              </a:rPr>
              <a:t>   #5 A = A + 1;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mic Sans MS" pitchFamily="66" charset="0"/>
                <a:ea typeface="+mn-ea"/>
                <a:cs typeface="+mn-cs"/>
              </a:rPr>
              <a:t>   B = A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mic Sans MS" pitchFamily="66" charset="0"/>
                <a:ea typeface="+mn-ea"/>
                <a:cs typeface="+mn-cs"/>
              </a:rPr>
              <a:t>end </a:t>
            </a:r>
          </a:p>
        </p:txBody>
      </p:sp>
      <p:sp>
        <p:nvSpPr>
          <p:cNvPr id="5" name="Rectangle 4">
            <a:extLst>
              <a:ext uri="{FF2B5EF4-FFF2-40B4-BE49-F238E27FC236}">
                <a16:creationId xmlns:a16="http://schemas.microsoft.com/office/drawing/2014/main" id="{F45F6FA7-1625-3248-87BF-B0E196325ADD}"/>
              </a:ext>
            </a:extLst>
          </p:cNvPr>
          <p:cNvSpPr/>
          <p:nvPr/>
        </p:nvSpPr>
        <p:spPr>
          <a:xfrm>
            <a:off x="3592900" y="3840113"/>
            <a:ext cx="6881135" cy="707886"/>
          </a:xfrm>
          <a:prstGeom prst="rect">
            <a:avLst/>
          </a:prstGeom>
          <a:solidFill>
            <a:srgbClr val="FFC0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mic Sans MS" pitchFamily="66" charset="0"/>
                <a:ea typeface="+mn-ea"/>
                <a:cs typeface="+mn-cs"/>
              </a:rPr>
              <a:t>delay for 5, then evaluate and assign delay 5 more, then evaluate and assign no delay; evaluate and assign </a:t>
            </a:r>
          </a:p>
        </p:txBody>
      </p:sp>
      <p:sp>
        <p:nvSpPr>
          <p:cNvPr id="6" name="Rectangle 5">
            <a:extLst>
              <a:ext uri="{FF2B5EF4-FFF2-40B4-BE49-F238E27FC236}">
                <a16:creationId xmlns:a16="http://schemas.microsoft.com/office/drawing/2014/main" id="{BB3C5E57-7111-134F-94BF-F77BBDB1596A}"/>
              </a:ext>
            </a:extLst>
          </p:cNvPr>
          <p:cNvSpPr/>
          <p:nvPr/>
        </p:nvSpPr>
        <p:spPr>
          <a:xfrm>
            <a:off x="666684" y="1631286"/>
            <a:ext cx="11243093" cy="1384995"/>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v"/>
              <a:tabLst/>
              <a:defRPr/>
            </a:pPr>
            <a:r>
              <a:rPr kumimoji="0" lang="en-US" sz="2800" b="0" i="0" u="none" strike="noStrike" kern="1200" cap="none" spc="0" normalizeH="0" baseline="0" noProof="0" dirty="0">
                <a:ln>
                  <a:noFill/>
                </a:ln>
                <a:solidFill>
                  <a:prstClr val="black"/>
                </a:solidFill>
                <a:effectLst/>
                <a:uLnTx/>
                <a:uFillTx/>
                <a:latin typeface="Comic Sans MS" pitchFamily="66" charset="0"/>
                <a:ea typeface="+mn-ea"/>
                <a:cs typeface="+mn-cs"/>
              </a:rPr>
              <a:t>A timing control before an assignment statement will postpone when the next assignment is evaluated </a:t>
            </a:r>
          </a:p>
          <a:p>
            <a:pPr marL="914400" marR="0" lvl="1" indent="-45720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en-US" sz="2800" b="0" i="0" u="none" strike="noStrike" kern="1200" cap="none" spc="0" normalizeH="0" baseline="0" noProof="0" dirty="0">
                <a:ln>
                  <a:noFill/>
                </a:ln>
                <a:solidFill>
                  <a:srgbClr val="0070C0"/>
                </a:solidFill>
                <a:effectLst/>
                <a:uLnTx/>
                <a:uFillTx/>
                <a:latin typeface="Comic Sans MS" pitchFamily="66" charset="0"/>
                <a:ea typeface="+mn-ea"/>
                <a:cs typeface="+mn-cs"/>
              </a:rPr>
              <a:t>Evaluation is delayed for the amount of time specified </a:t>
            </a:r>
          </a:p>
        </p:txBody>
      </p:sp>
      <p:sp>
        <p:nvSpPr>
          <p:cNvPr id="7"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40</a:t>
            </a:r>
          </a:p>
        </p:txBody>
      </p:sp>
    </p:spTree>
    <p:extLst>
      <p:ext uri="{BB962C8B-B14F-4D97-AF65-F5344CB8AC3E}">
        <p14:creationId xmlns:p14="http://schemas.microsoft.com/office/powerpoint/2010/main" val="23799057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BCD51-2550-4F4D-BC91-BE4D0EC648AC}"/>
              </a:ext>
            </a:extLst>
          </p:cNvPr>
          <p:cNvSpPr>
            <a:spLocks noGrp="1"/>
          </p:cNvSpPr>
          <p:nvPr>
            <p:ph type="title"/>
          </p:nvPr>
        </p:nvSpPr>
        <p:spPr>
          <a:xfrm>
            <a:off x="362306" y="157715"/>
            <a:ext cx="11386868" cy="1325563"/>
          </a:xfrm>
        </p:spPr>
        <p:txBody>
          <a:bodyPr/>
          <a:lstStyle/>
          <a:p>
            <a:pPr algn="ctr"/>
            <a:r>
              <a:rPr lang="x-none" b="1" dirty="0">
                <a:latin typeface="Comic Sans MS" pitchFamily="66" charset="0"/>
              </a:rPr>
              <a:t>Delayed Procedural Assignment: Intra-Assignment</a:t>
            </a:r>
          </a:p>
        </p:txBody>
      </p:sp>
      <p:sp>
        <p:nvSpPr>
          <p:cNvPr id="3" name="Rectangle 2">
            <a:extLst>
              <a:ext uri="{FF2B5EF4-FFF2-40B4-BE49-F238E27FC236}">
                <a16:creationId xmlns:a16="http://schemas.microsoft.com/office/drawing/2014/main" id="{F881560B-B193-5E4C-895B-EC5DECCABE5D}"/>
              </a:ext>
            </a:extLst>
          </p:cNvPr>
          <p:cNvSpPr/>
          <p:nvPr/>
        </p:nvSpPr>
        <p:spPr>
          <a:xfrm>
            <a:off x="362306" y="1857317"/>
            <a:ext cx="10506975" cy="332398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mic Sans MS" pitchFamily="66" charset="0"/>
                <a:ea typeface="+mn-ea"/>
                <a:cs typeface="+mn-cs"/>
              </a:rPr>
              <a:t>An intra-assignment delay places the timing control after the assignment token </a:t>
            </a:r>
          </a:p>
          <a:p>
            <a:pPr marR="0" lvl="0" algn="l" defTabSz="9144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prstClr val="black"/>
                </a:solidFill>
                <a:effectLst/>
                <a:uLnTx/>
                <a:uFillTx/>
                <a:latin typeface="Comic Sans MS" pitchFamily="66" charset="0"/>
                <a:ea typeface="+mn-ea"/>
                <a:cs typeface="+mn-cs"/>
              </a:rPr>
              <a:t>➤ The right-hand side is evaluated before the delay</a:t>
            </a:r>
          </a:p>
          <a:p>
            <a:pPr marR="0" lvl="0" algn="l" defTabSz="9144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prstClr val="black"/>
                </a:solidFill>
                <a:effectLst/>
                <a:uLnTx/>
                <a:uFillTx/>
                <a:latin typeface="Comic Sans MS" pitchFamily="66" charset="0"/>
                <a:ea typeface="+mn-ea"/>
                <a:cs typeface="+mn-cs"/>
              </a:rPr>
              <a:t>➤ The left-hand side is assigned after the delay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mic Sans MS" pitchFamily="66"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mic Sans MS" pitchFamily="66" charset="0"/>
                <a:ea typeface="+mn-ea"/>
                <a:cs typeface="+mn-cs"/>
              </a:rPr>
              <a:t>always @(A)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mic Sans MS" pitchFamily="66" charset="0"/>
                <a:ea typeface="+mn-ea"/>
                <a:cs typeface="+mn-cs"/>
              </a:rPr>
              <a:t>     B = #5 A;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mic Sans MS" pitchFamily="66" charset="0"/>
                <a:ea typeface="+mn-ea"/>
                <a:cs typeface="+mn-cs"/>
              </a:rPr>
              <a:t>always @(</a:t>
            </a:r>
            <a:r>
              <a:rPr kumimoji="0" lang="en-US" sz="1800" b="1" i="0" u="none" strike="noStrike" kern="1200" cap="none" spc="0" normalizeH="0" baseline="0" noProof="0" dirty="0" err="1">
                <a:ln>
                  <a:noFill/>
                </a:ln>
                <a:solidFill>
                  <a:srgbClr val="C00000"/>
                </a:solidFill>
                <a:effectLst/>
                <a:uLnTx/>
                <a:uFillTx/>
                <a:latin typeface="Comic Sans MS" pitchFamily="66" charset="0"/>
                <a:ea typeface="+mn-ea"/>
                <a:cs typeface="+mn-cs"/>
              </a:rPr>
              <a:t>negedge</a:t>
            </a:r>
            <a:r>
              <a:rPr kumimoji="0" lang="en-US" sz="1800" b="1" i="0" u="none" strike="noStrike" kern="1200" cap="none" spc="0" normalizeH="0" baseline="0" noProof="0" dirty="0">
                <a:ln>
                  <a:noFill/>
                </a:ln>
                <a:solidFill>
                  <a:srgbClr val="C00000"/>
                </a:solidFill>
                <a:effectLst/>
                <a:uLnTx/>
                <a:uFillTx/>
                <a:latin typeface="Comic Sans MS" pitchFamily="66" charset="0"/>
                <a:ea typeface="+mn-ea"/>
                <a:cs typeface="+mn-cs"/>
              </a:rPr>
              <a:t> </a:t>
            </a:r>
            <a:r>
              <a:rPr kumimoji="0" lang="en-US" sz="1800" b="1" i="0" u="none" strike="noStrike" kern="1200" cap="none" spc="0" normalizeH="0" baseline="0" noProof="0" dirty="0" err="1">
                <a:ln>
                  <a:noFill/>
                </a:ln>
                <a:solidFill>
                  <a:srgbClr val="C00000"/>
                </a:solidFill>
                <a:effectLst/>
                <a:uLnTx/>
                <a:uFillTx/>
                <a:latin typeface="Comic Sans MS" pitchFamily="66" charset="0"/>
                <a:ea typeface="+mn-ea"/>
                <a:cs typeface="+mn-cs"/>
              </a:rPr>
              <a:t>clk</a:t>
            </a:r>
            <a:r>
              <a:rPr kumimoji="0" lang="en-US" sz="1800" b="1" i="0" u="none" strike="noStrike" kern="1200" cap="none" spc="0" normalizeH="0" baseline="0" noProof="0" dirty="0">
                <a:ln>
                  <a:noFill/>
                </a:ln>
                <a:solidFill>
                  <a:srgbClr val="C00000"/>
                </a:solidFill>
                <a:effectLst/>
                <a:uLnTx/>
                <a:uFillTx/>
                <a:latin typeface="Comic Sans MS" pitchFamily="66" charset="0"/>
                <a:ea typeface="+mn-ea"/>
                <a:cs typeface="+mn-cs"/>
              </a:rPr>
              <a:t>)</a:t>
            </a:r>
            <a:br>
              <a:rPr kumimoji="0" lang="en-US" sz="1800" b="1" i="0" u="none" strike="noStrike" kern="1200" cap="none" spc="0" normalizeH="0" baseline="0" noProof="0" dirty="0">
                <a:ln>
                  <a:noFill/>
                </a:ln>
                <a:solidFill>
                  <a:srgbClr val="C00000"/>
                </a:solidFill>
                <a:effectLst/>
                <a:uLnTx/>
                <a:uFillTx/>
                <a:latin typeface="Comic Sans MS" pitchFamily="66" charset="0"/>
                <a:ea typeface="+mn-ea"/>
                <a:cs typeface="+mn-cs"/>
              </a:rPr>
            </a:br>
            <a:r>
              <a:rPr kumimoji="0" lang="en-US" sz="1800" b="1" i="0" u="none" strike="noStrike" kern="1200" cap="none" spc="0" normalizeH="0" baseline="0" noProof="0" dirty="0">
                <a:ln>
                  <a:noFill/>
                </a:ln>
                <a:solidFill>
                  <a:srgbClr val="C00000"/>
                </a:solidFill>
                <a:effectLst/>
                <a:uLnTx/>
                <a:uFillTx/>
                <a:latin typeface="Comic Sans MS" pitchFamily="66" charset="0"/>
                <a:ea typeface="+mn-ea"/>
                <a:cs typeface="+mn-cs"/>
              </a:rPr>
              <a:t>  Q &lt;= @(</a:t>
            </a:r>
            <a:r>
              <a:rPr kumimoji="0" lang="en-US" sz="1800" b="1" i="0" u="none" strike="noStrike" kern="1200" cap="none" spc="0" normalizeH="0" baseline="0" noProof="0" dirty="0" err="1">
                <a:ln>
                  <a:noFill/>
                </a:ln>
                <a:solidFill>
                  <a:srgbClr val="C00000"/>
                </a:solidFill>
                <a:effectLst/>
                <a:uLnTx/>
                <a:uFillTx/>
                <a:latin typeface="Comic Sans MS" pitchFamily="66" charset="0"/>
                <a:ea typeface="+mn-ea"/>
                <a:cs typeface="+mn-cs"/>
              </a:rPr>
              <a:t>posedge</a:t>
            </a:r>
            <a:r>
              <a:rPr kumimoji="0" lang="en-US" sz="1800" b="1" i="0" u="none" strike="noStrike" kern="1200" cap="none" spc="0" normalizeH="0" baseline="0" noProof="0" dirty="0">
                <a:ln>
                  <a:noFill/>
                </a:ln>
                <a:solidFill>
                  <a:srgbClr val="C00000"/>
                </a:solidFill>
                <a:effectLst/>
                <a:uLnTx/>
                <a:uFillTx/>
                <a:latin typeface="Comic Sans MS" pitchFamily="66" charset="0"/>
                <a:ea typeface="+mn-ea"/>
                <a:cs typeface="+mn-cs"/>
              </a:rPr>
              <a:t> </a:t>
            </a:r>
            <a:r>
              <a:rPr kumimoji="0" lang="en-US" sz="1800" b="1" i="0" u="none" strike="noStrike" kern="1200" cap="none" spc="0" normalizeH="0" baseline="0" noProof="0" dirty="0" err="1">
                <a:ln>
                  <a:noFill/>
                </a:ln>
                <a:solidFill>
                  <a:srgbClr val="C00000"/>
                </a:solidFill>
                <a:effectLst/>
                <a:uLnTx/>
                <a:uFillTx/>
                <a:latin typeface="Comic Sans MS" pitchFamily="66" charset="0"/>
                <a:ea typeface="+mn-ea"/>
                <a:cs typeface="+mn-cs"/>
              </a:rPr>
              <a:t>clk</a:t>
            </a:r>
            <a:r>
              <a:rPr kumimoji="0" lang="en-US" sz="1800" b="1" i="0" u="none" strike="noStrike" kern="1200" cap="none" spc="0" normalizeH="0" baseline="0" noProof="0" dirty="0">
                <a:ln>
                  <a:noFill/>
                </a:ln>
                <a:solidFill>
                  <a:srgbClr val="C00000"/>
                </a:solidFill>
                <a:effectLst/>
                <a:uLnTx/>
                <a:uFillTx/>
                <a:latin typeface="Comic Sans MS" pitchFamily="66" charset="0"/>
                <a:ea typeface="+mn-ea"/>
                <a:cs typeface="+mn-cs"/>
              </a:rPr>
              <a:t>) D; </a:t>
            </a:r>
          </a:p>
        </p:txBody>
      </p:sp>
      <p:sp>
        <p:nvSpPr>
          <p:cNvPr id="7" name="Rectangle 6">
            <a:extLst>
              <a:ext uri="{FF2B5EF4-FFF2-40B4-BE49-F238E27FC236}">
                <a16:creationId xmlns:a16="http://schemas.microsoft.com/office/drawing/2014/main" id="{30B5AC56-E0BF-464D-A4D9-BD21BDE18964}"/>
              </a:ext>
            </a:extLst>
          </p:cNvPr>
          <p:cNvSpPr/>
          <p:nvPr/>
        </p:nvSpPr>
        <p:spPr>
          <a:xfrm>
            <a:off x="4773281" y="3596347"/>
            <a:ext cx="6096000" cy="646331"/>
          </a:xfrm>
          <a:prstGeom prst="rect">
            <a:avLst/>
          </a:prstGeom>
          <a:solidFill>
            <a:srgbClr val="00B05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mic Sans MS" pitchFamily="66" charset="0"/>
                <a:ea typeface="+mn-ea"/>
                <a:cs typeface="+mn-cs"/>
              </a:rPr>
              <a:t>A is evaluated at the time it changes, but is not assigned to B until after 5 time units </a:t>
            </a:r>
          </a:p>
        </p:txBody>
      </p:sp>
      <p:sp>
        <p:nvSpPr>
          <p:cNvPr id="8" name="Rectangle 7">
            <a:extLst>
              <a:ext uri="{FF2B5EF4-FFF2-40B4-BE49-F238E27FC236}">
                <a16:creationId xmlns:a16="http://schemas.microsoft.com/office/drawing/2014/main" id="{309E8157-5EA8-7F48-8099-2F6FDCBAC78E}"/>
              </a:ext>
            </a:extLst>
          </p:cNvPr>
          <p:cNvSpPr/>
          <p:nvPr/>
        </p:nvSpPr>
        <p:spPr>
          <a:xfrm>
            <a:off x="4773281" y="4584162"/>
            <a:ext cx="6054436" cy="646331"/>
          </a:xfrm>
          <a:prstGeom prst="rect">
            <a:avLst/>
          </a:prstGeom>
          <a:solidFill>
            <a:srgbClr val="FFC0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mic Sans MS" pitchFamily="66" charset="0"/>
                <a:ea typeface="+mn-ea"/>
                <a:cs typeface="+mn-cs"/>
              </a:rPr>
              <a:t>D is evaluated at the negative edge of CLK, Q is changed on the positive edge of CLK </a:t>
            </a:r>
          </a:p>
        </p:txBody>
      </p:sp>
      <p:sp>
        <p:nvSpPr>
          <p:cNvPr id="9" name="Rectangle 8">
            <a:extLst>
              <a:ext uri="{FF2B5EF4-FFF2-40B4-BE49-F238E27FC236}">
                <a16:creationId xmlns:a16="http://schemas.microsoft.com/office/drawing/2014/main" id="{B02CD733-DECA-6645-B3F5-4806805ADAFA}"/>
              </a:ext>
            </a:extLst>
          </p:cNvPr>
          <p:cNvSpPr/>
          <p:nvPr/>
        </p:nvSpPr>
        <p:spPr>
          <a:xfrm>
            <a:off x="4773281" y="5604532"/>
            <a:ext cx="6096000" cy="646331"/>
          </a:xfrm>
          <a:prstGeom prst="rect">
            <a:avLst/>
          </a:prstGeom>
          <a:solidFill>
            <a:srgbClr val="00B0F0"/>
          </a:solid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mic Sans MS" pitchFamily="66" charset="0"/>
                <a:ea typeface="+mn-ea"/>
                <a:cs typeface="+mn-cs"/>
              </a:rPr>
              <a:t>The value of IN is evaluated when it changes, but is not assigned to OUT until after 8 clock cycles </a:t>
            </a:r>
          </a:p>
        </p:txBody>
      </p:sp>
      <p:sp>
        <p:nvSpPr>
          <p:cNvPr id="10" name="Rectangle 9">
            <a:extLst>
              <a:ext uri="{FF2B5EF4-FFF2-40B4-BE49-F238E27FC236}">
                <a16:creationId xmlns:a16="http://schemas.microsoft.com/office/drawing/2014/main" id="{1A633648-07D1-8E49-AC91-32AD7A814D76}"/>
              </a:ext>
            </a:extLst>
          </p:cNvPr>
          <p:cNvSpPr/>
          <p:nvPr/>
        </p:nvSpPr>
        <p:spPr>
          <a:xfrm>
            <a:off x="339827" y="5598527"/>
            <a:ext cx="443345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mic Sans MS" pitchFamily="66" charset="0"/>
                <a:ea typeface="+mn-ea"/>
                <a:cs typeface="+mn-cs"/>
              </a:rPr>
              <a:t>always @(</a:t>
            </a:r>
            <a:r>
              <a:rPr kumimoji="0" lang="en-US" sz="1800" b="1" i="0" u="none" strike="noStrike" kern="1200" cap="none" spc="0" normalizeH="0" baseline="0" noProof="0" dirty="0" err="1">
                <a:ln>
                  <a:noFill/>
                </a:ln>
                <a:solidFill>
                  <a:srgbClr val="C00000"/>
                </a:solidFill>
                <a:effectLst/>
                <a:uLnTx/>
                <a:uFillTx/>
                <a:latin typeface="Comic Sans MS" pitchFamily="66" charset="0"/>
                <a:ea typeface="+mn-ea"/>
                <a:cs typeface="+mn-cs"/>
              </a:rPr>
              <a:t>negedge</a:t>
            </a:r>
            <a:r>
              <a:rPr kumimoji="0" lang="en-US" sz="1800" b="1" i="0" u="none" strike="noStrike" kern="1200" cap="none" spc="0" normalizeH="0" baseline="0" noProof="0" dirty="0">
                <a:ln>
                  <a:noFill/>
                </a:ln>
                <a:solidFill>
                  <a:srgbClr val="C00000"/>
                </a:solidFill>
                <a:effectLst/>
                <a:uLnTx/>
                <a:uFillTx/>
                <a:latin typeface="Comic Sans MS" pitchFamily="66" charset="0"/>
                <a:ea typeface="+mn-ea"/>
                <a:cs typeface="+mn-cs"/>
              </a:rPr>
              <a:t> </a:t>
            </a:r>
            <a:r>
              <a:rPr kumimoji="0" lang="en-US" sz="1800" b="1" i="0" u="none" strike="noStrike" kern="1200" cap="none" spc="0" normalizeH="0" baseline="0" noProof="0" dirty="0" err="1">
                <a:ln>
                  <a:noFill/>
                </a:ln>
                <a:solidFill>
                  <a:srgbClr val="C00000"/>
                </a:solidFill>
                <a:effectLst/>
                <a:uLnTx/>
                <a:uFillTx/>
                <a:latin typeface="Comic Sans MS" pitchFamily="66" charset="0"/>
                <a:ea typeface="+mn-ea"/>
                <a:cs typeface="+mn-cs"/>
              </a:rPr>
              <a:t>clk</a:t>
            </a:r>
            <a:r>
              <a:rPr kumimoji="0" lang="en-US" sz="1800" b="1" i="0" u="none" strike="noStrike" kern="1200" cap="none" spc="0" normalizeH="0" baseline="0" noProof="0" dirty="0">
                <a:ln>
                  <a:noFill/>
                </a:ln>
                <a:solidFill>
                  <a:srgbClr val="C00000"/>
                </a:solidFill>
                <a:effectLst/>
                <a:uLnTx/>
                <a:uFillTx/>
                <a:latin typeface="Comic Sans MS" pitchFamily="66" charset="0"/>
                <a:ea typeface="+mn-ea"/>
                <a:cs typeface="+mn-cs"/>
              </a:rPr>
              <a:t>)</a:t>
            </a:r>
            <a:br>
              <a:rPr kumimoji="0" lang="en-US" sz="1800" b="1" i="0" u="none" strike="noStrike" kern="1200" cap="none" spc="0" normalizeH="0" baseline="0" noProof="0" dirty="0">
                <a:ln>
                  <a:noFill/>
                </a:ln>
                <a:solidFill>
                  <a:srgbClr val="C00000"/>
                </a:solidFill>
                <a:effectLst/>
                <a:uLnTx/>
                <a:uFillTx/>
                <a:latin typeface="Comic Sans MS" pitchFamily="66" charset="0"/>
                <a:ea typeface="+mn-ea"/>
                <a:cs typeface="+mn-cs"/>
              </a:rPr>
            </a:br>
            <a:r>
              <a:rPr kumimoji="0" lang="en-US" sz="1800" b="1" i="0" u="none" strike="noStrike" kern="1200" cap="none" spc="0" normalizeH="0" baseline="0" noProof="0" dirty="0">
                <a:ln>
                  <a:noFill/>
                </a:ln>
                <a:solidFill>
                  <a:srgbClr val="C00000"/>
                </a:solidFill>
                <a:effectLst/>
                <a:uLnTx/>
                <a:uFillTx/>
                <a:latin typeface="Comic Sans MS" pitchFamily="66" charset="0"/>
                <a:ea typeface="+mn-ea"/>
                <a:cs typeface="+mn-cs"/>
              </a:rPr>
              <a:t>     Q &lt;= repeat(8)@(</a:t>
            </a:r>
            <a:r>
              <a:rPr kumimoji="0" lang="en-US" sz="1800" b="1" i="0" u="none" strike="noStrike" kern="1200" cap="none" spc="0" normalizeH="0" baseline="0" noProof="0" dirty="0" err="1">
                <a:ln>
                  <a:noFill/>
                </a:ln>
                <a:solidFill>
                  <a:srgbClr val="C00000"/>
                </a:solidFill>
                <a:effectLst/>
                <a:uLnTx/>
                <a:uFillTx/>
                <a:latin typeface="Comic Sans MS" pitchFamily="66" charset="0"/>
                <a:ea typeface="+mn-ea"/>
                <a:cs typeface="+mn-cs"/>
              </a:rPr>
              <a:t>posedgeclk</a:t>
            </a:r>
            <a:r>
              <a:rPr kumimoji="0" lang="en-US" sz="1800" b="1" i="0" u="none" strike="noStrike" kern="1200" cap="none" spc="0" normalizeH="0" baseline="0" noProof="0" dirty="0">
                <a:ln>
                  <a:noFill/>
                </a:ln>
                <a:solidFill>
                  <a:srgbClr val="C00000"/>
                </a:solidFill>
                <a:effectLst/>
                <a:uLnTx/>
                <a:uFillTx/>
                <a:latin typeface="Comic Sans MS" pitchFamily="66" charset="0"/>
                <a:ea typeface="+mn-ea"/>
                <a:cs typeface="+mn-cs"/>
              </a:rPr>
              <a:t>) D; </a:t>
            </a:r>
          </a:p>
        </p:txBody>
      </p:sp>
      <p:sp>
        <p:nvSpPr>
          <p:cNvPr id="11"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41</a:t>
            </a:r>
          </a:p>
        </p:txBody>
      </p:sp>
    </p:spTree>
    <p:extLst>
      <p:ext uri="{BB962C8B-B14F-4D97-AF65-F5344CB8AC3E}">
        <p14:creationId xmlns:p14="http://schemas.microsoft.com/office/powerpoint/2010/main" val="21991230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3292-5CFB-9D43-9A4A-9864CA54C24D}"/>
              </a:ext>
            </a:extLst>
          </p:cNvPr>
          <p:cNvSpPr>
            <a:spLocks noGrp="1"/>
          </p:cNvSpPr>
          <p:nvPr>
            <p:ph type="title"/>
          </p:nvPr>
        </p:nvSpPr>
        <p:spPr>
          <a:xfrm>
            <a:off x="838200" y="198960"/>
            <a:ext cx="10845801" cy="1325563"/>
          </a:xfrm>
        </p:spPr>
        <p:txBody>
          <a:bodyPr>
            <a:normAutofit/>
          </a:bodyPr>
          <a:lstStyle/>
          <a:p>
            <a:pPr algn="ctr"/>
            <a:r>
              <a:rPr lang="en-US" b="1" dirty="0">
                <a:latin typeface="Comic Sans MS" pitchFamily="66" charset="0"/>
              </a:rPr>
              <a:t>Modeling Flip-Flops and Latches Using Always Block </a:t>
            </a:r>
            <a:endParaRPr lang="x-none" dirty="0">
              <a:latin typeface="Comic Sans MS" pitchFamily="66" charset="0"/>
            </a:endParaRPr>
          </a:p>
        </p:txBody>
      </p:sp>
      <p:pic>
        <p:nvPicPr>
          <p:cNvPr id="5" name="Picture 4">
            <a:extLst>
              <a:ext uri="{FF2B5EF4-FFF2-40B4-BE49-F238E27FC236}">
                <a16:creationId xmlns:a16="http://schemas.microsoft.com/office/drawing/2014/main" id="{D8B5CCB7-0708-C545-B1B2-FD23B2BC0F56}"/>
              </a:ext>
            </a:extLst>
          </p:cNvPr>
          <p:cNvPicPr>
            <a:picLocks noChangeAspect="1"/>
          </p:cNvPicPr>
          <p:nvPr/>
        </p:nvPicPr>
        <p:blipFill>
          <a:blip r:embed="rId3"/>
          <a:stretch>
            <a:fillRect/>
          </a:stretch>
        </p:blipFill>
        <p:spPr>
          <a:xfrm>
            <a:off x="185879" y="1806480"/>
            <a:ext cx="6614970" cy="2611159"/>
          </a:xfrm>
          <a:prstGeom prst="rect">
            <a:avLst/>
          </a:prstGeom>
        </p:spPr>
      </p:pic>
      <p:sp>
        <p:nvSpPr>
          <p:cNvPr id="6" name="Rectangle 5">
            <a:extLst>
              <a:ext uri="{FF2B5EF4-FFF2-40B4-BE49-F238E27FC236}">
                <a16:creationId xmlns:a16="http://schemas.microsoft.com/office/drawing/2014/main" id="{910EABF3-FDC6-8D40-B632-81AD227069F7}"/>
              </a:ext>
            </a:extLst>
          </p:cNvPr>
          <p:cNvSpPr/>
          <p:nvPr/>
        </p:nvSpPr>
        <p:spPr>
          <a:xfrm>
            <a:off x="402517" y="4667026"/>
            <a:ext cx="6654800" cy="1200329"/>
          </a:xfrm>
          <a:prstGeom prst="rect">
            <a:avLst/>
          </a:prstGeom>
          <a:solidFill>
            <a:srgbClr val="FFC0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mic Sans MS" pitchFamily="66" charset="0"/>
                <a:ea typeface="+mn-ea"/>
                <a:cs typeface="+mn-cs"/>
              </a:rPr>
              <a:t>Question</a:t>
            </a:r>
            <a:r>
              <a:rPr kumimoji="0" lang="en-US" sz="2400" b="1" i="0" u="none" strike="noStrike" kern="1200" cap="none" spc="0" normalizeH="0" baseline="0" noProof="0" dirty="0">
                <a:ln>
                  <a:noFill/>
                </a:ln>
                <a:solidFill>
                  <a:prstClr val="black"/>
                </a:solidFill>
                <a:effectLst/>
                <a:uLnTx/>
                <a:uFillTx/>
                <a:latin typeface="TimesTenLTStd"/>
                <a:ea typeface="+mn-ea"/>
                <a:cs typeface="+mn-cs"/>
              </a:rPr>
              <a:t>: </a:t>
            </a:r>
            <a:r>
              <a:rPr kumimoji="0" lang="en-US" sz="2400" b="0" i="0" u="none" strike="noStrike" kern="1200" cap="none" spc="0" normalizeH="0" baseline="0" noProof="0" dirty="0">
                <a:ln>
                  <a:noFill/>
                </a:ln>
                <a:solidFill>
                  <a:prstClr val="black"/>
                </a:solidFill>
                <a:effectLst/>
                <a:uLnTx/>
                <a:uFillTx/>
                <a:latin typeface="Comic Sans MS" pitchFamily="66" charset="0"/>
                <a:ea typeface="+mn-ea"/>
                <a:cs typeface="+mn-cs"/>
              </a:rPr>
              <a:t>design an FF with delay of 5ns between the rising edge of the clock and the change in the </a:t>
            </a:r>
            <a:r>
              <a:rPr kumimoji="0" lang="en-US" sz="2400" b="0" i="1" u="none" strike="noStrike" kern="1200" cap="none" spc="0" normalizeH="0" baseline="0" noProof="0" dirty="0">
                <a:ln>
                  <a:noFill/>
                </a:ln>
                <a:solidFill>
                  <a:prstClr val="black"/>
                </a:solidFill>
                <a:effectLst/>
                <a:uLnTx/>
                <a:uFillTx/>
                <a:latin typeface="Comic Sans MS" pitchFamily="66" charset="0"/>
                <a:ea typeface="+mn-ea"/>
                <a:cs typeface="+mn-cs"/>
              </a:rPr>
              <a:t>Q </a:t>
            </a:r>
            <a:r>
              <a:rPr kumimoji="0" lang="en-US" sz="2400" b="0" i="0" u="none" strike="noStrike" kern="1200" cap="none" spc="0" normalizeH="0" baseline="0" noProof="0" dirty="0">
                <a:ln>
                  <a:noFill/>
                </a:ln>
                <a:solidFill>
                  <a:prstClr val="black"/>
                </a:solidFill>
                <a:effectLst/>
                <a:uLnTx/>
                <a:uFillTx/>
                <a:latin typeface="Comic Sans MS" pitchFamily="66" charset="0"/>
                <a:ea typeface="+mn-ea"/>
                <a:cs typeface="+mn-cs"/>
              </a:rPr>
              <a:t>output </a:t>
            </a:r>
          </a:p>
        </p:txBody>
      </p:sp>
      <p:pic>
        <p:nvPicPr>
          <p:cNvPr id="8" name="Picture 7">
            <a:extLst>
              <a:ext uri="{FF2B5EF4-FFF2-40B4-BE49-F238E27FC236}">
                <a16:creationId xmlns:a16="http://schemas.microsoft.com/office/drawing/2014/main" id="{48801354-211D-CB4B-8495-D2300905E8D7}"/>
              </a:ext>
            </a:extLst>
          </p:cNvPr>
          <p:cNvPicPr>
            <a:picLocks noChangeAspect="1"/>
          </p:cNvPicPr>
          <p:nvPr/>
        </p:nvPicPr>
        <p:blipFill>
          <a:blip r:embed="rId4"/>
          <a:stretch>
            <a:fillRect/>
          </a:stretch>
        </p:blipFill>
        <p:spPr>
          <a:xfrm>
            <a:off x="6800849" y="1705145"/>
            <a:ext cx="5238750" cy="2360195"/>
          </a:xfrm>
          <a:prstGeom prst="rect">
            <a:avLst/>
          </a:prstGeom>
        </p:spPr>
      </p:pic>
      <p:sp>
        <p:nvSpPr>
          <p:cNvPr id="9" name="TextBox 8">
            <a:extLst>
              <a:ext uri="{FF2B5EF4-FFF2-40B4-BE49-F238E27FC236}">
                <a16:creationId xmlns:a16="http://schemas.microsoft.com/office/drawing/2014/main" id="{FDB11596-4FE6-794A-BD36-94C8EB5D1C5A}"/>
              </a:ext>
            </a:extLst>
          </p:cNvPr>
          <p:cNvSpPr txBox="1"/>
          <p:nvPr/>
        </p:nvSpPr>
        <p:spPr>
          <a:xfrm>
            <a:off x="4865511" y="3265297"/>
            <a:ext cx="666750" cy="381000"/>
          </a:xfrm>
          <a:prstGeom prst="rect">
            <a:avLst/>
          </a:prstGeom>
          <a:solidFill>
            <a:srgbClr val="00B05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x-none" sz="1800" b="0" i="0" u="none" strike="noStrike" kern="1200" cap="none" spc="0" normalizeH="0" baseline="0" noProof="0" dirty="0">
                <a:ln>
                  <a:noFill/>
                </a:ln>
                <a:solidFill>
                  <a:prstClr val="black"/>
                </a:solidFill>
                <a:effectLst/>
                <a:uLnTx/>
                <a:uFillTx/>
                <a:latin typeface="Comic Sans MS" panose="030F0702030302020204" pitchFamily="66" charset="0"/>
              </a:rPr>
              <a:t>FF</a:t>
            </a:r>
          </a:p>
        </p:txBody>
      </p:sp>
      <p:sp>
        <p:nvSpPr>
          <p:cNvPr id="10" name="TextBox 9">
            <a:extLst>
              <a:ext uri="{FF2B5EF4-FFF2-40B4-BE49-F238E27FC236}">
                <a16:creationId xmlns:a16="http://schemas.microsoft.com/office/drawing/2014/main" id="{4EEACEFD-C315-6841-9464-E5A350823B47}"/>
              </a:ext>
            </a:extLst>
          </p:cNvPr>
          <p:cNvSpPr txBox="1"/>
          <p:nvPr/>
        </p:nvSpPr>
        <p:spPr>
          <a:xfrm>
            <a:off x="10820400" y="3312229"/>
            <a:ext cx="863601" cy="369332"/>
          </a:xfrm>
          <a:prstGeom prst="rect">
            <a:avLst/>
          </a:prstGeom>
          <a:solidFill>
            <a:srgbClr val="00B05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x-none" sz="1800" b="0" i="0" u="none" strike="noStrike" kern="1200" cap="none" spc="0" normalizeH="0" baseline="0" noProof="0" dirty="0">
                <a:ln>
                  <a:noFill/>
                </a:ln>
                <a:solidFill>
                  <a:prstClr val="black"/>
                </a:solidFill>
                <a:effectLst/>
                <a:uLnTx/>
                <a:uFillTx/>
                <a:latin typeface="Comic Sans MS" panose="030F0702030302020204" pitchFamily="66" charset="0"/>
              </a:rPr>
              <a:t>Latch</a:t>
            </a:r>
          </a:p>
        </p:txBody>
      </p:sp>
      <p:sp>
        <p:nvSpPr>
          <p:cNvPr id="11"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42</a:t>
            </a:r>
          </a:p>
        </p:txBody>
      </p:sp>
    </p:spTree>
    <p:extLst>
      <p:ext uri="{BB962C8B-B14F-4D97-AF65-F5344CB8AC3E}">
        <p14:creationId xmlns:p14="http://schemas.microsoft.com/office/powerpoint/2010/main" val="7247869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DD7B-A70F-4040-AB1E-9493C26A43C0}"/>
              </a:ext>
            </a:extLst>
          </p:cNvPr>
          <p:cNvSpPr>
            <a:spLocks noGrp="1"/>
          </p:cNvSpPr>
          <p:nvPr>
            <p:ph type="title"/>
          </p:nvPr>
        </p:nvSpPr>
        <p:spPr>
          <a:xfrm>
            <a:off x="996338" y="0"/>
            <a:ext cx="10515600" cy="1325563"/>
          </a:xfrm>
        </p:spPr>
        <p:txBody>
          <a:bodyPr/>
          <a:lstStyle/>
          <a:p>
            <a:r>
              <a:rPr lang="en-US" b="1" dirty="0">
                <a:latin typeface="Comic Sans MS" pitchFamily="66" charset="0"/>
              </a:rPr>
              <a:t>D Flip-Flop with Asynchronous Clear </a:t>
            </a:r>
            <a:endParaRPr lang="x-none" b="1" dirty="0">
              <a:latin typeface="Comic Sans MS" pitchFamily="66" charset="0"/>
            </a:endParaRPr>
          </a:p>
        </p:txBody>
      </p:sp>
      <p:pic>
        <p:nvPicPr>
          <p:cNvPr id="5" name="Picture 4">
            <a:extLst>
              <a:ext uri="{FF2B5EF4-FFF2-40B4-BE49-F238E27FC236}">
                <a16:creationId xmlns:a16="http://schemas.microsoft.com/office/drawing/2014/main" id="{20BAD7B8-7BC6-D04D-94CA-D630DA0782FB}"/>
              </a:ext>
            </a:extLst>
          </p:cNvPr>
          <p:cNvPicPr>
            <a:picLocks noChangeAspect="1"/>
          </p:cNvPicPr>
          <p:nvPr/>
        </p:nvPicPr>
        <p:blipFill>
          <a:blip r:embed="rId3"/>
          <a:stretch>
            <a:fillRect/>
          </a:stretch>
        </p:blipFill>
        <p:spPr>
          <a:xfrm>
            <a:off x="478557" y="1495072"/>
            <a:ext cx="11551161" cy="3676650"/>
          </a:xfrm>
          <a:prstGeom prst="rect">
            <a:avLst/>
          </a:prstGeom>
        </p:spPr>
      </p:pic>
      <p:sp>
        <p:nvSpPr>
          <p:cNvPr id="4"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43</a:t>
            </a:r>
          </a:p>
        </p:txBody>
      </p:sp>
    </p:spTree>
    <p:extLst>
      <p:ext uri="{BB962C8B-B14F-4D97-AF65-F5344CB8AC3E}">
        <p14:creationId xmlns:p14="http://schemas.microsoft.com/office/powerpoint/2010/main" val="15618599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36202-B948-4B41-A7B8-EC4040D4730E}"/>
              </a:ext>
            </a:extLst>
          </p:cNvPr>
          <p:cNvSpPr>
            <a:spLocks noGrp="1"/>
          </p:cNvSpPr>
          <p:nvPr>
            <p:ph type="title"/>
          </p:nvPr>
        </p:nvSpPr>
        <p:spPr>
          <a:xfrm>
            <a:off x="942975" y="-86430"/>
            <a:ext cx="10515600" cy="1325563"/>
          </a:xfrm>
        </p:spPr>
        <p:txBody>
          <a:bodyPr/>
          <a:lstStyle/>
          <a:p>
            <a:pPr algn="ctr"/>
            <a:r>
              <a:rPr lang="x-none" b="1" dirty="0">
                <a:latin typeface="Comic Sans MS" pitchFamily="66" charset="0"/>
              </a:rPr>
              <a:t>IF Statement</a:t>
            </a:r>
          </a:p>
        </p:txBody>
      </p:sp>
      <p:sp>
        <p:nvSpPr>
          <p:cNvPr id="4" name="Rectangle 3">
            <a:extLst>
              <a:ext uri="{FF2B5EF4-FFF2-40B4-BE49-F238E27FC236}">
                <a16:creationId xmlns:a16="http://schemas.microsoft.com/office/drawing/2014/main" id="{7BA45299-A44E-1D45-9676-06B0014E03EC}"/>
              </a:ext>
            </a:extLst>
          </p:cNvPr>
          <p:cNvSpPr/>
          <p:nvPr/>
        </p:nvSpPr>
        <p:spPr>
          <a:xfrm>
            <a:off x="723900" y="1239133"/>
            <a:ext cx="10953750" cy="138499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omic Sans MS" pitchFamily="66" charset="0"/>
                <a:ea typeface="+mn-ea"/>
                <a:cs typeface="+mn-cs"/>
              </a:rPr>
              <a:t>Verilog </a:t>
            </a:r>
            <a:r>
              <a:rPr kumimoji="0" lang="en-US" sz="2800" b="1" i="0" u="sng" strike="noStrike" kern="1200" cap="none" spc="0" normalizeH="0" baseline="0" noProof="0" dirty="0">
                <a:ln>
                  <a:noFill/>
                </a:ln>
                <a:solidFill>
                  <a:srgbClr val="0070C0"/>
                </a:solidFill>
                <a:effectLst/>
                <a:uLnTx/>
                <a:uFillTx/>
                <a:latin typeface="Comic Sans MS" pitchFamily="66" charset="0"/>
                <a:ea typeface="+mn-ea"/>
                <a:cs typeface="+mn-cs"/>
              </a:rPr>
              <a:t>if</a:t>
            </a:r>
            <a:r>
              <a:rPr kumimoji="0" lang="en-US" sz="2800" b="1" i="0" u="none" strike="noStrike" kern="1200" cap="none" spc="0" normalizeH="0" baseline="0" noProof="0" dirty="0">
                <a:ln>
                  <a:noFill/>
                </a:ln>
                <a:solidFill>
                  <a:srgbClr val="0070C0"/>
                </a:solidFill>
                <a:effectLst/>
                <a:uLnTx/>
                <a:uFillTx/>
                <a:latin typeface="Comic Sans MS" pitchFamily="66" charset="0"/>
                <a:ea typeface="+mn-ea"/>
                <a:cs typeface="+mn-cs"/>
              </a:rPr>
              <a:t> </a:t>
            </a:r>
            <a:r>
              <a:rPr kumimoji="0" lang="en-US" sz="2800" b="0" i="0" u="none" strike="noStrike" kern="1200" cap="none" spc="0" normalizeH="0" baseline="0" noProof="0" dirty="0">
                <a:ln>
                  <a:noFill/>
                </a:ln>
                <a:solidFill>
                  <a:srgbClr val="0070C0"/>
                </a:solidFill>
                <a:effectLst/>
                <a:uLnTx/>
                <a:uFillTx/>
                <a:latin typeface="Comic Sans MS" pitchFamily="66" charset="0"/>
                <a:ea typeface="+mn-ea"/>
                <a:cs typeface="+mn-cs"/>
              </a:rPr>
              <a:t>statements are sequential statements </a:t>
            </a:r>
            <a:r>
              <a:rPr kumimoji="0" lang="en-US" sz="2800" b="0" i="0" u="none" strike="noStrike" kern="1200" cap="none" spc="0" normalizeH="0" baseline="0" noProof="0" dirty="0">
                <a:ln>
                  <a:noFill/>
                </a:ln>
                <a:solidFill>
                  <a:prstClr val="black"/>
                </a:solidFill>
                <a:effectLst/>
                <a:uLnTx/>
                <a:uFillTx/>
                <a:latin typeface="Comic Sans MS" pitchFamily="66" charset="0"/>
                <a:ea typeface="+mn-ea"/>
                <a:cs typeface="+mn-cs"/>
              </a:rPr>
              <a:t>that can be used within an always block (or an initial block), but they </a:t>
            </a:r>
            <a:r>
              <a:rPr kumimoji="0" lang="en-US" sz="2800" b="0" i="0" u="none" strike="noStrike" kern="1200" cap="none" spc="0" normalizeH="0" baseline="0" noProof="0" dirty="0">
                <a:ln>
                  <a:noFill/>
                </a:ln>
                <a:solidFill>
                  <a:srgbClr val="FF0000"/>
                </a:solidFill>
                <a:effectLst/>
                <a:uLnTx/>
                <a:uFillTx/>
                <a:latin typeface="Comic Sans MS" pitchFamily="66" charset="0"/>
                <a:ea typeface="+mn-ea"/>
                <a:cs typeface="+mn-cs"/>
              </a:rPr>
              <a:t>cannot be used as concurrent statements </a:t>
            </a:r>
            <a:r>
              <a:rPr kumimoji="0" lang="en-US" sz="2800" b="0" i="0" u="none" strike="noStrike" kern="1200" cap="none" spc="0" normalizeH="0" baseline="0" noProof="0" dirty="0">
                <a:ln>
                  <a:noFill/>
                </a:ln>
                <a:solidFill>
                  <a:prstClr val="black"/>
                </a:solidFill>
                <a:effectLst/>
                <a:uLnTx/>
                <a:uFillTx/>
                <a:latin typeface="Comic Sans MS" pitchFamily="66" charset="0"/>
                <a:ea typeface="+mn-ea"/>
                <a:cs typeface="+mn-cs"/>
              </a:rPr>
              <a:t>outside of an always block. </a:t>
            </a:r>
          </a:p>
        </p:txBody>
      </p:sp>
      <p:pic>
        <p:nvPicPr>
          <p:cNvPr id="6" name="Picture 5">
            <a:extLst>
              <a:ext uri="{FF2B5EF4-FFF2-40B4-BE49-F238E27FC236}">
                <a16:creationId xmlns:a16="http://schemas.microsoft.com/office/drawing/2014/main" id="{1B4A8A88-0CCD-DF45-97AF-D3BEB7910653}"/>
              </a:ext>
            </a:extLst>
          </p:cNvPr>
          <p:cNvPicPr>
            <a:picLocks noChangeAspect="1"/>
          </p:cNvPicPr>
          <p:nvPr/>
        </p:nvPicPr>
        <p:blipFill>
          <a:blip r:embed="rId2"/>
          <a:stretch>
            <a:fillRect/>
          </a:stretch>
        </p:blipFill>
        <p:spPr>
          <a:xfrm>
            <a:off x="723900" y="2864556"/>
            <a:ext cx="9594520" cy="2647950"/>
          </a:xfrm>
          <a:prstGeom prst="rect">
            <a:avLst/>
          </a:prstGeom>
        </p:spPr>
      </p:pic>
      <p:sp>
        <p:nvSpPr>
          <p:cNvPr id="5"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44</a:t>
            </a:r>
          </a:p>
        </p:txBody>
      </p:sp>
    </p:spTree>
    <p:extLst>
      <p:ext uri="{BB962C8B-B14F-4D97-AF65-F5344CB8AC3E}">
        <p14:creationId xmlns:p14="http://schemas.microsoft.com/office/powerpoint/2010/main" val="17910648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36202-B948-4B41-A7B8-EC4040D4730E}"/>
              </a:ext>
            </a:extLst>
          </p:cNvPr>
          <p:cNvSpPr>
            <a:spLocks noGrp="1"/>
          </p:cNvSpPr>
          <p:nvPr>
            <p:ph type="title"/>
          </p:nvPr>
        </p:nvSpPr>
        <p:spPr>
          <a:xfrm>
            <a:off x="526473" y="16420"/>
            <a:ext cx="10515600" cy="1025525"/>
          </a:xfrm>
        </p:spPr>
        <p:txBody>
          <a:bodyPr/>
          <a:lstStyle/>
          <a:p>
            <a:pPr algn="ctr"/>
            <a:r>
              <a:rPr lang="x-none" b="1" dirty="0">
                <a:latin typeface="Comic Sans MS" pitchFamily="66" charset="0"/>
              </a:rPr>
              <a:t>IF Statement</a:t>
            </a:r>
          </a:p>
        </p:txBody>
      </p:sp>
      <p:pic>
        <p:nvPicPr>
          <p:cNvPr id="5" name="Picture 4">
            <a:extLst>
              <a:ext uri="{FF2B5EF4-FFF2-40B4-BE49-F238E27FC236}">
                <a16:creationId xmlns:a16="http://schemas.microsoft.com/office/drawing/2014/main" id="{531A172D-40F1-834E-A677-35764108A53C}"/>
              </a:ext>
            </a:extLst>
          </p:cNvPr>
          <p:cNvPicPr>
            <a:picLocks noChangeAspect="1"/>
          </p:cNvPicPr>
          <p:nvPr/>
        </p:nvPicPr>
        <p:blipFill>
          <a:blip r:embed="rId2">
            <a:duotone>
              <a:prstClr val="black"/>
              <a:schemeClr val="accent4">
                <a:tint val="45000"/>
                <a:satMod val="400000"/>
              </a:schemeClr>
            </a:duotone>
          </a:blip>
          <a:stretch>
            <a:fillRect/>
          </a:stretch>
        </p:blipFill>
        <p:spPr>
          <a:xfrm>
            <a:off x="4534478" y="1403349"/>
            <a:ext cx="6507595" cy="4432300"/>
          </a:xfrm>
          <a:prstGeom prst="rect">
            <a:avLst/>
          </a:prstGeom>
        </p:spPr>
      </p:pic>
      <p:pic>
        <p:nvPicPr>
          <p:cNvPr id="8" name="Picture 7">
            <a:extLst>
              <a:ext uri="{FF2B5EF4-FFF2-40B4-BE49-F238E27FC236}">
                <a16:creationId xmlns:a16="http://schemas.microsoft.com/office/drawing/2014/main" id="{3D18FE77-EF6D-774C-82D1-A31734690DBE}"/>
              </a:ext>
            </a:extLst>
          </p:cNvPr>
          <p:cNvPicPr>
            <a:picLocks noChangeAspect="1"/>
          </p:cNvPicPr>
          <p:nvPr/>
        </p:nvPicPr>
        <p:blipFill>
          <a:blip r:embed="rId3"/>
          <a:stretch>
            <a:fillRect/>
          </a:stretch>
        </p:blipFill>
        <p:spPr>
          <a:xfrm>
            <a:off x="1060450" y="1269487"/>
            <a:ext cx="3072525" cy="4588740"/>
          </a:xfrm>
          <a:prstGeom prst="rect">
            <a:avLst/>
          </a:prstGeom>
        </p:spPr>
      </p:pic>
      <p:sp>
        <p:nvSpPr>
          <p:cNvPr id="6"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45</a:t>
            </a:r>
          </a:p>
        </p:txBody>
      </p:sp>
    </p:spTree>
    <p:extLst>
      <p:ext uri="{BB962C8B-B14F-4D97-AF65-F5344CB8AC3E}">
        <p14:creationId xmlns:p14="http://schemas.microsoft.com/office/powerpoint/2010/main" val="38684882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D9A0A-9ECA-F245-8CB7-B927AD72985A}"/>
              </a:ext>
            </a:extLst>
          </p:cNvPr>
          <p:cNvSpPr>
            <a:spLocks noGrp="1"/>
          </p:cNvSpPr>
          <p:nvPr>
            <p:ph type="title"/>
          </p:nvPr>
        </p:nvSpPr>
        <p:spPr>
          <a:xfrm>
            <a:off x="731019" y="-153989"/>
            <a:ext cx="10515600" cy="1325563"/>
          </a:xfrm>
        </p:spPr>
        <p:txBody>
          <a:bodyPr/>
          <a:lstStyle/>
          <a:p>
            <a:pPr algn="ctr"/>
            <a:r>
              <a:rPr lang="x-none" b="1" dirty="0">
                <a:latin typeface="Comic Sans MS" pitchFamily="66" charset="0"/>
              </a:rPr>
              <a:t>JK Flip flop Model</a:t>
            </a:r>
          </a:p>
        </p:txBody>
      </p:sp>
      <p:pic>
        <p:nvPicPr>
          <p:cNvPr id="7" name="Picture 6">
            <a:extLst>
              <a:ext uri="{FF2B5EF4-FFF2-40B4-BE49-F238E27FC236}">
                <a16:creationId xmlns:a16="http://schemas.microsoft.com/office/drawing/2014/main" id="{FD8F29F8-36D5-EE4B-AECA-2A2E91474096}"/>
              </a:ext>
            </a:extLst>
          </p:cNvPr>
          <p:cNvPicPr>
            <a:picLocks noChangeAspect="1"/>
          </p:cNvPicPr>
          <p:nvPr/>
        </p:nvPicPr>
        <p:blipFill rotWithShape="1">
          <a:blip r:embed="rId2">
            <a:duotone>
              <a:prstClr val="black"/>
              <a:schemeClr val="accent4">
                <a:tint val="45000"/>
                <a:satMod val="400000"/>
              </a:schemeClr>
            </a:duotone>
          </a:blip>
          <a:srcRect r="24712"/>
          <a:stretch/>
        </p:blipFill>
        <p:spPr>
          <a:xfrm>
            <a:off x="552723" y="1171574"/>
            <a:ext cx="6626512" cy="5152159"/>
          </a:xfrm>
          <a:prstGeom prst="rect">
            <a:avLst/>
          </a:prstGeom>
        </p:spPr>
      </p:pic>
      <p:pic>
        <p:nvPicPr>
          <p:cNvPr id="9" name="Picture 8">
            <a:extLst>
              <a:ext uri="{FF2B5EF4-FFF2-40B4-BE49-F238E27FC236}">
                <a16:creationId xmlns:a16="http://schemas.microsoft.com/office/drawing/2014/main" id="{54580C9B-9C7B-0B49-A68E-93B1556E70EA}"/>
              </a:ext>
            </a:extLst>
          </p:cNvPr>
          <p:cNvPicPr>
            <a:picLocks noChangeAspect="1"/>
          </p:cNvPicPr>
          <p:nvPr/>
        </p:nvPicPr>
        <p:blipFill>
          <a:blip r:embed="rId3"/>
          <a:stretch>
            <a:fillRect/>
          </a:stretch>
        </p:blipFill>
        <p:spPr>
          <a:xfrm>
            <a:off x="8448386" y="4747924"/>
            <a:ext cx="2527300" cy="647700"/>
          </a:xfrm>
          <a:prstGeom prst="rect">
            <a:avLst/>
          </a:prstGeom>
        </p:spPr>
      </p:pic>
      <p:pic>
        <p:nvPicPr>
          <p:cNvPr id="5" name="Picture 4">
            <a:extLst>
              <a:ext uri="{FF2B5EF4-FFF2-40B4-BE49-F238E27FC236}">
                <a16:creationId xmlns:a16="http://schemas.microsoft.com/office/drawing/2014/main" id="{3E843136-C2B7-F54B-A637-9B4FF8D2F258}"/>
              </a:ext>
            </a:extLst>
          </p:cNvPr>
          <p:cNvPicPr>
            <a:picLocks noChangeAspect="1"/>
          </p:cNvPicPr>
          <p:nvPr/>
        </p:nvPicPr>
        <p:blipFill>
          <a:blip r:embed="rId4"/>
          <a:stretch>
            <a:fillRect/>
          </a:stretch>
        </p:blipFill>
        <p:spPr>
          <a:xfrm>
            <a:off x="7342909" y="1466706"/>
            <a:ext cx="4488872" cy="3378200"/>
          </a:xfrm>
          <a:prstGeom prst="rect">
            <a:avLst/>
          </a:prstGeom>
        </p:spPr>
      </p:pic>
      <p:sp>
        <p:nvSpPr>
          <p:cNvPr id="6"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46</a:t>
            </a:r>
          </a:p>
        </p:txBody>
      </p:sp>
    </p:spTree>
    <p:extLst>
      <p:ext uri="{BB962C8B-B14F-4D97-AF65-F5344CB8AC3E}">
        <p14:creationId xmlns:p14="http://schemas.microsoft.com/office/powerpoint/2010/main" val="29972804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7B9E9-184A-B04F-AA15-01949474F1D2}"/>
              </a:ext>
            </a:extLst>
          </p:cNvPr>
          <p:cNvSpPr>
            <a:spLocks noGrp="1"/>
          </p:cNvSpPr>
          <p:nvPr>
            <p:ph type="title"/>
          </p:nvPr>
        </p:nvSpPr>
        <p:spPr>
          <a:xfrm>
            <a:off x="860778" y="-124346"/>
            <a:ext cx="10515600" cy="1325563"/>
          </a:xfrm>
        </p:spPr>
        <p:txBody>
          <a:bodyPr/>
          <a:lstStyle/>
          <a:p>
            <a:pPr algn="ctr"/>
            <a:r>
              <a:rPr lang="x-none" b="1" dirty="0">
                <a:latin typeface="Comic Sans MS" pitchFamily="66" charset="0"/>
              </a:rPr>
              <a:t>Example 1</a:t>
            </a:r>
          </a:p>
        </p:txBody>
      </p:sp>
      <p:sp>
        <p:nvSpPr>
          <p:cNvPr id="6" name="Rectangle 5">
            <a:extLst>
              <a:ext uri="{FF2B5EF4-FFF2-40B4-BE49-F238E27FC236}">
                <a16:creationId xmlns:a16="http://schemas.microsoft.com/office/drawing/2014/main" id="{FADDF1D8-CCD8-B843-8BAF-59FB3F9AC0F4}"/>
              </a:ext>
            </a:extLst>
          </p:cNvPr>
          <p:cNvSpPr/>
          <p:nvPr/>
        </p:nvSpPr>
        <p:spPr>
          <a:xfrm>
            <a:off x="563995" y="1083455"/>
            <a:ext cx="10150536" cy="523220"/>
          </a:xfrm>
          <a:prstGeom prst="rect">
            <a:avLst/>
          </a:prstGeom>
        </p:spPr>
        <p:txBody>
          <a:bodyPr wrap="none">
            <a:spAutoFit/>
          </a:bodyPr>
          <a:lstStyle/>
          <a:p>
            <a:pPr marL="457200" marR="0" lvl="0" indent="-4572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rgbClr val="0070C0"/>
                </a:solidFill>
                <a:effectLst/>
                <a:uLnTx/>
                <a:uFillTx/>
                <a:latin typeface="Comic Sans MS" pitchFamily="66" charset="0"/>
                <a:ea typeface="+mn-ea"/>
                <a:cs typeface="+mn-cs"/>
              </a:rPr>
              <a:t>What is wrong with the following code for a half adder? </a:t>
            </a:r>
          </a:p>
        </p:txBody>
      </p:sp>
      <p:pic>
        <p:nvPicPr>
          <p:cNvPr id="8" name="Picture 7">
            <a:extLst>
              <a:ext uri="{FF2B5EF4-FFF2-40B4-BE49-F238E27FC236}">
                <a16:creationId xmlns:a16="http://schemas.microsoft.com/office/drawing/2014/main" id="{074BDBC8-2F12-2646-B255-51C10CC35E41}"/>
              </a:ext>
            </a:extLst>
          </p:cNvPr>
          <p:cNvPicPr>
            <a:picLocks noChangeAspect="1"/>
          </p:cNvPicPr>
          <p:nvPr/>
        </p:nvPicPr>
        <p:blipFill>
          <a:blip r:embed="rId2"/>
          <a:stretch>
            <a:fillRect/>
          </a:stretch>
        </p:blipFill>
        <p:spPr>
          <a:xfrm>
            <a:off x="563995" y="4572000"/>
            <a:ext cx="7950200" cy="1562100"/>
          </a:xfrm>
          <a:prstGeom prst="rect">
            <a:avLst/>
          </a:prstGeom>
        </p:spPr>
      </p:pic>
      <p:pic>
        <p:nvPicPr>
          <p:cNvPr id="10" name="Picture 9">
            <a:extLst>
              <a:ext uri="{FF2B5EF4-FFF2-40B4-BE49-F238E27FC236}">
                <a16:creationId xmlns:a16="http://schemas.microsoft.com/office/drawing/2014/main" id="{51A1D10D-D5F3-794C-935E-D671FC570A26}"/>
              </a:ext>
            </a:extLst>
          </p:cNvPr>
          <p:cNvPicPr>
            <a:picLocks noChangeAspect="1"/>
          </p:cNvPicPr>
          <p:nvPr/>
        </p:nvPicPr>
        <p:blipFill>
          <a:blip r:embed="rId3">
            <a:duotone>
              <a:prstClr val="black"/>
              <a:schemeClr val="accent2">
                <a:tint val="45000"/>
                <a:satMod val="400000"/>
              </a:schemeClr>
            </a:duotone>
          </a:blip>
          <a:stretch>
            <a:fillRect/>
          </a:stretch>
        </p:blipFill>
        <p:spPr>
          <a:xfrm>
            <a:off x="860778" y="1982201"/>
            <a:ext cx="3181350" cy="2147747"/>
          </a:xfrm>
          <a:prstGeom prst="rect">
            <a:avLst/>
          </a:prstGeom>
        </p:spPr>
      </p:pic>
      <p:sp>
        <p:nvSpPr>
          <p:cNvPr id="11" name="Rounded Rectangle 10">
            <a:extLst>
              <a:ext uri="{FF2B5EF4-FFF2-40B4-BE49-F238E27FC236}">
                <a16:creationId xmlns:a16="http://schemas.microsoft.com/office/drawing/2014/main" id="{633FE66B-3E23-574C-A1E7-68FBDBEDC911}"/>
              </a:ext>
            </a:extLst>
          </p:cNvPr>
          <p:cNvSpPr/>
          <p:nvPr/>
        </p:nvSpPr>
        <p:spPr>
          <a:xfrm>
            <a:off x="563995" y="4700283"/>
            <a:ext cx="5213350" cy="393123"/>
          </a:xfrm>
          <a:prstGeom prst="roundRect">
            <a:avLst/>
          </a:prstGeom>
          <a:solidFill>
            <a:srgbClr val="FFC00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Rectangle 11">
            <a:extLst>
              <a:ext uri="{FF2B5EF4-FFF2-40B4-BE49-F238E27FC236}">
                <a16:creationId xmlns:a16="http://schemas.microsoft.com/office/drawing/2014/main" id="{647C8596-B608-D649-9868-EA8B856A9AEF}"/>
              </a:ext>
            </a:extLst>
          </p:cNvPr>
          <p:cNvSpPr/>
          <p:nvPr/>
        </p:nvSpPr>
        <p:spPr>
          <a:xfrm>
            <a:off x="4597094" y="2132744"/>
            <a:ext cx="5395004" cy="923330"/>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1800" b="0" i="0" u="none" strike="noStrike" kern="1200" cap="none" spc="0" normalizeH="0" baseline="0" noProof="0" dirty="0">
                <a:ln>
                  <a:noFill/>
                </a:ln>
                <a:solidFill>
                  <a:prstClr val="black"/>
                </a:solidFill>
                <a:effectLst/>
                <a:uLnTx/>
                <a:uFillTx/>
                <a:latin typeface="Comic Sans MS" pitchFamily="66" charset="0"/>
                <a:ea typeface="+mn-ea"/>
                <a:cs typeface="+mn-cs"/>
              </a:rPr>
              <a:t>The if statement is missing begin and end. Only the sum is part of the if statement.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3" name="Rectangle 12">
            <a:extLst>
              <a:ext uri="{FF2B5EF4-FFF2-40B4-BE49-F238E27FC236}">
                <a16:creationId xmlns:a16="http://schemas.microsoft.com/office/drawing/2014/main" id="{1AA88774-3BDD-8445-8E61-B34C39A105C0}"/>
              </a:ext>
            </a:extLst>
          </p:cNvPr>
          <p:cNvSpPr/>
          <p:nvPr/>
        </p:nvSpPr>
        <p:spPr>
          <a:xfrm>
            <a:off x="4597094" y="2783508"/>
            <a:ext cx="7403524" cy="1200329"/>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1800" b="0" i="0" u="none" strike="noStrike" kern="1200" cap="none" spc="0" normalizeH="0" baseline="0" noProof="0" dirty="0">
                <a:ln>
                  <a:noFill/>
                </a:ln>
                <a:solidFill>
                  <a:prstClr val="black"/>
                </a:solidFill>
                <a:effectLst/>
                <a:uLnTx/>
                <a:uFillTx/>
                <a:latin typeface="Comic Sans MS" pitchFamily="66" charset="0"/>
                <a:ea typeface="+mn-ea"/>
                <a:cs typeface="+mn-cs"/>
              </a:rPr>
              <a:t>This can be corrected by adding begin and end for the if statement. It can still lead to latches in synthesis. </a:t>
            </a: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1800" b="0" i="0" u="none" strike="noStrike" kern="1200" cap="none" spc="0" normalizeH="0" baseline="0" noProof="0" dirty="0">
                <a:ln>
                  <a:noFill/>
                </a:ln>
                <a:solidFill>
                  <a:prstClr val="black"/>
                </a:solidFill>
                <a:effectLst/>
                <a:uLnTx/>
                <a:uFillTx/>
                <a:latin typeface="Comic Sans MS" pitchFamily="66" charset="0"/>
                <a:ea typeface="+mn-ea"/>
                <a:cs typeface="+mn-cs"/>
              </a:rPr>
              <a:t>Latches can be avoided by adding else clause or by initializing sum and carry to 0 at the beginning of the always statement. </a:t>
            </a:r>
          </a:p>
        </p:txBody>
      </p:sp>
      <p:sp>
        <p:nvSpPr>
          <p:cNvPr id="9"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47</a:t>
            </a:r>
          </a:p>
        </p:txBody>
      </p:sp>
    </p:spTree>
    <p:extLst>
      <p:ext uri="{BB962C8B-B14F-4D97-AF65-F5344CB8AC3E}">
        <p14:creationId xmlns:p14="http://schemas.microsoft.com/office/powerpoint/2010/main" val="171003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3A37C-FD77-0045-80AE-A23B93815399}"/>
              </a:ext>
            </a:extLst>
          </p:cNvPr>
          <p:cNvSpPr>
            <a:spLocks noGrp="1"/>
          </p:cNvSpPr>
          <p:nvPr>
            <p:ph type="title"/>
          </p:nvPr>
        </p:nvSpPr>
        <p:spPr>
          <a:xfrm>
            <a:off x="815622" y="-165453"/>
            <a:ext cx="10515600" cy="1325563"/>
          </a:xfrm>
        </p:spPr>
        <p:txBody>
          <a:bodyPr/>
          <a:lstStyle/>
          <a:p>
            <a:pPr algn="ctr"/>
            <a:r>
              <a:rPr lang="x-none" b="1" dirty="0">
                <a:latin typeface="Comic Sans MS" pitchFamily="66" charset="0"/>
              </a:rPr>
              <a:t>Example 2</a:t>
            </a:r>
          </a:p>
        </p:txBody>
      </p:sp>
      <p:sp>
        <p:nvSpPr>
          <p:cNvPr id="4" name="Rectangle 3">
            <a:extLst>
              <a:ext uri="{FF2B5EF4-FFF2-40B4-BE49-F238E27FC236}">
                <a16:creationId xmlns:a16="http://schemas.microsoft.com/office/drawing/2014/main" id="{9DCBE1C3-3B63-C44A-8B60-885D002AF2A7}"/>
              </a:ext>
            </a:extLst>
          </p:cNvPr>
          <p:cNvSpPr/>
          <p:nvPr/>
        </p:nvSpPr>
        <p:spPr>
          <a:xfrm>
            <a:off x="745452" y="1160110"/>
            <a:ext cx="10150536" cy="523220"/>
          </a:xfrm>
          <a:prstGeom prst="rect">
            <a:avLst/>
          </a:prstGeom>
        </p:spPr>
        <p:txBody>
          <a:bodyPr wrap="none">
            <a:spAutoFit/>
          </a:bodyPr>
          <a:lstStyle/>
          <a:p>
            <a:pPr marL="457200" marR="0" lvl="0" indent="-4572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rgbClr val="0070C0"/>
                </a:solidFill>
                <a:effectLst/>
                <a:uLnTx/>
                <a:uFillTx/>
                <a:latin typeface="Comic Sans MS" pitchFamily="66" charset="0"/>
                <a:ea typeface="+mn-ea"/>
                <a:cs typeface="+mn-cs"/>
              </a:rPr>
              <a:t>What is wrong with the following code for a half adder? </a:t>
            </a:r>
          </a:p>
        </p:txBody>
      </p:sp>
      <p:pic>
        <p:nvPicPr>
          <p:cNvPr id="6" name="Picture 5">
            <a:extLst>
              <a:ext uri="{FF2B5EF4-FFF2-40B4-BE49-F238E27FC236}">
                <a16:creationId xmlns:a16="http://schemas.microsoft.com/office/drawing/2014/main" id="{82AC52F3-5AE8-B44C-A6AA-3F2044483C50}"/>
              </a:ext>
            </a:extLst>
          </p:cNvPr>
          <p:cNvPicPr>
            <a:picLocks noChangeAspect="1"/>
          </p:cNvPicPr>
          <p:nvPr/>
        </p:nvPicPr>
        <p:blipFill>
          <a:blip r:embed="rId2">
            <a:duotone>
              <a:prstClr val="black"/>
              <a:schemeClr val="accent2">
                <a:tint val="45000"/>
                <a:satMod val="400000"/>
              </a:schemeClr>
            </a:duotone>
          </a:blip>
          <a:stretch>
            <a:fillRect/>
          </a:stretch>
        </p:blipFill>
        <p:spPr>
          <a:xfrm>
            <a:off x="587406" y="2122381"/>
            <a:ext cx="3317009" cy="3056583"/>
          </a:xfrm>
          <a:prstGeom prst="rect">
            <a:avLst/>
          </a:prstGeom>
        </p:spPr>
      </p:pic>
      <p:pic>
        <p:nvPicPr>
          <p:cNvPr id="8" name="Picture 7">
            <a:extLst>
              <a:ext uri="{FF2B5EF4-FFF2-40B4-BE49-F238E27FC236}">
                <a16:creationId xmlns:a16="http://schemas.microsoft.com/office/drawing/2014/main" id="{BA945BBC-1CB3-E543-BDB7-D6539B335E9D}"/>
              </a:ext>
            </a:extLst>
          </p:cNvPr>
          <p:cNvPicPr>
            <a:picLocks noChangeAspect="1"/>
          </p:cNvPicPr>
          <p:nvPr/>
        </p:nvPicPr>
        <p:blipFill>
          <a:blip r:embed="rId3"/>
          <a:stretch>
            <a:fillRect/>
          </a:stretch>
        </p:blipFill>
        <p:spPr>
          <a:xfrm>
            <a:off x="4300682" y="2754971"/>
            <a:ext cx="7772400" cy="1435100"/>
          </a:xfrm>
          <a:prstGeom prst="rect">
            <a:avLst/>
          </a:prstGeom>
        </p:spPr>
      </p:pic>
      <p:sp>
        <p:nvSpPr>
          <p:cNvPr id="7" name="Rounded Rectangle 6">
            <a:extLst>
              <a:ext uri="{FF2B5EF4-FFF2-40B4-BE49-F238E27FC236}">
                <a16:creationId xmlns:a16="http://schemas.microsoft.com/office/drawing/2014/main" id="{67006F33-6775-4F40-8C06-5D1C49228EA1}"/>
              </a:ext>
            </a:extLst>
          </p:cNvPr>
          <p:cNvSpPr/>
          <p:nvPr/>
        </p:nvSpPr>
        <p:spPr>
          <a:xfrm>
            <a:off x="4411519" y="3782038"/>
            <a:ext cx="4912591" cy="408033"/>
          </a:xfrm>
          <a:prstGeom prst="roundRect">
            <a:avLst/>
          </a:prstGeom>
          <a:solidFill>
            <a:srgbClr val="FFC00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48</a:t>
            </a:r>
          </a:p>
        </p:txBody>
      </p:sp>
    </p:spTree>
    <p:extLst>
      <p:ext uri="{BB962C8B-B14F-4D97-AF65-F5344CB8AC3E}">
        <p14:creationId xmlns:p14="http://schemas.microsoft.com/office/powerpoint/2010/main" val="52870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33994-5D21-BE49-88B4-4BB4298BC3BE}"/>
              </a:ext>
            </a:extLst>
          </p:cNvPr>
          <p:cNvSpPr>
            <a:spLocks noGrp="1"/>
          </p:cNvSpPr>
          <p:nvPr>
            <p:ph type="title"/>
          </p:nvPr>
        </p:nvSpPr>
        <p:spPr>
          <a:xfrm>
            <a:off x="845787" y="-48424"/>
            <a:ext cx="10515600" cy="1325563"/>
          </a:xfrm>
        </p:spPr>
        <p:txBody>
          <a:bodyPr/>
          <a:lstStyle/>
          <a:p>
            <a:pPr algn="ctr"/>
            <a:r>
              <a:rPr lang="en-US" b="1" dirty="0">
                <a:latin typeface="Comic Sans MS" pitchFamily="66" charset="0"/>
              </a:rPr>
              <a:t>Verilog Models for Multiplexers</a:t>
            </a:r>
            <a:endParaRPr lang="en-US" dirty="0">
              <a:latin typeface="Comic Sans MS" pitchFamily="66" charset="0"/>
            </a:endParaRPr>
          </a:p>
        </p:txBody>
      </p:sp>
      <p:pic>
        <p:nvPicPr>
          <p:cNvPr id="7" name="Picture 6">
            <a:extLst>
              <a:ext uri="{FF2B5EF4-FFF2-40B4-BE49-F238E27FC236}">
                <a16:creationId xmlns:a16="http://schemas.microsoft.com/office/drawing/2014/main" id="{A2398D45-66F1-D04C-A728-2C7C0E20A39F}"/>
              </a:ext>
            </a:extLst>
          </p:cNvPr>
          <p:cNvPicPr>
            <a:picLocks noChangeAspect="1"/>
          </p:cNvPicPr>
          <p:nvPr/>
        </p:nvPicPr>
        <p:blipFill>
          <a:blip r:embed="rId3"/>
          <a:stretch>
            <a:fillRect/>
          </a:stretch>
        </p:blipFill>
        <p:spPr>
          <a:xfrm>
            <a:off x="990094" y="2281531"/>
            <a:ext cx="2837224" cy="2808993"/>
          </a:xfrm>
          <a:prstGeom prst="rect">
            <a:avLst/>
          </a:prstGeom>
        </p:spPr>
      </p:pic>
      <p:pic>
        <p:nvPicPr>
          <p:cNvPr id="9" name="Picture 8">
            <a:extLst>
              <a:ext uri="{FF2B5EF4-FFF2-40B4-BE49-F238E27FC236}">
                <a16:creationId xmlns:a16="http://schemas.microsoft.com/office/drawing/2014/main" id="{56C4AA5B-C6D3-C84A-9309-00E5A7F6B753}"/>
              </a:ext>
            </a:extLst>
          </p:cNvPr>
          <p:cNvPicPr>
            <a:picLocks noChangeAspect="1"/>
          </p:cNvPicPr>
          <p:nvPr/>
        </p:nvPicPr>
        <p:blipFill>
          <a:blip r:embed="rId4">
            <a:duotone>
              <a:prstClr val="black"/>
              <a:schemeClr val="accent2">
                <a:tint val="45000"/>
                <a:satMod val="400000"/>
              </a:schemeClr>
            </a:duotone>
          </a:blip>
          <a:stretch>
            <a:fillRect/>
          </a:stretch>
        </p:blipFill>
        <p:spPr>
          <a:xfrm>
            <a:off x="5111346" y="2780897"/>
            <a:ext cx="4129636" cy="406400"/>
          </a:xfrm>
          <a:prstGeom prst="rect">
            <a:avLst/>
          </a:prstGeom>
        </p:spPr>
      </p:pic>
      <p:pic>
        <p:nvPicPr>
          <p:cNvPr id="11" name="Picture 10">
            <a:extLst>
              <a:ext uri="{FF2B5EF4-FFF2-40B4-BE49-F238E27FC236}">
                <a16:creationId xmlns:a16="http://schemas.microsoft.com/office/drawing/2014/main" id="{24C50076-BFC0-E447-A84C-FAF18D519433}"/>
              </a:ext>
            </a:extLst>
          </p:cNvPr>
          <p:cNvPicPr>
            <a:picLocks noChangeAspect="1"/>
          </p:cNvPicPr>
          <p:nvPr/>
        </p:nvPicPr>
        <p:blipFill>
          <a:blip r:embed="rId5">
            <a:duotone>
              <a:prstClr val="black"/>
              <a:schemeClr val="accent4">
                <a:tint val="45000"/>
                <a:satMod val="400000"/>
              </a:schemeClr>
            </a:duotone>
          </a:blip>
          <a:stretch>
            <a:fillRect/>
          </a:stretch>
        </p:blipFill>
        <p:spPr>
          <a:xfrm>
            <a:off x="5111346" y="3747606"/>
            <a:ext cx="4129636" cy="1054100"/>
          </a:xfrm>
          <a:prstGeom prst="rect">
            <a:avLst/>
          </a:prstGeom>
        </p:spPr>
      </p:pic>
      <p:sp>
        <p:nvSpPr>
          <p:cNvPr id="14" name="Oval 13">
            <a:extLst>
              <a:ext uri="{FF2B5EF4-FFF2-40B4-BE49-F238E27FC236}">
                <a16:creationId xmlns:a16="http://schemas.microsoft.com/office/drawing/2014/main" id="{B19FF6C2-5F90-7A4E-B762-C58B09A0C895}"/>
              </a:ext>
            </a:extLst>
          </p:cNvPr>
          <p:cNvSpPr/>
          <p:nvPr/>
        </p:nvSpPr>
        <p:spPr>
          <a:xfrm>
            <a:off x="4308895" y="2785185"/>
            <a:ext cx="287383" cy="296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x-none" sz="1800" b="0" i="0" u="none" strike="noStrike" kern="1200" cap="none" spc="0" normalizeH="0" baseline="0" noProof="0" dirty="0">
                <a:ln>
                  <a:noFill/>
                </a:ln>
                <a:solidFill>
                  <a:prstClr val="white"/>
                </a:solidFill>
                <a:effectLst/>
                <a:uLnTx/>
                <a:uFillTx/>
                <a:latin typeface="Calibri"/>
                <a:ea typeface="+mn-ea"/>
                <a:cs typeface="+mn-cs"/>
              </a:rPr>
              <a:t>1</a:t>
            </a:r>
          </a:p>
        </p:txBody>
      </p:sp>
      <p:sp>
        <p:nvSpPr>
          <p:cNvPr id="15" name="Oval 14">
            <a:extLst>
              <a:ext uri="{FF2B5EF4-FFF2-40B4-BE49-F238E27FC236}">
                <a16:creationId xmlns:a16="http://schemas.microsoft.com/office/drawing/2014/main" id="{6FC118A4-16C9-9D45-B633-00334D66C91F}"/>
              </a:ext>
            </a:extLst>
          </p:cNvPr>
          <p:cNvSpPr/>
          <p:nvPr/>
        </p:nvSpPr>
        <p:spPr>
          <a:xfrm>
            <a:off x="4308894" y="3747606"/>
            <a:ext cx="287383" cy="296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x-none" sz="1800" b="0" i="0" u="none" strike="noStrike" kern="1200" cap="none" spc="0" normalizeH="0" baseline="0" noProof="0" dirty="0">
                <a:ln>
                  <a:noFill/>
                </a:ln>
                <a:solidFill>
                  <a:prstClr val="white"/>
                </a:solidFill>
                <a:effectLst/>
                <a:uLnTx/>
                <a:uFillTx/>
                <a:latin typeface="Calibri"/>
                <a:ea typeface="+mn-ea"/>
                <a:cs typeface="+mn-cs"/>
              </a:rPr>
              <a:t>2</a:t>
            </a:r>
          </a:p>
        </p:txBody>
      </p:sp>
      <p:pic>
        <p:nvPicPr>
          <p:cNvPr id="18" name="Picture 17">
            <a:extLst>
              <a:ext uri="{FF2B5EF4-FFF2-40B4-BE49-F238E27FC236}">
                <a16:creationId xmlns:a16="http://schemas.microsoft.com/office/drawing/2014/main" id="{0994F72E-CEEC-6340-8635-58E630696947}"/>
              </a:ext>
            </a:extLst>
          </p:cNvPr>
          <p:cNvPicPr>
            <a:picLocks noChangeAspect="1"/>
          </p:cNvPicPr>
          <p:nvPr/>
        </p:nvPicPr>
        <p:blipFill>
          <a:blip r:embed="rId6">
            <a:duotone>
              <a:prstClr val="black"/>
              <a:schemeClr val="accent1">
                <a:tint val="45000"/>
                <a:satMod val="400000"/>
              </a:schemeClr>
            </a:duotone>
          </a:blip>
          <a:stretch>
            <a:fillRect/>
          </a:stretch>
        </p:blipFill>
        <p:spPr>
          <a:xfrm>
            <a:off x="4452587" y="1656366"/>
            <a:ext cx="6908800" cy="469900"/>
          </a:xfrm>
          <a:prstGeom prst="rect">
            <a:avLst/>
          </a:prstGeom>
        </p:spPr>
      </p:pic>
      <p:sp>
        <p:nvSpPr>
          <p:cNvPr id="19" name="TextBox 18">
            <a:extLst>
              <a:ext uri="{FF2B5EF4-FFF2-40B4-BE49-F238E27FC236}">
                <a16:creationId xmlns:a16="http://schemas.microsoft.com/office/drawing/2014/main" id="{DF1EC228-A516-9941-8E2B-8F8F9C570FA8}"/>
              </a:ext>
            </a:extLst>
          </p:cNvPr>
          <p:cNvSpPr txBox="1"/>
          <p:nvPr/>
        </p:nvSpPr>
        <p:spPr>
          <a:xfrm>
            <a:off x="990094" y="1568151"/>
            <a:ext cx="319388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x-none" sz="1800" b="1" i="0" u="none" strike="noStrike" kern="1200" cap="none" spc="0" normalizeH="0" baseline="0" noProof="0" dirty="0">
                <a:ln>
                  <a:noFill/>
                </a:ln>
                <a:solidFill>
                  <a:prstClr val="black"/>
                </a:solidFill>
                <a:effectLst/>
                <a:uLnTx/>
                <a:uFillTx/>
                <a:latin typeface="Comic Sans MS" pitchFamily="66" charset="0"/>
                <a:ea typeface="+mn-ea"/>
                <a:cs typeface="+mn-cs"/>
              </a:rPr>
              <a:t>Genral Form of  a Conditional Statement</a:t>
            </a:r>
          </a:p>
        </p:txBody>
      </p:sp>
      <p:sp>
        <p:nvSpPr>
          <p:cNvPr id="10"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49</a:t>
            </a:r>
          </a:p>
        </p:txBody>
      </p:sp>
    </p:spTree>
    <p:extLst>
      <p:ext uri="{BB962C8B-B14F-4D97-AF65-F5344CB8AC3E}">
        <p14:creationId xmlns:p14="http://schemas.microsoft.com/office/powerpoint/2010/main" val="3412094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31A55-ED6E-5F48-B8E3-EE95330CF737}"/>
              </a:ext>
            </a:extLst>
          </p:cNvPr>
          <p:cNvSpPr>
            <a:spLocks noGrp="1"/>
          </p:cNvSpPr>
          <p:nvPr>
            <p:ph type="title"/>
          </p:nvPr>
        </p:nvSpPr>
        <p:spPr>
          <a:xfrm>
            <a:off x="838200" y="365125"/>
            <a:ext cx="10515600" cy="789907"/>
          </a:xfrm>
        </p:spPr>
        <p:txBody>
          <a:bodyPr/>
          <a:lstStyle/>
          <a:p>
            <a:pPr algn="ctr"/>
            <a:r>
              <a:rPr lang="x-none" b="1" dirty="0">
                <a:latin typeface="Comic Sans MS" panose="030F0702030302020204" pitchFamily="66" charset="0"/>
              </a:rPr>
              <a:t>Net Values</a:t>
            </a:r>
          </a:p>
        </p:txBody>
      </p:sp>
      <p:sp>
        <p:nvSpPr>
          <p:cNvPr id="3" name="Content Placeholder 2">
            <a:extLst>
              <a:ext uri="{FF2B5EF4-FFF2-40B4-BE49-F238E27FC236}">
                <a16:creationId xmlns:a16="http://schemas.microsoft.com/office/drawing/2014/main" id="{01CAEA5D-7882-E648-9BF2-C9F922399F49}"/>
              </a:ext>
            </a:extLst>
          </p:cNvPr>
          <p:cNvSpPr>
            <a:spLocks noGrp="1"/>
          </p:cNvSpPr>
          <p:nvPr>
            <p:ph idx="1"/>
          </p:nvPr>
        </p:nvSpPr>
        <p:spPr>
          <a:xfrm>
            <a:off x="991773" y="1292804"/>
            <a:ext cx="10515600" cy="3528169"/>
          </a:xfrm>
        </p:spPr>
        <p:txBody>
          <a:bodyPr/>
          <a:lstStyle/>
          <a:p>
            <a:r>
              <a:rPr lang="en-US" sz="2400" dirty="0">
                <a:latin typeface="Comic Sans MS" panose="030F0702030302020204" pitchFamily="66" charset="0"/>
              </a:rPr>
              <a:t>Every signal is of type </a:t>
            </a:r>
            <a:r>
              <a:rPr lang="en-US" sz="2400" b="1" dirty="0">
                <a:latin typeface="Comic Sans MS" panose="030F0702030302020204" pitchFamily="66" charset="0"/>
              </a:rPr>
              <a:t>wire </a:t>
            </a:r>
            <a:r>
              <a:rPr lang="en-US" sz="2400" dirty="0">
                <a:latin typeface="Comic Sans MS" panose="030F0702030302020204" pitchFamily="66" charset="0"/>
              </a:rPr>
              <a:t>(or </a:t>
            </a:r>
            <a:r>
              <a:rPr lang="en-US" sz="2400" i="1" dirty="0">
                <a:latin typeface="Comic Sans MS" panose="030F0702030302020204" pitchFamily="66" charset="0"/>
              </a:rPr>
              <a:t>net</a:t>
            </a:r>
            <a:r>
              <a:rPr lang="en-US" sz="2400" dirty="0">
                <a:latin typeface="Comic Sans MS" panose="030F0702030302020204" pitchFamily="66" charset="0"/>
              </a:rPr>
              <a:t>), and it generally has a value of 0 or 1.</a:t>
            </a:r>
          </a:p>
          <a:p>
            <a:r>
              <a:rPr lang="en-US" sz="2400" dirty="0">
                <a:latin typeface="Comic Sans MS" panose="030F0702030302020204" pitchFamily="66" charset="0"/>
              </a:rPr>
              <a:t>In general, the net values in Verilog are represented as </a:t>
            </a:r>
            <a:r>
              <a:rPr lang="en-US" sz="2400" i="1" dirty="0">
                <a:latin typeface="Comic Sans MS" panose="030F0702030302020204" pitchFamily="66" charset="0"/>
              </a:rPr>
              <a:t>&lt;number of bits&gt;</a:t>
            </a:r>
            <a:r>
              <a:rPr lang="en-US" sz="2400" dirty="0">
                <a:latin typeface="Comic Sans MS" panose="030F0702030302020204" pitchFamily="66" charset="0"/>
              </a:rPr>
              <a:t>’</a:t>
            </a:r>
            <a:r>
              <a:rPr lang="en-US" sz="2400" i="1" dirty="0">
                <a:latin typeface="Comic Sans MS" panose="030F0702030302020204" pitchFamily="66" charset="0"/>
              </a:rPr>
              <a:t>&lt;base&gt;&lt;value&gt;. </a:t>
            </a:r>
          </a:p>
          <a:p>
            <a:r>
              <a:rPr lang="en-US" sz="2400" dirty="0">
                <a:latin typeface="Comic Sans MS" panose="030F0702030302020204" pitchFamily="66" charset="0"/>
              </a:rPr>
              <a:t>The values on nets can be represented as </a:t>
            </a:r>
            <a:r>
              <a:rPr lang="en-US" sz="2400" dirty="0">
                <a:solidFill>
                  <a:srgbClr val="FF0000"/>
                </a:solidFill>
                <a:latin typeface="Comic Sans MS" panose="030F0702030302020204" pitchFamily="66" charset="0"/>
              </a:rPr>
              <a:t>binary</a:t>
            </a:r>
            <a:r>
              <a:rPr lang="en-US" sz="2400" dirty="0">
                <a:latin typeface="Comic Sans MS" panose="030F0702030302020204" pitchFamily="66" charset="0"/>
              </a:rPr>
              <a:t>, </a:t>
            </a:r>
            <a:r>
              <a:rPr lang="en-US" sz="2400" dirty="0">
                <a:solidFill>
                  <a:srgbClr val="FF0000"/>
                </a:solidFill>
                <a:latin typeface="Comic Sans MS" panose="030F0702030302020204" pitchFamily="66" charset="0"/>
              </a:rPr>
              <a:t>decimal</a:t>
            </a:r>
            <a:r>
              <a:rPr lang="en-US" sz="2400" dirty="0">
                <a:latin typeface="Comic Sans MS" panose="030F0702030302020204" pitchFamily="66" charset="0"/>
              </a:rPr>
              <a:t>, or </a:t>
            </a:r>
            <a:r>
              <a:rPr lang="en-US" sz="2400" dirty="0">
                <a:solidFill>
                  <a:srgbClr val="FF0000"/>
                </a:solidFill>
                <a:latin typeface="Comic Sans MS" panose="030F0702030302020204" pitchFamily="66" charset="0"/>
              </a:rPr>
              <a:t>hexadecimal</a:t>
            </a:r>
            <a:r>
              <a:rPr lang="en-US" sz="2400" dirty="0">
                <a:latin typeface="Comic Sans MS" panose="030F0702030302020204" pitchFamily="66" charset="0"/>
              </a:rPr>
              <a:t> indicated by </a:t>
            </a:r>
            <a:r>
              <a:rPr lang="en-US" sz="2400" dirty="0">
                <a:solidFill>
                  <a:srgbClr val="FF0000"/>
                </a:solidFill>
                <a:latin typeface="Comic Sans MS" panose="030F0702030302020204" pitchFamily="66" charset="0"/>
              </a:rPr>
              <a:t>b</a:t>
            </a:r>
            <a:r>
              <a:rPr lang="en-US" sz="2400" dirty="0">
                <a:latin typeface="Comic Sans MS" panose="030F0702030302020204" pitchFamily="66" charset="0"/>
              </a:rPr>
              <a:t>, </a:t>
            </a:r>
            <a:r>
              <a:rPr lang="en-US" sz="2400" dirty="0">
                <a:solidFill>
                  <a:srgbClr val="FF0000"/>
                </a:solidFill>
                <a:latin typeface="Comic Sans MS" panose="030F0702030302020204" pitchFamily="66" charset="0"/>
              </a:rPr>
              <a:t>d</a:t>
            </a:r>
            <a:r>
              <a:rPr lang="en-US" sz="2400" dirty="0">
                <a:latin typeface="Comic Sans MS" panose="030F0702030302020204" pitchFamily="66" charset="0"/>
              </a:rPr>
              <a:t>, and </a:t>
            </a:r>
            <a:r>
              <a:rPr lang="en-US" sz="2400" dirty="0">
                <a:solidFill>
                  <a:srgbClr val="FF0000"/>
                </a:solidFill>
                <a:latin typeface="Comic Sans MS" panose="030F0702030302020204" pitchFamily="66" charset="0"/>
              </a:rPr>
              <a:t>h</a:t>
            </a:r>
            <a:r>
              <a:rPr lang="en-US" sz="2400" dirty="0">
                <a:latin typeface="Comic Sans MS" panose="030F0702030302020204" pitchFamily="66" charset="0"/>
              </a:rPr>
              <a:t> respectively. </a:t>
            </a:r>
          </a:p>
          <a:p>
            <a:endParaRPr lang="x-none" sz="2400" dirty="0">
              <a:latin typeface="Comic Sans MS" panose="030F0702030302020204" pitchFamily="66" charset="0"/>
            </a:endParaRPr>
          </a:p>
        </p:txBody>
      </p:sp>
      <p:sp>
        <p:nvSpPr>
          <p:cNvPr id="4" name="Slide Number Placeholder 3">
            <a:extLst>
              <a:ext uri="{FF2B5EF4-FFF2-40B4-BE49-F238E27FC236}">
                <a16:creationId xmlns:a16="http://schemas.microsoft.com/office/drawing/2014/main" id="{196D96AB-92FA-944E-949C-E9EB07368343}"/>
              </a:ext>
            </a:extLst>
          </p:cNvPr>
          <p:cNvSpPr>
            <a:spLocks noGrp="1"/>
          </p:cNvSpPr>
          <p:nvPr>
            <p:ph type="sldNum" sz="quarter" idx="11"/>
          </p:nvPr>
        </p:nvSpPr>
        <p:spPr/>
        <p:txBody>
          <a:bodyPr/>
          <a:lstStyle/>
          <a:p>
            <a:pPr>
              <a:defRPr/>
            </a:pPr>
            <a:fld id="{4326CD2F-77EE-44CA-919D-2022487B5194}" type="slidenum">
              <a:rPr lang="en-US" altLang="en-US" smtClean="0">
                <a:latin typeface="Comic Sans MS" panose="030F0702030302020204" pitchFamily="66" charset="0"/>
              </a:rPr>
              <a:pPr>
                <a:defRPr/>
              </a:pPr>
              <a:t>5</a:t>
            </a:fld>
            <a:endParaRPr lang="en-US" altLang="en-US">
              <a:latin typeface="Comic Sans MS" panose="030F0702030302020204" pitchFamily="66" charset="0"/>
            </a:endParaRPr>
          </a:p>
        </p:txBody>
      </p:sp>
      <p:pic>
        <p:nvPicPr>
          <p:cNvPr id="8" name="Picture 7">
            <a:extLst>
              <a:ext uri="{FF2B5EF4-FFF2-40B4-BE49-F238E27FC236}">
                <a16:creationId xmlns:a16="http://schemas.microsoft.com/office/drawing/2014/main" id="{2FF253B2-4878-474A-A54D-E83B46FC008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3791018" y="3917807"/>
            <a:ext cx="5779826" cy="2834338"/>
          </a:xfrm>
          <a:prstGeom prst="rect">
            <a:avLst/>
          </a:prstGeom>
        </p:spPr>
      </p:pic>
      <p:sp>
        <p:nvSpPr>
          <p:cNvPr id="6" name="Slide Number Placeholder 3">
            <a:extLst>
              <a:ext uri="{FF2B5EF4-FFF2-40B4-BE49-F238E27FC236}">
                <a16:creationId xmlns:a16="http://schemas.microsoft.com/office/drawing/2014/main" id="{3E5914CC-8098-452B-B155-31ED1E14CDB3}"/>
              </a:ext>
            </a:extLst>
          </p:cNvPr>
          <p:cNvSpPr>
            <a:spLocks noGrp="1"/>
          </p:cNvSpPr>
          <p:nvPr>
            <p:ph type="sldNum" sz="quarter" idx="12"/>
          </p:nvPr>
        </p:nvSpPr>
        <p:spPr>
          <a:xfrm>
            <a:off x="8610600" y="6356350"/>
            <a:ext cx="2743200" cy="365125"/>
          </a:xfrm>
        </p:spPr>
        <p:txBody>
          <a:bodyPr/>
          <a:lstStyle/>
          <a:p>
            <a:fld id="{5A81485A-01B8-4054-A537-7FB3100B64ED}" type="slidenum">
              <a:rPr lang="en-US" smtClean="0">
                <a:latin typeface="Comic Sans MS" panose="030F0702030302020204" pitchFamily="66" charset="0"/>
              </a:rPr>
              <a:t>5</a:t>
            </a:fld>
            <a:endParaRPr lang="en-US">
              <a:latin typeface="Comic Sans MS" panose="030F0702030302020204" pitchFamily="66" charset="0"/>
            </a:endParaRPr>
          </a:p>
        </p:txBody>
      </p:sp>
    </p:spTree>
    <p:extLst>
      <p:ext uri="{BB962C8B-B14F-4D97-AF65-F5344CB8AC3E}">
        <p14:creationId xmlns:p14="http://schemas.microsoft.com/office/powerpoint/2010/main" val="17764618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33994-5D21-BE49-88B4-4BB4298BC3BE}"/>
              </a:ext>
            </a:extLst>
          </p:cNvPr>
          <p:cNvSpPr>
            <a:spLocks noGrp="1"/>
          </p:cNvSpPr>
          <p:nvPr>
            <p:ph type="title"/>
          </p:nvPr>
        </p:nvSpPr>
        <p:spPr>
          <a:xfrm>
            <a:off x="838200" y="105481"/>
            <a:ext cx="10515600" cy="1325563"/>
          </a:xfrm>
        </p:spPr>
        <p:txBody>
          <a:bodyPr>
            <a:normAutofit/>
          </a:bodyPr>
          <a:lstStyle/>
          <a:p>
            <a:pPr algn="ctr"/>
            <a:r>
              <a:rPr lang="en-US" sz="4000" b="1" dirty="0">
                <a:latin typeface="Comic Sans MS" pitchFamily="66" charset="0"/>
              </a:rPr>
              <a:t>Cascaded 2-to-1 </a:t>
            </a:r>
            <a:r>
              <a:rPr lang="en-US" sz="4000" b="1" dirty="0" err="1">
                <a:latin typeface="Comic Sans MS" pitchFamily="66" charset="0"/>
              </a:rPr>
              <a:t>MUXes</a:t>
            </a:r>
            <a:r>
              <a:rPr lang="en-US" sz="4000" b="1" dirty="0">
                <a:latin typeface="Comic Sans MS" pitchFamily="66" charset="0"/>
              </a:rPr>
              <a:t> Using Conditional Assignment</a:t>
            </a:r>
          </a:p>
        </p:txBody>
      </p:sp>
      <p:pic>
        <p:nvPicPr>
          <p:cNvPr id="4" name="Picture 3">
            <a:extLst>
              <a:ext uri="{FF2B5EF4-FFF2-40B4-BE49-F238E27FC236}">
                <a16:creationId xmlns:a16="http://schemas.microsoft.com/office/drawing/2014/main" id="{F232FD2D-FCDF-3C44-A1FC-28AC09305190}"/>
              </a:ext>
            </a:extLst>
          </p:cNvPr>
          <p:cNvPicPr>
            <a:picLocks noChangeAspect="1"/>
          </p:cNvPicPr>
          <p:nvPr/>
        </p:nvPicPr>
        <p:blipFill>
          <a:blip r:embed="rId2"/>
          <a:stretch>
            <a:fillRect/>
          </a:stretch>
        </p:blipFill>
        <p:spPr>
          <a:xfrm>
            <a:off x="1009578" y="1607089"/>
            <a:ext cx="3675652" cy="2785159"/>
          </a:xfrm>
          <a:prstGeom prst="rect">
            <a:avLst/>
          </a:prstGeom>
        </p:spPr>
      </p:pic>
      <p:pic>
        <p:nvPicPr>
          <p:cNvPr id="6" name="Picture 5">
            <a:extLst>
              <a:ext uri="{FF2B5EF4-FFF2-40B4-BE49-F238E27FC236}">
                <a16:creationId xmlns:a16="http://schemas.microsoft.com/office/drawing/2014/main" id="{9702777E-4C3D-DA48-8AA2-657C702AC2E4}"/>
              </a:ext>
            </a:extLst>
          </p:cNvPr>
          <p:cNvPicPr>
            <a:picLocks noChangeAspect="1"/>
          </p:cNvPicPr>
          <p:nvPr/>
        </p:nvPicPr>
        <p:blipFill>
          <a:blip r:embed="rId3">
            <a:duotone>
              <a:prstClr val="black"/>
              <a:schemeClr val="accent2">
                <a:tint val="45000"/>
                <a:satMod val="400000"/>
              </a:schemeClr>
            </a:duotone>
          </a:blip>
          <a:stretch>
            <a:fillRect/>
          </a:stretch>
        </p:blipFill>
        <p:spPr>
          <a:xfrm>
            <a:off x="5116828" y="2466107"/>
            <a:ext cx="5747476" cy="1067121"/>
          </a:xfrm>
          <a:prstGeom prst="rect">
            <a:avLst/>
          </a:prstGeom>
        </p:spPr>
      </p:pic>
      <p:sp>
        <p:nvSpPr>
          <p:cNvPr id="5"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50</a:t>
            </a:r>
          </a:p>
        </p:txBody>
      </p:sp>
    </p:spTree>
    <p:extLst>
      <p:ext uri="{BB962C8B-B14F-4D97-AF65-F5344CB8AC3E}">
        <p14:creationId xmlns:p14="http://schemas.microsoft.com/office/powerpoint/2010/main" val="40075666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7D1E-711B-184B-8F0D-FE702B831F49}"/>
              </a:ext>
            </a:extLst>
          </p:cNvPr>
          <p:cNvSpPr>
            <a:spLocks noGrp="1"/>
          </p:cNvSpPr>
          <p:nvPr>
            <p:ph type="title"/>
          </p:nvPr>
        </p:nvSpPr>
        <p:spPr>
          <a:xfrm>
            <a:off x="849489" y="0"/>
            <a:ext cx="10515600" cy="1325563"/>
          </a:xfrm>
        </p:spPr>
        <p:txBody>
          <a:bodyPr>
            <a:normAutofit/>
          </a:bodyPr>
          <a:lstStyle/>
          <a:p>
            <a:pPr algn="ctr"/>
            <a:r>
              <a:rPr lang="en-US" b="1" dirty="0">
                <a:latin typeface="Comic Sans MS" pitchFamily="66" charset="0"/>
              </a:rPr>
              <a:t>4-to-1 Multiplexer </a:t>
            </a:r>
            <a:endParaRPr lang="x-none" b="1" dirty="0">
              <a:latin typeface="Comic Sans MS" pitchFamily="66" charset="0"/>
            </a:endParaRPr>
          </a:p>
        </p:txBody>
      </p:sp>
      <p:pic>
        <p:nvPicPr>
          <p:cNvPr id="5" name="Picture 4">
            <a:extLst>
              <a:ext uri="{FF2B5EF4-FFF2-40B4-BE49-F238E27FC236}">
                <a16:creationId xmlns:a16="http://schemas.microsoft.com/office/drawing/2014/main" id="{311B3FAC-4BE9-C54B-AA18-BDA959AA32BA}"/>
              </a:ext>
            </a:extLst>
          </p:cNvPr>
          <p:cNvPicPr>
            <a:picLocks noChangeAspect="1"/>
          </p:cNvPicPr>
          <p:nvPr/>
        </p:nvPicPr>
        <p:blipFill>
          <a:blip r:embed="rId2"/>
          <a:stretch>
            <a:fillRect/>
          </a:stretch>
        </p:blipFill>
        <p:spPr>
          <a:xfrm>
            <a:off x="1024278" y="1146526"/>
            <a:ext cx="3938479" cy="4126923"/>
          </a:xfrm>
          <a:prstGeom prst="rect">
            <a:avLst/>
          </a:prstGeom>
        </p:spPr>
      </p:pic>
      <p:pic>
        <p:nvPicPr>
          <p:cNvPr id="7" name="Picture 6">
            <a:extLst>
              <a:ext uri="{FF2B5EF4-FFF2-40B4-BE49-F238E27FC236}">
                <a16:creationId xmlns:a16="http://schemas.microsoft.com/office/drawing/2014/main" id="{F6A1322A-A336-DE4C-992F-8B987CB154F9}"/>
              </a:ext>
            </a:extLst>
          </p:cNvPr>
          <p:cNvPicPr>
            <a:picLocks noChangeAspect="1"/>
          </p:cNvPicPr>
          <p:nvPr/>
        </p:nvPicPr>
        <p:blipFill>
          <a:blip r:embed="rId3">
            <a:duotone>
              <a:prstClr val="black"/>
              <a:schemeClr val="accent2">
                <a:tint val="45000"/>
                <a:satMod val="400000"/>
              </a:schemeClr>
            </a:duotone>
          </a:blip>
          <a:stretch>
            <a:fillRect/>
          </a:stretch>
        </p:blipFill>
        <p:spPr>
          <a:xfrm>
            <a:off x="5137546" y="2701987"/>
            <a:ext cx="5740400" cy="508000"/>
          </a:xfrm>
          <a:prstGeom prst="rect">
            <a:avLst/>
          </a:prstGeom>
        </p:spPr>
      </p:pic>
      <p:sp>
        <p:nvSpPr>
          <p:cNvPr id="6"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51</a:t>
            </a:r>
          </a:p>
        </p:txBody>
      </p:sp>
    </p:spTree>
    <p:extLst>
      <p:ext uri="{BB962C8B-B14F-4D97-AF65-F5344CB8AC3E}">
        <p14:creationId xmlns:p14="http://schemas.microsoft.com/office/powerpoint/2010/main" val="27836996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9E9C2-AD40-404C-A4E7-3F53FB153501}"/>
              </a:ext>
            </a:extLst>
          </p:cNvPr>
          <p:cNvSpPr>
            <a:spLocks noGrp="1"/>
          </p:cNvSpPr>
          <p:nvPr>
            <p:ph type="title"/>
          </p:nvPr>
        </p:nvSpPr>
        <p:spPr>
          <a:xfrm>
            <a:off x="838200" y="155435"/>
            <a:ext cx="10515600" cy="1325563"/>
          </a:xfrm>
        </p:spPr>
        <p:txBody>
          <a:bodyPr>
            <a:normAutofit/>
          </a:bodyPr>
          <a:lstStyle/>
          <a:p>
            <a:pPr algn="ctr"/>
            <a:r>
              <a:rPr lang="en-US" b="1" dirty="0">
                <a:latin typeface="Comic Sans MS" pitchFamily="66" charset="0"/>
              </a:rPr>
              <a:t>Using If-else or Case Statement in an Always Block </a:t>
            </a:r>
            <a:endParaRPr lang="x-none" dirty="0">
              <a:latin typeface="Comic Sans MS" pitchFamily="66" charset="0"/>
            </a:endParaRPr>
          </a:p>
        </p:txBody>
      </p:sp>
      <p:pic>
        <p:nvPicPr>
          <p:cNvPr id="7" name="Picture 6">
            <a:extLst>
              <a:ext uri="{FF2B5EF4-FFF2-40B4-BE49-F238E27FC236}">
                <a16:creationId xmlns:a16="http://schemas.microsoft.com/office/drawing/2014/main" id="{BB07ED91-D892-1C4B-95F4-5F649E866D3E}"/>
              </a:ext>
            </a:extLst>
          </p:cNvPr>
          <p:cNvPicPr>
            <a:picLocks noChangeAspect="1"/>
          </p:cNvPicPr>
          <p:nvPr/>
        </p:nvPicPr>
        <p:blipFill>
          <a:blip r:embed="rId3">
            <a:duotone>
              <a:prstClr val="black"/>
              <a:schemeClr val="accent2">
                <a:tint val="45000"/>
                <a:satMod val="400000"/>
              </a:schemeClr>
            </a:duotone>
          </a:blip>
          <a:stretch>
            <a:fillRect/>
          </a:stretch>
        </p:blipFill>
        <p:spPr>
          <a:xfrm>
            <a:off x="820558" y="4092444"/>
            <a:ext cx="4267200" cy="1701800"/>
          </a:xfrm>
          <a:prstGeom prst="rect">
            <a:avLst/>
          </a:prstGeom>
        </p:spPr>
      </p:pic>
      <p:pic>
        <p:nvPicPr>
          <p:cNvPr id="9" name="Picture 8">
            <a:extLst>
              <a:ext uri="{FF2B5EF4-FFF2-40B4-BE49-F238E27FC236}">
                <a16:creationId xmlns:a16="http://schemas.microsoft.com/office/drawing/2014/main" id="{FAC43A7A-CD06-1E41-BC1B-FDA5A5AEEE59}"/>
              </a:ext>
            </a:extLst>
          </p:cNvPr>
          <p:cNvPicPr>
            <a:picLocks noChangeAspect="1"/>
          </p:cNvPicPr>
          <p:nvPr/>
        </p:nvPicPr>
        <p:blipFill>
          <a:blip r:embed="rId4">
            <a:duotone>
              <a:prstClr val="black"/>
              <a:schemeClr val="accent5">
                <a:tint val="45000"/>
                <a:satMod val="400000"/>
              </a:schemeClr>
            </a:duotone>
          </a:blip>
          <a:stretch>
            <a:fillRect/>
          </a:stretch>
        </p:blipFill>
        <p:spPr>
          <a:xfrm>
            <a:off x="820558" y="2088546"/>
            <a:ext cx="4267200" cy="1574800"/>
          </a:xfrm>
          <a:prstGeom prst="rect">
            <a:avLst/>
          </a:prstGeom>
        </p:spPr>
      </p:pic>
      <p:sp>
        <p:nvSpPr>
          <p:cNvPr id="11" name="Rectangle 10">
            <a:extLst>
              <a:ext uri="{FF2B5EF4-FFF2-40B4-BE49-F238E27FC236}">
                <a16:creationId xmlns:a16="http://schemas.microsoft.com/office/drawing/2014/main" id="{B0DFA930-C340-FD43-AD27-F7B99E09BB2B}"/>
              </a:ext>
            </a:extLst>
          </p:cNvPr>
          <p:cNvSpPr/>
          <p:nvPr/>
        </p:nvSpPr>
        <p:spPr>
          <a:xfrm>
            <a:off x="5620584" y="2088546"/>
            <a:ext cx="5604163" cy="1631216"/>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en-US" sz="2000" b="0" i="0" u="none" strike="noStrike" kern="1200" cap="none" spc="0" normalizeH="0" baseline="0" noProof="0" dirty="0">
                <a:ln>
                  <a:noFill/>
                </a:ln>
                <a:solidFill>
                  <a:srgbClr val="0070C0"/>
                </a:solidFill>
                <a:effectLst/>
                <a:uLnTx/>
                <a:uFillTx/>
                <a:latin typeface="Comic Sans MS" pitchFamily="66" charset="0"/>
                <a:ea typeface="+mn-ea"/>
                <a:cs typeface="+mn-cs"/>
              </a:rPr>
              <a:t>All possible values of the expression must be included in the choices. </a:t>
            </a:r>
            <a:endParaRPr kumimoji="0" lang="fa-IR" sz="2000" b="0" i="0" u="none" strike="noStrike" kern="1200" cap="none" spc="0" normalizeH="0" baseline="0" noProof="0" dirty="0">
              <a:ln>
                <a:noFill/>
              </a:ln>
              <a:solidFill>
                <a:srgbClr val="0070C0"/>
              </a:solidFill>
              <a:effectLst/>
              <a:uLnTx/>
              <a:uFillTx/>
              <a:latin typeface="Comic Sans MS" pitchFamily="66"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en-US" sz="2000" b="0" i="0" u="none" strike="noStrike" kern="1200" cap="none" spc="0" normalizeH="0" baseline="0" noProof="0" dirty="0">
                <a:ln>
                  <a:noFill/>
                </a:ln>
                <a:solidFill>
                  <a:srgbClr val="0070C0"/>
                </a:solidFill>
                <a:effectLst/>
                <a:uLnTx/>
                <a:uFillTx/>
                <a:latin typeface="Comic Sans MS" pitchFamily="66" charset="0"/>
                <a:ea typeface="+mn-ea"/>
                <a:cs typeface="+mn-cs"/>
              </a:rPr>
              <a:t>If all values are not explicitly given, a default clause is required in the case statement. </a:t>
            </a:r>
          </a:p>
        </p:txBody>
      </p:sp>
      <p:pic>
        <p:nvPicPr>
          <p:cNvPr id="13" name="Picture 12">
            <a:extLst>
              <a:ext uri="{FF2B5EF4-FFF2-40B4-BE49-F238E27FC236}">
                <a16:creationId xmlns:a16="http://schemas.microsoft.com/office/drawing/2014/main" id="{06AE50BA-A095-0F44-B105-CFCAA246D5B1}"/>
              </a:ext>
            </a:extLst>
          </p:cNvPr>
          <p:cNvPicPr>
            <a:picLocks noChangeAspect="1"/>
          </p:cNvPicPr>
          <p:nvPr/>
        </p:nvPicPr>
        <p:blipFill>
          <a:blip r:embed="rId5">
            <a:duotone>
              <a:prstClr val="black"/>
              <a:schemeClr val="accent4">
                <a:tint val="45000"/>
                <a:satMod val="400000"/>
              </a:schemeClr>
            </a:duotone>
          </a:blip>
          <a:stretch>
            <a:fillRect/>
          </a:stretch>
        </p:blipFill>
        <p:spPr>
          <a:xfrm>
            <a:off x="6096000" y="4092444"/>
            <a:ext cx="4457700" cy="1701800"/>
          </a:xfrm>
          <a:prstGeom prst="rect">
            <a:avLst/>
          </a:prstGeom>
        </p:spPr>
      </p:pic>
      <p:sp>
        <p:nvSpPr>
          <p:cNvPr id="8"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52</a:t>
            </a:r>
          </a:p>
        </p:txBody>
      </p:sp>
    </p:spTree>
    <p:extLst>
      <p:ext uri="{BB962C8B-B14F-4D97-AF65-F5344CB8AC3E}">
        <p14:creationId xmlns:p14="http://schemas.microsoft.com/office/powerpoint/2010/main" val="9809197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100E8-D4FF-964A-A90B-C5F8856D405B}"/>
              </a:ext>
            </a:extLst>
          </p:cNvPr>
          <p:cNvSpPr>
            <a:spLocks noGrp="1"/>
          </p:cNvSpPr>
          <p:nvPr>
            <p:ph type="title"/>
          </p:nvPr>
        </p:nvSpPr>
        <p:spPr>
          <a:xfrm>
            <a:off x="707389" y="-169863"/>
            <a:ext cx="10515600" cy="1325563"/>
          </a:xfrm>
        </p:spPr>
        <p:txBody>
          <a:bodyPr/>
          <a:lstStyle/>
          <a:p>
            <a:pPr algn="ctr"/>
            <a:r>
              <a:rPr lang="en-US" b="1" dirty="0">
                <a:latin typeface="Comic Sans MS" pitchFamily="66" charset="0"/>
              </a:rPr>
              <a:t>Always Blocks Using Event Control </a:t>
            </a:r>
            <a:endParaRPr lang="x-none" dirty="0">
              <a:latin typeface="Comic Sans MS" pitchFamily="66" charset="0"/>
            </a:endParaRPr>
          </a:p>
        </p:txBody>
      </p:sp>
      <p:sp>
        <p:nvSpPr>
          <p:cNvPr id="3" name="Content Placeholder 2">
            <a:extLst>
              <a:ext uri="{FF2B5EF4-FFF2-40B4-BE49-F238E27FC236}">
                <a16:creationId xmlns:a16="http://schemas.microsoft.com/office/drawing/2014/main" id="{3F8A21DE-FB20-3A46-8358-D4D4AD6585CE}"/>
              </a:ext>
            </a:extLst>
          </p:cNvPr>
          <p:cNvSpPr>
            <a:spLocks noGrp="1"/>
          </p:cNvSpPr>
          <p:nvPr>
            <p:ph idx="1"/>
          </p:nvPr>
        </p:nvSpPr>
        <p:spPr>
          <a:xfrm>
            <a:off x="310188" y="1022173"/>
            <a:ext cx="10515600" cy="1831975"/>
          </a:xfrm>
        </p:spPr>
        <p:txBody>
          <a:bodyPr>
            <a:normAutofit fontScale="92500" lnSpcReduction="10000"/>
          </a:bodyPr>
          <a:lstStyle/>
          <a:p>
            <a:r>
              <a:rPr lang="en-US" dirty="0">
                <a:latin typeface="Comic Sans MS" pitchFamily="66" charset="0"/>
              </a:rPr>
              <a:t>An alternative form for an always block uses </a:t>
            </a:r>
            <a:r>
              <a:rPr lang="en-US" b="1" dirty="0">
                <a:solidFill>
                  <a:srgbClr val="0070C0"/>
                </a:solidFill>
                <a:latin typeface="Comic Sans MS" pitchFamily="66" charset="0"/>
              </a:rPr>
              <a:t>wait</a:t>
            </a:r>
            <a:r>
              <a:rPr lang="en-US" dirty="0">
                <a:latin typeface="Comic Sans MS" pitchFamily="66" charset="0"/>
              </a:rPr>
              <a:t> or </a:t>
            </a:r>
            <a:r>
              <a:rPr lang="en-US" b="1" dirty="0">
                <a:solidFill>
                  <a:srgbClr val="0070C0"/>
                </a:solidFill>
                <a:latin typeface="Comic Sans MS" pitchFamily="66" charset="0"/>
              </a:rPr>
              <a:t>event control statements </a:t>
            </a:r>
            <a:r>
              <a:rPr lang="en-US" dirty="0">
                <a:latin typeface="Comic Sans MS" pitchFamily="66" charset="0"/>
              </a:rPr>
              <a:t>instead of a sensitivity list. </a:t>
            </a:r>
          </a:p>
          <a:p>
            <a:r>
              <a:rPr lang="en-US" dirty="0">
                <a:latin typeface="Comic Sans MS" pitchFamily="66" charset="0"/>
              </a:rPr>
              <a:t>If a sensitivity list is omitted at the always keyword, delays or time- controlled events must be specified inside the always block. </a:t>
            </a:r>
          </a:p>
          <a:p>
            <a:pPr marL="228600" indent="-228600" algn="l" defTabSz="914400" eaLnBrk="1" latinLnBrk="0" hangingPunct="1">
              <a:lnSpc>
                <a:spcPct val="90000"/>
              </a:lnSpc>
              <a:spcBef>
                <a:spcPts val="1000"/>
              </a:spcBef>
              <a:buFont typeface="Arial" panose="020B0604020202020204" pitchFamily="34" charset="0"/>
              <a:buChar char="•"/>
            </a:pPr>
            <a:endParaRPr lang="x-none" dirty="0"/>
          </a:p>
        </p:txBody>
      </p:sp>
      <p:pic>
        <p:nvPicPr>
          <p:cNvPr id="7" name="Picture 6">
            <a:extLst>
              <a:ext uri="{FF2B5EF4-FFF2-40B4-BE49-F238E27FC236}">
                <a16:creationId xmlns:a16="http://schemas.microsoft.com/office/drawing/2014/main" id="{AD0AA0F2-70B4-AE46-AEF6-FA68456FF6BE}"/>
              </a:ext>
            </a:extLst>
          </p:cNvPr>
          <p:cNvPicPr>
            <a:picLocks noChangeAspect="1"/>
          </p:cNvPicPr>
          <p:nvPr/>
        </p:nvPicPr>
        <p:blipFill>
          <a:blip r:embed="rId2">
            <a:duotone>
              <a:prstClr val="black"/>
              <a:schemeClr val="accent5">
                <a:tint val="45000"/>
                <a:satMod val="400000"/>
              </a:schemeClr>
            </a:duotone>
          </a:blip>
          <a:stretch>
            <a:fillRect/>
          </a:stretch>
        </p:blipFill>
        <p:spPr>
          <a:xfrm>
            <a:off x="7063509" y="3030184"/>
            <a:ext cx="3911600" cy="2661522"/>
          </a:xfrm>
          <a:prstGeom prst="rect">
            <a:avLst/>
          </a:prstGeom>
        </p:spPr>
      </p:pic>
      <p:sp>
        <p:nvSpPr>
          <p:cNvPr id="8" name="Rectangle 7">
            <a:extLst>
              <a:ext uri="{FF2B5EF4-FFF2-40B4-BE49-F238E27FC236}">
                <a16:creationId xmlns:a16="http://schemas.microsoft.com/office/drawing/2014/main" id="{B8AC950B-4705-A14B-A14E-A4797E67DD19}"/>
              </a:ext>
            </a:extLst>
          </p:cNvPr>
          <p:cNvSpPr/>
          <p:nvPr/>
        </p:nvSpPr>
        <p:spPr>
          <a:xfrm>
            <a:off x="310188" y="5406911"/>
            <a:ext cx="2846624" cy="830997"/>
          </a:xfrm>
          <a:prstGeom prst="rect">
            <a:avLst/>
          </a:prstGeom>
          <a:solidFill>
            <a:srgbClr val="FFC0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mic Sans MS" pitchFamily="66" charset="0"/>
                <a:ea typeface="+mn-ea"/>
                <a:cs typeface="+mn-cs"/>
              </a:rPr>
              <a:t>An always block </a:t>
            </a:r>
            <a:r>
              <a:rPr kumimoji="0" lang="en-US" sz="1600" b="0" i="0" u="none" strike="noStrike" kern="1200" cap="none" spc="0" normalizeH="0" baseline="0" noProof="0" dirty="0">
                <a:ln>
                  <a:noFill/>
                </a:ln>
                <a:solidFill>
                  <a:srgbClr val="C00000"/>
                </a:solidFill>
                <a:effectLst/>
                <a:uLnTx/>
                <a:uFillTx/>
                <a:latin typeface="Comic Sans MS" pitchFamily="66" charset="0"/>
                <a:ea typeface="+mn-ea"/>
                <a:cs typeface="+mn-cs"/>
              </a:rPr>
              <a:t>cannot</a:t>
            </a:r>
            <a:r>
              <a:rPr kumimoji="0" lang="en-US" sz="1600" b="0" i="0" u="none" strike="noStrike" kern="1200" cap="none" spc="0" normalizeH="0" baseline="0" noProof="0" dirty="0">
                <a:ln>
                  <a:noFill/>
                </a:ln>
                <a:solidFill>
                  <a:prstClr val="black"/>
                </a:solidFill>
                <a:effectLst/>
                <a:uLnTx/>
                <a:uFillTx/>
                <a:latin typeface="Comic Sans MS" pitchFamily="66" charset="0"/>
                <a:ea typeface="+mn-ea"/>
                <a:cs typeface="+mn-cs"/>
              </a:rPr>
              <a:t> have both wait statements and a sensitivity list. </a:t>
            </a:r>
          </a:p>
        </p:txBody>
      </p:sp>
      <p:pic>
        <p:nvPicPr>
          <p:cNvPr id="9" name="Picture 8">
            <a:extLst>
              <a:ext uri="{FF2B5EF4-FFF2-40B4-BE49-F238E27FC236}">
                <a16:creationId xmlns:a16="http://schemas.microsoft.com/office/drawing/2014/main" id="{FB8216D7-BA4F-894D-9D55-F4EE6BEC8945}"/>
              </a:ext>
            </a:extLst>
          </p:cNvPr>
          <p:cNvPicPr>
            <a:picLocks noChangeAspect="1"/>
          </p:cNvPicPr>
          <p:nvPr/>
        </p:nvPicPr>
        <p:blipFill>
          <a:blip r:embed="rId3">
            <a:duotone>
              <a:prstClr val="black"/>
              <a:schemeClr val="accent5">
                <a:tint val="45000"/>
                <a:satMod val="400000"/>
              </a:schemeClr>
            </a:duotone>
          </a:blip>
          <a:stretch>
            <a:fillRect/>
          </a:stretch>
        </p:blipFill>
        <p:spPr>
          <a:xfrm>
            <a:off x="297873" y="3030184"/>
            <a:ext cx="6352309" cy="2032000"/>
          </a:xfrm>
          <a:prstGeom prst="rect">
            <a:avLst/>
          </a:prstGeom>
        </p:spPr>
      </p:pic>
      <p:sp>
        <p:nvSpPr>
          <p:cNvPr id="10"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53</a:t>
            </a:r>
          </a:p>
        </p:txBody>
      </p:sp>
    </p:spTree>
    <p:extLst>
      <p:ext uri="{BB962C8B-B14F-4D97-AF65-F5344CB8AC3E}">
        <p14:creationId xmlns:p14="http://schemas.microsoft.com/office/powerpoint/2010/main" val="10310749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A9257-BDFE-664D-9051-3D5E9B0D8BDF}"/>
              </a:ext>
            </a:extLst>
          </p:cNvPr>
          <p:cNvSpPr>
            <a:spLocks noGrp="1"/>
          </p:cNvSpPr>
          <p:nvPr>
            <p:ph type="title"/>
          </p:nvPr>
        </p:nvSpPr>
        <p:spPr>
          <a:xfrm>
            <a:off x="477982" y="-162647"/>
            <a:ext cx="10515600" cy="1325563"/>
          </a:xfrm>
        </p:spPr>
        <p:txBody>
          <a:bodyPr/>
          <a:lstStyle/>
          <a:p>
            <a:pPr algn="ctr"/>
            <a:r>
              <a:rPr lang="en-US" b="1" dirty="0">
                <a:latin typeface="Comic Sans MS" pitchFamily="66" charset="0"/>
              </a:rPr>
              <a:t>Wait Statement </a:t>
            </a:r>
            <a:endParaRPr lang="x-none" b="1" dirty="0">
              <a:latin typeface="Comic Sans MS" pitchFamily="66" charset="0"/>
            </a:endParaRPr>
          </a:p>
        </p:txBody>
      </p:sp>
      <p:pic>
        <p:nvPicPr>
          <p:cNvPr id="11" name="Picture 10">
            <a:extLst>
              <a:ext uri="{FF2B5EF4-FFF2-40B4-BE49-F238E27FC236}">
                <a16:creationId xmlns:a16="http://schemas.microsoft.com/office/drawing/2014/main" id="{47D893EC-D776-FE4F-AFF1-1D5D19BAF67A}"/>
              </a:ext>
            </a:extLst>
          </p:cNvPr>
          <p:cNvPicPr>
            <a:picLocks noChangeAspect="1"/>
          </p:cNvPicPr>
          <p:nvPr/>
        </p:nvPicPr>
        <p:blipFill>
          <a:blip r:embed="rId2">
            <a:duotone>
              <a:prstClr val="black"/>
              <a:schemeClr val="accent5">
                <a:tint val="45000"/>
                <a:satMod val="400000"/>
              </a:schemeClr>
            </a:duotone>
          </a:blip>
          <a:stretch>
            <a:fillRect/>
          </a:stretch>
        </p:blipFill>
        <p:spPr>
          <a:xfrm>
            <a:off x="846093" y="1218658"/>
            <a:ext cx="3660486" cy="482600"/>
          </a:xfrm>
          <a:prstGeom prst="rect">
            <a:avLst/>
          </a:prstGeom>
        </p:spPr>
      </p:pic>
      <p:sp>
        <p:nvSpPr>
          <p:cNvPr id="12" name="Rectangle 11">
            <a:extLst>
              <a:ext uri="{FF2B5EF4-FFF2-40B4-BE49-F238E27FC236}">
                <a16:creationId xmlns:a16="http://schemas.microsoft.com/office/drawing/2014/main" id="{C624B75E-D47D-BB44-A468-6ABC1A115E45}"/>
              </a:ext>
            </a:extLst>
          </p:cNvPr>
          <p:cNvSpPr/>
          <p:nvPr/>
        </p:nvSpPr>
        <p:spPr>
          <a:xfrm>
            <a:off x="477982" y="1757000"/>
            <a:ext cx="11111346" cy="2066207"/>
          </a:xfrm>
          <a:prstGeom prst="rect">
            <a:avLst/>
          </a:prstGeom>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70C0"/>
                </a:solidFill>
                <a:effectLst/>
                <a:uLnTx/>
                <a:uFillTx/>
                <a:latin typeface="Comic Sans MS" pitchFamily="66" charset="0"/>
                <a:ea typeface="+mn-ea"/>
                <a:cs typeface="+mn-cs"/>
              </a:rPr>
              <a:t>A </a:t>
            </a:r>
            <a:r>
              <a:rPr kumimoji="0" lang="en-US" sz="2400" b="0" i="0" u="none" strike="noStrike" kern="1200" cap="none" spc="0" normalizeH="0" baseline="0" noProof="0" dirty="0">
                <a:ln>
                  <a:noFill/>
                </a:ln>
                <a:solidFill>
                  <a:srgbClr val="0070C0"/>
                </a:solidFill>
                <a:effectLst/>
                <a:uLnTx/>
                <a:uFillTx/>
                <a:latin typeface="Comic Sans MS" pitchFamily="66" charset="0"/>
                <a:ea typeface="+mn-ea"/>
                <a:cs typeface="+mn-cs"/>
              </a:rPr>
              <a:t>procedural statement waits</a:t>
            </a:r>
            <a:r>
              <a:rPr kumimoji="0" lang="en-US" sz="2400" b="0" i="0" u="none" strike="noStrike" kern="1200" cap="none" spc="0" normalizeH="0" baseline="0" noProof="0" dirty="0">
                <a:ln>
                  <a:noFill/>
                </a:ln>
                <a:solidFill>
                  <a:prstClr val="black"/>
                </a:solidFill>
                <a:effectLst/>
                <a:uLnTx/>
                <a:uFillTx/>
                <a:latin typeface="Comic Sans MS" pitchFamily="66" charset="0"/>
                <a:ea typeface="+mn-ea"/>
                <a:cs typeface="+mn-cs"/>
              </a:rPr>
              <a:t> when the Boolean expression is FALSE. When the expression is TRUE, the statement is executed.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omic Sans MS" pitchFamily="66" charset="0"/>
                <a:ea typeface="+mn-ea"/>
                <a:cs typeface="+mn-cs"/>
              </a:rPr>
              <a:t>The logic values 0, ‘x’, and ‘z’ are treated as FALSE. Logic 1 is TRUE.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omic Sans MS" pitchFamily="66" charset="0"/>
                <a:ea typeface="+mn-ea"/>
                <a:cs typeface="+mn-cs"/>
              </a:rPr>
              <a:t>The </a:t>
            </a:r>
            <a:r>
              <a:rPr kumimoji="0" lang="en-US" sz="2400" b="1" i="0" u="none" strike="noStrike" kern="1200" cap="none" spc="0" normalizeH="0" baseline="0" noProof="0" dirty="0">
                <a:ln>
                  <a:noFill/>
                </a:ln>
                <a:solidFill>
                  <a:prstClr val="black"/>
                </a:solidFill>
                <a:effectLst/>
                <a:uLnTx/>
                <a:uFillTx/>
                <a:latin typeface="Comic Sans MS" pitchFamily="66" charset="0"/>
                <a:ea typeface="+mn-ea"/>
                <a:cs typeface="+mn-cs"/>
              </a:rPr>
              <a:t>wait</a:t>
            </a:r>
            <a:r>
              <a:rPr kumimoji="0" lang="en-US" sz="2400" b="0" i="0" u="none" strike="noStrike" kern="1200" cap="none" spc="0" normalizeH="0" baseline="0" noProof="0" dirty="0">
                <a:ln>
                  <a:noFill/>
                </a:ln>
                <a:solidFill>
                  <a:prstClr val="black"/>
                </a:solidFill>
                <a:effectLst/>
                <a:uLnTx/>
                <a:uFillTx/>
                <a:latin typeface="Comic Sans MS" pitchFamily="66" charset="0"/>
                <a:ea typeface="+mn-ea"/>
                <a:cs typeface="+mn-cs"/>
              </a:rPr>
              <a:t> statement can also be used to </a:t>
            </a:r>
            <a:r>
              <a:rPr kumimoji="0" lang="en-US" sz="2400" b="0" i="0" u="none" strike="noStrike" kern="1200" cap="none" spc="0" normalizeH="0" baseline="0" noProof="0" dirty="0">
                <a:ln>
                  <a:noFill/>
                </a:ln>
                <a:solidFill>
                  <a:srgbClr val="0070C0"/>
                </a:solidFill>
                <a:effectLst/>
                <a:uLnTx/>
                <a:uFillTx/>
                <a:latin typeface="Comic Sans MS" pitchFamily="66" charset="0"/>
                <a:ea typeface="+mn-ea"/>
                <a:cs typeface="+mn-cs"/>
              </a:rPr>
              <a:t>handshake or synchronize two concurrent processes </a:t>
            </a:r>
          </a:p>
        </p:txBody>
      </p:sp>
      <p:pic>
        <p:nvPicPr>
          <p:cNvPr id="14" name="Picture 13">
            <a:extLst>
              <a:ext uri="{FF2B5EF4-FFF2-40B4-BE49-F238E27FC236}">
                <a16:creationId xmlns:a16="http://schemas.microsoft.com/office/drawing/2014/main" id="{9C772B94-1FF4-614F-9F26-A5A6F15FB35B}"/>
              </a:ext>
            </a:extLst>
          </p:cNvPr>
          <p:cNvPicPr>
            <a:picLocks noChangeAspect="1"/>
          </p:cNvPicPr>
          <p:nvPr/>
        </p:nvPicPr>
        <p:blipFill>
          <a:blip r:embed="rId3">
            <a:duotone>
              <a:prstClr val="black"/>
              <a:schemeClr val="accent5">
                <a:tint val="45000"/>
                <a:satMod val="400000"/>
              </a:schemeClr>
            </a:duotone>
          </a:blip>
          <a:stretch>
            <a:fillRect/>
          </a:stretch>
        </p:blipFill>
        <p:spPr>
          <a:xfrm>
            <a:off x="846093" y="3878949"/>
            <a:ext cx="3200401" cy="2507672"/>
          </a:xfrm>
          <a:prstGeom prst="rect">
            <a:avLst/>
          </a:prstGeom>
        </p:spPr>
      </p:pic>
      <p:sp>
        <p:nvSpPr>
          <p:cNvPr id="6"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54</a:t>
            </a:r>
          </a:p>
        </p:txBody>
      </p:sp>
    </p:spTree>
    <p:extLst>
      <p:ext uri="{BB962C8B-B14F-4D97-AF65-F5344CB8AC3E}">
        <p14:creationId xmlns:p14="http://schemas.microsoft.com/office/powerpoint/2010/main" val="42786162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53917-D68C-9F43-BB13-D59B117ED271}"/>
              </a:ext>
            </a:extLst>
          </p:cNvPr>
          <p:cNvSpPr>
            <a:spLocks noGrp="1"/>
          </p:cNvSpPr>
          <p:nvPr>
            <p:ph type="title"/>
          </p:nvPr>
        </p:nvSpPr>
        <p:spPr>
          <a:xfrm>
            <a:off x="290943" y="191218"/>
            <a:ext cx="10903530" cy="1325563"/>
          </a:xfrm>
        </p:spPr>
        <p:txBody>
          <a:bodyPr>
            <a:normAutofit/>
          </a:bodyPr>
          <a:lstStyle/>
          <a:p>
            <a:pPr algn="ctr"/>
            <a:r>
              <a:rPr lang="en-US" sz="4000" b="1" dirty="0">
                <a:latin typeface="Comic Sans MS" pitchFamily="66" charset="0"/>
              </a:rPr>
              <a:t>Compilation, Simulation, and Synthesis of Verilog Code </a:t>
            </a:r>
            <a:endParaRPr lang="x-none" sz="4000" dirty="0">
              <a:latin typeface="Comic Sans MS" pitchFamily="66" charset="0"/>
            </a:endParaRPr>
          </a:p>
        </p:txBody>
      </p:sp>
      <p:sp>
        <p:nvSpPr>
          <p:cNvPr id="4" name="Rounded Rectangle 3">
            <a:extLst>
              <a:ext uri="{FF2B5EF4-FFF2-40B4-BE49-F238E27FC236}">
                <a16:creationId xmlns:a16="http://schemas.microsoft.com/office/drawing/2014/main" id="{6678F84E-4E60-8247-A419-03CCBFA0E06C}"/>
              </a:ext>
            </a:extLst>
          </p:cNvPr>
          <p:cNvSpPr/>
          <p:nvPr/>
        </p:nvSpPr>
        <p:spPr>
          <a:xfrm>
            <a:off x="545398" y="1847843"/>
            <a:ext cx="2616777" cy="1191491"/>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x-none" sz="2400" b="1" i="0" u="none" strike="noStrike" kern="1200" cap="none" spc="0" normalizeH="0" baseline="0" noProof="0" dirty="0">
                <a:ln>
                  <a:noFill/>
                </a:ln>
                <a:solidFill>
                  <a:prstClr val="white"/>
                </a:solidFill>
                <a:effectLst/>
                <a:uLnTx/>
                <a:uFillTx/>
                <a:latin typeface="Comic Sans MS" pitchFamily="66" charset="0"/>
                <a:ea typeface="+mn-ea"/>
                <a:cs typeface="+mn-cs"/>
              </a:rPr>
              <a:t>Compiler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x-none" sz="2400" b="1" i="0" u="none" strike="noStrike" kern="1200" cap="none" spc="0" normalizeH="0" baseline="0" noProof="0" dirty="0">
                <a:ln>
                  <a:noFill/>
                </a:ln>
                <a:solidFill>
                  <a:prstClr val="white"/>
                </a:solidFill>
                <a:effectLst/>
                <a:uLnTx/>
                <a:uFillTx/>
                <a:latin typeface="Comic Sans MS" pitchFamily="66" charset="0"/>
                <a:ea typeface="+mn-ea"/>
                <a:cs typeface="+mn-cs"/>
              </a:rPr>
              <a:t>(Analyzer</a:t>
            </a:r>
            <a:r>
              <a:rPr kumimoji="0" lang="x-none" sz="2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5" name="Rounded Rectangle 4">
            <a:extLst>
              <a:ext uri="{FF2B5EF4-FFF2-40B4-BE49-F238E27FC236}">
                <a16:creationId xmlns:a16="http://schemas.microsoft.com/office/drawing/2014/main" id="{FACE80BC-DDCA-EC43-9A18-1D0BC86A159F}"/>
              </a:ext>
            </a:extLst>
          </p:cNvPr>
          <p:cNvSpPr/>
          <p:nvPr/>
        </p:nvSpPr>
        <p:spPr>
          <a:xfrm>
            <a:off x="5120988" y="1931565"/>
            <a:ext cx="2282536" cy="125730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x-none" sz="2400" b="1" i="0" u="none" strike="noStrike" kern="1200" cap="none" spc="0" normalizeH="0" baseline="0" noProof="0" dirty="0">
                <a:ln>
                  <a:noFill/>
                </a:ln>
                <a:solidFill>
                  <a:prstClr val="white"/>
                </a:solidFill>
                <a:effectLst/>
                <a:uLnTx/>
                <a:uFillTx/>
                <a:latin typeface="Comic Sans MS" pitchFamily="66" charset="0"/>
                <a:ea typeface="+mn-ea"/>
                <a:cs typeface="+mn-cs"/>
              </a:rPr>
              <a:t>Elaborator</a:t>
            </a:r>
          </a:p>
        </p:txBody>
      </p:sp>
      <p:sp>
        <p:nvSpPr>
          <p:cNvPr id="6" name="Rounded Rectangle 5">
            <a:extLst>
              <a:ext uri="{FF2B5EF4-FFF2-40B4-BE49-F238E27FC236}">
                <a16:creationId xmlns:a16="http://schemas.microsoft.com/office/drawing/2014/main" id="{105B3AF4-A55F-EF4E-B84A-C57911F0CE58}"/>
              </a:ext>
            </a:extLst>
          </p:cNvPr>
          <p:cNvSpPr/>
          <p:nvPr/>
        </p:nvSpPr>
        <p:spPr>
          <a:xfrm>
            <a:off x="9514599" y="1931565"/>
            <a:ext cx="2282536" cy="1257303"/>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x-none" sz="2400" b="1" i="0" u="none" strike="noStrike" kern="1200" cap="none" spc="0" normalizeH="0" baseline="0" noProof="0" dirty="0">
                <a:ln>
                  <a:noFill/>
                </a:ln>
                <a:solidFill>
                  <a:prstClr val="white"/>
                </a:solidFill>
                <a:effectLst/>
                <a:uLnTx/>
                <a:uFillTx/>
                <a:latin typeface="Comic Sans MS" pitchFamily="66" charset="0"/>
                <a:ea typeface="+mn-ea"/>
                <a:cs typeface="+mn-cs"/>
              </a:rPr>
              <a:t>Simulator</a:t>
            </a:r>
          </a:p>
        </p:txBody>
      </p:sp>
      <p:sp>
        <p:nvSpPr>
          <p:cNvPr id="7" name="Notched Right Arrow 6">
            <a:extLst>
              <a:ext uri="{FF2B5EF4-FFF2-40B4-BE49-F238E27FC236}">
                <a16:creationId xmlns:a16="http://schemas.microsoft.com/office/drawing/2014/main" id="{93601B6F-73F7-4E44-8F39-19EB82284DEE}"/>
              </a:ext>
            </a:extLst>
          </p:cNvPr>
          <p:cNvSpPr/>
          <p:nvPr/>
        </p:nvSpPr>
        <p:spPr>
          <a:xfrm>
            <a:off x="3247097" y="2100689"/>
            <a:ext cx="1788969" cy="685798"/>
          </a:xfrm>
          <a:prstGeom prst="notched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ounded Rectangular Callout 8">
            <a:extLst>
              <a:ext uri="{FF2B5EF4-FFF2-40B4-BE49-F238E27FC236}">
                <a16:creationId xmlns:a16="http://schemas.microsoft.com/office/drawing/2014/main" id="{96F53499-9105-A843-A95E-22795C24F408}"/>
              </a:ext>
            </a:extLst>
          </p:cNvPr>
          <p:cNvSpPr/>
          <p:nvPr/>
        </p:nvSpPr>
        <p:spPr>
          <a:xfrm>
            <a:off x="173985" y="3674704"/>
            <a:ext cx="3603918" cy="2013249"/>
          </a:xfrm>
          <a:prstGeom prst="wedgeRoundRectCallout">
            <a:avLst>
              <a:gd name="adj1" fmla="val -1115"/>
              <a:gd name="adj2" fmla="val -80855"/>
              <a:gd name="adj3" fmla="val 16667"/>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en-US" sz="1700" b="0" i="0" u="none" strike="noStrike" kern="1200" cap="none" spc="0" normalizeH="0" baseline="0" noProof="0" dirty="0">
                <a:ln>
                  <a:noFill/>
                </a:ln>
                <a:solidFill>
                  <a:srgbClr val="282829"/>
                </a:solidFill>
                <a:effectLst/>
                <a:uLnTx/>
                <a:uFillTx/>
                <a:latin typeface="Comic Sans MS" pitchFamily="66" charset="0"/>
                <a:ea typeface="+mn-ea"/>
                <a:cs typeface="+mn-cs"/>
              </a:rPr>
              <a:t>read every HDL file and check that the syntax is correct.</a:t>
            </a: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en-US" sz="1700" b="0" i="0" u="none" strike="noStrike" kern="1200" cap="none" spc="0" normalizeH="0" baseline="0" noProof="0" dirty="0">
                <a:ln>
                  <a:noFill/>
                </a:ln>
                <a:solidFill>
                  <a:srgbClr val="282829"/>
                </a:solidFill>
                <a:effectLst/>
                <a:uLnTx/>
                <a:uFillTx/>
                <a:latin typeface="Comic Sans MS" pitchFamily="66" charset="0"/>
                <a:ea typeface="+mn-ea"/>
                <a:cs typeface="+mn-cs"/>
              </a:rPr>
              <a:t>Every language has a </a:t>
            </a:r>
            <a:r>
              <a:rPr kumimoji="0" lang="en-US" sz="1700" b="1" i="0" u="none" strike="noStrike" kern="1200" cap="none" spc="0" normalizeH="0" baseline="0" noProof="0" dirty="0">
                <a:ln>
                  <a:noFill/>
                </a:ln>
                <a:solidFill>
                  <a:srgbClr val="282829"/>
                </a:solidFill>
                <a:effectLst/>
                <a:uLnTx/>
                <a:uFillTx/>
                <a:latin typeface="Comic Sans MS" pitchFamily="66" charset="0"/>
                <a:ea typeface="+mn-ea"/>
                <a:cs typeface="+mn-cs"/>
              </a:rPr>
              <a:t>LRM</a:t>
            </a:r>
            <a:r>
              <a:rPr kumimoji="0" lang="en-US" sz="1700" b="0" i="0" u="none" strike="noStrike" kern="1200" cap="none" spc="0" normalizeH="0" baseline="0" noProof="0" dirty="0">
                <a:ln>
                  <a:noFill/>
                </a:ln>
                <a:solidFill>
                  <a:srgbClr val="282829"/>
                </a:solidFill>
                <a:effectLst/>
                <a:uLnTx/>
                <a:uFillTx/>
                <a:latin typeface="Comic Sans MS" pitchFamily="66" charset="0"/>
                <a:ea typeface="+mn-ea"/>
                <a:cs typeface="+mn-cs"/>
              </a:rPr>
              <a:t>, a </a:t>
            </a:r>
            <a:r>
              <a:rPr kumimoji="0" lang="en-US" sz="1700" b="0" i="1" u="none" strike="noStrike" kern="1200" cap="none" spc="0" normalizeH="0" baseline="0" noProof="0" dirty="0">
                <a:ln>
                  <a:noFill/>
                </a:ln>
                <a:solidFill>
                  <a:srgbClr val="282829"/>
                </a:solidFill>
                <a:effectLst/>
                <a:uLnTx/>
                <a:uFillTx/>
                <a:latin typeface="Comic Sans MS" pitchFamily="66" charset="0"/>
                <a:ea typeface="+mn-ea"/>
                <a:cs typeface="+mn-cs"/>
              </a:rPr>
              <a:t>Language Reference Manual </a:t>
            </a:r>
            <a:r>
              <a:rPr kumimoji="0" lang="en-US" sz="1700" b="0" i="0" u="none" strike="noStrike" kern="1200" cap="none" spc="0" normalizeH="0" baseline="0" noProof="0" dirty="0">
                <a:ln>
                  <a:noFill/>
                </a:ln>
                <a:solidFill>
                  <a:srgbClr val="282829"/>
                </a:solidFill>
                <a:effectLst/>
                <a:uLnTx/>
                <a:uFillTx/>
                <a:latin typeface="Comic Sans MS" pitchFamily="66" charset="0"/>
                <a:ea typeface="+mn-ea"/>
                <a:cs typeface="+mn-cs"/>
              </a:rPr>
              <a:t>that defines the syntax that is valid</a:t>
            </a:r>
            <a:r>
              <a:rPr kumimoji="0" lang="en-US" sz="1700" b="0" i="0" u="none" strike="noStrike" kern="1200" cap="none" spc="0" normalizeH="0" baseline="0" noProof="0" dirty="0">
                <a:ln>
                  <a:noFill/>
                </a:ln>
                <a:solidFill>
                  <a:srgbClr val="282829"/>
                </a:solidFill>
                <a:effectLst/>
                <a:uLnTx/>
                <a:uFillTx/>
                <a:latin typeface="-apple-system"/>
                <a:ea typeface="+mn-ea"/>
                <a:cs typeface="+mn-cs"/>
              </a:rPr>
              <a:t>.</a:t>
            </a:r>
            <a:endParaRPr kumimoji="0" lang="x-none" sz="17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 name="Notched Right Arrow 10">
            <a:extLst>
              <a:ext uri="{FF2B5EF4-FFF2-40B4-BE49-F238E27FC236}">
                <a16:creationId xmlns:a16="http://schemas.microsoft.com/office/drawing/2014/main" id="{7834059D-2459-BA43-A798-B63BC45A5795}"/>
              </a:ext>
            </a:extLst>
          </p:cNvPr>
          <p:cNvSpPr/>
          <p:nvPr/>
        </p:nvSpPr>
        <p:spPr>
          <a:xfrm>
            <a:off x="7500499" y="2149400"/>
            <a:ext cx="1917125" cy="685798"/>
          </a:xfrm>
          <a:prstGeom prst="notched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Rounded Rectangular Callout 11">
            <a:extLst>
              <a:ext uri="{FF2B5EF4-FFF2-40B4-BE49-F238E27FC236}">
                <a16:creationId xmlns:a16="http://schemas.microsoft.com/office/drawing/2014/main" id="{79C012D0-A94A-6C46-B709-4062A195B3FC}"/>
              </a:ext>
            </a:extLst>
          </p:cNvPr>
          <p:cNvSpPr/>
          <p:nvPr/>
        </p:nvSpPr>
        <p:spPr>
          <a:xfrm>
            <a:off x="4104650" y="3772776"/>
            <a:ext cx="4089686" cy="1898073"/>
          </a:xfrm>
          <a:prstGeom prst="wedgeRoundRectCallout">
            <a:avLst>
              <a:gd name="adj1" fmla="val -1115"/>
              <a:gd name="adj2" fmla="val -80855"/>
              <a:gd name="adj3" fmla="val 16667"/>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en-US" sz="1600" b="0" i="0" u="none" strike="noStrike" kern="1200" cap="none" spc="0" normalizeH="0" baseline="0" noProof="0" dirty="0">
                <a:ln>
                  <a:noFill/>
                </a:ln>
                <a:solidFill>
                  <a:srgbClr val="282829"/>
                </a:solidFill>
                <a:effectLst/>
                <a:uLnTx/>
                <a:uFillTx/>
                <a:latin typeface="Comic Sans MS" pitchFamily="66" charset="0"/>
                <a:ea typeface="+mn-ea"/>
                <a:cs typeface="+mn-cs"/>
              </a:rPr>
              <a:t>the interconnections among the port signals are specified</a:t>
            </a: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en-US" sz="1600" b="0" i="0" u="none" strike="noStrike" kern="1200" cap="none" spc="0" normalizeH="0" baseline="0" noProof="0" dirty="0">
                <a:ln>
                  <a:noFill/>
                </a:ln>
                <a:solidFill>
                  <a:srgbClr val="282829"/>
                </a:solidFill>
                <a:effectLst/>
                <a:uLnTx/>
                <a:uFillTx/>
                <a:latin typeface="Comic Sans MS" pitchFamily="66" charset="0"/>
                <a:ea typeface="+mn-ea"/>
                <a:cs typeface="+mn-cs"/>
              </a:rPr>
              <a:t>Checks if the design and testbench is connected up in the right way.</a:t>
            </a: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en-US" sz="1600" b="0" i="0" u="none" strike="noStrike" kern="1200" cap="none" spc="0" normalizeH="0" baseline="0" noProof="0" dirty="0">
                <a:ln>
                  <a:noFill/>
                </a:ln>
                <a:solidFill>
                  <a:srgbClr val="282829"/>
                </a:solidFill>
                <a:effectLst/>
                <a:uLnTx/>
                <a:uFillTx/>
                <a:latin typeface="Comic Sans MS" pitchFamily="66" charset="0"/>
                <a:ea typeface="+mn-ea"/>
                <a:cs typeface="+mn-cs"/>
              </a:rPr>
              <a:t>A driver is created for each signal holding current value of a signal and a queue of future signal values.</a:t>
            </a: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Ø"/>
              <a:tabLst/>
              <a:defRPr/>
            </a:pPr>
            <a:endParaRPr kumimoji="0" lang="en-US" sz="1800" b="0" i="0" u="none" strike="noStrike" kern="1200" cap="none" spc="0" normalizeH="0" baseline="0" noProof="0" dirty="0">
              <a:ln>
                <a:noFill/>
              </a:ln>
              <a:solidFill>
                <a:srgbClr val="282829"/>
              </a:solidFill>
              <a:effectLst/>
              <a:uLnTx/>
              <a:uFillTx/>
              <a:latin typeface="-apple-system"/>
              <a:ea typeface="+mn-ea"/>
              <a:cs typeface="+mn-cs"/>
            </a:endParaRPr>
          </a:p>
        </p:txBody>
      </p:sp>
      <p:sp>
        <p:nvSpPr>
          <p:cNvPr id="13" name="Rounded Rectangular Callout 12">
            <a:extLst>
              <a:ext uri="{FF2B5EF4-FFF2-40B4-BE49-F238E27FC236}">
                <a16:creationId xmlns:a16="http://schemas.microsoft.com/office/drawing/2014/main" id="{785BBCAE-6A44-C24A-9D9E-D108F89FBA8B}"/>
              </a:ext>
            </a:extLst>
          </p:cNvPr>
          <p:cNvSpPr/>
          <p:nvPr/>
        </p:nvSpPr>
        <p:spPr>
          <a:xfrm>
            <a:off x="8442201" y="3690661"/>
            <a:ext cx="3603918" cy="1997292"/>
          </a:xfrm>
          <a:prstGeom prst="wedgeRoundRectCallout">
            <a:avLst>
              <a:gd name="adj1" fmla="val -4575"/>
              <a:gd name="adj2" fmla="val -73225"/>
              <a:gd name="adj3" fmla="val 16667"/>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en-US" sz="1600" b="0" i="0" u="none" strike="noStrike" kern="1200" cap="none" spc="0" normalizeH="0" baseline="0" noProof="0" dirty="0">
                <a:ln>
                  <a:noFill/>
                </a:ln>
                <a:solidFill>
                  <a:srgbClr val="282829"/>
                </a:solidFill>
                <a:effectLst/>
                <a:uLnTx/>
                <a:uFillTx/>
                <a:latin typeface="Comic Sans MS" pitchFamily="66" charset="0"/>
                <a:ea typeface="+mn-ea"/>
                <a:cs typeface="+mn-cs"/>
              </a:rPr>
              <a:t>The simulation process consists of an initialization phase and actual simulation.</a:t>
            </a: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en-US" sz="1600" b="0" i="0" u="none" strike="noStrike" kern="1200" cap="none" spc="0" normalizeH="0" baseline="0" noProof="0" dirty="0">
                <a:ln>
                  <a:noFill/>
                </a:ln>
                <a:solidFill>
                  <a:srgbClr val="282829"/>
                </a:solidFill>
                <a:effectLst/>
                <a:uLnTx/>
                <a:uFillTx/>
                <a:latin typeface="Comic Sans MS" pitchFamily="66" charset="0"/>
                <a:ea typeface="+mn-ea"/>
                <a:cs typeface="+mn-cs"/>
              </a:rPr>
              <a:t>threads of execution or processes </a:t>
            </a: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en-US" sz="1600" b="0" i="0" u="none" strike="noStrike" kern="1200" cap="none" spc="0" normalizeH="0" baseline="0" noProof="0" dirty="0">
                <a:ln>
                  <a:noFill/>
                </a:ln>
                <a:solidFill>
                  <a:srgbClr val="282829"/>
                </a:solidFill>
                <a:effectLst/>
                <a:uLnTx/>
                <a:uFillTx/>
                <a:latin typeface="Comic Sans MS" pitchFamily="66" charset="0"/>
                <a:ea typeface="+mn-ea"/>
                <a:cs typeface="+mn-cs"/>
              </a:rPr>
              <a:t>Verilog simulation uses what is known as discrete event simulation. </a:t>
            </a:r>
            <a:endParaRPr kumimoji="0" lang="x-none" sz="1600" b="0" i="0" u="none" strike="noStrike" kern="1200" cap="none" spc="0" normalizeH="0" baseline="0" noProof="0" dirty="0">
              <a:ln>
                <a:noFill/>
              </a:ln>
              <a:solidFill>
                <a:prstClr val="white"/>
              </a:solidFill>
              <a:effectLst/>
              <a:uLnTx/>
              <a:uFillTx/>
              <a:latin typeface="Comic Sans MS" pitchFamily="66" charset="0"/>
              <a:ea typeface="+mn-ea"/>
              <a:cs typeface="+mn-cs"/>
            </a:endParaRPr>
          </a:p>
        </p:txBody>
      </p:sp>
      <p:sp>
        <p:nvSpPr>
          <p:cNvPr id="14"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55</a:t>
            </a:r>
          </a:p>
        </p:txBody>
      </p:sp>
    </p:spTree>
    <p:extLst>
      <p:ext uri="{BB962C8B-B14F-4D97-AF65-F5344CB8AC3E}">
        <p14:creationId xmlns:p14="http://schemas.microsoft.com/office/powerpoint/2010/main" val="42159601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24FE4-CCD5-BE49-8EE1-6EAD9BF512AC}"/>
              </a:ext>
            </a:extLst>
          </p:cNvPr>
          <p:cNvSpPr>
            <a:spLocks noGrp="1"/>
          </p:cNvSpPr>
          <p:nvPr>
            <p:ph type="title"/>
          </p:nvPr>
        </p:nvSpPr>
        <p:spPr>
          <a:xfrm>
            <a:off x="450273" y="0"/>
            <a:ext cx="10515600" cy="1325563"/>
          </a:xfrm>
        </p:spPr>
        <p:txBody>
          <a:bodyPr/>
          <a:lstStyle/>
          <a:p>
            <a:pPr algn="ctr"/>
            <a:r>
              <a:rPr lang="x-none" b="1" dirty="0">
                <a:latin typeface="Comic Sans MS" pitchFamily="66" charset="0"/>
              </a:rPr>
              <a:t>Simulation</a:t>
            </a:r>
          </a:p>
        </p:txBody>
      </p:sp>
      <p:sp>
        <p:nvSpPr>
          <p:cNvPr id="3" name="Content Placeholder 2">
            <a:extLst>
              <a:ext uri="{FF2B5EF4-FFF2-40B4-BE49-F238E27FC236}">
                <a16:creationId xmlns:a16="http://schemas.microsoft.com/office/drawing/2014/main" id="{97134F08-6EEF-8F4D-819C-0A57CDB56E58}"/>
              </a:ext>
            </a:extLst>
          </p:cNvPr>
          <p:cNvSpPr>
            <a:spLocks noGrp="1"/>
          </p:cNvSpPr>
          <p:nvPr>
            <p:ph idx="1"/>
          </p:nvPr>
        </p:nvSpPr>
        <p:spPr>
          <a:xfrm>
            <a:off x="474583" y="1381783"/>
            <a:ext cx="11430000" cy="4351338"/>
          </a:xfrm>
        </p:spPr>
        <p:txBody>
          <a:bodyPr>
            <a:normAutofit lnSpcReduction="10000"/>
          </a:bodyPr>
          <a:lstStyle/>
          <a:p>
            <a:r>
              <a:rPr lang="en-US" dirty="0">
                <a:latin typeface="Comic Sans MS" pitchFamily="66" charset="0"/>
              </a:rPr>
              <a:t>Processes include modules, </a:t>
            </a:r>
            <a:r>
              <a:rPr lang="en-US" dirty="0">
                <a:solidFill>
                  <a:srgbClr val="C00000"/>
                </a:solidFill>
                <a:latin typeface="Comic Sans MS" pitchFamily="66" charset="0"/>
              </a:rPr>
              <a:t>initial</a:t>
            </a:r>
            <a:r>
              <a:rPr lang="en-US" dirty="0">
                <a:latin typeface="Comic Sans MS" pitchFamily="66" charset="0"/>
              </a:rPr>
              <a:t> and </a:t>
            </a:r>
            <a:r>
              <a:rPr lang="en-US" dirty="0">
                <a:solidFill>
                  <a:srgbClr val="C00000"/>
                </a:solidFill>
                <a:latin typeface="Comic Sans MS" pitchFamily="66" charset="0"/>
              </a:rPr>
              <a:t>always procedural blocks</a:t>
            </a:r>
            <a:r>
              <a:rPr lang="en-US" dirty="0">
                <a:latin typeface="Comic Sans MS" pitchFamily="66" charset="0"/>
              </a:rPr>
              <a:t>, </a:t>
            </a:r>
            <a:r>
              <a:rPr lang="en-US" dirty="0">
                <a:solidFill>
                  <a:srgbClr val="C00000"/>
                </a:solidFill>
                <a:latin typeface="Comic Sans MS" pitchFamily="66" charset="0"/>
              </a:rPr>
              <a:t>continuous assignments</a:t>
            </a:r>
            <a:r>
              <a:rPr lang="en-US" dirty="0">
                <a:latin typeface="Comic Sans MS" pitchFamily="66" charset="0"/>
              </a:rPr>
              <a:t>, </a:t>
            </a:r>
            <a:r>
              <a:rPr lang="en-US" dirty="0">
                <a:solidFill>
                  <a:srgbClr val="C00000"/>
                </a:solidFill>
                <a:latin typeface="Comic Sans MS" pitchFamily="66" charset="0"/>
              </a:rPr>
              <a:t>procedural assignment statements</a:t>
            </a:r>
            <a:r>
              <a:rPr lang="en-US" dirty="0">
                <a:latin typeface="Comic Sans MS" pitchFamily="66" charset="0"/>
              </a:rPr>
              <a:t>, </a:t>
            </a:r>
            <a:r>
              <a:rPr lang="en-US" dirty="0">
                <a:solidFill>
                  <a:srgbClr val="C00000"/>
                </a:solidFill>
                <a:latin typeface="Comic Sans MS" pitchFamily="66" charset="0"/>
              </a:rPr>
              <a:t>system tasks</a:t>
            </a:r>
            <a:r>
              <a:rPr lang="en-US" dirty="0">
                <a:latin typeface="Comic Sans MS" pitchFamily="66" charset="0"/>
              </a:rPr>
              <a:t>, and so forth. </a:t>
            </a:r>
          </a:p>
          <a:p>
            <a:r>
              <a:rPr lang="en-US" dirty="0">
                <a:latin typeface="Comic Sans MS" pitchFamily="66" charset="0"/>
              </a:rPr>
              <a:t>Processes are sensitive to </a:t>
            </a:r>
            <a:r>
              <a:rPr lang="en-US" dirty="0">
                <a:solidFill>
                  <a:srgbClr val="C00000"/>
                </a:solidFill>
                <a:latin typeface="Comic Sans MS" pitchFamily="66" charset="0"/>
              </a:rPr>
              <a:t>update events</a:t>
            </a:r>
            <a:r>
              <a:rPr lang="en-US" dirty="0">
                <a:latin typeface="Comic Sans MS" pitchFamily="66" charset="0"/>
              </a:rPr>
              <a:t>. </a:t>
            </a:r>
          </a:p>
          <a:p>
            <a:r>
              <a:rPr lang="en-US" dirty="0">
                <a:latin typeface="Comic Sans MS" pitchFamily="66" charset="0"/>
              </a:rPr>
              <a:t>When an update event is executed, all the processes that are sensitive to that event are evaluated in an </a:t>
            </a:r>
            <a:r>
              <a:rPr lang="en-US" dirty="0">
                <a:solidFill>
                  <a:srgbClr val="C00000"/>
                </a:solidFill>
                <a:latin typeface="Comic Sans MS" pitchFamily="66" charset="0"/>
              </a:rPr>
              <a:t>arbitrary order</a:t>
            </a:r>
            <a:r>
              <a:rPr lang="en-US" dirty="0">
                <a:latin typeface="Comic Sans MS" pitchFamily="66" charset="0"/>
              </a:rPr>
              <a:t>. </a:t>
            </a:r>
          </a:p>
          <a:p>
            <a:r>
              <a:rPr lang="en-US" dirty="0">
                <a:latin typeface="Comic Sans MS" pitchFamily="66" charset="0"/>
              </a:rPr>
              <a:t>Events can occur at different times. In order to keep track of the events, the events are kept on an </a:t>
            </a:r>
            <a:r>
              <a:rPr lang="en-US" dirty="0">
                <a:solidFill>
                  <a:srgbClr val="C00000"/>
                </a:solidFill>
                <a:latin typeface="Comic Sans MS" pitchFamily="66" charset="0"/>
              </a:rPr>
              <a:t>event queue</a:t>
            </a:r>
            <a:r>
              <a:rPr lang="en-US" dirty="0">
                <a:latin typeface="Comic Sans MS" pitchFamily="66" charset="0"/>
              </a:rPr>
              <a:t>, ordered by simulation time. </a:t>
            </a:r>
          </a:p>
          <a:p>
            <a:r>
              <a:rPr lang="en-US" dirty="0">
                <a:latin typeface="Comic Sans MS" pitchFamily="66" charset="0"/>
              </a:rPr>
              <a:t>Putting an event on the queue is called </a:t>
            </a:r>
            <a:r>
              <a:rPr lang="en-US" dirty="0">
                <a:solidFill>
                  <a:srgbClr val="C00000"/>
                </a:solidFill>
                <a:latin typeface="Comic Sans MS" pitchFamily="66" charset="0"/>
              </a:rPr>
              <a:t>scheduling an event</a:t>
            </a:r>
            <a:r>
              <a:rPr lang="en-US" dirty="0">
                <a:latin typeface="Comic Sans MS" pitchFamily="66" charset="0"/>
              </a:rPr>
              <a:t>. </a:t>
            </a:r>
          </a:p>
          <a:p>
            <a:endParaRPr lang="x-none" dirty="0"/>
          </a:p>
        </p:txBody>
      </p:sp>
      <p:sp>
        <p:nvSpPr>
          <p:cNvPr id="4"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56</a:t>
            </a:r>
          </a:p>
        </p:txBody>
      </p:sp>
    </p:spTree>
    <p:extLst>
      <p:ext uri="{BB962C8B-B14F-4D97-AF65-F5344CB8AC3E}">
        <p14:creationId xmlns:p14="http://schemas.microsoft.com/office/powerpoint/2010/main" val="37169863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ular Callout 15">
            <a:extLst>
              <a:ext uri="{FF2B5EF4-FFF2-40B4-BE49-F238E27FC236}">
                <a16:creationId xmlns:a16="http://schemas.microsoft.com/office/drawing/2014/main" id="{9FB71FAF-CD18-124F-B4A6-D96DAE89C0F1}"/>
              </a:ext>
            </a:extLst>
          </p:cNvPr>
          <p:cNvSpPr/>
          <p:nvPr/>
        </p:nvSpPr>
        <p:spPr>
          <a:xfrm>
            <a:off x="5038725" y="4310351"/>
            <a:ext cx="6800850" cy="981671"/>
          </a:xfrm>
          <a:prstGeom prst="wedgeRoundRectCallout">
            <a:avLst>
              <a:gd name="adj1" fmla="val -72956"/>
              <a:gd name="adj2" fmla="val 12356"/>
              <a:gd name="adj3" fmla="val 16667"/>
            </a:avLst>
          </a:prstGeom>
          <a:solidFill>
            <a:schemeClr val="accent5">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34268A4B-877B-5048-9589-5556D4A6A6FC}"/>
              </a:ext>
            </a:extLst>
          </p:cNvPr>
          <p:cNvSpPr>
            <a:spLocks noGrp="1"/>
          </p:cNvSpPr>
          <p:nvPr>
            <p:ph type="title"/>
          </p:nvPr>
        </p:nvSpPr>
        <p:spPr>
          <a:xfrm>
            <a:off x="148937" y="-47361"/>
            <a:ext cx="9970077" cy="981671"/>
          </a:xfrm>
        </p:spPr>
        <p:txBody>
          <a:bodyPr>
            <a:normAutofit/>
          </a:bodyPr>
          <a:lstStyle/>
          <a:p>
            <a:r>
              <a:rPr lang="en-US" sz="3600" b="1" dirty="0">
                <a:latin typeface="Comic Sans MS" pitchFamily="66" charset="0"/>
              </a:rPr>
              <a:t>Verilog event queue </a:t>
            </a:r>
            <a:endParaRPr lang="x-none" sz="3600" b="1" dirty="0">
              <a:latin typeface="Comic Sans MS" pitchFamily="66" charset="0"/>
            </a:endParaRPr>
          </a:p>
        </p:txBody>
      </p:sp>
      <p:sp>
        <p:nvSpPr>
          <p:cNvPr id="4" name="Rounded Rectangle 3">
            <a:extLst>
              <a:ext uri="{FF2B5EF4-FFF2-40B4-BE49-F238E27FC236}">
                <a16:creationId xmlns:a16="http://schemas.microsoft.com/office/drawing/2014/main" id="{01AE1992-8BF4-A94C-8C57-117B3D61669B}"/>
              </a:ext>
            </a:extLst>
          </p:cNvPr>
          <p:cNvSpPr/>
          <p:nvPr/>
        </p:nvSpPr>
        <p:spPr>
          <a:xfrm>
            <a:off x="1293668" y="1009648"/>
            <a:ext cx="1927514" cy="785812"/>
          </a:xfrm>
          <a:prstGeom prst="roundRect">
            <a:avLst/>
          </a:prstGeom>
          <a:solidFill>
            <a:schemeClr val="accent6"/>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mic Sans MS" pitchFamily="66" charset="0"/>
                <a:ea typeface="+mn-ea"/>
                <a:cs typeface="+mn-cs"/>
              </a:rPr>
              <a:t>Active event </a:t>
            </a:r>
          </a:p>
        </p:txBody>
      </p:sp>
      <p:sp>
        <p:nvSpPr>
          <p:cNvPr id="5" name="Rounded Rectangle 4">
            <a:extLst>
              <a:ext uri="{FF2B5EF4-FFF2-40B4-BE49-F238E27FC236}">
                <a16:creationId xmlns:a16="http://schemas.microsoft.com/office/drawing/2014/main" id="{5485DFBE-C733-CB46-90DD-72583D8045CF}"/>
              </a:ext>
            </a:extLst>
          </p:cNvPr>
          <p:cNvSpPr/>
          <p:nvPr/>
        </p:nvSpPr>
        <p:spPr>
          <a:xfrm>
            <a:off x="1162050" y="2227063"/>
            <a:ext cx="2190750" cy="688897"/>
          </a:xfrm>
          <a:prstGeom prst="roundRect">
            <a:avLst/>
          </a:prstGeom>
          <a:solidFill>
            <a:srgbClr val="FF00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mic Sans MS" pitchFamily="66" charset="0"/>
                <a:ea typeface="+mn-ea"/>
                <a:cs typeface="+mn-cs"/>
              </a:rPr>
              <a:t>Inactive event </a:t>
            </a:r>
          </a:p>
        </p:txBody>
      </p:sp>
      <p:sp>
        <p:nvSpPr>
          <p:cNvPr id="6" name="Rounded Rectangle 5">
            <a:extLst>
              <a:ext uri="{FF2B5EF4-FFF2-40B4-BE49-F238E27FC236}">
                <a16:creationId xmlns:a16="http://schemas.microsoft.com/office/drawing/2014/main" id="{0C9B31BC-F66E-9A40-BB5F-5C11A18CE320}"/>
              </a:ext>
            </a:extLst>
          </p:cNvPr>
          <p:cNvSpPr/>
          <p:nvPr/>
        </p:nvSpPr>
        <p:spPr>
          <a:xfrm>
            <a:off x="1162050" y="3464869"/>
            <a:ext cx="2190750" cy="636076"/>
          </a:xfrm>
          <a:prstGeom prst="roundRect">
            <a:avLst/>
          </a:prstGeom>
          <a:solidFill>
            <a:srgbClr val="FFC0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mic Sans MS" pitchFamily="66" charset="0"/>
                <a:ea typeface="+mn-ea"/>
                <a:cs typeface="+mn-cs"/>
              </a:rPr>
              <a:t>Non-blocking assign update </a:t>
            </a:r>
          </a:p>
        </p:txBody>
      </p:sp>
      <p:sp>
        <p:nvSpPr>
          <p:cNvPr id="7" name="Rounded Rectangle 6">
            <a:extLst>
              <a:ext uri="{FF2B5EF4-FFF2-40B4-BE49-F238E27FC236}">
                <a16:creationId xmlns:a16="http://schemas.microsoft.com/office/drawing/2014/main" id="{49245ED0-D283-4646-A85D-AF22DC3B53E1}"/>
              </a:ext>
            </a:extLst>
          </p:cNvPr>
          <p:cNvSpPr/>
          <p:nvPr/>
        </p:nvSpPr>
        <p:spPr>
          <a:xfrm>
            <a:off x="1162050" y="4529170"/>
            <a:ext cx="2190750" cy="645180"/>
          </a:xfrm>
          <a:prstGeom prst="roundRect">
            <a:avLst/>
          </a:prstGeom>
          <a:solidFill>
            <a:schemeClr val="accent5"/>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mic Sans MS" pitchFamily="66" charset="0"/>
                <a:ea typeface="+mn-ea"/>
                <a:cs typeface="+mn-cs"/>
              </a:rPr>
              <a:t>Monitor event </a:t>
            </a:r>
          </a:p>
        </p:txBody>
      </p:sp>
      <p:sp>
        <p:nvSpPr>
          <p:cNvPr id="8" name="Rounded Rectangle 7">
            <a:extLst>
              <a:ext uri="{FF2B5EF4-FFF2-40B4-BE49-F238E27FC236}">
                <a16:creationId xmlns:a16="http://schemas.microsoft.com/office/drawing/2014/main" id="{DF0AD4A9-E4EF-384C-9DB0-B11F625C7AD9}"/>
              </a:ext>
            </a:extLst>
          </p:cNvPr>
          <p:cNvSpPr/>
          <p:nvPr/>
        </p:nvSpPr>
        <p:spPr>
          <a:xfrm>
            <a:off x="1162050" y="5506047"/>
            <a:ext cx="2144857" cy="704107"/>
          </a:xfrm>
          <a:prstGeom prst="roundRect">
            <a:avLst/>
          </a:prstGeom>
          <a:solidFill>
            <a:schemeClr val="accent3">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mic Sans MS" pitchFamily="66" charset="0"/>
                <a:ea typeface="+mn-ea"/>
                <a:cs typeface="+mn-cs"/>
              </a:rPr>
              <a:t>Future event </a:t>
            </a:r>
          </a:p>
        </p:txBody>
      </p:sp>
      <p:sp>
        <p:nvSpPr>
          <p:cNvPr id="9" name="Rounded Rectangular Callout 8">
            <a:extLst>
              <a:ext uri="{FF2B5EF4-FFF2-40B4-BE49-F238E27FC236}">
                <a16:creationId xmlns:a16="http://schemas.microsoft.com/office/drawing/2014/main" id="{2D5EA0D8-3B54-8B48-AB1A-6665DC0A2A2F}"/>
              </a:ext>
            </a:extLst>
          </p:cNvPr>
          <p:cNvSpPr/>
          <p:nvPr/>
        </p:nvSpPr>
        <p:spPr>
          <a:xfrm>
            <a:off x="5105400" y="311378"/>
            <a:ext cx="6667501" cy="1284596"/>
          </a:xfrm>
          <a:prstGeom prst="wedgeRoundRectCallout">
            <a:avLst>
              <a:gd name="adj1" fmla="val -70627"/>
              <a:gd name="adj2" fmla="val 36242"/>
              <a:gd name="adj3" fmla="val 16667"/>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TextBox 9">
            <a:extLst>
              <a:ext uri="{FF2B5EF4-FFF2-40B4-BE49-F238E27FC236}">
                <a16:creationId xmlns:a16="http://schemas.microsoft.com/office/drawing/2014/main" id="{AA734F86-037A-9E43-AF33-98D477A8B881}"/>
              </a:ext>
            </a:extLst>
          </p:cNvPr>
          <p:cNvSpPr txBox="1"/>
          <p:nvPr/>
        </p:nvSpPr>
        <p:spPr>
          <a:xfrm>
            <a:off x="5105400" y="311378"/>
            <a:ext cx="6724652" cy="132343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v"/>
              <a:tabLst/>
              <a:defRPr/>
            </a:pPr>
            <a:r>
              <a:rPr kumimoji="0" lang="en-US" sz="1600" b="0" i="0" u="none" strike="noStrike" kern="1200" cap="none" spc="0" normalizeH="0" baseline="0" noProof="0" dirty="0">
                <a:ln>
                  <a:noFill/>
                </a:ln>
                <a:solidFill>
                  <a:prstClr val="black"/>
                </a:solidFill>
                <a:effectLst/>
                <a:uLnTx/>
                <a:uFillTx/>
                <a:latin typeface="Comic Sans MS" pitchFamily="66" charset="0"/>
                <a:ea typeface="+mn-ea"/>
                <a:cs typeface="+mn-cs"/>
              </a:rPr>
              <a:t>Events that occur at the current simulation time are in this region. </a:t>
            </a: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v"/>
              <a:tabLst/>
              <a:defRPr/>
            </a:pPr>
            <a:r>
              <a:rPr kumimoji="0" lang="en-US" sz="1600" b="0" i="0" u="none" strike="noStrike" kern="1200" cap="none" spc="0" normalizeH="0" baseline="0" noProof="0" dirty="0">
                <a:ln>
                  <a:noFill/>
                </a:ln>
                <a:solidFill>
                  <a:prstClr val="black"/>
                </a:solidFill>
                <a:effectLst/>
                <a:uLnTx/>
                <a:uFillTx/>
                <a:latin typeface="Comic Sans MS" pitchFamily="66" charset="0"/>
                <a:ea typeface="+mn-ea"/>
                <a:cs typeface="+mn-cs"/>
              </a:rPr>
              <a:t>Events can be added to any of the five regions but can be removed only </a:t>
            </a: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v"/>
              <a:tabLst/>
              <a:defRPr/>
            </a:pPr>
            <a:r>
              <a:rPr kumimoji="0" lang="en-US" sz="1600" b="0" i="0" u="none" strike="noStrike" kern="1200" cap="none" spc="0" normalizeH="0" baseline="0" noProof="0" dirty="0">
                <a:ln>
                  <a:noFill/>
                </a:ln>
                <a:solidFill>
                  <a:prstClr val="black"/>
                </a:solidFill>
                <a:effectLst/>
                <a:uLnTx/>
                <a:uFillTx/>
                <a:latin typeface="Comic Sans MS" pitchFamily="66" charset="0"/>
                <a:ea typeface="+mn-ea"/>
                <a:cs typeface="+mn-cs"/>
              </a:rPr>
              <a:t>Events can be processed in any order from within this region. </a:t>
            </a:r>
          </a:p>
        </p:txBody>
      </p:sp>
      <p:sp>
        <p:nvSpPr>
          <p:cNvPr id="11" name="Rounded Rectangular Callout 10">
            <a:extLst>
              <a:ext uri="{FF2B5EF4-FFF2-40B4-BE49-F238E27FC236}">
                <a16:creationId xmlns:a16="http://schemas.microsoft.com/office/drawing/2014/main" id="{9BA62CA9-4B3B-794B-9768-7D81829CE32C}"/>
              </a:ext>
            </a:extLst>
          </p:cNvPr>
          <p:cNvSpPr/>
          <p:nvPr/>
        </p:nvSpPr>
        <p:spPr>
          <a:xfrm>
            <a:off x="5105400" y="1925837"/>
            <a:ext cx="6800850" cy="990124"/>
          </a:xfrm>
          <a:prstGeom prst="wedgeRoundRectCallout">
            <a:avLst>
              <a:gd name="adj1" fmla="val -70752"/>
              <a:gd name="adj2" fmla="val 19870"/>
              <a:gd name="adj3" fmla="val 16667"/>
            </a:avLst>
          </a:prstGeom>
          <a:solidFill>
            <a:srgbClr val="E02310">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Rounded Rectangular Callout 11">
            <a:extLst>
              <a:ext uri="{FF2B5EF4-FFF2-40B4-BE49-F238E27FC236}">
                <a16:creationId xmlns:a16="http://schemas.microsoft.com/office/drawing/2014/main" id="{56A3FA4F-C6A5-7948-9EDC-7085D60A1C0D}"/>
              </a:ext>
            </a:extLst>
          </p:cNvPr>
          <p:cNvSpPr/>
          <p:nvPr/>
        </p:nvSpPr>
        <p:spPr>
          <a:xfrm>
            <a:off x="5181598" y="3135360"/>
            <a:ext cx="6648454" cy="981671"/>
          </a:xfrm>
          <a:prstGeom prst="wedgeRoundRectCallout">
            <a:avLst>
              <a:gd name="adj1" fmla="val -73518"/>
              <a:gd name="adj2" fmla="val 10415"/>
              <a:gd name="adj3" fmla="val 16667"/>
            </a:avLst>
          </a:prstGeom>
          <a:solidFill>
            <a:schemeClr val="accent4">
              <a:lumMod val="60000"/>
              <a:lumOff val="4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TextBox 12">
            <a:extLst>
              <a:ext uri="{FF2B5EF4-FFF2-40B4-BE49-F238E27FC236}">
                <a16:creationId xmlns:a16="http://schemas.microsoft.com/office/drawing/2014/main" id="{4C55F536-7834-5A47-9882-DED6E0C44AB0}"/>
              </a:ext>
            </a:extLst>
          </p:cNvPr>
          <p:cNvSpPr txBox="1"/>
          <p:nvPr/>
        </p:nvSpPr>
        <p:spPr>
          <a:xfrm>
            <a:off x="5295900" y="1992630"/>
            <a:ext cx="6610350" cy="830997"/>
          </a:xfrm>
          <a:prstGeom prst="rect">
            <a:avLst/>
          </a:prstGeom>
          <a:noFill/>
        </p:spPr>
        <p:txBody>
          <a:bodyPr wrap="square" rtlCol="0">
            <a:spAutoFit/>
          </a:bodyPr>
          <a:lstStyle>
            <a:defPPr>
              <a:defRPr lang="x-none"/>
            </a:defPPr>
            <a:lvl1pPr marL="285750" indent="-285750">
              <a:buFont typeface="Wingdings" pitchFamily="2" charset="2"/>
              <a:buChar char="v"/>
            </a:lvl1pPr>
          </a:lstStyle>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v"/>
              <a:tabLst/>
              <a:defRPr/>
            </a:pPr>
            <a:r>
              <a:rPr kumimoji="0" lang="en-US" sz="1600" b="0" i="0" u="none" strike="noStrike" kern="1200" cap="none" spc="0" normalizeH="0" baseline="0" noProof="0" dirty="0">
                <a:ln>
                  <a:noFill/>
                </a:ln>
                <a:solidFill>
                  <a:prstClr val="black"/>
                </a:solidFill>
                <a:effectLst/>
                <a:uLnTx/>
                <a:uFillTx/>
                <a:latin typeface="Comic Sans MS" pitchFamily="66" charset="0"/>
                <a:ea typeface="+mn-ea"/>
                <a:cs typeface="+mn-cs"/>
              </a:rPr>
              <a:t>Events that occur at the current simulation time but that shall be processed after all the active events are processed </a:t>
            </a: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v"/>
              <a:tabLst/>
              <a:defRPr/>
            </a:pPr>
            <a:r>
              <a:rPr kumimoji="0" lang="en-US" sz="1600" b="0" i="0" u="none" strike="noStrike" kern="1200" cap="none" spc="0" normalizeH="0" baseline="0" noProof="0" dirty="0">
                <a:ln>
                  <a:noFill/>
                </a:ln>
                <a:solidFill>
                  <a:prstClr val="black"/>
                </a:solidFill>
                <a:effectLst/>
                <a:uLnTx/>
                <a:uFillTx/>
                <a:latin typeface="Comic Sans MS" pitchFamily="66" charset="0"/>
                <a:ea typeface="+mn-ea"/>
                <a:cs typeface="+mn-cs"/>
              </a:rPr>
              <a:t>Blocking assignments with zero delays </a:t>
            </a:r>
          </a:p>
        </p:txBody>
      </p:sp>
      <p:sp>
        <p:nvSpPr>
          <p:cNvPr id="14" name="TextBox 13">
            <a:extLst>
              <a:ext uri="{FF2B5EF4-FFF2-40B4-BE49-F238E27FC236}">
                <a16:creationId xmlns:a16="http://schemas.microsoft.com/office/drawing/2014/main" id="{21EC1330-76B5-814E-B365-9C83B158698C}"/>
              </a:ext>
            </a:extLst>
          </p:cNvPr>
          <p:cNvSpPr txBox="1"/>
          <p:nvPr/>
        </p:nvSpPr>
        <p:spPr>
          <a:xfrm>
            <a:off x="5181598" y="3286034"/>
            <a:ext cx="6781801" cy="830997"/>
          </a:xfrm>
          <a:prstGeom prst="rect">
            <a:avLst/>
          </a:prstGeom>
          <a:noFill/>
        </p:spPr>
        <p:txBody>
          <a:bodyPr wrap="square" rtlCol="0">
            <a:spAutoFit/>
          </a:bodyPr>
          <a:lstStyle>
            <a:defPPr>
              <a:defRPr lang="x-none"/>
            </a:defPPr>
            <a:lvl1pPr marL="285750" indent="-285750">
              <a:buFont typeface="Wingdings" pitchFamily="2" charset="2"/>
              <a:buChar char="v"/>
            </a:lvl1pPr>
          </a:lstStyle>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v"/>
              <a:tabLst/>
              <a:defRPr/>
            </a:pPr>
            <a:r>
              <a:rPr kumimoji="0" lang="en-US" sz="1600" b="0" i="0" u="none" strike="noStrike" kern="1200" cap="none" spc="0" normalizeH="0" baseline="0" noProof="0" dirty="0">
                <a:ln>
                  <a:noFill/>
                </a:ln>
                <a:solidFill>
                  <a:prstClr val="black"/>
                </a:solidFill>
                <a:effectLst/>
                <a:uLnTx/>
                <a:uFillTx/>
                <a:latin typeface="Comic Sans MS" pitchFamily="66" charset="0"/>
                <a:ea typeface="+mn-ea"/>
                <a:cs typeface="+mn-cs"/>
              </a:rPr>
              <a:t>Events that have been evaluated during some previous simulation time but that shall be assigned at this simulation time after all the active and inactive events are processed are in this region. </a:t>
            </a:r>
          </a:p>
        </p:txBody>
      </p:sp>
      <p:sp>
        <p:nvSpPr>
          <p:cNvPr id="15" name="Rectangle 14">
            <a:extLst>
              <a:ext uri="{FF2B5EF4-FFF2-40B4-BE49-F238E27FC236}">
                <a16:creationId xmlns:a16="http://schemas.microsoft.com/office/drawing/2014/main" id="{D0252E34-FBBB-BC43-87F1-7C42A15B3ECC}"/>
              </a:ext>
            </a:extLst>
          </p:cNvPr>
          <p:cNvSpPr/>
          <p:nvPr/>
        </p:nvSpPr>
        <p:spPr>
          <a:xfrm>
            <a:off x="5181600" y="4385687"/>
            <a:ext cx="6667500" cy="83099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v"/>
              <a:tabLst/>
              <a:defRPr/>
            </a:pPr>
            <a:r>
              <a:rPr kumimoji="0" lang="en-US" sz="1600" b="0" i="0" u="none" strike="noStrike" kern="1200" cap="none" spc="0" normalizeH="0" baseline="0" noProof="0" dirty="0">
                <a:ln>
                  <a:noFill/>
                </a:ln>
                <a:solidFill>
                  <a:prstClr val="black"/>
                </a:solidFill>
                <a:effectLst/>
                <a:uLnTx/>
                <a:uFillTx/>
                <a:latin typeface="Comic Sans MS" pitchFamily="66" charset="0"/>
                <a:ea typeface="+mn-ea"/>
                <a:cs typeface="+mn-cs"/>
              </a:rPr>
              <a:t>Events that shall be processed after all the active, in-</a:t>
            </a:r>
            <a:r>
              <a:rPr kumimoji="0" lang="en-US" sz="1600" b="0" i="0" u="none" strike="noStrike" kern="1200" cap="none" spc="0" normalizeH="0" baseline="0" noProof="0" dirty="0" err="1">
                <a:ln>
                  <a:noFill/>
                </a:ln>
                <a:solidFill>
                  <a:prstClr val="black"/>
                </a:solidFill>
                <a:effectLst/>
                <a:uLnTx/>
                <a:uFillTx/>
                <a:latin typeface="Comic Sans MS" pitchFamily="66" charset="0"/>
                <a:ea typeface="+mn-ea"/>
                <a:cs typeface="+mn-cs"/>
              </a:rPr>
              <a:t>acive</a:t>
            </a:r>
            <a:r>
              <a:rPr kumimoji="0" lang="en-US" sz="1600" b="0" i="0" u="none" strike="noStrike" kern="1200" cap="none" spc="0" normalizeH="0" baseline="0" noProof="0" dirty="0">
                <a:ln>
                  <a:noFill/>
                </a:ln>
                <a:solidFill>
                  <a:prstClr val="black"/>
                </a:solidFill>
                <a:effectLst/>
                <a:uLnTx/>
                <a:uFillTx/>
                <a:latin typeface="Comic Sans MS" pitchFamily="66" charset="0"/>
                <a:ea typeface="+mn-ea"/>
                <a:cs typeface="+mn-cs"/>
              </a:rPr>
              <a:t>, and non-blocking assign update events are processed are in this region. These are the monitor events. </a:t>
            </a:r>
          </a:p>
        </p:txBody>
      </p:sp>
      <p:sp>
        <p:nvSpPr>
          <p:cNvPr id="17" name="Rounded Rectangular Callout 16">
            <a:extLst>
              <a:ext uri="{FF2B5EF4-FFF2-40B4-BE49-F238E27FC236}">
                <a16:creationId xmlns:a16="http://schemas.microsoft.com/office/drawing/2014/main" id="{B5CA7641-405E-5E44-8A35-4BD233C10B60}"/>
              </a:ext>
            </a:extLst>
          </p:cNvPr>
          <p:cNvSpPr/>
          <p:nvPr/>
        </p:nvSpPr>
        <p:spPr>
          <a:xfrm>
            <a:off x="5124450" y="5453946"/>
            <a:ext cx="6781800" cy="981671"/>
          </a:xfrm>
          <a:prstGeom prst="wedgeRoundRectCallout">
            <a:avLst>
              <a:gd name="adj1" fmla="val -72956"/>
              <a:gd name="adj2" fmla="val 4593"/>
              <a:gd name="adj3" fmla="val 16667"/>
            </a:avLst>
          </a:prstGeom>
          <a:solidFill>
            <a:schemeClr val="bg1">
              <a:lumMod val="85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Rectangle 19">
            <a:extLst>
              <a:ext uri="{FF2B5EF4-FFF2-40B4-BE49-F238E27FC236}">
                <a16:creationId xmlns:a16="http://schemas.microsoft.com/office/drawing/2014/main" id="{CEC43871-9093-1249-AFFE-4E8FC66D0302}"/>
              </a:ext>
            </a:extLst>
          </p:cNvPr>
          <p:cNvSpPr/>
          <p:nvPr/>
        </p:nvSpPr>
        <p:spPr>
          <a:xfrm>
            <a:off x="5133976" y="5581383"/>
            <a:ext cx="6667500" cy="83099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v"/>
              <a:tabLst/>
              <a:defRPr/>
            </a:pPr>
            <a:r>
              <a:rPr kumimoji="0" lang="en-US" sz="1600" b="0" i="0" u="none" strike="noStrike" kern="1200" cap="none" spc="0" normalizeH="0" baseline="0" noProof="0" dirty="0">
                <a:ln>
                  <a:noFill/>
                </a:ln>
                <a:solidFill>
                  <a:prstClr val="black"/>
                </a:solidFill>
                <a:effectLst/>
                <a:uLnTx/>
                <a:uFillTx/>
                <a:latin typeface="Comic Sans MS" pitchFamily="66" charset="0"/>
                <a:ea typeface="+mn-ea"/>
                <a:cs typeface="+mn-cs"/>
              </a:rPr>
              <a:t>Events that occur at some future simulation time are in this region. Future events are divided into future inactive events and future non-blocking assignment update events.</a:t>
            </a:r>
          </a:p>
        </p:txBody>
      </p:sp>
      <p:sp>
        <p:nvSpPr>
          <p:cNvPr id="18"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57</a:t>
            </a:r>
          </a:p>
        </p:txBody>
      </p:sp>
    </p:spTree>
    <p:extLst>
      <p:ext uri="{BB962C8B-B14F-4D97-AF65-F5344CB8AC3E}">
        <p14:creationId xmlns:p14="http://schemas.microsoft.com/office/powerpoint/2010/main" val="7480174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3A242-3EFC-0449-8DC7-E65794EC782A}"/>
              </a:ext>
            </a:extLst>
          </p:cNvPr>
          <p:cNvSpPr>
            <a:spLocks noGrp="1"/>
          </p:cNvSpPr>
          <p:nvPr>
            <p:ph type="title"/>
          </p:nvPr>
        </p:nvSpPr>
        <p:spPr>
          <a:xfrm>
            <a:off x="332508" y="380208"/>
            <a:ext cx="10515600" cy="606425"/>
          </a:xfrm>
        </p:spPr>
        <p:txBody>
          <a:bodyPr>
            <a:noAutofit/>
          </a:bodyPr>
          <a:lstStyle/>
          <a:p>
            <a:pPr algn="ctr"/>
            <a:r>
              <a:rPr lang="en-US" sz="4000" b="1" dirty="0">
                <a:latin typeface="Comic Sans MS" pitchFamily="66" charset="0"/>
              </a:rPr>
              <a:t>Simulation Cycle</a:t>
            </a:r>
            <a:endParaRPr lang="x-none" sz="4000" b="1" dirty="0">
              <a:latin typeface="Comic Sans MS" pitchFamily="66" charset="0"/>
            </a:endParaRPr>
          </a:p>
        </p:txBody>
      </p:sp>
      <p:sp>
        <p:nvSpPr>
          <p:cNvPr id="5" name="Content Placeholder 4">
            <a:extLst>
              <a:ext uri="{FF2B5EF4-FFF2-40B4-BE49-F238E27FC236}">
                <a16:creationId xmlns:a16="http://schemas.microsoft.com/office/drawing/2014/main" id="{1CF5FDEE-4480-474C-93AA-9BCE3D3818F9}"/>
              </a:ext>
            </a:extLst>
          </p:cNvPr>
          <p:cNvSpPr>
            <a:spLocks noGrp="1"/>
          </p:cNvSpPr>
          <p:nvPr>
            <p:ph idx="1"/>
          </p:nvPr>
        </p:nvSpPr>
        <p:spPr>
          <a:xfrm>
            <a:off x="394855" y="1301606"/>
            <a:ext cx="10991633" cy="936625"/>
          </a:xfrm>
        </p:spPr>
        <p:txBody>
          <a:bodyPr>
            <a:normAutofit fontScale="77500" lnSpcReduction="20000"/>
          </a:bodyPr>
          <a:lstStyle/>
          <a:p>
            <a:r>
              <a:rPr lang="en-US" sz="3300" dirty="0">
                <a:latin typeface="Comic Sans MS" pitchFamily="66" charset="0"/>
              </a:rPr>
              <a:t>The processing of all the active events is called </a:t>
            </a:r>
            <a:r>
              <a:rPr lang="en-US" sz="3300" dirty="0">
                <a:solidFill>
                  <a:srgbClr val="C00000"/>
                </a:solidFill>
                <a:latin typeface="Comic Sans MS" pitchFamily="66" charset="0"/>
              </a:rPr>
              <a:t>a simulation cycle</a:t>
            </a:r>
            <a:r>
              <a:rPr lang="en-US" sz="3300" dirty="0">
                <a:latin typeface="Comic Sans MS" pitchFamily="66" charset="0"/>
              </a:rPr>
              <a:t>.</a:t>
            </a:r>
            <a:br>
              <a:rPr lang="en-US" sz="3300" dirty="0">
                <a:latin typeface="Comic Sans MS" pitchFamily="66" charset="0"/>
              </a:rPr>
            </a:br>
            <a:r>
              <a:rPr lang="en-US" sz="3300" dirty="0">
                <a:latin typeface="Comic Sans MS" pitchFamily="66" charset="0"/>
              </a:rPr>
              <a:t>For each simulation time, the following actions are performed in order</a:t>
            </a:r>
            <a:r>
              <a:rPr lang="en-US" dirty="0">
                <a:latin typeface="Comic Sans MS" pitchFamily="66" charset="0"/>
              </a:rPr>
              <a:t>: </a:t>
            </a:r>
          </a:p>
        </p:txBody>
      </p:sp>
      <p:pic>
        <p:nvPicPr>
          <p:cNvPr id="8" name="Picture 7">
            <a:extLst>
              <a:ext uri="{FF2B5EF4-FFF2-40B4-BE49-F238E27FC236}">
                <a16:creationId xmlns:a16="http://schemas.microsoft.com/office/drawing/2014/main" id="{C83493E8-D2A9-3D4F-957E-A642DADFAB1B}"/>
              </a:ext>
            </a:extLst>
          </p:cNvPr>
          <p:cNvPicPr>
            <a:picLocks noChangeAspect="1"/>
          </p:cNvPicPr>
          <p:nvPr/>
        </p:nvPicPr>
        <p:blipFill>
          <a:blip r:embed="rId2">
            <a:duotone>
              <a:prstClr val="black"/>
              <a:schemeClr val="accent4">
                <a:tint val="45000"/>
                <a:satMod val="400000"/>
              </a:schemeClr>
            </a:duotone>
          </a:blip>
          <a:stretch>
            <a:fillRect/>
          </a:stretch>
        </p:blipFill>
        <p:spPr>
          <a:xfrm>
            <a:off x="583837" y="2462645"/>
            <a:ext cx="10802651" cy="3009899"/>
          </a:xfrm>
          <a:prstGeom prst="rect">
            <a:avLst/>
          </a:prstGeom>
        </p:spPr>
      </p:pic>
      <p:sp>
        <p:nvSpPr>
          <p:cNvPr id="6"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58</a:t>
            </a:r>
          </a:p>
        </p:txBody>
      </p:sp>
    </p:spTree>
    <p:extLst>
      <p:ext uri="{BB962C8B-B14F-4D97-AF65-F5344CB8AC3E}">
        <p14:creationId xmlns:p14="http://schemas.microsoft.com/office/powerpoint/2010/main" val="7074765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EE81D-A332-804D-AA54-A822B642B44C}"/>
              </a:ext>
            </a:extLst>
          </p:cNvPr>
          <p:cNvSpPr>
            <a:spLocks noGrp="1"/>
          </p:cNvSpPr>
          <p:nvPr>
            <p:ph type="title"/>
          </p:nvPr>
        </p:nvSpPr>
        <p:spPr>
          <a:xfrm>
            <a:off x="782782" y="156801"/>
            <a:ext cx="10515600" cy="1325563"/>
          </a:xfrm>
        </p:spPr>
        <p:txBody>
          <a:bodyPr/>
          <a:lstStyle/>
          <a:p>
            <a:pPr algn="ctr"/>
            <a:r>
              <a:rPr lang="en-US" b="1" dirty="0">
                <a:latin typeface="Comic Sans MS" pitchFamily="66" charset="0"/>
              </a:rPr>
              <a:t>Simulation with Multiple Processes </a:t>
            </a:r>
            <a:endParaRPr lang="x-none" dirty="0">
              <a:latin typeface="Comic Sans MS" pitchFamily="66" charset="0"/>
            </a:endParaRPr>
          </a:p>
        </p:txBody>
      </p:sp>
      <p:sp>
        <p:nvSpPr>
          <p:cNvPr id="3" name="Content Placeholder 2">
            <a:extLst>
              <a:ext uri="{FF2B5EF4-FFF2-40B4-BE49-F238E27FC236}">
                <a16:creationId xmlns:a16="http://schemas.microsoft.com/office/drawing/2014/main" id="{5A1819E4-26AE-E845-A73E-D57E2A38C667}"/>
              </a:ext>
            </a:extLst>
          </p:cNvPr>
          <p:cNvSpPr>
            <a:spLocks noGrp="1"/>
          </p:cNvSpPr>
          <p:nvPr>
            <p:ph idx="1"/>
          </p:nvPr>
        </p:nvSpPr>
        <p:spPr>
          <a:xfrm>
            <a:off x="824346" y="1805099"/>
            <a:ext cx="10515600" cy="3146425"/>
          </a:xfrm>
        </p:spPr>
        <p:txBody>
          <a:bodyPr>
            <a:normAutofit lnSpcReduction="10000"/>
          </a:bodyPr>
          <a:lstStyle/>
          <a:p>
            <a:r>
              <a:rPr lang="en-US" dirty="0">
                <a:latin typeface="Comic Sans MS" pitchFamily="66" charset="0"/>
              </a:rPr>
              <a:t>If a model contains </a:t>
            </a:r>
            <a:r>
              <a:rPr lang="en-US" dirty="0">
                <a:solidFill>
                  <a:srgbClr val="0070C0"/>
                </a:solidFill>
                <a:latin typeface="Comic Sans MS" pitchFamily="66" charset="0"/>
              </a:rPr>
              <a:t>more than one process</a:t>
            </a:r>
            <a:r>
              <a:rPr lang="en-US" dirty="0">
                <a:latin typeface="Comic Sans MS" pitchFamily="66" charset="0"/>
              </a:rPr>
              <a:t>, all processes execute </a:t>
            </a:r>
            <a:r>
              <a:rPr lang="en-US" dirty="0">
                <a:solidFill>
                  <a:srgbClr val="0070C0"/>
                </a:solidFill>
                <a:latin typeface="Comic Sans MS" pitchFamily="66" charset="0"/>
              </a:rPr>
              <a:t>concurrently</a:t>
            </a:r>
            <a:r>
              <a:rPr lang="en-US" dirty="0">
                <a:latin typeface="Comic Sans MS" pitchFamily="66" charset="0"/>
              </a:rPr>
              <a:t> with other processes. </a:t>
            </a:r>
          </a:p>
          <a:p>
            <a:r>
              <a:rPr lang="en-US" dirty="0">
                <a:latin typeface="Comic Sans MS" pitchFamily="66" charset="0"/>
              </a:rPr>
              <a:t>If there are concurrent statements outside always statements, they also execute concurrently. </a:t>
            </a:r>
          </a:p>
          <a:p>
            <a:r>
              <a:rPr lang="en-US" dirty="0">
                <a:latin typeface="Comic Sans MS" pitchFamily="66" charset="0"/>
              </a:rPr>
              <a:t>Statements </a:t>
            </a:r>
            <a:r>
              <a:rPr lang="en-US" dirty="0">
                <a:solidFill>
                  <a:srgbClr val="0070C0"/>
                </a:solidFill>
                <a:latin typeface="Comic Sans MS" pitchFamily="66" charset="0"/>
              </a:rPr>
              <a:t>inside of each always </a:t>
            </a:r>
            <a:r>
              <a:rPr lang="en-US" dirty="0">
                <a:latin typeface="Comic Sans MS" pitchFamily="66" charset="0"/>
              </a:rPr>
              <a:t>block execute </a:t>
            </a:r>
            <a:r>
              <a:rPr lang="en-US" dirty="0">
                <a:solidFill>
                  <a:srgbClr val="0070C0"/>
                </a:solidFill>
                <a:latin typeface="Comic Sans MS" pitchFamily="66" charset="0"/>
              </a:rPr>
              <a:t>sequentially</a:t>
            </a:r>
            <a:r>
              <a:rPr lang="en-US" dirty="0">
                <a:latin typeface="Comic Sans MS" pitchFamily="66" charset="0"/>
              </a:rPr>
              <a:t>. </a:t>
            </a:r>
          </a:p>
          <a:p>
            <a:r>
              <a:rPr lang="en-US" dirty="0">
                <a:latin typeface="Comic Sans MS" pitchFamily="66" charset="0"/>
              </a:rPr>
              <a:t>A process takes </a:t>
            </a:r>
            <a:r>
              <a:rPr lang="en-US" dirty="0">
                <a:solidFill>
                  <a:srgbClr val="0070C0"/>
                </a:solidFill>
                <a:latin typeface="Comic Sans MS" pitchFamily="66" charset="0"/>
              </a:rPr>
              <a:t>no time to execute </a:t>
            </a:r>
            <a:r>
              <a:rPr lang="en-US" dirty="0">
                <a:latin typeface="Comic Sans MS" pitchFamily="66" charset="0"/>
              </a:rPr>
              <a:t>unless it has wait statements in it. </a:t>
            </a:r>
          </a:p>
        </p:txBody>
      </p:sp>
      <p:sp>
        <p:nvSpPr>
          <p:cNvPr id="4"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59</a:t>
            </a:r>
          </a:p>
        </p:txBody>
      </p:sp>
    </p:spTree>
    <p:extLst>
      <p:ext uri="{BB962C8B-B14F-4D97-AF65-F5344CB8AC3E}">
        <p14:creationId xmlns:p14="http://schemas.microsoft.com/office/powerpoint/2010/main" val="1490794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B2EEE-5FE5-C941-B5DD-4D81EBE1CD6D}"/>
              </a:ext>
            </a:extLst>
          </p:cNvPr>
          <p:cNvSpPr>
            <a:spLocks noGrp="1"/>
          </p:cNvSpPr>
          <p:nvPr>
            <p:ph type="title"/>
          </p:nvPr>
        </p:nvSpPr>
        <p:spPr>
          <a:xfrm>
            <a:off x="838200" y="365126"/>
            <a:ext cx="10515600" cy="831850"/>
          </a:xfrm>
        </p:spPr>
        <p:txBody>
          <a:bodyPr/>
          <a:lstStyle/>
          <a:p>
            <a:pPr algn="ctr"/>
            <a:r>
              <a:rPr lang="x-none" b="1" dirty="0">
                <a:latin typeface="Comic Sans MS" panose="030F0702030302020204" pitchFamily="66" charset="0"/>
              </a:rPr>
              <a:t>Vectors</a:t>
            </a:r>
          </a:p>
        </p:txBody>
      </p:sp>
      <p:sp>
        <p:nvSpPr>
          <p:cNvPr id="3" name="Content Placeholder 2">
            <a:extLst>
              <a:ext uri="{FF2B5EF4-FFF2-40B4-BE49-F238E27FC236}">
                <a16:creationId xmlns:a16="http://schemas.microsoft.com/office/drawing/2014/main" id="{A3423049-4D37-7D4A-902D-8213C77AB1ED}"/>
              </a:ext>
            </a:extLst>
          </p:cNvPr>
          <p:cNvSpPr>
            <a:spLocks noGrp="1"/>
          </p:cNvSpPr>
          <p:nvPr>
            <p:ph idx="1"/>
          </p:nvPr>
        </p:nvSpPr>
        <p:spPr>
          <a:xfrm>
            <a:off x="838200" y="1597024"/>
            <a:ext cx="10920663" cy="4895850"/>
          </a:xfrm>
        </p:spPr>
        <p:txBody>
          <a:bodyPr/>
          <a:lstStyle/>
          <a:p>
            <a:r>
              <a:rPr lang="en-US" dirty="0">
                <a:latin typeface="Comic Sans MS" panose="030F0702030302020204" pitchFamily="66" charset="0"/>
              </a:rPr>
              <a:t>In digital design, we often need to perform the same operation on a group of signals. </a:t>
            </a:r>
          </a:p>
          <a:p>
            <a:pPr marL="0" indent="0">
              <a:buNone/>
            </a:pPr>
            <a:endParaRPr lang="en-US" dirty="0">
              <a:latin typeface="Comic Sans MS" panose="030F0702030302020204" pitchFamily="66" charset="0"/>
            </a:endParaRPr>
          </a:p>
          <a:p>
            <a:r>
              <a:rPr lang="en-US" dirty="0">
                <a:latin typeface="Comic Sans MS" panose="030F0702030302020204" pitchFamily="66" charset="0"/>
              </a:rPr>
              <a:t>A one-dimensional array of bit signals is referred to as a vector. </a:t>
            </a:r>
          </a:p>
          <a:p>
            <a:pPr marL="0" indent="0">
              <a:buNone/>
            </a:pPr>
            <a:r>
              <a:rPr lang="en-US" b="1" dirty="0">
                <a:latin typeface="Comic Sans MS" panose="030F0702030302020204" pitchFamily="66" charset="0"/>
              </a:rPr>
              <a:t>			wire </a:t>
            </a:r>
            <a:r>
              <a:rPr lang="en-US" dirty="0">
                <a:latin typeface="Comic Sans MS" panose="030F0702030302020204" pitchFamily="66" charset="0"/>
              </a:rPr>
              <a:t>B[3:0]; </a:t>
            </a:r>
          </a:p>
          <a:p>
            <a:pPr marL="0" indent="0">
              <a:buNone/>
            </a:pPr>
            <a:endParaRPr lang="en-US" dirty="0">
              <a:latin typeface="Comic Sans MS" panose="030F0702030302020204" pitchFamily="66" charset="0"/>
            </a:endParaRPr>
          </a:p>
          <a:p>
            <a:r>
              <a:rPr lang="en-US" dirty="0">
                <a:latin typeface="Comic Sans MS" panose="030F0702030302020204" pitchFamily="66" charset="0"/>
              </a:rPr>
              <a:t>The statement B = 4'b1100 assigns 1 to B[3], 1 to B[2], 0 to B[1], and 0 to B[0]. </a:t>
            </a:r>
          </a:p>
          <a:p>
            <a:pPr marL="0" indent="0">
              <a:buNone/>
            </a:pPr>
            <a:endParaRPr lang="x-none" dirty="0">
              <a:latin typeface="Comic Sans MS" panose="030F0702030302020204" pitchFamily="66" charset="0"/>
            </a:endParaRPr>
          </a:p>
        </p:txBody>
      </p:sp>
      <p:sp>
        <p:nvSpPr>
          <p:cNvPr id="4" name="Slide Number Placeholder 3">
            <a:extLst>
              <a:ext uri="{FF2B5EF4-FFF2-40B4-BE49-F238E27FC236}">
                <a16:creationId xmlns:a16="http://schemas.microsoft.com/office/drawing/2014/main" id="{BBB00E7C-B760-4C6C-B2BA-CC88B84B833C}"/>
              </a:ext>
            </a:extLst>
          </p:cNvPr>
          <p:cNvSpPr>
            <a:spLocks noGrp="1"/>
          </p:cNvSpPr>
          <p:nvPr>
            <p:ph type="sldNum" sz="quarter" idx="12"/>
          </p:nvPr>
        </p:nvSpPr>
        <p:spPr>
          <a:xfrm>
            <a:off x="8610600" y="6356350"/>
            <a:ext cx="2743200" cy="365125"/>
          </a:xfrm>
        </p:spPr>
        <p:txBody>
          <a:bodyPr/>
          <a:lstStyle/>
          <a:p>
            <a:fld id="{5A81485A-01B8-4054-A537-7FB3100B64ED}" type="slidenum">
              <a:rPr lang="en-US" smtClean="0">
                <a:latin typeface="Comic Sans MS" panose="030F0702030302020204" pitchFamily="66" charset="0"/>
              </a:rPr>
              <a:t>6</a:t>
            </a:fld>
            <a:endParaRPr lang="en-US">
              <a:latin typeface="Comic Sans MS" panose="030F0702030302020204" pitchFamily="66" charset="0"/>
            </a:endParaRPr>
          </a:p>
        </p:txBody>
      </p:sp>
    </p:spTree>
    <p:extLst>
      <p:ext uri="{BB962C8B-B14F-4D97-AF65-F5344CB8AC3E}">
        <p14:creationId xmlns:p14="http://schemas.microsoft.com/office/powerpoint/2010/main" val="26176207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EE81D-A332-804D-AA54-A822B642B44C}"/>
              </a:ext>
            </a:extLst>
          </p:cNvPr>
          <p:cNvSpPr>
            <a:spLocks noGrp="1"/>
          </p:cNvSpPr>
          <p:nvPr>
            <p:ph type="title"/>
          </p:nvPr>
        </p:nvSpPr>
        <p:spPr>
          <a:xfrm>
            <a:off x="171450" y="18255"/>
            <a:ext cx="10515600" cy="902495"/>
          </a:xfrm>
        </p:spPr>
        <p:txBody>
          <a:bodyPr/>
          <a:lstStyle/>
          <a:p>
            <a:r>
              <a:rPr lang="en-US" b="1" dirty="0">
                <a:latin typeface="Comic Sans MS" panose="030F0702030302020204" pitchFamily="66" charset="0"/>
              </a:rPr>
              <a:t>Example</a:t>
            </a:r>
            <a:endParaRPr lang="x-none" dirty="0">
              <a:latin typeface="Comic Sans MS" panose="030F0702030302020204" pitchFamily="66" charset="0"/>
            </a:endParaRPr>
          </a:p>
        </p:txBody>
      </p:sp>
      <p:pic>
        <p:nvPicPr>
          <p:cNvPr id="9" name="Picture 8">
            <a:extLst>
              <a:ext uri="{FF2B5EF4-FFF2-40B4-BE49-F238E27FC236}">
                <a16:creationId xmlns:a16="http://schemas.microsoft.com/office/drawing/2014/main" id="{E66FFF9E-5874-814A-A976-8EF74EF5F2CD}"/>
              </a:ext>
            </a:extLst>
          </p:cNvPr>
          <p:cNvPicPr>
            <a:picLocks noChangeAspect="1"/>
          </p:cNvPicPr>
          <p:nvPr/>
        </p:nvPicPr>
        <p:blipFill>
          <a:blip r:embed="rId2">
            <a:duotone>
              <a:prstClr val="black"/>
              <a:schemeClr val="accent2">
                <a:tint val="45000"/>
                <a:satMod val="400000"/>
              </a:schemeClr>
            </a:duotone>
          </a:blip>
          <a:stretch>
            <a:fillRect/>
          </a:stretch>
        </p:blipFill>
        <p:spPr>
          <a:xfrm>
            <a:off x="8705850" y="253640"/>
            <a:ext cx="3124950" cy="6313415"/>
          </a:xfrm>
          <a:prstGeom prst="rect">
            <a:avLst/>
          </a:prstGeom>
        </p:spPr>
      </p:pic>
      <p:pic>
        <p:nvPicPr>
          <p:cNvPr id="11" name="Picture 10">
            <a:extLst>
              <a:ext uri="{FF2B5EF4-FFF2-40B4-BE49-F238E27FC236}">
                <a16:creationId xmlns:a16="http://schemas.microsoft.com/office/drawing/2014/main" id="{8F492F5A-65B5-2A44-A5AC-38E99C006EF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33449" y="262418"/>
            <a:ext cx="7124700" cy="2273300"/>
          </a:xfrm>
          <a:prstGeom prst="rect">
            <a:avLst/>
          </a:prstGeom>
        </p:spPr>
      </p:pic>
      <p:pic>
        <p:nvPicPr>
          <p:cNvPr id="13" name="Picture 12">
            <a:extLst>
              <a:ext uri="{FF2B5EF4-FFF2-40B4-BE49-F238E27FC236}">
                <a16:creationId xmlns:a16="http://schemas.microsoft.com/office/drawing/2014/main" id="{EBEE6527-3012-A141-961F-0123B9F4EEF2}"/>
              </a:ext>
            </a:extLst>
          </p:cNvPr>
          <p:cNvPicPr>
            <a:picLocks noChangeAspect="1"/>
          </p:cNvPicPr>
          <p:nvPr/>
        </p:nvPicPr>
        <p:blipFill>
          <a:blip r:embed="rId4"/>
          <a:stretch>
            <a:fillRect/>
          </a:stretch>
        </p:blipFill>
        <p:spPr>
          <a:xfrm>
            <a:off x="1111249" y="2535718"/>
            <a:ext cx="6946900" cy="1435100"/>
          </a:xfrm>
          <a:prstGeom prst="rect">
            <a:avLst/>
          </a:prstGeom>
        </p:spPr>
      </p:pic>
      <p:pic>
        <p:nvPicPr>
          <p:cNvPr id="15" name="Picture 14">
            <a:extLst>
              <a:ext uri="{FF2B5EF4-FFF2-40B4-BE49-F238E27FC236}">
                <a16:creationId xmlns:a16="http://schemas.microsoft.com/office/drawing/2014/main" id="{DE85D294-6523-C947-AFAB-B6FEB9F9B9CE}"/>
              </a:ext>
            </a:extLst>
          </p:cNvPr>
          <p:cNvPicPr>
            <a:picLocks noChangeAspect="1"/>
          </p:cNvPicPr>
          <p:nvPr/>
        </p:nvPicPr>
        <p:blipFill>
          <a:blip r:embed="rId5"/>
          <a:stretch>
            <a:fillRect/>
          </a:stretch>
        </p:blipFill>
        <p:spPr>
          <a:xfrm>
            <a:off x="1263649" y="3880427"/>
            <a:ext cx="6883400" cy="1346200"/>
          </a:xfrm>
          <a:prstGeom prst="rect">
            <a:avLst/>
          </a:prstGeom>
        </p:spPr>
      </p:pic>
      <p:pic>
        <p:nvPicPr>
          <p:cNvPr id="17" name="Picture 16">
            <a:extLst>
              <a:ext uri="{FF2B5EF4-FFF2-40B4-BE49-F238E27FC236}">
                <a16:creationId xmlns:a16="http://schemas.microsoft.com/office/drawing/2014/main" id="{F796F015-5FE1-A04A-BF40-281AAE815B60}"/>
              </a:ext>
            </a:extLst>
          </p:cNvPr>
          <p:cNvPicPr>
            <a:picLocks noChangeAspect="1"/>
          </p:cNvPicPr>
          <p:nvPr/>
        </p:nvPicPr>
        <p:blipFill>
          <a:blip r:embed="rId6"/>
          <a:stretch>
            <a:fillRect/>
          </a:stretch>
        </p:blipFill>
        <p:spPr>
          <a:xfrm>
            <a:off x="1441449" y="5037500"/>
            <a:ext cx="6705600" cy="1358900"/>
          </a:xfrm>
          <a:prstGeom prst="rect">
            <a:avLst/>
          </a:prstGeom>
        </p:spPr>
      </p:pic>
      <p:sp>
        <p:nvSpPr>
          <p:cNvPr id="19" name="Cloud Callout 18">
            <a:extLst>
              <a:ext uri="{FF2B5EF4-FFF2-40B4-BE49-F238E27FC236}">
                <a16:creationId xmlns:a16="http://schemas.microsoft.com/office/drawing/2014/main" id="{4A46F036-5B4D-9244-ACE0-9F2CD4A262C6}"/>
              </a:ext>
            </a:extLst>
          </p:cNvPr>
          <p:cNvSpPr/>
          <p:nvPr/>
        </p:nvSpPr>
        <p:spPr>
          <a:xfrm>
            <a:off x="0" y="1939636"/>
            <a:ext cx="1703963" cy="780062"/>
          </a:xfrm>
          <a:prstGeom prst="cloudCallout">
            <a:avLst>
              <a:gd name="adj1" fmla="val 124842"/>
              <a:gd name="adj2" fmla="val -703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x-none" sz="1200" b="0" i="0" u="none" strike="noStrike" kern="1200" cap="none" spc="0" normalizeH="0" baseline="0" noProof="0" dirty="0">
                <a:ln>
                  <a:noFill/>
                </a:ln>
                <a:solidFill>
                  <a:prstClr val="white"/>
                </a:solidFill>
                <a:effectLst/>
                <a:uLnTx/>
                <a:uFillTx/>
                <a:latin typeface="Comic Sans MS" pitchFamily="66" charset="0"/>
                <a:ea typeface="+mn-ea"/>
                <a:cs typeface="+mn-cs"/>
              </a:rPr>
              <a:t>Future Eveent Queue</a:t>
            </a:r>
          </a:p>
        </p:txBody>
      </p:sp>
      <p:sp>
        <p:nvSpPr>
          <p:cNvPr id="20" name="Cloud Callout 19">
            <a:extLst>
              <a:ext uri="{FF2B5EF4-FFF2-40B4-BE49-F238E27FC236}">
                <a16:creationId xmlns:a16="http://schemas.microsoft.com/office/drawing/2014/main" id="{E71B1B56-E7D3-A54E-96C5-77184D8C42D8}"/>
              </a:ext>
            </a:extLst>
          </p:cNvPr>
          <p:cNvSpPr/>
          <p:nvPr/>
        </p:nvSpPr>
        <p:spPr>
          <a:xfrm>
            <a:off x="6885707" y="458714"/>
            <a:ext cx="1510148" cy="940354"/>
          </a:xfrm>
          <a:prstGeom prst="cloudCallout">
            <a:avLst>
              <a:gd name="adj1" fmla="val -119136"/>
              <a:gd name="adj2" fmla="val 956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x-none" sz="1200" b="0" i="0" u="none" strike="noStrike" kern="1200" cap="none" spc="0" normalizeH="0" baseline="0" noProof="0">
                <a:ln>
                  <a:noFill/>
                </a:ln>
                <a:solidFill>
                  <a:prstClr val="white"/>
                </a:solidFill>
                <a:effectLst/>
                <a:uLnTx/>
                <a:uFillTx/>
                <a:latin typeface="Comic Sans MS" pitchFamily="66" charset="0"/>
                <a:ea typeface="+mn-ea"/>
                <a:cs typeface="+mn-cs"/>
              </a:rPr>
              <a:t>Non-Blocking Assignent </a:t>
            </a:r>
            <a:endParaRPr kumimoji="0" lang="x-none" sz="1200" b="0" i="0" u="none" strike="noStrike" kern="1200" cap="none" spc="0" normalizeH="0" baseline="0" noProof="0" dirty="0">
              <a:ln>
                <a:noFill/>
              </a:ln>
              <a:solidFill>
                <a:prstClr val="white"/>
              </a:solidFill>
              <a:effectLst/>
              <a:uLnTx/>
              <a:uFillTx/>
              <a:latin typeface="Comic Sans MS" pitchFamily="66" charset="0"/>
              <a:ea typeface="+mn-ea"/>
              <a:cs typeface="+mn-cs"/>
            </a:endParaRPr>
          </a:p>
        </p:txBody>
      </p:sp>
      <p:sp>
        <p:nvSpPr>
          <p:cNvPr id="10"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60</a:t>
            </a:r>
          </a:p>
        </p:txBody>
      </p:sp>
    </p:spTree>
    <p:extLst>
      <p:ext uri="{BB962C8B-B14F-4D97-AF65-F5344CB8AC3E}">
        <p14:creationId xmlns:p14="http://schemas.microsoft.com/office/powerpoint/2010/main" val="62993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EE81D-A332-804D-AA54-A822B642B44C}"/>
              </a:ext>
            </a:extLst>
          </p:cNvPr>
          <p:cNvSpPr>
            <a:spLocks noGrp="1"/>
          </p:cNvSpPr>
          <p:nvPr>
            <p:ph type="title"/>
          </p:nvPr>
        </p:nvSpPr>
        <p:spPr>
          <a:xfrm>
            <a:off x="171450" y="18255"/>
            <a:ext cx="10515600" cy="902495"/>
          </a:xfrm>
        </p:spPr>
        <p:txBody>
          <a:bodyPr/>
          <a:lstStyle/>
          <a:p>
            <a:pPr algn="ctr"/>
            <a:r>
              <a:rPr lang="en-US" b="1" dirty="0">
                <a:latin typeface="Comic Sans MS" pitchFamily="66" charset="0"/>
              </a:rPr>
              <a:t>Example Cont’d</a:t>
            </a:r>
            <a:endParaRPr lang="x-none" dirty="0">
              <a:latin typeface="Comic Sans MS" pitchFamily="66" charset="0"/>
            </a:endParaRPr>
          </a:p>
        </p:txBody>
      </p:sp>
      <p:pic>
        <p:nvPicPr>
          <p:cNvPr id="9" name="Picture 8">
            <a:extLst>
              <a:ext uri="{FF2B5EF4-FFF2-40B4-BE49-F238E27FC236}">
                <a16:creationId xmlns:a16="http://schemas.microsoft.com/office/drawing/2014/main" id="{E66FFF9E-5874-814A-A976-8EF74EF5F2CD}"/>
              </a:ext>
            </a:extLst>
          </p:cNvPr>
          <p:cNvPicPr>
            <a:picLocks noChangeAspect="1"/>
          </p:cNvPicPr>
          <p:nvPr/>
        </p:nvPicPr>
        <p:blipFill>
          <a:blip r:embed="rId2">
            <a:duotone>
              <a:prstClr val="black"/>
              <a:schemeClr val="accent2">
                <a:tint val="45000"/>
                <a:satMod val="400000"/>
              </a:schemeClr>
            </a:duotone>
          </a:blip>
          <a:stretch>
            <a:fillRect/>
          </a:stretch>
        </p:blipFill>
        <p:spPr>
          <a:xfrm>
            <a:off x="8705850" y="207818"/>
            <a:ext cx="3031051" cy="6123709"/>
          </a:xfrm>
          <a:prstGeom prst="rect">
            <a:avLst/>
          </a:prstGeom>
        </p:spPr>
      </p:pic>
      <p:pic>
        <p:nvPicPr>
          <p:cNvPr id="4" name="Picture 3">
            <a:extLst>
              <a:ext uri="{FF2B5EF4-FFF2-40B4-BE49-F238E27FC236}">
                <a16:creationId xmlns:a16="http://schemas.microsoft.com/office/drawing/2014/main" id="{32660014-A28F-E34D-ADED-BD7A4F53D151}"/>
              </a:ext>
            </a:extLst>
          </p:cNvPr>
          <p:cNvPicPr>
            <a:picLocks noChangeAspect="1"/>
          </p:cNvPicPr>
          <p:nvPr/>
        </p:nvPicPr>
        <p:blipFill>
          <a:blip r:embed="rId3"/>
          <a:stretch>
            <a:fillRect/>
          </a:stretch>
        </p:blipFill>
        <p:spPr>
          <a:xfrm>
            <a:off x="1606550" y="1694296"/>
            <a:ext cx="6731000" cy="1422400"/>
          </a:xfrm>
          <a:prstGeom prst="rect">
            <a:avLst/>
          </a:prstGeom>
        </p:spPr>
      </p:pic>
      <p:pic>
        <p:nvPicPr>
          <p:cNvPr id="6" name="Picture 5">
            <a:extLst>
              <a:ext uri="{FF2B5EF4-FFF2-40B4-BE49-F238E27FC236}">
                <a16:creationId xmlns:a16="http://schemas.microsoft.com/office/drawing/2014/main" id="{025C6B8D-27F8-494B-A72F-5DD77FD96A7C}"/>
              </a:ext>
            </a:extLst>
          </p:cNvPr>
          <p:cNvPicPr>
            <a:picLocks noChangeAspect="1"/>
          </p:cNvPicPr>
          <p:nvPr/>
        </p:nvPicPr>
        <p:blipFill>
          <a:blip r:embed="rId4"/>
          <a:stretch>
            <a:fillRect/>
          </a:stretch>
        </p:blipFill>
        <p:spPr>
          <a:xfrm>
            <a:off x="1758950" y="3803073"/>
            <a:ext cx="6578600" cy="1384300"/>
          </a:xfrm>
          <a:prstGeom prst="rect">
            <a:avLst/>
          </a:prstGeom>
        </p:spPr>
      </p:pic>
      <p:sp>
        <p:nvSpPr>
          <p:cNvPr id="7"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61</a:t>
            </a:r>
          </a:p>
        </p:txBody>
      </p:sp>
    </p:spTree>
    <p:extLst>
      <p:ext uri="{BB962C8B-B14F-4D97-AF65-F5344CB8AC3E}">
        <p14:creationId xmlns:p14="http://schemas.microsoft.com/office/powerpoint/2010/main" val="339194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BD8EA-403E-A649-A34F-40E0E596DA8A}"/>
              </a:ext>
            </a:extLst>
          </p:cNvPr>
          <p:cNvSpPr>
            <a:spLocks noGrp="1"/>
          </p:cNvSpPr>
          <p:nvPr>
            <p:ph type="title"/>
          </p:nvPr>
        </p:nvSpPr>
        <p:spPr>
          <a:xfrm>
            <a:off x="247650" y="218370"/>
            <a:ext cx="11563350" cy="1325563"/>
          </a:xfrm>
        </p:spPr>
        <p:txBody>
          <a:bodyPr/>
          <a:lstStyle/>
          <a:p>
            <a:pPr algn="ctr"/>
            <a:r>
              <a:rPr lang="x-none" b="1" dirty="0">
                <a:latin typeface="Comic Sans MS" pitchFamily="66" charset="0"/>
              </a:rPr>
              <a:t>Example: Sequential Design using Blocking Assignment</a:t>
            </a:r>
          </a:p>
        </p:txBody>
      </p:sp>
      <p:pic>
        <p:nvPicPr>
          <p:cNvPr id="5" name="Picture 4">
            <a:extLst>
              <a:ext uri="{FF2B5EF4-FFF2-40B4-BE49-F238E27FC236}">
                <a16:creationId xmlns:a16="http://schemas.microsoft.com/office/drawing/2014/main" id="{3C7173FD-D6F7-A84E-90DE-7FBC6C285F2A}"/>
              </a:ext>
            </a:extLst>
          </p:cNvPr>
          <p:cNvPicPr>
            <a:picLocks noChangeAspect="1"/>
          </p:cNvPicPr>
          <p:nvPr/>
        </p:nvPicPr>
        <p:blipFill>
          <a:blip r:embed="rId2">
            <a:duotone>
              <a:prstClr val="black"/>
              <a:schemeClr val="accent4">
                <a:tint val="45000"/>
                <a:satMod val="400000"/>
              </a:schemeClr>
            </a:duotone>
          </a:blip>
          <a:stretch>
            <a:fillRect/>
          </a:stretch>
        </p:blipFill>
        <p:spPr>
          <a:xfrm>
            <a:off x="935181" y="1838522"/>
            <a:ext cx="4604433" cy="4118932"/>
          </a:xfrm>
          <a:prstGeom prst="rect">
            <a:avLst/>
          </a:prstGeom>
        </p:spPr>
      </p:pic>
      <p:pic>
        <p:nvPicPr>
          <p:cNvPr id="7" name="Picture 6">
            <a:extLst>
              <a:ext uri="{FF2B5EF4-FFF2-40B4-BE49-F238E27FC236}">
                <a16:creationId xmlns:a16="http://schemas.microsoft.com/office/drawing/2014/main" id="{9FC34AE4-D4DD-364D-BB1C-45431C94F463}"/>
              </a:ext>
            </a:extLst>
          </p:cNvPr>
          <p:cNvPicPr>
            <a:picLocks noChangeAspect="1"/>
          </p:cNvPicPr>
          <p:nvPr/>
        </p:nvPicPr>
        <p:blipFill>
          <a:blip r:embed="rId3">
            <a:duotone>
              <a:prstClr val="black"/>
              <a:schemeClr val="accent6">
                <a:tint val="45000"/>
                <a:satMod val="400000"/>
              </a:schemeClr>
            </a:duotone>
          </a:blip>
          <a:stretch>
            <a:fillRect/>
          </a:stretch>
        </p:blipFill>
        <p:spPr>
          <a:xfrm>
            <a:off x="6242595" y="1838522"/>
            <a:ext cx="4387214" cy="4118931"/>
          </a:xfrm>
          <a:prstGeom prst="rect">
            <a:avLst/>
          </a:prstGeom>
        </p:spPr>
      </p:pic>
      <p:sp>
        <p:nvSpPr>
          <p:cNvPr id="8" name="Rectangle 7">
            <a:extLst>
              <a:ext uri="{FF2B5EF4-FFF2-40B4-BE49-F238E27FC236}">
                <a16:creationId xmlns:a16="http://schemas.microsoft.com/office/drawing/2014/main" id="{3767D93B-472A-404A-8F01-B187E709144C}"/>
              </a:ext>
            </a:extLst>
          </p:cNvPr>
          <p:cNvSpPr/>
          <p:nvPr/>
        </p:nvSpPr>
        <p:spPr>
          <a:xfrm>
            <a:off x="7154587" y="6094302"/>
            <a:ext cx="2866490" cy="400110"/>
          </a:xfrm>
          <a:prstGeom prst="rect">
            <a:avLst/>
          </a:prstGeom>
          <a:solidFill>
            <a:schemeClr val="accent6"/>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mic Sans MS" pitchFamily="66" charset="0"/>
                <a:ea typeface="+mn-ea"/>
                <a:cs typeface="+mn-cs"/>
              </a:rPr>
              <a:t>A 3-bit shift register </a:t>
            </a:r>
          </a:p>
        </p:txBody>
      </p:sp>
      <p:sp>
        <p:nvSpPr>
          <p:cNvPr id="9" name="Rectangle 8">
            <a:extLst>
              <a:ext uri="{FF2B5EF4-FFF2-40B4-BE49-F238E27FC236}">
                <a16:creationId xmlns:a16="http://schemas.microsoft.com/office/drawing/2014/main" id="{46417603-C34C-FD4B-B1FA-ECC94A274CC6}"/>
              </a:ext>
            </a:extLst>
          </p:cNvPr>
          <p:cNvSpPr/>
          <p:nvPr/>
        </p:nvSpPr>
        <p:spPr>
          <a:xfrm>
            <a:off x="2259367" y="6114079"/>
            <a:ext cx="2273379" cy="400110"/>
          </a:xfrm>
          <a:prstGeom prst="rect">
            <a:avLst/>
          </a:prstGeom>
          <a:solidFill>
            <a:schemeClr val="accent4"/>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mic Sans MS" pitchFamily="66" charset="0"/>
                <a:ea typeface="+mn-ea"/>
                <a:cs typeface="+mn-cs"/>
              </a:rPr>
              <a:t>A single flip-flop </a:t>
            </a:r>
          </a:p>
        </p:txBody>
      </p:sp>
      <p:sp>
        <p:nvSpPr>
          <p:cNvPr id="10"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62</a:t>
            </a:r>
          </a:p>
        </p:txBody>
      </p:sp>
    </p:spTree>
    <p:extLst>
      <p:ext uri="{BB962C8B-B14F-4D97-AF65-F5344CB8AC3E}">
        <p14:creationId xmlns:p14="http://schemas.microsoft.com/office/powerpoint/2010/main" val="1604925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DA92D-B6A2-E24F-A68B-6887A36A4BF8}"/>
              </a:ext>
            </a:extLst>
          </p:cNvPr>
          <p:cNvSpPr>
            <a:spLocks noGrp="1"/>
          </p:cNvSpPr>
          <p:nvPr>
            <p:ph type="title"/>
          </p:nvPr>
        </p:nvSpPr>
        <p:spPr>
          <a:xfrm>
            <a:off x="838200" y="365126"/>
            <a:ext cx="10515600" cy="1078664"/>
          </a:xfrm>
        </p:spPr>
        <p:txBody>
          <a:bodyPr/>
          <a:lstStyle/>
          <a:p>
            <a:pPr algn="ctr"/>
            <a:r>
              <a:rPr lang="x-none" b="1" dirty="0">
                <a:latin typeface="Comic Sans MS" panose="030F0702030302020204" pitchFamily="66" charset="0"/>
              </a:rPr>
              <a:t>Vectors</a:t>
            </a:r>
          </a:p>
        </p:txBody>
      </p:sp>
      <p:pic>
        <p:nvPicPr>
          <p:cNvPr id="6" name="Picture 5">
            <a:extLst>
              <a:ext uri="{FF2B5EF4-FFF2-40B4-BE49-F238E27FC236}">
                <a16:creationId xmlns:a16="http://schemas.microsoft.com/office/drawing/2014/main" id="{D73F5EA5-73BC-0941-8B68-A8C88DE93034}"/>
              </a:ext>
            </a:extLst>
          </p:cNvPr>
          <p:cNvPicPr>
            <a:picLocks noChangeAspect="1"/>
          </p:cNvPicPr>
          <p:nvPr/>
        </p:nvPicPr>
        <p:blipFill rotWithShape="1">
          <a:blip r:embed="rId3">
            <a:extLst>
              <a:ext uri="{28A0092B-C50C-407E-A947-70E740481C1C}">
                <a14:useLocalDpi xmlns:a14="http://schemas.microsoft.com/office/drawing/2010/main" val="0"/>
              </a:ext>
            </a:extLst>
          </a:blip>
          <a:srcRect r="3150"/>
          <a:stretch/>
        </p:blipFill>
        <p:spPr>
          <a:xfrm>
            <a:off x="1560512" y="1556792"/>
            <a:ext cx="8855968" cy="4603706"/>
          </a:xfrm>
          <a:prstGeom prst="rect">
            <a:avLst/>
          </a:prstGeom>
        </p:spPr>
      </p:pic>
      <p:sp>
        <p:nvSpPr>
          <p:cNvPr id="4"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fld id="{5A81485A-01B8-4054-A537-7FB3100B64ED}" type="slidenum">
              <a:rPr lang="en-US" smtClean="0">
                <a:latin typeface="Comic Sans MS" panose="030F0702030302020204" pitchFamily="66" charset="0"/>
              </a:rPr>
              <a:t>7</a:t>
            </a:fld>
            <a:endParaRPr lang="en-US" dirty="0">
              <a:latin typeface="Comic Sans MS" panose="030F0702030302020204" pitchFamily="66" charset="0"/>
            </a:endParaRPr>
          </a:p>
        </p:txBody>
      </p:sp>
    </p:spTree>
    <p:extLst>
      <p:ext uri="{BB962C8B-B14F-4D97-AF65-F5344CB8AC3E}">
        <p14:creationId xmlns:p14="http://schemas.microsoft.com/office/powerpoint/2010/main" val="1140344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15F1B-B842-C14F-AC21-C66ED5BF6A44}"/>
              </a:ext>
            </a:extLst>
          </p:cNvPr>
          <p:cNvSpPr>
            <a:spLocks noGrp="1"/>
          </p:cNvSpPr>
          <p:nvPr>
            <p:ph type="title"/>
          </p:nvPr>
        </p:nvSpPr>
        <p:spPr>
          <a:xfrm>
            <a:off x="4953807" y="0"/>
            <a:ext cx="10515600" cy="1325563"/>
          </a:xfrm>
        </p:spPr>
        <p:txBody>
          <a:bodyPr/>
          <a:lstStyle/>
          <a:p>
            <a:r>
              <a:rPr lang="x-none" b="1" dirty="0">
                <a:latin typeface="Comic Sans MS" panose="030F0702030302020204" pitchFamily="66" charset="0"/>
              </a:rPr>
              <a:t>Arrays</a:t>
            </a:r>
          </a:p>
        </p:txBody>
      </p:sp>
      <p:sp>
        <p:nvSpPr>
          <p:cNvPr id="5" name="Rectangle 4">
            <a:extLst>
              <a:ext uri="{FF2B5EF4-FFF2-40B4-BE49-F238E27FC236}">
                <a16:creationId xmlns:a16="http://schemas.microsoft.com/office/drawing/2014/main" id="{F81D2C94-C088-4542-B487-14CA7B600341}"/>
              </a:ext>
            </a:extLst>
          </p:cNvPr>
          <p:cNvSpPr/>
          <p:nvPr/>
        </p:nvSpPr>
        <p:spPr>
          <a:xfrm>
            <a:off x="1083734" y="702505"/>
            <a:ext cx="11108266" cy="2616101"/>
          </a:xfrm>
          <a:prstGeom prst="rect">
            <a:avLst/>
          </a:prstGeom>
        </p:spPr>
        <p:txBody>
          <a:bodyPr wrap="square">
            <a:spAutoFit/>
          </a:bodyPr>
          <a:lstStyle/>
          <a:p>
            <a:pPr marL="457200" indent="-457200">
              <a:buFont typeface="Arial" panose="020B0604020202020204" pitchFamily="34" charset="0"/>
              <a:buChar char="•"/>
            </a:pPr>
            <a:endParaRPr lang="en-US" altLang="en-US" sz="1200" dirty="0">
              <a:solidFill>
                <a:schemeClr val="bg2">
                  <a:lumMod val="75000"/>
                </a:schemeClr>
              </a:solidFill>
              <a:latin typeface="Comic Sans MS" panose="030F0702030302020204" pitchFamily="66" charset="0"/>
              <a:cs typeface="Segoe UI Semilight" panose="020B0402040204020203" pitchFamily="34" charset="0"/>
            </a:endParaRPr>
          </a:p>
          <a:p>
            <a:pPr eaLnBrk="1" hangingPunct="1"/>
            <a:endParaRPr lang="en-US" sz="2000" dirty="0">
              <a:solidFill>
                <a:schemeClr val="bg2">
                  <a:lumMod val="75000"/>
                </a:schemeClr>
              </a:solidFill>
              <a:latin typeface="Comic Sans MS" panose="030F0702030302020204" pitchFamily="66" charset="0"/>
              <a:cs typeface="Segoe UI Semilight" panose="020B0402040204020203" pitchFamily="34" charset="0"/>
            </a:endParaRPr>
          </a:p>
          <a:p>
            <a:pPr eaLnBrk="1" hangingPunct="1"/>
            <a:r>
              <a:rPr lang="en-US" sz="2600" dirty="0">
                <a:latin typeface="Comic Sans MS" panose="030F0702030302020204" pitchFamily="66" charset="0"/>
                <a:cs typeface="Segoe UI Semilight" panose="020B0402040204020203" pitchFamily="34" charset="0"/>
              </a:rPr>
              <a:t>Verilog allows declaration and usage of multidimensional arrays for</a:t>
            </a:r>
            <a:br>
              <a:rPr lang="en-US" sz="2600" dirty="0">
                <a:latin typeface="Comic Sans MS" panose="030F0702030302020204" pitchFamily="66" charset="0"/>
                <a:cs typeface="Segoe UI Semilight" panose="020B0402040204020203" pitchFamily="34" charset="0"/>
              </a:rPr>
            </a:br>
            <a:r>
              <a:rPr lang="en-US" sz="2600" dirty="0">
                <a:latin typeface="Comic Sans MS" panose="030F0702030302020204" pitchFamily="66" charset="0"/>
                <a:cs typeface="Segoe UI Semilight" panose="020B0402040204020203" pitchFamily="34" charset="0"/>
              </a:rPr>
              <a:t>nets or regs.</a:t>
            </a:r>
          </a:p>
          <a:p>
            <a:pPr eaLnBrk="1" hangingPunct="1"/>
            <a:endParaRPr lang="en-US" sz="2000" dirty="0">
              <a:solidFill>
                <a:schemeClr val="bg2">
                  <a:lumMod val="75000"/>
                </a:schemeClr>
              </a:solidFill>
              <a:latin typeface="Comic Sans MS" panose="030F0702030302020204" pitchFamily="66" charset="0"/>
              <a:cs typeface="Segoe UI Semilight" panose="020B0402040204020203" pitchFamily="34" charset="0"/>
            </a:endParaRPr>
          </a:p>
          <a:p>
            <a:pPr eaLnBrk="1" hangingPunct="1"/>
            <a:r>
              <a:rPr lang="en-US" sz="2000" dirty="0">
                <a:solidFill>
                  <a:schemeClr val="bg2">
                    <a:lumMod val="75000"/>
                  </a:schemeClr>
                </a:solidFill>
                <a:latin typeface="Comic Sans MS" panose="030F0702030302020204" pitchFamily="66" charset="0"/>
                <a:cs typeface="Segoe UI Semilight" panose="020B0402040204020203" pitchFamily="34" charset="0"/>
              </a:rPr>
              <a:t>                                    </a:t>
            </a:r>
            <a:r>
              <a:rPr lang="en-US" sz="2000" dirty="0" err="1">
                <a:solidFill>
                  <a:srgbClr val="C00000"/>
                </a:solidFill>
                <a:latin typeface="Comic Sans MS" panose="030F0702030302020204" pitchFamily="66" charset="0"/>
                <a:cs typeface="Segoe UI Semilight" panose="020B0402040204020203" pitchFamily="34" charset="0"/>
              </a:rPr>
              <a:t>reg</a:t>
            </a:r>
            <a:r>
              <a:rPr lang="en-US" sz="2000" dirty="0">
                <a:solidFill>
                  <a:srgbClr val="C00000"/>
                </a:solidFill>
                <a:latin typeface="Comic Sans MS" panose="030F0702030302020204" pitchFamily="66" charset="0"/>
                <a:cs typeface="Segoe UI Semilight" panose="020B0402040204020203" pitchFamily="34" charset="0"/>
              </a:rPr>
              <a:t>   [7:0]   </a:t>
            </a:r>
            <a:r>
              <a:rPr lang="en-US" sz="2000" dirty="0" err="1">
                <a:solidFill>
                  <a:srgbClr val="0070C0"/>
                </a:solidFill>
                <a:latin typeface="Comic Sans MS" panose="030F0702030302020204" pitchFamily="66" charset="0"/>
                <a:cs typeface="Segoe UI Semilight" panose="020B0402040204020203" pitchFamily="34" charset="0"/>
              </a:rPr>
              <a:t>a_array</a:t>
            </a:r>
            <a:r>
              <a:rPr lang="en-US" sz="2000" dirty="0">
                <a:solidFill>
                  <a:srgbClr val="0070C0"/>
                </a:solidFill>
                <a:latin typeface="Comic Sans MS" panose="030F0702030302020204" pitchFamily="66" charset="0"/>
                <a:cs typeface="Segoe UI Semilight" panose="020B0402040204020203" pitchFamily="34" charset="0"/>
              </a:rPr>
              <a:t> [0:1023][0:511];</a:t>
            </a:r>
          </a:p>
          <a:p>
            <a:pPr eaLnBrk="1" hangingPunct="1"/>
            <a:br>
              <a:rPr lang="en-US" sz="2000" dirty="0">
                <a:solidFill>
                  <a:schemeClr val="bg2">
                    <a:lumMod val="75000"/>
                  </a:schemeClr>
                </a:solidFill>
                <a:latin typeface="Comic Sans MS" panose="030F0702030302020204" pitchFamily="66" charset="0"/>
                <a:cs typeface="Segoe UI Semilight" panose="020B0402040204020203" pitchFamily="34" charset="0"/>
              </a:rPr>
            </a:br>
            <a:endParaRPr lang="en-US" sz="2000" dirty="0">
              <a:solidFill>
                <a:schemeClr val="bg2">
                  <a:lumMod val="75000"/>
                </a:schemeClr>
              </a:solidFill>
              <a:latin typeface="Comic Sans MS" panose="030F0702030302020204" pitchFamily="66" charset="0"/>
              <a:cs typeface="Segoe UI Semilight" panose="020B0402040204020203" pitchFamily="34" charset="0"/>
            </a:endParaRPr>
          </a:p>
        </p:txBody>
      </p:sp>
      <p:sp>
        <p:nvSpPr>
          <p:cNvPr id="6" name="Rectangle 5">
            <a:extLst>
              <a:ext uri="{FF2B5EF4-FFF2-40B4-BE49-F238E27FC236}">
                <a16:creationId xmlns:a16="http://schemas.microsoft.com/office/drawing/2014/main" id="{A69C2AE9-C03D-8642-91DD-5A446C92A920}"/>
              </a:ext>
            </a:extLst>
          </p:cNvPr>
          <p:cNvSpPr/>
          <p:nvPr/>
        </p:nvSpPr>
        <p:spPr>
          <a:xfrm>
            <a:off x="6393880" y="2959730"/>
            <a:ext cx="2430016" cy="646331"/>
          </a:xfrm>
          <a:prstGeom prst="rect">
            <a:avLst/>
          </a:prstGeom>
        </p:spPr>
        <p:txBody>
          <a:bodyPr wrap="square">
            <a:spAutoFit/>
          </a:bodyPr>
          <a:lstStyle/>
          <a:p>
            <a:br>
              <a:rPr lang="en-US" dirty="0">
                <a:solidFill>
                  <a:srgbClr val="C00000"/>
                </a:solidFill>
                <a:latin typeface="Comic Sans MS" panose="030F0702030302020204" pitchFamily="66" charset="0"/>
                <a:cs typeface="Segoe UI Semilight" panose="020B0402040204020203" pitchFamily="34" charset="0"/>
              </a:rPr>
            </a:br>
            <a:endParaRPr lang="en-US" dirty="0">
              <a:solidFill>
                <a:srgbClr val="C00000"/>
              </a:solidFill>
              <a:latin typeface="Comic Sans MS" panose="030F0702030302020204" pitchFamily="66" charset="0"/>
              <a:cs typeface="Segoe UI Semilight" panose="020B0402040204020203" pitchFamily="34" charset="0"/>
            </a:endParaRPr>
          </a:p>
        </p:txBody>
      </p:sp>
      <p:sp>
        <p:nvSpPr>
          <p:cNvPr id="7" name="AutoShape 3">
            <a:extLst>
              <a:ext uri="{FF2B5EF4-FFF2-40B4-BE49-F238E27FC236}">
                <a16:creationId xmlns:a16="http://schemas.microsoft.com/office/drawing/2014/main" id="{E0317052-4DB6-D645-AAB0-8A8ADE6C6C69}"/>
              </a:ext>
            </a:extLst>
          </p:cNvPr>
          <p:cNvSpPr>
            <a:spLocks noChangeArrowheads="1"/>
          </p:cNvSpPr>
          <p:nvPr/>
        </p:nvSpPr>
        <p:spPr bwMode="auto">
          <a:xfrm flipH="1">
            <a:off x="2973922" y="2907448"/>
            <a:ext cx="1979885" cy="358876"/>
          </a:xfrm>
          <a:prstGeom prst="wedgeRoundRectCallout">
            <a:avLst>
              <a:gd name="adj1" fmla="val -46817"/>
              <a:gd name="adj2" fmla="val -108043"/>
              <a:gd name="adj3" fmla="val 16667"/>
            </a:avLst>
          </a:prstGeom>
          <a:solidFill>
            <a:srgbClr val="CDFFCD"/>
          </a:solidFill>
          <a:ln w="15875">
            <a:solidFill>
              <a:schemeClr val="tx2"/>
            </a:solidFill>
            <a:miter lim="800000"/>
            <a:headEnd/>
            <a:tailEnd/>
          </a:ln>
          <a:effectLst/>
        </p:spPr>
        <p:txBody>
          <a:bodyPr/>
          <a:lstStyle/>
          <a:p>
            <a:r>
              <a:rPr lang="en-US" sz="1600" dirty="0">
                <a:solidFill>
                  <a:srgbClr val="C00000"/>
                </a:solidFill>
                <a:latin typeface="Comic Sans MS" panose="030F0702030302020204" pitchFamily="66" charset="0"/>
                <a:cs typeface="Segoe UI Semilight" panose="020B0402040204020203" pitchFamily="34" charset="0"/>
              </a:rPr>
              <a:t>the element size</a:t>
            </a:r>
            <a:br>
              <a:rPr lang="en-US" sz="1600" dirty="0">
                <a:solidFill>
                  <a:srgbClr val="C00000"/>
                </a:solidFill>
                <a:latin typeface="Comic Sans MS" panose="030F0702030302020204" pitchFamily="66" charset="0"/>
                <a:cs typeface="Segoe UI Semilight" panose="020B0402040204020203" pitchFamily="34" charset="0"/>
              </a:rPr>
            </a:br>
            <a:endParaRPr lang="en-US" sz="1600" dirty="0">
              <a:solidFill>
                <a:srgbClr val="C00000"/>
              </a:solidFill>
              <a:latin typeface="Comic Sans MS" panose="030F0702030302020204" pitchFamily="66" charset="0"/>
              <a:cs typeface="Segoe UI Semilight" panose="020B0402040204020203" pitchFamily="34" charset="0"/>
            </a:endParaRPr>
          </a:p>
        </p:txBody>
      </p:sp>
      <p:sp>
        <p:nvSpPr>
          <p:cNvPr id="8" name="AutoShape 3">
            <a:extLst>
              <a:ext uri="{FF2B5EF4-FFF2-40B4-BE49-F238E27FC236}">
                <a16:creationId xmlns:a16="http://schemas.microsoft.com/office/drawing/2014/main" id="{B28C4795-A5E8-7148-9B07-8B571EDEBEED}"/>
              </a:ext>
            </a:extLst>
          </p:cNvPr>
          <p:cNvSpPr>
            <a:spLocks noChangeArrowheads="1"/>
          </p:cNvSpPr>
          <p:nvPr/>
        </p:nvSpPr>
        <p:spPr bwMode="auto">
          <a:xfrm flipH="1">
            <a:off x="6843995" y="2907448"/>
            <a:ext cx="1979885" cy="358876"/>
          </a:xfrm>
          <a:prstGeom prst="wedgeRoundRectCallout">
            <a:avLst>
              <a:gd name="adj1" fmla="val 47958"/>
              <a:gd name="adj2" fmla="val -113351"/>
              <a:gd name="adj3" fmla="val 16667"/>
            </a:avLst>
          </a:prstGeom>
          <a:solidFill>
            <a:srgbClr val="CDFFCD"/>
          </a:solidFill>
          <a:ln w="15875">
            <a:solidFill>
              <a:schemeClr val="tx2"/>
            </a:solidFill>
            <a:miter lim="800000"/>
            <a:headEnd/>
            <a:tailEnd/>
          </a:ln>
          <a:effectLst/>
        </p:spPr>
        <p:txBody>
          <a:bodyPr/>
          <a:lstStyle/>
          <a:p>
            <a:r>
              <a:rPr lang="en-US" sz="1600" dirty="0">
                <a:solidFill>
                  <a:srgbClr val="C00000"/>
                </a:solidFill>
                <a:latin typeface="Comic Sans MS" panose="030F0702030302020204" pitchFamily="66" charset="0"/>
                <a:cs typeface="Segoe UI Semilight" panose="020B0402040204020203" pitchFamily="34" charset="0"/>
              </a:rPr>
              <a:t>the address range</a:t>
            </a:r>
          </a:p>
        </p:txBody>
      </p:sp>
      <p:pic>
        <p:nvPicPr>
          <p:cNvPr id="9" name="Picture 8">
            <a:extLst>
              <a:ext uri="{FF2B5EF4-FFF2-40B4-BE49-F238E27FC236}">
                <a16:creationId xmlns:a16="http://schemas.microsoft.com/office/drawing/2014/main" id="{B3BA5A6E-2BE8-2B45-B94C-149E4FD09ED1}"/>
              </a:ext>
            </a:extLst>
          </p:cNvPr>
          <p:cNvPicPr>
            <a:picLocks noChangeAspect="1"/>
          </p:cNvPicPr>
          <p:nvPr/>
        </p:nvPicPr>
        <p:blipFill>
          <a:blip r:embed="rId2"/>
          <a:stretch>
            <a:fillRect/>
          </a:stretch>
        </p:blipFill>
        <p:spPr>
          <a:xfrm>
            <a:off x="2105455" y="3299089"/>
            <a:ext cx="7523968" cy="920484"/>
          </a:xfrm>
          <a:prstGeom prst="rect">
            <a:avLst/>
          </a:prstGeom>
        </p:spPr>
      </p:pic>
      <p:sp>
        <p:nvSpPr>
          <p:cNvPr id="11"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8</a:t>
            </a:r>
          </a:p>
        </p:txBody>
      </p:sp>
    </p:spTree>
    <p:extLst>
      <p:ext uri="{BB962C8B-B14F-4D97-AF65-F5344CB8AC3E}">
        <p14:creationId xmlns:p14="http://schemas.microsoft.com/office/powerpoint/2010/main" val="139600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382C3-1FE2-0246-BED6-37F1EE2A8C9C}"/>
              </a:ext>
            </a:extLst>
          </p:cNvPr>
          <p:cNvSpPr>
            <a:spLocks noGrp="1"/>
          </p:cNvSpPr>
          <p:nvPr>
            <p:ph type="title"/>
          </p:nvPr>
        </p:nvSpPr>
        <p:spPr>
          <a:xfrm>
            <a:off x="4439355" y="-63127"/>
            <a:ext cx="10515600" cy="1325563"/>
          </a:xfrm>
        </p:spPr>
        <p:txBody>
          <a:bodyPr/>
          <a:lstStyle/>
          <a:p>
            <a:r>
              <a:rPr lang="x-none" b="1" dirty="0">
                <a:latin typeface="Comic Sans MS" panose="030F0702030302020204" pitchFamily="66" charset="0"/>
              </a:rPr>
              <a:t>Arrays</a:t>
            </a:r>
          </a:p>
        </p:txBody>
      </p:sp>
      <p:pic>
        <p:nvPicPr>
          <p:cNvPr id="5" name="Picture 4">
            <a:extLst>
              <a:ext uri="{FF2B5EF4-FFF2-40B4-BE49-F238E27FC236}">
                <a16:creationId xmlns:a16="http://schemas.microsoft.com/office/drawing/2014/main" id="{55C6A2EF-B4A5-E840-A383-EB7AF0F031D7}"/>
              </a:ext>
            </a:extLst>
          </p:cNvPr>
          <p:cNvPicPr>
            <a:picLocks noChangeAspect="1"/>
          </p:cNvPicPr>
          <p:nvPr/>
        </p:nvPicPr>
        <p:blipFill>
          <a:blip r:embed="rId2"/>
          <a:stretch>
            <a:fillRect/>
          </a:stretch>
        </p:blipFill>
        <p:spPr>
          <a:xfrm>
            <a:off x="2716689" y="1262436"/>
            <a:ext cx="6630111" cy="2195686"/>
          </a:xfrm>
          <a:prstGeom prst="rect">
            <a:avLst/>
          </a:prstGeom>
        </p:spPr>
      </p:pic>
      <p:pic>
        <p:nvPicPr>
          <p:cNvPr id="6" name="Picture 5">
            <a:extLst>
              <a:ext uri="{FF2B5EF4-FFF2-40B4-BE49-F238E27FC236}">
                <a16:creationId xmlns:a16="http://schemas.microsoft.com/office/drawing/2014/main" id="{3154E776-2B71-7149-BCC1-9878CA12C52C}"/>
              </a:ext>
            </a:extLst>
          </p:cNvPr>
          <p:cNvPicPr>
            <a:picLocks noChangeAspect="1"/>
          </p:cNvPicPr>
          <p:nvPr/>
        </p:nvPicPr>
        <p:blipFill>
          <a:blip r:embed="rId3"/>
          <a:stretch>
            <a:fillRect/>
          </a:stretch>
        </p:blipFill>
        <p:spPr>
          <a:xfrm>
            <a:off x="2647164" y="3601716"/>
            <a:ext cx="6699636" cy="2363937"/>
          </a:xfrm>
          <a:prstGeom prst="rect">
            <a:avLst/>
          </a:prstGeom>
        </p:spPr>
      </p:pic>
      <p:sp>
        <p:nvSpPr>
          <p:cNvPr id="7" name="Slide Number Placeholder 3">
            <a:extLst>
              <a:ext uri="{FF2B5EF4-FFF2-40B4-BE49-F238E27FC236}">
                <a16:creationId xmlns:a16="http://schemas.microsoft.com/office/drawing/2014/main" id="{09054F9C-8ACF-48D8-B897-0992F48109D8}"/>
              </a:ext>
            </a:extLst>
          </p:cNvPr>
          <p:cNvSpPr>
            <a:spLocks noGrp="1"/>
          </p:cNvSpPr>
          <p:nvPr>
            <p:ph type="sldNum" sz="quarter" idx="12"/>
          </p:nvPr>
        </p:nvSpPr>
        <p:spPr>
          <a:xfrm>
            <a:off x="8610600" y="6356350"/>
            <a:ext cx="2743200" cy="365125"/>
          </a:xfrm>
        </p:spPr>
        <p:txBody>
          <a:bodyPr/>
          <a:lstStyle/>
          <a:p>
            <a:r>
              <a:rPr lang="en-US" dirty="0">
                <a:latin typeface="Comic Sans MS" panose="030F0702030302020204" pitchFamily="66" charset="0"/>
              </a:rPr>
              <a:t>9</a:t>
            </a:r>
          </a:p>
        </p:txBody>
      </p:sp>
    </p:spTree>
    <p:extLst>
      <p:ext uri="{BB962C8B-B14F-4D97-AF65-F5344CB8AC3E}">
        <p14:creationId xmlns:p14="http://schemas.microsoft.com/office/powerpoint/2010/main" val="189501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14420</TotalTime>
  <Words>3481</Words>
  <Application>Microsoft Office PowerPoint</Application>
  <PresentationFormat>Widescreen</PresentationFormat>
  <Paragraphs>456</Paragraphs>
  <Slides>62</Slides>
  <Notes>21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71" baseType="lpstr">
      <vt:lpstr>-apple-system</vt:lpstr>
      <vt:lpstr>Arial</vt:lpstr>
      <vt:lpstr>Calibri</vt:lpstr>
      <vt:lpstr>Calibri Light</vt:lpstr>
      <vt:lpstr>Comic Sans MS</vt:lpstr>
      <vt:lpstr>TimesTenLTStd</vt:lpstr>
      <vt:lpstr>Wingdings</vt:lpstr>
      <vt:lpstr>Office Theme</vt:lpstr>
      <vt:lpstr>Visio</vt:lpstr>
      <vt:lpstr>Verilog HDL (Behavioral Model)</vt:lpstr>
      <vt:lpstr>Modeling Hardware</vt:lpstr>
      <vt:lpstr>Concurrent Statement</vt:lpstr>
      <vt:lpstr>Concurrent Statement</vt:lpstr>
      <vt:lpstr>Net Values</vt:lpstr>
      <vt:lpstr>Vectors</vt:lpstr>
      <vt:lpstr>Vectors</vt:lpstr>
      <vt:lpstr>Arrays</vt:lpstr>
      <vt:lpstr>Arrays</vt:lpstr>
      <vt:lpstr>Arrays</vt:lpstr>
      <vt:lpstr>Array Indexing</vt:lpstr>
      <vt:lpstr>Array Indexing</vt:lpstr>
      <vt:lpstr>Array Indexing</vt:lpstr>
      <vt:lpstr>Array Indexing</vt:lpstr>
      <vt:lpstr>Verilog Modules </vt:lpstr>
      <vt:lpstr>Verilog – Structural models of combinational Logic</vt:lpstr>
      <vt:lpstr>Verilog – Structural models of combinational Logic</vt:lpstr>
      <vt:lpstr>Verilog – Structural models of combinational Logic</vt:lpstr>
      <vt:lpstr>Verilog – Structural models of combinational Logic</vt:lpstr>
      <vt:lpstr>Verilog – Structural models of combinational Logic</vt:lpstr>
      <vt:lpstr>Positional Vs Named Association </vt:lpstr>
      <vt:lpstr>Use of “Inout” Mode </vt:lpstr>
      <vt:lpstr>Verilog Assignments</vt:lpstr>
      <vt:lpstr>Procedural Assignments </vt:lpstr>
      <vt:lpstr>Procedural Assignments </vt:lpstr>
      <vt:lpstr>Always Block</vt:lpstr>
      <vt:lpstr>Blocking &amp; Non-Blocking Assignments</vt:lpstr>
      <vt:lpstr>Blocking &amp; Non-Blocking Assignments</vt:lpstr>
      <vt:lpstr>Always Block for Combinational Cirsuits</vt:lpstr>
      <vt:lpstr>Time representation in Verilog Simulation</vt:lpstr>
      <vt:lpstr>Determinism in Verilog</vt:lpstr>
      <vt:lpstr>Example:</vt:lpstr>
      <vt:lpstr>Blocking Assignmnets in Always Blocks</vt:lpstr>
      <vt:lpstr>Non-Blocking Assignmnets in Always Blocks</vt:lpstr>
      <vt:lpstr>Inertial Delay </vt:lpstr>
      <vt:lpstr>Transport Delay </vt:lpstr>
      <vt:lpstr>Inertial and Transport Delay in Verilog</vt:lpstr>
      <vt:lpstr>Procedural Assignment: Sequential</vt:lpstr>
      <vt:lpstr>Procedural Assignment: Concurrent</vt:lpstr>
      <vt:lpstr>Delayed Procedural Assignment: Inter-Assignment</vt:lpstr>
      <vt:lpstr>Delayed Procedural Assignment: Intra-Assignment</vt:lpstr>
      <vt:lpstr>Modeling Flip-Flops and Latches Using Always Block </vt:lpstr>
      <vt:lpstr>D Flip-Flop with Asynchronous Clear </vt:lpstr>
      <vt:lpstr>IF Statement</vt:lpstr>
      <vt:lpstr>IF Statement</vt:lpstr>
      <vt:lpstr>JK Flip flop Model</vt:lpstr>
      <vt:lpstr>Example 1</vt:lpstr>
      <vt:lpstr>Example 2</vt:lpstr>
      <vt:lpstr>Verilog Models for Multiplexers</vt:lpstr>
      <vt:lpstr>Cascaded 2-to-1 MUXes Using Conditional Assignment</vt:lpstr>
      <vt:lpstr>4-to-1 Multiplexer </vt:lpstr>
      <vt:lpstr>Using If-else or Case Statement in an Always Block </vt:lpstr>
      <vt:lpstr>Always Blocks Using Event Control </vt:lpstr>
      <vt:lpstr>Wait Statement </vt:lpstr>
      <vt:lpstr>Compilation, Simulation, and Synthesis of Verilog Code </vt:lpstr>
      <vt:lpstr>Simulation</vt:lpstr>
      <vt:lpstr>Verilog event queue </vt:lpstr>
      <vt:lpstr>Simulation Cycle</vt:lpstr>
      <vt:lpstr>Simulation with Multiple Processes </vt:lpstr>
      <vt:lpstr>Example</vt:lpstr>
      <vt:lpstr>Example Cont’d</vt:lpstr>
      <vt:lpstr>Example: Sequential Design using Blocking 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Microprocessor</dc:title>
  <dc:creator>Meisam</dc:creator>
  <cp:lastModifiedBy>User</cp:lastModifiedBy>
  <cp:revision>261</cp:revision>
  <dcterms:created xsi:type="dcterms:W3CDTF">2021-09-15T06:22:22Z</dcterms:created>
  <dcterms:modified xsi:type="dcterms:W3CDTF">2022-03-05T13:11:07Z</dcterms:modified>
</cp:coreProperties>
</file>