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 snapToGrid="0">
      <p:cViewPr varScale="1">
        <p:scale>
          <a:sx n="51" d="100"/>
          <a:sy n="51" d="100"/>
        </p:scale>
        <p:origin x="11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8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575816"/>
            <a:ext cx="9144000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Verilog HDL (Test and Verification)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75F2-0A9D-ED4F-B43C-BD5E93C4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488" y="-145168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Random time intervals 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A4A9D-144A-7D42-A2F3-D15616A9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73450" y="1098550"/>
            <a:ext cx="5245100" cy="545434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F9B0E5-5068-AB48-A39A-96D1BDDED0F9}"/>
              </a:ext>
            </a:extLst>
          </p:cNvPr>
          <p:cNvSpPr/>
          <p:nvPr/>
        </p:nvSpPr>
        <p:spPr>
          <a:xfrm>
            <a:off x="4095906" y="5662214"/>
            <a:ext cx="2666844" cy="471885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7EAB30-5B1E-3144-9D82-DF556DA785C0}"/>
              </a:ext>
            </a:extLst>
          </p:cNvPr>
          <p:cNvSpPr/>
          <p:nvPr/>
        </p:nvSpPr>
        <p:spPr>
          <a:xfrm>
            <a:off x="3924378" y="3589780"/>
            <a:ext cx="3409872" cy="696470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8504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3E99-7219-8641-8857-0B983019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634" y="127985"/>
            <a:ext cx="10515600" cy="903981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Design Verification</a:t>
            </a:r>
            <a:endParaRPr lang="en-TR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4FED-654B-F94C-BF63-A5615172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99" y="1031966"/>
            <a:ext cx="11676017" cy="569540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Formal verification </a:t>
            </a:r>
            <a:r>
              <a:rPr lang="en-US" dirty="0">
                <a:latin typeface="Comic Sans MS" panose="030F0702030302020204" pitchFamily="66" charset="0"/>
              </a:rPr>
              <a:t>is a way of automating design verification by eliminating testbenches and problems associated with their data generation and response observation. </a:t>
            </a:r>
          </a:p>
          <a:p>
            <a:r>
              <a:rPr lang="en-US" dirty="0">
                <a:latin typeface="Comic Sans MS" panose="030F0702030302020204" pitchFamily="66" charset="0"/>
              </a:rPr>
              <a:t>In formal verification, a designer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writes properties </a:t>
            </a:r>
            <a:r>
              <a:rPr lang="en-US" dirty="0">
                <a:latin typeface="Comic Sans MS" panose="030F0702030302020204" pitchFamily="66" charset="0"/>
              </a:rPr>
              <a:t>to check his or her design. </a:t>
            </a:r>
          </a:p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Formal verification tools do not perform simulation</a:t>
            </a:r>
            <a:r>
              <a:rPr lang="en-US" dirty="0">
                <a:latin typeface="Comic Sans MS" panose="030F0702030302020204" pitchFamily="66" charset="0"/>
              </a:rPr>
              <a:t>, but come up with a Yes/No answer for every property the design is being checked for. </a:t>
            </a:r>
          </a:p>
          <a:p>
            <a:r>
              <a:rPr lang="en-US" dirty="0">
                <a:latin typeface="Comic Sans MS" panose="030F0702030302020204" pitchFamily="66" charset="0"/>
              </a:rPr>
              <a:t>Although this method of design verification helps discover many design errors,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most designs still need testbench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latin typeface="Comic Sans MS" panose="030F0702030302020204" pitchFamily="66" charset="0"/>
              </a:rPr>
              <a:t>Instead of eliminating data generation and response observation, we can reduce or eliminate efforts needed for analyzing output responses using 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assertion verification</a:t>
            </a:r>
            <a:r>
              <a:rPr lang="en-US" i="1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Assertion verification </a:t>
            </a:r>
            <a:r>
              <a:rPr lang="en-US" dirty="0">
                <a:latin typeface="Comic Sans MS" panose="030F0702030302020204" pitchFamily="66" charset="0"/>
              </a:rPr>
              <a:t>adds monitors to a design to improve its observability. </a:t>
            </a:r>
          </a:p>
          <a:p>
            <a:r>
              <a:rPr lang="en-US" dirty="0">
                <a:latin typeface="Comic Sans MS" panose="030F0702030302020204" pitchFamily="66" charset="0"/>
              </a:rPr>
              <a:t>While the design is being simulated with its testbench data, assertion monitors continuously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check for correct design behavior by validating the properties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550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CFCB-F78E-0345-81B3-92F56A58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622" y="172730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Assertion Verification </a:t>
            </a:r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D776-939A-D04F-912D-BCF8DC91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00" y="973092"/>
            <a:ext cx="11610704" cy="54864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Unlike simulation that a testbench or a human has to interpret the results, in assertion verification,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in-code monitors</a:t>
            </a:r>
            <a:r>
              <a:rPr lang="en-US" dirty="0">
                <a:latin typeface="Comic Sans MS" panose="030F0702030302020204" pitchFamily="66" charset="0"/>
              </a:rPr>
              <a:t> take the responsibility of issuing a message if something happens that is not expected. </a:t>
            </a:r>
          </a:p>
          <a:p>
            <a:r>
              <a:rPr lang="en-US" dirty="0">
                <a:latin typeface="Comic Sans MS" panose="030F0702030302020204" pitchFamily="66" charset="0"/>
              </a:rPr>
              <a:t>In Verilog, these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monitors are modules</a:t>
            </a:r>
            <a:r>
              <a:rPr lang="en-US" dirty="0">
                <a:latin typeface="Comic Sans MS" panose="030F0702030302020204" pitchFamily="66" charset="0"/>
              </a:rPr>
              <a:t>, and they are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instantiated in a design to check for certain design properties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kind of module is like an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always-active procedure </a:t>
            </a:r>
            <a:r>
              <a:rPr lang="en-US" dirty="0">
                <a:latin typeface="Comic Sans MS" panose="030F0702030302020204" pitchFamily="66" charset="0"/>
              </a:rPr>
              <a:t>that continuously checks for events. </a:t>
            </a:r>
          </a:p>
          <a:p>
            <a:r>
              <a:rPr lang="en-US" dirty="0">
                <a:latin typeface="Comic Sans MS" panose="030F0702030302020204" pitchFamily="66" charset="0"/>
              </a:rPr>
              <a:t>The set of assertion monitors are available in a library that is referred to as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open verification library (OVL). </a:t>
            </a:r>
          </a:p>
          <a:p>
            <a:r>
              <a:rPr lang="en-US" dirty="0">
                <a:latin typeface="Comic Sans MS" panose="030F0702030302020204" pitchFamily="66" charset="0"/>
              </a:rPr>
              <a:t>Designers can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develop their own set of assertions</a:t>
            </a:r>
            <a:r>
              <a:rPr lang="en-US" dirty="0">
                <a:latin typeface="Comic Sans MS" panose="030F0702030302020204" pitchFamily="66" charset="0"/>
              </a:rPr>
              <a:t>, and use them in their designs. </a:t>
            </a:r>
          </a:p>
          <a:p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0549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CFCB-F78E-0345-81B3-92F56A58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823" y="184019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Assertion Verification </a:t>
            </a:r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D776-939A-D04F-912D-BCF8DC91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89" y="984381"/>
            <a:ext cx="11610704" cy="54864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The existing monitors check for values of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signals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relation of several signals </a:t>
            </a:r>
            <a:r>
              <a:rPr lang="en-US" dirty="0">
                <a:latin typeface="Comic Sans MS" panose="030F0702030302020204" pitchFamily="66" charset="0"/>
              </a:rPr>
              <a:t>with each other,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sequence of events</a:t>
            </a:r>
            <a:r>
              <a:rPr lang="en-US" dirty="0">
                <a:latin typeface="Comic Sans MS" panose="030F0702030302020204" pitchFamily="66" charset="0"/>
              </a:rPr>
              <a:t>, and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expected patterns on vectors or groups of signals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r>
              <a:rPr lang="en-US" dirty="0">
                <a:latin typeface="Comic Sans MS" panose="030F0702030302020204" pitchFamily="66" charset="0"/>
              </a:rPr>
              <a:t>For using assertions,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 designer compiles OVL and his or her own assertion </a:t>
            </a:r>
            <a:r>
              <a:rPr lang="en-US" dirty="0">
                <a:latin typeface="Comic Sans MS" panose="030F0702030302020204" pitchFamily="66" charset="0"/>
              </a:rPr>
              <a:t>library into a simulation library and makes this library available to designs being verified. </a:t>
            </a:r>
          </a:p>
          <a:p>
            <a:r>
              <a:rPr lang="en-US" dirty="0">
                <a:latin typeface="Comic Sans MS" panose="030F0702030302020204" pitchFamily="66" charset="0"/>
              </a:rPr>
              <a:t>When a design is developed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, assertions are placed at key points in the design </a:t>
            </a:r>
            <a:r>
              <a:rPr lang="en-US" dirty="0">
                <a:latin typeface="Comic Sans MS" panose="030F0702030302020204" pitchFamily="66" charset="0"/>
              </a:rPr>
              <a:t>to check for key functionalities. When the design is being simulated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monitors check signals for their expected values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r>
              <a:rPr lang="en-US" dirty="0">
                <a:latin typeface="Comic Sans MS" panose="030F0702030302020204" pitchFamily="66" charset="0"/>
              </a:rPr>
              <a:t>If a signal does not have a value expected by a monitor, the assertion monitor displays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 message and the time that the violation of the property </a:t>
            </a:r>
            <a:r>
              <a:rPr lang="en-US" dirty="0">
                <a:latin typeface="Comic Sans MS" panose="030F0702030302020204" pitchFamily="66" charset="0"/>
              </a:rPr>
              <a:t>has occurred.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0038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C07E-ED4C-224F-9335-489897C2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39" y="-104439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Open Verification Library 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E5209-D8DC-BB4C-A630-1F62C6E1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2773" y="2745558"/>
            <a:ext cx="6301466" cy="1525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92E0EA-9300-A749-BC4B-F3F118F52A0B}"/>
              </a:ext>
            </a:extLst>
          </p:cNvPr>
          <p:cNvSpPr/>
          <p:nvPr/>
        </p:nvSpPr>
        <p:spPr>
          <a:xfrm>
            <a:off x="4210594" y="1756458"/>
            <a:ext cx="6096000" cy="923330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211E1E"/>
                </a:solidFill>
                <a:latin typeface="Comic Sans MS" panose="030F0702030302020204" pitchFamily="66" charset="0"/>
              </a:rPr>
              <a:t>such as severity of failure, vector size, number of clocks, time frame specification (in terms of clock cycles), and the displayed failure message.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FA9C6-FCC0-7B41-898C-6836523D8421}"/>
              </a:ext>
            </a:extLst>
          </p:cNvPr>
          <p:cNvSpPr/>
          <p:nvPr/>
        </p:nvSpPr>
        <p:spPr>
          <a:xfrm>
            <a:off x="2381250" y="3127556"/>
            <a:ext cx="3505200" cy="301444"/>
          </a:xfrm>
          <a:prstGeom prst="roundRect">
            <a:avLst/>
          </a:prstGeom>
          <a:noFill/>
          <a:ln w="25400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2FA78C-5387-2646-80AC-13271E88E3D5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133850" y="2679788"/>
            <a:ext cx="3124744" cy="447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91EB22-B5A8-0549-8958-EF53B8626ECF}"/>
              </a:ext>
            </a:extLst>
          </p:cNvPr>
          <p:cNvSpPr/>
          <p:nvPr/>
        </p:nvSpPr>
        <p:spPr>
          <a:xfrm>
            <a:off x="4362450" y="3756206"/>
            <a:ext cx="3352800" cy="301444"/>
          </a:xfrm>
          <a:prstGeom prst="roundRect">
            <a:avLst/>
          </a:prstGeom>
          <a:noFill/>
          <a:ln w="25400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BED64-0F0B-0F4C-8B5D-243061F43226}"/>
              </a:ext>
            </a:extLst>
          </p:cNvPr>
          <p:cNvSpPr/>
          <p:nvPr/>
        </p:nvSpPr>
        <p:spPr>
          <a:xfrm>
            <a:off x="4210594" y="4403094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Comic Sans MS" panose="030F0702030302020204" pitchFamily="66" charset="0"/>
              </a:rPr>
              <a:t>Dynamic arguments are module ports and are also referred to as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assertion ports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rgbClr val="211E1E"/>
                </a:solidFill>
                <a:latin typeface="Comic Sans MS" panose="030F0702030302020204" pitchFamily="66" charset="0"/>
              </a:rPr>
              <a:t>Reference clock, starting signal, reset signal, and the test expression are some of typical dynamic arguments for assertion monitors. 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8B20DD-FD8B-A742-8CB1-44213CAA52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038850" y="4057650"/>
            <a:ext cx="1219744" cy="345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7143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C496-3464-7A49-BCF5-90819BAC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Assertion Monitors </a:t>
            </a:r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C262-69AB-584D-BF61-9E900915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36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assert_always</a:t>
            </a:r>
            <a:endParaRPr lang="en-US" sz="36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36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assert_change</a:t>
            </a:r>
            <a:r>
              <a:rPr 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36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assert_one_hot</a:t>
            </a:r>
            <a:r>
              <a:rPr 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endParaRPr lang="en-TR" sz="36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4951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E5B0-AC9F-D54C-BD9F-9D3A6DBB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306" y="83483"/>
            <a:ext cx="10515600" cy="777875"/>
          </a:xfrm>
        </p:spPr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assert_always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80811-4069-554E-BCBC-B16DDEE978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9816" y="2560608"/>
            <a:ext cx="7594600" cy="1536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68F856-E78C-8A4F-82B2-5CC85996E691}"/>
              </a:ext>
            </a:extLst>
          </p:cNvPr>
          <p:cNvSpPr/>
          <p:nvPr/>
        </p:nvSpPr>
        <p:spPr>
          <a:xfrm>
            <a:off x="649816" y="1049263"/>
            <a:ext cx="83058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211E1E"/>
                </a:solidFill>
                <a:latin typeface="Comic Sans MS" panose="030F0702030302020204" pitchFamily="66" charset="0"/>
              </a:rPr>
              <a:t>This assertion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continuously checks its </a:t>
            </a:r>
            <a:r>
              <a:rPr lang="en-US" sz="20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test_expr</a:t>
            </a:r>
            <a:r>
              <a:rPr lang="en-US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rgbClr val="211E1E"/>
                </a:solidFill>
                <a:latin typeface="Comic Sans MS" panose="030F0702030302020204" pitchFamily="66" charset="0"/>
              </a:rPr>
              <a:t>to make sure it is always true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on the edge of the specified clock (</a:t>
            </a:r>
            <a:r>
              <a:rPr lang="en-US" sz="20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clk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sz="2000" dirty="0">
                <a:solidFill>
                  <a:srgbClr val="211E1E"/>
                </a:solidFill>
                <a:latin typeface="Comic Sans MS" panose="030F0702030302020204" pitchFamily="66" charset="0"/>
              </a:rPr>
              <a:t>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211E1E"/>
                </a:solidFill>
                <a:latin typeface="Comic Sans MS" panose="030F0702030302020204" pitchFamily="66" charset="0"/>
              </a:rPr>
              <a:t>If the test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expression fails</a:t>
            </a:r>
            <a:r>
              <a:rPr lang="en-US" sz="2000" dirty="0">
                <a:solidFill>
                  <a:srgbClr val="211E1E"/>
                </a:solidFill>
                <a:latin typeface="Comic Sans MS" panose="030F0702030302020204" pitchFamily="66" charset="0"/>
              </a:rPr>
              <a:t>, the assertion fires and its corresponding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message (</a:t>
            </a:r>
            <a:r>
              <a:rPr lang="en-US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msg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) is displayed</a:t>
            </a:r>
            <a:r>
              <a:rPr lang="en-US" sz="2000" dirty="0">
                <a:solidFill>
                  <a:srgbClr val="211E1E"/>
                </a:solidFill>
                <a:latin typeface="Comic Sans MS" panose="030F0702030302020204" pitchFamily="66" charset="0"/>
              </a:rPr>
              <a:t>.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08C92-8888-D541-9C3A-59314FFF734C}"/>
              </a:ext>
            </a:extLst>
          </p:cNvPr>
          <p:cNvSpPr/>
          <p:nvPr/>
        </p:nvSpPr>
        <p:spPr>
          <a:xfrm>
            <a:off x="649816" y="4290858"/>
            <a:ext cx="1094387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severity_level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Severity of the failure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(default is 0).</a:t>
            </a:r>
          </a:p>
          <a:p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Property_type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Property type. Default: ‘OVL_ASSERT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(default is 0).</a:t>
            </a:r>
          </a:p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msg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is a string expression displayed whenever the assertion fails. </a:t>
            </a:r>
          </a:p>
          <a:p>
            <a:r>
              <a:rPr lang="en-US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coverage_level</a:t>
            </a:r>
            <a:r>
              <a:rPr lang="en-US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is for coverage monitoring for the checker. The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 default value is “0”.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>
                <a:latin typeface="Comic Sans MS" panose="030F0702030302020204" pitchFamily="66" charset="0"/>
              </a:rPr>
              <a:t>Level one is associated with the basic coverage representing the triggering condition(s) of the checker.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>
                <a:latin typeface="Comic Sans MS" panose="030F0702030302020204" pitchFamily="66" charset="0"/>
              </a:rPr>
              <a:t>Level two provides coverage of ranges of values.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>
                <a:latin typeface="Comic Sans MS" panose="030F0702030302020204" pitchFamily="66" charset="0"/>
              </a:rPr>
              <a:t>Level three represents coverage of corner cases of data, latencies, delays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8564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FE90-98C1-0D45-80A8-2D6038D0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756" y="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assert_always</a:t>
            </a:r>
            <a:r>
              <a:rPr lang="en-US" b="1" dirty="0">
                <a:latin typeface="Comic Sans MS" panose="030F0702030302020204" pitchFamily="66" charset="0"/>
              </a:rPr>
              <a:t>: Example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10F50-9ADE-6544-A75B-C6C4A6073D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1934" y="1741558"/>
            <a:ext cx="7791450" cy="328061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3569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E374-FF84-1047-83CF-4F01ADC8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21708"/>
            <a:ext cx="10515600" cy="701675"/>
          </a:xfrm>
        </p:spPr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assert_change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E478E-059E-AC40-A9A6-87C6CADC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12356" y="144462"/>
            <a:ext cx="7708194" cy="1558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043B66-E836-544B-9598-52D253C2D1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402" y="2517037"/>
            <a:ext cx="7117272" cy="3217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60430C-3D33-D34D-95D9-35D7D44293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91732" y="4239584"/>
            <a:ext cx="4609767" cy="25473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186165-7268-C249-B744-4208AD516ECB}"/>
              </a:ext>
            </a:extLst>
          </p:cNvPr>
          <p:cNvSpPr/>
          <p:nvPr/>
        </p:nvSpPr>
        <p:spPr>
          <a:xfrm>
            <a:off x="7391733" y="1817216"/>
            <a:ext cx="460976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of the </a:t>
            </a:r>
            <a:r>
              <a:rPr lang="en-US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test_expr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 argument. Default: 1.</a:t>
            </a:r>
          </a:p>
          <a:p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num_cks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dirty="0">
                <a:latin typeface="Comic Sans MS" panose="030F0702030302020204" pitchFamily="66" charset="0"/>
              </a:rPr>
              <a:t> Number of cycles to check for a change in the value of </a:t>
            </a:r>
            <a:r>
              <a:rPr lang="en-US" i="1" dirty="0" err="1">
                <a:latin typeface="Comic Sans MS" panose="030F0702030302020204" pitchFamily="66" charset="0"/>
              </a:rPr>
              <a:t>test_expr</a:t>
            </a:r>
            <a:r>
              <a:rPr lang="en-US" dirty="0">
                <a:latin typeface="Comic Sans MS" panose="030F0702030302020204" pitchFamily="66" charset="0"/>
              </a:rPr>
              <a:t>. Default: 1. </a:t>
            </a:r>
          </a:p>
          <a:p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action_on_new_start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Method for handling a new start event Default: ‘OVL_IGNORE_NEW_START (0).</a:t>
            </a:r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1720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112-6102-BD40-956E-28AB2815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466" y="52508"/>
            <a:ext cx="10515600" cy="736599"/>
          </a:xfrm>
        </p:spPr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assert_one_hot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943A-1BA5-4F45-87EE-7C8D2298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870696"/>
            <a:ext cx="10515600" cy="99377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b="1" dirty="0" err="1">
                <a:latin typeface="Comic Sans MS" panose="030F0702030302020204" pitchFamily="66" charset="0"/>
              </a:rPr>
              <a:t>assert_one_hot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assertion monitor checks that while the monitor is active, only one bit of its n-bit test expression is </a:t>
            </a:r>
            <a:r>
              <a:rPr lang="en-US" b="1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2DBF1-BA7C-BC4C-9652-05DFA399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2450" y="1939405"/>
            <a:ext cx="76200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D89E7-487F-5542-A9B5-D6EC3FDDC2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61464" y="3543301"/>
            <a:ext cx="7117272" cy="3217007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4557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3E99-7219-8641-8857-0B983019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22" y="23248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Testbench</a:t>
            </a:r>
            <a:endParaRPr lang="en-TR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4FED-654B-F94C-BF63-A5615172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22" y="1558051"/>
            <a:ext cx="11676017" cy="493482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Verilog simulation environments provide tools for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graphical</a:t>
            </a:r>
            <a:r>
              <a:rPr lang="en-US" sz="3200" dirty="0">
                <a:latin typeface="Comic Sans MS" panose="030F0702030302020204" pitchFamily="66" charset="0"/>
              </a:rPr>
              <a:t> or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textual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display</a:t>
            </a:r>
            <a:r>
              <a:rPr lang="en-US" sz="3200" dirty="0">
                <a:latin typeface="Comic Sans MS" panose="030F0702030302020204" pitchFamily="66" charset="0"/>
              </a:rPr>
              <a:t> of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simulation results</a:t>
            </a:r>
            <a:r>
              <a:rPr lang="en-US" sz="3200" dirty="0">
                <a:latin typeface="Comic Sans MS" panose="030F0702030302020204" pitchFamily="66" charset="0"/>
              </a:rPr>
              <a:t>. </a:t>
            </a:r>
            <a:endParaRPr lang="fa-IR" sz="3200" dirty="0">
              <a:latin typeface="Comic Sans MS" panose="030F0702030302020204" pitchFamily="66" charset="0"/>
            </a:endParaRPr>
          </a:p>
          <a:p>
            <a:r>
              <a:rPr lang="en-US" sz="3200" dirty="0">
                <a:latin typeface="Comic Sans MS" panose="030F0702030302020204" pitchFamily="66" charset="0"/>
              </a:rPr>
              <a:t>Some simulation environments go further, and provide graphical tools for editing input test data to a design module. </a:t>
            </a:r>
            <a:r>
              <a:rPr lang="fa-IR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waveform editors</a:t>
            </a:r>
            <a:r>
              <a:rPr lang="fa-IR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Comic Sans MS" panose="030F0702030302020204" pitchFamily="66" charset="0"/>
              </a:rPr>
              <a:t>Such tools are usually good for 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small designs</a:t>
            </a:r>
            <a:r>
              <a:rPr lang="en-US" sz="2800" dirty="0">
                <a:latin typeface="Comic Sans MS" panose="030F0702030302020204" pitchFamily="66" charset="0"/>
              </a:rPr>
              <a:t>. They become too complex to use for a design with 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many busses and control signals</a:t>
            </a:r>
            <a:r>
              <a:rPr lang="en-US" sz="2800" dirty="0">
                <a:latin typeface="Comic Sans MS" panose="030F0702030302020204" pitchFamily="66" charset="0"/>
              </a:rPr>
              <a:t>. </a:t>
            </a:r>
            <a:endParaRPr lang="fa-IR" sz="2800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Comic Sans MS" panose="030F0702030302020204" pitchFamily="66" charset="0"/>
              </a:rPr>
              <a:t>Each simulation environment uses a 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different procedure for waveform editing</a:t>
            </a:r>
            <a:r>
              <a:rPr lang="en-US" sz="2800" dirty="0">
                <a:latin typeface="Comic Sans MS" panose="030F0702030302020204" pitchFamily="66" charset="0"/>
              </a:rPr>
              <a:t>, and moving from one simulator to another requires relearning a whole new set of procedures. 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problem can be alleviated by use of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Verilog testbenches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 Verilog testbench is a Verilog module that instantiates an MUT, applies data to it, and monitors its output. 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</a:t>
            </a:fld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2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D88F-EDEB-DB49-95A9-78494498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156" y="-176742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assert_cycle_sequence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747C-8A14-964D-9620-D61365E0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56" y="1407936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b="1" dirty="0" err="1">
                <a:latin typeface="Comic Sans MS" panose="030F0702030302020204" pitchFamily="66" charset="0"/>
              </a:rPr>
              <a:t>assert_cycle_sequence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shown below is a very useful assertion for verifying state machines. </a:t>
            </a:r>
            <a:endParaRPr lang="fa-IR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This assertion checks for a sequence of events in a given number of clocks.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0" indent="0" algn="l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9410-9BFA-F149-98D9-91464B5391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8556" y="3198285"/>
            <a:ext cx="8593298" cy="1938338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8404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4CB6-7D24-9845-948C-4E14579D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11" y="33867"/>
            <a:ext cx="10515600" cy="1027906"/>
          </a:xfrm>
        </p:spPr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assert_cycle_sequence</a:t>
            </a:r>
            <a:r>
              <a:rPr lang="en-US" b="1" dirty="0">
                <a:latin typeface="Comic Sans MS" panose="030F0702030302020204" pitchFamily="66" charset="0"/>
              </a:rPr>
              <a:t>: Example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89D34-C58F-C444-87C0-9726F05C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555222"/>
            <a:ext cx="3416300" cy="349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5C1F4-20A9-4C45-8487-6856687065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8650" y="1061773"/>
            <a:ext cx="5384800" cy="558800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7846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F44E-8560-4549-B3AF-B76FAB94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289" y="-30207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Testbench</a:t>
            </a:r>
            <a:endParaRPr lang="en-TR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AD23-FFB6-9A4A-A722-DA8C9FE4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34" y="1134894"/>
            <a:ext cx="10515600" cy="160337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Developing a testbench for circuit is straight forward, however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selection of data and how much testing</a:t>
            </a:r>
            <a:r>
              <a:rPr lang="en-US" dirty="0">
                <a:latin typeface="Comic Sans MS" panose="030F0702030302020204" pitchFamily="66" charset="0"/>
              </a:rPr>
              <a:t> should be done depends on the MUT and its functionality. </a:t>
            </a:r>
          </a:p>
          <a:p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50885-03F7-A145-8D28-F7ECAA4319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5874" y="2738269"/>
            <a:ext cx="5238436" cy="2343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8623E-4584-244A-8523-55D1B28DBD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08898" y="2738269"/>
            <a:ext cx="5047228" cy="398316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60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A199-B1E8-A84C-8B81-F7CF5D51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169" y="178145"/>
            <a:ext cx="10515600" cy="712787"/>
          </a:xfrm>
        </p:spPr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Testbench</a:t>
            </a:r>
            <a:r>
              <a:rPr lang="en-US" b="1" dirty="0">
                <a:latin typeface="Comic Sans MS" panose="030F0702030302020204" pitchFamily="66" charset="0"/>
              </a:rPr>
              <a:t> Techniques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2E805-D2C1-3542-968A-8C3F195693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0457" y="1408905"/>
            <a:ext cx="6255810" cy="4536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CCE3C-15F4-A64B-AC70-B87C1EE0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8543" y="1658040"/>
            <a:ext cx="4953000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6F185-ED65-EA42-BC86-1CBACB95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45" y="2824049"/>
            <a:ext cx="2054266" cy="1971902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FF239D-5751-EF41-8197-C355EBA534C4}"/>
              </a:ext>
            </a:extLst>
          </p:cNvPr>
          <p:cNvSpPr/>
          <p:nvPr/>
        </p:nvSpPr>
        <p:spPr>
          <a:xfrm>
            <a:off x="7274922" y="1981200"/>
            <a:ext cx="2250077" cy="228600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7C03E2-84A4-D340-80C9-57B8C7C2D9B9}"/>
              </a:ext>
            </a:extLst>
          </p:cNvPr>
          <p:cNvSpPr/>
          <p:nvPr/>
        </p:nvSpPr>
        <p:spPr>
          <a:xfrm>
            <a:off x="7560672" y="3296340"/>
            <a:ext cx="3412128" cy="228600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5027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62CB-D177-E045-9F9A-44B2B588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82" y="91281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Simulation control 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44528-9A4D-6F42-9AF2-C92B1738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4848" y="1907117"/>
            <a:ext cx="5240067" cy="298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8A2CA-9248-0647-A47A-F466EE0BB7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06821" y="1907117"/>
            <a:ext cx="5240067" cy="356380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E5FBEC8-FA84-964D-99DD-336B10D6D68F}"/>
              </a:ext>
            </a:extLst>
          </p:cNvPr>
          <p:cNvSpPr/>
          <p:nvPr/>
        </p:nvSpPr>
        <p:spPr>
          <a:xfrm>
            <a:off x="8075023" y="3935559"/>
            <a:ext cx="840377" cy="266010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D0DD3-9A2F-784B-B084-73D17038FFD3}"/>
              </a:ext>
            </a:extLst>
          </p:cNvPr>
          <p:cNvSpPr/>
          <p:nvPr/>
        </p:nvSpPr>
        <p:spPr>
          <a:xfrm>
            <a:off x="2664338" y="5470926"/>
            <a:ext cx="3733801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1E1E"/>
                </a:solidFill>
                <a:latin typeface="Comic Sans MS" panose="030F0702030302020204" pitchFamily="66" charset="0"/>
              </a:rPr>
              <a:t>A stopped simulation can be resumed, but a finished one cannot.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1A1AA5-36EE-3545-B4C8-33319C0712A9}"/>
              </a:ext>
            </a:extLst>
          </p:cNvPr>
          <p:cNvSpPr/>
          <p:nvPr/>
        </p:nvSpPr>
        <p:spPr>
          <a:xfrm>
            <a:off x="2484504" y="4138052"/>
            <a:ext cx="840377" cy="266010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27000-6E8F-D241-A9BF-BA13A2E0EFC2}"/>
              </a:ext>
            </a:extLst>
          </p:cNvPr>
          <p:cNvCxnSpPr/>
          <p:nvPr/>
        </p:nvCxnSpPr>
        <p:spPr>
          <a:xfrm>
            <a:off x="2904693" y="4422238"/>
            <a:ext cx="1181885" cy="1048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14F12B-E614-7E48-8535-A4680F613702}"/>
              </a:ext>
            </a:extLst>
          </p:cNvPr>
          <p:cNvCxnSpPr/>
          <p:nvPr/>
        </p:nvCxnSpPr>
        <p:spPr>
          <a:xfrm flipH="1">
            <a:off x="4086578" y="4217644"/>
            <a:ext cx="4408635" cy="1253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100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2266-546E-5044-B3A8-5E10456D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733" y="48191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Limiting data sets </a:t>
            </a:r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7A90-C5A2-8C44-B752-48926D6E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9" y="1373754"/>
            <a:ext cx="10515600" cy="100901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Instead of setting simulation time limit, a testbench can put a limit on the number of data put on inputs of a Module Under Test (MUT). </a:t>
            </a:r>
          </a:p>
          <a:p>
            <a:pPr marL="0" indent="0">
              <a:buNone/>
            </a:pP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553BE-0A9F-4147-9FA1-188407D6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60766" y="2675060"/>
            <a:ext cx="6868046" cy="346785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71CE19-3A58-6744-957D-CDA36E036FC8}"/>
              </a:ext>
            </a:extLst>
          </p:cNvPr>
          <p:cNvSpPr/>
          <p:nvPr/>
        </p:nvSpPr>
        <p:spPr>
          <a:xfrm>
            <a:off x="4505315" y="4887508"/>
            <a:ext cx="1421674" cy="292962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4D2634-2F1D-4048-89BC-F1E752BB8BC2}"/>
              </a:ext>
            </a:extLst>
          </p:cNvPr>
          <p:cNvSpPr/>
          <p:nvPr/>
        </p:nvSpPr>
        <p:spPr>
          <a:xfrm>
            <a:off x="6695520" y="5178791"/>
            <a:ext cx="981892" cy="292962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9479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338-0FC8-744E-8091-B5CE8C69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728" y="-72232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Applying synchronized data </a:t>
            </a:r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4D65-C10F-3A4B-B18C-3FEB3539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49" y="108399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Where several sets of data are to be applied,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synchronization of data </a:t>
            </a:r>
            <a:r>
              <a:rPr lang="en-US" sz="2400" dirty="0">
                <a:latin typeface="Comic Sans MS" panose="030F0702030302020204" pitchFamily="66" charset="0"/>
              </a:rPr>
              <a:t>with the system clock becomes difficult.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Changing the clock frequency </a:t>
            </a:r>
            <a:r>
              <a:rPr lang="en-US" dirty="0">
                <a:latin typeface="Comic Sans MS" panose="030F0702030302020204" pitchFamily="66" charset="0"/>
              </a:rPr>
              <a:t>would require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changing the timing of all data </a:t>
            </a:r>
            <a:r>
              <a:rPr lang="en-US" dirty="0">
                <a:latin typeface="Comic Sans MS" panose="030F0702030302020204" pitchFamily="66" charset="0"/>
              </a:rPr>
              <a:t>inputs of the module being tested.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This technique of data application guarantees that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changing of data and clock do not coincide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endParaRPr lang="en-TR" sz="2400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C8EE3-EA14-D447-936F-E38DD3E95F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15970" y="3687899"/>
            <a:ext cx="61087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3451A2-6B80-D845-9959-F8B0DEBF79A3}"/>
              </a:ext>
            </a:extLst>
          </p:cNvPr>
          <p:cNvSpPr/>
          <p:nvPr/>
        </p:nvSpPr>
        <p:spPr>
          <a:xfrm>
            <a:off x="5585449" y="6208514"/>
            <a:ext cx="3504486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1E1E"/>
                </a:solidFill>
                <a:latin typeface="Comic Sans MS" panose="030F0702030302020204" pitchFamily="66" charset="0"/>
              </a:rPr>
              <a:t>Synchronizing Data with Clock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5708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CFAD-69E4-6244-8D12-2883F443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79" y="-150392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Synchronized display of results 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8D684-E4AD-544D-B457-1EBDAB0665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3631" y="1175239"/>
            <a:ext cx="5997436" cy="352471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F1A2-D642-AC44-9211-83AFA634D3F9}"/>
              </a:ext>
            </a:extLst>
          </p:cNvPr>
          <p:cNvSpPr/>
          <p:nvPr/>
        </p:nvSpPr>
        <p:spPr>
          <a:xfrm>
            <a:off x="4358217" y="3162074"/>
            <a:ext cx="323850" cy="334486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D34605-80BD-CA43-81D2-A3B66FEF2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97574"/>
              </p:ext>
            </p:extLst>
          </p:nvPr>
        </p:nvGraphicFramePr>
        <p:xfrm>
          <a:off x="1273882" y="4311039"/>
          <a:ext cx="4495800" cy="240792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87074021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3485965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mic Sans MS" panose="030F0702030302020204" pitchFamily="66" charset="0"/>
                        </a:rPr>
                        <a:t>%h, %H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mic Sans MS" panose="030F0702030302020204" pitchFamily="66" charset="0"/>
                        </a:rPr>
                        <a:t>Display in hexadecimal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C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692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mic Sans MS" panose="030F0702030302020204" pitchFamily="66" charset="0"/>
                        </a:rPr>
                        <a:t>%d, %D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mic Sans MS" panose="030F0702030302020204" pitchFamily="66" charset="0"/>
                        </a:rPr>
                        <a:t>Display in decimal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D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86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mic Sans MS" panose="030F0702030302020204" pitchFamily="66" charset="0"/>
                        </a:rPr>
                        <a:t>%b, %B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mic Sans MS" panose="030F0702030302020204" pitchFamily="66" charset="0"/>
                        </a:rPr>
                        <a:t>Display in binary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785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mic Sans MS" panose="030F0702030302020204" pitchFamily="66" charset="0"/>
                        </a:rPr>
                        <a:t>%t, %T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mic Sans MS" panose="030F0702030302020204" pitchFamily="66" charset="0"/>
                        </a:rPr>
                        <a:t>Display in time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D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mic Sans MS" panose="030F0702030302020204" pitchFamily="66" charset="0"/>
                        </a:rPr>
                        <a:t>%f, %F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mic Sans MS" panose="030F0702030302020204" pitchFamily="66" charset="0"/>
                        </a:rPr>
                        <a:t>Display 'real' in a decimal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4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11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9801DBC-9AA2-5E4C-8C53-9798BEDD65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77000" y="1360579"/>
            <a:ext cx="5048250" cy="16311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4006B6-8487-8D45-9706-E5C01ED46A82}"/>
              </a:ext>
            </a:extLst>
          </p:cNvPr>
          <p:cNvSpPr/>
          <p:nvPr/>
        </p:nvSpPr>
        <p:spPr>
          <a:xfrm>
            <a:off x="5772150" y="4681855"/>
            <a:ext cx="6276975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42729"/>
                </a:solidFill>
                <a:latin typeface="Comic Sans MS" panose="030F0702030302020204" pitchFamily="66" charset="0"/>
              </a:rPr>
              <a:t>$display</a:t>
            </a:r>
            <a:r>
              <a:rPr lang="en-US" sz="1600" dirty="0">
                <a:solidFill>
                  <a:srgbClr val="242729"/>
                </a:solidFill>
                <a:latin typeface="Comic Sans MS" panose="030F0702030302020204" pitchFamily="66" charset="0"/>
              </a:rPr>
              <a:t>: print the immediate values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42729"/>
                </a:solidFill>
                <a:latin typeface="Comic Sans MS" panose="030F0702030302020204" pitchFamily="66" charset="0"/>
              </a:rPr>
              <a:t>$strobe: </a:t>
            </a:r>
            <a:r>
              <a:rPr lang="en-US" sz="1600" dirty="0">
                <a:solidFill>
                  <a:srgbClr val="242729"/>
                </a:solidFill>
                <a:latin typeface="Comic Sans MS" panose="030F0702030302020204" pitchFamily="66" charset="0"/>
              </a:rPr>
              <a:t>print the values at the end of the current timestep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all simulation events in the current time step have executed</a:t>
            </a:r>
            <a:endParaRPr lang="en-US" sz="1600" dirty="0">
              <a:solidFill>
                <a:srgbClr val="242729"/>
              </a:solidFill>
              <a:latin typeface="Comic Sans MS" panose="030F0702030302020204" pitchFamily="66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42729"/>
                </a:solidFill>
                <a:latin typeface="Comic Sans MS" panose="030F0702030302020204" pitchFamily="66" charset="0"/>
              </a:rPr>
              <a:t>$monitor: </a:t>
            </a:r>
            <a:r>
              <a:rPr lang="en-US" sz="1600" dirty="0">
                <a:solidFill>
                  <a:srgbClr val="242729"/>
                </a:solidFill>
                <a:latin typeface="Comic Sans MS" panose="030F0702030302020204" pitchFamily="66" charset="0"/>
              </a:rPr>
              <a:t>print the values at the end of the current timestep if </a:t>
            </a:r>
            <a:r>
              <a:rPr lang="en-US" sz="1600" u="sng" dirty="0">
                <a:solidFill>
                  <a:srgbClr val="242729"/>
                </a:solidFill>
                <a:latin typeface="Comic Sans MS" panose="030F0702030302020204" pitchFamily="66" charset="0"/>
              </a:rPr>
              <a:t>any values changed</a:t>
            </a:r>
            <a:r>
              <a:rPr lang="en-US" sz="1600" dirty="0">
                <a:solidFill>
                  <a:srgbClr val="242729"/>
                </a:solidFill>
                <a:latin typeface="Comic Sans MS" panose="030F0702030302020204" pitchFamily="66" charset="0"/>
              </a:rPr>
              <a:t>.</a:t>
            </a:r>
            <a:endParaRPr lang="en-US" sz="1600" b="0" i="0" dirty="0">
              <a:solidFill>
                <a:srgbClr val="242729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81D4F-2A84-B84C-8185-032EA55B06E6}"/>
              </a:ext>
            </a:extLst>
          </p:cNvPr>
          <p:cNvCxnSpPr>
            <a:cxnSpLocks/>
          </p:cNvCxnSpPr>
          <p:nvPr/>
        </p:nvCxnSpPr>
        <p:spPr>
          <a:xfrm>
            <a:off x="4520142" y="3496560"/>
            <a:ext cx="277636" cy="8144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5393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D2E-2376-2341-BE56-0751D4F9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99" y="47096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An interactive testbench </a:t>
            </a:r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7687C-2035-8B42-8AB7-37D72736A0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00299" y="1345318"/>
            <a:ext cx="6883557" cy="499427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D0E811-1743-A641-9350-6FA753578EF4}"/>
              </a:ext>
            </a:extLst>
          </p:cNvPr>
          <p:cNvSpPr/>
          <p:nvPr/>
        </p:nvSpPr>
        <p:spPr>
          <a:xfrm>
            <a:off x="3142700" y="3959841"/>
            <a:ext cx="3295494" cy="194470"/>
          </a:xfrm>
          <a:prstGeom prst="roundRect">
            <a:avLst/>
          </a:prstGeom>
          <a:noFill/>
          <a:ln w="28575">
            <a:solidFill>
              <a:srgbClr val="FF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BEAC5CA-AF85-42BA-A66C-EAE01CD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6179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14245</TotalTime>
  <Words>1191</Words>
  <Application>Microsoft Office PowerPoint</Application>
  <PresentationFormat>Widescreen</PresentationFormat>
  <Paragraphs>114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Wingdings</vt:lpstr>
      <vt:lpstr>Office Theme</vt:lpstr>
      <vt:lpstr>Verilog HDL (Test and Verification)</vt:lpstr>
      <vt:lpstr>Testbench</vt:lpstr>
      <vt:lpstr>Testbench</vt:lpstr>
      <vt:lpstr>Testbench Techniques</vt:lpstr>
      <vt:lpstr>Simulation control </vt:lpstr>
      <vt:lpstr>Limiting data sets </vt:lpstr>
      <vt:lpstr>Applying synchronized data </vt:lpstr>
      <vt:lpstr>Synchronized display of results </vt:lpstr>
      <vt:lpstr>An interactive testbench </vt:lpstr>
      <vt:lpstr>Random time intervals </vt:lpstr>
      <vt:lpstr>Design Verification</vt:lpstr>
      <vt:lpstr>Assertion Verification </vt:lpstr>
      <vt:lpstr>Assertion Verification </vt:lpstr>
      <vt:lpstr>Open Verification Library </vt:lpstr>
      <vt:lpstr>Assertion Monitors </vt:lpstr>
      <vt:lpstr>assert_always </vt:lpstr>
      <vt:lpstr>assert_always: Example</vt:lpstr>
      <vt:lpstr>assert_change </vt:lpstr>
      <vt:lpstr>assert_one_hot </vt:lpstr>
      <vt:lpstr>assert_cycle_sequence </vt:lpstr>
      <vt:lpstr>assert_cycle_sequence: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275</cp:revision>
  <dcterms:created xsi:type="dcterms:W3CDTF">2021-09-15T06:22:22Z</dcterms:created>
  <dcterms:modified xsi:type="dcterms:W3CDTF">2022-04-02T14:16:28Z</dcterms:modified>
</cp:coreProperties>
</file>