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1" r:id="rId3"/>
    <p:sldId id="272" r:id="rId4"/>
    <p:sldId id="285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1" r:id="rId17"/>
    <p:sldId id="286" r:id="rId18"/>
    <p:sldId id="287" r:id="rId19"/>
    <p:sldId id="288" r:id="rId20"/>
    <p:sldId id="289" r:id="rId21"/>
    <p:sldId id="307" r:id="rId22"/>
    <p:sldId id="290" r:id="rId23"/>
    <p:sldId id="291" r:id="rId24"/>
    <p:sldId id="293" r:id="rId25"/>
    <p:sldId id="294" r:id="rId26"/>
    <p:sldId id="295" r:id="rId27"/>
    <p:sldId id="296" r:id="rId28"/>
    <p:sldId id="306" r:id="rId29"/>
    <p:sldId id="297" r:id="rId30"/>
    <p:sldId id="298" r:id="rId31"/>
    <p:sldId id="299" r:id="rId32"/>
    <p:sldId id="305" r:id="rId33"/>
    <p:sldId id="300" r:id="rId34"/>
    <p:sldId id="301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 snapToGrid="0">
      <p:cViewPr varScale="1">
        <p:scale>
          <a:sx n="60" d="100"/>
          <a:sy n="60" d="100"/>
        </p:scale>
        <p:origin x="10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9D8DB44-7F65-4B9E-B62C-15A6B405D3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8438" y="525463"/>
            <a:ext cx="4756150" cy="2676525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8B70A8B-564B-4003-B676-125C1F7EC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214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61B3A7C-1A8E-4916-90E3-C3259F2C9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8438" y="525463"/>
            <a:ext cx="4756150" cy="2676525"/>
          </a:xfrm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9862D5F-2B06-4055-9CCD-967B45BB6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214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439355F-8CF6-460A-8738-E306B5AC2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EA75634-2A01-465E-9F52-2280EF44A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78B26D7-5E4C-4780-B0D2-EDA6BA3CE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214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4CFAF3F-F466-43A1-988A-FA533AA0E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8438" y="525463"/>
            <a:ext cx="4756150" cy="2676525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31FF5298-7567-4FBD-9242-137BE9931A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CE91583-0230-452D-A45F-7A62971D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Header Placeholder 3">
            <a:extLst>
              <a:ext uri="{FF2B5EF4-FFF2-40B4-BE49-F238E27FC236}">
                <a16:creationId xmlns:a16="http://schemas.microsoft.com/office/drawing/2014/main" id="{EAD02FBF-BEE0-49DC-8091-2A14D3FBE0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485" name="Date Placeholder 4">
            <a:extLst>
              <a:ext uri="{FF2B5EF4-FFF2-40B4-BE49-F238E27FC236}">
                <a16:creationId xmlns:a16="http://schemas.microsoft.com/office/drawing/2014/main" id="{F698B599-2BFE-4240-93FD-38E961CC2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F3AE6B-EB23-4735-9343-814CBCCC4E15}" type="datetime3">
              <a:rPr lang="en-US" altLang="en-US" smtClean="0">
                <a:latin typeface="Times New Roman" panose="02020603050405020304" pitchFamily="18" charset="0"/>
              </a:rPr>
              <a:pPr/>
              <a:t>10 April 2022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6" name="Footer Placeholder 5">
            <a:extLst>
              <a:ext uri="{FF2B5EF4-FFF2-40B4-BE49-F238E27FC236}">
                <a16:creationId xmlns:a16="http://schemas.microsoft.com/office/drawing/2014/main" id="{2E767089-5AF6-4232-A993-C99E498BA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487" name="Slide Number Placeholder 6">
            <a:extLst>
              <a:ext uri="{FF2B5EF4-FFF2-40B4-BE49-F238E27FC236}">
                <a16:creationId xmlns:a16="http://schemas.microsoft.com/office/drawing/2014/main" id="{A86FCD68-DA3A-461C-BC65-087C953A2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D4B304-7299-4385-97CE-64538C591BE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71C3EEB-CE71-485C-A3A3-FF26977AE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139B36A-2714-4A34-ABBF-10531ABDD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1FC34B1-C615-4836-971A-44C742797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0108B9B-9554-4DEB-B7D7-E0FC54A9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D13F6AE-2A1D-4988-BDF5-E0AD6AC4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0"/>
            <a:ext cx="4437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F80578F-43D1-4A65-AFC5-F2ADDBF5D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6745288"/>
            <a:ext cx="44370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537D854-E1EF-434B-99EE-899938D5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E913ADEF-DE81-4414-9415-9307E761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435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C0587C1C-5500-46EB-902F-2A8BFAEB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214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3473C895-1155-4C3C-B390-6979026F3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8438" y="525463"/>
            <a:ext cx="4756150" cy="2676525"/>
          </a:xfrm>
          <a:ln cap="flat"/>
        </p:spPr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60E3DE5A-1815-49C9-8B6D-9FDAB70F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6359525"/>
            <a:ext cx="59436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17000AB-1754-4221-8819-293B639A8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8438" y="525463"/>
            <a:ext cx="4756150" cy="2676525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44908F4-FCB6-4FAC-B5CA-DFA8AA6BA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214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AC5EA8B-F027-41DE-B048-38BD98CC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0"/>
            <a:ext cx="4437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BE11B28-9BA7-4F04-B11C-E1A92DB1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6745288"/>
            <a:ext cx="44370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DA9262F-2D6D-4304-A280-B928962A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6DCD646-A639-4F9A-9356-401284EF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435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1A20B2A0-ADA5-4D26-B509-08B832198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214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DCA7549-E935-4493-AE8C-8D55DAEB8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8438" y="525463"/>
            <a:ext cx="4756150" cy="2676525"/>
          </a:xfrm>
          <a:ln cap="flat"/>
        </p:spPr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0C400716-6647-4E9E-A47F-E9003E57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6284913"/>
            <a:ext cx="594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DAC7D4F-2F6F-4095-8DC9-1911F438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0"/>
            <a:ext cx="4437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F6B37E0-65A9-4D88-B9A8-F25DB1DA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6745288"/>
            <a:ext cx="44370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A4E28F1-59F6-493F-8B58-24C88AAD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9F203C29-99E0-4413-83E9-D8D467F3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435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CEC10635-4869-4498-90D1-F4A267FAD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214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F67BE9A2-5CF8-45EB-9C53-C78048DE4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8438" y="525463"/>
            <a:ext cx="4756150" cy="2676525"/>
          </a:xfrm>
          <a:ln cap="flat"/>
        </p:spPr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6835C763-97DE-4180-AB5F-8BBF7D428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4300" y="6240463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8D1C34D-AF82-4011-9DBF-F06B988F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0"/>
            <a:ext cx="4437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FB250F7-DC44-41F2-AAA4-E4716E27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6745288"/>
            <a:ext cx="44370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7E95877E-96AD-4FAE-B343-A18DB754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FAC8EFF-D0FE-494C-B362-9F053840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435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FB98B214-AB77-4BD6-A0FB-7B3A1B9D4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214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5715B8DE-6F69-404C-87A8-AFAB090E8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8438" y="525463"/>
            <a:ext cx="4756150" cy="2676525"/>
          </a:xfrm>
          <a:ln cap="flat"/>
        </p:spPr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9E8E8A8F-EDFB-437B-951D-45796BEE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887363" y="5915025"/>
            <a:ext cx="274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rgbClr val="FF0043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575816"/>
            <a:ext cx="9144000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VHDL (Introduction)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324626A-67C3-47D4-8CA6-304DA847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vs. Verilog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2DF4FD9-F354-4D7C-84CD-8482FB89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Example [Binary up counter]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7C388A90-B143-47B5-9E9C-18C21ABE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882" y="2309814"/>
            <a:ext cx="49323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process (clock)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if clock='1' and </a:t>
            </a:r>
            <a:r>
              <a:rPr lang="en-US" altLang="en-US" sz="1800" dirty="0" err="1">
                <a:latin typeface="Comic Sans MS" panose="030F0702030302020204" pitchFamily="66" charset="0"/>
              </a:rPr>
              <a:t>clock'event</a:t>
            </a:r>
            <a:r>
              <a:rPr lang="en-US" altLang="en-US" sz="1800" dirty="0">
                <a:latin typeface="Comic Sans MS" panose="030F0702030302020204" pitchFamily="66" charset="0"/>
              </a:rPr>
              <a:t> 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counter &lt;= counter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end if;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end process;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02E52843-E0D0-478C-8F86-3972D57AB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4867275"/>
            <a:ext cx="457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reg [upper:0] counter;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always @(posedge clock)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counter &lt;= counter + 1;</a:t>
            </a:r>
          </a:p>
        </p:txBody>
      </p:sp>
      <p:sp>
        <p:nvSpPr>
          <p:cNvPr id="24583" name="Rounded Rectangular Callout 1">
            <a:extLst>
              <a:ext uri="{FF2B5EF4-FFF2-40B4-BE49-F238E27FC236}">
                <a16:creationId xmlns:a16="http://schemas.microsoft.com/office/drawing/2014/main" id="{C70C8C4F-5745-4965-9169-6B2738E9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1700213"/>
            <a:ext cx="1058863" cy="1117600"/>
          </a:xfrm>
          <a:prstGeom prst="wedgeRoundRectCallout">
            <a:avLst>
              <a:gd name="adj1" fmla="val -199083"/>
              <a:gd name="adj2" fmla="val 37528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VHDL</a:t>
            </a:r>
          </a:p>
        </p:txBody>
      </p:sp>
      <p:sp>
        <p:nvSpPr>
          <p:cNvPr id="24584" name="Rounded Rectangular Callout 7">
            <a:extLst>
              <a:ext uri="{FF2B5EF4-FFF2-40B4-BE49-F238E27FC236}">
                <a16:creationId xmlns:a16="http://schemas.microsoft.com/office/drawing/2014/main" id="{792B1EE0-E782-4884-986B-40005FBB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4211638"/>
            <a:ext cx="1058863" cy="1117600"/>
          </a:xfrm>
          <a:prstGeom prst="wedgeRoundRectCallout">
            <a:avLst>
              <a:gd name="adj1" fmla="val 177060"/>
              <a:gd name="adj2" fmla="val 52644"/>
              <a:gd name="adj3" fmla="val 16667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Verilog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C54D6-3D2B-4AAE-9167-4B9F715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10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5F4687E-7AE5-468B-8282-2E25ECD3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vs. Verilog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A01259B-0D70-412B-9E0E-94D4E853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Verilog and VHDL are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equivalent</a:t>
            </a:r>
            <a:r>
              <a:rPr lang="en-US" altLang="en-US" sz="2400" dirty="0">
                <a:latin typeface="Comic Sans MS" panose="030F0702030302020204" pitchFamily="66" charset="0"/>
              </a:rPr>
              <a:t> for RTL modeling (code that will be synthesized).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For </a:t>
            </a:r>
            <a:r>
              <a:rPr lang="en-US" altLang="en-US" sz="2400" dirty="0">
                <a:solidFill>
                  <a:srgbClr val="990000"/>
                </a:solidFill>
                <a:latin typeface="Comic Sans MS" panose="030F0702030302020204" pitchFamily="66" charset="0"/>
              </a:rPr>
              <a:t>high level</a:t>
            </a:r>
            <a:r>
              <a:rPr lang="en-US" altLang="en-US" sz="2400" dirty="0">
                <a:latin typeface="Comic Sans MS" panose="030F0702030302020204" pitchFamily="66" charset="0"/>
              </a:rPr>
              <a:t> behavioral modeling, VHDL is better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Verilog does not have ability to </a:t>
            </a:r>
            <a:r>
              <a:rPr lang="en-US" altLang="en-US" sz="2000" dirty="0">
                <a:solidFill>
                  <a:srgbClr val="990000"/>
                </a:solidFill>
                <a:latin typeface="Comic Sans MS" panose="030F0702030302020204" pitchFamily="66" charset="0"/>
              </a:rPr>
              <a:t>define new data types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Other missing features for high level modeling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Verilog has built-in 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gate level </a:t>
            </a:r>
            <a:r>
              <a:rPr lang="en-US" altLang="en-US" sz="2400" dirty="0">
                <a:latin typeface="Comic Sans MS" panose="030F0702030302020204" pitchFamily="66" charset="0"/>
              </a:rPr>
              <a:t>and 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transistor level </a:t>
            </a:r>
            <a:r>
              <a:rPr lang="en-US" altLang="en-US" sz="2400" dirty="0">
                <a:latin typeface="Comic Sans MS" panose="030F0702030302020204" pitchFamily="66" charset="0"/>
              </a:rPr>
              <a:t>primitives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Verilog much better than VHDL at below </a:t>
            </a:r>
            <a:r>
              <a:rPr lang="en-US" altLang="en-US" sz="2000" dirty="0">
                <a:solidFill>
                  <a:srgbClr val="990000"/>
                </a:solidFill>
                <a:latin typeface="Comic Sans MS" panose="030F0702030302020204" pitchFamily="66" charset="0"/>
              </a:rPr>
              <a:t>the RTL level</a:t>
            </a:r>
            <a:r>
              <a:rPr lang="en-US" altLang="en-US" sz="2000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The choice of which to use is not therefore based solely on technical capability but on: 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Personal preferences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EDA (</a:t>
            </a:r>
            <a:r>
              <a:rPr lang="en-US" altLang="en-US" sz="2000" i="1" dirty="0">
                <a:latin typeface="Comic Sans MS" panose="030F0702030302020204" pitchFamily="66" charset="0"/>
              </a:rPr>
              <a:t>Electronic design automation)</a:t>
            </a:r>
            <a:r>
              <a:rPr lang="en-US" altLang="en-US" sz="2000" dirty="0">
                <a:latin typeface="Comic Sans MS" panose="030F0702030302020204" pitchFamily="66" charset="0"/>
              </a:rPr>
              <a:t> tool availability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Commercial, business and marketing issues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Bottom Line: You should know both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!!!!!</a:t>
            </a: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B3F80FE-9EF7-47CF-9C60-B0685E0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11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CC38-BC49-4F70-8175-7407F96C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sz="8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VHDL</a:t>
            </a:r>
            <a:endParaRPr lang="en-US" sz="4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507F483F-7914-4809-8BA4-F967DB79F4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ADF5D2-CC3D-4C38-9D99-353E27EE9104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E787244-FCFA-4EA1-A34C-69F844D9D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Introduction to VHDL </a:t>
            </a:r>
          </a:p>
        </p:txBody>
      </p:sp>
      <p:sp>
        <p:nvSpPr>
          <p:cNvPr id="797699" name="Rectangle 3">
            <a:extLst>
              <a:ext uri="{FF2B5EF4-FFF2-40B4-BE49-F238E27FC236}">
                <a16:creationId xmlns:a16="http://schemas.microsoft.com/office/drawing/2014/main" id="{288F2478-15AD-4771-95DD-864F07261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omic Sans MS" panose="030F0702030302020204" pitchFamily="66" charset="0"/>
              </a:rPr>
              <a:t>VHDL: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V</a:t>
            </a:r>
            <a:r>
              <a:rPr lang="en-US" dirty="0">
                <a:latin typeface="Comic Sans MS" panose="030F0702030302020204" pitchFamily="66" charset="0"/>
              </a:rPr>
              <a:t>HSIC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H</a:t>
            </a:r>
            <a:r>
              <a:rPr lang="en-US" dirty="0">
                <a:latin typeface="Comic Sans MS" panose="030F0702030302020204" pitchFamily="66" charset="0"/>
              </a:rPr>
              <a:t>ardware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D</a:t>
            </a:r>
            <a:r>
              <a:rPr lang="en-US" dirty="0">
                <a:latin typeface="Comic Sans MS" panose="030F0702030302020204" pitchFamily="66" charset="0"/>
              </a:rPr>
              <a:t>escription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L</a:t>
            </a:r>
            <a:r>
              <a:rPr lang="en-US" dirty="0">
                <a:latin typeface="Comic Sans MS" panose="030F0702030302020204" pitchFamily="66" charset="0"/>
              </a:rPr>
              <a:t>anguage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Comic Sans MS" panose="030F0702030302020204" pitchFamily="66" charset="0"/>
              </a:rPr>
              <a:t>VHSIC: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V</a:t>
            </a:r>
            <a:r>
              <a:rPr lang="en-US" dirty="0">
                <a:latin typeface="Comic Sans MS" panose="030F0702030302020204" pitchFamily="66" charset="0"/>
              </a:rPr>
              <a:t>ery</a:t>
            </a:r>
            <a:r>
              <a:rPr lang="en-US" dirty="0">
                <a:solidFill>
                  <a:srgbClr val="FF0066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H</a:t>
            </a:r>
            <a:r>
              <a:rPr lang="en-US" dirty="0">
                <a:latin typeface="Comic Sans MS" panose="030F0702030302020204" pitchFamily="66" charset="0"/>
              </a:rPr>
              <a:t>igh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peed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ntegrated </a:t>
            </a:r>
            <a:r>
              <a:rPr lang="en-US" b="1" dirty="0">
                <a:solidFill>
                  <a:srgbClr val="FF0066"/>
                </a:solidFill>
                <a:latin typeface="Comic Sans MS" panose="030F0702030302020204" pitchFamily="66" charset="0"/>
              </a:rPr>
              <a:t>C</a:t>
            </a:r>
            <a:r>
              <a:rPr lang="en-US" dirty="0">
                <a:latin typeface="Comic Sans MS" panose="030F0702030302020204" pitchFamily="66" charset="0"/>
              </a:rPr>
              <a:t>ircuit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Comic Sans MS" panose="030F0702030302020204" pitchFamily="66" charset="0"/>
              </a:rPr>
              <a:t>History of VHDL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1980: initiated by US army (Pentagon) to describe and to document  of electronic systems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1985: 7.2 version of VHDL by IBM, </a:t>
            </a:r>
            <a:r>
              <a:rPr lang="en-US" dirty="0" err="1">
                <a:latin typeface="Comic Sans MS" panose="030F0702030302020204" pitchFamily="66" charset="0"/>
              </a:rPr>
              <a:t>Intermetrics</a:t>
            </a:r>
            <a:r>
              <a:rPr lang="en-US" dirty="0">
                <a:latin typeface="Comic Sans MS" panose="030F0702030302020204" pitchFamily="66" charset="0"/>
              </a:rPr>
              <a:t> and Texas Instruments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1986: All rights transfer to IEEE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1987: publication of IEEE standard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1987: first IEEE version – IEEE1067-1987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1993: Revised Standard- IEEE1076-1993 (vhdl-93)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5D2EFB-1242-42BC-9936-E6CF488D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13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4AEE6346-08D3-4CB4-84FC-A0A0C5622C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969146-A31C-4685-B2E1-DE7735321EF7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5A93740-8C4F-4369-957F-7544D7422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Introduction to VHDL </a:t>
            </a:r>
          </a:p>
        </p:txBody>
      </p:sp>
      <p:sp>
        <p:nvSpPr>
          <p:cNvPr id="798723" name="Rectangle 3">
            <a:extLst>
              <a:ext uri="{FF2B5EF4-FFF2-40B4-BE49-F238E27FC236}">
                <a16:creationId xmlns:a16="http://schemas.microsoft.com/office/drawing/2014/main" id="{154C9C3D-38F0-4F3C-ABBC-B4FD84110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latin typeface="Comic Sans MS" panose="030F0702030302020204" pitchFamily="66" charset="0"/>
              </a:rPr>
              <a:t>How is VHDL used?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For design specification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For simulation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For documentation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For implementation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For test &amp; verification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As an alternative to schematic design </a:t>
            </a:r>
          </a:p>
          <a:p>
            <a:pPr eaLnBrk="1" hangingPunct="1">
              <a:defRPr/>
            </a:pPr>
            <a:r>
              <a:rPr lang="en-US" dirty="0">
                <a:latin typeface="Comic Sans MS" panose="030F0702030302020204" pitchFamily="66" charset="0"/>
              </a:rPr>
              <a:t>Why VHDL?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Achieve Maximum Reliability With 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Minimum cost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Minimum development time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Allow Automatic Synthesis of Design into Hardware</a:t>
            </a:r>
          </a:p>
          <a:p>
            <a:pPr lvl="1" eaLnBrk="1" hangingPunct="1"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B9CBE2B-F408-4245-9448-7DB95C42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14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0D77E41B-B335-479D-A2DD-2B14884CF5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285CF5-0B74-459D-B32B-612C9810D8CF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0770" name="Rectangle 2">
            <a:extLst>
              <a:ext uri="{FF2B5EF4-FFF2-40B4-BE49-F238E27FC236}">
                <a16:creationId xmlns:a16="http://schemas.microsoft.com/office/drawing/2014/main" id="{D9B77CDA-80C5-48EA-9524-5E28A63E2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193675"/>
            <a:ext cx="7543800" cy="10668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omic Sans MS" panose="030F0702030302020204" pitchFamily="66" charset="0"/>
              </a:rPr>
              <a:t>Introduction to VHDL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DF1A0A5-42DA-406F-BDB1-7168A4483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8727" y="1474787"/>
            <a:ext cx="9452810" cy="5064125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C: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6600"/>
                </a:solidFill>
                <a:latin typeface="Comic Sans MS" panose="030F0702030302020204" pitchFamily="66" charset="0"/>
              </a:rPr>
              <a:t>Procedural</a:t>
            </a:r>
            <a:r>
              <a:rPr lang="en-US" altLang="en-US" dirty="0">
                <a:latin typeface="Comic Sans MS" panose="030F0702030302020204" pitchFamily="66" charset="0"/>
              </a:rPr>
              <a:t> (</a:t>
            </a:r>
            <a:r>
              <a:rPr lang="en-US" altLang="en-US" dirty="0">
                <a:solidFill>
                  <a:srgbClr val="FF6600"/>
                </a:solidFill>
                <a:latin typeface="Comic Sans MS" panose="030F0702030302020204" pitchFamily="66" charset="0"/>
              </a:rPr>
              <a:t>method</a:t>
            </a:r>
            <a:r>
              <a:rPr lang="en-US" altLang="en-US" dirty="0">
                <a:latin typeface="Comic Sans MS" panose="030F0702030302020204" pitchFamily="66" charset="0"/>
              </a:rPr>
              <a:t>) programming languages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Typically describe methods for computing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 math function </a:t>
            </a:r>
            <a:r>
              <a:rPr lang="en-US" altLang="en-US" dirty="0">
                <a:latin typeface="Comic Sans MS" panose="030F0702030302020204" pitchFamily="66" charset="0"/>
              </a:rPr>
              <a:t>or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manipulation of data </a:t>
            </a:r>
            <a:r>
              <a:rPr lang="en-US" altLang="en-US" dirty="0">
                <a:latin typeface="Comic Sans MS" panose="030F0702030302020204" pitchFamily="66" charset="0"/>
              </a:rPr>
              <a:t>(e.g., sorting, matrix computing)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A program is a recipe or 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a sequence of steps </a:t>
            </a:r>
            <a:r>
              <a:rPr lang="en-US" altLang="en-US" dirty="0">
                <a:latin typeface="Comic Sans MS" panose="030F0702030302020204" pitchFamily="66" charset="0"/>
              </a:rPr>
              <a:t>for how to perform a computation or manipulate data.</a:t>
            </a:r>
          </a:p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VHDL: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A language to describe digital systems.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Purposes: simulation and synthesis of digital systems.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B73E108-8534-4A10-A91A-70190BEF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15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33759B2-1038-49A3-9711-0D7E47EE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VHDL: Abstraction Levels (I)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EF166D6B-EF80-41AA-BDE0-A74E86A3A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1965661"/>
            <a:ext cx="891857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08445CA-C095-4F5C-A804-7FFE4EB3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16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1A86A9C-206D-4DB8-B4EF-D5FC2509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VHDL: Abstraction Levels (II)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3E09FB12-F04E-4291-9B16-8BBA79217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053223"/>
            <a:ext cx="860425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C0B1BD-433F-4D21-95AE-67F5A8E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17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8C5010A-956F-4059-B9DB-6028D520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4" y="488672"/>
            <a:ext cx="8259762" cy="708025"/>
          </a:xfrm>
        </p:spPr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Behavioral Description in VHDL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EF704943-83BD-44AF-8FEE-6994B6CC1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6" y="1859756"/>
            <a:ext cx="46482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>
            <a:extLst>
              <a:ext uri="{FF2B5EF4-FFF2-40B4-BE49-F238E27FC236}">
                <a16:creationId xmlns:a16="http://schemas.microsoft.com/office/drawing/2014/main" id="{DF774024-791D-4E6E-A26D-C1FFE63C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63" y="5368925"/>
            <a:ext cx="4317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 &lt;= transport i1 + i2 * i3 after 100 ns;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D3AF1663-FCDC-4516-9256-05895E89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35" y="2722940"/>
            <a:ext cx="4149725" cy="3139321"/>
          </a:xfrm>
          <a:prstGeom prst="rect">
            <a:avLst/>
          </a:prstGeom>
          <a:solidFill>
            <a:srgbClr val="FFFF00">
              <a:alpha val="9215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This level describes a system by concurrent algorithms (Behavioral).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Each algorithm itself is sequential (consists of a set of instructions that are executed one after the other.)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Functions, procedures are the main elements. There is no regard to the structural realization of the design.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507C13-E999-4ABB-9D3B-9DA57F8E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18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7583A9D-F4D4-43D4-ADAF-FDF4A335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RT Level in VHDL (Data flow)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340611A0-3424-45E0-8646-DBC8F2CF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196976"/>
            <a:ext cx="709136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B17650AF-FA7D-4B60-8683-44FEE295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4354513"/>
            <a:ext cx="8066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Specifying the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characteristics of a circuit </a:t>
            </a:r>
            <a:r>
              <a:rPr lang="en-US" altLang="en-US" sz="1800" dirty="0">
                <a:latin typeface="Comic Sans MS" panose="030F0702030302020204" pitchFamily="66" charset="0"/>
              </a:rPr>
              <a:t>by </a:t>
            </a:r>
            <a:r>
              <a:rPr lang="en-US" altLang="en-US" sz="1800" u="sng" dirty="0">
                <a:latin typeface="Comic Sans MS" panose="030F0702030302020204" pitchFamily="66" charset="0"/>
              </a:rPr>
              <a:t>operations and the transfer of data between the registers</a:t>
            </a:r>
            <a:r>
              <a:rPr lang="en-US" altLang="en-US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A56A628-F2E6-4B5B-87D2-2C80A6AF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5080000"/>
            <a:ext cx="2829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An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explicit clock </a:t>
            </a:r>
            <a:r>
              <a:rPr lang="en-US" altLang="en-US" sz="1800" dirty="0">
                <a:latin typeface="Comic Sans MS" panose="030F0702030302020204" pitchFamily="66" charset="0"/>
              </a:rPr>
              <a:t>is used.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1DE5DA85-EFB3-4E4F-926E-9D8C6D35A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4" y="5464176"/>
            <a:ext cx="8078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RTL design contains exact timing possibility,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Operations are scheduled to occur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at certain times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20BEA3CB-6D4A-4480-94F7-F2AD5E86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6159501"/>
            <a:ext cx="7850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Modern definition of a RTL code is "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Any code that is synthesizable is called RTL code</a:t>
            </a:r>
            <a:r>
              <a:rPr lang="en-US" altLang="en-US" sz="1800">
                <a:latin typeface="Comic Sans MS" panose="030F0702030302020204" pitchFamily="66" charset="0"/>
              </a:rPr>
              <a:t>".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77BE781-96F1-49A9-810A-4CAE76B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19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DF41C38-9419-41AE-9557-AA307E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2F162E2-7BC1-4F78-B06C-1A7FD59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latin typeface="Comic Sans MS" panose="030F0702030302020204" pitchFamily="66" charset="0"/>
              </a:rPr>
              <a:t>Types of HDL</a:t>
            </a:r>
          </a:p>
          <a:p>
            <a:r>
              <a:rPr lang="en-US" altLang="en-US" sz="3000" dirty="0">
                <a:latin typeface="Comic Sans MS" panose="030F0702030302020204" pitchFamily="66" charset="0"/>
              </a:rPr>
              <a:t>VHDL vs. Verilog</a:t>
            </a:r>
          </a:p>
          <a:p>
            <a:r>
              <a:rPr lang="en-US" altLang="en-US" sz="3000" dirty="0">
                <a:latin typeface="Comic Sans MS" panose="030F0702030302020204" pitchFamily="66" charset="0"/>
              </a:rPr>
              <a:t>VHDL (Introduction)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3D9015-960B-4A04-AE70-81EAAD9E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82A7B32-83DD-4355-B910-2559B951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Gate-level in VHDL (Structural) 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551BFD62-C244-45FD-9FC4-82C41C7D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1628776"/>
            <a:ext cx="46799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6">
            <a:extLst>
              <a:ext uri="{FF2B5EF4-FFF2-40B4-BE49-F238E27FC236}">
                <a16:creationId xmlns:a16="http://schemas.microsoft.com/office/drawing/2014/main" id="{F7C3EFD1-362A-4E79-9F26-7625F087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97893"/>
            <a:ext cx="457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U86  :  ND2 port map (A =&gt; n192, B=&gt; n191, Z=&gt;  n188);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U87  :  ND2 port map (A =&gt; I3_2, B=&gt; I2_0, Z =&gt; n175);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U88  :  ND2 port map (A =&gt; I2_2, B=&gt; I3_0, Z =&gt; n173);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U89  :  NR2 port map (A =&gt; mul_36_PROD_not_0, B=&gt; n174, Z =&gt; n185);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U90  :  EN  port map (A =&gt; n181, B=&gt; n182, Z =&gt; n180);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U91  :  ND2 port map (A =&gt; I3_2, B=&gt; I2_1, Z =&gt; n181);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U92  :  ND2 port map (A =&gt; I2_2, B=&gt; I3_1, Z =&gt; n182);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U93  :  IVP port map (A =&gt; n180, Z =&gt; n192);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U94  :  A06 port map (A =&gt; n173, B=&gt; n174, C =&gt; n175, Z =&gt; n172);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U95  :  NR2 port map (A =&gt; n174, B=&gt; n173, Z =&gt; n176);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U96  :  ND2 port map (A =&gt; I3_1, B=&gt; I2_1, Z =&gt; n174);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U97  :  EN  port map (A =&gt; n183, B=&gt; n178, Z =&gt; product64_4);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</a:rPr>
              <a:t>U98  :  ND3 port map (A =&gt; I2_2, B=&gt; I3_2, C =&gt; n174, Z =&gt; n183);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48DB611F-E5DE-46F5-8951-11CD21F4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306" y="5464968"/>
            <a:ext cx="8269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 gate level description consists of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 network of gates and registers </a:t>
            </a:r>
            <a:r>
              <a:rPr lang="en-US" altLang="en-US" sz="1800" dirty="0">
                <a:latin typeface="Comic Sans MS" panose="030F0702030302020204" pitchFamily="66" charset="0"/>
              </a:rPr>
              <a:t>instanced from a technology library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BD3D1ED-F32B-4340-AED6-D84BA63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20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CC260AE-6AFC-4F99-88CD-7350821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65C2-0969-404A-8741-4F7C16EE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Let’s start VHDL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3734C4E-4B37-4280-B5F0-04EFF99D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Let’s Start Simple</a:t>
            </a:r>
          </a:p>
        </p:txBody>
      </p:sp>
      <p:grpSp>
        <p:nvGrpSpPr>
          <p:cNvPr id="37892" name="Group 67">
            <a:extLst>
              <a:ext uri="{FF2B5EF4-FFF2-40B4-BE49-F238E27FC236}">
                <a16:creationId xmlns:a16="http://schemas.microsoft.com/office/drawing/2014/main" id="{80F278C9-3A9E-49BE-AB51-D0CE49210B68}"/>
              </a:ext>
            </a:extLst>
          </p:cNvPr>
          <p:cNvGrpSpPr>
            <a:grpSpLocks/>
          </p:cNvGrpSpPr>
          <p:nvPr/>
        </p:nvGrpSpPr>
        <p:grpSpPr bwMode="auto">
          <a:xfrm>
            <a:off x="7433469" y="4898152"/>
            <a:ext cx="544512" cy="523875"/>
            <a:chOff x="1200" y="1824"/>
            <a:chExt cx="343" cy="330"/>
          </a:xfrm>
        </p:grpSpPr>
        <p:sp>
          <p:nvSpPr>
            <p:cNvPr id="37926" name="Freeform 68">
              <a:extLst>
                <a:ext uri="{FF2B5EF4-FFF2-40B4-BE49-F238E27FC236}">
                  <a16:creationId xmlns:a16="http://schemas.microsoft.com/office/drawing/2014/main" id="{023618AD-A3F9-486E-959A-1290BBFE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824"/>
              <a:ext cx="86" cy="330"/>
            </a:xfrm>
            <a:custGeom>
              <a:avLst/>
              <a:gdLst>
                <a:gd name="T0" fmla="*/ 0 w 288"/>
                <a:gd name="T1" fmla="*/ 0 h 576"/>
                <a:gd name="T2" fmla="*/ 0 w 288"/>
                <a:gd name="T3" fmla="*/ 3 h 576"/>
                <a:gd name="T4" fmla="*/ 0 w 288"/>
                <a:gd name="T5" fmla="*/ 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576">
                  <a:moveTo>
                    <a:pt x="0" y="0"/>
                  </a:moveTo>
                  <a:cubicBezTo>
                    <a:pt x="144" y="96"/>
                    <a:pt x="288" y="192"/>
                    <a:pt x="288" y="288"/>
                  </a:cubicBezTo>
                  <a:cubicBezTo>
                    <a:pt x="288" y="384"/>
                    <a:pt x="144" y="480"/>
                    <a:pt x="0" y="576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927" name="Freeform 69">
              <a:extLst>
                <a:ext uri="{FF2B5EF4-FFF2-40B4-BE49-F238E27FC236}">
                  <a16:creationId xmlns:a16="http://schemas.microsoft.com/office/drawing/2014/main" id="{97756AE6-FF1B-49DB-94A0-CA32B6085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824"/>
              <a:ext cx="343" cy="165"/>
            </a:xfrm>
            <a:custGeom>
              <a:avLst/>
              <a:gdLst>
                <a:gd name="T0" fmla="*/ 0 w 576"/>
                <a:gd name="T1" fmla="*/ 0 h 288"/>
                <a:gd name="T2" fmla="*/ 5 w 576"/>
                <a:gd name="T3" fmla="*/ 1 h 288"/>
                <a:gd name="T4" fmla="*/ 9 w 576"/>
                <a:gd name="T5" fmla="*/ 3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96" y="0"/>
                    <a:pt x="192" y="0"/>
                    <a:pt x="288" y="48"/>
                  </a:cubicBezTo>
                  <a:cubicBezTo>
                    <a:pt x="384" y="96"/>
                    <a:pt x="480" y="192"/>
                    <a:pt x="576" y="288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928" name="Freeform 70">
              <a:extLst>
                <a:ext uri="{FF2B5EF4-FFF2-40B4-BE49-F238E27FC236}">
                  <a16:creationId xmlns:a16="http://schemas.microsoft.com/office/drawing/2014/main" id="{706521E8-43C6-4A43-93FC-BAAD691EA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89"/>
              <a:ext cx="343" cy="165"/>
            </a:xfrm>
            <a:custGeom>
              <a:avLst/>
              <a:gdLst>
                <a:gd name="T0" fmla="*/ 0 w 576"/>
                <a:gd name="T1" fmla="*/ 3 h 288"/>
                <a:gd name="T2" fmla="*/ 5 w 576"/>
                <a:gd name="T3" fmla="*/ 3 h 288"/>
                <a:gd name="T4" fmla="*/ 9 w 576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288">
                  <a:moveTo>
                    <a:pt x="0" y="288"/>
                  </a:moveTo>
                  <a:cubicBezTo>
                    <a:pt x="96" y="288"/>
                    <a:pt x="192" y="288"/>
                    <a:pt x="288" y="240"/>
                  </a:cubicBezTo>
                  <a:cubicBezTo>
                    <a:pt x="384" y="192"/>
                    <a:pt x="480" y="96"/>
                    <a:pt x="576" y="0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37893" name="Line 27">
            <a:extLst>
              <a:ext uri="{FF2B5EF4-FFF2-40B4-BE49-F238E27FC236}">
                <a16:creationId xmlns:a16="http://schemas.microsoft.com/office/drawing/2014/main" id="{0529BB0A-8119-4118-8C3B-384AD9386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6869" y="5163264"/>
            <a:ext cx="1063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894" name="Rectangle 28">
            <a:extLst>
              <a:ext uri="{FF2B5EF4-FFF2-40B4-BE49-F238E27FC236}">
                <a16:creationId xmlns:a16="http://schemas.microsoft.com/office/drawing/2014/main" id="{DF3D9662-278C-4AD1-8290-74500E78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69" y="3332877"/>
            <a:ext cx="3446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mic Sans MS" panose="030F0702030302020204" pitchFamily="66" charset="0"/>
              </a:rPr>
              <a:t>In1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5" name="Rectangle 29">
            <a:extLst>
              <a:ext uri="{FF2B5EF4-FFF2-40B4-BE49-F238E27FC236}">
                <a16:creationId xmlns:a16="http://schemas.microsoft.com/office/drawing/2014/main" id="{40128295-0959-4B4A-88EA-6D943B06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69" y="3613865"/>
            <a:ext cx="3446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mic Sans MS" panose="030F0702030302020204" pitchFamily="66" charset="0"/>
              </a:rPr>
              <a:t>In2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6" name="Rectangle 30">
            <a:extLst>
              <a:ext uri="{FF2B5EF4-FFF2-40B4-BE49-F238E27FC236}">
                <a16:creationId xmlns:a16="http://schemas.microsoft.com/office/drawing/2014/main" id="{CD18C4A6-8412-453A-8985-26EFE89B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20" y="5598240"/>
            <a:ext cx="3991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mic Sans MS" panose="030F0702030302020204" pitchFamily="66" charset="0"/>
              </a:rPr>
              <a:t>c_in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7" name="Rectangle 31">
            <a:extLst>
              <a:ext uri="{FF2B5EF4-FFF2-40B4-BE49-F238E27FC236}">
                <a16:creationId xmlns:a16="http://schemas.microsoft.com/office/drawing/2014/main" id="{839E7C25-C477-41B0-A181-56D9F379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144" y="5007690"/>
            <a:ext cx="5450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mic Sans MS" panose="030F0702030302020204" pitchFamily="66" charset="0"/>
              </a:rPr>
              <a:t>c_out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8" name="Rectangle 32">
            <a:extLst>
              <a:ext uri="{FF2B5EF4-FFF2-40B4-BE49-F238E27FC236}">
                <a16:creationId xmlns:a16="http://schemas.microsoft.com/office/drawing/2014/main" id="{A71C34AE-03C8-43C8-B219-845364E9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181" y="3405902"/>
            <a:ext cx="361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mic Sans MS" panose="030F0702030302020204" pitchFamily="66" charset="0"/>
              </a:rPr>
              <a:t>sum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9" name="Rectangle 33">
            <a:extLst>
              <a:ext uri="{FF2B5EF4-FFF2-40B4-BE49-F238E27FC236}">
                <a16:creationId xmlns:a16="http://schemas.microsoft.com/office/drawing/2014/main" id="{411A1C81-C009-487F-A916-2E3E5935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695" y="3229690"/>
            <a:ext cx="2244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mic Sans MS" panose="030F0702030302020204" pitchFamily="66" charset="0"/>
              </a:rPr>
              <a:t>s1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0" name="Rectangle 34">
            <a:extLst>
              <a:ext uri="{FF2B5EF4-FFF2-40B4-BE49-F238E27FC236}">
                <a16:creationId xmlns:a16="http://schemas.microsoft.com/office/drawing/2014/main" id="{F9807CB6-1DBE-4DEA-A595-49391537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407" y="5037852"/>
            <a:ext cx="2244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mic Sans MS" panose="030F0702030302020204" pitchFamily="66" charset="0"/>
              </a:rPr>
              <a:t>s3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1" name="Rectangle 35">
            <a:extLst>
              <a:ext uri="{FF2B5EF4-FFF2-40B4-BE49-F238E27FC236}">
                <a16:creationId xmlns:a16="http://schemas.microsoft.com/office/drawing/2014/main" id="{F39BEEEB-CC8C-4E9E-8221-D313F407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157" y="4436190"/>
            <a:ext cx="2244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mic Sans MS" panose="030F0702030302020204" pitchFamily="66" charset="0"/>
              </a:rPr>
              <a:t>s2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2" name="Line 41">
            <a:extLst>
              <a:ext uri="{FF2B5EF4-FFF2-40B4-BE49-F238E27FC236}">
                <a16:creationId xmlns:a16="http://schemas.microsoft.com/office/drawing/2014/main" id="{3E42D331-CF52-4F24-99DF-E3635F378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207" y="3588464"/>
            <a:ext cx="12557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3" name="Freeform 42">
            <a:extLst>
              <a:ext uri="{FF2B5EF4-FFF2-40B4-BE49-F238E27FC236}">
                <a16:creationId xmlns:a16="http://schemas.microsoft.com/office/drawing/2014/main" id="{ECA2E663-64BA-4093-85BE-9DC2D7E1A9FE}"/>
              </a:ext>
            </a:extLst>
          </p:cNvPr>
          <p:cNvSpPr>
            <a:spLocks/>
          </p:cNvSpPr>
          <p:nvPr/>
        </p:nvSpPr>
        <p:spPr bwMode="auto">
          <a:xfrm>
            <a:off x="3728245" y="3826590"/>
            <a:ext cx="2479675" cy="1952625"/>
          </a:xfrm>
          <a:custGeom>
            <a:avLst/>
            <a:gdLst>
              <a:gd name="T0" fmla="*/ 0 w 3735"/>
              <a:gd name="T1" fmla="*/ 2147483646 h 3126"/>
              <a:gd name="T2" fmla="*/ 2147483646 w 3735"/>
              <a:gd name="T3" fmla="*/ 2147483646 h 3126"/>
              <a:gd name="T4" fmla="*/ 2147483646 w 3735"/>
              <a:gd name="T5" fmla="*/ 0 h 3126"/>
              <a:gd name="T6" fmla="*/ 2147483646 w 3735"/>
              <a:gd name="T7" fmla="*/ 0 h 31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35" h="3126">
                <a:moveTo>
                  <a:pt x="0" y="3126"/>
                </a:moveTo>
                <a:lnTo>
                  <a:pt x="2834" y="3126"/>
                </a:lnTo>
                <a:lnTo>
                  <a:pt x="2834" y="0"/>
                </a:lnTo>
                <a:lnTo>
                  <a:pt x="3735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4" name="Line 43">
            <a:extLst>
              <a:ext uri="{FF2B5EF4-FFF2-40B4-BE49-F238E27FC236}">
                <a16:creationId xmlns:a16="http://schemas.microsoft.com/office/drawing/2014/main" id="{8B9FF63D-A31C-484D-93C6-031F9D443F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5782" y="4845764"/>
            <a:ext cx="5572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5" name="Freeform 44">
            <a:extLst>
              <a:ext uri="{FF2B5EF4-FFF2-40B4-BE49-F238E27FC236}">
                <a16:creationId xmlns:a16="http://schemas.microsoft.com/office/drawing/2014/main" id="{859A2659-7404-403E-A9FA-EE2CEB52BDC7}"/>
              </a:ext>
            </a:extLst>
          </p:cNvPr>
          <p:cNvSpPr>
            <a:spLocks/>
          </p:cNvSpPr>
          <p:nvPr/>
        </p:nvSpPr>
        <p:spPr bwMode="auto">
          <a:xfrm>
            <a:off x="5263356" y="3588465"/>
            <a:ext cx="903288" cy="1017587"/>
          </a:xfrm>
          <a:custGeom>
            <a:avLst/>
            <a:gdLst>
              <a:gd name="T0" fmla="*/ 2147483646 w 1362"/>
              <a:gd name="T1" fmla="*/ 2147483646 h 1629"/>
              <a:gd name="T2" fmla="*/ 0 w 1362"/>
              <a:gd name="T3" fmla="*/ 2147483646 h 1629"/>
              <a:gd name="T4" fmla="*/ 0 w 1362"/>
              <a:gd name="T5" fmla="*/ 0 h 16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2" h="1629">
                <a:moveTo>
                  <a:pt x="1362" y="1629"/>
                </a:moveTo>
                <a:lnTo>
                  <a:pt x="0" y="1629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6" name="Line 45">
            <a:extLst>
              <a:ext uri="{FF2B5EF4-FFF2-40B4-BE49-F238E27FC236}">
                <a16:creationId xmlns:a16="http://schemas.microsoft.com/office/drawing/2014/main" id="{C6013FCC-3602-41F8-975A-3EA4A0E62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894" y="5283914"/>
            <a:ext cx="26527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7" name="Freeform 46">
            <a:extLst>
              <a:ext uri="{FF2B5EF4-FFF2-40B4-BE49-F238E27FC236}">
                <a16:creationId xmlns:a16="http://schemas.microsoft.com/office/drawing/2014/main" id="{13BB1E22-9544-4D40-A743-13BD2503A4B3}"/>
              </a:ext>
            </a:extLst>
          </p:cNvPr>
          <p:cNvSpPr>
            <a:spLocks/>
          </p:cNvSpPr>
          <p:nvPr/>
        </p:nvSpPr>
        <p:spPr bwMode="auto">
          <a:xfrm>
            <a:off x="6754020" y="4725115"/>
            <a:ext cx="763587" cy="325437"/>
          </a:xfrm>
          <a:custGeom>
            <a:avLst/>
            <a:gdLst>
              <a:gd name="T0" fmla="*/ 0 w 1151"/>
              <a:gd name="T1" fmla="*/ 0 h 522"/>
              <a:gd name="T2" fmla="*/ 2147483646 w 1151"/>
              <a:gd name="T3" fmla="*/ 0 h 522"/>
              <a:gd name="T4" fmla="*/ 2147483646 w 1151"/>
              <a:gd name="T5" fmla="*/ 2147483646 h 522"/>
              <a:gd name="T6" fmla="*/ 2147483646 w 1151"/>
              <a:gd name="T7" fmla="*/ 2147483646 h 5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1" h="522">
                <a:moveTo>
                  <a:pt x="0" y="0"/>
                </a:moveTo>
                <a:lnTo>
                  <a:pt x="460" y="0"/>
                </a:lnTo>
                <a:lnTo>
                  <a:pt x="460" y="522"/>
                </a:lnTo>
                <a:lnTo>
                  <a:pt x="1151" y="52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8" name="Line 47">
            <a:extLst>
              <a:ext uri="{FF2B5EF4-FFF2-40B4-BE49-F238E27FC236}">
                <a16:creationId xmlns:a16="http://schemas.microsoft.com/office/drawing/2014/main" id="{5C693994-CD57-47EA-A988-B5CB06FE8B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44" y="3469401"/>
            <a:ext cx="6778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9" name="Line 48">
            <a:extLst>
              <a:ext uri="{FF2B5EF4-FFF2-40B4-BE49-F238E27FC236}">
                <a16:creationId xmlns:a16="http://schemas.microsoft.com/office/drawing/2014/main" id="{955D6C80-0978-4FA3-81A5-E66F1A6F86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8244" y="3713876"/>
            <a:ext cx="6969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10" name="Freeform 49">
            <a:extLst>
              <a:ext uri="{FF2B5EF4-FFF2-40B4-BE49-F238E27FC236}">
                <a16:creationId xmlns:a16="http://schemas.microsoft.com/office/drawing/2014/main" id="{8B169A2A-F701-44FB-98B3-F656D843F3FC}"/>
              </a:ext>
            </a:extLst>
          </p:cNvPr>
          <p:cNvSpPr>
            <a:spLocks/>
          </p:cNvSpPr>
          <p:nvPr/>
        </p:nvSpPr>
        <p:spPr bwMode="auto">
          <a:xfrm>
            <a:off x="3786982" y="3713876"/>
            <a:ext cx="498475" cy="1682750"/>
          </a:xfrm>
          <a:custGeom>
            <a:avLst/>
            <a:gdLst>
              <a:gd name="T0" fmla="*/ 0 w 751"/>
              <a:gd name="T1" fmla="*/ 0 h 2694"/>
              <a:gd name="T2" fmla="*/ 0 w 751"/>
              <a:gd name="T3" fmla="*/ 2147483646 h 2694"/>
              <a:gd name="T4" fmla="*/ 2147483646 w 751"/>
              <a:gd name="T5" fmla="*/ 2147483646 h 26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1" h="2694">
                <a:moveTo>
                  <a:pt x="0" y="0"/>
                </a:moveTo>
                <a:lnTo>
                  <a:pt x="0" y="2694"/>
                </a:lnTo>
                <a:lnTo>
                  <a:pt x="751" y="269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11" name="Freeform 50">
            <a:extLst>
              <a:ext uri="{FF2B5EF4-FFF2-40B4-BE49-F238E27FC236}">
                <a16:creationId xmlns:a16="http://schemas.microsoft.com/office/drawing/2014/main" id="{B2DFC536-1411-45F9-B0E2-15C81900DBDA}"/>
              </a:ext>
            </a:extLst>
          </p:cNvPr>
          <p:cNvSpPr>
            <a:spLocks/>
          </p:cNvSpPr>
          <p:nvPr/>
        </p:nvSpPr>
        <p:spPr bwMode="auto">
          <a:xfrm>
            <a:off x="3960020" y="3469402"/>
            <a:ext cx="325437" cy="1706563"/>
          </a:xfrm>
          <a:custGeom>
            <a:avLst/>
            <a:gdLst>
              <a:gd name="T0" fmla="*/ 0 w 491"/>
              <a:gd name="T1" fmla="*/ 0 h 2734"/>
              <a:gd name="T2" fmla="*/ 0 w 491"/>
              <a:gd name="T3" fmla="*/ 2147483646 h 2734"/>
              <a:gd name="T4" fmla="*/ 2147483646 w 491"/>
              <a:gd name="T5" fmla="*/ 2147483646 h 27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1" h="2734">
                <a:moveTo>
                  <a:pt x="0" y="0"/>
                </a:moveTo>
                <a:lnTo>
                  <a:pt x="0" y="2734"/>
                </a:lnTo>
                <a:lnTo>
                  <a:pt x="491" y="273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12" name="Line 51">
            <a:extLst>
              <a:ext uri="{FF2B5EF4-FFF2-40B4-BE49-F238E27FC236}">
                <a16:creationId xmlns:a16="http://schemas.microsoft.com/office/drawing/2014/main" id="{76C3C876-5E5F-411D-9A9A-3CFB9398D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620" y="3690064"/>
            <a:ext cx="4524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13" name="AutoShape 60">
            <a:extLst>
              <a:ext uri="{FF2B5EF4-FFF2-40B4-BE49-F238E27FC236}">
                <a16:creationId xmlns:a16="http://schemas.microsoft.com/office/drawing/2014/main" id="{7E91129E-0D43-464B-A17E-E72A47B9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44" y="5060076"/>
            <a:ext cx="609600" cy="439738"/>
          </a:xfrm>
          <a:prstGeom prst="flowChartDe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37914" name="AutoShape 61">
            <a:extLst>
              <a:ext uri="{FF2B5EF4-FFF2-40B4-BE49-F238E27FC236}">
                <a16:creationId xmlns:a16="http://schemas.microsoft.com/office/drawing/2014/main" id="{AB891FDA-3376-4B6E-AFF5-0A886361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69" y="4509215"/>
            <a:ext cx="609600" cy="439737"/>
          </a:xfrm>
          <a:prstGeom prst="flowChartDe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37915" name="Group 55">
            <a:extLst>
              <a:ext uri="{FF2B5EF4-FFF2-40B4-BE49-F238E27FC236}">
                <a16:creationId xmlns:a16="http://schemas.microsoft.com/office/drawing/2014/main" id="{EF51EA01-B656-48CB-AC34-CA00B3F7E028}"/>
              </a:ext>
            </a:extLst>
          </p:cNvPr>
          <p:cNvGrpSpPr>
            <a:grpSpLocks/>
          </p:cNvGrpSpPr>
          <p:nvPr/>
        </p:nvGrpSpPr>
        <p:grpSpPr bwMode="auto">
          <a:xfrm>
            <a:off x="4336257" y="3331290"/>
            <a:ext cx="620713" cy="523875"/>
            <a:chOff x="1248" y="3264"/>
            <a:chExt cx="391" cy="330"/>
          </a:xfrm>
        </p:grpSpPr>
        <p:sp>
          <p:nvSpPr>
            <p:cNvPr id="37922" name="Freeform 56">
              <a:extLst>
                <a:ext uri="{FF2B5EF4-FFF2-40B4-BE49-F238E27FC236}">
                  <a16:creationId xmlns:a16="http://schemas.microsoft.com/office/drawing/2014/main" id="{077616FF-4AFD-4EDE-B1AB-92B2F744E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264"/>
              <a:ext cx="86" cy="330"/>
            </a:xfrm>
            <a:custGeom>
              <a:avLst/>
              <a:gdLst>
                <a:gd name="T0" fmla="*/ 0 w 288"/>
                <a:gd name="T1" fmla="*/ 0 h 576"/>
                <a:gd name="T2" fmla="*/ 0 w 288"/>
                <a:gd name="T3" fmla="*/ 3 h 576"/>
                <a:gd name="T4" fmla="*/ 0 w 288"/>
                <a:gd name="T5" fmla="*/ 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576">
                  <a:moveTo>
                    <a:pt x="0" y="0"/>
                  </a:moveTo>
                  <a:cubicBezTo>
                    <a:pt x="144" y="96"/>
                    <a:pt x="288" y="192"/>
                    <a:pt x="288" y="288"/>
                  </a:cubicBezTo>
                  <a:cubicBezTo>
                    <a:pt x="288" y="384"/>
                    <a:pt x="144" y="480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923" name="Freeform 57">
              <a:extLst>
                <a:ext uri="{FF2B5EF4-FFF2-40B4-BE49-F238E27FC236}">
                  <a16:creationId xmlns:a16="http://schemas.microsoft.com/office/drawing/2014/main" id="{5BE77E70-2889-47F7-A490-0C7F105C2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264"/>
              <a:ext cx="343" cy="165"/>
            </a:xfrm>
            <a:custGeom>
              <a:avLst/>
              <a:gdLst>
                <a:gd name="T0" fmla="*/ 0 w 576"/>
                <a:gd name="T1" fmla="*/ 0 h 288"/>
                <a:gd name="T2" fmla="*/ 5 w 576"/>
                <a:gd name="T3" fmla="*/ 1 h 288"/>
                <a:gd name="T4" fmla="*/ 9 w 576"/>
                <a:gd name="T5" fmla="*/ 3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96" y="0"/>
                    <a:pt x="192" y="0"/>
                    <a:pt x="288" y="48"/>
                  </a:cubicBezTo>
                  <a:cubicBezTo>
                    <a:pt x="384" y="96"/>
                    <a:pt x="480" y="192"/>
                    <a:pt x="576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924" name="Freeform 58">
              <a:extLst>
                <a:ext uri="{FF2B5EF4-FFF2-40B4-BE49-F238E27FC236}">
                  <a16:creationId xmlns:a16="http://schemas.microsoft.com/office/drawing/2014/main" id="{2B21F0C0-D35B-49FE-947A-2A61A88F6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429"/>
              <a:ext cx="343" cy="165"/>
            </a:xfrm>
            <a:custGeom>
              <a:avLst/>
              <a:gdLst>
                <a:gd name="T0" fmla="*/ 0 w 576"/>
                <a:gd name="T1" fmla="*/ 3 h 288"/>
                <a:gd name="T2" fmla="*/ 5 w 576"/>
                <a:gd name="T3" fmla="*/ 3 h 288"/>
                <a:gd name="T4" fmla="*/ 9 w 576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288">
                  <a:moveTo>
                    <a:pt x="0" y="288"/>
                  </a:moveTo>
                  <a:cubicBezTo>
                    <a:pt x="96" y="288"/>
                    <a:pt x="192" y="288"/>
                    <a:pt x="288" y="240"/>
                  </a:cubicBezTo>
                  <a:cubicBezTo>
                    <a:pt x="384" y="192"/>
                    <a:pt x="480" y="96"/>
                    <a:pt x="57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925" name="Freeform 59">
              <a:extLst>
                <a:ext uri="{FF2B5EF4-FFF2-40B4-BE49-F238E27FC236}">
                  <a16:creationId xmlns:a16="http://schemas.microsoft.com/office/drawing/2014/main" id="{5C030D82-4021-4C02-974C-2D4D1ED5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264"/>
              <a:ext cx="86" cy="330"/>
            </a:xfrm>
            <a:custGeom>
              <a:avLst/>
              <a:gdLst>
                <a:gd name="T0" fmla="*/ 0 w 288"/>
                <a:gd name="T1" fmla="*/ 0 h 576"/>
                <a:gd name="T2" fmla="*/ 0 w 288"/>
                <a:gd name="T3" fmla="*/ 3 h 576"/>
                <a:gd name="T4" fmla="*/ 0 w 288"/>
                <a:gd name="T5" fmla="*/ 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576">
                  <a:moveTo>
                    <a:pt x="0" y="0"/>
                  </a:moveTo>
                  <a:cubicBezTo>
                    <a:pt x="144" y="96"/>
                    <a:pt x="288" y="192"/>
                    <a:pt x="288" y="288"/>
                  </a:cubicBezTo>
                  <a:cubicBezTo>
                    <a:pt x="288" y="384"/>
                    <a:pt x="144" y="480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7916" name="Group 62">
            <a:extLst>
              <a:ext uri="{FF2B5EF4-FFF2-40B4-BE49-F238E27FC236}">
                <a16:creationId xmlns:a16="http://schemas.microsoft.com/office/drawing/2014/main" id="{24B87D07-9B10-4643-8D4C-F6A42303A82C}"/>
              </a:ext>
            </a:extLst>
          </p:cNvPr>
          <p:cNvGrpSpPr>
            <a:grpSpLocks/>
          </p:cNvGrpSpPr>
          <p:nvPr/>
        </p:nvGrpSpPr>
        <p:grpSpPr bwMode="auto">
          <a:xfrm>
            <a:off x="6123782" y="3423365"/>
            <a:ext cx="620713" cy="523875"/>
            <a:chOff x="1248" y="3264"/>
            <a:chExt cx="391" cy="330"/>
          </a:xfrm>
        </p:grpSpPr>
        <p:sp>
          <p:nvSpPr>
            <p:cNvPr id="37918" name="Freeform 63">
              <a:extLst>
                <a:ext uri="{FF2B5EF4-FFF2-40B4-BE49-F238E27FC236}">
                  <a16:creationId xmlns:a16="http://schemas.microsoft.com/office/drawing/2014/main" id="{8D18D36E-2916-4B4F-B50C-86FB78D3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264"/>
              <a:ext cx="86" cy="330"/>
            </a:xfrm>
            <a:custGeom>
              <a:avLst/>
              <a:gdLst>
                <a:gd name="T0" fmla="*/ 0 w 288"/>
                <a:gd name="T1" fmla="*/ 0 h 576"/>
                <a:gd name="T2" fmla="*/ 0 w 288"/>
                <a:gd name="T3" fmla="*/ 3 h 576"/>
                <a:gd name="T4" fmla="*/ 0 w 288"/>
                <a:gd name="T5" fmla="*/ 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576">
                  <a:moveTo>
                    <a:pt x="0" y="0"/>
                  </a:moveTo>
                  <a:cubicBezTo>
                    <a:pt x="144" y="96"/>
                    <a:pt x="288" y="192"/>
                    <a:pt x="288" y="288"/>
                  </a:cubicBezTo>
                  <a:cubicBezTo>
                    <a:pt x="288" y="384"/>
                    <a:pt x="144" y="480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919" name="Freeform 64">
              <a:extLst>
                <a:ext uri="{FF2B5EF4-FFF2-40B4-BE49-F238E27FC236}">
                  <a16:creationId xmlns:a16="http://schemas.microsoft.com/office/drawing/2014/main" id="{20ADA347-597A-45EE-A790-DE96B107F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264"/>
              <a:ext cx="343" cy="165"/>
            </a:xfrm>
            <a:custGeom>
              <a:avLst/>
              <a:gdLst>
                <a:gd name="T0" fmla="*/ 0 w 576"/>
                <a:gd name="T1" fmla="*/ 0 h 288"/>
                <a:gd name="T2" fmla="*/ 5 w 576"/>
                <a:gd name="T3" fmla="*/ 1 h 288"/>
                <a:gd name="T4" fmla="*/ 9 w 576"/>
                <a:gd name="T5" fmla="*/ 3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96" y="0"/>
                    <a:pt x="192" y="0"/>
                    <a:pt x="288" y="48"/>
                  </a:cubicBezTo>
                  <a:cubicBezTo>
                    <a:pt x="384" y="96"/>
                    <a:pt x="480" y="192"/>
                    <a:pt x="576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920" name="Freeform 65">
              <a:extLst>
                <a:ext uri="{FF2B5EF4-FFF2-40B4-BE49-F238E27FC236}">
                  <a16:creationId xmlns:a16="http://schemas.microsoft.com/office/drawing/2014/main" id="{37D3A4EC-0DEE-41BF-A966-FBDF52C0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429"/>
              <a:ext cx="343" cy="165"/>
            </a:xfrm>
            <a:custGeom>
              <a:avLst/>
              <a:gdLst>
                <a:gd name="T0" fmla="*/ 0 w 576"/>
                <a:gd name="T1" fmla="*/ 3 h 288"/>
                <a:gd name="T2" fmla="*/ 5 w 576"/>
                <a:gd name="T3" fmla="*/ 3 h 288"/>
                <a:gd name="T4" fmla="*/ 9 w 576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288">
                  <a:moveTo>
                    <a:pt x="0" y="288"/>
                  </a:moveTo>
                  <a:cubicBezTo>
                    <a:pt x="96" y="288"/>
                    <a:pt x="192" y="288"/>
                    <a:pt x="288" y="240"/>
                  </a:cubicBezTo>
                  <a:cubicBezTo>
                    <a:pt x="384" y="192"/>
                    <a:pt x="480" y="96"/>
                    <a:pt x="57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921" name="Freeform 66">
              <a:extLst>
                <a:ext uri="{FF2B5EF4-FFF2-40B4-BE49-F238E27FC236}">
                  <a16:creationId xmlns:a16="http://schemas.microsoft.com/office/drawing/2014/main" id="{7D0D292F-B521-4C89-872F-078A24A62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264"/>
              <a:ext cx="86" cy="330"/>
            </a:xfrm>
            <a:custGeom>
              <a:avLst/>
              <a:gdLst>
                <a:gd name="T0" fmla="*/ 0 w 288"/>
                <a:gd name="T1" fmla="*/ 0 h 576"/>
                <a:gd name="T2" fmla="*/ 0 w 288"/>
                <a:gd name="T3" fmla="*/ 3 h 576"/>
                <a:gd name="T4" fmla="*/ 0 w 288"/>
                <a:gd name="T5" fmla="*/ 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576">
                  <a:moveTo>
                    <a:pt x="0" y="0"/>
                  </a:moveTo>
                  <a:cubicBezTo>
                    <a:pt x="144" y="96"/>
                    <a:pt x="288" y="192"/>
                    <a:pt x="288" y="288"/>
                  </a:cubicBezTo>
                  <a:cubicBezTo>
                    <a:pt x="288" y="384"/>
                    <a:pt x="144" y="480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37917" name="TextBox 40">
            <a:extLst>
              <a:ext uri="{FF2B5EF4-FFF2-40B4-BE49-F238E27FC236}">
                <a16:creationId xmlns:a16="http://schemas.microsoft.com/office/drawing/2014/main" id="{6CAEBC54-40FB-4EBD-B0C9-A84E265F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619" y="2202576"/>
            <a:ext cx="5466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Comic Sans MS" panose="030F0702030302020204" pitchFamily="66" charset="0"/>
              </a:rPr>
              <a:t>The structure of a </a:t>
            </a:r>
            <a:r>
              <a:rPr lang="en-US" alt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Full Adder</a:t>
            </a:r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FE3F9777-5E14-459D-AE5F-E76E9055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22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661F4CDC-0F23-4854-9FED-ABC289C92D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680926-D3DA-40CE-BB15-7E1E4F89CF35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591EA68-E846-4603-BF59-D576BE13C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-3175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Entity-Architecture Pair</a:t>
            </a:r>
          </a:p>
        </p:txBody>
      </p:sp>
      <p:pic>
        <p:nvPicPr>
          <p:cNvPr id="804867" name="Picture 3">
            <a:extLst>
              <a:ext uri="{FF2B5EF4-FFF2-40B4-BE49-F238E27FC236}">
                <a16:creationId xmlns:a16="http://schemas.microsoft.com/office/drawing/2014/main" id="{7DAFED37-30F7-474B-A808-1BA34C5D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69342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4868" name="Picture 4">
            <a:extLst>
              <a:ext uri="{FF2B5EF4-FFF2-40B4-BE49-F238E27FC236}">
                <a16:creationId xmlns:a16="http://schemas.microsoft.com/office/drawing/2014/main" id="{9BEA2584-AD85-4338-992C-D0FE18B1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3048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4869" name="Rectangle 5">
            <a:extLst>
              <a:ext uri="{FF2B5EF4-FFF2-40B4-BE49-F238E27FC236}">
                <a16:creationId xmlns:a16="http://schemas.microsoft.com/office/drawing/2014/main" id="{ACD718D5-3259-43D1-A14D-E2BBAFAA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931" y="2542824"/>
            <a:ext cx="16462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Comic Sans MS" panose="030F0702030302020204" pitchFamily="66" charset="0"/>
              </a:rPr>
              <a:t>entity name</a:t>
            </a:r>
          </a:p>
        </p:txBody>
      </p:sp>
      <p:sp>
        <p:nvSpPr>
          <p:cNvPr id="804870" name="Line 6">
            <a:extLst>
              <a:ext uri="{FF2B5EF4-FFF2-40B4-BE49-F238E27FC236}">
                <a16:creationId xmlns:a16="http://schemas.microsoft.com/office/drawing/2014/main" id="{7576A53F-2D15-441E-92E4-7A5727BEB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6" y="2941638"/>
            <a:ext cx="60325" cy="487362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04871" name="Rectangle 7">
            <a:extLst>
              <a:ext uri="{FF2B5EF4-FFF2-40B4-BE49-F238E27FC236}">
                <a16:creationId xmlns:a16="http://schemas.microsoft.com/office/drawing/2014/main" id="{B1550455-7FF5-4CD7-95BE-BC091050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14600"/>
            <a:ext cx="155651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port names</a:t>
            </a:r>
          </a:p>
        </p:txBody>
      </p:sp>
      <p:sp>
        <p:nvSpPr>
          <p:cNvPr id="804872" name="Line 8">
            <a:extLst>
              <a:ext uri="{FF2B5EF4-FFF2-40B4-BE49-F238E27FC236}">
                <a16:creationId xmlns:a16="http://schemas.microsoft.com/office/drawing/2014/main" id="{9898F3A7-84D2-4606-B6D9-E0CF3EDD9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971800"/>
            <a:ext cx="76200" cy="7620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04873" name="Rectangle 9">
            <a:extLst>
              <a:ext uri="{FF2B5EF4-FFF2-40B4-BE49-F238E27FC236}">
                <a16:creationId xmlns:a16="http://schemas.microsoft.com/office/drawing/2014/main" id="{21023E13-4124-4F24-8B34-D01CDC71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28212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port mode (direction)</a:t>
            </a:r>
          </a:p>
        </p:txBody>
      </p:sp>
      <p:sp>
        <p:nvSpPr>
          <p:cNvPr id="804874" name="Line 10">
            <a:extLst>
              <a:ext uri="{FF2B5EF4-FFF2-40B4-BE49-F238E27FC236}">
                <a16:creationId xmlns:a16="http://schemas.microsoft.com/office/drawing/2014/main" id="{87BFEA88-F998-4E71-9C03-F373D34EC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971800"/>
            <a:ext cx="1524000" cy="7620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04875" name="Rectangle 11">
            <a:extLst>
              <a:ext uri="{FF2B5EF4-FFF2-40B4-BE49-F238E27FC236}">
                <a16:creationId xmlns:a16="http://schemas.microsoft.com/office/drawing/2014/main" id="{5A2A3C43-0E45-46D9-9996-C32AE3395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19400"/>
            <a:ext cx="135453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Comic Sans MS" panose="030F0702030302020204" pitchFamily="66" charset="0"/>
              </a:rPr>
              <a:t>port type</a:t>
            </a:r>
          </a:p>
        </p:txBody>
      </p:sp>
      <p:sp>
        <p:nvSpPr>
          <p:cNvPr id="804877" name="Rectangle 13">
            <a:extLst>
              <a:ext uri="{FF2B5EF4-FFF2-40B4-BE49-F238E27FC236}">
                <a16:creationId xmlns:a16="http://schemas.microsoft.com/office/drawing/2014/main" id="{9282F5F3-B563-4E6E-88B9-353FE08C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6096000"/>
            <a:ext cx="208069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reserved words</a:t>
            </a:r>
          </a:p>
        </p:txBody>
      </p:sp>
      <p:sp>
        <p:nvSpPr>
          <p:cNvPr id="804880" name="Rectangle 16">
            <a:extLst>
              <a:ext uri="{FF2B5EF4-FFF2-40B4-BE49-F238E27FC236}">
                <a16:creationId xmlns:a16="http://schemas.microsoft.com/office/drawing/2014/main" id="{0E5388DA-9AEB-40BF-BF8A-7ED6D8A9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743200"/>
            <a:ext cx="158056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punctuation</a:t>
            </a:r>
          </a:p>
        </p:txBody>
      </p:sp>
      <p:sp>
        <p:nvSpPr>
          <p:cNvPr id="804881" name="Line 17">
            <a:extLst>
              <a:ext uri="{FF2B5EF4-FFF2-40B4-BE49-F238E27FC236}">
                <a16:creationId xmlns:a16="http://schemas.microsoft.com/office/drawing/2014/main" id="{D651928E-2448-4A0C-AFF1-851D7D8CF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581400" cy="9144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04882" name="Line 18">
            <a:extLst>
              <a:ext uri="{FF2B5EF4-FFF2-40B4-BE49-F238E27FC236}">
                <a16:creationId xmlns:a16="http://schemas.microsoft.com/office/drawing/2014/main" id="{842D37D9-8903-4AC1-B4CE-2E3421E30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1524000" cy="6096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04883" name="Line 19">
            <a:extLst>
              <a:ext uri="{FF2B5EF4-FFF2-40B4-BE49-F238E27FC236}">
                <a16:creationId xmlns:a16="http://schemas.microsoft.com/office/drawing/2014/main" id="{A449B073-C431-4851-AD9E-CCBF6EC3E0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03526" y="5867400"/>
            <a:ext cx="1006475" cy="3810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04884" name="Line 20">
            <a:extLst>
              <a:ext uri="{FF2B5EF4-FFF2-40B4-BE49-F238E27FC236}">
                <a16:creationId xmlns:a16="http://schemas.microsoft.com/office/drawing/2014/main" id="{36002891-2DB4-4318-8A13-71940A023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3701" y="1916114"/>
            <a:ext cx="504825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23BAAAF9-905F-4ED9-85EF-A9E68D3EA24B}"/>
              </a:ext>
            </a:extLst>
          </p:cNvPr>
          <p:cNvGrpSpPr>
            <a:grpSpLocks/>
          </p:cNvGrpSpPr>
          <p:nvPr/>
        </p:nvGrpSpPr>
        <p:grpSpPr bwMode="auto">
          <a:xfrm>
            <a:off x="7359652" y="1196976"/>
            <a:ext cx="1041401" cy="1439863"/>
            <a:chOff x="3676" y="754"/>
            <a:chExt cx="656" cy="907"/>
          </a:xfrm>
        </p:grpSpPr>
        <p:sp>
          <p:nvSpPr>
            <p:cNvPr id="38932" name="AutoShape 21">
              <a:extLst>
                <a:ext uri="{FF2B5EF4-FFF2-40B4-BE49-F238E27FC236}">
                  <a16:creationId xmlns:a16="http://schemas.microsoft.com/office/drawing/2014/main" id="{97950E65-011F-42EE-AC64-8B6F3A14B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754"/>
              <a:ext cx="46" cy="907"/>
            </a:xfrm>
            <a:prstGeom prst="leftBrace">
              <a:avLst>
                <a:gd name="adj1" fmla="val 16431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solidFill>
                  <a:srgbClr val="FF0043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33" name="Text Box 22">
              <a:extLst>
                <a:ext uri="{FF2B5EF4-FFF2-40B4-BE49-F238E27FC236}">
                  <a16:creationId xmlns:a16="http://schemas.microsoft.com/office/drawing/2014/main" id="{B02F6D51-5D0C-424D-85A5-C84ABA4D0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785"/>
              <a:ext cx="656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43"/>
                  </a:solidFill>
                  <a:latin typeface="Comic Sans MS" panose="030F0702030302020204" pitchFamily="66" charset="0"/>
                </a:rPr>
                <a:t>1- in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43"/>
                  </a:solidFill>
                  <a:latin typeface="Comic Sans MS" panose="030F0702030302020204" pitchFamily="66" charset="0"/>
                </a:rPr>
                <a:t> 2- out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43"/>
                  </a:solidFill>
                  <a:latin typeface="Comic Sans MS" panose="030F0702030302020204" pitchFamily="66" charset="0"/>
                </a:rPr>
                <a:t> 3- inout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43"/>
                  </a:solidFill>
                  <a:latin typeface="Comic Sans MS" panose="030F0702030302020204" pitchFamily="66" charset="0"/>
                </a:rPr>
                <a:t> 4- buffer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43"/>
                  </a:solidFill>
                  <a:latin typeface="Comic Sans MS" panose="030F0702030302020204" pitchFamily="66" charset="0"/>
                </a:rPr>
                <a:t>      </a:t>
              </a:r>
            </a:p>
          </p:txBody>
        </p:sp>
      </p:grp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1D4CDEC-2981-4E9D-AA9B-1D78F0FD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23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04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4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4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9" grpId="0"/>
      <p:bldP spid="804871" grpId="0"/>
      <p:bldP spid="804873" grpId="0"/>
      <p:bldP spid="804875" grpId="0"/>
      <p:bldP spid="804877" grpId="0"/>
      <p:bldP spid="8048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7075F708-E938-4B1B-A2AB-E8E8BACE3F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69F88-94EC-4377-9377-953B1052F0A9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5DFB9D1-D88D-4230-982A-8317DB4D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9CD2AEF-F2DB-4F99-B08F-0DCA041C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25CC5078-4EAD-4B3E-9CE5-65428295C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Entity Declarations</a:t>
            </a: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73E13B87-1047-439D-8FA4-5AE7D57D1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60550"/>
            <a:ext cx="10146631" cy="4997450"/>
          </a:xfrm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defRPr/>
            </a:pPr>
            <a:r>
              <a:rPr lang="en-US" dirty="0">
                <a:latin typeface="Comic Sans MS" panose="030F0702030302020204" pitchFamily="66" charset="0"/>
              </a:rPr>
              <a:t>The entity describes the interface to the 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outside world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It specifies the </a:t>
            </a:r>
            <a:r>
              <a:rPr lang="en-US" u="sng" dirty="0">
                <a:latin typeface="Comic Sans MS" panose="030F0702030302020204" pitchFamily="66" charset="0"/>
              </a:rPr>
              <a:t>number of ports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u="sng" dirty="0">
                <a:latin typeface="Comic Sans MS" panose="030F0702030302020204" pitchFamily="66" charset="0"/>
              </a:rPr>
              <a:t>the direction of the ports</a:t>
            </a:r>
            <a:r>
              <a:rPr lang="en-US" dirty="0">
                <a:latin typeface="Comic Sans MS" panose="030F0702030302020204" pitchFamily="66" charset="0"/>
              </a:rPr>
              <a:t>, and </a:t>
            </a:r>
            <a:r>
              <a:rPr lang="en-US" u="sng" dirty="0">
                <a:latin typeface="Comic Sans MS" panose="030F0702030302020204" pitchFamily="66" charset="0"/>
              </a:rPr>
              <a:t>the type of the ports</a:t>
            </a:r>
          </a:p>
          <a:p>
            <a:pPr marL="285750">
              <a:defRPr/>
            </a:pPr>
            <a:r>
              <a:rPr lang="en-US" dirty="0">
                <a:latin typeface="Comic Sans MS" panose="030F0702030302020204" pitchFamily="66" charset="0"/>
              </a:rPr>
              <a:t>The interface signals are listed in the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PORT </a:t>
            </a:r>
            <a:r>
              <a:rPr lang="en-US" dirty="0">
                <a:latin typeface="Comic Sans MS" panose="030F0702030302020204" pitchFamily="66" charset="0"/>
              </a:rPr>
              <a:t>clause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In this respect, the </a:t>
            </a:r>
            <a:r>
              <a:rPr lang="en-US" i="1" dirty="0">
                <a:latin typeface="Comic Sans MS" panose="030F0702030302020204" pitchFamily="66" charset="0"/>
              </a:rPr>
              <a:t>entity</a:t>
            </a:r>
            <a:r>
              <a:rPr lang="en-US" dirty="0">
                <a:latin typeface="Comic Sans MS" panose="030F0702030302020204" pitchFamily="66" charset="0"/>
              </a:rPr>
              <a:t> is akin to the </a:t>
            </a:r>
            <a:r>
              <a:rPr 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schematic </a:t>
            </a:r>
            <a:r>
              <a:rPr lang="en-US" i="1" dirty="0">
                <a:solidFill>
                  <a:srgbClr val="FF3300"/>
                </a:solidFill>
                <a:latin typeface="Comic Sans MS" panose="030F0702030302020204" pitchFamily="66" charset="0"/>
              </a:rPr>
              <a:t>symbol</a:t>
            </a:r>
            <a:r>
              <a:rPr 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for the component</a:t>
            </a:r>
          </a:p>
          <a:p>
            <a:pPr marL="285750">
              <a:defRPr/>
            </a:pPr>
            <a:r>
              <a:rPr lang="en-US" dirty="0">
                <a:latin typeface="Comic Sans MS" panose="030F0702030302020204" pitchFamily="66" charset="0"/>
              </a:rPr>
              <a:t>Entity is roughly equivalent to a </a:t>
            </a: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function </a:t>
            </a:r>
            <a:r>
              <a:rPr lang="en-US" i="1" dirty="0">
                <a:solidFill>
                  <a:srgbClr val="006600"/>
                </a:solidFill>
                <a:latin typeface="Comic Sans MS" panose="030F0702030302020204" pitchFamily="66" charset="0"/>
              </a:rPr>
              <a:t>definition</a:t>
            </a:r>
            <a:r>
              <a:rPr lang="en-US" dirty="0">
                <a:latin typeface="Comic Sans MS" panose="030F0702030302020204" pitchFamily="66" charset="0"/>
              </a:rPr>
              <a:t> in </a:t>
            </a:r>
            <a:r>
              <a:rPr lang="en-US" b="1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122FA46-53A8-4DF7-8FDB-2427156C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24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1F4D8063-8F1D-4CD2-B8C3-8EEF56521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F873C-132C-46E3-8117-FAEC3C2464F1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C8C3F2F-8E94-4113-9E01-35C97C922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Entity Example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8AFD3B6E-BDE8-487A-851B-A2F25E98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2825750"/>
            <a:ext cx="1338263" cy="1011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43013" name="Line 6">
            <a:extLst>
              <a:ext uri="{FF2B5EF4-FFF2-40B4-BE49-F238E27FC236}">
                <a16:creationId xmlns:a16="http://schemas.microsoft.com/office/drawing/2014/main" id="{C457B2A6-0115-4B67-8017-2C22FFCF6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225" y="295910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598FB2C9-8165-4FEA-BDF4-094B88054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225" y="3324225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A2EFB98E-9EB5-4B51-8218-F095BF267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368935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F328CDD0-2C21-448C-A838-029D5BA56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325" y="3090863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2411CED1-92A7-4FB0-9637-166C25E9E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325" y="349885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18" name="Rectangle 11">
            <a:extLst>
              <a:ext uri="{FF2B5EF4-FFF2-40B4-BE49-F238E27FC236}">
                <a16:creationId xmlns:a16="http://schemas.microsoft.com/office/drawing/2014/main" id="{AD1CA2F6-3114-4F3B-9528-D8EBD4F8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4" y="2733676"/>
            <a:ext cx="3350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43019" name="Rectangle 12">
            <a:extLst>
              <a:ext uri="{FF2B5EF4-FFF2-40B4-BE49-F238E27FC236}">
                <a16:creationId xmlns:a16="http://schemas.microsoft.com/office/drawing/2014/main" id="{EBB74E69-AC67-467A-A79F-E3FCA3B8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4" y="3098801"/>
            <a:ext cx="33182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43020" name="Rectangle 13">
            <a:extLst>
              <a:ext uri="{FF2B5EF4-FFF2-40B4-BE49-F238E27FC236}">
                <a16:creationId xmlns:a16="http://schemas.microsoft.com/office/drawing/2014/main" id="{9038FE45-B799-4370-90CA-A1A91451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725" y="3516900"/>
            <a:ext cx="52097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cin</a:t>
            </a:r>
          </a:p>
        </p:txBody>
      </p:sp>
      <p:sp>
        <p:nvSpPr>
          <p:cNvPr id="43021" name="Rectangle 14">
            <a:extLst>
              <a:ext uri="{FF2B5EF4-FFF2-40B4-BE49-F238E27FC236}">
                <a16:creationId xmlns:a16="http://schemas.microsoft.com/office/drawing/2014/main" id="{EC33B657-C85D-4BC3-B34A-A6A02DF1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2863851"/>
            <a:ext cx="70211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cout</a:t>
            </a:r>
          </a:p>
        </p:txBody>
      </p:sp>
      <p:sp>
        <p:nvSpPr>
          <p:cNvPr id="43022" name="Rectangle 15">
            <a:extLst>
              <a:ext uri="{FF2B5EF4-FFF2-40B4-BE49-F238E27FC236}">
                <a16:creationId xmlns:a16="http://schemas.microsoft.com/office/drawing/2014/main" id="{1AD716BD-4EAA-41DA-83FC-A311E778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812" y="3259622"/>
            <a:ext cx="6396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sum</a:t>
            </a:r>
          </a:p>
        </p:txBody>
      </p:sp>
      <p:sp>
        <p:nvSpPr>
          <p:cNvPr id="43023" name="Rectangle 16">
            <a:extLst>
              <a:ext uri="{FF2B5EF4-FFF2-40B4-BE49-F238E27FC236}">
                <a16:creationId xmlns:a16="http://schemas.microsoft.com/office/drawing/2014/main" id="{D04C580C-5CA8-4B7C-9EAB-221AE49F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2974976"/>
            <a:ext cx="937758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FULL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Adder</a:t>
            </a:r>
          </a:p>
        </p:txBody>
      </p:sp>
      <p:sp useBgFill="1">
        <p:nvSpPr>
          <p:cNvPr id="43024" name="Rectangle 17">
            <a:extLst>
              <a:ext uri="{FF2B5EF4-FFF2-40B4-BE49-F238E27FC236}">
                <a16:creationId xmlns:a16="http://schemas.microsoft.com/office/drawing/2014/main" id="{A70A38D2-072F-4764-8CC2-864FAD00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3711576"/>
            <a:ext cx="5197475" cy="1749425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3025" name="Rectangle 18">
            <a:extLst>
              <a:ext uri="{FF2B5EF4-FFF2-40B4-BE49-F238E27FC236}">
                <a16:creationId xmlns:a16="http://schemas.microsoft.com/office/drawing/2014/main" id="{D6770368-ABD2-42CD-9C82-E6B36897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3810001"/>
            <a:ext cx="5110162" cy="139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full_adder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</a:t>
            </a:r>
            <a:endParaRPr lang="en-US" altLang="en-US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	PORT</a:t>
            </a:r>
            <a:r>
              <a:rPr lang="en-US" altLang="en-US" sz="1600" dirty="0">
                <a:latin typeface="Comic Sans MS" panose="030F0702030302020204" pitchFamily="66" charset="0"/>
              </a:rPr>
              <a:t>( x, y, </a:t>
            </a:r>
            <a:r>
              <a:rPr lang="en-US" altLang="en-US" sz="1600" dirty="0" err="1">
                <a:latin typeface="Comic Sans MS" panose="030F0702030302020204" pitchFamily="66" charset="0"/>
              </a:rPr>
              <a:t>cin</a:t>
            </a:r>
            <a:r>
              <a:rPr lang="en-US" altLang="en-US" sz="1600" dirty="0">
                <a:latin typeface="Comic Sans MS" panose="030F0702030302020204" pitchFamily="66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	       </a:t>
            </a:r>
            <a:r>
              <a:rPr lang="en-US" altLang="en-US" sz="1600" dirty="0" err="1">
                <a:latin typeface="Comic Sans MS" panose="030F0702030302020204" pitchFamily="66" charset="0"/>
              </a:rPr>
              <a:t>cout</a:t>
            </a:r>
            <a:r>
              <a:rPr lang="en-US" altLang="en-US" sz="1600" dirty="0">
                <a:latin typeface="Comic Sans MS" panose="030F0702030302020204" pitchFamily="66" charset="0"/>
              </a:rPr>
              <a:t>, sum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600" dirty="0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full_adder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43026" name="Arc 19">
            <a:extLst>
              <a:ext uri="{FF2B5EF4-FFF2-40B4-BE49-F238E27FC236}">
                <a16:creationId xmlns:a16="http://schemas.microsoft.com/office/drawing/2014/main" id="{64D5AF18-1654-4525-976A-9700268F03A9}"/>
              </a:ext>
            </a:extLst>
          </p:cNvPr>
          <p:cNvSpPr>
            <a:spLocks/>
          </p:cNvSpPr>
          <p:nvPr/>
        </p:nvSpPr>
        <p:spPr bwMode="auto">
          <a:xfrm>
            <a:off x="5988050" y="3090864"/>
            <a:ext cx="1193800" cy="4921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DEB76C5-1D60-4791-8FA7-3533C531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25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DF9F4174-5FDF-4BF1-8106-936C2103B7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78E64E-C200-4B92-B7C8-F02C54AF608D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BA391B-AA36-4898-BE34-32A7674E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72825E6-1F12-41D2-A89B-552AD8BE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7AC8E0F-CD24-4F6D-ABB7-343459CBC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Entity Declarations</a:t>
            </a:r>
            <a:br>
              <a:rPr lang="en-US" altLang="en-US" b="1" dirty="0">
                <a:latin typeface="Comic Sans MS" panose="030F0702030302020204" pitchFamily="66" charset="0"/>
              </a:rPr>
            </a:br>
            <a:r>
              <a:rPr lang="en-US" altLang="en-US" sz="1600" b="1" dirty="0">
                <a:latin typeface="Comic Sans MS" panose="030F0702030302020204" pitchFamily="66" charset="0"/>
              </a:rPr>
              <a:t>Port Clause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F1F86CD9-58EC-4825-92B0-B586B5628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0692" y="1870075"/>
            <a:ext cx="8272462" cy="4987925"/>
          </a:xfrm>
        </p:spPr>
        <p:txBody>
          <a:bodyPr vert="horz" lIns="90488" tIns="44450" rIns="90488" bIns="44450" rtlCol="0">
            <a:normAutofit/>
          </a:bodyPr>
          <a:lstStyle/>
          <a:p>
            <a:pPr marL="285750" indent="-285750"/>
            <a:r>
              <a:rPr lang="en-US" altLang="en-US" dirty="0">
                <a:latin typeface="Comic Sans MS" panose="030F0702030302020204" pitchFamily="66" charset="0"/>
              </a:rPr>
              <a:t>Three parts of the PORT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Data type</a:t>
            </a:r>
            <a:br>
              <a:rPr lang="en-US" altLang="en-US" dirty="0">
                <a:latin typeface="Comic Sans MS" panose="030F0702030302020204" pitchFamily="66" charset="0"/>
              </a:rPr>
            </a:br>
            <a:endParaRPr lang="en-US" altLang="en-US" dirty="0">
              <a:latin typeface="Comic Sans MS" panose="030F0702030302020204" pitchFamily="66" charset="0"/>
            </a:endParaRPr>
          </a:p>
        </p:txBody>
      </p:sp>
      <p:sp useBgFill="1">
        <p:nvSpPr>
          <p:cNvPr id="45063" name="Rectangle 6">
            <a:extLst>
              <a:ext uri="{FF2B5EF4-FFF2-40B4-BE49-F238E27FC236}">
                <a16:creationId xmlns:a16="http://schemas.microsoft.com/office/drawing/2014/main" id="{6C20A3AE-74DE-4B8B-B212-92418647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6" y="3557589"/>
            <a:ext cx="5294313" cy="366767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PORT (</a:t>
            </a:r>
            <a:r>
              <a:rPr lang="en-US" altLang="en-US" sz="1800" i="1">
                <a:latin typeface="Comic Sans MS" panose="030F0702030302020204" pitchFamily="66" charset="0"/>
              </a:rPr>
              <a:t>signal_name</a:t>
            </a:r>
            <a:r>
              <a:rPr lang="en-US" altLang="en-US" sz="1800">
                <a:latin typeface="Comic Sans MS" panose="030F0702030302020204" pitchFamily="66" charset="0"/>
              </a:rPr>
              <a:t> : </a:t>
            </a:r>
            <a:r>
              <a:rPr lang="en-US" altLang="en-US" sz="1800" i="1">
                <a:latin typeface="Comic Sans MS" panose="030F0702030302020204" pitchFamily="66" charset="0"/>
              </a:rPr>
              <a:t>mode data_type</a:t>
            </a:r>
            <a:r>
              <a:rPr lang="en-US" altLang="en-US" sz="1800">
                <a:latin typeface="Comic Sans MS" panose="030F0702030302020204" pitchFamily="66" charset="0"/>
              </a:rPr>
              <a:t>);</a:t>
            </a:r>
          </a:p>
        </p:txBody>
      </p:sp>
      <p:sp useBgFill="1">
        <p:nvSpPr>
          <p:cNvPr id="45064" name="Rectangle 7">
            <a:extLst>
              <a:ext uri="{FF2B5EF4-FFF2-40B4-BE49-F238E27FC236}">
                <a16:creationId xmlns:a16="http://schemas.microsoft.com/office/drawing/2014/main" id="{B3812B77-4808-446A-A87C-18BE13D9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6" y="4941889"/>
            <a:ext cx="5915025" cy="663575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PORT ( input : IN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BIT_VECTOR</a:t>
            </a:r>
            <a:r>
              <a:rPr lang="en-US" altLang="en-US" sz="1800" dirty="0">
                <a:latin typeface="Comic Sans MS" panose="030F0702030302020204" pitchFamily="66" charset="0"/>
              </a:rPr>
              <a:t>(3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latin typeface="Comic Sans MS" panose="030F0702030302020204" pitchFamily="66" charset="0"/>
              </a:rPr>
              <a:t>            </a:t>
            </a:r>
            <a:r>
              <a:rPr lang="en-US" altLang="en-US" sz="1800" dirty="0">
                <a:latin typeface="Comic Sans MS" panose="030F0702030302020204" pitchFamily="66" charset="0"/>
              </a:rPr>
              <a:t>ready, output</a:t>
            </a:r>
            <a:r>
              <a:rPr lang="en-US" altLang="en-US" sz="1800" i="1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:</a:t>
            </a:r>
            <a:r>
              <a:rPr lang="en-US" altLang="en-US" sz="1800" i="1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OUT BIT</a:t>
            </a:r>
            <a:r>
              <a:rPr lang="en-US" altLang="en-US" sz="1800" i="1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7D1E671-9B5E-484C-876A-5CE8F932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26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A29E5B3C-08EC-4DBA-8554-499E0D0035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DE2A1-1076-4810-B64D-56F7BA0242FF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6AB6ABB-B8D2-4FE4-9BC5-19022D30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96A85CC-C3DF-49DE-95EE-37F0FCB7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14118023-F978-48EC-A193-02E80A58A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7312"/>
            <a:ext cx="8259762" cy="1012825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Entity Declarations</a:t>
            </a:r>
            <a:endParaRPr lang="en-US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5E2131A4-2376-4CC5-B879-748EC202C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7478" y="1282700"/>
            <a:ext cx="9791364" cy="5256212"/>
          </a:xfrm>
        </p:spPr>
        <p:txBody>
          <a:bodyPr vert="horz" lIns="90488" tIns="44450" rIns="90488" bIns="44450" rtlCol="0">
            <a:normAutofit/>
          </a:bodyPr>
          <a:lstStyle/>
          <a:p>
            <a:pPr marL="176213" indent="-176213"/>
            <a:r>
              <a:rPr lang="en-US" altLang="en-US" sz="2400" dirty="0">
                <a:latin typeface="Comic Sans MS" panose="030F0702030302020204" pitchFamily="66" charset="0"/>
              </a:rPr>
              <a:t>The </a:t>
            </a:r>
            <a:r>
              <a:rPr lang="en-US" altLang="en-US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Port Mode </a:t>
            </a:r>
            <a:r>
              <a:rPr lang="en-US" altLang="en-US" sz="2400" dirty="0">
                <a:latin typeface="Comic Sans MS" panose="030F0702030302020204" pitchFamily="66" charset="0"/>
              </a:rPr>
              <a:t>of the interface describes the direction in which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data travels </a:t>
            </a:r>
            <a:r>
              <a:rPr lang="en-US" altLang="en-US" sz="2400" dirty="0">
                <a:latin typeface="Comic Sans MS" panose="030F0702030302020204" pitchFamily="66" charset="0"/>
              </a:rPr>
              <a:t>with respect to the </a:t>
            </a:r>
            <a:r>
              <a:rPr lang="en-US" altLang="en-US" sz="2400" i="1" dirty="0">
                <a:latin typeface="Comic Sans MS" panose="030F0702030302020204" pitchFamily="66" charset="0"/>
              </a:rPr>
              <a:t>Component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marL="223838" indent="-223838"/>
            <a:r>
              <a:rPr lang="en-US" altLang="en-US" sz="2400" b="1" dirty="0">
                <a:latin typeface="Comic Sans MS" panose="030F0702030302020204" pitchFamily="66" charset="0"/>
              </a:rPr>
              <a:t>Four </a:t>
            </a:r>
            <a:r>
              <a:rPr lang="en-US" altLang="en-US" sz="2400" dirty="0">
                <a:latin typeface="Comic Sans MS" panose="030F0702030302020204" pitchFamily="66" charset="0"/>
              </a:rPr>
              <a:t>Port Modes </a:t>
            </a:r>
          </a:p>
          <a:p>
            <a:pPr marL="990600" lvl="1" indent="-533400">
              <a:buFont typeface="Arial" panose="020B0604020202020204" pitchFamily="34" charset="0"/>
              <a:buAutoNum type="arabicPeriod"/>
            </a:pP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In (Input port)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:</a:t>
            </a:r>
            <a:r>
              <a:rPr lang="en-US" altLang="en-US" sz="2000" dirty="0">
                <a:latin typeface="Comic Sans MS" panose="030F0702030302020204" pitchFamily="66" charset="0"/>
              </a:rPr>
              <a:t>  A variable or a signal can read a value from a port of mode </a:t>
            </a:r>
            <a:r>
              <a:rPr lang="en-US" altLang="en-US" sz="2000" b="1" dirty="0">
                <a:latin typeface="Comic Sans MS" panose="030F0702030302020204" pitchFamily="66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</a:rPr>
              <a:t>, but is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not allowed </a:t>
            </a:r>
            <a:r>
              <a:rPr lang="en-US" altLang="en-US" sz="2000" dirty="0">
                <a:latin typeface="Comic Sans MS" panose="030F0702030302020204" pitchFamily="66" charset="0"/>
              </a:rPr>
              <a:t>to assign a value to it. </a:t>
            </a:r>
          </a:p>
          <a:p>
            <a:pPr marL="990600" lvl="1" indent="-533400">
              <a:buFont typeface="Arial" panose="020B0604020202020204" pitchFamily="34" charset="0"/>
              <a:buAutoNum type="arabicPeriod"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990600" lvl="1" indent="-533400">
              <a:buFont typeface="Arial" panose="020B0604020202020204" pitchFamily="34" charset="0"/>
              <a:buAutoNum type="arabicPeriod"/>
            </a:pP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Out (Output port)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: </a:t>
            </a:r>
            <a:r>
              <a:rPr lang="en-US" altLang="en-US" sz="2000" dirty="0">
                <a:latin typeface="Comic Sans MS" panose="030F0702030302020204" pitchFamily="66" charset="0"/>
              </a:rPr>
              <a:t>It is allowed to make signal assignments to a port of the mode </a:t>
            </a:r>
            <a:r>
              <a:rPr lang="en-US" altLang="en-US" sz="2000" b="1" dirty="0">
                <a:latin typeface="Comic Sans MS" panose="030F0702030302020204" pitchFamily="66" charset="0"/>
              </a:rPr>
              <a:t>out</a:t>
            </a:r>
            <a:r>
              <a:rPr lang="en-US" altLang="en-US" sz="2000" dirty="0">
                <a:latin typeface="Comic Sans MS" panose="030F0702030302020204" pitchFamily="66" charset="0"/>
              </a:rPr>
              <a:t>, but it is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not legal to read </a:t>
            </a:r>
            <a:r>
              <a:rPr lang="en-US" altLang="en-US" sz="2000" dirty="0">
                <a:latin typeface="Comic Sans MS" panose="030F0702030302020204" pitchFamily="66" charset="0"/>
              </a:rPr>
              <a:t>from it.</a:t>
            </a:r>
          </a:p>
          <a:p>
            <a:pPr marL="990600" lvl="1" indent="-533400">
              <a:buFont typeface="Arial" panose="020B0604020202020204" pitchFamily="34" charset="0"/>
              <a:buAutoNum type="arabicPeriod"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990600" lvl="1" indent="-533400">
              <a:buFont typeface="Arial" panose="020B0604020202020204" pitchFamily="34" charset="0"/>
              <a:buAutoNum type="arabicPeriod"/>
            </a:pPr>
            <a:r>
              <a:rPr lang="en-US" altLang="en-US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Inout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(bidirectional port)</a:t>
            </a:r>
            <a:r>
              <a:rPr lang="en-US" altLang="en-US" sz="2000" dirty="0">
                <a:latin typeface="Comic Sans MS" panose="030F0702030302020204" pitchFamily="66" charset="0"/>
              </a:rPr>
              <a:t>: Both assignments to such a port and reading from it </a:t>
            </a:r>
            <a:r>
              <a:rPr lang="en-US" altLang="en-US" sz="2000" u="sng" dirty="0">
                <a:latin typeface="Comic Sans MS" panose="030F0702030302020204" pitchFamily="66" charset="0"/>
              </a:rPr>
              <a:t>are allowed</a:t>
            </a:r>
            <a:r>
              <a:rPr lang="en-US" altLang="en-US" sz="2000" dirty="0">
                <a:latin typeface="Comic Sans MS" panose="030F0702030302020204" pitchFamily="66" charset="0"/>
              </a:rPr>
              <a:t>. </a:t>
            </a:r>
          </a:p>
          <a:p>
            <a:pPr marL="990600" lvl="1" indent="-533400">
              <a:buFont typeface="Arial" panose="020B0604020202020204" pitchFamily="34" charset="0"/>
              <a:buAutoNum type="arabicPeriod"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990600" lvl="1" indent="-533400">
              <a:buFont typeface="Arial" panose="020B0604020202020204" pitchFamily="34" charset="0"/>
              <a:buAutoNum type="arabicPeriod"/>
            </a:pP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Buffer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: </a:t>
            </a:r>
            <a:r>
              <a:rPr lang="en-US" altLang="en-US" sz="2000" dirty="0">
                <a:latin typeface="Comic Sans MS" panose="030F0702030302020204" pitchFamily="66" charset="0"/>
              </a:rPr>
              <a:t>output port with </a:t>
            </a:r>
            <a:r>
              <a:rPr lang="en-US" altLang="en-US" sz="2000" u="sng" dirty="0">
                <a:latin typeface="Comic Sans MS" panose="030F0702030302020204" pitchFamily="66" charset="0"/>
              </a:rPr>
              <a:t>read capability</a:t>
            </a:r>
            <a:r>
              <a:rPr lang="en-US" altLang="en-US" sz="2000" dirty="0">
                <a:latin typeface="Comic Sans MS" panose="030F0702030302020204" pitchFamily="66" charset="0"/>
              </a:rPr>
              <a:t>. It differs from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inout</a:t>
            </a:r>
            <a:r>
              <a:rPr lang="en-US" altLang="en-US" sz="2000" dirty="0">
                <a:latin typeface="Comic Sans MS" panose="030F0702030302020204" pitchFamily="66" charset="0"/>
              </a:rPr>
              <a:t> in that it can be updated by at most one source, whereas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inout</a:t>
            </a:r>
            <a:r>
              <a:rPr lang="en-US" altLang="en-US" sz="2000" dirty="0">
                <a:latin typeface="Comic Sans MS" panose="030F0702030302020204" pitchFamily="66" charset="0"/>
              </a:rPr>
              <a:t> can be updated by zero or more sources.</a:t>
            </a:r>
          </a:p>
          <a:p>
            <a:pPr marL="990600" lvl="1" indent="-533400"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990600" lvl="1" indent="-533400"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CE33B30-E36A-4E8A-BAF8-B68600C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27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E2DB9D6-A60F-4595-A214-41BB9E2A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Entity: Example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ECDFCBBF-6B57-4396-BBD3-63B20E05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968" y="2115295"/>
            <a:ext cx="1338262" cy="10112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49157" name="Line 10">
            <a:extLst>
              <a:ext uri="{FF2B5EF4-FFF2-40B4-BE49-F238E27FC236}">
                <a16:creationId xmlns:a16="http://schemas.microsoft.com/office/drawing/2014/main" id="{0893C9DB-44F4-4103-A44F-232EE215F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343" y="2634406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9158" name="Rectangle 11">
            <a:extLst>
              <a:ext uri="{FF2B5EF4-FFF2-40B4-BE49-F238E27FC236}">
                <a16:creationId xmlns:a16="http://schemas.microsoft.com/office/drawing/2014/main" id="{F63B5FEC-C170-4724-AAB8-496011E6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456" y="2156570"/>
            <a:ext cx="90569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inputs</a:t>
            </a:r>
          </a:p>
        </p:txBody>
      </p:sp>
      <p:sp>
        <p:nvSpPr>
          <p:cNvPr id="49159" name="Rectangle 12">
            <a:extLst>
              <a:ext uri="{FF2B5EF4-FFF2-40B4-BE49-F238E27FC236}">
                <a16:creationId xmlns:a16="http://schemas.microsoft.com/office/drawing/2014/main" id="{009AACA0-671C-42F3-99E8-601C4FE5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511" y="2634406"/>
            <a:ext cx="114935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mic Sans MS" panose="030F0702030302020204" pitchFamily="66" charset="0"/>
              </a:rPr>
              <a:t>Select_s</a:t>
            </a:r>
            <a:endParaRPr lang="en-US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49160" name="Rectangle 15">
            <a:extLst>
              <a:ext uri="{FF2B5EF4-FFF2-40B4-BE49-F238E27FC236}">
                <a16:creationId xmlns:a16="http://schemas.microsoft.com/office/drawing/2014/main" id="{9E1CF5B4-3763-44D7-888A-BA68ECE5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0" y="2432795"/>
            <a:ext cx="96180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49161" name="Rectangle 16">
            <a:extLst>
              <a:ext uri="{FF2B5EF4-FFF2-40B4-BE49-F238E27FC236}">
                <a16:creationId xmlns:a16="http://schemas.microsoft.com/office/drawing/2014/main" id="{1AB4ACB3-DFCE-401B-AEC4-3673FC95F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656" y="2377232"/>
            <a:ext cx="126156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Mux8to1</a:t>
            </a:r>
          </a:p>
        </p:txBody>
      </p:sp>
      <p:sp>
        <p:nvSpPr>
          <p:cNvPr id="49162" name="Right Arrow 16">
            <a:extLst>
              <a:ext uri="{FF2B5EF4-FFF2-40B4-BE49-F238E27FC236}">
                <a16:creationId xmlns:a16="http://schemas.microsoft.com/office/drawing/2014/main" id="{B3CEA7C2-9AAD-4829-B2FF-0277168E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831" y="2208957"/>
            <a:ext cx="576263" cy="282575"/>
          </a:xfrm>
          <a:prstGeom prst="rightArrow">
            <a:avLst>
              <a:gd name="adj1" fmla="val 50000"/>
              <a:gd name="adj2" fmla="val 5002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cxnSp>
        <p:nvCxnSpPr>
          <p:cNvPr id="49163" name="Straight Connector 18">
            <a:extLst>
              <a:ext uri="{FF2B5EF4-FFF2-40B4-BE49-F238E27FC236}">
                <a16:creationId xmlns:a16="http://schemas.microsoft.com/office/drawing/2014/main" id="{8FC8ABD3-E375-4FA3-8083-86004248B90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21406" y="2086719"/>
            <a:ext cx="169863" cy="474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4" name="TextBox 19">
            <a:extLst>
              <a:ext uri="{FF2B5EF4-FFF2-40B4-BE49-F238E27FC236}">
                <a16:creationId xmlns:a16="http://schemas.microsoft.com/office/drawing/2014/main" id="{27F69BEA-A181-4787-99E7-9F10B213B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169" y="1980356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9165" name="Right Arrow 20">
            <a:extLst>
              <a:ext uri="{FF2B5EF4-FFF2-40B4-BE49-F238E27FC236}">
                <a16:creationId xmlns:a16="http://schemas.microsoft.com/office/drawing/2014/main" id="{DF7CBBF5-BC07-43BE-9C78-1E66064B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06" y="2769344"/>
            <a:ext cx="576263" cy="247650"/>
          </a:xfrm>
          <a:prstGeom prst="rightArrow">
            <a:avLst>
              <a:gd name="adj1" fmla="val 50000"/>
              <a:gd name="adj2" fmla="val 4992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cxnSp>
        <p:nvCxnSpPr>
          <p:cNvPr id="49166" name="Straight Connector 21">
            <a:extLst>
              <a:ext uri="{FF2B5EF4-FFF2-40B4-BE49-F238E27FC236}">
                <a16:creationId xmlns:a16="http://schemas.microsoft.com/office/drawing/2014/main" id="{EBF00889-DB0F-4B7E-8B56-1FF5668E30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37281" y="2604244"/>
            <a:ext cx="169863" cy="474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7" name="TextBox 22">
            <a:extLst>
              <a:ext uri="{FF2B5EF4-FFF2-40B4-BE49-F238E27FC236}">
                <a16:creationId xmlns:a16="http://schemas.microsoft.com/office/drawing/2014/main" id="{A5709CEF-D156-47C9-9186-9203E659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455" y="249788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9168" name="Rectangle 23">
            <a:extLst>
              <a:ext uri="{FF2B5EF4-FFF2-40B4-BE49-F238E27FC236}">
                <a16:creationId xmlns:a16="http://schemas.microsoft.com/office/drawing/2014/main" id="{BF95F5B2-203F-4A8A-A84C-9FF44DD0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220" y="3778221"/>
            <a:ext cx="633336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 dirty="0">
                <a:latin typeface="Comic Sans MS" panose="030F0702030302020204" pitchFamily="66" charset="0"/>
              </a:rPr>
              <a:t> Mux8to1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     	Inputs :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(7 </a:t>
            </a:r>
            <a:r>
              <a:rPr lang="en-US" altLang="en-US" sz="1800" b="1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     	</a:t>
            </a:r>
            <a:r>
              <a:rPr lang="en-US" altLang="en-US" sz="1800" dirty="0" err="1">
                <a:latin typeface="Comic Sans MS" panose="030F0702030302020204" pitchFamily="66" charset="0"/>
              </a:rPr>
              <a:t>Select_s</a:t>
            </a:r>
            <a:r>
              <a:rPr lang="en-US" altLang="en-US" sz="1800" dirty="0">
                <a:latin typeface="Comic Sans MS" panose="030F0702030302020204" pitchFamily="66" charset="0"/>
              </a:rPr>
              <a:t> :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(2 </a:t>
            </a:r>
            <a:r>
              <a:rPr lang="en-US" altLang="en-US" sz="1800" b="1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     	Output :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         );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b="1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Mux8to1;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2CB4F0C-05D8-46E0-99CE-690E69EC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28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2DADEF22-CDB1-47F5-BC5B-08E6514260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B0690-AD54-4A61-A55C-753351FD9676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B8026F4-39E4-4BBE-A9BF-975A5972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BD75524-0815-410A-AEF9-0DA8E5F5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43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347BC3EA-6D3D-4130-B64E-6528AE6BA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199"/>
            <a:ext cx="10515600" cy="1325563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Architecture Body</a:t>
            </a:r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40CD18AD-4017-45B6-879F-5408B8333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149" y="1522412"/>
            <a:ext cx="10515600" cy="5183188"/>
          </a:xfrm>
        </p:spPr>
        <p:txBody>
          <a:bodyPr vert="horz" lIns="90488" tIns="44450" rIns="90488" bIns="44450" rtlCol="0">
            <a:normAutofit lnSpcReduction="10000"/>
          </a:bodyPr>
          <a:lstStyle/>
          <a:p>
            <a:pPr marL="285750" indent="-285750">
              <a:defRPr/>
            </a:pPr>
            <a:r>
              <a:rPr lang="en-US" dirty="0">
                <a:latin typeface="Comic Sans MS" panose="030F0702030302020204" pitchFamily="66" charset="0"/>
              </a:rPr>
              <a:t>Describes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the operation </a:t>
            </a:r>
            <a:r>
              <a:rPr lang="en-US" dirty="0">
                <a:latin typeface="Comic Sans MS" panose="030F0702030302020204" pitchFamily="66" charset="0"/>
              </a:rPr>
              <a:t>of the component, Not just its interface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It describes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underlying functionality </a:t>
            </a:r>
            <a:r>
              <a:rPr lang="en-US" dirty="0">
                <a:latin typeface="Comic Sans MS" panose="030F0702030302020204" pitchFamily="66" charset="0"/>
              </a:rPr>
              <a:t>of the entity and contains the statements that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model the behavior </a:t>
            </a:r>
            <a:r>
              <a:rPr lang="en-US" dirty="0">
                <a:latin typeface="Comic Sans MS" panose="030F0702030302020204" pitchFamily="66" charset="0"/>
              </a:rPr>
              <a:t>of the entity.</a:t>
            </a:r>
          </a:p>
          <a:p>
            <a:pPr marL="285750" indent="-285750"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More than one architecture </a:t>
            </a:r>
            <a:r>
              <a:rPr lang="en-US" dirty="0">
                <a:latin typeface="Comic Sans MS" panose="030F0702030302020204" pitchFamily="66" charset="0"/>
              </a:rPr>
              <a:t>(and usually) is associated with each entity</a:t>
            </a:r>
          </a:p>
          <a:p>
            <a:pPr marL="285750" indent="-285750"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defRPr/>
            </a:pPr>
            <a:r>
              <a:rPr lang="en-US" dirty="0">
                <a:latin typeface="Comic Sans MS" panose="030F0702030302020204" pitchFamily="66" charset="0"/>
              </a:rPr>
              <a:t>Each architecture suited to </a:t>
            </a: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different type </a:t>
            </a:r>
            <a:r>
              <a:rPr lang="en-US" dirty="0">
                <a:latin typeface="Comic Sans MS" panose="030F0702030302020204" pitchFamily="66" charset="0"/>
              </a:rPr>
              <a:t>of modeling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e.g., a behavioral arch., a structural arch, a RTL arch. </a:t>
            </a:r>
          </a:p>
          <a:p>
            <a:pPr marL="285750" indent="-285750"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5B910F-05FA-480E-A1D1-6D1DBBD8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29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16D23F3-8C97-4E41-8849-D1A99410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Hardware Description Language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6DCDF56-D73A-4C95-BFA0-1A9212B3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b="1" dirty="0">
                <a:latin typeface="Comic Sans MS" panose="030F0702030302020204" pitchFamily="66" charset="0"/>
              </a:rPr>
              <a:t>hardware description language</a:t>
            </a:r>
            <a:r>
              <a:rPr lang="en-US" altLang="en-US" dirty="0">
                <a:latin typeface="Comic Sans MS" panose="030F0702030302020204" pitchFamily="66" charset="0"/>
              </a:rPr>
              <a:t> (</a:t>
            </a:r>
            <a:r>
              <a:rPr lang="en-US" altLang="en-US" b="1" dirty="0">
                <a:latin typeface="Comic Sans MS" panose="030F0702030302020204" pitchFamily="66" charset="0"/>
              </a:rPr>
              <a:t>HDL</a:t>
            </a:r>
            <a:r>
              <a:rPr lang="en-US" altLang="en-US" dirty="0">
                <a:latin typeface="Comic Sans MS" panose="030F0702030302020204" pitchFamily="66" charset="0"/>
              </a:rPr>
              <a:t>) is a specialized computer language used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to describe </a:t>
            </a:r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u="sng" dirty="0">
                <a:latin typeface="Comic Sans MS" panose="030F0702030302020204" pitchFamily="66" charset="0"/>
              </a:rPr>
              <a:t>structure</a:t>
            </a:r>
            <a:r>
              <a:rPr lang="en-US" altLang="en-US" dirty="0">
                <a:latin typeface="Comic Sans MS" panose="030F0702030302020204" pitchFamily="66" charset="0"/>
              </a:rPr>
              <a:t> and </a:t>
            </a:r>
            <a:r>
              <a:rPr lang="en-US" altLang="en-US" u="sng" dirty="0">
                <a:latin typeface="Comic Sans MS" panose="030F0702030302020204" pitchFamily="66" charset="0"/>
              </a:rPr>
              <a:t>behavior</a:t>
            </a:r>
            <a:r>
              <a:rPr lang="en-US" altLang="en-US" dirty="0">
                <a:latin typeface="Comic Sans MS" panose="030F0702030302020204" pitchFamily="66" charset="0"/>
              </a:rPr>
              <a:t> of digital systems.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A hardware description language looks much like a </a:t>
            </a:r>
            <a:r>
              <a:rPr lang="en-US" altLang="en-US" i="1" dirty="0">
                <a:solidFill>
                  <a:srgbClr val="FF6600"/>
                </a:solidFill>
                <a:latin typeface="Comic Sans MS" panose="030F0702030302020204" pitchFamily="66" charset="0"/>
              </a:rPr>
              <a:t>programming language </a:t>
            </a:r>
            <a:r>
              <a:rPr lang="en-US" altLang="en-US" dirty="0">
                <a:latin typeface="Comic Sans MS" panose="030F0702030302020204" pitchFamily="66" charset="0"/>
              </a:rPr>
              <a:t>such as C.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main difference with software programming languages is the nature of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HDL is parallel</a:t>
            </a:r>
            <a:r>
              <a:rPr lang="en-US" altLang="en-US" dirty="0">
                <a:latin typeface="Comic Sans MS" panose="030F0702030302020204" pitchFamily="66" charset="0"/>
              </a:rPr>
              <a:t>; while the nature of 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software languages is sequential 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It is a </a:t>
            </a:r>
            <a:r>
              <a:rPr lang="en-US" altLang="en-US" u="sng" dirty="0">
                <a:latin typeface="Comic Sans MS" panose="030F0702030302020204" pitchFamily="66" charset="0"/>
              </a:rPr>
              <a:t>textual description </a:t>
            </a:r>
            <a:r>
              <a:rPr lang="en-US" altLang="en-US" dirty="0">
                <a:latin typeface="Comic Sans MS" panose="030F0702030302020204" pitchFamily="66" charset="0"/>
              </a:rPr>
              <a:t>consisting of expressions, statements and control structures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Most commercial designs </a:t>
            </a:r>
            <a:r>
              <a:rPr lang="en-US" altLang="en-US" dirty="0">
                <a:latin typeface="Comic Sans MS" panose="030F0702030302020204" pitchFamily="66" charset="0"/>
              </a:rPr>
              <a:t>built using HDLs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20BEC6-D445-4089-993D-F8E53AE3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709D02F3-D526-4792-9D21-F30205C21B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4DEF9-17E3-4B11-8C74-301560A0880A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C0F044D-91BC-46E6-91E2-FF17315E3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Architecture Body (II)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CB916FF-22E9-4EBE-82F7-7A06D96D1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Consists of Two Parts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1.  </a:t>
            </a:r>
            <a:r>
              <a:rPr lang="en-US" altLang="en-US" dirty="0">
                <a:solidFill>
                  <a:srgbClr val="FF6600"/>
                </a:solidFill>
                <a:latin typeface="Comic Sans MS" panose="030F0702030302020204" pitchFamily="66" charset="0"/>
              </a:rPr>
              <a:t>Declarative part </a:t>
            </a:r>
            <a:r>
              <a:rPr lang="en-US" altLang="en-US" dirty="0">
                <a:latin typeface="Comic Sans MS" panose="030F0702030302020204" pitchFamily="66" charset="0"/>
              </a:rPr>
              <a:t>-- includes necessary declarations, </a:t>
            </a:r>
            <a:r>
              <a:rPr lang="en-US" altLang="en-US" i="1" dirty="0">
                <a:latin typeface="Comic Sans MS" panose="030F0702030302020204" pitchFamily="66" charset="0"/>
              </a:rPr>
              <a:t>e.g. 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Type declarations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Signal declarations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Component declarations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Subprogram declarations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2.</a:t>
            </a:r>
            <a:r>
              <a:rPr lang="en-US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Statement part </a:t>
            </a:r>
            <a:r>
              <a:rPr lang="en-US" altLang="en-US" dirty="0">
                <a:latin typeface="Comic Sans MS" panose="030F0702030302020204" pitchFamily="66" charset="0"/>
              </a:rPr>
              <a:t>-- includes statements that describe organization and/or functional operation of component, </a:t>
            </a:r>
            <a:r>
              <a:rPr lang="en-US" altLang="en-US" i="1" dirty="0">
                <a:latin typeface="Comic Sans MS" panose="030F0702030302020204" pitchFamily="66" charset="0"/>
              </a:rPr>
              <a:t>e.g</a:t>
            </a:r>
            <a:r>
              <a:rPr lang="en-US" altLang="en-US" dirty="0">
                <a:latin typeface="Comic Sans MS" panose="030F0702030302020204" pitchFamily="66" charset="0"/>
              </a:rPr>
              <a:t>.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Concurrent signal assignment statements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Process statements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Component instantiation statements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4898646-A9A8-42FC-9D4C-CAA0580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30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8E33B3E6-C608-4AE8-B4E6-129EBEEC7E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74C72B-C12A-4021-8966-C915FAB5C37A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E93D896-F4C3-4B8F-8BEE-2D9106198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658" y="377766"/>
            <a:ext cx="8259763" cy="7620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Architecture Body, </a:t>
            </a:r>
            <a:r>
              <a:rPr lang="en-US" altLang="en-US" b="1" i="1" dirty="0">
                <a:latin typeface="Comic Sans MS" panose="030F0702030302020204" pitchFamily="66" charset="0"/>
              </a:rPr>
              <a:t>e.g.</a:t>
            </a:r>
          </a:p>
        </p:txBody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id="{1D98CAF5-5DDD-4442-BE76-8B6A578A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628775"/>
            <a:ext cx="7772400" cy="443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2400">
                <a:latin typeface="Comic Sans MS" panose="030F0702030302020204" pitchFamily="66" charset="0"/>
              </a:rPr>
              <a:t> structural </a:t>
            </a:r>
            <a:r>
              <a:rPr lang="en-US" altLang="en-US" sz="2400" b="1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2400">
                <a:latin typeface="Comic Sans MS" panose="030F0702030302020204" pitchFamily="66" charset="0"/>
              </a:rPr>
              <a:t> full_adder </a:t>
            </a:r>
            <a:r>
              <a:rPr lang="en-US" altLang="en-US" sz="2400" b="1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6600"/>
                </a:solidFill>
                <a:latin typeface="Comic Sans MS" panose="030F0702030302020204" pitchFamily="66" charset="0"/>
              </a:rPr>
              <a:t>--</a:t>
            </a: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 architecture declarative part</a:t>
            </a: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2400">
                <a:latin typeface="Comic Sans MS" panose="030F0702030302020204" pitchFamily="66" charset="0"/>
              </a:rPr>
              <a:t> xor_res </a:t>
            </a:r>
            <a:r>
              <a:rPr lang="en-US" altLang="en-US" sz="2400" b="1">
                <a:solidFill>
                  <a:srgbClr val="FC0128"/>
                </a:solidFill>
                <a:latin typeface="Comic Sans MS" panose="030F0702030302020204" pitchFamily="66" charset="0"/>
              </a:rPr>
              <a:t>: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 b="1">
                <a:solidFill>
                  <a:srgbClr val="FC0128"/>
                </a:solidFill>
                <a:latin typeface="Comic Sans MS" panose="030F0702030302020204" pitchFamily="66" charset="0"/>
              </a:rPr>
              <a:t>;</a:t>
            </a:r>
            <a:r>
              <a:rPr lang="en-US" altLang="en-US" sz="2400">
                <a:latin typeface="Comic Sans MS" panose="030F0702030302020204" pitchFamily="66" charset="0"/>
              </a:rPr>
              <a:t> 	</a:t>
            </a: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6600"/>
                </a:solidFill>
                <a:latin typeface="Comic Sans MS" panose="030F0702030302020204" pitchFamily="66" charset="0"/>
              </a:rPr>
              <a:t>--</a:t>
            </a: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 architecture statement part</a:t>
            </a: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 cout &lt;= </a:t>
            </a:r>
            <a:r>
              <a:rPr lang="en-US" altLang="en-US" sz="2400">
                <a:latin typeface="Comic Sans MS" panose="030F0702030302020204" pitchFamily="66" charset="0"/>
                <a:cs typeface="Courier New" panose="02070309020205020404" pitchFamily="49" charset="0"/>
              </a:rPr>
              <a:t>(x </a:t>
            </a:r>
            <a:r>
              <a:rPr lang="en-US" altLang="en-US" sz="2400">
                <a:solidFill>
                  <a:srgbClr val="FC0128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</a:t>
            </a:r>
            <a:r>
              <a:rPr lang="en-US" altLang="en-US" sz="2400">
                <a:latin typeface="Comic Sans MS" panose="030F0702030302020204" pitchFamily="66" charset="0"/>
                <a:cs typeface="Courier New" panose="02070309020205020404" pitchFamily="49" charset="0"/>
              </a:rPr>
              <a:t> y)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rgbClr val="FC0128"/>
                </a:solidFill>
                <a:latin typeface="Comic Sans MS" panose="030F0702030302020204" pitchFamily="66" charset="0"/>
              </a:rPr>
              <a:t>OR </a:t>
            </a:r>
            <a:r>
              <a:rPr lang="en-US" altLang="en-US" sz="2400">
                <a:latin typeface="Comic Sans MS" panose="030F0702030302020204" pitchFamily="66" charset="0"/>
                <a:cs typeface="Courier New" panose="02070309020205020404" pitchFamily="49" charset="0"/>
              </a:rPr>
              <a:t>(x </a:t>
            </a:r>
            <a:r>
              <a:rPr lang="en-US" altLang="en-US" sz="2400">
                <a:solidFill>
                  <a:srgbClr val="FC0128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</a:t>
            </a:r>
            <a:r>
              <a:rPr lang="en-US" altLang="en-US" sz="2400">
                <a:latin typeface="Comic Sans MS" panose="030F0702030302020204" pitchFamily="66" charset="0"/>
                <a:cs typeface="Courier New" panose="02070309020205020404" pitchFamily="49" charset="0"/>
              </a:rPr>
              <a:t> cin)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rgbClr val="FC0128"/>
                </a:solidFill>
                <a:latin typeface="Comic Sans MS" panose="030F0702030302020204" pitchFamily="66" charset="0"/>
              </a:rPr>
              <a:t>OR </a:t>
            </a:r>
            <a:r>
              <a:rPr lang="en-US" altLang="en-US" sz="2400">
                <a:latin typeface="Comic Sans MS" panose="030F0702030302020204" pitchFamily="66" charset="0"/>
                <a:cs typeface="Courier New" panose="02070309020205020404" pitchFamily="49" charset="0"/>
              </a:rPr>
              <a:t>(y </a:t>
            </a:r>
            <a:r>
              <a:rPr lang="en-US" altLang="en-US" sz="2400">
                <a:solidFill>
                  <a:srgbClr val="FC0128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</a:t>
            </a:r>
            <a:r>
              <a:rPr lang="en-US" altLang="en-US" sz="2400">
                <a:latin typeface="Comic Sans MS" panose="030F0702030302020204" pitchFamily="66" charset="0"/>
                <a:cs typeface="Courier New" panose="02070309020205020404" pitchFamily="49" charset="0"/>
              </a:rPr>
              <a:t> cin)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 b="1">
                <a:solidFill>
                  <a:srgbClr val="FC0128"/>
                </a:solidFill>
                <a:latin typeface="Comic Sans MS" panose="030F0702030302020204" pitchFamily="66" charset="0"/>
              </a:rPr>
              <a:t>;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 xor_res &lt;= x </a:t>
            </a:r>
            <a:r>
              <a:rPr lang="en-US" altLang="en-US" sz="2400">
                <a:solidFill>
                  <a:srgbClr val="FC0128"/>
                </a:solidFill>
                <a:latin typeface="Comic Sans MS" panose="030F0702030302020204" pitchFamily="66" charset="0"/>
              </a:rPr>
              <a:t>XOR</a:t>
            </a:r>
            <a:r>
              <a:rPr lang="en-US" altLang="en-US" sz="2400">
                <a:latin typeface="Comic Sans MS" panose="030F0702030302020204" pitchFamily="66" charset="0"/>
              </a:rPr>
              <a:t> y </a:t>
            </a:r>
            <a:r>
              <a:rPr lang="en-US" altLang="en-US" sz="2400" b="1">
                <a:solidFill>
                  <a:srgbClr val="FC0128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 sum &lt;= xor_res </a:t>
            </a:r>
            <a:r>
              <a:rPr lang="en-US" altLang="en-US" sz="2400">
                <a:solidFill>
                  <a:srgbClr val="FC0128"/>
                </a:solidFill>
                <a:latin typeface="Comic Sans MS" panose="030F0702030302020204" pitchFamily="66" charset="0"/>
              </a:rPr>
              <a:t>XOR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latin typeface="Comic Sans MS" panose="030F0702030302020204" pitchFamily="66" charset="0"/>
                <a:cs typeface="Courier New" panose="02070309020205020404" pitchFamily="49" charset="0"/>
              </a:rPr>
              <a:t>cin</a:t>
            </a:r>
            <a:r>
              <a:rPr lang="en-US" altLang="en-US" sz="2400" b="1">
                <a:solidFill>
                  <a:srgbClr val="FC0128"/>
                </a:solidFill>
                <a:latin typeface="Comic Sans MS" panose="030F0702030302020204" pitchFamily="66" charset="0"/>
              </a:rPr>
              <a:t>;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2400">
                <a:latin typeface="Comic Sans MS" panose="030F0702030302020204" pitchFamily="66" charset="0"/>
              </a:rPr>
              <a:t> structural </a:t>
            </a:r>
            <a:r>
              <a:rPr lang="en-US" altLang="en-US" sz="2400" b="1">
                <a:solidFill>
                  <a:srgbClr val="FC0128"/>
                </a:solidFill>
                <a:latin typeface="Comic Sans MS" panose="030F0702030302020204" pitchFamily="66" charset="0"/>
              </a:rPr>
              <a:t>;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latinLnBrk="1"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B236C5-4A4C-4D44-8AA7-22FB1AA1D3F5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1916114"/>
            <a:ext cx="1552028" cy="1368425"/>
            <a:chOff x="-45314" y="1916832"/>
            <a:chExt cx="1550490" cy="1368152"/>
          </a:xfrm>
        </p:grpSpPr>
        <p:cxnSp>
          <p:nvCxnSpPr>
            <p:cNvPr id="54284" name="Straight Arrow Connector 2">
              <a:extLst>
                <a:ext uri="{FF2B5EF4-FFF2-40B4-BE49-F238E27FC236}">
                  <a16:creationId xmlns:a16="http://schemas.microsoft.com/office/drawing/2014/main" id="{E4FA44BF-B6B3-4A6B-893F-1465303D24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03648" y="1916832"/>
              <a:ext cx="0" cy="136815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85" name="TextBox 3">
              <a:extLst>
                <a:ext uri="{FF2B5EF4-FFF2-40B4-BE49-F238E27FC236}">
                  <a16:creationId xmlns:a16="http://schemas.microsoft.com/office/drawing/2014/main" id="{BE50802E-83BB-43E2-9F54-28A81A463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5314" y="2293131"/>
              <a:ext cx="1550490" cy="307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  <a:latin typeface="Comic Sans MS" panose="030F0702030302020204" pitchFamily="66" charset="0"/>
                </a:rPr>
                <a:t>Declarative Part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C65B90-A5BC-4BA8-99E9-0B0DFD3470CA}"/>
              </a:ext>
            </a:extLst>
          </p:cNvPr>
          <p:cNvGrpSpPr>
            <a:grpSpLocks/>
          </p:cNvGrpSpPr>
          <p:nvPr/>
        </p:nvGrpSpPr>
        <p:grpSpPr bwMode="auto">
          <a:xfrm>
            <a:off x="1477962" y="3338514"/>
            <a:ext cx="1494320" cy="2193925"/>
            <a:chOff x="-45314" y="1916832"/>
            <a:chExt cx="1493881" cy="2194560"/>
          </a:xfrm>
        </p:grpSpPr>
        <p:cxnSp>
          <p:nvCxnSpPr>
            <p:cNvPr id="54282" name="Straight Arrow Connector 9">
              <a:extLst>
                <a:ext uri="{FF2B5EF4-FFF2-40B4-BE49-F238E27FC236}">
                  <a16:creationId xmlns:a16="http://schemas.microsoft.com/office/drawing/2014/main" id="{AD76AE7B-5766-4DD9-9BC0-CA5AE560A3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03648" y="1916832"/>
              <a:ext cx="0" cy="2194560"/>
            </a:xfrm>
            <a:prstGeom prst="straightConnector1">
              <a:avLst/>
            </a:prstGeom>
            <a:noFill/>
            <a:ln w="57150" algn="ctr">
              <a:solidFill>
                <a:srgbClr val="00206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83" name="TextBox 10">
              <a:extLst>
                <a:ext uri="{FF2B5EF4-FFF2-40B4-BE49-F238E27FC236}">
                  <a16:creationId xmlns:a16="http://schemas.microsoft.com/office/drawing/2014/main" id="{2955B469-FC6B-4C7D-B0F4-E795125D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5314" y="2707758"/>
              <a:ext cx="1493881" cy="30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2060"/>
                  </a:solidFill>
                  <a:latin typeface="Comic Sans MS" panose="030F0702030302020204" pitchFamily="66" charset="0"/>
                </a:rPr>
                <a:t>Statement Part</a:t>
              </a:r>
            </a:p>
          </p:txBody>
        </p:sp>
      </p:grpSp>
      <p:sp>
        <p:nvSpPr>
          <p:cNvPr id="6" name="Oval Callout 5">
            <a:extLst>
              <a:ext uri="{FF2B5EF4-FFF2-40B4-BE49-F238E27FC236}">
                <a16:creationId xmlns:a16="http://schemas.microsoft.com/office/drawing/2014/main" id="{6B60164D-96C3-44CA-AD43-1DBEAE9D5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20651"/>
            <a:ext cx="2132013" cy="1147763"/>
          </a:xfrm>
          <a:prstGeom prst="wedgeEllipseCallout">
            <a:avLst>
              <a:gd name="adj1" fmla="val -143565"/>
              <a:gd name="adj2" fmla="val 87324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 architecture name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4E9029E1-3B85-4DFB-AD79-1C3C5FF9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88" y="4648201"/>
            <a:ext cx="2139950" cy="1147763"/>
          </a:xfrm>
          <a:prstGeom prst="wedgeEllipseCallout">
            <a:avLst>
              <a:gd name="adj1" fmla="val -6157"/>
              <a:gd name="adj2" fmla="val -28619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The Entity name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FEB66D3D-9B35-45D7-B780-18A0CD03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592763"/>
            <a:ext cx="2139950" cy="1149350"/>
          </a:xfrm>
          <a:prstGeom prst="wedgeEllipseCallout">
            <a:avLst>
              <a:gd name="adj1" fmla="val -77819"/>
              <a:gd name="adj2" fmla="val -3146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End of architecture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4A418D8-EBBA-4C4D-8842-0488625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31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3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 autoUpdateAnimBg="0"/>
      <p:bldP spid="6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DF707445-4D09-44DB-96E6-237862BF8C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F8F0FC-D9EB-41E4-9626-1CB0A1C0818E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CCBBD89-49FD-4D08-96CD-6DD4C62AA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>
                <a:latin typeface="Comic Sans MS" panose="030F0702030302020204" pitchFamily="66" charset="0"/>
              </a:rPr>
              <a:t>VHDL Description of Combinational Networks</a:t>
            </a:r>
          </a:p>
        </p:txBody>
      </p:sp>
      <p:pic>
        <p:nvPicPr>
          <p:cNvPr id="56324" name="Picture 3">
            <a:extLst>
              <a:ext uri="{FF2B5EF4-FFF2-40B4-BE49-F238E27FC236}">
                <a16:creationId xmlns:a16="http://schemas.microsoft.com/office/drawing/2014/main" id="{19FFB4D8-7D45-49DD-96A5-E352F2A0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84" y="3408947"/>
            <a:ext cx="3856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4">
            <a:extLst>
              <a:ext uri="{FF2B5EF4-FFF2-40B4-BE49-F238E27FC236}">
                <a16:creationId xmlns:a16="http://schemas.microsoft.com/office/drawing/2014/main" id="{92C2A377-D6A8-4982-A80D-AB34DC5D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42291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A644777-053A-40CB-A182-0970012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32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0D0C8246-15E1-4352-A591-AA8FF1D9A9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BFDF9-31C1-49C5-94C9-94239999D0CA}" type="slidenum">
              <a:rPr lang="en-US" altLang="en-US" sz="1200">
                <a:solidFill>
                  <a:srgbClr val="FFFFFF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3E1DE80-F62B-4B84-8572-B6E81ABBF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2831" y="136525"/>
            <a:ext cx="10515600" cy="1325563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Lexical Elements of VHDL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C062AD5-7B85-4482-AE6B-2595FD3FC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6297" y="1181101"/>
            <a:ext cx="8259762" cy="5256213"/>
          </a:xfrm>
        </p:spPr>
        <p:txBody>
          <a:bodyPr vert="horz" lIns="90488" tIns="44450" rIns="90488" bIns="44450" rtlCol="0"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mic Sans MS" panose="030F0702030302020204" pitchFamily="66" charset="0"/>
              </a:rPr>
              <a:t>two dashes to end of line is a comment,</a:t>
            </a:r>
            <a:r>
              <a:rPr lang="en-US" altLang="en-US" sz="1800" i="1" dirty="0">
                <a:latin typeface="Comic Sans MS" panose="030F0702030302020204" pitchFamily="66" charset="0"/>
              </a:rPr>
              <a:t> e.g.,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mic Sans MS" panose="030F0702030302020204" pitchFamily="66" charset="0"/>
              </a:rPr>
              <a:t>--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this is a comment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Basic Identifiers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mic Sans MS" panose="030F0702030302020204" pitchFamily="66" charset="0"/>
              </a:rPr>
              <a:t>Can Only Use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latin typeface="Comic Sans MS" panose="030F0702030302020204" pitchFamily="66" charset="0"/>
              </a:rPr>
              <a:t>alphabetic letters ( A-Z, a-z ),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latin typeface="Comic Sans MS" panose="030F0702030302020204" pitchFamily="66" charset="0"/>
              </a:rPr>
              <a:t>Decimal digits ( 0-9 ),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latin typeface="Comic Sans MS" panose="030F0702030302020204" pitchFamily="66" charset="0"/>
              </a:rPr>
              <a:t>Underline character ( _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mic Sans MS" panose="030F0702030302020204" pitchFamily="66" charset="0"/>
              </a:rPr>
              <a:t>Not case sensitive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	( </a:t>
            </a:r>
            <a:r>
              <a:rPr lang="en-US" altLang="en-US" sz="1800" dirty="0" err="1">
                <a:latin typeface="Comic Sans MS" panose="030F0702030302020204" pitchFamily="66" charset="0"/>
              </a:rPr>
              <a:t>LastValue</a:t>
            </a:r>
            <a:r>
              <a:rPr lang="en-US" altLang="en-US" sz="1800" dirty="0">
                <a:latin typeface="Comic Sans MS" panose="030F0702030302020204" pitchFamily="66" charset="0"/>
              </a:rPr>
              <a:t> = = </a:t>
            </a:r>
            <a:r>
              <a:rPr lang="en-US" altLang="en-US" sz="1800" dirty="0" err="1">
                <a:latin typeface="Comic Sans MS" panose="030F0702030302020204" pitchFamily="66" charset="0"/>
              </a:rPr>
              <a:t>lAsTvALue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Reserved 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mic Sans MS" panose="030F0702030302020204" pitchFamily="66" charset="0"/>
              </a:rPr>
              <a:t>Do not use as identifiers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Special Symbols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mic Sans MS" panose="030F0702030302020204" pitchFamily="66" charset="0"/>
              </a:rPr>
              <a:t>Single characters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&amp; ‘ ( ) * + , - . / : ; &lt; = &gt; |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latin typeface="Comic Sans MS" panose="030F0702030302020204" pitchFamily="66" charset="0"/>
              </a:rPr>
              <a:t>Double characters (no intervening space)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=&gt;  **  :=  /=  &gt;=   &lt;=    &lt;&gt;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A01FBB69-9C4E-4CB6-BBCF-FB59A8C3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6573839"/>
            <a:ext cx="1263167" cy="21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latin typeface="Comic Sans MS" panose="030F0702030302020204" pitchFamily="66" charset="0"/>
              </a:rPr>
              <a:t>Copyright  1997, KJH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86CDF27-CAD3-40C6-8DFB-3830DC0B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33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DCE4ACC-1346-418C-857D-FD2678E2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F4E-31A9-407A-8321-317AF831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Identifiers are used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to name</a:t>
            </a:r>
            <a:r>
              <a:rPr lang="en-US" dirty="0">
                <a:latin typeface="Comic Sans MS" panose="030F0702030302020204" pitchFamily="66" charset="0"/>
              </a:rPr>
              <a:t> items in a VHDL model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may only contain </a:t>
            </a:r>
            <a:r>
              <a:rPr lang="en-US" i="1" u="sng" dirty="0">
                <a:latin typeface="Comic Sans MS" panose="030F0702030302020204" pitchFamily="66" charset="0"/>
              </a:rPr>
              <a:t>alphabetic letters </a:t>
            </a:r>
            <a:r>
              <a:rPr lang="en-US" dirty="0">
                <a:latin typeface="Comic Sans MS" panose="030F0702030302020204" pitchFamily="66" charset="0"/>
              </a:rPr>
              <a:t>(‘A’ to ‘Z’ and ‘a’ to ‘z’), </a:t>
            </a:r>
            <a:r>
              <a:rPr lang="en-US" i="1" u="sng" dirty="0">
                <a:latin typeface="Comic Sans MS" panose="030F0702030302020204" pitchFamily="66" charset="0"/>
              </a:rPr>
              <a:t>decimal digits </a:t>
            </a:r>
            <a:r>
              <a:rPr lang="en-US" dirty="0">
                <a:latin typeface="Comic Sans MS" panose="030F0702030302020204" pitchFamily="66" charset="0"/>
              </a:rPr>
              <a:t>(‘0’ to ‘9’) and the </a:t>
            </a:r>
            <a:r>
              <a:rPr lang="en-US" i="1" u="sng" dirty="0">
                <a:latin typeface="Comic Sans MS" panose="030F0702030302020204" pitchFamily="66" charset="0"/>
              </a:rPr>
              <a:t>underline character </a:t>
            </a:r>
            <a:r>
              <a:rPr lang="en-US" dirty="0">
                <a:latin typeface="Comic Sans MS" panose="030F0702030302020204" pitchFamily="66" charset="0"/>
              </a:rPr>
              <a:t>(‘_’);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must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start</a:t>
            </a:r>
            <a:r>
              <a:rPr lang="en-US" dirty="0">
                <a:latin typeface="Comic Sans MS" panose="030F0702030302020204" pitchFamily="66" charset="0"/>
              </a:rPr>
              <a:t> with an alphabetic letter;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may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 end </a:t>
            </a:r>
            <a:r>
              <a:rPr lang="en-US" dirty="0">
                <a:latin typeface="Comic Sans MS" panose="030F0702030302020204" pitchFamily="66" charset="0"/>
              </a:rPr>
              <a:t>with an underline character; and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may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 include </a:t>
            </a:r>
            <a:r>
              <a:rPr lang="en-US" dirty="0">
                <a:latin typeface="Comic Sans MS" panose="030F0702030302020204" pitchFamily="66" charset="0"/>
              </a:rPr>
              <a:t>two successive underline characters.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028DDA0-7898-4BA4-80B5-F7CD2CEE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34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ABC4F2D-BDF3-4B8A-A5BA-73D7AE4A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Examples of identifiers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ED43-C90D-4515-9E14-BF967A7E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Some examples of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valid</a:t>
            </a:r>
            <a:r>
              <a:rPr lang="en-US" dirty="0">
                <a:latin typeface="Comic Sans MS" panose="030F0702030302020204" pitchFamily="66" charset="0"/>
              </a:rPr>
              <a:t> basic identifiers are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X0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 counter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Next_Value</a:t>
            </a:r>
            <a:endParaRPr lang="en-US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generate_read_cycle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Some examples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invalid</a:t>
            </a:r>
            <a:r>
              <a:rPr lang="en-US" dirty="0">
                <a:latin typeface="Comic Sans MS" panose="030F0702030302020204" pitchFamily="66" charset="0"/>
              </a:rPr>
              <a:t> basic identifiers are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latin typeface="Comic Sans MS" panose="030F0702030302020204" pitchFamily="66" charset="0"/>
              </a:rPr>
              <a:t>last@value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5bit_counter</a:t>
            </a:r>
            <a:endParaRPr lang="en-US" i="1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_A0</a:t>
            </a:r>
            <a:endParaRPr lang="en-US" i="1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A0_</a:t>
            </a:r>
            <a:endParaRPr lang="en-US" i="1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latin typeface="Comic Sans MS" panose="030F0702030302020204" pitchFamily="66" charset="0"/>
              </a:rPr>
              <a:t>clock__pulse</a:t>
            </a:r>
            <a:endParaRPr lang="en-US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75FD9-51C0-4189-B19F-047C45F7A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4005263"/>
            <a:ext cx="53062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None/>
            </a:pPr>
            <a:r>
              <a:rPr lang="en-US" altLang="en-US" sz="1800" i="1">
                <a:solidFill>
                  <a:srgbClr val="006600"/>
                </a:solidFill>
                <a:latin typeface="Comic Sans MS" panose="030F0702030302020204" pitchFamily="66" charset="0"/>
              </a:rPr>
              <a:t>–– contains an illegal character for an identifier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8A4A-C6AF-4008-BA88-F8E7E229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4" y="4400550"/>
            <a:ext cx="4527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6600"/>
                </a:solidFill>
                <a:latin typeface="Comic Sans MS" panose="030F0702030302020204" pitchFamily="66" charset="0"/>
              </a:rPr>
              <a:t>–– starts with a nonalphabetic character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CD8F7-45DD-47C5-A0A1-8BFE82AF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4" y="4803775"/>
            <a:ext cx="3028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6600"/>
                </a:solidFill>
                <a:latin typeface="Comic Sans MS" panose="030F0702030302020204" pitchFamily="66" charset="0"/>
              </a:rPr>
              <a:t>–– starts with an underline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B5D9B-05C0-4BE9-BE0D-34A852E2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5237164"/>
            <a:ext cx="2852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6600"/>
                </a:solidFill>
                <a:latin typeface="Comic Sans MS" panose="030F0702030302020204" pitchFamily="66" charset="0"/>
              </a:rPr>
              <a:t>–– ends with an underline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8ACC5F-502B-4B04-A033-9056C0A5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672139"/>
            <a:ext cx="318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6600"/>
                </a:solidFill>
                <a:latin typeface="Comic Sans MS" panose="030F0702030302020204" pitchFamily="66" charset="0"/>
              </a:rPr>
              <a:t>–– two successive underlines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A7B1FCE-9510-4B1A-A4A1-A67C880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35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8D6442F-FC85-4633-9486-EB706DEA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Reserved Words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303BD6-8C4C-4D01-A903-6C3265201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00937"/>
              </p:ext>
            </p:extLst>
          </p:nvPr>
        </p:nvGraphicFramePr>
        <p:xfrm>
          <a:off x="2514601" y="1985963"/>
          <a:ext cx="7181851" cy="4197350"/>
        </p:xfrm>
        <a:graphic>
          <a:graphicData uri="http://schemas.openxmlformats.org/drawingml/2006/table">
            <a:tbl>
              <a:tblPr/>
              <a:tblGrid>
                <a:gridCol w="1436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78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Reserved words in VHDL</a:t>
                      </a:r>
                    </a:p>
                  </a:txBody>
                  <a:tcPr marL="45260" marR="4526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56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abs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access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after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alias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all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and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architecture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array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assert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attribute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begin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block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body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buffer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bus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case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component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configuration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constant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45260" marR="4526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disconnect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downto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else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elsif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end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entity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exit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file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for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function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generate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generic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group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guarded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impure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in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inertial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inout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45260" marR="4526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is 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label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library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linkage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literal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loop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map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mod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nand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new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next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nor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not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null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of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on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open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or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others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45260" marR="4526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out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package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port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postponed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procedure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process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pure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range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record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register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reject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return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rol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ror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select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severity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signal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shared</a:t>
                      </a:r>
                      <a:endParaRPr lang="en-US" sz="1200">
                        <a:effectLst/>
                      </a:endParaRPr>
                    </a:p>
                    <a:p>
                      <a:pPr algn="ctr"/>
                      <a:r>
                        <a:rPr lang="en-US" sz="1200" b="1">
                          <a:effectLst/>
                        </a:rPr>
                        <a:t>sla</a:t>
                      </a:r>
                      <a:endParaRPr lang="en-US" sz="1200">
                        <a:effectLst/>
                      </a:endParaRPr>
                    </a:p>
                  </a:txBody>
                  <a:tcPr marL="45260" marR="4526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sli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sra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srl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subtype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then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to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transport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type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unaffected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units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until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use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wait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when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while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with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xnor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xor</a:t>
                      </a:r>
                      <a:endParaRPr lang="en-US" sz="1200" dirty="0">
                        <a:effectLst/>
                      </a:endParaRPr>
                    </a:p>
                  </a:txBody>
                  <a:tcPr marL="45260" marR="4526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84" name="Rectangle 5">
            <a:extLst>
              <a:ext uri="{FF2B5EF4-FFF2-40B4-BE49-F238E27FC236}">
                <a16:creationId xmlns:a16="http://schemas.microsoft.com/office/drawing/2014/main" id="{4276F455-89E1-4D2B-A250-81869CB4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43039"/>
            <a:ext cx="769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we cannot use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reserved words </a:t>
            </a:r>
            <a:r>
              <a:rPr lang="en-US" altLang="en-US" sz="1800" dirty="0">
                <a:latin typeface="Comic Sans MS" panose="030F0702030302020204" pitchFamily="66" charset="0"/>
              </a:rPr>
              <a:t>as identifiers for items we define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D203ACF-51BD-413D-B34B-2BBB6075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36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23B0A077-2216-4E5C-844F-78D3EC5922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60994-49F4-4FE1-A287-247BC1CADCE5}" type="slidenum">
              <a:rPr lang="en-US" altLang="en-US" sz="12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AFDA48D-1DAC-4BE7-882E-1B6C48748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Comic Sans MS" panose="030F0702030302020204" pitchFamily="66" charset="0"/>
              </a:rPr>
              <a:t>Strings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1FEC6D6-5CC5-40EA-B1D9-20B715B9F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Bit Strings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B for binary 		( </a:t>
            </a:r>
            <a:r>
              <a:rPr lang="en-US" altLang="en-US" dirty="0">
                <a:solidFill>
                  <a:srgbClr val="FC0128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dirty="0">
                <a:latin typeface="Comic Sans MS" panose="030F0702030302020204" pitchFamily="66" charset="0"/>
              </a:rPr>
              <a:t>”0100_1001” 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O for Octal 		( </a:t>
            </a:r>
            <a:r>
              <a:rPr lang="en-US" altLang="en-US" dirty="0">
                <a:solidFill>
                  <a:srgbClr val="FC0128"/>
                </a:solidFill>
                <a:latin typeface="Comic Sans MS" panose="030F0702030302020204" pitchFamily="66" charset="0"/>
              </a:rPr>
              <a:t>o</a:t>
            </a:r>
            <a:r>
              <a:rPr lang="en-US" altLang="en-US" dirty="0">
                <a:latin typeface="Comic Sans MS" panose="030F0702030302020204" pitchFamily="66" charset="0"/>
              </a:rPr>
              <a:t>”76443” 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X for hexadecimal 	( </a:t>
            </a:r>
            <a:r>
              <a:rPr lang="en-US" altLang="en-US" dirty="0">
                <a:solidFill>
                  <a:srgbClr val="FC0128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dirty="0">
                <a:latin typeface="Comic Sans MS" panose="030F0702030302020204" pitchFamily="66" charset="0"/>
              </a:rPr>
              <a:t>”FFFE_F138” )</a:t>
            </a:r>
          </a:p>
          <a:p>
            <a:pPr lvl="1" eaLnBrk="1" hangingPunct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D1FB8F-145F-4579-A84F-6D316520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37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 descr="Image result">
            <a:extLst>
              <a:ext uri="{FF2B5EF4-FFF2-40B4-BE49-F238E27FC236}">
                <a16:creationId xmlns:a16="http://schemas.microsoft.com/office/drawing/2014/main" id="{6EB86164-DD1F-4378-8288-C4B45C51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3746500"/>
            <a:ext cx="37846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D5229BAB-DFCA-4465-A0F6-65B5EF06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HDL vs. Schematic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B43921-AAE8-4226-9390-278E9AB2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90625"/>
            <a:ext cx="5283200" cy="5111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Schematic’s advantages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Useful for small projects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Easy to learn and design</a:t>
            </a:r>
          </a:p>
          <a:p>
            <a:pPr marL="4572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4572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4572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Schematic’s disadvantages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difficult to manage when complexity grows (million gates ASICs-FPGAs)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difficult to maintain for a long lifetime</a:t>
            </a:r>
          </a:p>
          <a:p>
            <a:pPr lvl="1"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7414" name="Picture 6" descr="Image result">
            <a:extLst>
              <a:ext uri="{FF2B5EF4-FFF2-40B4-BE49-F238E27FC236}">
                <a16:creationId xmlns:a16="http://schemas.microsoft.com/office/drawing/2014/main" id="{1B61F9A8-08D0-4F7C-8949-E8C52953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6" y="1020763"/>
            <a:ext cx="41132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BB62205-1744-4D1A-8463-4B56F754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4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AE1422E-B41A-4614-99CA-51E89B22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Types of HDL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B0F1-AC90-4862-ABE5-C5CEFB6F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Two leading HDLs: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–"/>
              <a:defRPr/>
            </a:pPr>
            <a:r>
              <a:rPr lang="en-US" b="1" dirty="0">
                <a:solidFill>
                  <a:srgbClr val="3333CC"/>
                </a:solidFill>
                <a:latin typeface="Comic Sans MS" panose="030F0702030302020204" pitchFamily="66" charset="0"/>
                <a:cs typeface="Arial"/>
              </a:rPr>
              <a:t>Verilog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Developed in 1984 by Gateway Design Automation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Became an IEEE standard (1364) in 1995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–"/>
              <a:defRPr/>
            </a:pPr>
            <a:r>
              <a:rPr lang="en-US" b="1" dirty="0">
                <a:solidFill>
                  <a:srgbClr val="3333CC"/>
                </a:solidFill>
                <a:latin typeface="Comic Sans MS" panose="030F0702030302020204" pitchFamily="66" charset="0"/>
                <a:cs typeface="Arial"/>
              </a:rPr>
              <a:t>VHDL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Developed in 1981 by the Department of Defense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Became an IEEE standard (1076) in 1987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kern="1200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Other HDL languages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kern="1200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GEZEL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kern="1200" dirty="0" err="1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SystemC</a:t>
            </a:r>
            <a:endParaRPr lang="en-US" kern="1200" dirty="0">
              <a:solidFill>
                <a:srgbClr val="000000"/>
              </a:solidFill>
              <a:latin typeface="Comic Sans MS" panose="030F0702030302020204" pitchFamily="66" charset="0"/>
              <a:cs typeface="Arial"/>
            </a:endParaRP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kern="1200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Ruby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kern="1200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JHDL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lang="en-US" kern="1200" dirty="0">
                <a:solidFill>
                  <a:srgbClr val="000000"/>
                </a:solidFill>
                <a:latin typeface="Comic Sans MS" panose="030F0702030302020204" pitchFamily="66" charset="0"/>
                <a:cs typeface="Arial"/>
              </a:rPr>
              <a:t>etc.</a:t>
            </a:r>
          </a:p>
          <a:p>
            <a:pPr marL="457200" lvl="1" indent="0">
              <a:buNone/>
              <a:defRPr/>
            </a:pPr>
            <a:endParaRPr lang="en-US" kern="1200" dirty="0">
              <a:solidFill>
                <a:srgbClr val="000000"/>
              </a:solidFill>
              <a:latin typeface="Comic Sans MS" panose="030F0702030302020204" pitchFamily="66" charset="0"/>
              <a:cs typeface="Arial"/>
            </a:endParaRPr>
          </a:p>
          <a:p>
            <a:pPr marL="457200" lvl="1" indent="0">
              <a:buNone/>
              <a:defRPr/>
            </a:pPr>
            <a:endParaRPr lang="en-US" kern="1200" dirty="0">
              <a:solidFill>
                <a:srgbClr val="000000"/>
              </a:solidFill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CC35E5-7E66-4606-B5FF-79980F0E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5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6AAE52D-80F1-4BBE-8E61-6A9DA2E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vs. Verilog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1524802-8016-4968-A1C9-AB0D5D24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Verilog is based on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sz="2400" dirty="0">
                <a:latin typeface="Comic Sans MS" panose="030F0702030302020204" pitchFamily="66" charset="0"/>
              </a:rPr>
              <a:t>, while VHDL is based on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Pascal</a:t>
            </a:r>
            <a:r>
              <a:rPr lang="en-US" sz="2400" dirty="0">
                <a:latin typeface="Comic Sans MS" panose="030F0702030302020204" pitchFamily="66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Ada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Unlike Verilog, VHDL is </a:t>
            </a:r>
            <a:r>
              <a:rPr lang="en-US" sz="2400" u="sng" dirty="0">
                <a:latin typeface="Comic Sans MS" panose="030F0702030302020204" pitchFamily="66" charset="0"/>
              </a:rPr>
              <a:t>strongly typed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Unlike VHDL, Verilog is </a:t>
            </a:r>
            <a:r>
              <a:rPr 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case sensitive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Verilog is </a:t>
            </a:r>
            <a:r>
              <a:rPr 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easier</a:t>
            </a:r>
            <a:r>
              <a:rPr lang="en-US" sz="2400" dirty="0">
                <a:latin typeface="Comic Sans MS" panose="030F0702030302020204" pitchFamily="66" charset="0"/>
              </a:rPr>
              <a:t> to learn compared to VHDL.</a:t>
            </a:r>
          </a:p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Verilog has very </a:t>
            </a:r>
            <a:r>
              <a:rPr lang="en-US" sz="2400" u="sng" dirty="0">
                <a:latin typeface="Comic Sans MS" panose="030F0702030302020204" pitchFamily="66" charset="0"/>
              </a:rPr>
              <a:t>simple data types</a:t>
            </a:r>
            <a:r>
              <a:rPr lang="en-US" sz="2400" dirty="0">
                <a:latin typeface="Comic Sans MS" panose="030F0702030302020204" pitchFamily="66" charset="0"/>
              </a:rPr>
              <a:t>, while VHDL allows users to create </a:t>
            </a:r>
            <a:r>
              <a:rPr lang="en-US" sz="2400" u="sng" dirty="0">
                <a:latin typeface="Comic Sans MS" panose="030F0702030302020204" pitchFamily="66" charset="0"/>
              </a:rPr>
              <a:t>more complex data types</a:t>
            </a:r>
          </a:p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VHDL more popular with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European companies</a:t>
            </a:r>
            <a:r>
              <a:rPr lang="en-US" sz="2400" dirty="0">
                <a:latin typeface="Comic Sans MS" panose="030F0702030302020204" pitchFamily="66" charset="0"/>
              </a:rPr>
              <a:t>, Verilog more popular with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US companies.</a:t>
            </a:r>
          </a:p>
          <a:p>
            <a:pPr marL="0" indent="0">
              <a:buNone/>
              <a:defRPr/>
            </a:pPr>
            <a:br>
              <a:rPr lang="en-US" sz="2400" dirty="0">
                <a:latin typeface="Comic Sans MS" panose="030F0702030302020204" pitchFamily="66" charset="0"/>
              </a:rPr>
            </a:b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br>
              <a:rPr lang="en-US" sz="2400" dirty="0">
                <a:latin typeface="Comic Sans MS" panose="030F0702030302020204" pitchFamily="66" charset="0"/>
              </a:rPr>
            </a:br>
            <a:br>
              <a:rPr lang="en-US" sz="2400" dirty="0">
                <a:latin typeface="Comic Sans MS" panose="030F0702030302020204" pitchFamily="66" charset="0"/>
              </a:rPr>
            </a:b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br>
              <a:rPr lang="en-US" sz="2400" dirty="0">
                <a:latin typeface="Comic Sans MS" panose="030F0702030302020204" pitchFamily="66" charset="0"/>
              </a:rPr>
            </a:br>
            <a:endParaRPr lang="en-US" sz="24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700BB34-2CE8-4FE5-A38C-E299D5D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6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8D57BE2-010F-45AF-8614-A75ED10D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vs. Verilog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A517983-2A2E-4DA0-908F-6531AA5B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High level constructs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VHDL: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There are more constructs and features for high-level modeling in VHDL than there are in Verilog.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Abstract data types can be used along with the following statements: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 statements </a:t>
            </a:r>
            <a:r>
              <a:rPr lang="en-US" altLang="en-US" dirty="0">
                <a:latin typeface="Comic Sans MS" panose="030F0702030302020204" pitchFamily="66" charset="0"/>
              </a:rPr>
              <a:t>for model reuse,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configuration statements </a:t>
            </a:r>
            <a:r>
              <a:rPr lang="en-US" altLang="en-US" dirty="0">
                <a:latin typeface="Comic Sans MS" panose="030F0702030302020204" pitchFamily="66" charset="0"/>
              </a:rPr>
              <a:t>for configuring design structure,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generate statements </a:t>
            </a:r>
            <a:r>
              <a:rPr lang="en-US" altLang="en-US" dirty="0">
                <a:latin typeface="Comic Sans MS" panose="030F0702030302020204" pitchFamily="66" charset="0"/>
              </a:rPr>
              <a:t>for replicating structure,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generic statements </a:t>
            </a:r>
            <a:r>
              <a:rPr lang="en-US" altLang="en-US" dirty="0">
                <a:latin typeface="Comic Sans MS" panose="030F0702030302020204" pitchFamily="66" charset="0"/>
              </a:rPr>
              <a:t>for generic models that can be individually characterized, for example, bit width.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Verilog: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there is no equivalent to the high-level VHDL modeling statements in Verilog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D65C13-BA08-48C8-954E-C2F2DB0D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7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0319797-8E55-4C85-AC56-560EA1E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vs. Verilog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5745364-69F5-4140-AB91-E477E092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Comic Sans MS" panose="030F0702030302020204" pitchFamily="66" charset="0"/>
              </a:rPr>
              <a:t>Libraries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VHDL: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A library is a store for compiled entities, architectures, packages and configurations. 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Useful for managing multiple design projects. </a:t>
            </a:r>
          </a:p>
          <a:p>
            <a:pPr marL="914400" lvl="2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Verilog: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There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no concept of a library </a:t>
            </a:r>
            <a:r>
              <a:rPr lang="en-US" dirty="0">
                <a:latin typeface="Comic Sans MS" panose="030F0702030302020204" pitchFamily="66" charset="0"/>
              </a:rPr>
              <a:t>in Verilog. This is due to it's origins as an interpretive language. </a:t>
            </a:r>
          </a:p>
          <a:p>
            <a:pPr lvl="1"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25C4323-BF50-453C-98CE-9F484852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8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4705594-9F26-4FDE-99FB-9B8C586B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vs. Verilog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B1E7742-CA57-498B-8699-6B0171BF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Low level constructs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VHDL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Simple two input logical operators are built into the language, they are: NOT, AND, OR, NAND, NOR, XOR and XNOR.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Any timing must be separately specified using the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after clause</a:t>
            </a:r>
            <a:r>
              <a:rPr lang="en-US" altLang="en-US" dirty="0">
                <a:latin typeface="Comic Sans MS" panose="030F0702030302020204" pitchFamily="66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Verilog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The Verilog language was </a:t>
            </a:r>
            <a:r>
              <a:rPr lang="en-US" altLang="en-US" u="sng" dirty="0">
                <a:latin typeface="Comic Sans MS" panose="030F0702030302020204" pitchFamily="66" charset="0"/>
              </a:rPr>
              <a:t>originally</a:t>
            </a:r>
            <a:r>
              <a:rPr lang="en-US" altLang="en-US" dirty="0">
                <a:latin typeface="Comic Sans MS" panose="030F0702030302020204" pitchFamily="66" charset="0"/>
              </a:rPr>
              <a:t> developed with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gate level modeling in mind</a:t>
            </a:r>
            <a:r>
              <a:rPr lang="en-US" altLang="en-US" dirty="0">
                <a:latin typeface="Comic Sans MS" panose="030F0702030302020204" pitchFamily="66" charset="0"/>
              </a:rPr>
              <a:t>, and so has very good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Constructs for modeling at this level </a:t>
            </a:r>
            <a:r>
              <a:rPr lang="en-US" altLang="en-US" dirty="0">
                <a:latin typeface="Comic Sans MS" panose="030F0702030302020204" pitchFamily="66" charset="0"/>
              </a:rPr>
              <a:t>and for modeling the cell primitives of ASIC and FPGA libraries.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Examples include User Defined Primitives (UDP), truth tables and the specify block for specifying timing delays across a module.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1814A05-340C-43AA-9800-7BCF2346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9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15327</TotalTime>
  <Words>2419</Words>
  <Application>Microsoft Office PowerPoint</Application>
  <PresentationFormat>Widescreen</PresentationFormat>
  <Paragraphs>487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VHDL (Introduction)</vt:lpstr>
      <vt:lpstr>Outline</vt:lpstr>
      <vt:lpstr>Hardware Description Language</vt:lpstr>
      <vt:lpstr>HDL vs. Schematic</vt:lpstr>
      <vt:lpstr>Types of HDL languages</vt:lpstr>
      <vt:lpstr>VHDL vs. Verilog</vt:lpstr>
      <vt:lpstr>VHDL vs. Verilog</vt:lpstr>
      <vt:lpstr>VHDL vs. Verilog</vt:lpstr>
      <vt:lpstr>VHDL vs. Verilog</vt:lpstr>
      <vt:lpstr>VHDL vs. Verilog</vt:lpstr>
      <vt:lpstr>VHDL vs. Verilog</vt:lpstr>
      <vt:lpstr>PowerPoint Presentation</vt:lpstr>
      <vt:lpstr>Introduction to VHDL </vt:lpstr>
      <vt:lpstr>Introduction to VHDL </vt:lpstr>
      <vt:lpstr>Introduction to VHDL </vt:lpstr>
      <vt:lpstr>VHDL: Abstraction Levels (I)</vt:lpstr>
      <vt:lpstr>VHDL: Abstraction Levels (II)</vt:lpstr>
      <vt:lpstr>Behavioral Description in VHDL</vt:lpstr>
      <vt:lpstr>RT Level in VHDL (Data flow)</vt:lpstr>
      <vt:lpstr>Gate-level in VHDL (Structural) </vt:lpstr>
      <vt:lpstr>PowerPoint Presentation</vt:lpstr>
      <vt:lpstr>Let’s Start Simple</vt:lpstr>
      <vt:lpstr>Entity-Architecture Pair</vt:lpstr>
      <vt:lpstr>Entity Declarations</vt:lpstr>
      <vt:lpstr>Entity Example</vt:lpstr>
      <vt:lpstr>Entity Declarations Port Clause</vt:lpstr>
      <vt:lpstr>Entity Declarations</vt:lpstr>
      <vt:lpstr>Entity: Example</vt:lpstr>
      <vt:lpstr>Architecture Body</vt:lpstr>
      <vt:lpstr>Architecture Body (II)</vt:lpstr>
      <vt:lpstr>Architecture Body, e.g.</vt:lpstr>
      <vt:lpstr>VHDL Description of Combinational Networks</vt:lpstr>
      <vt:lpstr>Lexical Elements of VHDL</vt:lpstr>
      <vt:lpstr>Identifiers</vt:lpstr>
      <vt:lpstr>Examples of identifiers </vt:lpstr>
      <vt:lpstr>Reserved Words</vt:lpstr>
      <vt:lpstr>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294</cp:revision>
  <dcterms:created xsi:type="dcterms:W3CDTF">2021-09-15T06:22:22Z</dcterms:created>
  <dcterms:modified xsi:type="dcterms:W3CDTF">2022-04-10T07:12:05Z</dcterms:modified>
</cp:coreProperties>
</file>