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1" r:id="rId3"/>
    <p:sldId id="272" r:id="rId4"/>
    <p:sldId id="281" r:id="rId5"/>
    <p:sldId id="280" r:id="rId6"/>
    <p:sldId id="275" r:id="rId7"/>
    <p:sldId id="276" r:id="rId8"/>
    <p:sldId id="277" r:id="rId9"/>
    <p:sldId id="278" r:id="rId10"/>
    <p:sldId id="327" r:id="rId11"/>
    <p:sldId id="279" r:id="rId12"/>
    <p:sldId id="328" r:id="rId13"/>
    <p:sldId id="329" r:id="rId14"/>
    <p:sldId id="282" r:id="rId15"/>
    <p:sldId id="326" r:id="rId16"/>
    <p:sldId id="323" r:id="rId17"/>
    <p:sldId id="283" r:id="rId18"/>
    <p:sldId id="284" r:id="rId19"/>
    <p:sldId id="32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21" r:id="rId30"/>
    <p:sldId id="294" r:id="rId31"/>
    <p:sldId id="322" r:id="rId32"/>
    <p:sldId id="320" r:id="rId33"/>
    <p:sldId id="295" r:id="rId34"/>
    <p:sldId id="330" r:id="rId35"/>
    <p:sldId id="319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08" autoAdjust="0"/>
  </p:normalViewPr>
  <p:slideViewPr>
    <p:cSldViewPr snapToGrid="0">
      <p:cViewPr varScale="1">
        <p:scale>
          <a:sx n="50" d="100"/>
          <a:sy n="50" d="100"/>
        </p:scale>
        <p:origin x="1188" y="3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70A65E1-5B25-4B31-A820-2B60BAF2E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5" rIns="91427" bIns="45715"/>
          <a:lstStyle/>
          <a:p>
            <a:endParaRPr lang="en-US" altLang="en-US"/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49E65245-A677-4053-BA75-A5D67652F415}"/>
              </a:ext>
            </a:extLst>
          </p:cNvPr>
          <p:cNvPicPr>
            <a:picLocks noGrp="1" noChangeAspect="1" noChangeArrowheads="1"/>
          </p:cNvPicPr>
          <p:nvPr>
            <p:ph type="sldImg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1213" y="527050"/>
            <a:ext cx="3535362" cy="2651125"/>
          </a:xfrm>
          <a:noFill/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7F282A6-BE76-458E-9DE0-E3400EC57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11475" y="622300"/>
            <a:ext cx="4410075" cy="2481263"/>
          </a:xfrm>
          <a:ln cap="flat"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6886740-3A9A-4248-A24F-2697D20F0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2075" y="3384550"/>
            <a:ext cx="7507288" cy="300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library IEEE;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IEEE.STD_LOGIC_1164.all;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entity decoder2_4 is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 port(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     X : in STD_LOGIC_VECTOR(1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downto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Enable : in STD_LOGIC;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     Y : out STD_LOGIC_VECTOR(3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downto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0)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     );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end decoder2_4;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architecture decoder2_4_arc of decoder2_4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S: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(2 </a:t>
            </a:r>
            <a:r>
              <a:rPr lang="en-US" altLang="en-US" sz="1200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begin</a:t>
            </a:r>
            <a:br>
              <a:rPr lang="en-US" dirty="0"/>
            </a:br>
            <a:r>
              <a:rPr 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 &lt;=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Enable&amp;X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With S Select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Y &lt;=“0001" when “100",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        "0010" when “101",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        "0100" when “110",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“1000" when “111",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        "0000" when others;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end decoder2_4_arc;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575816"/>
            <a:ext cx="9144000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(Concurrent Statement)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24AAF96-5860-4279-B513-F06FE16C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Check Yourself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49BD55C-F11B-4BCC-B3F3-DA179DDA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Draw a waveform for the following signal assignment. For each requested statement, please determine the time.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X &lt;= Y after 5 ns;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X &lt;= transport Y after 5 ns;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X&lt;=Y;</a:t>
            </a: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F7A7E5D2-D7E2-4A4E-ADF6-41AFDBDF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44" y="4117932"/>
            <a:ext cx="991658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0D80866-A20C-4C3D-99CF-135E3647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A3F4D68-9D0A-4D5A-8C4E-188A93BC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59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3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alt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Concurrent Statements 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98DF64E8-F74D-4429-9A25-055B606FF6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E153FE-F4E6-43B7-B31C-7EAA0E739A2E}" type="slidenum">
              <a:rPr lang="en-GB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50D8CA16-B465-4766-B819-52E84098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60" y="468281"/>
            <a:ext cx="615232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latin typeface="Comic Sans MS" panose="030F0702030302020204" pitchFamily="66" charset="0"/>
              </a:rPr>
              <a:t>Concurrent Statements (I)</a:t>
            </a:r>
          </a:p>
        </p:txBody>
      </p:sp>
      <p:grpSp>
        <p:nvGrpSpPr>
          <p:cNvPr id="28676" name="Group 3">
            <a:extLst>
              <a:ext uri="{FF2B5EF4-FFF2-40B4-BE49-F238E27FC236}">
                <a16:creationId xmlns:a16="http://schemas.microsoft.com/office/drawing/2014/main" id="{54F94C71-65E5-4675-B59F-C6178C84BFB8}"/>
              </a:ext>
            </a:extLst>
          </p:cNvPr>
          <p:cNvGrpSpPr>
            <a:grpSpLocks/>
          </p:cNvGrpSpPr>
          <p:nvPr/>
        </p:nvGrpSpPr>
        <p:grpSpPr bwMode="auto">
          <a:xfrm>
            <a:off x="2054227" y="1671639"/>
            <a:ext cx="7694613" cy="2562225"/>
            <a:chOff x="334" y="1053"/>
            <a:chExt cx="4847" cy="1614"/>
          </a:xfrm>
        </p:grpSpPr>
        <p:grpSp>
          <p:nvGrpSpPr>
            <p:cNvPr id="28683" name="Group 4">
              <a:extLst>
                <a:ext uri="{FF2B5EF4-FFF2-40B4-BE49-F238E27FC236}">
                  <a16:creationId xmlns:a16="http://schemas.microsoft.com/office/drawing/2014/main" id="{AA18BCD3-F48D-41DA-9131-3FB9EBF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9" y="1053"/>
              <a:ext cx="3605" cy="583"/>
              <a:chOff x="1059" y="1053"/>
              <a:chExt cx="3605" cy="583"/>
            </a:xfrm>
          </p:grpSpPr>
          <p:sp>
            <p:nvSpPr>
              <p:cNvPr id="28696" name="Rectangle 5">
                <a:extLst>
                  <a:ext uri="{FF2B5EF4-FFF2-40B4-BE49-F238E27FC236}">
                    <a16:creationId xmlns:a16="http://schemas.microsoft.com/office/drawing/2014/main" id="{C7EFF04A-16D6-478F-8AC5-66B4C40A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116"/>
                <a:ext cx="3168" cy="520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8697" name="Rectangle 6">
                <a:extLst>
                  <a:ext uri="{FF2B5EF4-FFF2-40B4-BE49-F238E27FC236}">
                    <a16:creationId xmlns:a16="http://schemas.microsoft.com/office/drawing/2014/main" id="{C396C0ED-E755-4273-BF8E-E7309F6C3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1053"/>
                <a:ext cx="3605" cy="5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indent="-285750" defTabSz="7620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Three types of concurrent statements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used in dataflow descriptions</a:t>
                </a:r>
              </a:p>
            </p:txBody>
          </p:sp>
        </p:grpSp>
        <p:grpSp>
          <p:nvGrpSpPr>
            <p:cNvPr id="28684" name="Group 7">
              <a:extLst>
                <a:ext uri="{FF2B5EF4-FFF2-40B4-BE49-F238E27FC236}">
                  <a16:creationId xmlns:a16="http://schemas.microsoft.com/office/drawing/2014/main" id="{E4D2AE41-423A-4B3A-93D1-B7AD2FA31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" y="2316"/>
              <a:ext cx="1734" cy="351"/>
              <a:chOff x="334" y="2316"/>
              <a:chExt cx="1734" cy="351"/>
            </a:xfrm>
          </p:grpSpPr>
          <p:sp>
            <p:nvSpPr>
              <p:cNvPr id="28694" name="Rectangle 8">
                <a:extLst>
                  <a:ext uri="{FF2B5EF4-FFF2-40B4-BE49-F238E27FC236}">
                    <a16:creationId xmlns:a16="http://schemas.microsoft.com/office/drawing/2014/main" id="{E06AA769-A86D-4550-8CD2-E46B440AD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" y="2355"/>
                <a:ext cx="1656" cy="3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8695" name="Rectangle 9">
                <a:extLst>
                  <a:ext uri="{FF2B5EF4-FFF2-40B4-BE49-F238E27FC236}">
                    <a16:creationId xmlns:a16="http://schemas.microsoft.com/office/drawing/2014/main" id="{04C1E0CC-9C68-4367-B853-3C2CD562F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" y="2316"/>
                <a:ext cx="1725" cy="28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indent="-285750" defTabSz="7620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Boolean Equations</a:t>
                </a:r>
              </a:p>
            </p:txBody>
          </p:sp>
        </p:grpSp>
        <p:grpSp>
          <p:nvGrpSpPr>
            <p:cNvPr id="28685" name="Group 10">
              <a:extLst>
                <a:ext uri="{FF2B5EF4-FFF2-40B4-BE49-F238E27FC236}">
                  <a16:creationId xmlns:a16="http://schemas.microsoft.com/office/drawing/2014/main" id="{A434F197-E4DC-4D92-9E25-2C998017E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" y="2320"/>
              <a:ext cx="1008" cy="343"/>
              <a:chOff x="4173" y="2320"/>
              <a:chExt cx="1008" cy="343"/>
            </a:xfrm>
          </p:grpSpPr>
          <p:sp>
            <p:nvSpPr>
              <p:cNvPr id="28692" name="Rectangle 11">
                <a:extLst>
                  <a:ext uri="{FF2B5EF4-FFF2-40B4-BE49-F238E27FC236}">
                    <a16:creationId xmlns:a16="http://schemas.microsoft.com/office/drawing/2014/main" id="{1298202F-32E0-4337-89BC-40EF68AFA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" y="2351"/>
                <a:ext cx="928" cy="3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8693" name="Rectangle 12">
                <a:extLst>
                  <a:ext uri="{FF2B5EF4-FFF2-40B4-BE49-F238E27FC236}">
                    <a16:creationId xmlns:a16="http://schemas.microsoft.com/office/drawing/2014/main" id="{EEB5B6D0-8420-4BE7-A908-7859A3A9E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2320"/>
                <a:ext cx="1008" cy="28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indent="-285750" defTabSz="7620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when-else</a:t>
                </a:r>
              </a:p>
            </p:txBody>
          </p:sp>
        </p:grpSp>
        <p:grpSp>
          <p:nvGrpSpPr>
            <p:cNvPr id="28686" name="Group 13">
              <a:extLst>
                <a:ext uri="{FF2B5EF4-FFF2-40B4-BE49-F238E27FC236}">
                  <a16:creationId xmlns:a16="http://schemas.microsoft.com/office/drawing/2014/main" id="{8991B657-B60E-44FA-AEB6-A3F5AE44C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0" y="2316"/>
              <a:ext cx="1669" cy="351"/>
              <a:chOff x="2250" y="2316"/>
              <a:chExt cx="1669" cy="351"/>
            </a:xfrm>
          </p:grpSpPr>
          <p:sp>
            <p:nvSpPr>
              <p:cNvPr id="28690" name="Rectangle 14">
                <a:extLst>
                  <a:ext uri="{FF2B5EF4-FFF2-40B4-BE49-F238E27FC236}">
                    <a16:creationId xmlns:a16="http://schemas.microsoft.com/office/drawing/2014/main" id="{7CA195C4-3EFE-484B-A300-F4A76EEF5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355"/>
                <a:ext cx="1512" cy="3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8691" name="Rectangle 15">
                <a:extLst>
                  <a:ext uri="{FF2B5EF4-FFF2-40B4-BE49-F238E27FC236}">
                    <a16:creationId xmlns:a16="http://schemas.microsoft.com/office/drawing/2014/main" id="{0529C63D-24DB-4651-B8FA-706BEF267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2316"/>
                <a:ext cx="1669" cy="28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indent="-285750" defTabSz="7620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with-select-when</a:t>
                </a:r>
              </a:p>
            </p:txBody>
          </p:sp>
        </p:grpSp>
        <p:sp>
          <p:nvSpPr>
            <p:cNvPr id="28687" name="Line 16">
              <a:extLst>
                <a:ext uri="{FF2B5EF4-FFF2-40B4-BE49-F238E27FC236}">
                  <a16:creationId xmlns:a16="http://schemas.microsoft.com/office/drawing/2014/main" id="{305A1F35-CE6D-4DF1-AD2C-6B4866A5F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632"/>
              <a:ext cx="91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8" name="Line 17">
              <a:extLst>
                <a:ext uri="{FF2B5EF4-FFF2-40B4-BE49-F238E27FC236}">
                  <a16:creationId xmlns:a16="http://schemas.microsoft.com/office/drawing/2014/main" id="{ED80AA9F-0FB8-4462-9421-6A945E33F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4" y="1584"/>
              <a:ext cx="0" cy="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9" name="Line 18">
              <a:extLst>
                <a:ext uri="{FF2B5EF4-FFF2-40B4-BE49-F238E27FC236}">
                  <a16:creationId xmlns:a16="http://schemas.microsoft.com/office/drawing/2014/main" id="{310EF624-2418-4EDA-B555-F0E4DF639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632"/>
              <a:ext cx="792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8677" name="Rectangle 19">
            <a:extLst>
              <a:ext uri="{FF2B5EF4-FFF2-40B4-BE49-F238E27FC236}">
                <a16:creationId xmlns:a16="http://schemas.microsoft.com/office/drawing/2014/main" id="{A2AD7F57-2C3B-4A4D-9CCA-CDC8E3FB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4" y="4391025"/>
            <a:ext cx="214481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For  concurrent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signal assignments</a:t>
            </a:r>
          </a:p>
        </p:txBody>
      </p:sp>
      <p:sp>
        <p:nvSpPr>
          <p:cNvPr id="28678" name="Rectangle 20">
            <a:extLst>
              <a:ext uri="{FF2B5EF4-FFF2-40B4-BE49-F238E27FC236}">
                <a16:creationId xmlns:a16="http://schemas.microsoft.com/office/drawing/2014/main" id="{768E4939-D2FF-4CA1-88BF-A0781245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4" y="4391025"/>
            <a:ext cx="214481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For  selective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signal assignments</a:t>
            </a:r>
          </a:p>
        </p:txBody>
      </p:sp>
      <p:sp>
        <p:nvSpPr>
          <p:cNvPr id="28679" name="Rectangle 21">
            <a:extLst>
              <a:ext uri="{FF2B5EF4-FFF2-40B4-BE49-F238E27FC236}">
                <a16:creationId xmlns:a16="http://schemas.microsoft.com/office/drawing/2014/main" id="{DBA63065-2C08-4565-8B99-571908E1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4" y="4391025"/>
            <a:ext cx="214481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For  conditional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signal assignments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ED97F-B25C-4495-A522-2C72A0A59B1C}"/>
              </a:ext>
            </a:extLst>
          </p:cNvPr>
          <p:cNvGrpSpPr>
            <a:grpSpLocks/>
          </p:cNvGrpSpPr>
          <p:nvPr/>
        </p:nvGrpSpPr>
        <p:grpSpPr bwMode="auto">
          <a:xfrm>
            <a:off x="5180014" y="4989514"/>
            <a:ext cx="4802187" cy="923879"/>
            <a:chOff x="3656038" y="4989845"/>
            <a:chExt cx="4802162" cy="923765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6C473EE-5421-448B-B650-7ADA8DAC730D}"/>
                </a:ext>
              </a:extLst>
            </p:cNvPr>
            <p:cNvSpPr/>
            <p:nvPr/>
          </p:nvSpPr>
          <p:spPr>
            <a:xfrm rot="16200000">
              <a:off x="5770611" y="2875272"/>
              <a:ext cx="573016" cy="4802162"/>
            </a:xfrm>
            <a:prstGeom prst="leftBrace">
              <a:avLst>
                <a:gd name="adj1" fmla="val 8333"/>
                <a:gd name="adj2" fmla="val 494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682" name="TextBox 2">
              <a:extLst>
                <a:ext uri="{FF2B5EF4-FFF2-40B4-BE49-F238E27FC236}">
                  <a16:creationId xmlns:a16="http://schemas.microsoft.com/office/drawing/2014/main" id="{4BC8C4E1-86E1-4D64-AE8D-00D51BE61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140" y="5544324"/>
              <a:ext cx="4108796" cy="36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mic Sans MS" panose="030F0702030302020204" pitchFamily="66" charset="0"/>
                </a:rPr>
                <a:t>Concurrent Conditional statements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E5ECB6D6-9827-43B7-AA0C-7903C0FC5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388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Concurrent Statements (II)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4D97220-74D0-4442-A0CB-B9C4E8D94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4807" y="1268413"/>
            <a:ext cx="11359585" cy="4525963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When – Else : </a:t>
            </a:r>
            <a:r>
              <a:rPr lang="en-US" altLang="en-US" sz="2400" dirty="0">
                <a:solidFill>
                  <a:srgbClr val="003300"/>
                </a:solidFill>
                <a:latin typeface="Comic Sans MS" panose="030F0702030302020204" pitchFamily="66" charset="0"/>
              </a:rPr>
              <a:t>(Conditional concurrent signal assignment)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7D2907C4-74A7-4CA9-A836-26F33A93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85975"/>
            <a:ext cx="7620000" cy="1874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i="1" dirty="0" err="1">
                <a:latin typeface="Comic Sans MS" panose="030F0702030302020204" pitchFamily="66" charset="0"/>
              </a:rPr>
              <a:t>target_signal</a:t>
            </a:r>
            <a:r>
              <a:rPr lang="en-US" altLang="en-US" sz="2000" dirty="0">
                <a:latin typeface="Comic Sans MS" panose="030F0702030302020204" pitchFamily="66" charset="0"/>
              </a:rPr>
              <a:t> &lt;= </a:t>
            </a:r>
            <a:r>
              <a:rPr lang="en-US" altLang="en-US" sz="2000" i="1" dirty="0">
                <a:latin typeface="Comic Sans MS" panose="030F0702030302020204" pitchFamily="66" charset="0"/>
              </a:rPr>
              <a:t>value1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latin typeface="Comic Sans MS" panose="030F0702030302020204" pitchFamily="66" charset="0"/>
              </a:rPr>
              <a:t>condition1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              </a:t>
            </a:r>
            <a:r>
              <a:rPr lang="en-US" altLang="en-US" sz="2000" i="1" dirty="0">
                <a:latin typeface="Comic Sans MS" panose="030F0702030302020204" pitchFamily="66" charset="0"/>
              </a:rPr>
              <a:t>value2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latin typeface="Comic Sans MS" panose="030F0702030302020204" pitchFamily="66" charset="0"/>
              </a:rPr>
              <a:t>condition2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                     . . .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              </a:t>
            </a:r>
            <a:r>
              <a:rPr lang="en-US" altLang="en-US" sz="2000" i="1" dirty="0">
                <a:latin typeface="Comic Sans MS" panose="030F0702030302020204" pitchFamily="66" charset="0"/>
              </a:rPr>
              <a:t>valueN-1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latin typeface="Comic Sans MS" panose="030F0702030302020204" pitchFamily="66" charset="0"/>
              </a:rPr>
              <a:t>conditionN-1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              </a:t>
            </a:r>
            <a:r>
              <a:rPr lang="en-US" altLang="en-US" sz="2000" i="1" dirty="0" err="1">
                <a:latin typeface="Comic Sans MS" panose="030F0702030302020204" pitchFamily="66" charset="0"/>
              </a:rPr>
              <a:t>valueN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30726" name="Group 5">
            <a:extLst>
              <a:ext uri="{FF2B5EF4-FFF2-40B4-BE49-F238E27FC236}">
                <a16:creationId xmlns:a16="http://schemas.microsoft.com/office/drawing/2014/main" id="{C2FA5141-DA1A-4796-8BC8-617EE24FAF38}"/>
              </a:ext>
            </a:extLst>
          </p:cNvPr>
          <p:cNvGrpSpPr>
            <a:grpSpLocks/>
          </p:cNvGrpSpPr>
          <p:nvPr/>
        </p:nvGrpSpPr>
        <p:grpSpPr bwMode="auto">
          <a:xfrm>
            <a:off x="1558925" y="4240212"/>
            <a:ext cx="8847138" cy="2238374"/>
            <a:chOff x="144" y="2671"/>
            <a:chExt cx="5573" cy="1410"/>
          </a:xfrm>
        </p:grpSpPr>
        <p:grpSp>
          <p:nvGrpSpPr>
            <p:cNvPr id="30727" name="Group 6">
              <a:extLst>
                <a:ext uri="{FF2B5EF4-FFF2-40B4-BE49-F238E27FC236}">
                  <a16:creationId xmlns:a16="http://schemas.microsoft.com/office/drawing/2014/main" id="{9773F255-2277-4A54-B658-6A91AABE2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671"/>
              <a:ext cx="5573" cy="1410"/>
              <a:chOff x="144" y="2652"/>
              <a:chExt cx="5573" cy="1410"/>
            </a:xfrm>
          </p:grpSpPr>
          <p:graphicFrame>
            <p:nvGraphicFramePr>
              <p:cNvPr id="30729" name="Object 7">
                <a:extLst>
                  <a:ext uri="{FF2B5EF4-FFF2-40B4-BE49-F238E27FC236}">
                    <a16:creationId xmlns:a16="http://schemas.microsoft.com/office/drawing/2014/main" id="{4FB8976C-5530-4497-884B-5738C1E5C3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9076873"/>
                  </p:ext>
                </p:extLst>
              </p:nvPr>
            </p:nvGraphicFramePr>
            <p:xfrm>
              <a:off x="655" y="2652"/>
              <a:ext cx="4385" cy="1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Bitmap Image" r:id="rId3" imgW="6961905" imgH="1961905" progId="Paint.Picture">
                      <p:embed/>
                    </p:oleObj>
                  </mc:Choice>
                  <mc:Fallback>
                    <p:oleObj name="Bitmap Image" r:id="rId3" imgW="6961905" imgH="1961905" progId="Paint.Picture">
                      <p:embed/>
                      <p:pic>
                        <p:nvPicPr>
                          <p:cNvPr id="30729" name="Object 7">
                            <a:extLst>
                              <a:ext uri="{FF2B5EF4-FFF2-40B4-BE49-F238E27FC236}">
                                <a16:creationId xmlns:a16="http://schemas.microsoft.com/office/drawing/2014/main" id="{4FB8976C-5530-4497-884B-5738C1E5C3F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5" y="2652"/>
                            <a:ext cx="4385" cy="1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0" name="Text Box 8">
                <a:extLst>
                  <a:ext uri="{FF2B5EF4-FFF2-40B4-BE49-F238E27FC236}">
                    <a16:creationId xmlns:a16="http://schemas.microsoft.com/office/drawing/2014/main" id="{F73DB982-30A7-4538-B51A-82D9C6CD0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2755"/>
                <a:ext cx="4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Value N</a:t>
                </a:r>
              </a:p>
            </p:txBody>
          </p:sp>
          <p:sp>
            <p:nvSpPr>
              <p:cNvPr id="30731" name="Text Box 9">
                <a:extLst>
                  <a:ext uri="{FF2B5EF4-FFF2-40B4-BE49-F238E27FC236}">
                    <a16:creationId xmlns:a16="http://schemas.microsoft.com/office/drawing/2014/main" id="{B133DE3A-D40C-4ED8-8AAF-B6D73879D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024"/>
                <a:ext cx="5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Value N-1</a:t>
                </a:r>
              </a:p>
            </p:txBody>
          </p:sp>
          <p:sp>
            <p:nvSpPr>
              <p:cNvPr id="30732" name="Text Box 10">
                <a:extLst>
                  <a:ext uri="{FF2B5EF4-FFF2-40B4-BE49-F238E27FC236}">
                    <a16:creationId xmlns:a16="http://schemas.microsoft.com/office/drawing/2014/main" id="{3F4E7B39-A856-4BFD-9C4F-00EC9F599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" y="3504"/>
                <a:ext cx="72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Condition N-1</a:t>
                </a:r>
              </a:p>
            </p:txBody>
          </p:sp>
          <p:sp>
            <p:nvSpPr>
              <p:cNvPr id="30733" name="Text Box 11">
                <a:extLst>
                  <a:ext uri="{FF2B5EF4-FFF2-40B4-BE49-F238E27FC236}">
                    <a16:creationId xmlns:a16="http://schemas.microsoft.com/office/drawing/2014/main" id="{C1CD3727-7391-4BAD-8716-4170C503B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3744"/>
                <a:ext cx="62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Condition 2</a:t>
                </a:r>
              </a:p>
            </p:txBody>
          </p:sp>
          <p:sp>
            <p:nvSpPr>
              <p:cNvPr id="30734" name="Text Box 12">
                <a:extLst>
                  <a:ext uri="{FF2B5EF4-FFF2-40B4-BE49-F238E27FC236}">
                    <a16:creationId xmlns:a16="http://schemas.microsoft.com/office/drawing/2014/main" id="{75BDC310-4F98-4E8E-8446-0E2FE3E06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" y="3888"/>
                <a:ext cx="60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Condition 1</a:t>
                </a:r>
              </a:p>
            </p:txBody>
          </p:sp>
          <p:sp>
            <p:nvSpPr>
              <p:cNvPr id="30735" name="Text Box 13">
                <a:extLst>
                  <a:ext uri="{FF2B5EF4-FFF2-40B4-BE49-F238E27FC236}">
                    <a16:creationId xmlns:a16="http://schemas.microsoft.com/office/drawing/2014/main" id="{7429BE07-E885-451D-9DD2-BD4BBC6FA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264"/>
                <a:ext cx="4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Value 2</a:t>
                </a:r>
              </a:p>
            </p:txBody>
          </p:sp>
          <p:sp>
            <p:nvSpPr>
              <p:cNvPr id="30736" name="Text Box 14">
                <a:extLst>
                  <a:ext uri="{FF2B5EF4-FFF2-40B4-BE49-F238E27FC236}">
                    <a16:creationId xmlns:a16="http://schemas.microsoft.com/office/drawing/2014/main" id="{6E6DCFA2-9225-4F78-8AC8-D48F082EC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3408"/>
                <a:ext cx="43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Value 1</a:t>
                </a:r>
              </a:p>
            </p:txBody>
          </p:sp>
          <p:sp>
            <p:nvSpPr>
              <p:cNvPr id="30737" name="Text Box 15">
                <a:extLst>
                  <a:ext uri="{FF2B5EF4-FFF2-40B4-BE49-F238E27FC236}">
                    <a16:creationId xmlns:a16="http://schemas.microsoft.com/office/drawing/2014/main" id="{828733EF-5672-4369-AD3B-77B96E438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7" y="3072"/>
                <a:ext cx="73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200">
                    <a:latin typeface="Comic Sans MS" panose="030F0702030302020204" pitchFamily="66" charset="0"/>
                  </a:rPr>
                  <a:t>Target Signal</a:t>
                </a:r>
              </a:p>
            </p:txBody>
          </p:sp>
        </p:grpSp>
        <p:sp>
          <p:nvSpPr>
            <p:cNvPr id="30728" name="Text Box 16">
              <a:extLst>
                <a:ext uri="{FF2B5EF4-FFF2-40B4-BE49-F238E27FC236}">
                  <a16:creationId xmlns:a16="http://schemas.microsoft.com/office/drawing/2014/main" id="{338DEE76-F860-40B3-9B3E-1625D5E1D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2761"/>
              <a:ext cx="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Tx/>
                <a:buFontTx/>
                <a:buNone/>
              </a:pPr>
              <a:r>
                <a:rPr kumimoji="1" lang="en-US" altLang="en-US" sz="2400">
                  <a:latin typeface="Comic Sans MS" panose="030F0702030302020204" pitchFamily="66" charset="0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B53860A1-3653-4A3A-9155-D44D79A0A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88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Concurrent Statements (III)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72FB22F0-98E3-4F73-8FB4-1E9A67FAD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401" y="1223962"/>
            <a:ext cx="8229600" cy="4270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When-else Example: MUX </a:t>
            </a:r>
          </a:p>
        </p:txBody>
      </p:sp>
      <p:grpSp>
        <p:nvGrpSpPr>
          <p:cNvPr id="31749" name="Group 9">
            <a:extLst>
              <a:ext uri="{FF2B5EF4-FFF2-40B4-BE49-F238E27FC236}">
                <a16:creationId xmlns:a16="http://schemas.microsoft.com/office/drawing/2014/main" id="{23CAA3F0-C186-4885-AB0C-125229EED5F2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1844675"/>
            <a:ext cx="7705725" cy="4789488"/>
            <a:chOff x="158" y="1162"/>
            <a:chExt cx="4854" cy="3017"/>
          </a:xfrm>
        </p:grpSpPr>
        <p:pic>
          <p:nvPicPr>
            <p:cNvPr id="31751" name="Picture 4">
              <a:extLst>
                <a:ext uri="{FF2B5EF4-FFF2-40B4-BE49-F238E27FC236}">
                  <a16:creationId xmlns:a16="http://schemas.microsoft.com/office/drawing/2014/main" id="{3F1FB86F-1592-426B-BE0F-210CC87BA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162"/>
              <a:ext cx="1212" cy="1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52" name="Rectangle 6">
              <a:extLst>
                <a:ext uri="{FF2B5EF4-FFF2-40B4-BE49-F238E27FC236}">
                  <a16:creationId xmlns:a16="http://schemas.microsoft.com/office/drawing/2014/main" id="{94649EE7-4B3E-4F56-9C47-7B84C1C1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87"/>
              <a:ext cx="4854" cy="17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Architecture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mux_arch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of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mux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Signal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S: </a:t>
              </a:r>
              <a:r>
                <a:rPr lang="en-US" altLang="en-US" sz="20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bit_vector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(1 </a:t>
              </a:r>
              <a:r>
                <a:rPr lang="en-US" altLang="en-US" sz="2000" dirty="0" err="1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downto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0);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Begin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S&lt;= A &amp; B;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	F   &lt;=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0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when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(s = "00")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		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1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when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(s = "01")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		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2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when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(s = "10")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		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3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mux_arch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31753" name="Rectangle 7">
              <a:extLst>
                <a:ext uri="{FF2B5EF4-FFF2-40B4-BE49-F238E27FC236}">
                  <a16:creationId xmlns:a16="http://schemas.microsoft.com/office/drawing/2014/main" id="{FA30B659-BD85-411E-88AC-A9CDC29A5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162"/>
              <a:ext cx="4846" cy="29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1754" name="Text Box 8">
              <a:extLst>
                <a:ext uri="{FF2B5EF4-FFF2-40B4-BE49-F238E27FC236}">
                  <a16:creationId xmlns:a16="http://schemas.microsoft.com/office/drawing/2014/main" id="{6211C89B-C9F0-4B80-AAB4-8047C1C8D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162"/>
              <a:ext cx="4854" cy="12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Entity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mux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is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Port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(I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0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1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2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3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: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in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bit;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A, B :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in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bit;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F :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out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bit);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End 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mux;</a:t>
              </a:r>
            </a:p>
          </p:txBody>
        </p:sp>
      </p:grpSp>
      <p:sp>
        <p:nvSpPr>
          <p:cNvPr id="31750" name="Rectangle 1">
            <a:extLst>
              <a:ext uri="{FF2B5EF4-FFF2-40B4-BE49-F238E27FC236}">
                <a16:creationId xmlns:a16="http://schemas.microsoft.com/office/drawing/2014/main" id="{3BA751CD-73D2-4F55-BFE4-A82537FC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950" y="4102100"/>
            <a:ext cx="2203450" cy="203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We do not talk about logic gate, and or nand ect, we are describing the </a:t>
            </a:r>
            <a:r>
              <a:rPr lang="en-US" altLang="en-US" sz="1800" b="1">
                <a:solidFill>
                  <a:srgbClr val="0000FF"/>
                </a:solidFill>
                <a:latin typeface="Comic Sans MS" panose="030F0702030302020204" pitchFamily="66" charset="0"/>
              </a:rPr>
              <a:t>behavior</a:t>
            </a:r>
            <a:r>
              <a:rPr lang="en-US" altLang="en-US" sz="1800">
                <a:latin typeface="Comic Sans MS" panose="030F0702030302020204" pitchFamily="66" charset="0"/>
              </a:rPr>
              <a:t> of circuit using a high level description.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0585248-9E58-4DA8-81FF-B7EC6DF3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245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Unaffected signals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668BD86-D4FF-45E2-9B14-51937CA6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66" y="1462370"/>
            <a:ext cx="11587619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Value of the signal is not changed</a:t>
            </a:r>
          </a:p>
          <a:p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VHDL 1993 only!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8190E5D6-7E1A-4B0B-8F4E-80F91FB6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99" y="1691561"/>
            <a:ext cx="485487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library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IEEE;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use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entity </a:t>
            </a:r>
            <a:r>
              <a:rPr lang="en-US" altLang="en-US" sz="18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pr_encoder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is</a:t>
            </a: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port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(S0, S1,S2,S3: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in </a:t>
            </a:r>
            <a:r>
              <a:rPr lang="en-US" altLang="en-US" sz="18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Z :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out </a:t>
            </a:r>
            <a:r>
              <a:rPr lang="en-US" altLang="en-US" sz="18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 (1 </a:t>
            </a:r>
            <a:r>
              <a:rPr lang="en-US" altLang="en-US" sz="18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end entity </a:t>
            </a:r>
            <a:r>
              <a:rPr lang="en-US" altLang="en-US" sz="18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pr_encoder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architecture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behavioral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of </a:t>
            </a:r>
            <a:r>
              <a:rPr lang="en-US" altLang="en-US" sz="18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pr_encoder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is</a:t>
            </a: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begin</a:t>
            </a: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Z &lt;= “00”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after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5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ns when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S0 = ‘1’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else</a:t>
            </a: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“01”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after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5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ns when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S1 = ‘1’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else</a:t>
            </a: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unaffected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 when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S2 = ‘1’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else</a:t>
            </a: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“11”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after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5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ns when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S3 = ‘1’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else</a:t>
            </a: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“00”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after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5 </a:t>
            </a: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ns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end architecture </a:t>
            </a:r>
            <a:r>
              <a:rPr lang="en-US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behavioral;</a:t>
            </a:r>
          </a:p>
        </p:txBody>
      </p:sp>
      <p:sp>
        <p:nvSpPr>
          <p:cNvPr id="32774" name="Rectangle 1">
            <a:extLst>
              <a:ext uri="{FF2B5EF4-FFF2-40B4-BE49-F238E27FC236}">
                <a16:creationId xmlns:a16="http://schemas.microsoft.com/office/drawing/2014/main" id="{31832D3B-A44D-4338-9CB5-228197E9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25" y="2887325"/>
            <a:ext cx="51153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Comic Sans MS" panose="030F0702030302020204" pitchFamily="66" charset="0"/>
              </a:rPr>
              <a:t>The keyword unaffected indicates a choice where the signal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is not given </a:t>
            </a:r>
            <a:r>
              <a:rPr lang="en-US" altLang="en-US" sz="2000" dirty="0">
                <a:latin typeface="Comic Sans MS" panose="030F0702030302020204" pitchFamily="66" charset="0"/>
              </a:rPr>
              <a:t>a new assignment.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Comic Sans MS" panose="030F0702030302020204" pitchFamily="66" charset="0"/>
              </a:rPr>
              <a:t>This is roughly equivalent to the use of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 null statement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0199EF2-FD5D-4A0B-B0FA-6E65F0B1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Check yourself 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6FA5383-8E02-4680-8F27-521A486A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Using When-else statement, implement the following circuit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9AE94815-605F-4CD5-A987-8AD68A1DE2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4102" y="3061570"/>
            <a:ext cx="6756400" cy="2438400"/>
            <a:chOff x="752" y="1392"/>
            <a:chExt cx="4256" cy="1536"/>
          </a:xfrm>
        </p:grpSpPr>
        <p:sp>
          <p:nvSpPr>
            <p:cNvPr id="33798" name="AutoShape 3">
              <a:extLst>
                <a:ext uri="{FF2B5EF4-FFF2-40B4-BE49-F238E27FC236}">
                  <a16:creationId xmlns:a16="http://schemas.microsoft.com/office/drawing/2014/main" id="{8CFC5101-D7D6-4E85-AFC9-44D44CCAE4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52" y="1392"/>
              <a:ext cx="425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3799" name="Picture 5">
              <a:extLst>
                <a:ext uri="{FF2B5EF4-FFF2-40B4-BE49-F238E27FC236}">
                  <a16:creationId xmlns:a16="http://schemas.microsoft.com/office/drawing/2014/main" id="{03F81D49-21BF-4B38-8E6E-543A39E66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" y="1392"/>
              <a:ext cx="4264" cy="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2E68AC16-9265-4925-9590-B49703ED3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746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Concurrent Statements (IV)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D9EAF40-F03C-4F50-B19C-087B734C1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5234" y="1195387"/>
            <a:ext cx="10112766" cy="4525963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With –Select-When : </a:t>
            </a:r>
            <a:r>
              <a:rPr lang="en-US" altLang="en-US" sz="2000" dirty="0">
                <a:solidFill>
                  <a:srgbClr val="003300"/>
                </a:solidFill>
                <a:latin typeface="Comic Sans MS" panose="030F0702030302020204" pitchFamily="66" charset="0"/>
              </a:rPr>
              <a:t>(selected concurrent signal assignment)</a:t>
            </a:r>
          </a:p>
          <a:p>
            <a:endParaRPr lang="en-US" altLang="en-US" sz="2000" dirty="0">
              <a:solidFill>
                <a:srgbClr val="00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2EB275CB-9F1D-47EC-A55B-D7592AB2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1933575"/>
            <a:ext cx="7620000" cy="1874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with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 err="1">
                <a:latin typeface="Comic Sans MS" panose="030F0702030302020204" pitchFamily="66" charset="0"/>
              </a:rPr>
              <a:t>choice_expression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select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</a:t>
            </a:r>
            <a:r>
              <a:rPr lang="en-US" altLang="en-US" sz="2000" i="1" dirty="0" err="1">
                <a:latin typeface="Comic Sans MS" panose="030F0702030302020204" pitchFamily="66" charset="0"/>
              </a:rPr>
              <a:t>target_signal</a:t>
            </a:r>
            <a:r>
              <a:rPr lang="en-US" altLang="en-US" sz="2000" dirty="0">
                <a:latin typeface="Comic Sans MS" panose="030F0702030302020204" pitchFamily="66" charset="0"/>
              </a:rPr>
              <a:t> &lt;= </a:t>
            </a:r>
            <a:r>
              <a:rPr lang="en-US" altLang="en-US" sz="2000" i="1" dirty="0">
                <a:latin typeface="Comic Sans MS" panose="030F0702030302020204" pitchFamily="66" charset="0"/>
              </a:rPr>
              <a:t>expression1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latin typeface="Comic Sans MS" panose="030F0702030302020204" pitchFamily="66" charset="0"/>
              </a:rPr>
              <a:t>choices</a:t>
            </a:r>
            <a:r>
              <a:rPr lang="pl-PL" altLang="en-US" sz="2000" i="1" dirty="0">
                <a:latin typeface="Comic Sans MS" panose="030F0702030302020204" pitchFamily="66" charset="0"/>
              </a:rPr>
              <a:t>_</a:t>
            </a:r>
            <a:r>
              <a:rPr lang="en-US" altLang="en-US" sz="2000" i="1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,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                 </a:t>
            </a:r>
            <a:r>
              <a:rPr lang="en-US" altLang="en-US" sz="2000" i="1" dirty="0">
                <a:latin typeface="Comic Sans MS" panose="030F0702030302020204" pitchFamily="66" charset="0"/>
              </a:rPr>
              <a:t>expression2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latin typeface="Comic Sans MS" panose="030F0702030302020204" pitchFamily="66" charset="0"/>
              </a:rPr>
              <a:t>choices</a:t>
            </a:r>
            <a:r>
              <a:rPr lang="pl-PL" altLang="en-US" sz="2000" i="1" dirty="0">
                <a:latin typeface="Comic Sans MS" panose="030F0702030302020204" pitchFamily="66" charset="0"/>
              </a:rPr>
              <a:t>_</a:t>
            </a:r>
            <a:r>
              <a:rPr lang="en-US" altLang="en-US" sz="2000" i="1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,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                  . . .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                 </a:t>
            </a:r>
            <a:r>
              <a:rPr lang="en-US" altLang="en-US" sz="2000" i="1" dirty="0" err="1">
                <a:latin typeface="Comic Sans MS" panose="030F0702030302020204" pitchFamily="66" charset="0"/>
              </a:rPr>
              <a:t>expressionN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latin typeface="Comic Sans MS" panose="030F0702030302020204" pitchFamily="66" charset="0"/>
              </a:rPr>
              <a:t>choices</a:t>
            </a:r>
            <a:r>
              <a:rPr lang="pl-PL" altLang="en-US" sz="2000" i="1" dirty="0">
                <a:latin typeface="Comic Sans MS" panose="030F0702030302020204" pitchFamily="66" charset="0"/>
              </a:rPr>
              <a:t>_</a:t>
            </a:r>
            <a:r>
              <a:rPr lang="en-US" altLang="en-US" sz="2000" i="1" dirty="0">
                <a:latin typeface="Comic Sans MS" panose="030F0702030302020204" pitchFamily="66" charset="0"/>
              </a:rPr>
              <a:t>N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34822" name="Group 17">
            <a:extLst>
              <a:ext uri="{FF2B5EF4-FFF2-40B4-BE49-F238E27FC236}">
                <a16:creationId xmlns:a16="http://schemas.microsoft.com/office/drawing/2014/main" id="{AB277D5C-9D9C-4A74-979A-731988D5B34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54450"/>
            <a:ext cx="7162800" cy="2743200"/>
            <a:chOff x="576" y="2304"/>
            <a:chExt cx="4512" cy="1728"/>
          </a:xfrm>
        </p:grpSpPr>
        <p:grpSp>
          <p:nvGrpSpPr>
            <p:cNvPr id="34823" name="Group 18">
              <a:extLst>
                <a:ext uri="{FF2B5EF4-FFF2-40B4-BE49-F238E27FC236}">
                  <a16:creationId xmlns:a16="http://schemas.microsoft.com/office/drawing/2014/main" id="{F492E7B0-87DA-4262-9868-D317CD6B7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04"/>
              <a:ext cx="3408" cy="1728"/>
              <a:chOff x="1680" y="2304"/>
              <a:chExt cx="3408" cy="1728"/>
            </a:xfrm>
          </p:grpSpPr>
          <p:sp>
            <p:nvSpPr>
              <p:cNvPr id="34828" name="AutoShape 19">
                <a:extLst>
                  <a:ext uri="{FF2B5EF4-FFF2-40B4-BE49-F238E27FC236}">
                    <a16:creationId xmlns:a16="http://schemas.microsoft.com/office/drawing/2014/main" id="{3B513050-2355-475F-B83B-FEB372E52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4" y="2628"/>
                <a:ext cx="1560" cy="9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4829" name="Line 20">
                <a:extLst>
                  <a:ext uri="{FF2B5EF4-FFF2-40B4-BE49-F238E27FC236}">
                    <a16:creationId xmlns:a16="http://schemas.microsoft.com/office/drawing/2014/main" id="{297A31A2-56F1-4F82-97D0-E19B8DF66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68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4830" name="Line 21">
                <a:extLst>
                  <a:ext uri="{FF2B5EF4-FFF2-40B4-BE49-F238E27FC236}">
                    <a16:creationId xmlns:a16="http://schemas.microsoft.com/office/drawing/2014/main" id="{5DCDC22D-F58F-42C3-A6C3-2F35E5F9E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88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4831" name="Line 22">
                <a:extLst>
                  <a:ext uri="{FF2B5EF4-FFF2-40B4-BE49-F238E27FC236}">
                    <a16:creationId xmlns:a16="http://schemas.microsoft.com/office/drawing/2014/main" id="{FB04F721-7669-4D97-8741-D8F0986CB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35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4832" name="Line 23">
                <a:extLst>
                  <a:ext uri="{FF2B5EF4-FFF2-40B4-BE49-F238E27FC236}">
                    <a16:creationId xmlns:a16="http://schemas.microsoft.com/office/drawing/2014/main" id="{E0BB4828-59AD-4875-8890-7DECF3EE5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4833" name="Text Box 24">
                <a:extLst>
                  <a:ext uri="{FF2B5EF4-FFF2-40B4-BE49-F238E27FC236}">
                    <a16:creationId xmlns:a16="http://schemas.microsoft.com/office/drawing/2014/main" id="{EDFEAF61-391A-479D-B6A0-B219DBEA7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6" y="2568"/>
                <a:ext cx="12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pl-PL" altLang="en-US" sz="1600">
                    <a:latin typeface="Comic Sans MS" panose="030F0702030302020204" pitchFamily="66" charset="0"/>
                  </a:rPr>
                  <a:t>c</a:t>
                </a:r>
                <a:r>
                  <a:rPr kumimoji="1" lang="en-US" altLang="en-US" sz="1600">
                    <a:latin typeface="Comic Sans MS" panose="030F0702030302020204" pitchFamily="66" charset="0"/>
                  </a:rPr>
                  <a:t>hoices</a:t>
                </a:r>
                <a:r>
                  <a:rPr kumimoji="1" lang="pl-PL" altLang="en-US" sz="1600">
                    <a:latin typeface="Comic Sans MS" panose="030F0702030302020204" pitchFamily="66" charset="0"/>
                  </a:rPr>
                  <a:t>_</a:t>
                </a:r>
                <a:r>
                  <a:rPr kumimoji="1" lang="en-US" alt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34834" name="Text Box 25">
                <a:extLst>
                  <a:ext uri="{FF2B5EF4-FFF2-40B4-BE49-F238E27FC236}">
                    <a16:creationId xmlns:a16="http://schemas.microsoft.com/office/drawing/2014/main" id="{2350AB6D-D46E-442B-9CA4-D06A525BF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8" y="2808"/>
                <a:ext cx="12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pl-PL" altLang="en-US" sz="1600">
                    <a:latin typeface="Comic Sans MS" panose="030F0702030302020204" pitchFamily="66" charset="0"/>
                  </a:rPr>
                  <a:t>c</a:t>
                </a:r>
                <a:r>
                  <a:rPr kumimoji="1" lang="en-US" altLang="en-US" sz="1600">
                    <a:latin typeface="Comic Sans MS" panose="030F0702030302020204" pitchFamily="66" charset="0"/>
                  </a:rPr>
                  <a:t>hoices</a:t>
                </a:r>
                <a:r>
                  <a:rPr kumimoji="1" lang="pl-PL" altLang="en-US" sz="1600">
                    <a:latin typeface="Comic Sans MS" panose="030F0702030302020204" pitchFamily="66" charset="0"/>
                  </a:rPr>
                  <a:t>_</a:t>
                </a:r>
                <a:r>
                  <a:rPr kumimoji="1" lang="en-US" alt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34835" name="Text Box 26">
                <a:extLst>
                  <a:ext uri="{FF2B5EF4-FFF2-40B4-BE49-F238E27FC236}">
                    <a16:creationId xmlns:a16="http://schemas.microsoft.com/office/drawing/2014/main" id="{BBF5C958-6FEC-4958-9F5B-58999C870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408"/>
                <a:ext cx="1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pl-PL" altLang="en-US" sz="1600">
                    <a:latin typeface="Comic Sans MS" panose="030F0702030302020204" pitchFamily="66" charset="0"/>
                  </a:rPr>
                  <a:t>c</a:t>
                </a:r>
                <a:r>
                  <a:rPr kumimoji="1" lang="en-US" altLang="en-US" sz="1600">
                    <a:latin typeface="Comic Sans MS" panose="030F0702030302020204" pitchFamily="66" charset="0"/>
                  </a:rPr>
                  <a:t>hoices</a:t>
                </a:r>
                <a:r>
                  <a:rPr kumimoji="1" lang="pl-PL" altLang="en-US" sz="1600">
                    <a:latin typeface="Comic Sans MS" panose="030F0702030302020204" pitchFamily="66" charset="0"/>
                  </a:rPr>
                  <a:t>_</a:t>
                </a:r>
                <a:r>
                  <a:rPr kumimoji="1" lang="en-US" altLang="en-US" sz="1600">
                    <a:latin typeface="Comic Sans MS" panose="030F0702030302020204" pitchFamily="66" charset="0"/>
                  </a:rPr>
                  <a:t>N</a:t>
                </a:r>
              </a:p>
            </p:txBody>
          </p:sp>
          <p:sp>
            <p:nvSpPr>
              <p:cNvPr id="34836" name="Text Box 27">
                <a:extLst>
                  <a:ext uri="{FF2B5EF4-FFF2-40B4-BE49-F238E27FC236}">
                    <a16:creationId xmlns:a16="http://schemas.microsoft.com/office/drawing/2014/main" id="{0D036D07-3B83-4997-853B-F54C510F1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928"/>
                <a:ext cx="23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600">
                    <a:latin typeface="Comic Sans MS" panose="030F0702030302020204" pitchFamily="66" charset="0"/>
                  </a:rPr>
                  <a:t>target_signal</a:t>
                </a:r>
              </a:p>
            </p:txBody>
          </p:sp>
          <p:sp>
            <p:nvSpPr>
              <p:cNvPr id="34837" name="AutoShape 28">
                <a:extLst>
                  <a:ext uri="{FF2B5EF4-FFF2-40B4-BE49-F238E27FC236}">
                    <a16:creationId xmlns:a16="http://schemas.microsoft.com/office/drawing/2014/main" id="{38BD1B41-D14A-48FE-8D6C-3A272439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648"/>
                <a:ext cx="288" cy="384"/>
              </a:xfrm>
              <a:prstGeom prst="upArrow">
                <a:avLst>
                  <a:gd name="adj1" fmla="val 50000"/>
                  <a:gd name="adj2" fmla="val 33333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4838" name="Text Box 29">
                <a:extLst>
                  <a:ext uri="{FF2B5EF4-FFF2-40B4-BE49-F238E27FC236}">
                    <a16:creationId xmlns:a16="http://schemas.microsoft.com/office/drawing/2014/main" id="{8468010E-0F23-4497-9016-316640BB8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744"/>
                <a:ext cx="23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600">
                    <a:latin typeface="Comic Sans MS" panose="030F0702030302020204" pitchFamily="66" charset="0"/>
                  </a:rPr>
                  <a:t>choice expression</a:t>
                </a:r>
              </a:p>
            </p:txBody>
          </p:sp>
        </p:grpSp>
        <p:grpSp>
          <p:nvGrpSpPr>
            <p:cNvPr id="34824" name="Group 30">
              <a:extLst>
                <a:ext uri="{FF2B5EF4-FFF2-40B4-BE49-F238E27FC236}">
                  <a16:creationId xmlns:a16="http://schemas.microsoft.com/office/drawing/2014/main" id="{7F9CB846-D4B2-434D-B570-9ABA82B5A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592"/>
              <a:ext cx="1584" cy="980"/>
              <a:chOff x="576" y="2592"/>
              <a:chExt cx="1584" cy="980"/>
            </a:xfrm>
          </p:grpSpPr>
          <p:sp>
            <p:nvSpPr>
              <p:cNvPr id="34825" name="Text Box 31">
                <a:extLst>
                  <a:ext uri="{FF2B5EF4-FFF2-40B4-BE49-F238E27FC236}">
                    <a16:creationId xmlns:a16="http://schemas.microsoft.com/office/drawing/2014/main" id="{137A5C14-731E-4BDD-8B7A-105E09200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600">
                    <a:latin typeface="Comic Sans MS" panose="030F0702030302020204" pitchFamily="66" charset="0"/>
                  </a:rPr>
                  <a:t>expression1</a:t>
                </a:r>
              </a:p>
            </p:txBody>
          </p:sp>
          <p:sp>
            <p:nvSpPr>
              <p:cNvPr id="34826" name="Text Box 32">
                <a:extLst>
                  <a:ext uri="{FF2B5EF4-FFF2-40B4-BE49-F238E27FC236}">
                    <a16:creationId xmlns:a16="http://schemas.microsoft.com/office/drawing/2014/main" id="{1862E635-8506-47EA-9D04-A129FE08C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0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600">
                    <a:latin typeface="Comic Sans MS" panose="030F0702030302020204" pitchFamily="66" charset="0"/>
                  </a:rPr>
                  <a:t>expression2</a:t>
                </a:r>
              </a:p>
            </p:txBody>
          </p:sp>
          <p:sp>
            <p:nvSpPr>
              <p:cNvPr id="34827" name="Text Box 33">
                <a:extLst>
                  <a:ext uri="{FF2B5EF4-FFF2-40B4-BE49-F238E27FC236}">
                    <a16:creationId xmlns:a16="http://schemas.microsoft.com/office/drawing/2014/main" id="{BDC5520B-AC1D-4589-A9A3-F55EAAE32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3360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Tx/>
                  <a:buFontTx/>
                  <a:buNone/>
                </a:pPr>
                <a:r>
                  <a:rPr kumimoji="1" lang="en-US" altLang="en-US" sz="1600">
                    <a:latin typeface="Comic Sans MS" panose="030F0702030302020204" pitchFamily="66" charset="0"/>
                  </a:rPr>
                  <a:t>expressionN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A6C88C62-EF55-4AA2-9F0D-98C41F982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021600-6DDB-4867-B81E-021C4FDDB15A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5CC840-FA7A-4437-B865-F43ECBA51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Concurrent Statements (V)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AE5D29B-CDD3-4380-BB63-15DA57753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02524"/>
            <a:ext cx="8229600" cy="4525963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With-select-when Example: MUX</a:t>
            </a:r>
          </a:p>
        </p:txBody>
      </p:sp>
      <p:grpSp>
        <p:nvGrpSpPr>
          <p:cNvPr id="35845" name="Group 9">
            <a:extLst>
              <a:ext uri="{FF2B5EF4-FFF2-40B4-BE49-F238E27FC236}">
                <a16:creationId xmlns:a16="http://schemas.microsoft.com/office/drawing/2014/main" id="{DD785935-AFE7-4233-877B-C747123C541E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1797051"/>
            <a:ext cx="7705725" cy="4727575"/>
            <a:chOff x="158" y="996"/>
            <a:chExt cx="4854" cy="2978"/>
          </a:xfrm>
        </p:grpSpPr>
        <p:pic>
          <p:nvPicPr>
            <p:cNvPr id="35848" name="Picture 5">
              <a:extLst>
                <a:ext uri="{FF2B5EF4-FFF2-40B4-BE49-F238E27FC236}">
                  <a16:creationId xmlns:a16="http://schemas.microsoft.com/office/drawing/2014/main" id="{06C1D793-6001-4FA5-A90A-2B5BB2EEA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996"/>
              <a:ext cx="1212" cy="1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849" name="Rectangle 6">
              <a:extLst>
                <a:ext uri="{FF2B5EF4-FFF2-40B4-BE49-F238E27FC236}">
                  <a16:creationId xmlns:a16="http://schemas.microsoft.com/office/drawing/2014/main" id="{40D9A639-F248-48EE-841F-A3B8977AD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160"/>
              <a:ext cx="4854" cy="17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Architecture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mux_arch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of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mux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Signal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S: </a:t>
              </a:r>
              <a:r>
                <a:rPr lang="en-US" altLang="en-US" sz="18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bit_vector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(1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downto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0);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Begin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S&lt;= A &amp; B;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With 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S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select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     		  F&lt;= I</a:t>
              </a:r>
              <a:r>
                <a:rPr lang="en-US" altLang="en-US" sz="18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0 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when 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“00“,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      		        I</a:t>
              </a:r>
              <a:r>
                <a:rPr lang="en-US" altLang="en-US" sz="18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1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when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"01“,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        		        I</a:t>
              </a:r>
              <a:r>
                <a:rPr lang="en-US" altLang="en-US" sz="18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2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when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“10“,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      	   	        I</a:t>
              </a:r>
              <a:r>
                <a:rPr lang="en-US" altLang="en-US" sz="18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3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when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“11”;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end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mux_arch</a:t>
              </a:r>
              <a:r>
                <a:rPr lang="en-US" altLang="en-US" sz="18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35850" name="Rectangle 7">
              <a:extLst>
                <a:ext uri="{FF2B5EF4-FFF2-40B4-BE49-F238E27FC236}">
                  <a16:creationId xmlns:a16="http://schemas.microsoft.com/office/drawing/2014/main" id="{873FF925-0F1D-41A5-8232-14BFF3BA2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038"/>
              <a:ext cx="4846" cy="29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5851" name="Text Box 8">
              <a:extLst>
                <a:ext uri="{FF2B5EF4-FFF2-40B4-BE49-F238E27FC236}">
                  <a16:creationId xmlns:a16="http://schemas.microsoft.com/office/drawing/2014/main" id="{C05924F0-FD40-4BC4-8C67-935DA999C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038"/>
              <a:ext cx="4854" cy="11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Entity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 mux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is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Port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(I</a:t>
              </a:r>
              <a:r>
                <a:rPr lang="en-US" altLang="en-US" sz="18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0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18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18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18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3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 :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in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 bit;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A, B :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in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 bit;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F :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out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 bit);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End </a:t>
              </a:r>
              <a:r>
                <a:rPr lang="en-US" altLang="en-US" sz="1800">
                  <a:latin typeface="Comic Sans MS" panose="030F0702030302020204" pitchFamily="66" charset="0"/>
                  <a:cs typeface="Courier New" panose="02070309020205020404" pitchFamily="49" charset="0"/>
                </a:rPr>
                <a:t>mux;</a:t>
              </a: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803968E6-800B-4514-802F-A7FAD13D9AF9}"/>
              </a:ext>
            </a:extLst>
          </p:cNvPr>
          <p:cNvSpPr/>
          <p:nvPr/>
        </p:nvSpPr>
        <p:spPr>
          <a:xfrm>
            <a:off x="4376738" y="4487864"/>
            <a:ext cx="1947862" cy="541337"/>
          </a:xfrm>
          <a:custGeom>
            <a:avLst/>
            <a:gdLst>
              <a:gd name="connsiteX0" fmla="*/ 0 w 1965278"/>
              <a:gd name="connsiteY0" fmla="*/ 329547 h 466024"/>
              <a:gd name="connsiteX1" fmla="*/ 1473958 w 1965278"/>
              <a:gd name="connsiteY1" fmla="*/ 2000 h 466024"/>
              <a:gd name="connsiteX2" fmla="*/ 1965278 w 1965278"/>
              <a:gd name="connsiteY2" fmla="*/ 466024 h 46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278" h="466024">
                <a:moveTo>
                  <a:pt x="0" y="329547"/>
                </a:moveTo>
                <a:cubicBezTo>
                  <a:pt x="573206" y="154400"/>
                  <a:pt x="1146412" y="-20746"/>
                  <a:pt x="1473958" y="2000"/>
                </a:cubicBezTo>
                <a:cubicBezTo>
                  <a:pt x="1801504" y="24746"/>
                  <a:pt x="1883391" y="245385"/>
                  <a:pt x="1965278" y="466024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5847" name="Rectangle 10">
            <a:extLst>
              <a:ext uri="{FF2B5EF4-FFF2-40B4-BE49-F238E27FC236}">
                <a16:creationId xmlns:a16="http://schemas.microsoft.com/office/drawing/2014/main" id="{3AEC9FFE-447C-4F6A-8C3C-A161E8BE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4143375"/>
            <a:ext cx="2205038" cy="203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We do not talk about logic gate, and or nand ect, we are describing the </a:t>
            </a:r>
            <a:r>
              <a:rPr lang="en-US" altLang="en-US" sz="1800" b="1">
                <a:solidFill>
                  <a:srgbClr val="0000FF"/>
                </a:solidFill>
                <a:latin typeface="Comic Sans MS" panose="030F0702030302020204" pitchFamily="66" charset="0"/>
              </a:rPr>
              <a:t>behavior</a:t>
            </a:r>
            <a:r>
              <a:rPr lang="en-US" altLang="en-US" sz="1800">
                <a:latin typeface="Comic Sans MS" panose="030F0702030302020204" pitchFamily="66" charset="0"/>
              </a:rPr>
              <a:t> of circuit using a high level description.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D588265-956F-465A-8265-619DC43E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Check yourself 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0B29E76-D058-4923-85E1-7611FD30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Using With-select-when statement, implement an active-high 2-4 decoder</a:t>
            </a:r>
          </a:p>
        </p:txBody>
      </p:sp>
      <p:pic>
        <p:nvPicPr>
          <p:cNvPr id="36869" name="Picture 2" descr="Image result for 2-4 decoder">
            <a:extLst>
              <a:ext uri="{FF2B5EF4-FFF2-40B4-BE49-F238E27FC236}">
                <a16:creationId xmlns:a16="http://schemas.microsoft.com/office/drawing/2014/main" id="{B67EBBA3-3A91-4F0E-B862-8A8BB55C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368675"/>
            <a:ext cx="36004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DF41C38-9419-41AE-9557-AA307E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2F162E2-7BC1-4F78-B06C-1A7FD59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latin typeface="Comic Sans MS" panose="030F0702030302020204" pitchFamily="66" charset="0"/>
              </a:rPr>
              <a:t>Intro to Concurrent statements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Delay Types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When-else instruction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With-select-when instruction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 Generics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Constants</a:t>
            </a:r>
          </a:p>
          <a:p>
            <a:r>
              <a:rPr lang="en-US" altLang="en-US" sz="3000" dirty="0">
                <a:latin typeface="Comic Sans MS" panose="030F0702030302020204" pitchFamily="66" charset="0"/>
              </a:rPr>
              <a:t>VHDL Objects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3D9015-960B-4A04-AE70-81EAAD9E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39413BB8-722C-4405-8AFA-2876E8B89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33412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Comic Sans MS" panose="030F0702030302020204" pitchFamily="66" charset="0"/>
              </a:rPr>
              <a:t>Concurrent Statements (Boolean equations)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952D9B7-2D7F-4B09-96DC-982724EF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49" y="1166019"/>
            <a:ext cx="8229600" cy="4525962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Example: MUX</a:t>
            </a:r>
          </a:p>
        </p:txBody>
      </p:sp>
      <p:grpSp>
        <p:nvGrpSpPr>
          <p:cNvPr id="37893" name="Group 9">
            <a:extLst>
              <a:ext uri="{FF2B5EF4-FFF2-40B4-BE49-F238E27FC236}">
                <a16:creationId xmlns:a16="http://schemas.microsoft.com/office/drawing/2014/main" id="{8FA2FBDD-E3C2-4AB5-A8D9-427500A5310E}"/>
              </a:ext>
            </a:extLst>
          </p:cNvPr>
          <p:cNvGrpSpPr>
            <a:grpSpLocks/>
          </p:cNvGrpSpPr>
          <p:nvPr/>
        </p:nvGrpSpPr>
        <p:grpSpPr bwMode="auto">
          <a:xfrm>
            <a:off x="1966914" y="2057401"/>
            <a:ext cx="7705725" cy="4373563"/>
            <a:chOff x="158" y="1174"/>
            <a:chExt cx="4854" cy="2755"/>
          </a:xfrm>
        </p:grpSpPr>
        <p:pic>
          <p:nvPicPr>
            <p:cNvPr id="37894" name="Picture 5">
              <a:extLst>
                <a:ext uri="{FF2B5EF4-FFF2-40B4-BE49-F238E27FC236}">
                  <a16:creationId xmlns:a16="http://schemas.microsoft.com/office/drawing/2014/main" id="{C3C02245-FCA2-426E-806B-BAF26606BB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234"/>
              <a:ext cx="1212" cy="1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5" name="Rectangle 6">
              <a:extLst>
                <a:ext uri="{FF2B5EF4-FFF2-40B4-BE49-F238E27FC236}">
                  <a16:creationId xmlns:a16="http://schemas.microsoft.com/office/drawing/2014/main" id="{14EF6814-6C2F-4F93-9DF4-B7FE7A1C1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478"/>
              <a:ext cx="4854" cy="14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Architecture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mux_arch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of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mux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Begin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F&lt;= (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not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A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not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B 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0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) 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   (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not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A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B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I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)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   ( A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not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B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2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)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             ( A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 B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I</a:t>
              </a:r>
              <a:r>
                <a:rPr lang="en-US" altLang="en-US" sz="2000" baseline="-25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3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end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dirty="0" err="1">
                  <a:latin typeface="Comic Sans MS" panose="030F0702030302020204" pitchFamily="66" charset="0"/>
                  <a:cs typeface="Courier New" panose="02070309020205020404" pitchFamily="49" charset="0"/>
                </a:rPr>
                <a:t>mux_arch</a:t>
              </a:r>
              <a:r>
                <a:rPr lang="en-US" altLang="en-US" sz="2000" dirty="0">
                  <a:latin typeface="Comic Sans MS" panose="030F0702030302020204" pitchFamily="66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37896" name="Rectangle 7">
              <a:extLst>
                <a:ext uri="{FF2B5EF4-FFF2-40B4-BE49-F238E27FC236}">
                  <a16:creationId xmlns:a16="http://schemas.microsoft.com/office/drawing/2014/main" id="{43F5BF5E-5BB1-4797-AD87-D74DF559C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174"/>
              <a:ext cx="4846" cy="27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7897" name="Text Box 8">
              <a:extLst>
                <a:ext uri="{FF2B5EF4-FFF2-40B4-BE49-F238E27FC236}">
                  <a16:creationId xmlns:a16="http://schemas.microsoft.com/office/drawing/2014/main" id="{A7372F2D-90AB-4F1C-BDC4-254F20C56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207"/>
              <a:ext cx="4854" cy="12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Entity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mux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is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Port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(I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0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1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2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, I</a:t>
              </a:r>
              <a:r>
                <a:rPr lang="en-US" altLang="en-US" sz="2000" baseline="-25000">
                  <a:latin typeface="Comic Sans MS" panose="030F0702030302020204" pitchFamily="66" charset="0"/>
                  <a:cs typeface="Courier New" panose="02070309020205020404" pitchFamily="49" charset="0"/>
                </a:rPr>
                <a:t>3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: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in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bit;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A, B :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in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bit;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F : </a:t>
              </a: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out</a:t>
              </a:r>
              <a:r>
                <a:rPr lang="en-US" altLang="en-US" sz="2000">
                  <a:latin typeface="Comic Sans MS" panose="030F0702030302020204" pitchFamily="66" charset="0"/>
                  <a:cs typeface="Courier New" panose="02070309020205020404" pitchFamily="49" charset="0"/>
                </a:rPr>
                <a:t> bit);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End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39E4235-A520-4E12-9EB9-F0D0AF05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AB43-BDE8-415F-9FD5-A96C42B6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Generics and Constants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D1A657AF-085E-415A-9019-CAADA37C4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algn="ctr"/>
            <a:r>
              <a:rPr lang="en-US" altLang="en-US" sz="4000" b="1" dirty="0">
                <a:latin typeface="Comic Sans MS" panose="030F0702030302020204" pitchFamily="66" charset="0"/>
              </a:rPr>
              <a:t>Generics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DDA7D99B-7ED1-4AF1-BC2B-EF221454B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203327"/>
            <a:ext cx="10232286" cy="1219200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z="9600" dirty="0">
                <a:latin typeface="Comic Sans MS" panose="030F0702030302020204" pitchFamily="66" charset="0"/>
              </a:rPr>
              <a:t>If the model has </a:t>
            </a:r>
            <a:r>
              <a:rPr lang="en-US" sz="9600" dirty="0">
                <a:solidFill>
                  <a:srgbClr val="0000FF"/>
                </a:solidFill>
                <a:latin typeface="Comic Sans MS" panose="030F0702030302020204" pitchFamily="66" charset="0"/>
              </a:rPr>
              <a:t>a parameter</a:t>
            </a:r>
            <a:r>
              <a:rPr lang="en-US" sz="9600" dirty="0">
                <a:latin typeface="Comic Sans MS" panose="030F0702030302020204" pitchFamily="66" charset="0"/>
              </a:rPr>
              <a:t>, then it is defined using 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generics</a:t>
            </a:r>
            <a:r>
              <a:rPr lang="en-US" sz="96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  <a:defRPr/>
            </a:pPr>
            <a:endParaRPr lang="en-US" sz="72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sz="9600" b="1" dirty="0">
                <a:latin typeface="Comic Sans MS" panose="030F0702030302020204" pitchFamily="66" charset="0"/>
              </a:rPr>
              <a:t>Generics</a:t>
            </a:r>
            <a:r>
              <a:rPr lang="en-US" sz="9600" dirty="0">
                <a:latin typeface="Comic Sans MS" panose="030F0702030302020204" pitchFamily="66" charset="0"/>
              </a:rPr>
              <a:t> are a means of </a:t>
            </a:r>
            <a:r>
              <a:rPr lang="en-US" sz="9600" dirty="0">
                <a:solidFill>
                  <a:srgbClr val="006600"/>
                </a:solidFill>
                <a:latin typeface="Comic Sans MS" panose="030F0702030302020204" pitchFamily="66" charset="0"/>
              </a:rPr>
              <a:t>passing specific information </a:t>
            </a:r>
            <a:r>
              <a:rPr lang="en-US" sz="9600" dirty="0">
                <a:latin typeface="Comic Sans MS" panose="030F0702030302020204" pitchFamily="66" charset="0"/>
              </a:rPr>
              <a:t>into an entity. They </a:t>
            </a:r>
            <a:r>
              <a:rPr lang="en-US" sz="9600" u="sng" dirty="0">
                <a:latin typeface="Comic Sans MS" panose="030F0702030302020204" pitchFamily="66" charset="0"/>
              </a:rPr>
              <a:t>do not have a mode </a:t>
            </a:r>
            <a:r>
              <a:rPr lang="en-US" sz="9600" dirty="0">
                <a:latin typeface="Comic Sans MS" panose="030F0702030302020204" pitchFamily="66" charset="0"/>
              </a:rPr>
              <a:t>(direction): </a:t>
            </a:r>
          </a:p>
          <a:p>
            <a:pPr>
              <a:buFontTx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1A2DD-D8BC-4F51-BE13-834CB99B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320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>
                <a:latin typeface="Comic Sans MS" panose="030F0702030302020204" pitchFamily="66" charset="0"/>
              </a:rPr>
              <a:t> entity_name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>
                <a:latin typeface="Comic Sans MS" panose="030F0702030302020204" pitchFamily="66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generic</a:t>
            </a:r>
            <a:r>
              <a:rPr lang="en-US" altLang="en-US" sz="1800">
                <a:latin typeface="Comic Sans MS" panose="030F0702030302020204" pitchFamily="66" charset="0"/>
              </a:rPr>
              <a:t> (generic list);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>
                <a:latin typeface="Comic Sans MS" panose="030F0702030302020204" pitchFamily="66" charset="0"/>
              </a:rPr>
              <a:t> (port list);                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entity_name;</a:t>
            </a:r>
            <a:r>
              <a:rPr lang="en-US" altLang="en-US" sz="1400">
                <a:latin typeface="Comic Sans MS" panose="030F0702030302020204" pitchFamily="66" charset="0"/>
              </a:rPr>
              <a:t> </a:t>
            </a:r>
            <a:endParaRPr lang="en-US" altLang="en-US" sz="4000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8DDDB-BB00-4D49-B6D3-0510BA8B5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70239"/>
            <a:ext cx="3429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generic</a:t>
            </a:r>
            <a:r>
              <a:rPr lang="en-US" altLang="en-US" sz="1800">
                <a:latin typeface="Comic Sans MS" panose="030F0702030302020204" pitchFamily="66" charset="0"/>
              </a:rPr>
              <a:t>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gain 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>
                <a:latin typeface="Comic Sans MS" panose="030F0702030302020204" pitchFamily="66" charset="0"/>
              </a:rPr>
              <a:t> := 4;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time_delay 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time</a:t>
            </a:r>
            <a:r>
              <a:rPr lang="en-US" altLang="en-US" sz="1800">
                <a:latin typeface="Comic Sans MS" panose="030F0702030302020204" pitchFamily="66" charset="0"/>
              </a:rPr>
              <a:t> := 10 ns 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AE3BF-2E62-4D98-930B-BB4BBA519EED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3213100"/>
            <a:ext cx="6824616" cy="661988"/>
            <a:chOff x="2448867" y="3122096"/>
            <a:chExt cx="6825250" cy="662113"/>
          </a:xfrm>
        </p:grpSpPr>
        <p:grpSp>
          <p:nvGrpSpPr>
            <p:cNvPr id="39944" name="Group 8">
              <a:extLst>
                <a:ext uri="{FF2B5EF4-FFF2-40B4-BE49-F238E27FC236}">
                  <a16:creationId xmlns:a16="http://schemas.microsoft.com/office/drawing/2014/main" id="{39ED7805-B2BA-4436-BF44-D0AA7D056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867" y="3122096"/>
              <a:ext cx="6825250" cy="395363"/>
              <a:chOff x="2448867" y="3122096"/>
              <a:chExt cx="6825250" cy="395363"/>
            </a:xfrm>
          </p:grpSpPr>
          <p:sp>
            <p:nvSpPr>
              <p:cNvPr id="39946" name="TextBox 4">
                <a:extLst>
                  <a:ext uri="{FF2B5EF4-FFF2-40B4-BE49-F238E27FC236}">
                    <a16:creationId xmlns:a16="http://schemas.microsoft.com/office/drawing/2014/main" id="{3A6EB9E9-3449-4762-B57E-F3B52187E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3122096"/>
                <a:ext cx="3863917" cy="36940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Comic Sans MS" panose="030F0702030302020204" pitchFamily="66" charset="0"/>
                  </a:rPr>
                  <a:t>Please note the way of assignment</a:t>
                </a: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B17ABC4F-8FBA-41BB-A564-3945B72DCD31}"/>
                  </a:ext>
                </a:extLst>
              </p:cNvPr>
              <p:cNvSpPr/>
              <p:nvPr/>
            </p:nvSpPr>
            <p:spPr>
              <a:xfrm>
                <a:off x="2448867" y="3157028"/>
                <a:ext cx="2967313" cy="360431"/>
              </a:xfrm>
              <a:custGeom>
                <a:avLst/>
                <a:gdLst>
                  <a:gd name="connsiteX0" fmla="*/ 2967195 w 2967195"/>
                  <a:gd name="connsiteY0" fmla="*/ 148617 h 359632"/>
                  <a:gd name="connsiteX1" fmla="*/ 322468 w 2967195"/>
                  <a:gd name="connsiteY1" fmla="*/ 7940 h 359632"/>
                  <a:gd name="connsiteX2" fmla="*/ 139588 w 2967195"/>
                  <a:gd name="connsiteY2" fmla="*/ 359632 h 35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7195" h="359632">
                    <a:moveTo>
                      <a:pt x="2967195" y="148617"/>
                    </a:moveTo>
                    <a:cubicBezTo>
                      <a:pt x="1880465" y="60694"/>
                      <a:pt x="793736" y="-27229"/>
                      <a:pt x="322468" y="7940"/>
                    </a:cubicBezTo>
                    <a:cubicBezTo>
                      <a:pt x="-148800" y="43109"/>
                      <a:pt x="-4606" y="201370"/>
                      <a:pt x="139588" y="359632"/>
                    </a:cubicBezTo>
                  </a:path>
                </a:pathLst>
              </a:custGeom>
              <a:noFill/>
              <a:ln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4155816-2997-4546-BE97-1FD0C615651D}"/>
                </a:ext>
              </a:extLst>
            </p:cNvPr>
            <p:cNvSpPr/>
            <p:nvPr/>
          </p:nvSpPr>
          <p:spPr>
            <a:xfrm>
              <a:off x="3022007" y="3306281"/>
              <a:ext cx="2379884" cy="477928"/>
            </a:xfrm>
            <a:custGeom>
              <a:avLst/>
              <a:gdLst>
                <a:gd name="connsiteX0" fmla="*/ 2379777 w 2379777"/>
                <a:gd name="connsiteY0" fmla="*/ 0 h 478301"/>
                <a:gd name="connsiteX1" fmla="*/ 382165 w 2379777"/>
                <a:gd name="connsiteY1" fmla="*/ 154744 h 478301"/>
                <a:gd name="connsiteX2" fmla="*/ 2337 w 2379777"/>
                <a:gd name="connsiteY2" fmla="*/ 478301 h 47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777" h="478301">
                  <a:moveTo>
                    <a:pt x="2379777" y="0"/>
                  </a:moveTo>
                  <a:cubicBezTo>
                    <a:pt x="1579091" y="37513"/>
                    <a:pt x="778405" y="75027"/>
                    <a:pt x="382165" y="154744"/>
                  </a:cubicBezTo>
                  <a:cubicBezTo>
                    <a:pt x="-14075" y="234461"/>
                    <a:pt x="-5869" y="356381"/>
                    <a:pt x="2337" y="478301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66A4EDE-C4B5-4378-904D-E1AD3704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156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A155FA55-E6F4-4EFB-8DEF-DA2E1FBEB3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99BD5-F5E1-448F-AECE-63C008BF16B2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2AF223E-F52C-4EB4-8051-2AF5F88B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1"/>
            <a:ext cx="457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>
                <a:latin typeface="Comic Sans MS" panose="030F0702030302020204" pitchFamily="66" charset="0"/>
              </a:rPr>
              <a:t> AN2_GENERIC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generic</a:t>
            </a:r>
            <a:r>
              <a:rPr lang="en-US" altLang="en-US" sz="1800">
                <a:latin typeface="Comic Sans MS" panose="030F0702030302020204" pitchFamily="66" charset="0"/>
              </a:rPr>
              <a:t> (DELAY: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time</a:t>
            </a:r>
            <a:r>
              <a:rPr lang="en-US" altLang="en-US" sz="1800">
                <a:latin typeface="Comic Sans MS" panose="030F0702030302020204" pitchFamily="66" charset="0"/>
              </a:rPr>
              <a:t> := 10 ns);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port </a:t>
            </a:r>
            <a:r>
              <a:rPr lang="en-US" altLang="en-US" sz="1800">
                <a:latin typeface="Comic Sans MS" panose="030F0702030302020204" pitchFamily="66" charset="0"/>
              </a:rPr>
              <a:t>   (A,B 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         Z 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80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AN2_GENERIC;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>
                <a:latin typeface="Comic Sans MS" panose="030F0702030302020204" pitchFamily="66" charset="0"/>
              </a:rPr>
              <a:t> BEH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AN2_GENERIC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Z &lt;= A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>
                <a:latin typeface="Comic Sans MS" panose="030F0702030302020204" pitchFamily="66" charset="0"/>
              </a:rPr>
              <a:t> B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DELAY;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Beh;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046C3C-7F13-4B3E-9079-53F918D5F50A}"/>
              </a:ext>
            </a:extLst>
          </p:cNvPr>
          <p:cNvGrpSpPr>
            <a:grpSpLocks/>
          </p:cNvGrpSpPr>
          <p:nvPr/>
        </p:nvGrpSpPr>
        <p:grpSpPr bwMode="auto">
          <a:xfrm>
            <a:off x="4419601" y="1535114"/>
            <a:ext cx="5564642" cy="674687"/>
            <a:chOff x="2895600" y="1535668"/>
            <a:chExt cx="5564204" cy="674132"/>
          </a:xfrm>
        </p:grpSpPr>
        <p:sp>
          <p:nvSpPr>
            <p:cNvPr id="40969" name="TextBox 2">
              <a:extLst>
                <a:ext uri="{FF2B5EF4-FFF2-40B4-BE49-F238E27FC236}">
                  <a16:creationId xmlns:a16="http://schemas.microsoft.com/office/drawing/2014/main" id="{B3ACE2B9-C448-4924-BA83-5BEC21DE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535668"/>
              <a:ext cx="3278204" cy="3690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Define a parameterize value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AABE3BE-6CFE-4F8B-8ADB-0976DD2ED9F2}"/>
                </a:ext>
              </a:extLst>
            </p:cNvPr>
            <p:cNvCxnSpPr>
              <a:stCxn id="40969" idx="1"/>
            </p:cNvCxnSpPr>
            <p:nvPr/>
          </p:nvCxnSpPr>
          <p:spPr>
            <a:xfrm flipH="1">
              <a:off x="2895600" y="1720182"/>
              <a:ext cx="2286000" cy="489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D64BA9-0430-4324-83ED-C823C3E8A79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549650"/>
            <a:ext cx="5546745" cy="674688"/>
            <a:chOff x="2895600" y="1535668"/>
            <a:chExt cx="5546950" cy="674132"/>
          </a:xfrm>
        </p:grpSpPr>
        <p:sp>
          <p:nvSpPr>
            <p:cNvPr id="40967" name="TextBox 9">
              <a:extLst>
                <a:ext uri="{FF2B5EF4-FFF2-40B4-BE49-F238E27FC236}">
                  <a16:creationId xmlns:a16="http://schemas.microsoft.com/office/drawing/2014/main" id="{9F69B258-7236-4E9D-96C3-F2F185397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535668"/>
              <a:ext cx="3260950" cy="3690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Using the generic parameter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819CD3-CCDE-4C65-8A2D-A6E6CA0CE0AC}"/>
                </a:ext>
              </a:extLst>
            </p:cNvPr>
            <p:cNvCxnSpPr>
              <a:stCxn id="40967" idx="1"/>
            </p:cNvCxnSpPr>
            <p:nvPr/>
          </p:nvCxnSpPr>
          <p:spPr>
            <a:xfrm flipH="1">
              <a:off x="2895600" y="1720182"/>
              <a:ext cx="2286000" cy="489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43CA479-E54D-4F6D-A422-C47B33F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368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More about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F511-6083-4B38-87F8-F8E89697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Generics are basically useful when you make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multiple instances of a component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You can have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different</a:t>
            </a:r>
            <a:r>
              <a:rPr lang="en-US" dirty="0">
                <a:latin typeface="Comic Sans MS" panose="030F0702030302020204" pitchFamily="66" charset="0"/>
              </a:rPr>
              <a:t> value of generic for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each instance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Example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Instantiate a simple 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AND gate </a:t>
            </a:r>
            <a:r>
              <a:rPr lang="en-US" dirty="0">
                <a:latin typeface="Comic Sans MS" panose="030F0702030302020204" pitchFamily="66" charset="0"/>
              </a:rPr>
              <a:t>that has a generic declared for its </a:t>
            </a:r>
            <a:r>
              <a:rPr lang="en-US" u="sng" dirty="0">
                <a:latin typeface="Comic Sans MS" panose="030F0702030302020204" pitchFamily="66" charset="0"/>
              </a:rPr>
              <a:t>Propagation Delay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You can have </a:t>
            </a:r>
            <a:r>
              <a:rPr lang="en-US" i="1" dirty="0">
                <a:solidFill>
                  <a:srgbClr val="00B0F0"/>
                </a:solidFill>
                <a:latin typeface="Comic Sans MS" panose="030F0702030302020204" pitchFamily="66" charset="0"/>
              </a:rPr>
              <a:t>different value of propagation delay </a:t>
            </a:r>
            <a:r>
              <a:rPr lang="en-US" dirty="0">
                <a:latin typeface="Comic Sans MS" panose="030F0702030302020204" pitchFamily="66" charset="0"/>
              </a:rPr>
              <a:t>for each instance.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If the value of generic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is not specified in instance </a:t>
            </a:r>
            <a:r>
              <a:rPr lang="en-US" dirty="0">
                <a:latin typeface="Comic Sans MS" panose="030F0702030302020204" pitchFamily="66" charset="0"/>
              </a:rPr>
              <a:t>then its </a:t>
            </a:r>
            <a:r>
              <a:rPr lang="en-US" b="1" u="sng" dirty="0">
                <a:latin typeface="Comic Sans MS" panose="030F0702030302020204" pitchFamily="66" charset="0"/>
              </a:rPr>
              <a:t>default value </a:t>
            </a:r>
            <a:r>
              <a:rPr lang="en-US" dirty="0">
                <a:latin typeface="Comic Sans MS" panose="030F0702030302020204" pitchFamily="66" charset="0"/>
              </a:rPr>
              <a:t>is used which you can specify in the entity of this AND gate.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More examples, when the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structural</a:t>
            </a:r>
            <a:r>
              <a:rPr lang="en-US" dirty="0">
                <a:latin typeface="Comic Sans MS" panose="030F0702030302020204" pitchFamily="66" charset="0"/>
              </a:rPr>
              <a:t> model (components) is taught. 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C47C2F3-3E57-490B-8966-218E763208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0A8A23-7D53-451F-B388-F90BC6B553AD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CE5D6F59-E9B3-4B57-9B64-EA77AFB91C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3F9B96-17CD-4F40-B520-1CBA00CD3965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81BC273-5745-4115-A916-9893602D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b="1" dirty="0">
                <a:latin typeface="Comic Sans MS" panose="030F0702030302020204" pitchFamily="66" charset="0"/>
              </a:rPr>
              <a:t>Constants</a:t>
            </a:r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BCD31639-19B6-4997-A773-8B78EB73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It is also possible to include model specific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constants</a:t>
            </a:r>
            <a:r>
              <a:rPr lang="en-US" dirty="0">
                <a:latin typeface="Comic Sans MS" panose="030F0702030302020204" pitchFamily="66" charset="0"/>
              </a:rPr>
              <a:t> in the entity using the standard declaration of constants method</a:t>
            </a:r>
          </a:p>
          <a:p>
            <a:pPr>
              <a:defRPr/>
            </a:pPr>
            <a:endParaRPr lang="en-US" b="1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b="1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b="1" dirty="0">
                <a:latin typeface="Comic Sans MS" panose="030F0702030302020204" pitchFamily="66" charset="0"/>
              </a:rPr>
              <a:t>Improve</a:t>
            </a:r>
            <a:r>
              <a:rPr lang="en-US" dirty="0">
                <a:latin typeface="Comic Sans MS" panose="030F0702030302020204" pitchFamily="66" charset="0"/>
              </a:rPr>
              <a:t> the readability of the code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Allow for </a:t>
            </a:r>
            <a:r>
              <a:rPr lang="en-US" b="1" dirty="0">
                <a:latin typeface="Comic Sans MS" panose="030F0702030302020204" pitchFamily="66" charset="0"/>
              </a:rPr>
              <a:t>easy updating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Constants can be declared in 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any declarative region</a:t>
            </a:r>
            <a:r>
              <a:rPr lang="en-US" dirty="0">
                <a:latin typeface="Comic Sans MS" panose="030F0702030302020204" pitchFamily="66" charset="0"/>
              </a:rPr>
              <a:t>, and can be used within that region.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Their value </a:t>
            </a:r>
            <a:r>
              <a:rPr lang="en-US" b="1" dirty="0">
                <a:solidFill>
                  <a:srgbClr val="FF3300"/>
                </a:solidFill>
                <a:latin typeface="Comic Sans MS" panose="030F0702030302020204" pitchFamily="66" charset="0"/>
              </a:rPr>
              <a:t>cannot be changed </a:t>
            </a:r>
            <a:r>
              <a:rPr lang="en-US" dirty="0">
                <a:latin typeface="Comic Sans MS" panose="030F0702030302020204" pitchFamily="66" charset="0"/>
              </a:rPr>
              <a:t>once declared. </a:t>
            </a:r>
          </a:p>
          <a:p>
            <a:pPr>
              <a:buFontTx/>
              <a:buNone/>
              <a:defRPr/>
            </a:pPr>
            <a:endParaRPr lang="en-US" b="1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b="1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56573-51C1-4087-9FAF-DB5C33ACB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528" y="2689312"/>
            <a:ext cx="86296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constant </a:t>
            </a:r>
            <a:r>
              <a:rPr lang="en-US" altLang="en-US" sz="20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constant_name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: </a:t>
            </a:r>
            <a:r>
              <a:rPr lang="en-US" altLang="en-US" sz="20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type_name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:= </a:t>
            </a:r>
            <a:r>
              <a:rPr lang="en-US" altLang="en-US" sz="20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constant_value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8AB5C-56E4-4341-B66E-2CAA7169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528" y="3133812"/>
            <a:ext cx="86296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constant 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delay1 : time := 5 ns;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D7A45DA-EC64-4BD0-A59A-D0CFC64A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06C2716B-8047-485E-BCEC-09A5DB1FED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06865-58B9-47D2-B7C3-C6C90A03C1DD}" type="slidenum">
              <a:rPr lang="en-GB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 sz="1800">
              <a:latin typeface="Comic Sans MS" panose="030F0702030302020204" pitchFamily="66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5F0CA52-B65D-4054-BD95-2A2E3CB3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1"/>
            <a:ext cx="457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>
                <a:latin typeface="Comic Sans MS" panose="030F0702030302020204" pitchFamily="66" charset="0"/>
              </a:rPr>
              <a:t> AN2_GENERIC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     port </a:t>
            </a:r>
            <a:r>
              <a:rPr lang="en-US" altLang="en-US" sz="1800">
                <a:latin typeface="Comic Sans MS" panose="030F0702030302020204" pitchFamily="66" charset="0"/>
              </a:rPr>
              <a:t>   (A,B 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             Z 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80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    constant </a:t>
            </a:r>
            <a:r>
              <a:rPr lang="en-US" altLang="en-US" sz="1800">
                <a:latin typeface="Comic Sans MS" panose="030F0702030302020204" pitchFamily="66" charset="0"/>
              </a:rPr>
              <a:t>delay: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time</a:t>
            </a:r>
            <a:r>
              <a:rPr lang="en-US" altLang="en-US" sz="1800">
                <a:latin typeface="Comic Sans MS" panose="030F0702030302020204" pitchFamily="66" charset="0"/>
              </a:rPr>
              <a:t>:= 10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AN2_GENERIC;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>
                <a:latin typeface="Comic Sans MS" panose="030F0702030302020204" pitchFamily="66" charset="0"/>
              </a:rPr>
              <a:t> BEH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AN2_GENERIC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Z &lt;= A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>
                <a:latin typeface="Comic Sans MS" panose="030F0702030302020204" pitchFamily="66" charset="0"/>
              </a:rPr>
              <a:t> B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delay;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Beh;</a:t>
            </a:r>
          </a:p>
        </p:txBody>
      </p:sp>
      <p:sp>
        <p:nvSpPr>
          <p:cNvPr id="44037" name="Rectangle 11">
            <a:extLst>
              <a:ext uri="{FF2B5EF4-FFF2-40B4-BE49-F238E27FC236}">
                <a16:creationId xmlns:a16="http://schemas.microsoft.com/office/drawing/2014/main" id="{130B1898-899B-4E26-9465-03FE04CD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1752601"/>
            <a:ext cx="412115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>
                <a:latin typeface="Comic Sans MS" panose="030F0702030302020204" pitchFamily="66" charset="0"/>
              </a:rPr>
              <a:t> AN2_GENERIC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     port </a:t>
            </a:r>
            <a:r>
              <a:rPr lang="en-US" altLang="en-US" sz="1800">
                <a:latin typeface="Comic Sans MS" panose="030F0702030302020204" pitchFamily="66" charset="0"/>
              </a:rPr>
              <a:t>   (A,B 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               Z  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sz="180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AN2_GENERIC;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>
                <a:latin typeface="Comic Sans MS" panose="030F0702030302020204" pitchFamily="66" charset="0"/>
              </a:rPr>
              <a:t> BEH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AN2_GENERIC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 constant </a:t>
            </a:r>
            <a:r>
              <a:rPr lang="en-US" altLang="en-US" sz="1800">
                <a:latin typeface="Comic Sans MS" panose="030F0702030302020204" pitchFamily="66" charset="0"/>
              </a:rPr>
              <a:t>delay: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time</a:t>
            </a:r>
            <a:r>
              <a:rPr lang="en-US" altLang="en-US" sz="1800">
                <a:latin typeface="Comic Sans MS" panose="030F0702030302020204" pitchFamily="66" charset="0"/>
              </a:rPr>
              <a:t>:= 10 ns;</a:t>
            </a:r>
            <a:endParaRPr lang="en-US" altLang="en-US" sz="18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  Z &lt;= A </a:t>
            </a: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>
                <a:latin typeface="Comic Sans MS" panose="030F0702030302020204" pitchFamily="66" charset="0"/>
              </a:rPr>
              <a:t> B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800">
                <a:latin typeface="Comic Sans MS" panose="030F0702030302020204" pitchFamily="66" charset="0"/>
              </a:rPr>
              <a:t> delay;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Beh;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69B9AC-699B-43F4-A5A3-471FCF38FD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059113"/>
            <a:ext cx="3838672" cy="2732012"/>
            <a:chOff x="2362200" y="3048000"/>
            <a:chExt cx="3838360" cy="2731457"/>
          </a:xfrm>
        </p:grpSpPr>
        <p:grpSp>
          <p:nvGrpSpPr>
            <p:cNvPr id="44039" name="Group 12">
              <a:extLst>
                <a:ext uri="{FF2B5EF4-FFF2-40B4-BE49-F238E27FC236}">
                  <a16:creationId xmlns:a16="http://schemas.microsoft.com/office/drawing/2014/main" id="{938C8E9F-4492-4194-BE13-5C4633620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3048000"/>
              <a:ext cx="3838360" cy="2731457"/>
              <a:chOff x="4267200" y="-826532"/>
              <a:chExt cx="3838360" cy="2731457"/>
            </a:xfrm>
          </p:grpSpPr>
          <p:sp>
            <p:nvSpPr>
              <p:cNvPr id="44041" name="TextBox 13">
                <a:extLst>
                  <a:ext uri="{FF2B5EF4-FFF2-40B4-BE49-F238E27FC236}">
                    <a16:creationId xmlns:a16="http://schemas.microsoft.com/office/drawing/2014/main" id="{CC0B96AF-8CC8-4BEB-BD3D-ADB66A833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1535668"/>
                <a:ext cx="2923960" cy="36925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Comic Sans MS" panose="030F0702030302020204" pitchFamily="66" charset="0"/>
                  </a:rPr>
                  <a:t>See location of definition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8CEE8C-EA4D-43AF-9877-1D8BD6ECB6B9}"/>
                  </a:ext>
                </a:extLst>
              </p:cNvPr>
              <p:cNvCxnSpPr>
                <a:stCxn id="44041" idx="0"/>
              </p:cNvCxnSpPr>
              <p:nvPr/>
            </p:nvCxnSpPr>
            <p:spPr>
              <a:xfrm flipH="1" flipV="1">
                <a:off x="4267200" y="-826532"/>
                <a:ext cx="2376380" cy="23622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D4FDCC-492A-490C-8E32-1634AF9610AD}"/>
                </a:ext>
              </a:extLst>
            </p:cNvPr>
            <p:cNvCxnSpPr>
              <a:cxnSpLocks/>
              <a:stCxn id="44041" idx="0"/>
            </p:cNvCxnSpPr>
            <p:nvPr/>
          </p:nvCxnSpPr>
          <p:spPr>
            <a:xfrm flipV="1">
              <a:off x="4738580" y="4034594"/>
              <a:ext cx="914400" cy="13756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522EC0E8-D31C-4637-8B9A-66A82185E9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228A69-C24A-492F-B463-95B578EC0B90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68928E0-58A0-4635-B0A7-B598EBDD8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Objects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1E99B77-9FD8-482B-A41B-03BE0106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There are three types of objects in VHDL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Constants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Variables 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VHDL is </a:t>
            </a:r>
            <a:r>
              <a:rPr lang="en-US" altLang="en-US" b="1" u="sng" dirty="0">
                <a:latin typeface="Comic Sans MS" panose="030F0702030302020204" pitchFamily="66" charset="0"/>
              </a:rPr>
              <a:t>strongly</a:t>
            </a:r>
            <a:r>
              <a:rPr lang="en-US" altLang="en-US" dirty="0">
                <a:latin typeface="Comic Sans MS" panose="030F0702030302020204" pitchFamily="66" charset="0"/>
              </a:rPr>
              <a:t> depends on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You cannot assign a value to a different type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You should use “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 conversion</a:t>
            </a:r>
            <a:r>
              <a:rPr lang="en-US" altLang="en-US" dirty="0">
                <a:latin typeface="Comic Sans MS" panose="030F0702030302020204" pitchFamily="66" charset="0"/>
              </a:rPr>
              <a:t>” 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91E4EE2B-CD35-4AA6-8958-1F62C5AEFF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980839-039E-4C80-8F4A-7D06039D12A7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2CD4BDB-1084-42A3-A289-000D732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Objects (Signals I)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263A7524-1762-4566-92C3-E4DB86981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Comic Sans MS" panose="030F0702030302020204" pitchFamily="66" charset="0"/>
              </a:rPr>
              <a:t>Signals are used for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communication between components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Comic Sans MS" panose="030F0702030302020204" pitchFamily="66" charset="0"/>
              </a:rPr>
              <a:t>Signals can be seen as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real and physical wires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Comic Sans MS" panose="030F0702030302020204" pitchFamily="66" charset="0"/>
              </a:rPr>
              <a:t>Signal assignment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latin typeface="Comic Sans MS" panose="030F0702030302020204" pitchFamily="66" charset="0"/>
              </a:rPr>
              <a:t>Signal_name</a:t>
            </a:r>
            <a:r>
              <a:rPr lang="en-US" dirty="0">
                <a:latin typeface="Comic Sans MS" panose="030F0702030302020204" pitchFamily="66" charset="0"/>
              </a:rPr>
              <a:t> &lt;= value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Comic Sans MS" panose="030F0702030302020204" pitchFamily="66" charset="0"/>
              </a:rPr>
              <a:t>Signals can be declared 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Package declaration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Architecture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Block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Subprograms (Functions and Procedures) 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F2E53F8-17CB-454F-B0C7-C6472A8AA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03289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Objects (Signals II)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C308F46-1D40-4A94-AE96-15253E016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1691" y="1443040"/>
            <a:ext cx="7772400" cy="8540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Signals must be declared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outside</a:t>
            </a:r>
            <a:r>
              <a:rPr lang="en-US" altLang="en-US" dirty="0">
                <a:latin typeface="Comic Sans MS" panose="030F0702030302020204" pitchFamily="66" charset="0"/>
              </a:rPr>
              <a:t> a process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Declaration form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616EF76-6F82-4292-987B-ED91AAF8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2386014"/>
            <a:ext cx="67437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signal </a:t>
            </a:r>
            <a:r>
              <a:rPr lang="en-US" altLang="en-US" sz="20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list_of_signal_names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: </a:t>
            </a:r>
            <a:r>
              <a:rPr lang="en-US" altLang="en-US" sz="20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type_name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b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[ := initial value ];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412FCEA-919D-416E-AD5F-533C348C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91" y="3617914"/>
            <a:ext cx="8636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Declared in an architecture can be used </a:t>
            </a:r>
            <a:b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anywhere within that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autoUpdateAnimBg="0"/>
      <p:bldP spid="51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16D23F3-8C97-4E41-8849-D1A9941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Introduction to Behavioral Modeling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6DCDF56-D73A-4C95-BFA0-1A9212B3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The signal assignment statement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 a &lt;= b;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read as follows: a gets the value of b.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The current value of signal b is assigned to signal 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This statement is executed whenever signal b changes value.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Introduce a nonzero delay value for the assignment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a &lt;= b after 10 ns;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Read as follows: a gets the value of b when 10 nanoseconds of time have elapsed.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Both of the preceding statements are concurrent signal assignment statements.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20BEC6-D445-4089-993D-F8E53AE3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60AED71D-F2B8-487A-980B-CE7D6A141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Objects (Variables I)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F06F1AAB-8D04-45C2-9729-DB949F263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Variables are used only in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processes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subprograms</a:t>
            </a:r>
            <a:r>
              <a:rPr lang="en-US" dirty="0">
                <a:latin typeface="Comic Sans MS" panose="030F0702030302020204" pitchFamily="66" charset="0"/>
              </a:rPr>
              <a:t> (functions and procedures)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All variable assignments take place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immediately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Variables can be assigned by the assignment operator ":=". 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Example: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dirty="0">
                <a:latin typeface="Comic Sans MS" panose="030F0702030302020204" pitchFamily="66" charset="0"/>
              </a:rPr>
              <a:t> var1: </a:t>
            </a:r>
            <a:r>
              <a:rPr lang="en-US" dirty="0" err="1">
                <a:latin typeface="Comic Sans MS" panose="030F0702030302020204" pitchFamily="66" charset="0"/>
              </a:rPr>
              <a:t>bit_vector</a:t>
            </a:r>
            <a:r>
              <a:rPr lang="en-US" dirty="0">
                <a:latin typeface="Comic Sans MS" panose="030F0702030302020204" pitchFamily="66" charset="0"/>
              </a:rPr>
              <a:t> (7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0); 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                  var1 := "01010011"; 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Variable is used when you want to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create a serialized code</a:t>
            </a:r>
            <a:r>
              <a:rPr lang="en-US" dirty="0">
                <a:latin typeface="Comic Sans MS" panose="030F0702030302020204" pitchFamily="66" charset="0"/>
              </a:rPr>
              <a:t>, unlike the normal parallel code. 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4572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CAFDF27-3A19-4DC5-A73D-0C029B75C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794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VHDL Objects (Variables II)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41B67BC-D4DB-4BD6-8104-37B2E57F2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81100"/>
            <a:ext cx="11161734" cy="1905000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What are they for: </a:t>
            </a:r>
            <a:br>
              <a:rPr lang="en-US" altLang="en-US" dirty="0">
                <a:latin typeface="Comic Sans MS" panose="030F0702030302020204" pitchFamily="66" charset="0"/>
              </a:rPr>
            </a:b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Local storage </a:t>
            </a:r>
            <a:r>
              <a:rPr lang="en-US" altLang="en-US" dirty="0">
                <a:latin typeface="Comic Sans MS" panose="030F0702030302020204" pitchFamily="66" charset="0"/>
              </a:rPr>
              <a:t>in processes, procedures, and functions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Declaring variables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F621192-9733-4137-9C72-8E1B1BC1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3257551"/>
            <a:ext cx="67437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variable </a:t>
            </a:r>
            <a:r>
              <a:rPr lang="en-US" altLang="en-US" sz="200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list_of_variable_names : type_name </a:t>
            </a:r>
            <a:br>
              <a:rPr lang="en-US" altLang="en-US" sz="200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[ := initial value ];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10ECDEA-A427-4FA1-9DDD-F05DA3E0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336093"/>
            <a:ext cx="969618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Variables </a:t>
            </a:r>
            <a:r>
              <a:rPr lang="en-US" altLang="en-US" sz="2800" b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must be </a:t>
            </a: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declared within the </a:t>
            </a:r>
            <a:r>
              <a:rPr lang="en-US" altLang="en-US" sz="2800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in which they are used and are local to the process</a:t>
            </a:r>
          </a:p>
          <a:p>
            <a:pPr lvl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Also in subprograms and can be used only inside them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0" grpId="0" autoUpdateAnimBg="0"/>
      <p:bldP spid="410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1F6C296-F337-4CBD-AEAD-A6E9E263D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57250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Variables vs. Signals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E7788AC-3001-461B-9ACA-A648BB1B8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3695"/>
            <a:ext cx="7759700" cy="4524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Variable assignment statement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813D5E7-648B-43C6-ABBE-4DCDE38E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26933"/>
            <a:ext cx="64817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variable_name := expression;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BA10F0F-5A2B-43D1-AAA4-49D4A643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93795"/>
            <a:ext cx="86360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7338" indent="-287338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Signal assignment statement</a:t>
            </a: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15AD442-009D-484B-AA0C-861E5E46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4144658"/>
            <a:ext cx="68580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signal_name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&lt;= expression [</a:t>
            </a:r>
            <a:r>
              <a:rPr lang="en-US" altLang="en-US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after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delay];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A3B477FA-6266-4F38-BBA3-54B48439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4" y="2534934"/>
            <a:ext cx="11174391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Char char="–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Expression is evaluated and the variable is instantaneously updated</a:t>
            </a:r>
            <a:b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(no delay,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not even delta delay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2FDC5340-AB3F-4B68-9829-FB78D81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4541534"/>
            <a:ext cx="10812462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Char char="–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Expression is evaluated and the signal is scheduled to change after delay; if no delay is specified the signal is scheduled to be updated after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 delta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C9B9CC79-C4CD-444E-BE54-8390C5761A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779F0-C280-45D9-91B8-4237E4EF4A04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B540D2D-CC80-49F0-8DB9-242747F56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3110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Signals versus Variables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786AF2-B019-47FB-8520-5A4F93D5B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29052"/>
              </p:ext>
            </p:extLst>
          </p:nvPr>
        </p:nvGraphicFramePr>
        <p:xfrm>
          <a:off x="5767281" y="1751682"/>
          <a:ext cx="5814889" cy="400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3" imgW="3238560" imgH="2228760" progId="Paint.Picture">
                  <p:embed/>
                </p:oleObj>
              </mc:Choice>
              <mc:Fallback>
                <p:oleObj name="Bitmap Image" r:id="rId3" imgW="3238560" imgH="2228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7281" y="1751682"/>
                        <a:ext cx="5814889" cy="400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B3F9DA9-45B9-4DBE-9758-3CA27DB60030}"/>
              </a:ext>
            </a:extLst>
          </p:cNvPr>
          <p:cNvSpPr txBox="1"/>
          <p:nvPr/>
        </p:nvSpPr>
        <p:spPr>
          <a:xfrm>
            <a:off x="569435" y="1273115"/>
            <a:ext cx="489860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D1D"/>
                </a:solidFill>
                <a:latin typeface="Comic Sans MS" panose="030F0702030302020204" pitchFamily="66" charset="0"/>
              </a:rPr>
              <a:t>T</a:t>
            </a:r>
            <a:r>
              <a:rPr lang="en-US" sz="2000" b="0" i="0" dirty="0">
                <a:solidFill>
                  <a:srgbClr val="1D1D1D"/>
                </a:solidFill>
                <a:effectLst/>
                <a:latin typeface="Comic Sans MS" panose="030F0702030302020204" pitchFamily="66" charset="0"/>
              </a:rPr>
              <a:t>he variables “variable1, variable2 and variable3” are computed sequentially and their values updated instantaneously after the TRIGGER signal arrives.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D1D1D"/>
              </a:solidFill>
              <a:effectLst/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D1D"/>
                </a:solidFill>
                <a:effectLst/>
                <a:latin typeface="Comic Sans MS" panose="030F0702030302020204" pitchFamily="66" charset="0"/>
              </a:rPr>
              <a:t>Next, the RESULT is computed using the new values of the variables. This results in the following values (after a time TRIGGER): variable1 = 2, variable2 = 5 (=2+3), variable3= 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D1D1D"/>
              </a:solidFill>
              <a:effectLst/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D1D"/>
                </a:solidFill>
                <a:effectLst/>
                <a:latin typeface="Comic Sans MS" panose="030F0702030302020204" pitchFamily="66" charset="0"/>
              </a:rPr>
              <a:t>Since RESULT is a signal it will be computed at the time TRIGGER and updated at the time TRIGGER + Delta. Its value will be RESULT=12.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C9B9CC79-C4CD-444E-BE54-8390C5761A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779F0-C280-45D9-91B8-4237E4EF4A04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B540D2D-CC80-49F0-8DB9-242747F56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3110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Signals versus Variables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F9DA9-45B9-4DBE-9758-3CA27DB60030}"/>
              </a:ext>
            </a:extLst>
          </p:cNvPr>
          <p:cNvSpPr txBox="1"/>
          <p:nvPr/>
        </p:nvSpPr>
        <p:spPr>
          <a:xfrm>
            <a:off x="466610" y="1476116"/>
            <a:ext cx="48986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D1D"/>
                </a:solidFill>
                <a:latin typeface="Comic Sans MS" panose="030F0702030302020204" pitchFamily="66" charset="0"/>
              </a:rPr>
              <a:t>The signals will be computed at the time TRIGGER.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D1D1D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D1D"/>
                </a:solidFill>
                <a:latin typeface="Comic Sans MS" panose="030F0702030302020204" pitchFamily="66" charset="0"/>
              </a:rPr>
              <a:t>All of these signals are computed at the same time, using the old values of signal1, 2 and 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D1D1D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D1D"/>
                </a:solidFill>
                <a:latin typeface="Comic Sans MS" panose="030F0702030302020204" pitchFamily="66" charset="0"/>
              </a:rPr>
              <a:t>All the signals will be updated at Delta time after the TRIGGER has arrived.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D1D1D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D1D"/>
                </a:solidFill>
                <a:latin typeface="Comic Sans MS" panose="030F0702030302020204" pitchFamily="66" charset="0"/>
              </a:rPr>
              <a:t>Thus the signals will have these values: signal1= 2, signal2= 4 (=1+3), signal3=2 and RESULT=6.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EFE7827-FEBC-4B86-8560-905D18989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49875"/>
              </p:ext>
            </p:extLst>
          </p:nvPr>
        </p:nvGraphicFramePr>
        <p:xfrm>
          <a:off x="6290960" y="1550192"/>
          <a:ext cx="5419234" cy="424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2959200" imgH="2317680" progId="Paint.Picture">
                  <p:embed/>
                </p:oleObj>
              </mc:Choice>
              <mc:Fallback>
                <p:oleObj name="Bitmap Image" r:id="rId3" imgW="2959200" imgH="2317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0960" y="1550192"/>
                        <a:ext cx="5419234" cy="4244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991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579D74F-965E-4FF9-A887-E8DFA877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Signals vs.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560F-E918-4AE8-8B00-00AD8E83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latin typeface="Comic Sans MS" panose="030F0702030302020204" pitchFamily="66" charset="0"/>
              </a:rPr>
              <a:t>variables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They are local;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no delay;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declared within process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i="1" dirty="0">
                <a:latin typeface="Comic Sans MS" panose="030F0702030302020204" pitchFamily="66" charset="0"/>
              </a:rPr>
              <a:t>signals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They are global (before begin);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delay due to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wire</a:t>
            </a:r>
            <a:r>
              <a:rPr lang="en-US" dirty="0">
                <a:latin typeface="Comic Sans MS" panose="030F0702030302020204" pitchFamily="66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declared before keyword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2228" name="Footer Placeholder 3">
            <a:extLst>
              <a:ext uri="{FF2B5EF4-FFF2-40B4-BE49-F238E27FC236}">
                <a16:creationId xmlns:a16="http://schemas.microsoft.com/office/drawing/2014/main" id="{580F5E65-1E5C-49A9-81EF-19264E610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latin typeface="Comic Sans MS" panose="030F0702030302020204" pitchFamily="66" charset="0"/>
              </a:rPr>
              <a:t>— </a:t>
            </a:r>
            <a:fld id="{E70D2465-57B3-49F2-B661-1E7B3F87033C}" type="slidenum">
              <a:rPr lang="en-AU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83F92534-EEF5-4B57-979D-B9636814FF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6ECE06-86C0-4E36-A059-FC13B168926D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8D8ADDE-77C4-4363-8524-389F554E0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Objects scope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E2434BA-C37D-4ECE-9B44-BDE77EFD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VHDL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limits</a:t>
            </a:r>
            <a:r>
              <a:rPr lang="en-US" altLang="en-US" dirty="0">
                <a:latin typeface="Comic Sans MS" panose="030F0702030302020204" pitchFamily="66" charset="0"/>
              </a:rPr>
              <a:t> the visibility of  the  objects,  depending on where they are declared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The scope of the object is as follows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Objects </a:t>
            </a:r>
            <a:r>
              <a:rPr lang="en-US" altLang="en-US" u="sng" dirty="0">
                <a:latin typeface="Comic Sans MS" panose="030F0702030302020204" pitchFamily="66" charset="0"/>
              </a:rPr>
              <a:t>declared in a package </a:t>
            </a:r>
            <a:r>
              <a:rPr lang="en-US" altLang="en-US" dirty="0">
                <a:latin typeface="Comic Sans MS" panose="030F0702030302020204" pitchFamily="66" charset="0"/>
              </a:rPr>
              <a:t>are global to all entities that use that package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Objects </a:t>
            </a:r>
            <a:r>
              <a:rPr lang="en-US" altLang="en-US" u="sng" dirty="0">
                <a:latin typeface="Comic Sans MS" panose="030F0702030302020204" pitchFamily="66" charset="0"/>
              </a:rPr>
              <a:t>declared in an entity </a:t>
            </a:r>
            <a:r>
              <a:rPr lang="en-US" altLang="en-US" dirty="0">
                <a:latin typeface="Comic Sans MS" panose="030F0702030302020204" pitchFamily="66" charset="0"/>
              </a:rPr>
              <a:t>are global to all architectures             that use that entity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Objects  </a:t>
            </a:r>
            <a:r>
              <a:rPr lang="en-US" altLang="en-US" u="sng" dirty="0">
                <a:latin typeface="Comic Sans MS" panose="030F0702030302020204" pitchFamily="66" charset="0"/>
              </a:rPr>
              <a:t>declared  in  an  architecture  </a:t>
            </a:r>
            <a:r>
              <a:rPr lang="en-US" altLang="en-US" dirty="0">
                <a:latin typeface="Comic Sans MS" panose="030F0702030302020204" pitchFamily="66" charset="0"/>
              </a:rPr>
              <a:t>are  available  to all             statements in that architecture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Objects  </a:t>
            </a:r>
            <a:r>
              <a:rPr lang="en-US" altLang="en-US" u="sng" dirty="0">
                <a:latin typeface="Comic Sans MS" panose="030F0702030302020204" pitchFamily="66" charset="0"/>
              </a:rPr>
              <a:t>declared  in  a  process  </a:t>
            </a:r>
            <a:r>
              <a:rPr lang="en-US" altLang="en-US" dirty="0">
                <a:latin typeface="Comic Sans MS" panose="030F0702030302020204" pitchFamily="66" charset="0"/>
              </a:rPr>
              <a:t>are  available  to only that            process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Scoping rules apply to constants, variables, and signals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16D23F3-8C97-4E41-8849-D1A9941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Example: A simple AND gate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6DCDF56-D73A-4C95-BFA0-1A9212B3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534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The value of signal </a:t>
            </a:r>
            <a:r>
              <a:rPr lang="en-US" altLang="en-US" sz="2400" b="1" dirty="0">
                <a:latin typeface="Comic Sans MS" panose="030F0702030302020204" pitchFamily="66" charset="0"/>
              </a:rPr>
              <a:t>c </a:t>
            </a:r>
            <a:r>
              <a:rPr lang="en-US" altLang="en-US" dirty="0">
                <a:latin typeface="Comic Sans MS" panose="030F0702030302020204" pitchFamily="66" charset="0"/>
              </a:rPr>
              <a:t>may be assigned a new value </a:t>
            </a:r>
            <a:r>
              <a:rPr lang="en-US" altLang="en-US" u="sng" dirty="0">
                <a:latin typeface="Comic Sans MS" panose="030F0702030302020204" pitchFamily="66" charset="0"/>
              </a:rPr>
              <a:t>after 5 nanoseconds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whenever either </a:t>
            </a:r>
            <a:r>
              <a:rPr lang="en-US" altLang="en-US" sz="2400" b="1" dirty="0">
                <a:solidFill>
                  <a:srgbClr val="006600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or </a:t>
            </a:r>
            <a:r>
              <a:rPr lang="en-US" altLang="en-US" sz="2400" b="1" dirty="0">
                <a:solidFill>
                  <a:srgbClr val="006600"/>
                </a:solidFill>
                <a:latin typeface="Comic Sans MS" panose="030F0702030302020204" pitchFamily="66" charset="0"/>
              </a:rPr>
              <a:t>b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changes value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dirty="0">
                <a:latin typeface="Comic Sans MS" panose="030F0702030302020204" pitchFamily="66" charset="0"/>
              </a:rPr>
              <a:t> design unit </a:t>
            </a: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describes the ports </a:t>
            </a:r>
            <a:r>
              <a:rPr lang="en-US" altLang="en-US" dirty="0">
                <a:latin typeface="Comic Sans MS" panose="030F0702030302020204" pitchFamily="66" charset="0"/>
              </a:rPr>
              <a:t>of the </a:t>
            </a:r>
            <a:r>
              <a:rPr lang="en-US" altLang="en-US" b="1" dirty="0">
                <a:latin typeface="Comic Sans MS" panose="030F0702030302020204" pitchFamily="66" charset="0"/>
              </a:rPr>
              <a:t>and2 </a:t>
            </a:r>
            <a:r>
              <a:rPr lang="en-US" altLang="en-US" dirty="0">
                <a:latin typeface="Comic Sans MS" panose="030F0702030302020204" pitchFamily="66" charset="0"/>
              </a:rPr>
              <a:t>gate.</a:t>
            </a:r>
          </a:p>
          <a:p>
            <a:pPr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omic Sans MS" panose="030F0702030302020204" pitchFamily="66" charset="0"/>
              </a:rPr>
              <a:t>There are two inputs a and b, as well as one output c.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</a:rPr>
              <a:t>and2_behave </a:t>
            </a:r>
            <a:r>
              <a:rPr lang="en-US" altLang="en-US" dirty="0">
                <a:latin typeface="Comic Sans MS" panose="030F0702030302020204" pitchFamily="66" charset="0"/>
              </a:rPr>
              <a:t>for entity </a:t>
            </a:r>
            <a:r>
              <a:rPr lang="en-US" altLang="en-US" b="1" dirty="0">
                <a:latin typeface="Comic Sans MS" panose="030F0702030302020204" pitchFamily="66" charset="0"/>
              </a:rPr>
              <a:t>and2 </a:t>
            </a:r>
            <a:r>
              <a:rPr lang="en-US" altLang="en-US" dirty="0">
                <a:latin typeface="Comic Sans MS" panose="030F0702030302020204" pitchFamily="66" charset="0"/>
              </a:rPr>
              <a:t>contains </a:t>
            </a: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one concurrent signal assignment</a:t>
            </a:r>
            <a:r>
              <a:rPr lang="en-US" altLang="en-US" dirty="0">
                <a:latin typeface="Comic Sans MS" panose="030F0702030302020204" pitchFamily="66" charset="0"/>
              </a:rPr>
              <a:t> statement</a:t>
            </a:r>
          </a:p>
          <a:p>
            <a:endParaRPr lang="en-US" altLang="en-US" sz="4000" dirty="0">
              <a:latin typeface="Comic Sans MS" panose="030F0702030302020204" pitchFamily="66" charset="0"/>
            </a:endParaRPr>
          </a:p>
          <a:p>
            <a:endParaRPr lang="en-US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20BEC6-D445-4089-993D-F8E53AE3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4</a:t>
            </a:fld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89D55-CD16-4DF0-A943-F2F02A138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19" y="972773"/>
            <a:ext cx="4953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ENTITY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and2 </a:t>
            </a: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PORT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( a, b : </a:t>
            </a: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IN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-Bold"/>
              </a:rPr>
              <a:t>BIT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  <a:latin typeface="Courier-Bold"/>
              </a:rPr>
              <a:t>PORT ( 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c : </a:t>
            </a: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OUT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-Bold"/>
              </a:rPr>
              <a:t>BIT 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END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and2;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urier-Bold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ARCHITECTURE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and2_behav </a:t>
            </a: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OF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and2 </a:t>
            </a: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c &lt;= a </a:t>
            </a: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AND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b </a:t>
            </a:r>
            <a:r>
              <a:rPr lang="en-US" altLang="en-US" sz="1800" b="1" dirty="0">
                <a:solidFill>
                  <a:srgbClr val="0000FF"/>
                </a:solidFill>
                <a:latin typeface="Courier-Bold"/>
              </a:rPr>
              <a:t>AFTER</a:t>
            </a:r>
            <a:r>
              <a:rPr lang="en-US" altLang="en-US" sz="1800" b="1" dirty="0">
                <a:solidFill>
                  <a:srgbClr val="000000"/>
                </a:solidFill>
                <a:latin typeface="Courier-Bold"/>
              </a:rPr>
              <a:t> 5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</a:rPr>
              <a:t>END</a:t>
            </a:r>
            <a:r>
              <a:rPr lang="en-US" altLang="en-US" sz="1800" b="1" dirty="0"/>
              <a:t> and2_behav;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02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CC38-BC49-4F70-8175-7407F96C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sz="8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Delay Types</a:t>
            </a:r>
          </a:p>
          <a:p>
            <a:pPr marL="0" indent="0" algn="ctr">
              <a:buNone/>
              <a:defRPr/>
            </a:pP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E8F93D04-8D3E-4EE0-91B3-D64E3614A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F1651-241B-4B8C-9F2F-86D45DE6C82F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75522" name="Rectangle 2">
            <a:extLst>
              <a:ext uri="{FF2B5EF4-FFF2-40B4-BE49-F238E27FC236}">
                <a16:creationId xmlns:a16="http://schemas.microsoft.com/office/drawing/2014/main" id="{229D2DE8-2090-45C3-84AE-703597F93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2388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b="1" dirty="0">
                <a:latin typeface="Comic Sans MS" panose="030F0702030302020204" pitchFamily="66" charset="0"/>
              </a:rPr>
            </a:br>
            <a:r>
              <a:rPr lang="en-US" b="1" dirty="0">
                <a:latin typeface="Comic Sans MS" panose="030F0702030302020204" pitchFamily="66" charset="0"/>
              </a:rPr>
              <a:t>Delay Types (I)</a:t>
            </a:r>
          </a:p>
        </p:txBody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FE0AECA6-F9DC-4F44-A761-D41A37CE2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Delay is created by scheduling a signal assignment for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future time 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Just for simulation (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 Synthesizable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There are three main types of delay supported by VHDL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Inertial delay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Transport delay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Delta delay 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875524" name="Group 4">
            <a:extLst>
              <a:ext uri="{FF2B5EF4-FFF2-40B4-BE49-F238E27FC236}">
                <a16:creationId xmlns:a16="http://schemas.microsoft.com/office/drawing/2014/main" id="{B205917B-E0AA-4B4E-A5FD-F48D8593AB9F}"/>
              </a:ext>
            </a:extLst>
          </p:cNvPr>
          <p:cNvGrpSpPr>
            <a:grpSpLocks/>
          </p:cNvGrpSpPr>
          <p:nvPr/>
        </p:nvGrpSpPr>
        <p:grpSpPr bwMode="auto">
          <a:xfrm>
            <a:off x="4521201" y="5265739"/>
            <a:ext cx="3792538" cy="611187"/>
            <a:chOff x="1704" y="3086"/>
            <a:chExt cx="2389" cy="385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8D24B45E-97BA-43CA-8CED-CC971323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3152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Delay</a:t>
              </a:r>
            </a:p>
          </p:txBody>
        </p:sp>
        <p:sp>
          <p:nvSpPr>
            <p:cNvPr id="21511" name="Line 6">
              <a:extLst>
                <a:ext uri="{FF2B5EF4-FFF2-40B4-BE49-F238E27FC236}">
                  <a16:creationId xmlns:a16="http://schemas.microsoft.com/office/drawing/2014/main" id="{12AA98BC-75FC-4D58-84B1-EADF5B0E4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" y="3092"/>
              <a:ext cx="503" cy="1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122A9CB4-8EDF-4557-8456-2165D18CA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5" y="3250"/>
              <a:ext cx="503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C691323A-F261-4EEE-872B-E1498D3C8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086"/>
              <a:ext cx="0" cy="3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1514" name="Oval 9">
              <a:extLst>
                <a:ext uri="{FF2B5EF4-FFF2-40B4-BE49-F238E27FC236}">
                  <a16:creationId xmlns:a16="http://schemas.microsoft.com/office/drawing/2014/main" id="{FB20AB16-8EAD-4009-8F25-2F2AF8889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3222"/>
              <a:ext cx="86" cy="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1515" name="Line 10">
              <a:extLst>
                <a:ext uri="{FF2B5EF4-FFF2-40B4-BE49-F238E27FC236}">
                  <a16:creationId xmlns:a16="http://schemas.microsoft.com/office/drawing/2014/main" id="{C7504B73-8FFE-4264-B51F-D19CF4EFC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8" y="3256"/>
              <a:ext cx="332" cy="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25F87F09-345A-4CFC-992B-0FCB356EB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3" y="3259"/>
              <a:ext cx="335" cy="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1517" name="Rectangle 12">
              <a:extLst>
                <a:ext uri="{FF2B5EF4-FFF2-40B4-BE49-F238E27FC236}">
                  <a16:creationId xmlns:a16="http://schemas.microsoft.com/office/drawing/2014/main" id="{F775CD79-931B-42C0-9F45-F0757B48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51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21518" name="Rectangle 13">
              <a:extLst>
                <a:ext uri="{FF2B5EF4-FFF2-40B4-BE49-F238E27FC236}">
                  <a16:creationId xmlns:a16="http://schemas.microsoft.com/office/drawing/2014/main" id="{881AC0DB-8039-46B6-B2EC-A6931000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151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DA3CFE0D-D044-4B25-9F3C-5DC0CDC5FE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2DE54C-D90A-4A8C-92ED-8089E9E8C99E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D4AE743-C3B4-4BB0-BBF0-5B28BAC7D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159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Delay Types (II)</a:t>
            </a:r>
          </a:p>
        </p:txBody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F5CB7D1F-8A01-4971-B9C1-CE48B3325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373" y="1210467"/>
            <a:ext cx="12083764" cy="4525962"/>
          </a:xfrm>
        </p:spPr>
        <p:txBody>
          <a:bodyPr/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Inertial</a:t>
            </a:r>
            <a:r>
              <a:rPr lang="en-US" dirty="0">
                <a:latin typeface="Comic Sans MS" panose="030F0702030302020204" pitchFamily="66" charset="0"/>
              </a:rPr>
              <a:t> Delay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It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absorbs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u="sng" dirty="0">
                <a:latin typeface="Comic Sans MS" panose="030F0702030302020204" pitchFamily="66" charset="0"/>
              </a:rPr>
              <a:t>pulses and wavelets </a:t>
            </a:r>
            <a:r>
              <a:rPr lang="en-US" dirty="0">
                <a:latin typeface="Comic Sans MS" panose="030F0702030302020204" pitchFamily="66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shorter</a:t>
            </a:r>
            <a:r>
              <a:rPr lang="en-US" dirty="0">
                <a:latin typeface="Comic Sans MS" panose="030F0702030302020204" pitchFamily="66" charset="0"/>
              </a:rPr>
              <a:t> duration than the specified delay</a:t>
            </a: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A9843098-1848-4188-A1D7-C37D388D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4" y="2757488"/>
            <a:ext cx="4975722" cy="3975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Output &lt;= 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inertial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solidFill>
                  <a:srgbClr val="FF3300"/>
                </a:solidFill>
                <a:latin typeface="Comic Sans MS" panose="030F0702030302020204" pitchFamily="66" charset="0"/>
              </a:rPr>
              <a:t>not</a:t>
            </a:r>
            <a:r>
              <a:rPr lang="en-US" altLang="en-US" sz="2000">
                <a:latin typeface="Comic Sans MS" panose="030F0702030302020204" pitchFamily="66" charset="0"/>
              </a:rPr>
              <a:t> Input 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2000">
                <a:latin typeface="Comic Sans MS" panose="030F0702030302020204" pitchFamily="66" charset="0"/>
              </a:rPr>
              <a:t> 10 ns;</a:t>
            </a:r>
          </a:p>
        </p:txBody>
      </p:sp>
      <p:grpSp>
        <p:nvGrpSpPr>
          <p:cNvPr id="22534" name="Group 5">
            <a:extLst>
              <a:ext uri="{FF2B5EF4-FFF2-40B4-BE49-F238E27FC236}">
                <a16:creationId xmlns:a16="http://schemas.microsoft.com/office/drawing/2014/main" id="{E3181087-ABDB-4A92-A398-27C7CED31A9C}"/>
              </a:ext>
            </a:extLst>
          </p:cNvPr>
          <p:cNvGrpSpPr>
            <a:grpSpLocks/>
          </p:cNvGrpSpPr>
          <p:nvPr/>
        </p:nvGrpSpPr>
        <p:grpSpPr bwMode="auto">
          <a:xfrm>
            <a:off x="6383341" y="3716339"/>
            <a:ext cx="3792538" cy="625475"/>
            <a:chOff x="3063" y="2069"/>
            <a:chExt cx="2389" cy="394"/>
          </a:xfrm>
        </p:grpSpPr>
        <p:sp>
          <p:nvSpPr>
            <p:cNvPr id="22570" name="Rectangle 6">
              <a:extLst>
                <a:ext uri="{FF2B5EF4-FFF2-40B4-BE49-F238E27FC236}">
                  <a16:creationId xmlns:a16="http://schemas.microsoft.com/office/drawing/2014/main" id="{5DB80B47-40BA-451E-BC87-0F3E4D79F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147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Delay</a:t>
              </a:r>
            </a:p>
          </p:txBody>
        </p:sp>
        <p:sp>
          <p:nvSpPr>
            <p:cNvPr id="22571" name="Line 7">
              <a:extLst>
                <a:ext uri="{FF2B5EF4-FFF2-40B4-BE49-F238E27FC236}">
                  <a16:creationId xmlns:a16="http://schemas.microsoft.com/office/drawing/2014/main" id="{1709937D-84D4-4416-9207-1E7344E80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2084"/>
              <a:ext cx="503" cy="1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72" name="Line 8">
              <a:extLst>
                <a:ext uri="{FF2B5EF4-FFF2-40B4-BE49-F238E27FC236}">
                  <a16:creationId xmlns:a16="http://schemas.microsoft.com/office/drawing/2014/main" id="{B5A53BFB-87F8-4F86-9594-A3E443587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" y="2242"/>
              <a:ext cx="503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73" name="Line 9">
              <a:extLst>
                <a:ext uri="{FF2B5EF4-FFF2-40B4-BE49-F238E27FC236}">
                  <a16:creationId xmlns:a16="http://schemas.microsoft.com/office/drawing/2014/main" id="{67AE2B49-A22E-495B-A797-DEE0648CB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2069"/>
              <a:ext cx="0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74" name="Oval 10">
              <a:extLst>
                <a:ext uri="{FF2B5EF4-FFF2-40B4-BE49-F238E27FC236}">
                  <a16:creationId xmlns:a16="http://schemas.microsoft.com/office/drawing/2014/main" id="{8DDA530C-DBEE-432D-B109-17B2A255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214"/>
              <a:ext cx="86" cy="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2575" name="Line 11">
              <a:extLst>
                <a:ext uri="{FF2B5EF4-FFF2-40B4-BE49-F238E27FC236}">
                  <a16:creationId xmlns:a16="http://schemas.microsoft.com/office/drawing/2014/main" id="{FF7BFB6E-153F-4215-B63E-08FECFBAD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4" y="2254"/>
              <a:ext cx="334" cy="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76" name="Line 12">
              <a:extLst>
                <a:ext uri="{FF2B5EF4-FFF2-40B4-BE49-F238E27FC236}">
                  <a16:creationId xmlns:a16="http://schemas.microsoft.com/office/drawing/2014/main" id="{13F31222-94BB-4988-8B43-153FF8BB8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1" y="2250"/>
              <a:ext cx="28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77" name="Rectangle 13">
              <a:extLst>
                <a:ext uri="{FF2B5EF4-FFF2-40B4-BE49-F238E27FC236}">
                  <a16:creationId xmlns:a16="http://schemas.microsoft.com/office/drawing/2014/main" id="{9AC1C0B1-08A9-4156-9134-41B80454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143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22578" name="Rectangle 14">
              <a:extLst>
                <a:ext uri="{FF2B5EF4-FFF2-40B4-BE49-F238E27FC236}">
                  <a16:creationId xmlns:a16="http://schemas.microsoft.com/office/drawing/2014/main" id="{81B935DF-F0A0-4031-B2A6-22AFD8A8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2143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Output</a:t>
              </a:r>
            </a:p>
          </p:txBody>
        </p:sp>
      </p:grpSp>
      <p:grpSp>
        <p:nvGrpSpPr>
          <p:cNvPr id="22535" name="Group 15">
            <a:extLst>
              <a:ext uri="{FF2B5EF4-FFF2-40B4-BE49-F238E27FC236}">
                <a16:creationId xmlns:a16="http://schemas.microsoft.com/office/drawing/2014/main" id="{B5CB1DF0-DED1-4A36-BE26-F9941072AB7B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4246561"/>
            <a:ext cx="6719888" cy="1900236"/>
            <a:chOff x="764" y="2630"/>
            <a:chExt cx="4233" cy="1197"/>
          </a:xfrm>
        </p:grpSpPr>
        <p:sp>
          <p:nvSpPr>
            <p:cNvPr id="22542" name="Line 16">
              <a:extLst>
                <a:ext uri="{FF2B5EF4-FFF2-40B4-BE49-F238E27FC236}">
                  <a16:creationId xmlns:a16="http://schemas.microsoft.com/office/drawing/2014/main" id="{B6A8CF78-74EE-41FF-8B7E-49DFED1BC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630"/>
              <a:ext cx="3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3" name="Line 17">
              <a:extLst>
                <a:ext uri="{FF2B5EF4-FFF2-40B4-BE49-F238E27FC236}">
                  <a16:creationId xmlns:a16="http://schemas.microsoft.com/office/drawing/2014/main" id="{9F55538D-CA93-4EBB-AEFD-9D515CF38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3603"/>
              <a:ext cx="4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4" name="Line 18">
              <a:extLst>
                <a:ext uri="{FF2B5EF4-FFF2-40B4-BE49-F238E27FC236}">
                  <a16:creationId xmlns:a16="http://schemas.microsoft.com/office/drawing/2014/main" id="{FC3E800F-8DD0-4043-88CF-DB22BD8F7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3" y="3544"/>
              <a:ext cx="1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5" name="Line 19">
              <a:extLst>
                <a:ext uri="{FF2B5EF4-FFF2-40B4-BE49-F238E27FC236}">
                  <a16:creationId xmlns:a16="http://schemas.microsoft.com/office/drawing/2014/main" id="{B9AE352D-9B49-4D6C-BD7C-6784DEFC6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" y="3453"/>
              <a:ext cx="461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6" name="Line 20">
              <a:extLst>
                <a:ext uri="{FF2B5EF4-FFF2-40B4-BE49-F238E27FC236}">
                  <a16:creationId xmlns:a16="http://schemas.microsoft.com/office/drawing/2014/main" id="{D88C986E-B12D-4626-8D03-43E9B1FC7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4" y="327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7" name="Line 21">
              <a:extLst>
                <a:ext uri="{FF2B5EF4-FFF2-40B4-BE49-F238E27FC236}">
                  <a16:creationId xmlns:a16="http://schemas.microsoft.com/office/drawing/2014/main" id="{4BF9AB0E-8625-429B-9F50-BD413E860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3285"/>
              <a:ext cx="5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8" name="Line 22">
              <a:extLst>
                <a:ext uri="{FF2B5EF4-FFF2-40B4-BE49-F238E27FC236}">
                  <a16:creationId xmlns:a16="http://schemas.microsoft.com/office/drawing/2014/main" id="{ACFD3C1A-2FDC-4B9D-9790-15FB1FD33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2" y="3299"/>
              <a:ext cx="17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9" name="Line 23">
              <a:extLst>
                <a:ext uri="{FF2B5EF4-FFF2-40B4-BE49-F238E27FC236}">
                  <a16:creationId xmlns:a16="http://schemas.microsoft.com/office/drawing/2014/main" id="{69734B07-32DD-479E-BC5D-5873D3A9F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" y="3462"/>
              <a:ext cx="9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50" name="Line 24">
              <a:extLst>
                <a:ext uri="{FF2B5EF4-FFF2-40B4-BE49-F238E27FC236}">
                  <a16:creationId xmlns:a16="http://schemas.microsoft.com/office/drawing/2014/main" id="{BCB142D6-B0E7-4384-883F-11EEBFA4F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3296"/>
              <a:ext cx="0" cy="1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51" name="Line 25">
              <a:extLst>
                <a:ext uri="{FF2B5EF4-FFF2-40B4-BE49-F238E27FC236}">
                  <a16:creationId xmlns:a16="http://schemas.microsoft.com/office/drawing/2014/main" id="{3DF96AAA-2407-4B79-899D-3AD12F9B0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3288"/>
              <a:ext cx="14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52" name="Line 26">
              <a:extLst>
                <a:ext uri="{FF2B5EF4-FFF2-40B4-BE49-F238E27FC236}">
                  <a16:creationId xmlns:a16="http://schemas.microsoft.com/office/drawing/2014/main" id="{B77CD09B-F2D4-48CA-B754-0D5A79A28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2895"/>
              <a:ext cx="2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53" name="Line 27">
              <a:extLst>
                <a:ext uri="{FF2B5EF4-FFF2-40B4-BE49-F238E27FC236}">
                  <a16:creationId xmlns:a16="http://schemas.microsoft.com/office/drawing/2014/main" id="{90B84E06-2A06-4A87-8FFC-AFC5E36C3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3114"/>
              <a:ext cx="4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54" name="Line 28">
              <a:extLst>
                <a:ext uri="{FF2B5EF4-FFF2-40B4-BE49-F238E27FC236}">
                  <a16:creationId xmlns:a16="http://schemas.microsoft.com/office/drawing/2014/main" id="{BA2268DE-956B-44DD-92DD-A4B5DAE73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4" y="2901"/>
              <a:ext cx="2988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55" name="Rectangle 29">
              <a:extLst>
                <a:ext uri="{FF2B5EF4-FFF2-40B4-BE49-F238E27FC236}">
                  <a16:creationId xmlns:a16="http://schemas.microsoft.com/office/drawing/2014/main" id="{9EF55F76-5BD4-49EE-8FAA-90A2AF6D7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359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2556" name="Rectangle 30">
              <a:extLst>
                <a:ext uri="{FF2B5EF4-FFF2-40B4-BE49-F238E27FC236}">
                  <a16:creationId xmlns:a16="http://schemas.microsoft.com/office/drawing/2014/main" id="{3B62B017-EDCE-41BC-80AD-BEF0A911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3596"/>
              <a:ext cx="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10</a:t>
              </a:r>
            </a:p>
          </p:txBody>
        </p:sp>
        <p:sp>
          <p:nvSpPr>
            <p:cNvPr id="22557" name="Rectangle 31">
              <a:extLst>
                <a:ext uri="{FF2B5EF4-FFF2-40B4-BE49-F238E27FC236}">
                  <a16:creationId xmlns:a16="http://schemas.microsoft.com/office/drawing/2014/main" id="{AA5C854C-DDF7-4BD5-B500-D9C95F288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3596"/>
              <a:ext cx="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15</a:t>
              </a:r>
            </a:p>
          </p:txBody>
        </p:sp>
        <p:sp>
          <p:nvSpPr>
            <p:cNvPr id="22558" name="Rectangle 32">
              <a:extLst>
                <a:ext uri="{FF2B5EF4-FFF2-40B4-BE49-F238E27FC236}">
                  <a16:creationId xmlns:a16="http://schemas.microsoft.com/office/drawing/2014/main" id="{112D5219-BC18-4BCB-8985-25AA2E95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3596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20</a:t>
              </a:r>
            </a:p>
          </p:txBody>
        </p:sp>
        <p:sp>
          <p:nvSpPr>
            <p:cNvPr id="22559" name="Rectangle 33">
              <a:extLst>
                <a:ext uri="{FF2B5EF4-FFF2-40B4-BE49-F238E27FC236}">
                  <a16:creationId xmlns:a16="http://schemas.microsoft.com/office/drawing/2014/main" id="{060B1280-BD86-4919-B4E7-B2CE203C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3596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25</a:t>
              </a:r>
            </a:p>
          </p:txBody>
        </p:sp>
        <p:sp>
          <p:nvSpPr>
            <p:cNvPr id="22560" name="Rectangle 34">
              <a:extLst>
                <a:ext uri="{FF2B5EF4-FFF2-40B4-BE49-F238E27FC236}">
                  <a16:creationId xmlns:a16="http://schemas.microsoft.com/office/drawing/2014/main" id="{FE13852A-25B8-42BF-9906-D4DF842E5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596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30</a:t>
              </a:r>
            </a:p>
          </p:txBody>
        </p:sp>
        <p:sp>
          <p:nvSpPr>
            <p:cNvPr id="22561" name="Rectangle 35">
              <a:extLst>
                <a:ext uri="{FF2B5EF4-FFF2-40B4-BE49-F238E27FC236}">
                  <a16:creationId xmlns:a16="http://schemas.microsoft.com/office/drawing/2014/main" id="{BC8AE63D-0A7C-4487-9B00-E2A25CF7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596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35</a:t>
              </a:r>
            </a:p>
          </p:txBody>
        </p:sp>
        <p:sp>
          <p:nvSpPr>
            <p:cNvPr id="22562" name="Rectangle 36">
              <a:extLst>
                <a:ext uri="{FF2B5EF4-FFF2-40B4-BE49-F238E27FC236}">
                  <a16:creationId xmlns:a16="http://schemas.microsoft.com/office/drawing/2014/main" id="{28F23781-3582-4F21-B28C-B2568AD5F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254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22563" name="Rectangle 37">
              <a:extLst>
                <a:ext uri="{FF2B5EF4-FFF2-40B4-BE49-F238E27FC236}">
                  <a16:creationId xmlns:a16="http://schemas.microsoft.com/office/drawing/2014/main" id="{66796E9A-2A7B-4B4E-9114-3B95C68F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894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Output</a:t>
              </a:r>
            </a:p>
          </p:txBody>
        </p:sp>
        <p:sp>
          <p:nvSpPr>
            <p:cNvPr id="22564" name="Line 38">
              <a:extLst>
                <a:ext uri="{FF2B5EF4-FFF2-40B4-BE49-F238E27FC236}">
                  <a16:creationId xmlns:a16="http://schemas.microsoft.com/office/drawing/2014/main" id="{C4E84802-417E-4E5F-8E12-C001F01A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4" y="3541"/>
              <a:ext cx="1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65" name="Line 39">
              <a:extLst>
                <a:ext uri="{FF2B5EF4-FFF2-40B4-BE49-F238E27FC236}">
                  <a16:creationId xmlns:a16="http://schemas.microsoft.com/office/drawing/2014/main" id="{7F3E79C0-49BC-40FC-ABC8-5F4D33086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3541"/>
              <a:ext cx="1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66" name="Line 40">
              <a:extLst>
                <a:ext uri="{FF2B5EF4-FFF2-40B4-BE49-F238E27FC236}">
                  <a16:creationId xmlns:a16="http://schemas.microsoft.com/office/drawing/2014/main" id="{F8FE56EF-C50E-4A1E-9FBF-2504ED035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24" y="3556"/>
              <a:ext cx="19" cy="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67" name="Line 41">
              <a:extLst>
                <a:ext uri="{FF2B5EF4-FFF2-40B4-BE49-F238E27FC236}">
                  <a16:creationId xmlns:a16="http://schemas.microsoft.com/office/drawing/2014/main" id="{DDA548B9-1EA6-4AEC-AC3B-6C65C37FF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3" y="3541"/>
              <a:ext cx="1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68" name="Line 42">
              <a:extLst>
                <a:ext uri="{FF2B5EF4-FFF2-40B4-BE49-F238E27FC236}">
                  <a16:creationId xmlns:a16="http://schemas.microsoft.com/office/drawing/2014/main" id="{258AE1A7-7CA4-4966-9710-AEB8D1FE9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5" y="3541"/>
              <a:ext cx="1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69" name="Line 43">
              <a:extLst>
                <a:ext uri="{FF2B5EF4-FFF2-40B4-BE49-F238E27FC236}">
                  <a16:creationId xmlns:a16="http://schemas.microsoft.com/office/drawing/2014/main" id="{F98FF01D-A2CA-42D8-8AE8-F6D8E771D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3" y="3541"/>
              <a:ext cx="1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876588" name="Oval 44">
            <a:extLst>
              <a:ext uri="{FF2B5EF4-FFF2-40B4-BE49-F238E27FC236}">
                <a16:creationId xmlns:a16="http://schemas.microsoft.com/office/drawing/2014/main" id="{677C1D86-4C71-4409-A946-B12058D8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5045076"/>
            <a:ext cx="1223963" cy="1223963"/>
          </a:xfrm>
          <a:prstGeom prst="ellipse">
            <a:avLst/>
          </a:prstGeom>
          <a:solidFill>
            <a:srgbClr val="FFFF00">
              <a:alpha val="1882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876589" name="Group 45">
            <a:extLst>
              <a:ext uri="{FF2B5EF4-FFF2-40B4-BE49-F238E27FC236}">
                <a16:creationId xmlns:a16="http://schemas.microsoft.com/office/drawing/2014/main" id="{641E3F73-C638-416E-AEAB-B2B0A8AC0AB3}"/>
              </a:ext>
            </a:extLst>
          </p:cNvPr>
          <p:cNvGrpSpPr>
            <a:grpSpLocks/>
          </p:cNvGrpSpPr>
          <p:nvPr/>
        </p:nvGrpSpPr>
        <p:grpSpPr bwMode="auto">
          <a:xfrm>
            <a:off x="6024564" y="5013325"/>
            <a:ext cx="1584325" cy="1574800"/>
            <a:chOff x="2835" y="3113"/>
            <a:chExt cx="998" cy="992"/>
          </a:xfrm>
        </p:grpSpPr>
        <p:sp>
          <p:nvSpPr>
            <p:cNvPr id="22539" name="Line 46">
              <a:extLst>
                <a:ext uri="{FF2B5EF4-FFF2-40B4-BE49-F238E27FC236}">
                  <a16:creationId xmlns:a16="http://schemas.microsoft.com/office/drawing/2014/main" id="{3A86F5A6-6236-4824-80C9-6E2FC5CB3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838"/>
              <a:ext cx="99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0" name="Line 47">
              <a:extLst>
                <a:ext uri="{FF2B5EF4-FFF2-40B4-BE49-F238E27FC236}">
                  <a16:creationId xmlns:a16="http://schemas.microsoft.com/office/drawing/2014/main" id="{193AFF26-4EFF-4326-8F1D-ED60A0374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3113"/>
              <a:ext cx="952" cy="31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541" name="Text Box 48">
              <a:extLst>
                <a:ext uri="{FF2B5EF4-FFF2-40B4-BE49-F238E27FC236}">
                  <a16:creationId xmlns:a16="http://schemas.microsoft.com/office/drawing/2014/main" id="{7C2971AD-1E81-4C8C-97AA-560675BE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3814"/>
              <a:ext cx="5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43"/>
                  </a:solidFill>
                  <a:latin typeface="Comic Sans MS" panose="030F0702030302020204" pitchFamily="66" charset="0"/>
                </a:rPr>
                <a:t>10 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2C0950-9C6D-415B-9819-950634FB9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9" y="3314701"/>
            <a:ext cx="4346575" cy="92392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The </a:t>
            </a:r>
            <a:r>
              <a:rPr lang="en-US" altLang="en-US" sz="1800" i="1">
                <a:latin typeface="Comic Sans MS" panose="030F0702030302020204" pitchFamily="66" charset="0"/>
              </a:rPr>
              <a:t>Inertial </a:t>
            </a:r>
            <a:r>
              <a:rPr lang="en-US" altLang="en-US" sz="1800">
                <a:latin typeface="Comic Sans MS" panose="030F0702030302020204" pitchFamily="66" charset="0"/>
              </a:rPr>
              <a:t>delay is the default delay and the reserved word </a:t>
            </a:r>
            <a:r>
              <a:rPr lang="en-US" altLang="en-US" sz="1800" b="1">
                <a:latin typeface="Comic Sans MS" panose="030F0702030302020204" pitchFamily="66" charset="0"/>
              </a:rPr>
              <a:t>inertial</a:t>
            </a:r>
            <a:r>
              <a:rPr lang="en-US" altLang="en-US" sz="1800">
                <a:latin typeface="Comic Sans MS" panose="030F0702030302020204" pitchFamily="66" charset="0"/>
              </a:rPr>
              <a:t> can be omitted.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765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88" grpId="0" animBg="1"/>
      <p:bldP spid="876588" grpId="1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D347ADCD-15F0-4AD7-8549-224B70784E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1E670B-0FA3-4896-82CE-E41CC9BBB1D0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431675-1522-4A1C-90CD-83625346C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Delay Types (III)</a:t>
            </a:r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2467F56B-9914-4C60-8679-DDD67F576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466" y="1614484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Transport Delay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Must be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explicitly</a:t>
            </a:r>
            <a:r>
              <a:rPr lang="en-US" dirty="0">
                <a:latin typeface="Comic Sans MS" panose="030F0702030302020204" pitchFamily="66" charset="0"/>
              </a:rPr>
              <a:t> specified by user</a:t>
            </a:r>
          </a:p>
          <a:p>
            <a:pPr lvl="1">
              <a:defRPr/>
            </a:pPr>
            <a:r>
              <a:rPr lang="en-US" dirty="0">
                <a:latin typeface="Comic Sans MS" panose="030F0702030302020204" pitchFamily="66" charset="0"/>
              </a:rPr>
              <a:t>Passes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all input </a:t>
            </a:r>
            <a:r>
              <a:rPr lang="en-US" dirty="0">
                <a:latin typeface="Comic Sans MS" panose="030F0702030302020204" pitchFamily="66" charset="0"/>
              </a:rPr>
              <a:t>transitions with delay</a:t>
            </a: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6DB4A895-A48C-4FFB-8626-2989C9AFA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287713"/>
            <a:ext cx="5261057" cy="7053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-- TRANSPORT must be specified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Output &lt;= </a:t>
            </a: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transport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not </a:t>
            </a:r>
            <a:r>
              <a:rPr lang="en-US" altLang="en-US" sz="2000">
                <a:latin typeface="Comic Sans MS" panose="030F0702030302020204" pitchFamily="66" charset="0"/>
              </a:rPr>
              <a:t>Input </a:t>
            </a: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2000">
                <a:latin typeface="Comic Sans MS" panose="030F0702030302020204" pitchFamily="66" charset="0"/>
              </a:rPr>
              <a:t> 10 ns;</a:t>
            </a:r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35107F60-D2BD-401F-B827-A1B324789A9B}"/>
              </a:ext>
            </a:extLst>
          </p:cNvPr>
          <p:cNvGrpSpPr>
            <a:grpSpLocks/>
          </p:cNvGrpSpPr>
          <p:nvPr/>
        </p:nvGrpSpPr>
        <p:grpSpPr bwMode="auto">
          <a:xfrm>
            <a:off x="6094416" y="4044951"/>
            <a:ext cx="3792538" cy="608013"/>
            <a:chOff x="2879" y="2282"/>
            <a:chExt cx="2389" cy="383"/>
          </a:xfrm>
        </p:grpSpPr>
        <p:sp>
          <p:nvSpPr>
            <p:cNvPr id="23599" name="Rectangle 6">
              <a:extLst>
                <a:ext uri="{FF2B5EF4-FFF2-40B4-BE49-F238E27FC236}">
                  <a16:creationId xmlns:a16="http://schemas.microsoft.com/office/drawing/2014/main" id="{B3449F84-91F0-4936-A57D-F07A3A469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346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Delay</a:t>
              </a:r>
            </a:p>
          </p:txBody>
        </p:sp>
        <p:sp>
          <p:nvSpPr>
            <p:cNvPr id="23600" name="Line 7">
              <a:extLst>
                <a:ext uri="{FF2B5EF4-FFF2-40B4-BE49-F238E27FC236}">
                  <a16:creationId xmlns:a16="http://schemas.microsoft.com/office/drawing/2014/main" id="{0EB3085B-2237-4BD8-837D-3BD65208D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2286"/>
              <a:ext cx="503" cy="1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601" name="Line 8">
              <a:extLst>
                <a:ext uri="{FF2B5EF4-FFF2-40B4-BE49-F238E27FC236}">
                  <a16:creationId xmlns:a16="http://schemas.microsoft.com/office/drawing/2014/main" id="{AECCC525-8C9F-45B7-B8C1-1ACFEDFEE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0" y="2444"/>
              <a:ext cx="503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602" name="Line 9">
              <a:extLst>
                <a:ext uri="{FF2B5EF4-FFF2-40B4-BE49-F238E27FC236}">
                  <a16:creationId xmlns:a16="http://schemas.microsoft.com/office/drawing/2014/main" id="{74A5AE00-36D0-4E69-9D05-288CA62D2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282"/>
              <a:ext cx="0" cy="3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603" name="Oval 10">
              <a:extLst>
                <a:ext uri="{FF2B5EF4-FFF2-40B4-BE49-F238E27FC236}">
                  <a16:creationId xmlns:a16="http://schemas.microsoft.com/office/drawing/2014/main" id="{FE57D6D8-6531-46E6-99EB-844993CB4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416"/>
              <a:ext cx="86" cy="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3604" name="Line 11">
              <a:extLst>
                <a:ext uri="{FF2B5EF4-FFF2-40B4-BE49-F238E27FC236}">
                  <a16:creationId xmlns:a16="http://schemas.microsoft.com/office/drawing/2014/main" id="{D9AEC1A5-B570-4A42-A386-D5724702E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" y="2460"/>
              <a:ext cx="33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605" name="Line 12">
              <a:extLst>
                <a:ext uri="{FF2B5EF4-FFF2-40B4-BE49-F238E27FC236}">
                  <a16:creationId xmlns:a16="http://schemas.microsoft.com/office/drawing/2014/main" id="{B31F1DCF-EE15-4768-A782-E51126815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" y="2460"/>
              <a:ext cx="33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606" name="Rectangle 13">
              <a:extLst>
                <a:ext uri="{FF2B5EF4-FFF2-40B4-BE49-F238E27FC236}">
                  <a16:creationId xmlns:a16="http://schemas.microsoft.com/office/drawing/2014/main" id="{7D103A6C-DCC0-4586-8F88-F6720E4B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345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23607" name="Rectangle 14">
              <a:extLst>
                <a:ext uri="{FF2B5EF4-FFF2-40B4-BE49-F238E27FC236}">
                  <a16:creationId xmlns:a16="http://schemas.microsoft.com/office/drawing/2014/main" id="{E8B2F842-7FAE-4655-826B-62DA096E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2345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Output</a:t>
              </a:r>
            </a:p>
          </p:txBody>
        </p:sp>
      </p:grpSp>
      <p:grpSp>
        <p:nvGrpSpPr>
          <p:cNvPr id="23559" name="Group 15">
            <a:extLst>
              <a:ext uri="{FF2B5EF4-FFF2-40B4-BE49-F238E27FC236}">
                <a16:creationId xmlns:a16="http://schemas.microsoft.com/office/drawing/2014/main" id="{BD89FDFF-0A30-46B3-A509-C0A582BBBEC3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4581528"/>
            <a:ext cx="6719887" cy="1824039"/>
            <a:chOff x="725" y="2663"/>
            <a:chExt cx="4233" cy="1149"/>
          </a:xfrm>
        </p:grpSpPr>
        <p:sp>
          <p:nvSpPr>
            <p:cNvPr id="23567" name="Line 16">
              <a:extLst>
                <a:ext uri="{FF2B5EF4-FFF2-40B4-BE49-F238E27FC236}">
                  <a16:creationId xmlns:a16="http://schemas.microsoft.com/office/drawing/2014/main" id="{6F29191B-4018-4DF7-9670-DAC1A9DD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2663"/>
              <a:ext cx="1" cy="9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68" name="Line 17">
              <a:extLst>
                <a:ext uri="{FF2B5EF4-FFF2-40B4-BE49-F238E27FC236}">
                  <a16:creationId xmlns:a16="http://schemas.microsoft.com/office/drawing/2014/main" id="{79801592-DCF4-4EFA-A632-74CAD5062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" y="3588"/>
              <a:ext cx="4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69" name="Line 18">
              <a:extLst>
                <a:ext uri="{FF2B5EF4-FFF2-40B4-BE49-F238E27FC236}">
                  <a16:creationId xmlns:a16="http://schemas.microsoft.com/office/drawing/2014/main" id="{BBD7EA55-06B7-4A70-992F-BFB09E8AF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4" y="3520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0" name="Line 19">
              <a:extLst>
                <a:ext uri="{FF2B5EF4-FFF2-40B4-BE49-F238E27FC236}">
                  <a16:creationId xmlns:a16="http://schemas.microsoft.com/office/drawing/2014/main" id="{5C8446AB-74D3-48F7-BC07-115FF9F99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" y="3431"/>
              <a:ext cx="46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1" name="Line 20">
              <a:extLst>
                <a:ext uri="{FF2B5EF4-FFF2-40B4-BE49-F238E27FC236}">
                  <a16:creationId xmlns:a16="http://schemas.microsoft.com/office/drawing/2014/main" id="{EEB7077B-07E5-42E2-9A76-3EA5064C7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4" y="3268"/>
              <a:ext cx="18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2" name="Line 21">
              <a:extLst>
                <a:ext uri="{FF2B5EF4-FFF2-40B4-BE49-F238E27FC236}">
                  <a16:creationId xmlns:a16="http://schemas.microsoft.com/office/drawing/2014/main" id="{C89F6980-9B01-47EB-AC03-547D0ACF4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3275"/>
              <a:ext cx="48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3" name="Line 22">
              <a:extLst>
                <a:ext uri="{FF2B5EF4-FFF2-40B4-BE49-F238E27FC236}">
                  <a16:creationId xmlns:a16="http://schemas.microsoft.com/office/drawing/2014/main" id="{8EE5B81E-805C-44FB-86F7-1E815DC01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3284"/>
              <a:ext cx="0" cy="1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4" name="Line 23">
              <a:extLst>
                <a:ext uri="{FF2B5EF4-FFF2-40B4-BE49-F238E27FC236}">
                  <a16:creationId xmlns:a16="http://schemas.microsoft.com/office/drawing/2014/main" id="{950661B5-A516-4236-9A05-13571ADAE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" y="3431"/>
              <a:ext cx="96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5" name="Line 24">
              <a:extLst>
                <a:ext uri="{FF2B5EF4-FFF2-40B4-BE49-F238E27FC236}">
                  <a16:creationId xmlns:a16="http://schemas.microsoft.com/office/drawing/2014/main" id="{29922D56-5BB0-4A84-9BF9-AF3AC1438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84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6" name="Line 25">
              <a:extLst>
                <a:ext uri="{FF2B5EF4-FFF2-40B4-BE49-F238E27FC236}">
                  <a16:creationId xmlns:a16="http://schemas.microsoft.com/office/drawing/2014/main" id="{92206247-FF17-4B0B-B03D-B5386183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3276"/>
              <a:ext cx="14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7" name="Line 26">
              <a:extLst>
                <a:ext uri="{FF2B5EF4-FFF2-40B4-BE49-F238E27FC236}">
                  <a16:creationId xmlns:a16="http://schemas.microsoft.com/office/drawing/2014/main" id="{C32F4460-F923-4425-BB70-F1A2EBE3C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890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8" name="Line 27">
              <a:extLst>
                <a:ext uri="{FF2B5EF4-FFF2-40B4-BE49-F238E27FC236}">
                  <a16:creationId xmlns:a16="http://schemas.microsoft.com/office/drawing/2014/main" id="{45F47C21-610F-4C20-BD75-A466B8681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3065"/>
              <a:ext cx="45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79" name="Line 28">
              <a:extLst>
                <a:ext uri="{FF2B5EF4-FFF2-40B4-BE49-F238E27FC236}">
                  <a16:creationId xmlns:a16="http://schemas.microsoft.com/office/drawing/2014/main" id="{FFAAA23F-0607-41D0-8794-BC896C6CA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" y="2904"/>
              <a:ext cx="15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80" name="Rectangle 29">
              <a:extLst>
                <a:ext uri="{FF2B5EF4-FFF2-40B4-BE49-F238E27FC236}">
                  <a16:creationId xmlns:a16="http://schemas.microsoft.com/office/drawing/2014/main" id="{A4FEC756-0F82-42BF-80A7-A405CAEA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58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3581" name="Rectangle 30">
              <a:extLst>
                <a:ext uri="{FF2B5EF4-FFF2-40B4-BE49-F238E27FC236}">
                  <a16:creationId xmlns:a16="http://schemas.microsoft.com/office/drawing/2014/main" id="{AFFC52F1-B29D-4E73-A52E-91B01DC9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581"/>
              <a:ext cx="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10</a:t>
              </a:r>
            </a:p>
          </p:txBody>
        </p:sp>
        <p:sp>
          <p:nvSpPr>
            <p:cNvPr id="23582" name="Rectangle 31">
              <a:extLst>
                <a:ext uri="{FF2B5EF4-FFF2-40B4-BE49-F238E27FC236}">
                  <a16:creationId xmlns:a16="http://schemas.microsoft.com/office/drawing/2014/main" id="{BE247255-8D08-4BD1-ABAD-69F0D14A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581"/>
              <a:ext cx="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15</a:t>
              </a:r>
            </a:p>
          </p:txBody>
        </p:sp>
        <p:sp>
          <p:nvSpPr>
            <p:cNvPr id="23583" name="Rectangle 32">
              <a:extLst>
                <a:ext uri="{FF2B5EF4-FFF2-40B4-BE49-F238E27FC236}">
                  <a16:creationId xmlns:a16="http://schemas.microsoft.com/office/drawing/2014/main" id="{36EE971A-F8E7-499B-9FA7-7F268FDC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581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20</a:t>
              </a:r>
            </a:p>
          </p:txBody>
        </p:sp>
        <p:sp>
          <p:nvSpPr>
            <p:cNvPr id="23584" name="Rectangle 33">
              <a:extLst>
                <a:ext uri="{FF2B5EF4-FFF2-40B4-BE49-F238E27FC236}">
                  <a16:creationId xmlns:a16="http://schemas.microsoft.com/office/drawing/2014/main" id="{D70E4CAD-9E8C-44C5-A6DA-FDBEDF8C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3581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25</a:t>
              </a:r>
            </a:p>
          </p:txBody>
        </p:sp>
        <p:sp>
          <p:nvSpPr>
            <p:cNvPr id="23585" name="Rectangle 34">
              <a:extLst>
                <a:ext uri="{FF2B5EF4-FFF2-40B4-BE49-F238E27FC236}">
                  <a16:creationId xmlns:a16="http://schemas.microsoft.com/office/drawing/2014/main" id="{1BF54A32-643D-4E3E-B343-E6F0A5E85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3581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30</a:t>
              </a:r>
            </a:p>
          </p:txBody>
        </p:sp>
        <p:sp>
          <p:nvSpPr>
            <p:cNvPr id="23586" name="Rectangle 35">
              <a:extLst>
                <a:ext uri="{FF2B5EF4-FFF2-40B4-BE49-F238E27FC236}">
                  <a16:creationId xmlns:a16="http://schemas.microsoft.com/office/drawing/2014/main" id="{A2D27C35-E37C-45F7-9D00-9BEACDFE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3581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35</a:t>
              </a:r>
            </a:p>
          </p:txBody>
        </p:sp>
        <p:sp>
          <p:nvSpPr>
            <p:cNvPr id="23587" name="Rectangle 36">
              <a:extLst>
                <a:ext uri="{FF2B5EF4-FFF2-40B4-BE49-F238E27FC236}">
                  <a16:creationId xmlns:a16="http://schemas.microsoft.com/office/drawing/2014/main" id="{9F725AE4-6FB8-42E1-9AE0-8D119A562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3167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23588" name="Rectangle 37">
              <a:extLst>
                <a:ext uri="{FF2B5EF4-FFF2-40B4-BE49-F238E27FC236}">
                  <a16:creationId xmlns:a16="http://schemas.microsoft.com/office/drawing/2014/main" id="{E0CAD8C3-C2B7-4881-9C24-F519A59F7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2945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Output</a:t>
              </a:r>
            </a:p>
          </p:txBody>
        </p:sp>
        <p:sp>
          <p:nvSpPr>
            <p:cNvPr id="23589" name="Line 38">
              <a:extLst>
                <a:ext uri="{FF2B5EF4-FFF2-40B4-BE49-F238E27FC236}">
                  <a16:creationId xmlns:a16="http://schemas.microsoft.com/office/drawing/2014/main" id="{F7EC87F4-099F-40C9-9C5C-80FD91956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1" y="2889"/>
              <a:ext cx="0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0" name="Line 39">
              <a:extLst>
                <a:ext uri="{FF2B5EF4-FFF2-40B4-BE49-F238E27FC236}">
                  <a16:creationId xmlns:a16="http://schemas.microsoft.com/office/drawing/2014/main" id="{51640C6E-082D-4AED-B806-AFBBE9466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3082"/>
              <a:ext cx="486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1" name="Line 40">
              <a:extLst>
                <a:ext uri="{FF2B5EF4-FFF2-40B4-BE49-F238E27FC236}">
                  <a16:creationId xmlns:a16="http://schemas.microsoft.com/office/drawing/2014/main" id="{6772841E-339D-4A08-8B1D-74A1F27AC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1" y="2891"/>
              <a:ext cx="17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2" name="Line 41">
              <a:extLst>
                <a:ext uri="{FF2B5EF4-FFF2-40B4-BE49-F238E27FC236}">
                  <a16:creationId xmlns:a16="http://schemas.microsoft.com/office/drawing/2014/main" id="{BC07856F-5360-4400-8A25-8CE241D44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904"/>
              <a:ext cx="9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3" name="Line 42">
              <a:extLst>
                <a:ext uri="{FF2B5EF4-FFF2-40B4-BE49-F238E27FC236}">
                  <a16:creationId xmlns:a16="http://schemas.microsoft.com/office/drawing/2014/main" id="{FE09D455-6FCA-45B2-BBF6-ADCB7A71C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3" y="3520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4" name="Line 43">
              <a:extLst>
                <a:ext uri="{FF2B5EF4-FFF2-40B4-BE49-F238E27FC236}">
                  <a16:creationId xmlns:a16="http://schemas.microsoft.com/office/drawing/2014/main" id="{3F97BF08-498F-43AE-AD76-58A91733C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3520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5" name="Line 44">
              <a:extLst>
                <a:ext uri="{FF2B5EF4-FFF2-40B4-BE49-F238E27FC236}">
                  <a16:creationId xmlns:a16="http://schemas.microsoft.com/office/drawing/2014/main" id="{F999ED48-FF5F-4C1E-AB13-8765B7265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3" y="3520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6" name="Line 45">
              <a:extLst>
                <a:ext uri="{FF2B5EF4-FFF2-40B4-BE49-F238E27FC236}">
                  <a16:creationId xmlns:a16="http://schemas.microsoft.com/office/drawing/2014/main" id="{CDFF135E-5055-4977-9B0D-E94C39E94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8" y="3514"/>
              <a:ext cx="2" cy="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7" name="Line 46">
              <a:extLst>
                <a:ext uri="{FF2B5EF4-FFF2-40B4-BE49-F238E27FC236}">
                  <a16:creationId xmlns:a16="http://schemas.microsoft.com/office/drawing/2014/main" id="{244B1C28-E7A8-438A-8F9B-78853A859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9" y="3520"/>
              <a:ext cx="3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98" name="Line 47">
              <a:extLst>
                <a:ext uri="{FF2B5EF4-FFF2-40B4-BE49-F238E27FC236}">
                  <a16:creationId xmlns:a16="http://schemas.microsoft.com/office/drawing/2014/main" id="{A1B0C88B-4514-496F-848F-6A166517E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7" y="3520"/>
              <a:ext cx="3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3560" name="Group 48">
            <a:extLst>
              <a:ext uri="{FF2B5EF4-FFF2-40B4-BE49-F238E27FC236}">
                <a16:creationId xmlns:a16="http://schemas.microsoft.com/office/drawing/2014/main" id="{D4CD26D2-8193-46E4-B679-D2BB4407A804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260975"/>
            <a:ext cx="4025900" cy="1646238"/>
            <a:chOff x="1297" y="3113"/>
            <a:chExt cx="2536" cy="1037"/>
          </a:xfrm>
        </p:grpSpPr>
        <p:sp>
          <p:nvSpPr>
            <p:cNvPr id="23561" name="Line 49">
              <a:extLst>
                <a:ext uri="{FF2B5EF4-FFF2-40B4-BE49-F238E27FC236}">
                  <a16:creationId xmlns:a16="http://schemas.microsoft.com/office/drawing/2014/main" id="{CD47A9ED-D0E0-4C70-9C58-4C9934D17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3113"/>
              <a:ext cx="907" cy="31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562" name="Line 50">
              <a:extLst>
                <a:ext uri="{FF2B5EF4-FFF2-40B4-BE49-F238E27FC236}">
                  <a16:creationId xmlns:a16="http://schemas.microsoft.com/office/drawing/2014/main" id="{38886875-4F39-4122-B9DF-06B1CA99D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3113"/>
              <a:ext cx="998" cy="31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cxnSp>
          <p:nvCxnSpPr>
            <p:cNvPr id="23563" name="AutoShape 51">
              <a:extLst>
                <a:ext uri="{FF2B5EF4-FFF2-40B4-BE49-F238E27FC236}">
                  <a16:creationId xmlns:a16="http://schemas.microsoft.com/office/drawing/2014/main" id="{186A2121-3FD6-4BB0-AE61-1813B77146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7" y="3809"/>
              <a:ext cx="996" cy="1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52">
              <a:extLst>
                <a:ext uri="{FF2B5EF4-FFF2-40B4-BE49-F238E27FC236}">
                  <a16:creationId xmlns:a16="http://schemas.microsoft.com/office/drawing/2014/main" id="{A3A87EA7-0FD7-4BBE-9A0A-DC69A5D012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7" y="3838"/>
              <a:ext cx="996" cy="1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5" name="Text Box 53">
              <a:extLst>
                <a:ext uri="{FF2B5EF4-FFF2-40B4-BE49-F238E27FC236}">
                  <a16:creationId xmlns:a16="http://schemas.microsoft.com/office/drawing/2014/main" id="{E46FF22A-E3B6-4F2B-842B-A21377FD6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3" y="3859"/>
              <a:ext cx="5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43"/>
                  </a:solidFill>
                  <a:latin typeface="Comic Sans MS" panose="030F0702030302020204" pitchFamily="66" charset="0"/>
                </a:rPr>
                <a:t>10 ns</a:t>
              </a:r>
            </a:p>
          </p:txBody>
        </p:sp>
        <p:sp>
          <p:nvSpPr>
            <p:cNvPr id="23566" name="Text Box 54">
              <a:extLst>
                <a:ext uri="{FF2B5EF4-FFF2-40B4-BE49-F238E27FC236}">
                  <a16:creationId xmlns:a16="http://schemas.microsoft.com/office/drawing/2014/main" id="{F36B595F-7898-4B04-9B1C-087DD9564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838"/>
              <a:ext cx="5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43"/>
                  </a:solidFill>
                  <a:latin typeface="Comic Sans MS" panose="030F0702030302020204" pitchFamily="66" charset="0"/>
                </a:rPr>
                <a:t>10 ns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97E877F4-053C-433D-87C6-3141BDB519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793288" y="6597650"/>
            <a:ext cx="87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84D8E3-AEE8-4C14-85AB-1B9B110644D7}" type="slidenum">
              <a:rPr lang="en-US" altLang="en-US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D84E2BBD-6F64-4940-AEBD-C563B22D2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2163" y="-7938"/>
            <a:ext cx="7543800" cy="1066801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Delta Delay (IV)</a:t>
            </a:r>
          </a:p>
        </p:txBody>
      </p:sp>
      <p:sp>
        <p:nvSpPr>
          <p:cNvPr id="818181" name="Rectangle 5">
            <a:extLst>
              <a:ext uri="{FF2B5EF4-FFF2-40B4-BE49-F238E27FC236}">
                <a16:creationId xmlns:a16="http://schemas.microsoft.com/office/drawing/2014/main" id="{5071C5D1-1172-471C-9A38-E7F30B13E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684" y="1375970"/>
            <a:ext cx="11880316" cy="52292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Default signal assignment propagation delay </a:t>
            </a:r>
            <a:r>
              <a:rPr lang="en-US" sz="2400" dirty="0">
                <a:latin typeface="Comic Sans MS" panose="030F0702030302020204" pitchFamily="66" charset="0"/>
              </a:rPr>
              <a:t>if no delay is explicitly prescribed</a:t>
            </a:r>
          </a:p>
          <a:p>
            <a:pPr lvl="1">
              <a:defRPr/>
            </a:pPr>
            <a:r>
              <a:rPr lang="en-US" sz="2000" dirty="0">
                <a:latin typeface="Comic Sans MS" panose="030F0702030302020204" pitchFamily="66" charset="0"/>
              </a:rPr>
              <a:t>VHDL signal assignments </a:t>
            </a:r>
            <a:r>
              <a:rPr lang="en-US" sz="2000" u="sng" dirty="0">
                <a:latin typeface="Comic Sans MS" panose="030F0702030302020204" pitchFamily="66" charset="0"/>
              </a:rPr>
              <a:t>do not take place immediately</a:t>
            </a:r>
          </a:p>
          <a:p>
            <a:pPr lvl="1">
              <a:defRPr/>
            </a:pPr>
            <a:endParaRPr lang="en-US" sz="2000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sz="2000" dirty="0">
                <a:latin typeface="Comic Sans MS" panose="030F0702030302020204" pitchFamily="66" charset="0"/>
              </a:rPr>
              <a:t>E.g.</a:t>
            </a:r>
          </a:p>
          <a:p>
            <a:pPr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DEC33B05-76EC-45BE-AFCC-2A09C6E9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005263"/>
            <a:ext cx="7315200" cy="704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Output &lt;= </a:t>
            </a: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NOT</a:t>
            </a:r>
            <a:r>
              <a:rPr lang="en-US" altLang="en-US" sz="2000">
                <a:latin typeface="Comic Sans MS" panose="030F0702030302020204" pitchFamily="66" charset="0"/>
              </a:rPr>
              <a:t> Input;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-- Output assumes new value in one delta cycle</a:t>
            </a:r>
          </a:p>
        </p:txBody>
      </p:sp>
      <p:grpSp>
        <p:nvGrpSpPr>
          <p:cNvPr id="24582" name="Group 7">
            <a:extLst>
              <a:ext uri="{FF2B5EF4-FFF2-40B4-BE49-F238E27FC236}">
                <a16:creationId xmlns:a16="http://schemas.microsoft.com/office/drawing/2014/main" id="{B896CC6F-7868-4B66-83C6-0CD32E1F14D9}"/>
              </a:ext>
            </a:extLst>
          </p:cNvPr>
          <p:cNvGrpSpPr>
            <a:grpSpLocks/>
          </p:cNvGrpSpPr>
          <p:nvPr/>
        </p:nvGrpSpPr>
        <p:grpSpPr bwMode="auto">
          <a:xfrm>
            <a:off x="5870576" y="3016251"/>
            <a:ext cx="3792538" cy="608013"/>
            <a:chOff x="2879" y="2282"/>
            <a:chExt cx="2389" cy="383"/>
          </a:xfrm>
        </p:grpSpPr>
        <p:sp>
          <p:nvSpPr>
            <p:cNvPr id="24620" name="Rectangle 8">
              <a:extLst>
                <a:ext uri="{FF2B5EF4-FFF2-40B4-BE49-F238E27FC236}">
                  <a16:creationId xmlns:a16="http://schemas.microsoft.com/office/drawing/2014/main" id="{CDAF10C9-CAB6-4166-A7D2-3AE6BFA73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346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Dealy</a:t>
              </a:r>
            </a:p>
          </p:txBody>
        </p:sp>
        <p:sp>
          <p:nvSpPr>
            <p:cNvPr id="24621" name="Line 9">
              <a:extLst>
                <a:ext uri="{FF2B5EF4-FFF2-40B4-BE49-F238E27FC236}">
                  <a16:creationId xmlns:a16="http://schemas.microsoft.com/office/drawing/2014/main" id="{864B4B76-A70D-4DE3-ABAC-FEF6F960B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2286"/>
              <a:ext cx="503" cy="1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22" name="Line 10">
              <a:extLst>
                <a:ext uri="{FF2B5EF4-FFF2-40B4-BE49-F238E27FC236}">
                  <a16:creationId xmlns:a16="http://schemas.microsoft.com/office/drawing/2014/main" id="{4AA7124E-78AD-46E4-8882-7B06A089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0" y="2444"/>
              <a:ext cx="503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23" name="Line 11">
              <a:extLst>
                <a:ext uri="{FF2B5EF4-FFF2-40B4-BE49-F238E27FC236}">
                  <a16:creationId xmlns:a16="http://schemas.microsoft.com/office/drawing/2014/main" id="{A1DDDBB1-9624-4F64-923A-5FB4836E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282"/>
              <a:ext cx="0" cy="3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24" name="Oval 12">
              <a:extLst>
                <a:ext uri="{FF2B5EF4-FFF2-40B4-BE49-F238E27FC236}">
                  <a16:creationId xmlns:a16="http://schemas.microsoft.com/office/drawing/2014/main" id="{9A06A498-1BBB-4E18-85BB-BACCA5CF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416"/>
              <a:ext cx="86" cy="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4625" name="Line 13">
              <a:extLst>
                <a:ext uri="{FF2B5EF4-FFF2-40B4-BE49-F238E27FC236}">
                  <a16:creationId xmlns:a16="http://schemas.microsoft.com/office/drawing/2014/main" id="{AAA5F50F-B520-4215-A349-8A2EF9C69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" y="2460"/>
              <a:ext cx="33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26" name="Line 14">
              <a:extLst>
                <a:ext uri="{FF2B5EF4-FFF2-40B4-BE49-F238E27FC236}">
                  <a16:creationId xmlns:a16="http://schemas.microsoft.com/office/drawing/2014/main" id="{787D888F-DBCA-4813-A314-BAADD1AA6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" y="2460"/>
              <a:ext cx="33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27" name="Rectangle 15">
              <a:extLst>
                <a:ext uri="{FF2B5EF4-FFF2-40B4-BE49-F238E27FC236}">
                  <a16:creationId xmlns:a16="http://schemas.microsoft.com/office/drawing/2014/main" id="{A7AE1E5E-5D19-4040-8451-B6883D09E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345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24628" name="Rectangle 16">
              <a:extLst>
                <a:ext uri="{FF2B5EF4-FFF2-40B4-BE49-F238E27FC236}">
                  <a16:creationId xmlns:a16="http://schemas.microsoft.com/office/drawing/2014/main" id="{C0528C65-2F58-4C70-91B1-41FC2377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2345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Output</a:t>
              </a:r>
            </a:p>
          </p:txBody>
        </p:sp>
      </p:grpSp>
      <p:sp>
        <p:nvSpPr>
          <p:cNvPr id="24583" name="Line 18">
            <a:extLst>
              <a:ext uri="{FF2B5EF4-FFF2-40B4-BE49-F238E27FC236}">
                <a16:creationId xmlns:a16="http://schemas.microsoft.com/office/drawing/2014/main" id="{E83DC174-944C-4B40-877E-ED3BBCD8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4" y="4797426"/>
            <a:ext cx="1587" cy="157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grpSp>
        <p:nvGrpSpPr>
          <p:cNvPr id="24584" name="Group 57">
            <a:extLst>
              <a:ext uri="{FF2B5EF4-FFF2-40B4-BE49-F238E27FC236}">
                <a16:creationId xmlns:a16="http://schemas.microsoft.com/office/drawing/2014/main" id="{926AF916-DD96-4C64-BDA3-C3426E54629D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5157788"/>
            <a:ext cx="7631113" cy="1547812"/>
            <a:chOff x="432" y="3249"/>
            <a:chExt cx="4807" cy="975"/>
          </a:xfrm>
        </p:grpSpPr>
        <p:sp>
          <p:nvSpPr>
            <p:cNvPr id="24587" name="Rectangle 2">
              <a:extLst>
                <a:ext uri="{FF2B5EF4-FFF2-40B4-BE49-F238E27FC236}">
                  <a16:creationId xmlns:a16="http://schemas.microsoft.com/office/drawing/2014/main" id="{1A2EFA80-4545-4D70-AECD-9F5296DD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4588" name="Rectangle 3">
              <a:extLst>
                <a:ext uri="{FF2B5EF4-FFF2-40B4-BE49-F238E27FC236}">
                  <a16:creationId xmlns:a16="http://schemas.microsoft.com/office/drawing/2014/main" id="{1EFFF239-A450-4C19-ADC1-2F808AD84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4589" name="Line 19">
              <a:extLst>
                <a:ext uri="{FF2B5EF4-FFF2-40B4-BE49-F238E27FC236}">
                  <a16:creationId xmlns:a16="http://schemas.microsoft.com/office/drawing/2014/main" id="{1310EEC7-76F6-4B2B-B8C1-34B1250DE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947"/>
              <a:ext cx="4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0" name="Line 20">
              <a:extLst>
                <a:ext uri="{FF2B5EF4-FFF2-40B4-BE49-F238E27FC236}">
                  <a16:creationId xmlns:a16="http://schemas.microsoft.com/office/drawing/2014/main" id="{D7213AEE-D321-4D30-91D0-6E875EAF1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5" y="3879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1" name="Line 21">
              <a:extLst>
                <a:ext uri="{FF2B5EF4-FFF2-40B4-BE49-F238E27FC236}">
                  <a16:creationId xmlns:a16="http://schemas.microsoft.com/office/drawing/2014/main" id="{DA4FDBE9-D796-4C12-B32F-76E8B01FC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3790"/>
              <a:ext cx="46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2" name="Line 22">
              <a:extLst>
                <a:ext uri="{FF2B5EF4-FFF2-40B4-BE49-F238E27FC236}">
                  <a16:creationId xmlns:a16="http://schemas.microsoft.com/office/drawing/2014/main" id="{31514D4C-0209-4D22-9B1E-1E15B6960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5" y="3627"/>
              <a:ext cx="18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3" name="Line 23">
              <a:extLst>
                <a:ext uri="{FF2B5EF4-FFF2-40B4-BE49-F238E27FC236}">
                  <a16:creationId xmlns:a16="http://schemas.microsoft.com/office/drawing/2014/main" id="{BB594122-2C29-42E5-AED4-29A4F8D4D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3634"/>
              <a:ext cx="48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4" name="Line 24">
              <a:extLst>
                <a:ext uri="{FF2B5EF4-FFF2-40B4-BE49-F238E27FC236}">
                  <a16:creationId xmlns:a16="http://schemas.microsoft.com/office/drawing/2014/main" id="{257A233A-8109-4001-BF9A-20D05310F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3643"/>
              <a:ext cx="0" cy="1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5" name="Line 25">
              <a:extLst>
                <a:ext uri="{FF2B5EF4-FFF2-40B4-BE49-F238E27FC236}">
                  <a16:creationId xmlns:a16="http://schemas.microsoft.com/office/drawing/2014/main" id="{B8A78C1A-6C8B-48D3-B43C-97932702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" y="3790"/>
              <a:ext cx="96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6" name="Line 26">
              <a:extLst>
                <a:ext uri="{FF2B5EF4-FFF2-40B4-BE49-F238E27FC236}">
                  <a16:creationId xmlns:a16="http://schemas.microsoft.com/office/drawing/2014/main" id="{43607FC0-5E73-4522-AC50-0B5937396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3643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7" name="Line 27">
              <a:extLst>
                <a:ext uri="{FF2B5EF4-FFF2-40B4-BE49-F238E27FC236}">
                  <a16:creationId xmlns:a16="http://schemas.microsoft.com/office/drawing/2014/main" id="{519B3490-28E4-4CD9-B9D2-1514A57E8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3635"/>
              <a:ext cx="14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598" name="Rectangle 31">
              <a:extLst>
                <a:ext uri="{FF2B5EF4-FFF2-40B4-BE49-F238E27FC236}">
                  <a16:creationId xmlns:a16="http://schemas.microsoft.com/office/drawing/2014/main" id="{09DEC397-5642-480B-B0D2-4B7B6A01D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393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4599" name="Rectangle 32">
              <a:extLst>
                <a:ext uri="{FF2B5EF4-FFF2-40B4-BE49-F238E27FC236}">
                  <a16:creationId xmlns:a16="http://schemas.microsoft.com/office/drawing/2014/main" id="{45469ABF-7154-4012-B669-91AEBC28F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940"/>
              <a:ext cx="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10</a:t>
              </a:r>
            </a:p>
          </p:txBody>
        </p:sp>
        <p:sp>
          <p:nvSpPr>
            <p:cNvPr id="24600" name="Rectangle 33">
              <a:extLst>
                <a:ext uri="{FF2B5EF4-FFF2-40B4-BE49-F238E27FC236}">
                  <a16:creationId xmlns:a16="http://schemas.microsoft.com/office/drawing/2014/main" id="{AF535400-9C36-4B49-AD60-458139D4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940"/>
              <a:ext cx="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15</a:t>
              </a:r>
            </a:p>
          </p:txBody>
        </p:sp>
        <p:sp>
          <p:nvSpPr>
            <p:cNvPr id="24601" name="Rectangle 34">
              <a:extLst>
                <a:ext uri="{FF2B5EF4-FFF2-40B4-BE49-F238E27FC236}">
                  <a16:creationId xmlns:a16="http://schemas.microsoft.com/office/drawing/2014/main" id="{DE05CC21-3A41-446C-B951-FABCB0EE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940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20</a:t>
              </a:r>
            </a:p>
          </p:txBody>
        </p:sp>
        <p:sp>
          <p:nvSpPr>
            <p:cNvPr id="24602" name="Rectangle 35">
              <a:extLst>
                <a:ext uri="{FF2B5EF4-FFF2-40B4-BE49-F238E27FC236}">
                  <a16:creationId xmlns:a16="http://schemas.microsoft.com/office/drawing/2014/main" id="{47DCCD9D-B109-4701-B405-898CC2816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940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25</a:t>
              </a:r>
            </a:p>
          </p:txBody>
        </p:sp>
        <p:sp>
          <p:nvSpPr>
            <p:cNvPr id="24603" name="Rectangle 36">
              <a:extLst>
                <a:ext uri="{FF2B5EF4-FFF2-40B4-BE49-F238E27FC236}">
                  <a16:creationId xmlns:a16="http://schemas.microsoft.com/office/drawing/2014/main" id="{82386205-7DB6-4705-95BE-490A4BB7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3940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30</a:t>
              </a:r>
            </a:p>
          </p:txBody>
        </p:sp>
        <p:sp>
          <p:nvSpPr>
            <p:cNvPr id="24604" name="Rectangle 37">
              <a:extLst>
                <a:ext uri="{FF2B5EF4-FFF2-40B4-BE49-F238E27FC236}">
                  <a16:creationId xmlns:a16="http://schemas.microsoft.com/office/drawing/2014/main" id="{69FD3E50-0A3C-4F53-BF77-FAAB4EDEF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3940"/>
              <a:ext cx="2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35</a:t>
              </a:r>
            </a:p>
          </p:txBody>
        </p:sp>
        <p:sp>
          <p:nvSpPr>
            <p:cNvPr id="24605" name="Rectangle 38">
              <a:extLst>
                <a:ext uri="{FF2B5EF4-FFF2-40B4-BE49-F238E27FC236}">
                  <a16:creationId xmlns:a16="http://schemas.microsoft.com/office/drawing/2014/main" id="{28EF6EB5-307B-4BB0-96AE-4AFD60DE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" y="3526"/>
              <a:ext cx="4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Input</a:t>
              </a:r>
            </a:p>
          </p:txBody>
        </p:sp>
        <p:sp>
          <p:nvSpPr>
            <p:cNvPr id="24606" name="Rectangle 39">
              <a:extLst>
                <a:ext uri="{FF2B5EF4-FFF2-40B4-BE49-F238E27FC236}">
                  <a16:creationId xmlns:a16="http://schemas.microsoft.com/office/drawing/2014/main" id="{9ADAE099-3363-4A91-8F45-3059165C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3304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Output</a:t>
              </a:r>
            </a:p>
          </p:txBody>
        </p:sp>
        <p:sp>
          <p:nvSpPr>
            <p:cNvPr id="24607" name="Line 44">
              <a:extLst>
                <a:ext uri="{FF2B5EF4-FFF2-40B4-BE49-F238E27FC236}">
                  <a16:creationId xmlns:a16="http://schemas.microsoft.com/office/drawing/2014/main" id="{1EB77FD9-3BF8-4F4B-B54A-33105E938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4" y="3879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08" name="Line 45">
              <a:extLst>
                <a:ext uri="{FF2B5EF4-FFF2-40B4-BE49-F238E27FC236}">
                  <a16:creationId xmlns:a16="http://schemas.microsoft.com/office/drawing/2014/main" id="{1FE0B991-3E0A-4072-B31D-F899FE1F0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6" y="3879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09" name="Line 46">
              <a:extLst>
                <a:ext uri="{FF2B5EF4-FFF2-40B4-BE49-F238E27FC236}">
                  <a16:creationId xmlns:a16="http://schemas.microsoft.com/office/drawing/2014/main" id="{60DBFEF8-0083-44E1-96C4-82361F216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4" y="3879"/>
              <a:ext cx="1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0" name="Line 47">
              <a:extLst>
                <a:ext uri="{FF2B5EF4-FFF2-40B4-BE49-F238E27FC236}">
                  <a16:creationId xmlns:a16="http://schemas.microsoft.com/office/drawing/2014/main" id="{3541A182-90A5-4ECD-A52C-AA515CFD1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9" y="3873"/>
              <a:ext cx="2" cy="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1" name="Line 48">
              <a:extLst>
                <a:ext uri="{FF2B5EF4-FFF2-40B4-BE49-F238E27FC236}">
                  <a16:creationId xmlns:a16="http://schemas.microsoft.com/office/drawing/2014/main" id="{A0491E1C-4532-4855-A563-BD92FA1C5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0" y="3879"/>
              <a:ext cx="3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2" name="Line 49">
              <a:extLst>
                <a:ext uri="{FF2B5EF4-FFF2-40B4-BE49-F238E27FC236}">
                  <a16:creationId xmlns:a16="http://schemas.microsoft.com/office/drawing/2014/main" id="{A895B58B-EA06-4CEA-90E5-A31E83955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8" y="3879"/>
              <a:ext cx="3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3" name="Line 50">
              <a:extLst>
                <a:ext uri="{FF2B5EF4-FFF2-40B4-BE49-F238E27FC236}">
                  <a16:creationId xmlns:a16="http://schemas.microsoft.com/office/drawing/2014/main" id="{3AC3C004-82B1-4BA1-995F-A497C3821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249"/>
              <a:ext cx="613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4" name="Line 51">
              <a:extLst>
                <a:ext uri="{FF2B5EF4-FFF2-40B4-BE49-F238E27FC236}">
                  <a16:creationId xmlns:a16="http://schemas.microsoft.com/office/drawing/2014/main" id="{FA76D575-BDF3-4FEB-8350-5B6D2FBB0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3" y="3257"/>
              <a:ext cx="18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5" name="Line 52">
              <a:extLst>
                <a:ext uri="{FF2B5EF4-FFF2-40B4-BE49-F238E27FC236}">
                  <a16:creationId xmlns:a16="http://schemas.microsoft.com/office/drawing/2014/main" id="{60377D18-452D-41BF-BD63-68AB7B6B1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3451"/>
              <a:ext cx="48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6" name="Line 53">
              <a:extLst>
                <a:ext uri="{FF2B5EF4-FFF2-40B4-BE49-F238E27FC236}">
                  <a16:creationId xmlns:a16="http://schemas.microsoft.com/office/drawing/2014/main" id="{B50B1094-E0CE-45EE-8C18-0CA8E7393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3294"/>
              <a:ext cx="0" cy="1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7" name="Line 54">
              <a:extLst>
                <a:ext uri="{FF2B5EF4-FFF2-40B4-BE49-F238E27FC236}">
                  <a16:creationId xmlns:a16="http://schemas.microsoft.com/office/drawing/2014/main" id="{0AB7F493-B583-408C-B7D2-F651C083A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3294"/>
              <a:ext cx="96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8" name="Line 55">
              <a:extLst>
                <a:ext uri="{FF2B5EF4-FFF2-40B4-BE49-F238E27FC236}">
                  <a16:creationId xmlns:a16="http://schemas.microsoft.com/office/drawing/2014/main" id="{A1566B29-B65F-4B32-A8EB-4D770815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294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619" name="Line 56">
              <a:extLst>
                <a:ext uri="{FF2B5EF4-FFF2-40B4-BE49-F238E27FC236}">
                  <a16:creationId xmlns:a16="http://schemas.microsoft.com/office/drawing/2014/main" id="{A99B3EBD-66EC-45A0-A2D1-F01D185E8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9" y="3430"/>
              <a:ext cx="14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4585" name="Line 58">
            <a:extLst>
              <a:ext uri="{FF2B5EF4-FFF2-40B4-BE49-F238E27FC236}">
                <a16:creationId xmlns:a16="http://schemas.microsoft.com/office/drawing/2014/main" id="{526B6E39-A23C-4984-810F-858C66C82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8438" y="5516564"/>
            <a:ext cx="215900" cy="504825"/>
          </a:xfrm>
          <a:prstGeom prst="line">
            <a:avLst/>
          </a:prstGeom>
          <a:noFill/>
          <a:ln w="9525">
            <a:solidFill>
              <a:srgbClr val="00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586" name="Line 59">
            <a:extLst>
              <a:ext uri="{FF2B5EF4-FFF2-40B4-BE49-F238E27FC236}">
                <a16:creationId xmlns:a16="http://schemas.microsoft.com/office/drawing/2014/main" id="{9C5AA2C6-F019-4962-98FF-7D61F34FA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5445125"/>
            <a:ext cx="2889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15521</TotalTime>
  <Words>2457</Words>
  <Application>Microsoft Office PowerPoint</Application>
  <PresentationFormat>Widescreen</PresentationFormat>
  <Paragraphs>410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Comic Sans MS</vt:lpstr>
      <vt:lpstr>Courier-Bold</vt:lpstr>
      <vt:lpstr>Wingdings</vt:lpstr>
      <vt:lpstr>Office Theme</vt:lpstr>
      <vt:lpstr>Bitmap Image</vt:lpstr>
      <vt:lpstr>Paintbrush Picture</vt:lpstr>
      <vt:lpstr>VHDL (Concurrent Statement)</vt:lpstr>
      <vt:lpstr>Outline</vt:lpstr>
      <vt:lpstr>Introduction to Behavioral Modeling</vt:lpstr>
      <vt:lpstr>Example: A simple AND gate</vt:lpstr>
      <vt:lpstr>PowerPoint Presentation</vt:lpstr>
      <vt:lpstr> Delay Types (I)</vt:lpstr>
      <vt:lpstr>Delay Types (II)</vt:lpstr>
      <vt:lpstr>Delay Types (III)</vt:lpstr>
      <vt:lpstr>Delta Delay (IV)</vt:lpstr>
      <vt:lpstr>Check Yourself</vt:lpstr>
      <vt:lpstr>PowerPoint Presentation</vt:lpstr>
      <vt:lpstr>PowerPoint Presentation</vt:lpstr>
      <vt:lpstr>Concurrent Statements (II)</vt:lpstr>
      <vt:lpstr>Concurrent Statements (III)</vt:lpstr>
      <vt:lpstr>Unaffected signals</vt:lpstr>
      <vt:lpstr>Check yourself </vt:lpstr>
      <vt:lpstr>Concurrent Statements (IV)</vt:lpstr>
      <vt:lpstr>Concurrent Statements (V)</vt:lpstr>
      <vt:lpstr>Check yourself </vt:lpstr>
      <vt:lpstr>Concurrent Statements (Boolean equations)</vt:lpstr>
      <vt:lpstr>PowerPoint Presentation</vt:lpstr>
      <vt:lpstr>Generics</vt:lpstr>
      <vt:lpstr>Example</vt:lpstr>
      <vt:lpstr>More about Generics</vt:lpstr>
      <vt:lpstr>Constants</vt:lpstr>
      <vt:lpstr>Example</vt:lpstr>
      <vt:lpstr>VHDL Objects</vt:lpstr>
      <vt:lpstr>VHDL Objects (Signals I)</vt:lpstr>
      <vt:lpstr>VHDL Objects (Signals II)</vt:lpstr>
      <vt:lpstr>VHDL Objects (Variables I)</vt:lpstr>
      <vt:lpstr>VHDL Objects (Variables II)</vt:lpstr>
      <vt:lpstr>Variables vs. Signals</vt:lpstr>
      <vt:lpstr>Signals versus Variables</vt:lpstr>
      <vt:lpstr>Signals versus Variables</vt:lpstr>
      <vt:lpstr>Signals vs. variables </vt:lpstr>
      <vt:lpstr>Objects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307</cp:revision>
  <dcterms:created xsi:type="dcterms:W3CDTF">2021-09-15T06:22:22Z</dcterms:created>
  <dcterms:modified xsi:type="dcterms:W3CDTF">2022-04-19T06:48:05Z</dcterms:modified>
</cp:coreProperties>
</file>