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8" r:id="rId3"/>
    <p:sldId id="299" r:id="rId4"/>
    <p:sldId id="300" r:id="rId5"/>
    <p:sldId id="325" r:id="rId6"/>
    <p:sldId id="326" r:id="rId7"/>
    <p:sldId id="301" r:id="rId8"/>
    <p:sldId id="302" r:id="rId9"/>
    <p:sldId id="327" r:id="rId10"/>
    <p:sldId id="328" r:id="rId11"/>
    <p:sldId id="329" r:id="rId12"/>
    <p:sldId id="303" r:id="rId13"/>
    <p:sldId id="331" r:id="rId14"/>
    <p:sldId id="332" r:id="rId15"/>
    <p:sldId id="333" r:id="rId16"/>
    <p:sldId id="334" r:id="rId17"/>
    <p:sldId id="304" r:id="rId18"/>
    <p:sldId id="335" r:id="rId19"/>
    <p:sldId id="336" r:id="rId20"/>
    <p:sldId id="305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18" autoAdjust="0"/>
  </p:normalViewPr>
  <p:slideViewPr>
    <p:cSldViewPr snapToGrid="0">
      <p:cViewPr varScale="1">
        <p:scale>
          <a:sx n="51" d="100"/>
          <a:sy n="51" d="100"/>
        </p:scale>
        <p:origin x="116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1365C-CA17-4B07-8BE9-635C1CDE77B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2B551-696A-4191-8127-A3301FFF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551-696A-4191-8127-A3301FFF31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4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836BF052-FE9B-4CBD-972B-6AC11004ED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6D7F7F53-B897-4FC6-9DC9-82129C610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Header Placeholder 3">
            <a:extLst>
              <a:ext uri="{FF2B5EF4-FFF2-40B4-BE49-F238E27FC236}">
                <a16:creationId xmlns:a16="http://schemas.microsoft.com/office/drawing/2014/main" id="{F3B87FE9-5732-498F-8EB3-E7CE7FEC39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7109" name="Date Placeholder 4">
            <a:extLst>
              <a:ext uri="{FF2B5EF4-FFF2-40B4-BE49-F238E27FC236}">
                <a16:creationId xmlns:a16="http://schemas.microsoft.com/office/drawing/2014/main" id="{9A269E32-FDC3-4306-8236-CFCD506F18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FD3E33-8869-4A21-A735-B3EF3E4CC4F0}" type="datetime3">
              <a:rPr lang="en-US" altLang="en-US" smtClean="0">
                <a:latin typeface="Times New Roman" panose="02020603050405020304" pitchFamily="18" charset="0"/>
              </a:rPr>
              <a:pPr/>
              <a:t>19 April 2022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10" name="Footer Placeholder 5">
            <a:extLst>
              <a:ext uri="{FF2B5EF4-FFF2-40B4-BE49-F238E27FC236}">
                <a16:creationId xmlns:a16="http://schemas.microsoft.com/office/drawing/2014/main" id="{53A63EBD-98BC-4A44-863F-066EA88F9F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7111" name="Slide Number Placeholder 6">
            <a:extLst>
              <a:ext uri="{FF2B5EF4-FFF2-40B4-BE49-F238E27FC236}">
                <a16:creationId xmlns:a16="http://schemas.microsoft.com/office/drawing/2014/main" id="{B26F5061-9D83-47F5-8CC2-F913174B5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40E35F-50C5-437D-B25D-F747A57C4304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869D-0E9E-415A-87C6-EA46583B3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F6058-7C7B-492C-8E44-97389F973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0FEF-FB04-47E9-83C7-0F133889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8718-8268-49F7-9436-2E7412A1CC3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2AB0-2AFE-41D0-B4EF-0DD175F0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793D-0B2C-4FCF-88A0-26264891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177-E838-4174-A07D-B5FB8AA4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49065-C8E1-4B28-871F-AE59434D8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E33C-1163-4782-83F8-DB4A91E9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BCCF-08D5-420A-96DE-02DF6CCC1EF4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10B9-8F14-47E7-9A48-EA92803E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0B3-4B0D-4A53-A708-71562136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E8CB5-30A8-4555-BF76-E2C61937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443C-D70A-4AF8-84FB-D7669A81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D173-B76B-497F-A839-92AA71C9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EE54-E645-402D-81C6-A3D505822367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4395-1986-4644-BE28-BF901C23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2C58-7835-4CBC-9C79-A1F4FFD0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8AED-FEE8-47D4-9550-BFF50D5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47E-25A1-48F8-9783-6E1AE432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88D6-4D0C-4ABF-B801-DFD20BF7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BAE1-97A2-449E-9AE8-7E9D1A6C53E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49A2-3CBE-4D69-9CF8-D1A7B9B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D05-3C39-4070-B5E0-EF437A7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1CF-533E-4957-8388-A2C7E63E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A63C1-B59E-462E-9806-C5556A0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878F-AEAB-4DF8-BB6F-A8A02ED6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42AC-DE01-4466-A2E2-F24F55ED294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440B-50B4-4236-B2BB-46A85036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E43D-BE92-46C2-883E-AC08796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06B1-985D-440F-A924-3FD0054C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404-8735-45F6-B940-39039E2D9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DD7B-B3BF-40C1-98B9-FBC0D7D5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5433-0D5C-4A92-B55D-2FE9C9F6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D1C3-99C9-462A-A897-8666E6EC5E57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46C9B-48F3-4727-99BE-D9B11433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00E9B-E811-4BCB-BA80-2ECAFD71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9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3DFE-1CC5-4592-8500-6A51848B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6BF8-D09C-4C96-806D-3C5AB85C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4ED19-4CB3-4DDF-A4B9-DF27460B4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717D2-141D-42D4-A39B-1D16D9A5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CCBD9-CBBE-448C-958E-F18A74DB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3C6A5-6607-48D3-AE88-2AB21CC1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A289-309C-473A-856D-C6F22D9DA580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7AB24-EA16-4905-ABBA-D88CD56D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F3DB1-BB39-4666-BD40-AD0207F6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86B8-272E-42F5-A0CE-BC8B6D20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8D7DF-568D-442C-AB12-F63FCEF0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963B-B798-4D95-BFC6-D099058F82B9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B5E38-BC18-4AAE-858F-47DBA807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9E64F-2B13-4995-BA02-4D9C7A3D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1579F-7034-4505-935D-F7A55350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9630-B418-4C39-AA15-D62EEB01529B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3B337-D4A8-4CFC-ACDD-7057A755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581A-A2E7-4BE2-8C8B-42D36948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E2B-C668-4F64-B31E-BD2D5EE7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AA44-A417-4408-B269-C7F5B42C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69993-92F4-4ACC-B998-7F119A31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30C0-B4DD-4370-8A87-F327C660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06FE-4A50-47AA-9AE9-EAA0B8338279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B14F-A634-43D5-8E1D-D3161A66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2EEBA-47A5-42F9-8EE9-6E112382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CD13-702E-412F-A237-51E2B62E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B9D42-69D9-43BA-85A1-EBA814FC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935C5-C7CC-429E-AB58-E457E2B8A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F61B-3131-4873-9C53-FC91CDB1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B285-2E68-41A7-BDFA-1774A31BF7F1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4C4B-8CD2-4431-B217-BF5FC70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4D5E-F8C5-4602-8A8E-AC08A05E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55550-FD43-4986-8FF6-74267244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91C0-581D-4C9A-9904-5C243E47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60D2-0FB9-4857-BF02-9D35F6A8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D558-1AC0-4733-B0CF-EDCA48308187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07F16-A729-4976-86D6-1B1ABFAAF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9719A-3435-462F-9932-917FFB07A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485A-01B8-4054-A537-7FB3100B6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sam.abdolahi@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7374-F42C-40E9-9F86-BDF15542B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032" y="1575816"/>
            <a:ext cx="9144000" cy="210683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omic Sans MS" panose="030F0702030302020204" pitchFamily="66" charset="0"/>
              </a:rPr>
              <a:t>VHDL (Data Types)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06640-9D88-4722-A2CB-121A8A5BB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567" y="4320825"/>
            <a:ext cx="9640866" cy="16781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Meisam </a:t>
            </a:r>
            <a:r>
              <a:rPr lang="en-US" dirty="0" err="1">
                <a:latin typeface="Comic Sans MS" panose="030F0702030302020204" pitchFamily="66" charset="0"/>
              </a:rPr>
              <a:t>Abdollahi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School of Computer Engineering</a:t>
            </a:r>
          </a:p>
          <a:p>
            <a:r>
              <a:rPr lang="en-US" dirty="0">
                <a:latin typeface="Comic Sans MS" panose="030F0702030302020204" pitchFamily="66" charset="0"/>
              </a:rPr>
              <a:t>Iran University of Science and Technology</a:t>
            </a:r>
          </a:p>
          <a:p>
            <a:r>
              <a:rPr lang="en-US" dirty="0">
                <a:latin typeface="Comic Sans MS" panose="030F0702030302020204" pitchFamily="66" charset="0"/>
                <a:hlinkClick r:id="rId3"/>
              </a:rPr>
              <a:t>meisam.abdolahi@ut.ac.ir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4818" name="Picture 2" descr="School of Computer Engineering - Iran University of Science &amp; Technology  (IUST)">
            <a:extLst>
              <a:ext uri="{FF2B5EF4-FFF2-40B4-BE49-F238E27FC236}">
                <a16:creationId xmlns:a16="http://schemas.microsoft.com/office/drawing/2014/main" id="{0411F550-6C0D-41A2-B812-1A27CB56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44286"/>
            <a:ext cx="3905250" cy="1047750"/>
          </a:xfrm>
          <a:prstGeom prst="rect">
            <a:avLst/>
          </a:prstGeom>
          <a:noFill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46DC0BF-0DB3-411D-98AB-A38B03513952}"/>
              </a:ext>
            </a:extLst>
          </p:cNvPr>
          <p:cNvSpPr txBox="1">
            <a:spLocks/>
          </p:cNvSpPr>
          <p:nvPr/>
        </p:nvSpPr>
        <p:spPr>
          <a:xfrm>
            <a:off x="2406316" y="2168527"/>
            <a:ext cx="8005652" cy="102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Winter 1400 (Computer Aided Design)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03CB-4302-46A2-A1E5-2F9ED67D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</a:t>
            </a:fld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7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6F7FEAE2-0A25-47EE-A37B-3B5235FA8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Types (VIII)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4B8072D-B1C1-4E95-A91C-15EFA579A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094" y="1615575"/>
            <a:ext cx="10942007" cy="46223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latin typeface="Comic Sans MS" panose="030F0702030302020204" pitchFamily="66" charset="0"/>
              </a:rPr>
              <a:t>Subtype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A type with a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constraints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Assignments that are out of the subtype range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result in an error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Main reason for using a subtype rather than specifying a new type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Though operations between data of different types are not allowed, they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are allowed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 between a subtype and its corresponding base type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Example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Subtype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my_int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  <a:r>
              <a:rPr lang="en-US" dirty="0">
                <a:latin typeface="Comic Sans MS" panose="030F0702030302020204" pitchFamily="66" charset="0"/>
              </a:rPr>
              <a:t> integer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range</a:t>
            </a:r>
            <a:r>
              <a:rPr lang="en-US" dirty="0">
                <a:latin typeface="Comic Sans MS" panose="030F0702030302020204" pitchFamily="66" charset="0"/>
              </a:rPr>
              <a:t> 0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to</a:t>
            </a:r>
            <a:r>
              <a:rPr lang="en-US" dirty="0">
                <a:latin typeface="Comic Sans MS" panose="030F0702030302020204" pitchFamily="66" charset="0"/>
              </a:rPr>
              <a:t> 3215;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subtype</a:t>
            </a:r>
            <a:r>
              <a:rPr lang="en-US" dirty="0">
                <a:latin typeface="Comic Sans MS" panose="030F0702030302020204" pitchFamily="66" charset="0"/>
              </a:rPr>
              <a:t> byte1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std_logic_vector</a:t>
            </a:r>
            <a:r>
              <a:rPr lang="en-US" dirty="0">
                <a:latin typeface="Comic Sans MS" panose="030F0702030302020204" pitchFamily="66" charset="0"/>
              </a:rPr>
              <a:t>(7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0);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SUBTYPE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my_logic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  <a:r>
              <a:rPr lang="en-US" dirty="0">
                <a:latin typeface="Comic Sans MS" panose="030F0702030302020204" pitchFamily="66" charset="0"/>
              </a:rPr>
              <a:t> STD_LOGIC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RANGE</a:t>
            </a:r>
            <a:r>
              <a:rPr lang="en-US" dirty="0">
                <a:latin typeface="Comic Sans MS" panose="030F0702030302020204" pitchFamily="66" charset="0"/>
              </a:rPr>
              <a:t> '0' TO 'Z';</a:t>
            </a:r>
          </a:p>
          <a:p>
            <a:pPr marL="914400" lvl="2" indent="0"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         </a:t>
            </a:r>
            <a:r>
              <a:rPr 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-- Recall that STD_LOGIC=('X','0','1','Z','W','L','H','-').</a:t>
            </a:r>
          </a:p>
          <a:p>
            <a:pPr marL="914400" lvl="2" indent="0"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         </a:t>
            </a:r>
            <a:r>
              <a:rPr 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-- Therefore, </a:t>
            </a:r>
            <a:r>
              <a:rPr lang="en-US" dirty="0" err="1">
                <a:solidFill>
                  <a:srgbClr val="008000"/>
                </a:solidFill>
                <a:latin typeface="Comic Sans MS" panose="030F0702030302020204" pitchFamily="66" charset="0"/>
              </a:rPr>
              <a:t>my_logic</a:t>
            </a:r>
            <a:r>
              <a:rPr 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=('0','1','Z').</a:t>
            </a:r>
            <a:endParaRPr lang="en-US" dirty="0">
              <a:latin typeface="Comic Sans MS" panose="030F0702030302020204" pitchFamily="66" charset="0"/>
            </a:endParaRPr>
          </a:p>
          <a:p>
            <a:pPr lvl="1"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07468E-2F24-4C4C-9595-118A9DE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10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8B41089-7A36-48FB-81AE-B7FD4713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485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type (An example)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132AADF-E928-455B-91DB-CEDE924E2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184" y="1401922"/>
            <a:ext cx="8270875" cy="574675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Which one is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legal</a:t>
            </a:r>
            <a:r>
              <a:rPr lang="en-US" altLang="en-US" dirty="0">
                <a:latin typeface="Comic Sans MS" panose="030F0702030302020204" pitchFamily="66" charset="0"/>
              </a:rPr>
              <a:t> and which one is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illegal </a:t>
            </a: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9CDB8419-FB8D-41B4-AD07-57D69A7CB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93" y="2317909"/>
            <a:ext cx="817071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SUBTYPE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 err="1">
                <a:latin typeface="Comic Sans MS" panose="030F0702030302020204" pitchFamily="66" charset="0"/>
              </a:rPr>
              <a:t>my_logic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2000" dirty="0">
                <a:latin typeface="Comic Sans MS" panose="030F0702030302020204" pitchFamily="66" charset="0"/>
              </a:rPr>
              <a:t> STD_LOGIC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r>
              <a:rPr lang="en-US" altLang="en-US" sz="2000" dirty="0">
                <a:latin typeface="Comic Sans MS" panose="030F0702030302020204" pitchFamily="66" charset="0"/>
              </a:rPr>
              <a:t> '0'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2000" dirty="0">
                <a:latin typeface="Comic Sans MS" panose="030F0702030302020204" pitchFamily="66" charset="0"/>
              </a:rPr>
              <a:t> '1';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2000" dirty="0">
                <a:latin typeface="Comic Sans MS" panose="030F0702030302020204" pitchFamily="66" charset="0"/>
              </a:rPr>
              <a:t> a: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2000" dirty="0">
                <a:latin typeface="Comic Sans MS" panose="030F0702030302020204" pitchFamily="66" charset="0"/>
              </a:rPr>
              <a:t> b: 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2000" dirty="0">
                <a:latin typeface="Comic Sans MS" panose="030F0702030302020204" pitchFamily="66" charset="0"/>
              </a:rPr>
              <a:t> c: </a:t>
            </a:r>
            <a:r>
              <a:rPr lang="en-US" altLang="en-US" sz="2000" dirty="0" err="1">
                <a:latin typeface="Comic Sans MS" panose="030F0702030302020204" pitchFamily="66" charset="0"/>
              </a:rPr>
              <a:t>my_logic</a:t>
            </a:r>
            <a:r>
              <a:rPr lang="en-US" altLang="en-US" sz="20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b &lt;= a;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b &lt;= c; </a:t>
            </a:r>
            <a:endParaRPr lang="en-US" altLang="en-US" sz="2000" dirty="0">
              <a:solidFill>
                <a:srgbClr val="008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EDBE5-0EAE-4ED2-8CC0-B35C99D16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778" y="3842532"/>
            <a:ext cx="7317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--illegal (type mismatch: BIT versus STD_LOGIC)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7DA619-729F-42A2-BC34-398ACECB3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778" y="4170284"/>
            <a:ext cx="5942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--legal (same "base" type: STD_LOGIC)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32AAA09-1130-4599-9ED7-9A0B72C5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11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F0EF9FAD-4441-4284-B335-63FBE1509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Types (Array I)</a:t>
            </a:r>
          </a:p>
        </p:txBody>
      </p:sp>
      <p:sp>
        <p:nvSpPr>
          <p:cNvPr id="858115" name="Rectangle 3">
            <a:extLst>
              <a:ext uri="{FF2B5EF4-FFF2-40B4-BE49-F238E27FC236}">
                <a16:creationId xmlns:a16="http://schemas.microsoft.com/office/drawing/2014/main" id="{D41AF672-5D78-4170-8392-C907FFABF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0685745" cy="4351338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990000"/>
                </a:solidFill>
                <a:latin typeface="Comic Sans MS" panose="030F0702030302020204" pitchFamily="66" charset="0"/>
              </a:rPr>
              <a:t>Composite</a:t>
            </a:r>
            <a:r>
              <a:rPr lang="en-US" dirty="0">
                <a:latin typeface="Comic Sans MS" panose="030F0702030302020204" pitchFamily="66" charset="0"/>
              </a:rPr>
              <a:t> Types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Array Types: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Comic Sans MS" panose="030F0702030302020204" pitchFamily="66" charset="0"/>
              </a:rPr>
              <a:t>Used to collect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one or more elements of a similar type </a:t>
            </a:r>
            <a:r>
              <a:rPr lang="en-US" dirty="0">
                <a:latin typeface="Comic Sans MS" panose="030F0702030302020204" pitchFamily="66" charset="0"/>
              </a:rPr>
              <a:t>in a single construct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Comic Sans MS" panose="030F0702030302020204" pitchFamily="66" charset="0"/>
              </a:rPr>
              <a:t>Elements can be </a:t>
            </a:r>
            <a:r>
              <a:rPr lang="en-US" u="sng" dirty="0">
                <a:latin typeface="Comic Sans MS" panose="030F0702030302020204" pitchFamily="66" charset="0"/>
              </a:rPr>
              <a:t>any VHDL data type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Comic Sans MS" panose="030F0702030302020204" pitchFamily="66" charset="0"/>
              </a:rPr>
              <a:t>They can be one-dimensional (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1D</a:t>
            </a:r>
            <a:r>
              <a:rPr lang="en-US" dirty="0">
                <a:latin typeface="Comic Sans MS" panose="030F0702030302020204" pitchFamily="66" charset="0"/>
              </a:rPr>
              <a:t>), two-dimensional (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2D</a:t>
            </a:r>
            <a:r>
              <a:rPr lang="en-US" dirty="0">
                <a:latin typeface="Comic Sans MS" panose="030F0702030302020204" pitchFamily="66" charset="0"/>
              </a:rPr>
              <a:t>), or one-dimensional-by-one-dimensional (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1Dx1D</a:t>
            </a:r>
            <a:r>
              <a:rPr lang="en-US" dirty="0">
                <a:latin typeface="Comic Sans MS" panose="030F0702030302020204" pitchFamily="66" charset="0"/>
              </a:rPr>
              <a:t>).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Comic Sans MS" panose="030F0702030302020204" pitchFamily="66" charset="0"/>
              </a:rPr>
              <a:t>Other dimensions </a:t>
            </a:r>
            <a:r>
              <a:rPr 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are possible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but NOT synthesizable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B6867A2-C671-4937-830F-B435F64B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12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ABC9BAD-FE72-44A8-9272-E9C84007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39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Types (Array II)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2F7D3F1E-81FE-46C9-AF43-B1E46CAE70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59001" y="1330326"/>
            <a:ext cx="8005763" cy="1954213"/>
            <a:chOff x="-1233" y="1156"/>
            <a:chExt cx="8226" cy="2008"/>
          </a:xfrm>
        </p:grpSpPr>
        <p:sp>
          <p:nvSpPr>
            <p:cNvPr id="30730" name="AutoShape 3">
              <a:extLst>
                <a:ext uri="{FF2B5EF4-FFF2-40B4-BE49-F238E27FC236}">
                  <a16:creationId xmlns:a16="http://schemas.microsoft.com/office/drawing/2014/main" id="{86E65C92-8D48-4184-B40A-8132DDC7F43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233" y="1156"/>
              <a:ext cx="8226" cy="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0731" name="Picture 5">
              <a:extLst>
                <a:ext uri="{FF2B5EF4-FFF2-40B4-BE49-F238E27FC236}">
                  <a16:creationId xmlns:a16="http://schemas.microsoft.com/office/drawing/2014/main" id="{A8B71A30-8110-407F-8BE4-D79FC57F22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33" y="1156"/>
              <a:ext cx="8234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25" name="TextBox 7">
            <a:extLst>
              <a:ext uri="{FF2B5EF4-FFF2-40B4-BE49-F238E27FC236}">
                <a16:creationId xmlns:a16="http://schemas.microsoft.com/office/drawing/2014/main" id="{13585C8E-25B8-4F2B-A645-12C8C04ED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3568700"/>
            <a:ext cx="379232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(a): scalar (single bit)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(b) 1D also called vector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(c) 1Dx1D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(d) 2D</a:t>
            </a:r>
          </a:p>
        </p:txBody>
      </p:sp>
      <p:sp>
        <p:nvSpPr>
          <p:cNvPr id="30726" name="Rectangle 8">
            <a:extLst>
              <a:ext uri="{FF2B5EF4-FFF2-40B4-BE49-F238E27FC236}">
                <a16:creationId xmlns:a16="http://schemas.microsoft.com/office/drawing/2014/main" id="{7EFFC8B8-C75B-4AC6-91A0-AEADC9F5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4" y="5166757"/>
            <a:ext cx="77041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Predefined Scalars: BIT, STD_LOGIC, and BOOLEAN</a:t>
            </a:r>
          </a:p>
        </p:txBody>
      </p:sp>
      <p:sp>
        <p:nvSpPr>
          <p:cNvPr id="30727" name="Rectangle 9">
            <a:extLst>
              <a:ext uri="{FF2B5EF4-FFF2-40B4-BE49-F238E27FC236}">
                <a16:creationId xmlns:a16="http://schemas.microsoft.com/office/drawing/2014/main" id="{2F75B3AE-B256-4F1E-A8D3-6DE0DD880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4" y="5661025"/>
            <a:ext cx="88661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Predefined Vectors: BIT_VECTOR, STD_LOGIC_VECTOR, INTEGER, SIGNED, and UNSIGNED</a:t>
            </a:r>
          </a:p>
        </p:txBody>
      </p:sp>
      <p:sp>
        <p:nvSpPr>
          <p:cNvPr id="30728" name="Rectangle 10">
            <a:extLst>
              <a:ext uri="{FF2B5EF4-FFF2-40B4-BE49-F238E27FC236}">
                <a16:creationId xmlns:a16="http://schemas.microsoft.com/office/drawing/2014/main" id="{E077AB45-69E1-4317-BD13-9CA19A0BF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9" y="5135563"/>
            <a:ext cx="2371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8000"/>
                </a:solidFill>
                <a:latin typeface="Comic Sans MS" panose="030F0702030302020204" pitchFamily="66" charset="0"/>
              </a:rPr>
              <a:t>[synthesizable]</a:t>
            </a:r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0729" name="Rectangle 11">
            <a:extLst>
              <a:ext uri="{FF2B5EF4-FFF2-40B4-BE49-F238E27FC236}">
                <a16:creationId xmlns:a16="http://schemas.microsoft.com/office/drawing/2014/main" id="{97F31194-39C9-4BFA-A073-029D94529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789" y="6008260"/>
            <a:ext cx="2371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8000"/>
                </a:solidFill>
                <a:latin typeface="Comic Sans MS" panose="030F0702030302020204" pitchFamily="66" charset="0"/>
              </a:rPr>
              <a:t>[synthesizable]</a:t>
            </a:r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7DB1A40-CF3F-46DA-92B8-78E7B6B2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13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6" grpId="0"/>
      <p:bldP spid="30727" grpId="0"/>
      <p:bldP spid="30728" grpId="0"/>
      <p:bldP spid="307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8CC71E2-1588-4BBE-AC74-E8DA1649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8207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Types (Array III)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0ED0379-18CE-4BC7-BE54-B5F0B2B1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latin typeface="Comic Sans MS" panose="030F0702030302020204" pitchFamily="66" charset="0"/>
              </a:rPr>
              <a:t>There are no pre-defined 2D or 1Dx1D arrays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omic Sans MS" panose="030F0702030302020204" pitchFamily="66" charset="0"/>
              </a:rPr>
              <a:t>must be specified by the user</a:t>
            </a:r>
          </a:p>
          <a:p>
            <a:r>
              <a:rPr lang="en-US" altLang="en-US" sz="3200" dirty="0">
                <a:latin typeface="Comic Sans MS" panose="030F0702030302020204" pitchFamily="66" charset="0"/>
              </a:rPr>
              <a:t>To do so, the </a:t>
            </a:r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new TYPE </a:t>
            </a:r>
            <a:r>
              <a:rPr lang="en-US" altLang="en-US" sz="3200" dirty="0">
                <a:latin typeface="Comic Sans MS" panose="030F0702030302020204" pitchFamily="66" charset="0"/>
              </a:rPr>
              <a:t>must first be defined</a:t>
            </a:r>
          </a:p>
          <a:p>
            <a:r>
              <a:rPr lang="en-US" altLang="en-US" sz="3200" dirty="0">
                <a:latin typeface="Comic Sans MS" panose="030F0702030302020204" pitchFamily="66" charset="0"/>
              </a:rPr>
              <a:t>The new SIGNAL, VARIABLE, or CONSTANT can be declared using that data type</a:t>
            </a:r>
          </a:p>
          <a:p>
            <a:endParaRPr lang="en-US" altLang="en-US" sz="3200" dirty="0">
              <a:latin typeface="Comic Sans MS" panose="030F0702030302020204" pitchFamily="66" charset="0"/>
            </a:endParaRPr>
          </a:p>
          <a:p>
            <a:r>
              <a:rPr lang="en-US" altLang="en-US" sz="3200" dirty="0">
                <a:latin typeface="Comic Sans MS" panose="030F0702030302020204" pitchFamily="66" charset="0"/>
              </a:rPr>
              <a:t>To make use of the new array type: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303AD-CEF9-4A93-A9EF-5F9500DB344F}"/>
              </a:ext>
            </a:extLst>
          </p:cNvPr>
          <p:cNvSpPr/>
          <p:nvPr/>
        </p:nvSpPr>
        <p:spPr>
          <a:xfrm>
            <a:off x="1088198" y="4456179"/>
            <a:ext cx="741838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Comic Sans MS" panose="030F0702030302020204" pitchFamily="66" charset="0"/>
              </a:rPr>
              <a:t>type_name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IS ARRAY </a:t>
            </a:r>
            <a:r>
              <a:rPr lang="en-US" sz="2000" dirty="0">
                <a:solidFill>
                  <a:srgbClr val="990000"/>
                </a:solidFill>
                <a:latin typeface="Comic Sans MS" panose="030F0702030302020204" pitchFamily="66" charset="0"/>
              </a:rPr>
              <a:t>(specification) 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solidFill>
                  <a:srgbClr val="990000"/>
                </a:solidFill>
                <a:latin typeface="Comic Sans MS" panose="030F0702030302020204" pitchFamily="66" charset="0"/>
              </a:rPr>
              <a:t>data_type</a:t>
            </a:r>
            <a:r>
              <a:rPr lang="en-US" sz="2000" dirty="0">
                <a:solidFill>
                  <a:srgbClr val="990000"/>
                </a:solidFill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857BB6-CE89-4DF2-99B1-3D6901FF9313}"/>
              </a:ext>
            </a:extLst>
          </p:cNvPr>
          <p:cNvSpPr/>
          <p:nvPr/>
        </p:nvSpPr>
        <p:spPr>
          <a:xfrm>
            <a:off x="1088198" y="5589217"/>
            <a:ext cx="669607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signal_name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type_name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 [:= </a:t>
            </a:r>
            <a:r>
              <a:rPr lang="en-US" sz="2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initial_value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];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DCBFD65-BDA1-4D27-8950-B0C39C9A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14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3C95759-6E4A-4B1B-8DA1-898DE464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Types (Array IV)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A9523801-1B0E-4BBF-B03E-8F4486A2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Example: 1Dx1D array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Alternative way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78AB7D35-760E-49D7-B3ED-F29C3F855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486" y="2505075"/>
            <a:ext cx="7632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800" dirty="0">
                <a:latin typeface="Comic Sans MS" panose="030F0702030302020204" pitchFamily="66" charset="0"/>
              </a:rPr>
              <a:t> row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IS ARRAY </a:t>
            </a:r>
            <a:r>
              <a:rPr lang="en-US" altLang="en-US" sz="1800" dirty="0">
                <a:latin typeface="Comic Sans MS" panose="030F0702030302020204" pitchFamily="66" charset="0"/>
              </a:rPr>
              <a:t>(7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STD_LOGIC;  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-- 1D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800" dirty="0">
                <a:latin typeface="Comic Sans MS" panose="030F0702030302020204" pitchFamily="66" charset="0"/>
              </a:rPr>
              <a:t> matrix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IS ARRAY </a:t>
            </a:r>
            <a:r>
              <a:rPr lang="en-US" altLang="en-US" sz="1800" dirty="0">
                <a:latin typeface="Comic Sans MS" panose="030F0702030302020204" pitchFamily="66" charset="0"/>
              </a:rPr>
              <a:t>(0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 dirty="0">
                <a:latin typeface="Comic Sans MS" panose="030F0702030302020204" pitchFamily="66" charset="0"/>
              </a:rPr>
              <a:t> 3)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row;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-- 1Dx1D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x: matrix;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-- 1Dx1D signal</a:t>
            </a:r>
          </a:p>
        </p:txBody>
      </p:sp>
      <p:sp>
        <p:nvSpPr>
          <p:cNvPr id="32774" name="Rectangle 5">
            <a:extLst>
              <a:ext uri="{FF2B5EF4-FFF2-40B4-BE49-F238E27FC236}">
                <a16:creationId xmlns:a16="http://schemas.microsoft.com/office/drawing/2014/main" id="{86AFAFD2-F8E9-45DE-B91B-D159D824E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486" y="4678776"/>
            <a:ext cx="9398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800">
                <a:latin typeface="Comic Sans MS" panose="030F0702030302020204" pitchFamily="66" charset="0"/>
              </a:rPr>
              <a:t> matrix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IS ARRAY </a:t>
            </a:r>
            <a:r>
              <a:rPr lang="en-US" altLang="en-US" sz="1800">
                <a:latin typeface="Comic Sans MS" panose="030F0702030302020204" pitchFamily="66" charset="0"/>
              </a:rPr>
              <a:t>(0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>
                <a:latin typeface="Comic Sans MS" panose="030F0702030302020204" pitchFamily="66" charset="0"/>
              </a:rPr>
              <a:t> 3)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>
                <a:latin typeface="Comic Sans MS" panose="030F0702030302020204" pitchFamily="66" charset="0"/>
              </a:rPr>
              <a:t> STD_LOGIC_VECTOR(7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>
                <a:latin typeface="Comic Sans MS" panose="030F0702030302020204" pitchFamily="66" charset="0"/>
              </a:rPr>
              <a:t> 0);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9AC7C30-131F-42D3-9366-F8CCA7B6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15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4D59BFF-3349-45F8-A3CD-208E12A8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800" b="1" dirty="0">
                <a:latin typeface="Comic Sans MS" panose="030F0702030302020204" pitchFamily="66" charset="0"/>
              </a:rPr>
              <a:t>Data Types (Array V)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3CD17CA7-B8B8-46E2-AE6A-D055489E9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Comic Sans MS" panose="030F0702030302020204" pitchFamily="66" charset="0"/>
              </a:rPr>
              <a:t>Example: 2D array</a:t>
            </a:r>
          </a:p>
          <a:p>
            <a:endParaRPr lang="en-US" altLang="en-US" sz="3200" dirty="0">
              <a:latin typeface="Comic Sans MS" panose="030F0702030302020204" pitchFamily="66" charset="0"/>
            </a:endParaRPr>
          </a:p>
          <a:p>
            <a:endParaRPr lang="en-US" altLang="en-US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sz="3200" dirty="0">
              <a:latin typeface="Comic Sans MS" panose="030F0702030302020204" pitchFamily="66" charset="0"/>
            </a:endParaRPr>
          </a:p>
          <a:p>
            <a:endParaRPr lang="en-US" altLang="en-US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en-US" sz="3200" dirty="0">
              <a:latin typeface="Comic Sans MS" panose="030F0702030302020204" pitchFamily="66" charset="0"/>
            </a:endParaRPr>
          </a:p>
          <a:p>
            <a:r>
              <a:rPr lang="en-US" altLang="en-US" sz="3200" dirty="0">
                <a:latin typeface="Comic Sans MS" panose="030F0702030302020204" pitchFamily="66" charset="0"/>
              </a:rPr>
              <a:t>Example: Array initialization</a:t>
            </a: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460339CA-7683-4876-A9D7-3E9AAFAE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15" y="2459038"/>
            <a:ext cx="101127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2000" dirty="0">
                <a:latin typeface="Comic Sans MS" panose="030F0702030302020204" pitchFamily="66" charset="0"/>
              </a:rPr>
              <a:t> matrix2D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IS ARRAY </a:t>
            </a:r>
            <a:r>
              <a:rPr lang="en-US" altLang="en-US" sz="2000" dirty="0">
                <a:latin typeface="Comic Sans MS" panose="030F0702030302020204" pitchFamily="66" charset="0"/>
              </a:rPr>
              <a:t>(0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2000" dirty="0">
                <a:latin typeface="Comic Sans MS" panose="030F0702030302020204" pitchFamily="66" charset="0"/>
              </a:rPr>
              <a:t> 3, 7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2000" dirty="0">
                <a:latin typeface="Comic Sans MS" panose="030F0702030302020204" pitchFamily="66" charset="0"/>
              </a:rPr>
              <a:t> 0)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STD_LOGIC</a:t>
            </a:r>
            <a:r>
              <a:rPr lang="en-US" altLang="en-US" sz="20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-- 2D array</a:t>
            </a:r>
          </a:p>
        </p:txBody>
      </p:sp>
      <p:sp>
        <p:nvSpPr>
          <p:cNvPr id="33798" name="Rectangle 5">
            <a:extLst>
              <a:ext uri="{FF2B5EF4-FFF2-40B4-BE49-F238E27FC236}">
                <a16:creationId xmlns:a16="http://schemas.microsoft.com/office/drawing/2014/main" id="{34A15F47-BCC5-4C9F-AB3F-3314E595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5775326"/>
            <a:ext cx="88585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... :="0001";  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for 1D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... :=('0','0','0','1')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for 1D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... :=(('0','1','1','1'), ('1','1','1','0'));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for 1Dx1D or -- 2D array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CC8066-E497-4CB1-9993-0BF75C8444AD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3397226"/>
            <a:ext cx="3653203" cy="400110"/>
            <a:chOff x="4283968" y="2596262"/>
            <a:chExt cx="3654223" cy="399510"/>
          </a:xfrm>
        </p:grpSpPr>
        <p:cxnSp>
          <p:nvCxnSpPr>
            <p:cNvPr id="33865" name="Straight Connector 2">
              <a:extLst>
                <a:ext uri="{FF2B5EF4-FFF2-40B4-BE49-F238E27FC236}">
                  <a16:creationId xmlns:a16="http://schemas.microsoft.com/office/drawing/2014/main" id="{4C7D6CD6-3C61-4D83-A669-59FCBCAD8B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83968" y="2780928"/>
              <a:ext cx="324036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66" name="TextBox 4">
              <a:extLst>
                <a:ext uri="{FF2B5EF4-FFF2-40B4-BE49-F238E27FC236}">
                  <a16:creationId xmlns:a16="http://schemas.microsoft.com/office/drawing/2014/main" id="{587ED8E1-26C4-433A-9284-BB3042992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336" y="2596262"/>
              <a:ext cx="341855" cy="399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D629067-FB57-445F-8980-039FF38B4AD5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3698853"/>
            <a:ext cx="3611526" cy="400110"/>
            <a:chOff x="4283968" y="2896802"/>
            <a:chExt cx="3612534" cy="401231"/>
          </a:xfrm>
        </p:grpSpPr>
        <p:cxnSp>
          <p:nvCxnSpPr>
            <p:cNvPr id="33863" name="Straight Connector 9">
              <a:extLst>
                <a:ext uri="{FF2B5EF4-FFF2-40B4-BE49-F238E27FC236}">
                  <a16:creationId xmlns:a16="http://schemas.microsoft.com/office/drawing/2014/main" id="{08EAA81D-A4B8-4941-8044-A4EAB494B3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83968" y="3068960"/>
              <a:ext cx="324036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64" name="TextBox 13">
              <a:extLst>
                <a:ext uri="{FF2B5EF4-FFF2-40B4-BE49-F238E27FC236}">
                  <a16:creationId xmlns:a16="http://schemas.microsoft.com/office/drawing/2014/main" id="{42780941-FB48-4439-AACE-B8E530E2D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336" y="2896802"/>
              <a:ext cx="300166" cy="40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E53983-27D3-4663-884D-23AC1E19510D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3984600"/>
            <a:ext cx="3653203" cy="400110"/>
            <a:chOff x="4283968" y="3183082"/>
            <a:chExt cx="3654223" cy="399510"/>
          </a:xfrm>
        </p:grpSpPr>
        <p:cxnSp>
          <p:nvCxnSpPr>
            <p:cNvPr id="33861" name="Straight Connector 10">
              <a:extLst>
                <a:ext uri="{FF2B5EF4-FFF2-40B4-BE49-F238E27FC236}">
                  <a16:creationId xmlns:a16="http://schemas.microsoft.com/office/drawing/2014/main" id="{984DF4DB-739F-4D71-94F6-7E91940C14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83968" y="3356992"/>
              <a:ext cx="324036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62" name="TextBox 14">
              <a:extLst>
                <a:ext uri="{FF2B5EF4-FFF2-40B4-BE49-F238E27FC236}">
                  <a16:creationId xmlns:a16="http://schemas.microsoft.com/office/drawing/2014/main" id="{688BF11F-34DC-425C-86D2-1125FF46E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336" y="3183082"/>
              <a:ext cx="341855" cy="399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673C07-2F6E-4E08-B295-72DF5B22ABE4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4262415"/>
            <a:ext cx="3635657" cy="400110"/>
            <a:chOff x="4283968" y="3460358"/>
            <a:chExt cx="3635687" cy="401231"/>
          </a:xfrm>
        </p:grpSpPr>
        <p:cxnSp>
          <p:nvCxnSpPr>
            <p:cNvPr id="33859" name="Straight Connector 11">
              <a:extLst>
                <a:ext uri="{FF2B5EF4-FFF2-40B4-BE49-F238E27FC236}">
                  <a16:creationId xmlns:a16="http://schemas.microsoft.com/office/drawing/2014/main" id="{8EBC9C31-DA7B-4E4A-9C7A-EC2CEA8E33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83968" y="3645024"/>
              <a:ext cx="324036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60" name="TextBox 15">
              <a:extLst>
                <a:ext uri="{FF2B5EF4-FFF2-40B4-BE49-F238E27FC236}">
                  <a16:creationId xmlns:a16="http://schemas.microsoft.com/office/drawing/2014/main" id="{BEA2CD0F-A845-48C8-BD7F-5158B1127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7892" y="3460358"/>
              <a:ext cx="341763" cy="40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975B23-4EF9-4A90-A0B1-870F2B8AF922}"/>
              </a:ext>
            </a:extLst>
          </p:cNvPr>
          <p:cNvGrpSpPr>
            <a:grpSpLocks/>
          </p:cNvGrpSpPr>
          <p:nvPr/>
        </p:nvGrpSpPr>
        <p:grpSpPr bwMode="auto">
          <a:xfrm>
            <a:off x="5880095" y="3397228"/>
            <a:ext cx="341760" cy="1597646"/>
            <a:chOff x="4429615" y="2596262"/>
            <a:chExt cx="341944" cy="1597670"/>
          </a:xfrm>
        </p:grpSpPr>
        <p:cxnSp>
          <p:nvCxnSpPr>
            <p:cNvPr id="33857" name="Straight Connector 16">
              <a:extLst>
                <a:ext uri="{FF2B5EF4-FFF2-40B4-BE49-F238E27FC236}">
                  <a16:creationId xmlns:a16="http://schemas.microsoft.com/office/drawing/2014/main" id="{30C5FB1C-331B-4BCD-9F2A-FE26074863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72000" y="2596262"/>
              <a:ext cx="0" cy="12334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58" name="TextBox 17">
              <a:extLst>
                <a:ext uri="{FF2B5EF4-FFF2-40B4-BE49-F238E27FC236}">
                  <a16:creationId xmlns:a16="http://schemas.microsoft.com/office/drawing/2014/main" id="{C30FF521-9868-43F3-B784-9543B545A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615" y="3793816"/>
              <a:ext cx="341944" cy="400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7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9C3572-B776-4E2A-BF8D-CA325609B7E1}"/>
              </a:ext>
            </a:extLst>
          </p:cNvPr>
          <p:cNvGrpSpPr>
            <a:grpSpLocks/>
          </p:cNvGrpSpPr>
          <p:nvPr/>
        </p:nvGrpSpPr>
        <p:grpSpPr bwMode="auto">
          <a:xfrm>
            <a:off x="6240459" y="3438503"/>
            <a:ext cx="341760" cy="1597646"/>
            <a:chOff x="4429615" y="2596262"/>
            <a:chExt cx="341945" cy="1597670"/>
          </a:xfrm>
        </p:grpSpPr>
        <p:cxnSp>
          <p:nvCxnSpPr>
            <p:cNvPr id="33855" name="Straight Connector 25">
              <a:extLst>
                <a:ext uri="{FF2B5EF4-FFF2-40B4-BE49-F238E27FC236}">
                  <a16:creationId xmlns:a16="http://schemas.microsoft.com/office/drawing/2014/main" id="{C3ECA134-A5A9-4DFC-9BAA-CA0D3B6510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72000" y="2596262"/>
              <a:ext cx="0" cy="12334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56" name="TextBox 26">
              <a:extLst>
                <a:ext uri="{FF2B5EF4-FFF2-40B4-BE49-F238E27FC236}">
                  <a16:creationId xmlns:a16="http://schemas.microsoft.com/office/drawing/2014/main" id="{CF3DC20C-18BF-4ABF-B468-701FDA0CB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615" y="3793816"/>
              <a:ext cx="341945" cy="400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6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F85A05-CED9-4D5B-9D3B-8A16F5181A3E}"/>
              </a:ext>
            </a:extLst>
          </p:cNvPr>
          <p:cNvGrpSpPr>
            <a:grpSpLocks/>
          </p:cNvGrpSpPr>
          <p:nvPr/>
        </p:nvGrpSpPr>
        <p:grpSpPr bwMode="auto">
          <a:xfrm>
            <a:off x="6646859" y="3438503"/>
            <a:ext cx="341760" cy="1597646"/>
            <a:chOff x="4429615" y="2596262"/>
            <a:chExt cx="341945" cy="1597670"/>
          </a:xfrm>
        </p:grpSpPr>
        <p:cxnSp>
          <p:nvCxnSpPr>
            <p:cNvPr id="33853" name="Straight Connector 28">
              <a:extLst>
                <a:ext uri="{FF2B5EF4-FFF2-40B4-BE49-F238E27FC236}">
                  <a16:creationId xmlns:a16="http://schemas.microsoft.com/office/drawing/2014/main" id="{2A14C820-7B91-4F4C-83F3-A768D3EDB3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72000" y="2596262"/>
              <a:ext cx="0" cy="12334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54" name="TextBox 29">
              <a:extLst>
                <a:ext uri="{FF2B5EF4-FFF2-40B4-BE49-F238E27FC236}">
                  <a16:creationId xmlns:a16="http://schemas.microsoft.com/office/drawing/2014/main" id="{86BC34C4-86C7-4AB9-BBF5-FF070629B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615" y="3793816"/>
              <a:ext cx="341945" cy="400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84F41BB-3468-4B65-AC47-F51BB86BDDC9}"/>
              </a:ext>
            </a:extLst>
          </p:cNvPr>
          <p:cNvGrpSpPr>
            <a:grpSpLocks/>
          </p:cNvGrpSpPr>
          <p:nvPr/>
        </p:nvGrpSpPr>
        <p:grpSpPr bwMode="auto">
          <a:xfrm>
            <a:off x="7007220" y="3438503"/>
            <a:ext cx="341760" cy="1597646"/>
            <a:chOff x="4429615" y="2596262"/>
            <a:chExt cx="341944" cy="1597670"/>
          </a:xfrm>
        </p:grpSpPr>
        <p:cxnSp>
          <p:nvCxnSpPr>
            <p:cNvPr id="33851" name="Straight Connector 31">
              <a:extLst>
                <a:ext uri="{FF2B5EF4-FFF2-40B4-BE49-F238E27FC236}">
                  <a16:creationId xmlns:a16="http://schemas.microsoft.com/office/drawing/2014/main" id="{2020BE49-E958-44D7-A2E8-C5725AB31F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72000" y="2596262"/>
              <a:ext cx="0" cy="12334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52" name="TextBox 32">
              <a:extLst>
                <a:ext uri="{FF2B5EF4-FFF2-40B4-BE49-F238E27FC236}">
                  <a16:creationId xmlns:a16="http://schemas.microsoft.com/office/drawing/2014/main" id="{5CE0B37F-3DBB-4983-B2E7-606E01C7E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615" y="3793816"/>
              <a:ext cx="341944" cy="400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611C9B-E9D5-4B08-8222-9FF3F2249D95}"/>
              </a:ext>
            </a:extLst>
          </p:cNvPr>
          <p:cNvGrpSpPr>
            <a:grpSpLocks/>
          </p:cNvGrpSpPr>
          <p:nvPr/>
        </p:nvGrpSpPr>
        <p:grpSpPr bwMode="auto">
          <a:xfrm>
            <a:off x="7367584" y="3438503"/>
            <a:ext cx="341760" cy="1597646"/>
            <a:chOff x="4429615" y="2596262"/>
            <a:chExt cx="341945" cy="1597670"/>
          </a:xfrm>
        </p:grpSpPr>
        <p:cxnSp>
          <p:nvCxnSpPr>
            <p:cNvPr id="33849" name="Straight Connector 34">
              <a:extLst>
                <a:ext uri="{FF2B5EF4-FFF2-40B4-BE49-F238E27FC236}">
                  <a16:creationId xmlns:a16="http://schemas.microsoft.com/office/drawing/2014/main" id="{2B4A62EB-990A-438C-9780-36448D0671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72000" y="2596262"/>
              <a:ext cx="0" cy="12334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50" name="TextBox 35">
              <a:extLst>
                <a:ext uri="{FF2B5EF4-FFF2-40B4-BE49-F238E27FC236}">
                  <a16:creationId xmlns:a16="http://schemas.microsoft.com/office/drawing/2014/main" id="{1DE83A0A-B378-4065-8477-D55CF0CCB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615" y="3793816"/>
              <a:ext cx="341945" cy="400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8D1CE56-A5B6-421B-ACCD-16454416F2F0}"/>
              </a:ext>
            </a:extLst>
          </p:cNvPr>
          <p:cNvGrpSpPr>
            <a:grpSpLocks/>
          </p:cNvGrpSpPr>
          <p:nvPr/>
        </p:nvGrpSpPr>
        <p:grpSpPr bwMode="auto">
          <a:xfrm>
            <a:off x="7799384" y="3438503"/>
            <a:ext cx="341760" cy="1597646"/>
            <a:chOff x="4429615" y="2596262"/>
            <a:chExt cx="341945" cy="1597670"/>
          </a:xfrm>
        </p:grpSpPr>
        <p:cxnSp>
          <p:nvCxnSpPr>
            <p:cNvPr id="33847" name="Straight Connector 37">
              <a:extLst>
                <a:ext uri="{FF2B5EF4-FFF2-40B4-BE49-F238E27FC236}">
                  <a16:creationId xmlns:a16="http://schemas.microsoft.com/office/drawing/2014/main" id="{74C4AFB4-F450-4DC6-9191-029997D396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72000" y="2596262"/>
              <a:ext cx="0" cy="12334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48" name="TextBox 38">
              <a:extLst>
                <a:ext uri="{FF2B5EF4-FFF2-40B4-BE49-F238E27FC236}">
                  <a16:creationId xmlns:a16="http://schemas.microsoft.com/office/drawing/2014/main" id="{6923182B-17B0-4B2C-BC31-9FFAA2CC9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615" y="3793816"/>
              <a:ext cx="341945" cy="400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B320BE-F3B7-493B-91D3-A4B63C6654A7}"/>
              </a:ext>
            </a:extLst>
          </p:cNvPr>
          <p:cNvGrpSpPr>
            <a:grpSpLocks/>
          </p:cNvGrpSpPr>
          <p:nvPr/>
        </p:nvGrpSpPr>
        <p:grpSpPr bwMode="auto">
          <a:xfrm>
            <a:off x="8231191" y="3455966"/>
            <a:ext cx="300082" cy="1597647"/>
            <a:chOff x="4429615" y="2596262"/>
            <a:chExt cx="300244" cy="1597670"/>
          </a:xfrm>
        </p:grpSpPr>
        <p:cxnSp>
          <p:nvCxnSpPr>
            <p:cNvPr id="33845" name="Straight Connector 40">
              <a:extLst>
                <a:ext uri="{FF2B5EF4-FFF2-40B4-BE49-F238E27FC236}">
                  <a16:creationId xmlns:a16="http://schemas.microsoft.com/office/drawing/2014/main" id="{20EE78FB-3BEE-4F6A-A568-1E19C89D45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72000" y="2596262"/>
              <a:ext cx="0" cy="12334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46" name="TextBox 41">
              <a:extLst>
                <a:ext uri="{FF2B5EF4-FFF2-40B4-BE49-F238E27FC236}">
                  <a16:creationId xmlns:a16="http://schemas.microsoft.com/office/drawing/2014/main" id="{74A8148C-D4E4-4E47-8B01-F73BAA389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615" y="3793816"/>
              <a:ext cx="300244" cy="400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12E988-BC34-4E66-AF01-1C5909E91761}"/>
              </a:ext>
            </a:extLst>
          </p:cNvPr>
          <p:cNvGrpSpPr>
            <a:grpSpLocks/>
          </p:cNvGrpSpPr>
          <p:nvPr/>
        </p:nvGrpSpPr>
        <p:grpSpPr bwMode="auto">
          <a:xfrm>
            <a:off x="8662984" y="3455966"/>
            <a:ext cx="341760" cy="1597647"/>
            <a:chOff x="4429615" y="2596262"/>
            <a:chExt cx="341945" cy="1597670"/>
          </a:xfrm>
        </p:grpSpPr>
        <p:cxnSp>
          <p:nvCxnSpPr>
            <p:cNvPr id="33843" name="Straight Connector 43">
              <a:extLst>
                <a:ext uri="{FF2B5EF4-FFF2-40B4-BE49-F238E27FC236}">
                  <a16:creationId xmlns:a16="http://schemas.microsoft.com/office/drawing/2014/main" id="{B75B9367-209B-463C-8089-52A9BDAECC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72000" y="2596262"/>
              <a:ext cx="0" cy="123342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44" name="TextBox 44">
              <a:extLst>
                <a:ext uri="{FF2B5EF4-FFF2-40B4-BE49-F238E27FC236}">
                  <a16:creationId xmlns:a16="http://schemas.microsoft.com/office/drawing/2014/main" id="{1FAEC5AC-9912-4952-8637-BDA4BB83F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615" y="3793816"/>
              <a:ext cx="341945" cy="400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mic Sans MS" panose="030F0702030302020204" pitchFamily="66" charset="0"/>
                </a:rPr>
                <a:t>0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93231414-9C77-482F-AB57-72346CF8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3508352"/>
            <a:ext cx="182562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8DF45B-2C36-476A-B22B-F2A7B214A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1" y="3509939"/>
            <a:ext cx="182563" cy="184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8A7A826-B532-461F-BD12-3FAA672CA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3509939"/>
            <a:ext cx="182563" cy="184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7504AED-D95D-424C-A2F0-2E9D99C9A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3509939"/>
            <a:ext cx="182562" cy="184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3D11BB-52CD-486F-A3CC-51A30945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8" y="3516290"/>
            <a:ext cx="184150" cy="182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DD94B5-E272-4A1E-8965-EE843298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6" y="3509939"/>
            <a:ext cx="182563" cy="184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1A00B84-441B-4D0D-BE3C-FA44F7072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6" y="3509939"/>
            <a:ext cx="182563" cy="184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478CE-3AFE-492B-8E21-D65EF15D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6" y="3543277"/>
            <a:ext cx="182563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2C3050C-BAB5-4B97-A307-EF7FD08CA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6" y="3781402"/>
            <a:ext cx="182563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A6B9B59-4D0B-4C04-8329-01C9896C8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784577"/>
            <a:ext cx="184150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8264137-4D47-4A0C-80E5-6BCDB358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3784577"/>
            <a:ext cx="182562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1B37D4B-4ECF-4BD5-842B-11260A35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3" y="3784577"/>
            <a:ext cx="184150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C019744-830E-4D1F-AC3E-2F25638A6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26" y="3789340"/>
            <a:ext cx="182563" cy="182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6836EF-6E2C-4E75-8591-BF6160E90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825" y="3784577"/>
            <a:ext cx="184150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86B63F1-7393-4282-BEDF-2FF9A2552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3784577"/>
            <a:ext cx="182562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9575BD1-43AA-4B0C-AF13-4F42F9467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013" y="3817915"/>
            <a:ext cx="182562" cy="182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20F4522-85E0-4654-BC22-E6F219E4D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4084615"/>
            <a:ext cx="182562" cy="182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C54E2B3-3CC3-4F2B-803E-F230B82A3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1" y="4086202"/>
            <a:ext cx="182563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0702953-93EA-4F62-9BFE-8964ADDC9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4086202"/>
            <a:ext cx="182563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0B98B80-C4B0-436F-9F01-386EA7381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4086202"/>
            <a:ext cx="182562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A4DB333-247C-4BCE-A77A-34E299E4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8" y="4090964"/>
            <a:ext cx="184150" cy="184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D41AF33-7BD2-4391-A986-52DFFD0DF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6" y="4086202"/>
            <a:ext cx="182563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0C22EED-DB0F-47AF-B224-6499247DF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6" y="4086202"/>
            <a:ext cx="182563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3E72916-EB4F-4138-86BF-AD1205175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6" y="4119540"/>
            <a:ext cx="182563" cy="182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F68B192-8EBF-459D-941C-3E7043827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4343377"/>
            <a:ext cx="182562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5958FA5-BB58-40DA-B574-1BCAE4195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1" y="4346552"/>
            <a:ext cx="182563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24CE192-0CEE-46F3-B0CB-E377F3D6C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4346552"/>
            <a:ext cx="182563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FEDE2A-D1F0-43B7-A8E9-862BCA16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4346552"/>
            <a:ext cx="182562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F8214BF-A7CE-4E60-8D3A-B2C121FDF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8" y="4351315"/>
            <a:ext cx="184150" cy="182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9A538F7-E3A0-401E-BB64-E18183494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6" y="4346552"/>
            <a:ext cx="182563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9A2D320-A8B5-44DE-857B-B526DB26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6" y="4346552"/>
            <a:ext cx="182563" cy="1825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92AC364-67A4-4988-B1CE-D08A23F0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6" y="4379890"/>
            <a:ext cx="182563" cy="182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F59502F3-A6E0-4006-9DDC-28DE50BF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16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0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3C0E8322-0DEF-404D-B5A2-93E773D2A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651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Types (Array VI)</a:t>
            </a:r>
          </a:p>
        </p:txBody>
      </p:sp>
      <p:sp>
        <p:nvSpPr>
          <p:cNvPr id="859139" name="Rectangle 3">
            <a:extLst>
              <a:ext uri="{FF2B5EF4-FFF2-40B4-BE49-F238E27FC236}">
                <a16:creationId xmlns:a16="http://schemas.microsoft.com/office/drawing/2014/main" id="{C23B0AFF-8722-48DE-BD9A-5D31F7E36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425989"/>
            <a:ext cx="10735849" cy="4525962"/>
          </a:xfrm>
        </p:spPr>
        <p:txBody>
          <a:bodyPr/>
          <a:lstStyle/>
          <a:p>
            <a:r>
              <a:rPr lang="en-US" altLang="en-US" sz="3200" dirty="0">
                <a:latin typeface="Comic Sans MS" panose="030F0702030302020204" pitchFamily="66" charset="0"/>
              </a:rPr>
              <a:t>Multi-dimensional array (more)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omic Sans MS" panose="030F0702030302020204" pitchFamily="66" charset="0"/>
              </a:rPr>
              <a:t>Example: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dirty="0">
                <a:latin typeface="Comic Sans MS" panose="030F0702030302020204" pitchFamily="66" charset="0"/>
              </a:rPr>
              <a:t> data4x8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array</a:t>
            </a:r>
            <a:r>
              <a:rPr lang="en-US" altLang="en-US" dirty="0">
                <a:latin typeface="Comic Sans MS" panose="030F0702030302020204" pitchFamily="66" charset="0"/>
              </a:rPr>
              <a:t> (0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dirty="0">
                <a:latin typeface="Comic Sans MS" panose="030F0702030302020204" pitchFamily="66" charset="0"/>
              </a:rPr>
              <a:t> 3)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std_logic_vector</a:t>
            </a:r>
            <a:r>
              <a:rPr lang="en-US" altLang="en-US" dirty="0">
                <a:latin typeface="Comic Sans MS" panose="030F0702030302020204" pitchFamily="66" charset="0"/>
              </a:rPr>
              <a:t>(7 </a:t>
            </a:r>
            <a:r>
              <a:rPr lang="en-US" altLang="en-US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0);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dirty="0">
                <a:latin typeface="Comic Sans MS" panose="030F0702030302020204" pitchFamily="66" charset="0"/>
              </a:rPr>
              <a:t> data3x4x8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array</a:t>
            </a:r>
            <a:r>
              <a:rPr lang="en-US" altLang="en-US" dirty="0">
                <a:latin typeface="Comic Sans MS" panose="030F0702030302020204" pitchFamily="66" charset="0"/>
              </a:rPr>
              <a:t> (0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dirty="0">
                <a:latin typeface="Comic Sans MS" panose="030F0702030302020204" pitchFamily="66" charset="0"/>
              </a:rPr>
              <a:t> 2)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dirty="0">
                <a:latin typeface="Comic Sans MS" panose="030F0702030302020204" pitchFamily="66" charset="0"/>
              </a:rPr>
              <a:t> data4x8;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truth_table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array</a:t>
            </a:r>
            <a:r>
              <a:rPr lang="en-US" altLang="en-US" dirty="0">
                <a:latin typeface="Comic Sans MS" panose="030F0702030302020204" pitchFamily="66" charset="0"/>
              </a:rPr>
              <a:t>(0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dirty="0">
                <a:latin typeface="Comic Sans MS" panose="030F0702030302020204" pitchFamily="66" charset="0"/>
              </a:rPr>
              <a:t> 7, 0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dirty="0">
                <a:latin typeface="Comic Sans MS" panose="030F0702030302020204" pitchFamily="66" charset="0"/>
              </a:rPr>
              <a:t> 4)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BIT</a:t>
            </a:r>
            <a:r>
              <a:rPr lang="en-US" altLang="en-US" dirty="0">
                <a:latin typeface="Comic Sans MS" panose="030F0702030302020204" pitchFamily="66" charset="0"/>
              </a:rPr>
              <a:t>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Access of array elements </a:t>
            </a:r>
            <a:r>
              <a:rPr lang="en-US" altLang="en-US" sz="2400" dirty="0">
                <a:latin typeface="Comic Sans MS" panose="030F0702030302020204" pitchFamily="66" charset="0"/>
              </a:rPr>
              <a:t>by an example</a:t>
            </a:r>
          </a:p>
          <a:p>
            <a:pPr lvl="3"/>
            <a:endParaRPr lang="en-US" altLang="en-US" dirty="0">
              <a:latin typeface="Comic Sans MS" panose="030F0702030302020204" pitchFamily="66" charset="0"/>
            </a:endParaRPr>
          </a:p>
          <a:p>
            <a:pPr lvl="2">
              <a:buFontTx/>
              <a:buNone/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859140" name="Text Box 4">
            <a:extLst>
              <a:ext uri="{FF2B5EF4-FFF2-40B4-BE49-F238E27FC236}">
                <a16:creationId xmlns:a16="http://schemas.microsoft.com/office/drawing/2014/main" id="{0767037E-25D3-46DF-A678-56F00D819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4" y="4149726"/>
            <a:ext cx="5097870" cy="21698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rtl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ex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a_vect</a:t>
            </a:r>
            <a:r>
              <a:rPr lang="en-US" altLang="en-US" sz="1800" dirty="0">
                <a:latin typeface="Comic Sans MS" panose="030F0702030302020204" pitchFamily="66" charset="0"/>
              </a:rPr>
              <a:t> : </a:t>
            </a:r>
            <a:r>
              <a:rPr lang="en-US" altLang="en-US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std_logic_vector</a:t>
            </a:r>
            <a:r>
              <a:rPr lang="en-US" altLang="en-US" sz="1800" dirty="0">
                <a:latin typeface="Comic Sans MS" panose="030F0702030302020204" pitchFamily="66" charset="0"/>
              </a:rPr>
              <a:t> (4 </a:t>
            </a:r>
            <a:r>
              <a:rPr lang="en-US" altLang="en-US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0)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A_vect</a:t>
            </a:r>
            <a:r>
              <a:rPr lang="en-US" altLang="en-US" sz="1800" dirty="0">
                <a:latin typeface="Comic Sans MS" panose="030F0702030302020204" pitchFamily="66" charset="0"/>
              </a:rPr>
              <a:t>(4)&lt;=‘1’;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mic Sans MS" panose="030F0702030302020204" pitchFamily="66" charset="0"/>
              </a:rPr>
              <a:t>A_vect</a:t>
            </a:r>
            <a:r>
              <a:rPr lang="en-US" altLang="en-US" sz="1800" dirty="0">
                <a:latin typeface="Comic Sans MS" panose="030F0702030302020204" pitchFamily="66" charset="0"/>
              </a:rPr>
              <a:t>(3 </a:t>
            </a:r>
            <a:r>
              <a:rPr lang="en-US" altLang="en-US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0)&lt;=“0110”;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End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rtl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75C03D-2BA3-45DF-888E-3180301F8676}"/>
              </a:ext>
            </a:extLst>
          </p:cNvPr>
          <p:cNvGrpSpPr>
            <a:grpSpLocks/>
          </p:cNvGrpSpPr>
          <p:nvPr/>
        </p:nvGrpSpPr>
        <p:grpSpPr bwMode="auto">
          <a:xfrm>
            <a:off x="2462213" y="4654550"/>
            <a:ext cx="2514600" cy="1066800"/>
            <a:chOff x="685800" y="5029200"/>
            <a:chExt cx="2514600" cy="10668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81A0F0F-819F-48ED-908F-9CDBCFB89317}"/>
                </a:ext>
              </a:extLst>
            </p:cNvPr>
            <p:cNvCxnSpPr/>
            <p:nvPr/>
          </p:nvCxnSpPr>
          <p:spPr>
            <a:xfrm>
              <a:off x="685800" y="5029200"/>
              <a:ext cx="205740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FDC21EB-BB65-4215-9F2F-6007C92DB562}"/>
                </a:ext>
              </a:extLst>
            </p:cNvPr>
            <p:cNvCxnSpPr/>
            <p:nvPr/>
          </p:nvCxnSpPr>
          <p:spPr>
            <a:xfrm>
              <a:off x="685800" y="5029200"/>
              <a:ext cx="2514600" cy="106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DC1FD8D-41B1-499E-A01B-C3682DD3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17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5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5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98F6F15-D968-4F07-8066-265B619A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Data Types (Array VII)-Example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E943972-171F-4B6E-8ABD-978038ADF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78" y="1221106"/>
            <a:ext cx="102250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TYPE </a:t>
            </a:r>
            <a:r>
              <a:rPr lang="en-US" altLang="en-US" sz="1800" dirty="0">
                <a:latin typeface="Comic Sans MS" panose="030F0702030302020204" pitchFamily="66" charset="0"/>
              </a:rPr>
              <a:t>row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ARRAY</a:t>
            </a:r>
            <a:r>
              <a:rPr lang="en-US" altLang="en-US" sz="1800" dirty="0">
                <a:latin typeface="Comic Sans MS" panose="030F0702030302020204" pitchFamily="66" charset="0"/>
              </a:rPr>
              <a:t> (7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STD_LOGIC;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-- 1D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800" dirty="0">
                <a:latin typeface="Comic Sans MS" panose="030F0702030302020204" pitchFamily="66" charset="0"/>
              </a:rPr>
              <a:t> array1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ARRAY</a:t>
            </a:r>
            <a:r>
              <a:rPr lang="en-US" altLang="en-US" sz="1800" dirty="0">
                <a:latin typeface="Comic Sans MS" panose="030F0702030302020204" pitchFamily="66" charset="0"/>
              </a:rPr>
              <a:t> (0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 dirty="0">
                <a:latin typeface="Comic Sans MS" panose="030F0702030302020204" pitchFamily="66" charset="0"/>
              </a:rPr>
              <a:t> 3)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row;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-- 1Dx1D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800" dirty="0">
                <a:latin typeface="Comic Sans MS" panose="030F0702030302020204" pitchFamily="66" charset="0"/>
              </a:rPr>
              <a:t> array2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ARRAY</a:t>
            </a:r>
            <a:r>
              <a:rPr lang="en-US" altLang="en-US" sz="1800" dirty="0">
                <a:latin typeface="Comic Sans MS" panose="030F0702030302020204" pitchFamily="66" charset="0"/>
              </a:rPr>
              <a:t> (3 </a:t>
            </a:r>
            <a:r>
              <a:rPr lang="en-US" altLang="en-US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STD_LOGIC_VECTOR(7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-- 1Dx1D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800" dirty="0">
                <a:latin typeface="Comic Sans MS" panose="030F0702030302020204" pitchFamily="66" charset="0"/>
              </a:rPr>
              <a:t> array3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ARRAY</a:t>
            </a:r>
            <a:r>
              <a:rPr lang="en-US" altLang="en-US" sz="1800" dirty="0">
                <a:latin typeface="Comic Sans MS" panose="030F0702030302020204" pitchFamily="66" charset="0"/>
              </a:rPr>
              <a:t> (0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 dirty="0">
                <a:latin typeface="Comic Sans MS" panose="030F0702030302020204" pitchFamily="66" charset="0"/>
              </a:rPr>
              <a:t> 3, 7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STD_LOGIC;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-- 2D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x: row;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y: array1;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v: array2;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w: array3;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FF83417E-3D8A-47F5-B86C-6EC0173F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78" y="3734971"/>
            <a:ext cx="877273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x(0) &lt;= y(1)(2);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notice two pairs of parenthesis -- (y is 1Dx1D)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x(1) &lt;= v(2)(3);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two pairs of parenthesis (v is 1Dx1D)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x(2) &lt;= w(2,1);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a single pair of parenthesis (w is 2D)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y(1)(1) &lt;= x(6);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y(2)(0) &lt;= v(0)(0);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y(0)(0) &lt;= w(3,3);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w(1,1) &lt;= x(7);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w(3,0) &lt;= v(0)(3);</a:t>
            </a:r>
          </a:p>
        </p:txBody>
      </p:sp>
      <p:sp>
        <p:nvSpPr>
          <p:cNvPr id="35846" name="TextBox 6">
            <a:extLst>
              <a:ext uri="{FF2B5EF4-FFF2-40B4-BE49-F238E27FC236}">
                <a16:creationId xmlns:a16="http://schemas.microsoft.com/office/drawing/2014/main" id="{0D3543CB-D009-41FE-B4FD-7B86B88A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478" y="3393853"/>
            <a:ext cx="68209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Types of scalar assignments- all of them are legal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D6863DC-ADD8-4E90-94ED-86D1C93A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18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6B3FF727-2AC5-4A17-B8F9-F140E817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Data Types (Array VII)-Example</a:t>
            </a: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C19F1FB0-03A9-47AA-86A3-CCCADFD08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03" y="3199998"/>
            <a:ext cx="29867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Vector assignments</a:t>
            </a:r>
          </a:p>
        </p:txBody>
      </p:sp>
      <p:sp>
        <p:nvSpPr>
          <p:cNvPr id="36869" name="Rectangle 6">
            <a:extLst>
              <a:ext uri="{FF2B5EF4-FFF2-40B4-BE49-F238E27FC236}">
                <a16:creationId xmlns:a16="http://schemas.microsoft.com/office/drawing/2014/main" id="{AD45BAF4-9855-47D7-8668-FBE5FA395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24" y="3641586"/>
            <a:ext cx="741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x &lt;= y(0);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x &lt;= v(1);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x &lt;= w(2);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x &lt;= w(2, 2 DOWNTO 0); </a:t>
            </a:r>
            <a:endParaRPr lang="en-US" altLang="en-US" sz="1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870" name="Rectangle 7">
            <a:extLst>
              <a:ext uri="{FF2B5EF4-FFF2-40B4-BE49-F238E27FC236}">
                <a16:creationId xmlns:a16="http://schemas.microsoft.com/office/drawing/2014/main" id="{8636B3BB-36C4-4FEF-90A6-A6FB7151E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25" y="4903648"/>
            <a:ext cx="85296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v(0) &lt;= w(2, 2 DOWNTO 0); </a:t>
            </a:r>
            <a:endParaRPr lang="en-US" altLang="en-US" sz="180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v(0) &lt;= w(2);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y(1) &lt;= v(3);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y(1)(7 DOWNTO 3) &lt;= x(4 DOWNTO 0);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v(1)(7 DOWNTO 3) &lt;= v(2)(4 DOWNTO 0);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w(1, 5 DOWNTO 1) &lt;= v(2)(4 DOWNTO 0); </a:t>
            </a:r>
            <a:endParaRPr lang="en-US" altLang="en-US" sz="18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871" name="Rectangle 1">
            <a:extLst>
              <a:ext uri="{FF2B5EF4-FFF2-40B4-BE49-F238E27FC236}">
                <a16:creationId xmlns:a16="http://schemas.microsoft.com/office/drawing/2014/main" id="{0C505951-4447-4FC9-9079-0378904B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361" y="3641587"/>
            <a:ext cx="3632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 legal (same data types: ROW)</a:t>
            </a:r>
          </a:p>
        </p:txBody>
      </p:sp>
      <p:sp>
        <p:nvSpPr>
          <p:cNvPr id="36872" name="Rectangle 2">
            <a:extLst>
              <a:ext uri="{FF2B5EF4-FFF2-40B4-BE49-F238E27FC236}">
                <a16:creationId xmlns:a16="http://schemas.microsoft.com/office/drawing/2014/main" id="{2E18DA0A-2EBF-4299-A890-4362132E2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362" y="3908287"/>
            <a:ext cx="5946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-- illegal (type mismatch: ROW x --STD_LOGIC_VECTOR)</a:t>
            </a:r>
          </a:p>
        </p:txBody>
      </p:sp>
      <p:sp>
        <p:nvSpPr>
          <p:cNvPr id="36873" name="Rectangle 3">
            <a:extLst>
              <a:ext uri="{FF2B5EF4-FFF2-40B4-BE49-F238E27FC236}">
                <a16:creationId xmlns:a16="http://schemas.microsoft.com/office/drawing/2014/main" id="{C193B0CC-CB9F-4BAD-9CE2-D9D4DF575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387" y="4151173"/>
            <a:ext cx="36407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-- illegal (w must have 2D index)</a:t>
            </a:r>
          </a:p>
        </p:txBody>
      </p:sp>
      <p:sp>
        <p:nvSpPr>
          <p:cNvPr id="36874" name="Rectangle 4">
            <a:extLst>
              <a:ext uri="{FF2B5EF4-FFF2-40B4-BE49-F238E27FC236}">
                <a16:creationId xmlns:a16="http://schemas.microsoft.com/office/drawing/2014/main" id="{EF4BDDD4-F334-4A75-BD71-BEF02B458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170" y="4472880"/>
            <a:ext cx="6179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-- illegal (type mismatch: ROW x -- STD_LOGIC)</a:t>
            </a:r>
          </a:p>
        </p:txBody>
      </p:sp>
      <p:sp>
        <p:nvSpPr>
          <p:cNvPr id="36875" name="Rectangle 5">
            <a:extLst>
              <a:ext uri="{FF2B5EF4-FFF2-40B4-BE49-F238E27FC236}">
                <a16:creationId xmlns:a16="http://schemas.microsoft.com/office/drawing/2014/main" id="{3A2653CD-0058-43B2-B248-5CE52983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290" y="4930528"/>
            <a:ext cx="6318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-- illegal (mismatch: STD_LOGIC_VECTOR -- x STD_LOGIC)</a:t>
            </a:r>
            <a:endParaRPr lang="en-US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36876" name="Rectangle 6">
            <a:extLst>
              <a:ext uri="{FF2B5EF4-FFF2-40B4-BE49-F238E27FC236}">
                <a16:creationId xmlns:a16="http://schemas.microsoft.com/office/drawing/2014/main" id="{62E3D907-928F-4AA5-B615-B2B2037E6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398" y="5187039"/>
            <a:ext cx="36407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-- illegal (w must have 2D index)</a:t>
            </a:r>
          </a:p>
        </p:txBody>
      </p:sp>
      <p:sp>
        <p:nvSpPr>
          <p:cNvPr id="36877" name="Rectangle 7">
            <a:extLst>
              <a:ext uri="{FF2B5EF4-FFF2-40B4-BE49-F238E27FC236}">
                <a16:creationId xmlns:a16="http://schemas.microsoft.com/office/drawing/2014/main" id="{08CC7839-D1C7-4C6D-B56E-6F264F39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58" y="5455531"/>
            <a:ext cx="688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-- illegal (type mismatch: ROW x -- STD_LOGIC_VECTOR)</a:t>
            </a:r>
          </a:p>
        </p:txBody>
      </p:sp>
      <p:sp>
        <p:nvSpPr>
          <p:cNvPr id="36878" name="Rectangle 8">
            <a:extLst>
              <a:ext uri="{FF2B5EF4-FFF2-40B4-BE49-F238E27FC236}">
                <a16:creationId xmlns:a16="http://schemas.microsoft.com/office/drawing/2014/main" id="{85EE20E4-7CA9-4EF2-8659-662A39EDE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453" y="5725226"/>
            <a:ext cx="36888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legal (same type, -- same size)</a:t>
            </a:r>
          </a:p>
        </p:txBody>
      </p:sp>
      <p:sp>
        <p:nvSpPr>
          <p:cNvPr id="36879" name="Rectangle 9">
            <a:extLst>
              <a:ext uri="{FF2B5EF4-FFF2-40B4-BE49-F238E27FC236}">
                <a16:creationId xmlns:a16="http://schemas.microsoft.com/office/drawing/2014/main" id="{EB2A736D-DFB1-4B06-93F3-4528C28F2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904" y="6053945"/>
            <a:ext cx="36888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legal (same type, -- same size)</a:t>
            </a:r>
          </a:p>
        </p:txBody>
      </p:sp>
      <p:sp>
        <p:nvSpPr>
          <p:cNvPr id="36880" name="Rectangle 11">
            <a:extLst>
              <a:ext uri="{FF2B5EF4-FFF2-40B4-BE49-F238E27FC236}">
                <a16:creationId xmlns:a16="http://schemas.microsoft.com/office/drawing/2014/main" id="{7A393DA1-04F8-48EE-AF3B-047FE9BCB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904" y="6312940"/>
            <a:ext cx="28664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-- illegal (type mismatch)</a:t>
            </a:r>
          </a:p>
        </p:txBody>
      </p:sp>
      <p:sp>
        <p:nvSpPr>
          <p:cNvPr id="36881" name="Rectangle 4">
            <a:extLst>
              <a:ext uri="{FF2B5EF4-FFF2-40B4-BE49-F238E27FC236}">
                <a16:creationId xmlns:a16="http://schemas.microsoft.com/office/drawing/2014/main" id="{3E987E69-D462-4077-8704-FFB315664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03" y="1000027"/>
            <a:ext cx="969807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TYPE </a:t>
            </a:r>
            <a:r>
              <a:rPr lang="en-US" altLang="en-US" sz="1800" dirty="0">
                <a:latin typeface="Comic Sans MS" panose="030F0702030302020204" pitchFamily="66" charset="0"/>
              </a:rPr>
              <a:t>row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ARRAY</a:t>
            </a:r>
            <a:r>
              <a:rPr lang="en-US" altLang="en-US" sz="1800" dirty="0">
                <a:latin typeface="Comic Sans MS" panose="030F0702030302020204" pitchFamily="66" charset="0"/>
              </a:rPr>
              <a:t> (7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STD_LOGIC;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-- 1D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800" dirty="0">
                <a:latin typeface="Comic Sans MS" panose="030F0702030302020204" pitchFamily="66" charset="0"/>
              </a:rPr>
              <a:t> array1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ARRAY</a:t>
            </a:r>
            <a:r>
              <a:rPr lang="en-US" altLang="en-US" sz="1800" dirty="0">
                <a:latin typeface="Comic Sans MS" panose="030F0702030302020204" pitchFamily="66" charset="0"/>
              </a:rPr>
              <a:t> (0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 dirty="0">
                <a:latin typeface="Comic Sans MS" panose="030F0702030302020204" pitchFamily="66" charset="0"/>
              </a:rPr>
              <a:t> 3)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row;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-- 1Dx1D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800" dirty="0">
                <a:latin typeface="Comic Sans MS" panose="030F0702030302020204" pitchFamily="66" charset="0"/>
              </a:rPr>
              <a:t> array2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ARRAY</a:t>
            </a:r>
            <a:r>
              <a:rPr lang="en-US" altLang="en-US" sz="1800" dirty="0">
                <a:latin typeface="Comic Sans MS" panose="030F0702030302020204" pitchFamily="66" charset="0"/>
              </a:rPr>
              <a:t> (0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 dirty="0">
                <a:latin typeface="Comic Sans MS" panose="030F0702030302020204" pitchFamily="66" charset="0"/>
              </a:rPr>
              <a:t> 3)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STD_LOGIC_VECTOR(7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-- 1Dx1D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800" dirty="0">
                <a:latin typeface="Comic Sans MS" panose="030F0702030302020204" pitchFamily="66" charset="0"/>
              </a:rPr>
              <a:t> array3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ARRAY</a:t>
            </a:r>
            <a:r>
              <a:rPr lang="en-US" altLang="en-US" sz="1800" dirty="0">
                <a:latin typeface="Comic Sans MS" panose="030F0702030302020204" pitchFamily="66" charset="0"/>
              </a:rPr>
              <a:t> (0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 dirty="0">
                <a:latin typeface="Comic Sans MS" panose="030F0702030302020204" pitchFamily="66" charset="0"/>
              </a:rPr>
              <a:t> 3, 7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DOWNTO</a:t>
            </a:r>
            <a:r>
              <a:rPr lang="en-US" altLang="en-US" sz="1800" dirty="0">
                <a:latin typeface="Comic Sans MS" panose="030F0702030302020204" pitchFamily="66" charset="0"/>
              </a:rPr>
              <a:t> 0) 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800" dirty="0">
                <a:latin typeface="Comic Sans MS" panose="030F0702030302020204" pitchFamily="66" charset="0"/>
              </a:rPr>
              <a:t> STD_LOGIC;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-- 2D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x: row;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y: array1;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v: array2;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 dirty="0">
                <a:latin typeface="Comic Sans MS" panose="030F0702030302020204" pitchFamily="66" charset="0"/>
              </a:rPr>
              <a:t> w: array3;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8408B594-5F5A-46B5-B424-56809D88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19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FDC8D195-7A19-4F87-901C-0818B35B8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Types (I)</a:t>
            </a:r>
          </a:p>
        </p:txBody>
      </p:sp>
      <p:grpSp>
        <p:nvGrpSpPr>
          <p:cNvPr id="19460" name="Group 35">
            <a:extLst>
              <a:ext uri="{FF2B5EF4-FFF2-40B4-BE49-F238E27FC236}">
                <a16:creationId xmlns:a16="http://schemas.microsoft.com/office/drawing/2014/main" id="{3E028A94-1947-4A6D-BF04-C8BE838FC3EC}"/>
              </a:ext>
            </a:extLst>
          </p:cNvPr>
          <p:cNvGrpSpPr>
            <a:grpSpLocks/>
          </p:cNvGrpSpPr>
          <p:nvPr/>
        </p:nvGrpSpPr>
        <p:grpSpPr bwMode="auto">
          <a:xfrm>
            <a:off x="1924051" y="1484314"/>
            <a:ext cx="8559800" cy="4052887"/>
            <a:chOff x="252" y="935"/>
            <a:chExt cx="5392" cy="2553"/>
          </a:xfrm>
        </p:grpSpPr>
        <p:sp>
          <p:nvSpPr>
            <p:cNvPr id="19463" name="Line 5">
              <a:extLst>
                <a:ext uri="{FF2B5EF4-FFF2-40B4-BE49-F238E27FC236}">
                  <a16:creationId xmlns:a16="http://schemas.microsoft.com/office/drawing/2014/main" id="{40854172-7E82-476E-98AC-2ADEC5260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2" y="1266"/>
              <a:ext cx="0" cy="1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9464" name="Line 7">
              <a:extLst>
                <a:ext uri="{FF2B5EF4-FFF2-40B4-BE49-F238E27FC236}">
                  <a16:creationId xmlns:a16="http://schemas.microsoft.com/office/drawing/2014/main" id="{A3F4638F-825F-4251-9931-5B03D35F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4" y="2021"/>
              <a:ext cx="258" cy="4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9465" name="Line 8">
              <a:extLst>
                <a:ext uri="{FF2B5EF4-FFF2-40B4-BE49-F238E27FC236}">
                  <a16:creationId xmlns:a16="http://schemas.microsoft.com/office/drawing/2014/main" id="{F750AAC0-E176-4977-80E4-F7CC1F53A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5" y="2020"/>
              <a:ext cx="322" cy="4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9466" name="Rectangle 10">
              <a:extLst>
                <a:ext uri="{FF2B5EF4-FFF2-40B4-BE49-F238E27FC236}">
                  <a16:creationId xmlns:a16="http://schemas.microsoft.com/office/drawing/2014/main" id="{52C4D718-E325-4D6D-B4BB-221A7A905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935"/>
              <a:ext cx="652" cy="2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Types</a:t>
              </a:r>
            </a:p>
          </p:txBody>
        </p:sp>
        <p:sp>
          <p:nvSpPr>
            <p:cNvPr id="19467" name="Rectangle 11">
              <a:extLst>
                <a:ext uri="{FF2B5EF4-FFF2-40B4-BE49-F238E27FC236}">
                  <a16:creationId xmlns:a16="http://schemas.microsoft.com/office/drawing/2014/main" id="{159A24C4-FB89-4B03-B7C6-958A9C58D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" y="1688"/>
              <a:ext cx="750" cy="2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Access</a:t>
              </a:r>
            </a:p>
          </p:txBody>
        </p:sp>
        <p:sp>
          <p:nvSpPr>
            <p:cNvPr id="19468" name="Rectangle 12">
              <a:extLst>
                <a:ext uri="{FF2B5EF4-FFF2-40B4-BE49-F238E27FC236}">
                  <a16:creationId xmlns:a16="http://schemas.microsoft.com/office/drawing/2014/main" id="{9D08D0BB-4430-472A-900C-3AE84D3F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1690"/>
              <a:ext cx="1036" cy="2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Composite</a:t>
              </a:r>
            </a:p>
          </p:txBody>
        </p:sp>
        <p:sp>
          <p:nvSpPr>
            <p:cNvPr id="19469" name="Rectangle 13">
              <a:extLst>
                <a:ext uri="{FF2B5EF4-FFF2-40B4-BE49-F238E27FC236}">
                  <a16:creationId xmlns:a16="http://schemas.microsoft.com/office/drawing/2014/main" id="{DC8E4E54-0361-4A4F-93A8-3C96190F2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473"/>
              <a:ext cx="642" cy="2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Array</a:t>
              </a:r>
            </a:p>
          </p:txBody>
        </p:sp>
        <p:sp>
          <p:nvSpPr>
            <p:cNvPr id="19470" name="Rectangle 14">
              <a:extLst>
                <a:ext uri="{FF2B5EF4-FFF2-40B4-BE49-F238E27FC236}">
                  <a16:creationId xmlns:a16="http://schemas.microsoft.com/office/drawing/2014/main" id="{7F67A82F-5408-40DE-A195-1A93B6470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463"/>
              <a:ext cx="752" cy="2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Record</a:t>
              </a:r>
            </a:p>
          </p:txBody>
        </p:sp>
        <p:sp>
          <p:nvSpPr>
            <p:cNvPr id="19471" name="Line 15">
              <a:extLst>
                <a:ext uri="{FF2B5EF4-FFF2-40B4-BE49-F238E27FC236}">
                  <a16:creationId xmlns:a16="http://schemas.microsoft.com/office/drawing/2014/main" id="{0D17F192-165C-4622-BEBA-096D790D2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1102"/>
              <a:ext cx="1503" cy="5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9472" name="Line 16">
              <a:extLst>
                <a:ext uri="{FF2B5EF4-FFF2-40B4-BE49-F238E27FC236}">
                  <a16:creationId xmlns:a16="http://schemas.microsoft.com/office/drawing/2014/main" id="{1C9DB3CE-71E2-4817-894D-7E82110E4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" y="1102"/>
              <a:ext cx="1585" cy="5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9473" name="Rectangle 18">
              <a:extLst>
                <a:ext uri="{FF2B5EF4-FFF2-40B4-BE49-F238E27FC236}">
                  <a16:creationId xmlns:a16="http://schemas.microsoft.com/office/drawing/2014/main" id="{47472837-F4BA-431F-998E-2D1241FB4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2416"/>
              <a:ext cx="694" cy="2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Scalar</a:t>
              </a:r>
            </a:p>
          </p:txBody>
        </p:sp>
        <p:sp>
          <p:nvSpPr>
            <p:cNvPr id="19474" name="Rectangle 19">
              <a:extLst>
                <a:ext uri="{FF2B5EF4-FFF2-40B4-BE49-F238E27FC236}">
                  <a16:creationId xmlns:a16="http://schemas.microsoft.com/office/drawing/2014/main" id="{D91787CA-1D5D-434C-9A91-94B68789A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3257"/>
              <a:ext cx="645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Integer</a:t>
              </a:r>
            </a:p>
          </p:txBody>
        </p:sp>
        <p:sp>
          <p:nvSpPr>
            <p:cNvPr id="19475" name="Rectangle 20">
              <a:extLst>
                <a:ext uri="{FF2B5EF4-FFF2-40B4-BE49-F238E27FC236}">
                  <a16:creationId xmlns:a16="http://schemas.microsoft.com/office/drawing/2014/main" id="{0D1555B2-F480-4777-822C-765A867ED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" y="3257"/>
              <a:ext cx="400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Real</a:t>
              </a:r>
            </a:p>
          </p:txBody>
        </p:sp>
        <p:sp>
          <p:nvSpPr>
            <p:cNvPr id="19476" name="Rectangle 21">
              <a:extLst>
                <a:ext uri="{FF2B5EF4-FFF2-40B4-BE49-F238E27FC236}">
                  <a16:creationId xmlns:a16="http://schemas.microsoft.com/office/drawing/2014/main" id="{E23EA770-8B74-4D50-8CE1-9070B89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3257"/>
              <a:ext cx="929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Enumerated</a:t>
              </a:r>
            </a:p>
          </p:txBody>
        </p:sp>
        <p:sp>
          <p:nvSpPr>
            <p:cNvPr id="19477" name="Rectangle 22">
              <a:extLst>
                <a:ext uri="{FF2B5EF4-FFF2-40B4-BE49-F238E27FC236}">
                  <a16:creationId xmlns:a16="http://schemas.microsoft.com/office/drawing/2014/main" id="{2046C35F-D5E0-4450-B1D1-F3E747309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3257"/>
              <a:ext cx="650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Physical</a:t>
              </a:r>
            </a:p>
          </p:txBody>
        </p:sp>
        <p:sp>
          <p:nvSpPr>
            <p:cNvPr id="19478" name="Line 23">
              <a:extLst>
                <a:ext uri="{FF2B5EF4-FFF2-40B4-BE49-F238E27FC236}">
                  <a16:creationId xmlns:a16="http://schemas.microsoft.com/office/drawing/2014/main" id="{1B2E627E-6EC3-4DD0-984F-E07819445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2683"/>
              <a:ext cx="1337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9479" name="Line 24">
              <a:extLst>
                <a:ext uri="{FF2B5EF4-FFF2-40B4-BE49-F238E27FC236}">
                  <a16:creationId xmlns:a16="http://schemas.microsoft.com/office/drawing/2014/main" id="{DCFFDD83-686C-4B01-AA10-8B183C757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2749"/>
              <a:ext cx="188" cy="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9480" name="Line 25">
              <a:extLst>
                <a:ext uri="{FF2B5EF4-FFF2-40B4-BE49-F238E27FC236}">
                  <a16:creationId xmlns:a16="http://schemas.microsoft.com/office/drawing/2014/main" id="{0FC72C02-4439-42D3-A3F8-F527B7A29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4" y="2739"/>
              <a:ext cx="95" cy="5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9481" name="Line 26">
              <a:extLst>
                <a:ext uri="{FF2B5EF4-FFF2-40B4-BE49-F238E27FC236}">
                  <a16:creationId xmlns:a16="http://schemas.microsoft.com/office/drawing/2014/main" id="{6D66AE91-2DB6-440E-BD58-3794D6B07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5" y="2585"/>
              <a:ext cx="1131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9482" name="Rectangle 27">
              <a:extLst>
                <a:ext uri="{FF2B5EF4-FFF2-40B4-BE49-F238E27FC236}">
                  <a16:creationId xmlns:a16="http://schemas.microsoft.com/office/drawing/2014/main" id="{6401136C-C580-4EB7-9A0C-29BE0AA0F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3257"/>
              <a:ext cx="630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Boolean</a:t>
              </a:r>
            </a:p>
          </p:txBody>
        </p:sp>
        <p:sp>
          <p:nvSpPr>
            <p:cNvPr id="19483" name="Rectangle 28">
              <a:extLst>
                <a:ext uri="{FF2B5EF4-FFF2-40B4-BE49-F238E27FC236}">
                  <a16:creationId xmlns:a16="http://schemas.microsoft.com/office/drawing/2014/main" id="{B776738C-B91E-45DC-A162-998D8C1F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57"/>
              <a:ext cx="799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Character</a:t>
              </a:r>
            </a:p>
          </p:txBody>
        </p:sp>
        <p:sp>
          <p:nvSpPr>
            <p:cNvPr id="19484" name="Rectangle 29">
              <a:extLst>
                <a:ext uri="{FF2B5EF4-FFF2-40B4-BE49-F238E27FC236}">
                  <a16:creationId xmlns:a16="http://schemas.microsoft.com/office/drawing/2014/main" id="{F7895A6A-765B-4A21-B838-B9C2D9302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57"/>
              <a:ext cx="316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Bit</a:t>
              </a:r>
            </a:p>
          </p:txBody>
        </p:sp>
        <p:sp>
          <p:nvSpPr>
            <p:cNvPr id="19485" name="Rectangle 30">
              <a:extLst>
                <a:ext uri="{FF2B5EF4-FFF2-40B4-BE49-F238E27FC236}">
                  <a16:creationId xmlns:a16="http://schemas.microsoft.com/office/drawing/2014/main" id="{64ED2E1C-7E91-4294-965E-F193074B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3257"/>
              <a:ext cx="769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defTabSz="7620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28600" defTabSz="7620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Std_logic</a:t>
              </a:r>
            </a:p>
          </p:txBody>
        </p:sp>
        <p:sp>
          <p:nvSpPr>
            <p:cNvPr id="19486" name="Line 31">
              <a:extLst>
                <a:ext uri="{FF2B5EF4-FFF2-40B4-BE49-F238E27FC236}">
                  <a16:creationId xmlns:a16="http://schemas.microsoft.com/office/drawing/2014/main" id="{E261CB5D-10A0-4272-AAD9-73450A852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5" y="2576"/>
              <a:ext cx="1724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9487" name="Line 32">
              <a:extLst>
                <a:ext uri="{FF2B5EF4-FFF2-40B4-BE49-F238E27FC236}">
                  <a16:creationId xmlns:a16="http://schemas.microsoft.com/office/drawing/2014/main" id="{A9763218-C50C-4291-B4F1-4BDE8E1B3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0" y="2712"/>
              <a:ext cx="499" cy="49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9488" name="Line 33">
              <a:extLst>
                <a:ext uri="{FF2B5EF4-FFF2-40B4-BE49-F238E27FC236}">
                  <a16:creationId xmlns:a16="http://schemas.microsoft.com/office/drawing/2014/main" id="{D2BC6ABF-5B6D-443F-99FD-D158EDDBD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4" y="2712"/>
              <a:ext cx="499" cy="49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9489" name="Line 34">
              <a:extLst>
                <a:ext uri="{FF2B5EF4-FFF2-40B4-BE49-F238E27FC236}">
                  <a16:creationId xmlns:a16="http://schemas.microsoft.com/office/drawing/2014/main" id="{78DC2779-82DC-49EB-854A-64FDE657A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" y="2622"/>
              <a:ext cx="2359" cy="58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19461" name="Rectangle 1">
            <a:extLst>
              <a:ext uri="{FF2B5EF4-FFF2-40B4-BE49-F238E27FC236}">
                <a16:creationId xmlns:a16="http://schemas.microsoft.com/office/drawing/2014/main" id="{626FCE41-D5BA-4D78-BACF-3D934647D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89" y="3370264"/>
            <a:ext cx="2489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(equivalent to pointers in C)</a:t>
            </a: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1B0B4345-17FE-47C1-A5C3-5F751EF9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6" y="3649664"/>
            <a:ext cx="3345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allows dynamic memory allocation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62D0EC34-DDDC-4F9D-8A3E-6A9289EF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EAB9C971-25D0-4BB3-86B8-A285ADD5D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95549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Types (VII)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11B1BB9-5D81-4AC7-857A-59656A3E7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3870" y="1368861"/>
            <a:ext cx="11313329" cy="4525963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Comic Sans MS" panose="030F0702030302020204" pitchFamily="66" charset="0"/>
              </a:rPr>
              <a:t>Composite Types (contd.)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Comic Sans MS" panose="030F0702030302020204" pitchFamily="66" charset="0"/>
              </a:rPr>
              <a:t>Record type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Used to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collect one or more elements of a different types</a:t>
            </a:r>
            <a:r>
              <a:rPr lang="en-US" altLang="en-US" dirty="0">
                <a:latin typeface="Comic Sans MS" panose="030F0702030302020204" pitchFamily="66" charset="0"/>
              </a:rPr>
              <a:t> in single construct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Elements can be any VHDL data type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mic Sans MS" panose="030F0702030302020204" pitchFamily="66" charset="0"/>
              </a:rPr>
              <a:t>Elements are accessed through field name</a:t>
            </a: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63F97E8C-BDAB-4565-A999-76B19D084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012" y="2879011"/>
            <a:ext cx="3887788" cy="394877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Architecture</a:t>
            </a:r>
            <a:r>
              <a:rPr lang="en-US" altLang="en-US" sz="1400">
                <a:latin typeface="Comic Sans MS" panose="030F0702030302020204" pitchFamily="66" charset="0"/>
              </a:rPr>
              <a:t> beh </a:t>
            </a:r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of</a:t>
            </a:r>
            <a:r>
              <a:rPr lang="en-US" altLang="en-US" sz="1400">
                <a:latin typeface="Comic Sans MS" panose="030F0702030302020204" pitchFamily="66" charset="0"/>
              </a:rPr>
              <a:t> ex </a:t>
            </a:r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400">
                <a:latin typeface="Comic Sans MS" panose="030F0702030302020204" pitchFamily="66" charset="0"/>
              </a:rPr>
              <a:t> data </a:t>
            </a:r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is record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Year: integer </a:t>
            </a:r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range</a:t>
            </a:r>
            <a:r>
              <a:rPr lang="en-US" altLang="en-US" sz="1400">
                <a:latin typeface="Comic Sans MS" panose="030F0702030302020204" pitchFamily="66" charset="0"/>
              </a:rPr>
              <a:t> 1996</a:t>
            </a:r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 to</a:t>
            </a:r>
            <a:r>
              <a:rPr lang="en-US" altLang="en-US" sz="1400">
                <a:latin typeface="Comic Sans MS" panose="030F0702030302020204" pitchFamily="66" charset="0"/>
              </a:rPr>
              <a:t> 2099;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Month: integer </a:t>
            </a:r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range</a:t>
            </a:r>
            <a:r>
              <a:rPr lang="en-US" altLang="en-US" sz="1400">
                <a:latin typeface="Comic Sans MS" panose="030F0702030302020204" pitchFamily="66" charset="0"/>
              </a:rPr>
              <a:t> 1 </a:t>
            </a:r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400">
                <a:latin typeface="Comic Sans MS" panose="030F0702030302020204" pitchFamily="66" charset="0"/>
              </a:rPr>
              <a:t> 12;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val: std_logic_vector(7 </a:t>
            </a:r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downto </a:t>
            </a:r>
            <a:r>
              <a:rPr lang="en-US" altLang="en-US" sz="1400">
                <a:latin typeface="Comic Sans MS" panose="030F0702030302020204" pitchFamily="66" charset="0"/>
              </a:rPr>
              <a:t>0);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Check: Bit;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End record</a:t>
            </a:r>
            <a:r>
              <a:rPr lang="en-US" altLang="en-US" sz="140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400">
                <a:latin typeface="Comic Sans MS" panose="030F0702030302020204" pitchFamily="66" charset="0"/>
              </a:rPr>
              <a:t> d: data;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Begin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d.year&lt;=2008;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d.month&lt;=4;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d.val&lt;=“01110111”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d.check&lt;=‘1’;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mic Sans MS" panose="030F0702030302020204" pitchFamily="66" charset="0"/>
              </a:rPr>
              <a:t>End;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85609A-D52D-4DE8-92D4-9367EA68CBED}"/>
              </a:ext>
            </a:extLst>
          </p:cNvPr>
          <p:cNvSpPr/>
          <p:nvPr/>
        </p:nvSpPr>
        <p:spPr>
          <a:xfrm>
            <a:off x="7494587" y="3136185"/>
            <a:ext cx="2971800" cy="1716088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30CB123-8129-403F-9D34-D69CE237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20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C6D85B3-C001-4DDC-9A7B-FD8FA1FA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61938"/>
            <a:ext cx="8259762" cy="646112"/>
          </a:xfrm>
        </p:spPr>
        <p:txBody>
          <a:bodyPr/>
          <a:lstStyle/>
          <a:p>
            <a:r>
              <a:rPr lang="en-US" altLang="en-US" sz="3600" b="1" dirty="0">
                <a:latin typeface="Comic Sans MS" panose="030F0702030302020204" pitchFamily="66" charset="0"/>
              </a:rPr>
              <a:t>Data Type (Signed and Unsigned)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96C34A04-3426-49BE-8724-EED49766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18" y="1537526"/>
            <a:ext cx="11224364" cy="4351338"/>
          </a:xfrm>
        </p:spPr>
        <p:txBody>
          <a:bodyPr/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These types are defined in the </a:t>
            </a:r>
            <a:r>
              <a:rPr lang="en-US" alt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std_logic_arith</a:t>
            </a:r>
            <a:r>
              <a:rPr lang="en-US" altLang="en-US" sz="2400" dirty="0">
                <a:latin typeface="Comic Sans MS" panose="030F0702030302020204" pitchFamily="66" charset="0"/>
              </a:rPr>
              <a:t> package of the </a:t>
            </a:r>
            <a:r>
              <a:rPr lang="en-US" altLang="en-US" sz="2400" dirty="0" err="1">
                <a:solidFill>
                  <a:srgbClr val="7030A0"/>
                </a:solidFill>
                <a:latin typeface="Comic Sans MS" panose="030F0702030302020204" pitchFamily="66" charset="0"/>
              </a:rPr>
              <a:t>ieee</a:t>
            </a:r>
            <a:r>
              <a:rPr lang="en-US" alt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 library</a:t>
            </a:r>
            <a:r>
              <a:rPr lang="en-US" altLang="en-US" sz="2400" dirty="0">
                <a:latin typeface="Comic Sans MS" panose="030F0702030302020204" pitchFamily="66" charset="0"/>
              </a:rPr>
              <a:t>.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SIGNAL x: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SIGNED</a:t>
            </a:r>
            <a:r>
              <a:rPr lang="en-US" altLang="en-US" sz="2400" dirty="0">
                <a:latin typeface="Comic Sans MS" panose="030F0702030302020204" pitchFamily="66" charset="0"/>
              </a:rPr>
              <a:t> (7 DOWNTO 0);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SIGNAL y: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UNSIGNED</a:t>
            </a:r>
            <a:r>
              <a:rPr lang="en-US" altLang="en-US" sz="2400" dirty="0">
                <a:latin typeface="Comic Sans MS" panose="030F0702030302020204" pitchFamily="66" charset="0"/>
              </a:rPr>
              <a:t> (0 TO 3);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Notice that their syntax is similar to that of STD_LOGIC_VECTOR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An UNSIGNED value is a number </a:t>
            </a:r>
            <a:r>
              <a:rPr lang="en-US" altLang="en-US" sz="2000" dirty="0">
                <a:solidFill>
                  <a:srgbClr val="FF6600"/>
                </a:solidFill>
                <a:latin typeface="Comic Sans MS" panose="030F0702030302020204" pitchFamily="66" charset="0"/>
              </a:rPr>
              <a:t>never lower than zero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If type SIGNED is used instead, the value can be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positive</a:t>
            </a:r>
            <a:r>
              <a:rPr lang="en-US" altLang="en-US" sz="2000" dirty="0">
                <a:latin typeface="Comic Sans MS" panose="030F0702030302020204" pitchFamily="66" charset="0"/>
              </a:rPr>
              <a:t> or </a:t>
            </a:r>
            <a:r>
              <a:rPr lang="en-US" altLang="en-US" sz="2000" dirty="0">
                <a:solidFill>
                  <a:srgbClr val="FF6600"/>
                </a:solidFill>
                <a:latin typeface="Comic Sans MS" panose="030F0702030302020204" pitchFamily="66" charset="0"/>
              </a:rPr>
              <a:t>negative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SIGNED and UNSIGNED data types are intended mainly for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arithmetic operations</a:t>
            </a:r>
            <a:r>
              <a:rPr lang="en-US" altLang="en-US" sz="2400" dirty="0">
                <a:latin typeface="Comic Sans MS" panose="030F0702030302020204" pitchFamily="66" charset="0"/>
              </a:rPr>
              <a:t> (similar to integer signals)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Unlike </a:t>
            </a:r>
            <a:r>
              <a:rPr lang="en-US" altLang="en-US" sz="2400" dirty="0" err="1">
                <a:latin typeface="Comic Sans MS" panose="030F0702030302020204" pitchFamily="66" charset="0"/>
              </a:rPr>
              <a:t>std_logic_vector</a:t>
            </a:r>
            <a:r>
              <a:rPr lang="en-US" altLang="en-US" sz="2400" dirty="0">
                <a:latin typeface="Comic Sans MS" panose="030F0702030302020204" pitchFamily="66" charset="0"/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logical operations </a:t>
            </a:r>
            <a:r>
              <a:rPr lang="en-US" altLang="en-US" sz="2400" dirty="0">
                <a:latin typeface="Comic Sans MS" panose="030F0702030302020204" pitchFamily="66" charset="0"/>
              </a:rPr>
              <a:t>are not allowed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B8C977B-4C5B-4355-9753-23CEB33C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21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31D1B1F-F0BD-4285-9F48-10745BB8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261938"/>
            <a:ext cx="8259762" cy="646112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latin typeface="Comic Sans MS" panose="030F0702030302020204" pitchFamily="66" charset="0"/>
              </a:rPr>
              <a:t>Data Type (Signed and Unsigned)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2C9AB5E3-1CE6-4118-A885-6B90AEAB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49" y="1052513"/>
            <a:ext cx="84042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LIBRARY </a:t>
            </a:r>
            <a:r>
              <a:rPr lang="en-US" altLang="en-US" sz="1800" dirty="0" err="1">
                <a:latin typeface="Comic Sans MS" panose="030F0702030302020204" pitchFamily="66" charset="0"/>
              </a:rPr>
              <a:t>ieee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USE ieee.std_logic_1164.all;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USE </a:t>
            </a:r>
            <a:r>
              <a:rPr lang="en-US" altLang="en-US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ieee.std_logic_arith.all</a:t>
            </a:r>
            <a:r>
              <a:rPr lang="en-US" altLang="en-US" sz="1800" dirty="0">
                <a:latin typeface="Comic Sans MS" panose="030F0702030302020204" pitchFamily="66" charset="0"/>
              </a:rPr>
              <a:t>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extra package necessary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a: SIGNED (7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b: SIGNED (7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x: SIGNED (7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v &lt;= a + b;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legal (arithmetic operation OK)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w &lt;= a AND b;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-- illegal (logical operation not OK)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21261E20-CCAE-43FC-9D62-52D7C414C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048125"/>
            <a:ext cx="718026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LIBRARY </a:t>
            </a:r>
            <a:r>
              <a:rPr lang="en-US" altLang="en-US" sz="1800" dirty="0" err="1">
                <a:latin typeface="Comic Sans MS" panose="030F0702030302020204" pitchFamily="66" charset="0"/>
              </a:rPr>
              <a:t>ieee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USE ieee.std_logic_1164.all;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no extra package required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a:  STD_LOGIC_VECTOR (7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b:  STD_LOGIC_VECTOR (7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x:  STD_LOGIC_VECTOR (7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v &lt;= a + b; 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-- illegal (arithmetic operation not OK)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w &lt;= a AND b;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legal (logical operation OK)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32B6D8B-6EB0-4FBB-8996-D4039355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22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1015A5C-81F2-443A-8987-B1567378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types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6B4BC96B-5E20-4349-BEB1-511A02DC8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419"/>
            <a:ext cx="11211838" cy="4351338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There is a simple way of allowing data of type STD_LOGIC_VECTOR to participate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directly</a:t>
            </a:r>
            <a:r>
              <a:rPr lang="en-US" altLang="en-US" dirty="0">
                <a:latin typeface="Comic Sans MS" panose="030F0702030302020204" pitchFamily="66" charset="0"/>
              </a:rPr>
              <a:t> in arithmetic operations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Using packages </a:t>
            </a:r>
            <a:r>
              <a:rPr lang="en-US" altLang="en-US" dirty="0" err="1">
                <a:solidFill>
                  <a:srgbClr val="0000FF"/>
                </a:solidFill>
                <a:latin typeface="Comic Sans MS" panose="030F0702030302020204" pitchFamily="66" charset="0"/>
              </a:rPr>
              <a:t>std_logic_signed</a:t>
            </a:r>
            <a:r>
              <a:rPr lang="en-US" altLang="en-US" dirty="0">
                <a:latin typeface="Comic Sans MS" panose="030F0702030302020204" pitchFamily="66" charset="0"/>
              </a:rPr>
              <a:t> or </a:t>
            </a:r>
            <a:r>
              <a:rPr lang="en-US" altLang="en-US" dirty="0" err="1">
                <a:solidFill>
                  <a:srgbClr val="0070C0"/>
                </a:solidFill>
                <a:latin typeface="Comic Sans MS" panose="030F0702030302020204" pitchFamily="66" charset="0"/>
              </a:rPr>
              <a:t>std_logic_unsigned</a:t>
            </a:r>
            <a:endParaRPr lang="en-US" altLang="en-US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BBC76E32-C504-4279-8A87-67941E2B5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3592513"/>
            <a:ext cx="6604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LIBRARY </a:t>
            </a:r>
            <a:r>
              <a:rPr lang="en-US" altLang="en-US" sz="1800" dirty="0" err="1">
                <a:latin typeface="Comic Sans MS" panose="030F0702030302020204" pitchFamily="66" charset="0"/>
              </a:rPr>
              <a:t>ieee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USE ieee.std_logic_1164.all;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USE </a:t>
            </a:r>
            <a:r>
              <a:rPr lang="en-US" altLang="en-US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ieee.std_logic_unsigned.all</a:t>
            </a:r>
            <a:r>
              <a:rPr lang="en-US" altLang="en-US" sz="1800" dirty="0">
                <a:latin typeface="Comic Sans MS" panose="030F0702030302020204" pitchFamily="66" charset="0"/>
              </a:rPr>
              <a:t>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extra package included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a: STD_LOGIC_VECTOR (7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b: STD_LOGIC_VECTOR (7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x: STD_LOGIC_VECTOR (7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v &lt;= a + b;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legal (arithmetic operation OK), unsigned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w &lt;= a AND b; 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legal (logical operation OK)</a:t>
            </a:r>
          </a:p>
        </p:txBody>
      </p:sp>
      <p:sp>
        <p:nvSpPr>
          <p:cNvPr id="40966" name="Left Arrow 5">
            <a:extLst>
              <a:ext uri="{FF2B5EF4-FFF2-40B4-BE49-F238E27FC236}">
                <a16:creationId xmlns:a16="http://schemas.microsoft.com/office/drawing/2014/main" id="{7062E745-3CC0-4264-A59E-F894FA8C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5805488"/>
            <a:ext cx="771525" cy="360362"/>
          </a:xfrm>
          <a:prstGeom prst="leftArrow">
            <a:avLst>
              <a:gd name="adj1" fmla="val 50000"/>
              <a:gd name="adj2" fmla="val 49946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18A23B7-CEEA-42B9-AD9C-DE16EDCD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23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ED1A049-A7CC-4A15-A335-C1FB1761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D929-5F80-4397-84C0-8692AE14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Data Conversion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A8368CB-2F80-4F58-95A4-FA4DB385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38114"/>
            <a:ext cx="8259762" cy="769937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Conversion (I)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45912874-CC96-473B-BC97-E44F165BC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651" y="1296315"/>
            <a:ext cx="11030698" cy="2808287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VHDL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does not allow </a:t>
            </a:r>
            <a:r>
              <a:rPr lang="en-US" altLang="en-US" dirty="0">
                <a:latin typeface="Comic Sans MS" panose="030F0702030302020204" pitchFamily="66" charset="0"/>
              </a:rPr>
              <a:t>direct operations (arithmetic, logical, etc.) between data of different types.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It is often necessary to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convert</a:t>
            </a:r>
            <a:r>
              <a:rPr lang="en-US" altLang="en-US" dirty="0">
                <a:latin typeface="Comic Sans MS" panose="030F0702030302020204" pitchFamily="66" charset="0"/>
              </a:rPr>
              <a:t> data from one type to another.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If the data are closely related, then the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std_logic_1164</a:t>
            </a:r>
            <a:r>
              <a:rPr lang="en-US" altLang="en-US" dirty="0">
                <a:latin typeface="Comic Sans MS" panose="030F0702030302020204" pitchFamily="66" charset="0"/>
              </a:rPr>
              <a:t> of the </a:t>
            </a:r>
            <a:r>
              <a:rPr lang="en-US" altLang="en-US" dirty="0" err="1">
                <a:latin typeface="Comic Sans MS" panose="030F0702030302020204" pitchFamily="66" charset="0"/>
              </a:rPr>
              <a:t>ieee</a:t>
            </a:r>
            <a:r>
              <a:rPr lang="en-US" altLang="en-US" dirty="0">
                <a:latin typeface="Comic Sans MS" panose="030F0702030302020204" pitchFamily="66" charset="0"/>
              </a:rPr>
              <a:t> library provides straightforward conversion functions</a:t>
            </a: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2F4553B3-3BF9-4971-B735-04CCBF76C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9" y="3941763"/>
            <a:ext cx="69119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800">
                <a:latin typeface="Comic Sans MS" panose="030F0702030302020204" pitchFamily="66" charset="0"/>
              </a:rPr>
              <a:t> long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r>
              <a:rPr lang="en-US" altLang="en-US" sz="1800">
                <a:latin typeface="Comic Sans MS" panose="030F0702030302020204" pitchFamily="66" charset="0"/>
              </a:rPr>
              <a:t> -100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>
                <a:latin typeface="Comic Sans MS" panose="030F0702030302020204" pitchFamily="66" charset="0"/>
              </a:rPr>
              <a:t> 100;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800">
                <a:latin typeface="Comic Sans MS" panose="030F0702030302020204" pitchFamily="66" charset="0"/>
              </a:rPr>
              <a:t> short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r>
              <a:rPr lang="en-US" altLang="en-US" sz="1800">
                <a:latin typeface="Comic Sans MS" panose="030F0702030302020204" pitchFamily="66" charset="0"/>
              </a:rPr>
              <a:t> -10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altLang="en-US" sz="1800">
                <a:latin typeface="Comic Sans MS" panose="030F0702030302020204" pitchFamily="66" charset="0"/>
              </a:rPr>
              <a:t> 10;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>
                <a:latin typeface="Comic Sans MS" panose="030F0702030302020204" pitchFamily="66" charset="0"/>
              </a:rPr>
              <a:t> x : short;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1800">
                <a:latin typeface="Comic Sans MS" panose="030F0702030302020204" pitchFamily="66" charset="0"/>
              </a:rPr>
              <a:t> y : long;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y &lt;= 2*x + 5; 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-- error, type mismatch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y &lt;= long(2*x + 5); </a:t>
            </a: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 OK, result converted into type long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8B88A-210A-414A-BDDF-B4A473048A1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32175" y="5972175"/>
            <a:ext cx="215900" cy="5524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3442E7C-B63D-49D9-B068-4864BE42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25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BF09CCB-4839-446C-90C7-78B2540C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Conversion (II)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8952C87B-0049-41A6-B372-7EE93E1C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Comic Sans MS" panose="030F0702030302020204" pitchFamily="66" charset="0"/>
              </a:rPr>
              <a:t>Conversion using predefined functions</a:t>
            </a:r>
          </a:p>
          <a:p>
            <a:r>
              <a:rPr lang="en-US" altLang="en-US" sz="2400" dirty="0">
                <a:latin typeface="Comic Sans MS" panose="030F0702030302020204" pitchFamily="66" charset="0"/>
              </a:rPr>
              <a:t>Data conversion functions can be found in the </a:t>
            </a:r>
            <a:r>
              <a:rPr lang="en-US" alt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std_logic_arith</a:t>
            </a:r>
            <a:r>
              <a:rPr lang="en-US" altLang="en-US" sz="2400" dirty="0">
                <a:latin typeface="Comic Sans MS" panose="030F0702030302020204" pitchFamily="66" charset="0"/>
              </a:rPr>
              <a:t> package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conv_integer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(p) </a:t>
            </a:r>
            <a:r>
              <a:rPr lang="en-US" altLang="en-US" sz="2000" dirty="0">
                <a:latin typeface="Comic Sans MS" panose="030F0702030302020204" pitchFamily="66" charset="0"/>
              </a:rPr>
              <a:t>: Converts a parameter p of type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2000" dirty="0">
                <a:latin typeface="Comic Sans MS" panose="030F0702030302020204" pitchFamily="66" charset="0"/>
              </a:rPr>
              <a:t>,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UNSIGNED</a:t>
            </a:r>
            <a:r>
              <a:rPr lang="en-US" altLang="en-US" sz="2000" dirty="0">
                <a:latin typeface="Comic Sans MS" panose="030F0702030302020204" pitchFamily="66" charset="0"/>
              </a:rPr>
              <a:t> or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SIGNED</a:t>
            </a:r>
            <a:r>
              <a:rPr lang="en-US" altLang="en-US" sz="2000" dirty="0">
                <a:latin typeface="Comic Sans MS" panose="030F0702030302020204" pitchFamily="66" charset="0"/>
              </a:rPr>
              <a:t> to an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2000" dirty="0">
                <a:latin typeface="Comic Sans MS" panose="030F0702030302020204" pitchFamily="66" charset="0"/>
              </a:rPr>
              <a:t> value.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omic Sans MS" panose="030F0702030302020204" pitchFamily="66" charset="0"/>
              </a:rPr>
              <a:t>Notice that STD_LOGIC_VECTOR is not included.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conv_unsigned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(p, b): </a:t>
            </a:r>
            <a:r>
              <a:rPr lang="en-US" altLang="en-US" sz="2000" dirty="0">
                <a:latin typeface="Comic Sans MS" panose="030F0702030302020204" pitchFamily="66" charset="0"/>
              </a:rPr>
              <a:t>Converts a parameter p of type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2000" dirty="0">
                <a:latin typeface="Comic Sans MS" panose="030F0702030302020204" pitchFamily="66" charset="0"/>
              </a:rPr>
              <a:t>,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UNSIGNED</a:t>
            </a:r>
            <a:r>
              <a:rPr lang="en-US" altLang="en-US" sz="2000" dirty="0">
                <a:latin typeface="Comic Sans MS" panose="030F0702030302020204" pitchFamily="66" charset="0"/>
              </a:rPr>
              <a:t> or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SIGNED</a:t>
            </a:r>
            <a:r>
              <a:rPr lang="en-US" altLang="en-US" sz="2000" dirty="0">
                <a:latin typeface="Comic Sans MS" panose="030F0702030302020204" pitchFamily="66" charset="0"/>
              </a:rPr>
              <a:t>, to an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UNSIGNED</a:t>
            </a:r>
            <a:r>
              <a:rPr lang="en-US" altLang="en-US" sz="2000" dirty="0">
                <a:latin typeface="Comic Sans MS" panose="030F0702030302020204" pitchFamily="66" charset="0"/>
              </a:rPr>
              <a:t> value with </a:t>
            </a:r>
            <a:r>
              <a:rPr lang="en-US" altLang="en-US" sz="2000" u="sng" dirty="0">
                <a:latin typeface="Comic Sans MS" panose="030F0702030302020204" pitchFamily="66" charset="0"/>
              </a:rPr>
              <a:t>size b bits</a:t>
            </a:r>
            <a:r>
              <a:rPr lang="en-US" altLang="en-US" sz="2000" dirty="0">
                <a:latin typeface="Comic Sans MS" panose="030F0702030302020204" pitchFamily="66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conv_signed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(p, b): </a:t>
            </a:r>
            <a:r>
              <a:rPr lang="en-US" altLang="en-US" sz="2000" dirty="0">
                <a:latin typeface="Comic Sans MS" panose="030F0702030302020204" pitchFamily="66" charset="0"/>
              </a:rPr>
              <a:t>Converts a parameter p of type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2000" dirty="0">
                <a:latin typeface="Comic Sans MS" panose="030F0702030302020204" pitchFamily="66" charset="0"/>
              </a:rPr>
              <a:t>,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UNSIGNED</a:t>
            </a:r>
            <a:r>
              <a:rPr lang="en-US" altLang="en-US" sz="2000" dirty="0">
                <a:latin typeface="Comic Sans MS" panose="030F0702030302020204" pitchFamily="66" charset="0"/>
              </a:rPr>
              <a:t> or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SIGNED</a:t>
            </a:r>
            <a:r>
              <a:rPr lang="en-US" altLang="en-US" sz="2000" dirty="0">
                <a:latin typeface="Comic Sans MS" panose="030F0702030302020204" pitchFamily="66" charset="0"/>
              </a:rPr>
              <a:t> to a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SIGNED</a:t>
            </a:r>
            <a:r>
              <a:rPr lang="en-US" altLang="en-US" sz="2000" dirty="0">
                <a:latin typeface="Comic Sans MS" panose="030F0702030302020204" pitchFamily="66" charset="0"/>
              </a:rPr>
              <a:t> value with size </a:t>
            </a:r>
            <a:r>
              <a:rPr lang="en-US" altLang="en-US" sz="2000" u="sng" dirty="0">
                <a:latin typeface="Comic Sans MS" panose="030F0702030302020204" pitchFamily="66" charset="0"/>
              </a:rPr>
              <a:t>b bits</a:t>
            </a:r>
            <a:r>
              <a:rPr lang="en-US" altLang="en-US" sz="2000" dirty="0">
                <a:latin typeface="Comic Sans MS" panose="030F0702030302020204" pitchFamily="66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conv_std_logic_vector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(p, b): </a:t>
            </a:r>
            <a:r>
              <a:rPr lang="en-US" altLang="en-US" sz="2000" dirty="0">
                <a:latin typeface="Comic Sans MS" panose="030F0702030302020204" pitchFamily="66" charset="0"/>
              </a:rPr>
              <a:t>Converts a parameter p of type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INTEGER</a:t>
            </a:r>
            <a:r>
              <a:rPr lang="en-US" altLang="en-US" sz="2000" dirty="0">
                <a:latin typeface="Comic Sans MS" panose="030F0702030302020204" pitchFamily="66" charset="0"/>
              </a:rPr>
              <a:t>, </a:t>
            </a:r>
            <a:r>
              <a:rPr lang="en-US" altLang="en-US" sz="2000" dirty="0" err="1">
                <a:solidFill>
                  <a:srgbClr val="008000"/>
                </a:solidFill>
                <a:latin typeface="Comic Sans MS" panose="030F0702030302020204" pitchFamily="66" charset="0"/>
              </a:rPr>
              <a:t>UNSIGNED</a:t>
            </a:r>
            <a:r>
              <a:rPr lang="en-US" altLang="en-US" sz="2000" dirty="0" err="1">
                <a:latin typeface="Comic Sans MS" panose="030F0702030302020204" pitchFamily="66" charset="0"/>
              </a:rPr>
              <a:t>,or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SIGNED</a:t>
            </a:r>
            <a:r>
              <a:rPr lang="en-US" altLang="en-US" sz="2000" dirty="0">
                <a:latin typeface="Comic Sans MS" panose="030F0702030302020204" pitchFamily="66" charset="0"/>
              </a:rPr>
              <a:t> to a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STD_LOGIC_VECTOR</a:t>
            </a:r>
            <a:r>
              <a:rPr lang="en-US" altLang="en-US" sz="2000" dirty="0">
                <a:latin typeface="Comic Sans MS" panose="030F0702030302020204" pitchFamily="66" charset="0"/>
              </a:rPr>
              <a:t> value with size </a:t>
            </a:r>
            <a:r>
              <a:rPr lang="en-US" altLang="en-US" sz="2000" u="sng" dirty="0">
                <a:latin typeface="Comic Sans MS" panose="030F0702030302020204" pitchFamily="66" charset="0"/>
              </a:rPr>
              <a:t>b bits</a:t>
            </a:r>
            <a:r>
              <a:rPr lang="en-US" altLang="en-US" sz="20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D50F396-8FED-4386-813F-CC38CDAB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26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D820F712-8C9E-4247-BE45-DC41F759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289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Conversion (III)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DCA1C336-DC6F-4256-9829-69D78495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2217739"/>
            <a:ext cx="7416800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LIBRARY </a:t>
            </a:r>
            <a:r>
              <a:rPr lang="en-US" altLang="en-US" sz="1800" dirty="0" err="1">
                <a:latin typeface="Comic Sans MS" panose="030F0702030302020204" pitchFamily="66" charset="0"/>
              </a:rPr>
              <a:t>ieee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USE ieee.std_logic_1164.all;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USE </a:t>
            </a:r>
            <a:r>
              <a:rPr lang="en-US" altLang="en-US" sz="1800" dirty="0" err="1">
                <a:latin typeface="Comic Sans MS" panose="030F0702030302020204" pitchFamily="66" charset="0"/>
              </a:rPr>
              <a:t>ieee.std_logic_arith.all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a: IN UNSIGNED (7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b: IN UNSIGNED (7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y: OUT STD_LOGIC_VECTOR (7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y &lt;= CONV_STD_LOGIC_VECTOR ((</a:t>
            </a:r>
            <a:r>
              <a:rPr lang="en-US" altLang="en-US" sz="1800" dirty="0" err="1">
                <a:latin typeface="Comic Sans MS" panose="030F0702030302020204" pitchFamily="66" charset="0"/>
              </a:rPr>
              <a:t>a+b</a:t>
            </a:r>
            <a:r>
              <a:rPr lang="en-US" altLang="en-US" sz="1800" dirty="0">
                <a:latin typeface="Comic Sans MS" panose="030F0702030302020204" pitchFamily="66" charset="0"/>
              </a:rPr>
              <a:t>), 8);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Legal operation: </a:t>
            </a:r>
            <a:r>
              <a:rPr lang="en-US" altLang="en-US" sz="1800" dirty="0" err="1">
                <a:solidFill>
                  <a:srgbClr val="008000"/>
                </a:solidFill>
                <a:latin typeface="Comic Sans MS" panose="030F0702030302020204" pitchFamily="66" charset="0"/>
              </a:rPr>
              <a:t>a+b</a:t>
            </a: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 is converted from UNSIGNED to 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mic Sans MS" panose="030F0702030302020204" pitchFamily="66" charset="0"/>
              </a:rPr>
              <a:t>-- 8-bit STD_LOGIC_VECTOR value, then assigned to y.</a:t>
            </a:r>
          </a:p>
        </p:txBody>
      </p:sp>
      <p:sp>
        <p:nvSpPr>
          <p:cNvPr id="45061" name="TextBox 5">
            <a:extLst>
              <a:ext uri="{FF2B5EF4-FFF2-40B4-BE49-F238E27FC236}">
                <a16:creationId xmlns:a16="http://schemas.microsoft.com/office/drawing/2014/main" id="{C9B05C69-606C-4037-A301-F56791FC9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1268414"/>
            <a:ext cx="1790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7DCEB8C-32DC-4F44-ADAC-8A1D5717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27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9FF88B72-25A8-48A1-BBD4-906506E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451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Check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28A5-1027-4232-870B-6A98C655B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987" y="1399740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latin typeface="Comic Sans MS" panose="030F0702030302020204" pitchFamily="66" charset="0"/>
              </a:rPr>
              <a:t>Consider the following data types:</a:t>
            </a:r>
          </a:p>
          <a:p>
            <a:pPr marL="0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7A875890-8A26-4C9F-8631-46A4838D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64" y="2089944"/>
            <a:ext cx="8424862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TYPE array1 IS ARRAY (7 DOWNTO 0) OF 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TYPE array2 IS ARRAY (3 DOWNTO 0, 7 DOWNTO 0) OF 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TYPE array3 IS ARRAY (3 DOWNTO 0) OF array1;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SIGNAL a :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SIGNAL b : STD_LOGIC;: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SIGNAL x : array1;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SIGNAL y : array2;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SIGNAL w : array3;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SIGNAL z : STD_LOGIC_VECTOR (7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Which statement of the red-rectangle is illegal and which is correct</a:t>
            </a:r>
          </a:p>
        </p:txBody>
      </p:sp>
      <p:sp>
        <p:nvSpPr>
          <p:cNvPr id="46086" name="Rectangle 5">
            <a:extLst>
              <a:ext uri="{FF2B5EF4-FFF2-40B4-BE49-F238E27FC236}">
                <a16:creationId xmlns:a16="http://schemas.microsoft.com/office/drawing/2014/main" id="{237A5C05-E99B-445B-B9CC-B4FF95C1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1298576"/>
            <a:ext cx="3451550" cy="452431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a &lt;= x(2);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b &lt;= x(2);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b &lt;= y(3,5);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b &lt;= w(5)(3);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y(1)(0) &lt;= z(7);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x(0) &lt;= y(0,0);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x &lt;= "1110000";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a &lt;= "0000000";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y(1) &lt;=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w(0) &lt;= 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w(1) &lt;= (7=&gt;'1', OTHERS=&gt;'0');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y(1) &lt;= (0=&gt;'0', OTHERS=&gt;'1');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l-PL" altLang="en-US" sz="1200" dirty="0">
                <a:latin typeface="Comic Sans MS" panose="030F0702030302020204" pitchFamily="66" charset="0"/>
              </a:rPr>
              <a:t>w(2)(7 DOWNTO 0) &lt;=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l-PL" altLang="en-US" sz="1200" dirty="0">
                <a:latin typeface="Comic Sans MS" panose="030F0702030302020204" pitchFamily="66" charset="0"/>
              </a:rPr>
              <a:t>w(0)(7 DOWNTO 6) &lt;= z(5 DOWNTO 4);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x(3) &lt;= x(5 DOWNTO 5);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b &lt;= x(5 DOWNTO 5);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y &lt;= ((OTHERS=&gt;'0'), (OTHERS=&gt;'0'),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(OTHERS=&gt;'0'), "10000001");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z(6) &lt;= x(5);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l-PL" altLang="en-US" sz="1200" dirty="0">
                <a:latin typeface="Comic Sans MS" panose="030F0702030302020204" pitchFamily="66" charset="0"/>
              </a:rPr>
              <a:t>z(6 DOWNTO 4) &lt;= x(5 DOWNTO 3);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l-PL" altLang="en-US" sz="1200" dirty="0">
                <a:latin typeface="Comic Sans MS" panose="030F0702030302020204" pitchFamily="66" charset="0"/>
              </a:rPr>
              <a:t>z(6 DOWNTO 4) &lt;= y(5 DOWNTO 3);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l-PL" altLang="en-US" sz="1200" dirty="0">
                <a:latin typeface="Comic Sans MS" panose="030F0702030302020204" pitchFamily="66" charset="0"/>
              </a:rPr>
              <a:t>y(6 DOWNTO 4) &lt;= z(3 TO 5);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l-PL" altLang="en-US" sz="1200" dirty="0">
                <a:latin typeface="Comic Sans MS" panose="030F0702030302020204" pitchFamily="66" charset="0"/>
              </a:rPr>
              <a:t>y(0, 7 DOWNTO 0) &lt;=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Comic Sans MS" panose="030F0702030302020204" pitchFamily="66" charset="0"/>
              </a:rPr>
              <a:t>w(2,2) &lt;= '1';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F2296C9-50DC-49AE-ACC7-A46148BC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28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05B57801-512B-4D52-9462-49046969C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00004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Types (II)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6F43130-443A-46FD-8EDD-BDEE44D00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65130"/>
            <a:ext cx="10823532" cy="50605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latin typeface="Comic Sans MS" panose="030F0702030302020204" pitchFamily="66" charset="0"/>
              </a:rPr>
              <a:t>Scalar Types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Integer Type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mic Sans MS" panose="030F0702030302020204" pitchFamily="66" charset="0"/>
              </a:rPr>
              <a:t>Minimum range for any implementation as defined by standard:                  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    -2,147,483,647 to 2,147,483,647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Real Type 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[Simulation only]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mic Sans MS" panose="030F0702030302020204" pitchFamily="66" charset="0"/>
              </a:rPr>
              <a:t>Minimum range for any implementation as defined by standard:        -1.0E38 to 1.0E38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Boolean Type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mic Sans MS" panose="030F0702030302020204" pitchFamily="66" charset="0"/>
              </a:rPr>
              <a:t>It has two values of “True” and “False”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Character type</a:t>
            </a: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[Simulation only]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mic Sans MS" panose="030F0702030302020204" pitchFamily="66" charset="0"/>
              </a:rPr>
              <a:t>It supports all characters such as ‘</a:t>
            </a:r>
            <a:r>
              <a:rPr lang="en-US" altLang="en-US" sz="1800" dirty="0" err="1">
                <a:latin typeface="Comic Sans MS" panose="030F0702030302020204" pitchFamily="66" charset="0"/>
              </a:rPr>
              <a:t>a’..’z</a:t>
            </a:r>
            <a:r>
              <a:rPr lang="en-US" altLang="en-US" sz="1800" dirty="0">
                <a:latin typeface="Comic Sans MS" panose="030F0702030302020204" pitchFamily="66" charset="0"/>
              </a:rPr>
              <a:t>’, ‘[‘, ‘{‘ and etc.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Comic Sans MS" panose="030F0702030302020204" pitchFamily="66" charset="0"/>
              </a:rPr>
              <a:t> Bit type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mic Sans MS" panose="030F0702030302020204" pitchFamily="66" charset="0"/>
              </a:rPr>
              <a:t>It has two values of ‘1’ and ‘0’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latin typeface="Comic Sans MS" panose="030F0702030302020204" pitchFamily="66" charset="0"/>
              </a:rPr>
              <a:t>Std_logic</a:t>
            </a:r>
            <a:r>
              <a:rPr lang="en-US" altLang="en-US" sz="2000" dirty="0">
                <a:latin typeface="Comic Sans MS" panose="030F0702030302020204" pitchFamily="66" charset="0"/>
              </a:rPr>
              <a:t> type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mic Sans MS" panose="030F0702030302020204" pitchFamily="66" charset="0"/>
              </a:rPr>
              <a:t>It is IEEE standard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mic Sans MS" panose="030F0702030302020204" pitchFamily="66" charset="0"/>
              </a:rPr>
              <a:t> contain:  ‘U’, ‘X’, ‘0’, ‘1’, ‘Z’, ‘w’, ‘L’, ‘H’, ‘-’ </a:t>
            </a:r>
            <a:endParaRPr lang="en-US" altLang="en-US" sz="2000" dirty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6CFF877-5213-4A36-8146-BDD01864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3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9C7292A-DA2E-47D0-ADE8-6F34C4D4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743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STD_LOGIC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6B97-1CC1-40F4-BEAE-1421D71F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80" y="1467645"/>
            <a:ext cx="11038473" cy="51117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STD_LOGIC is defined in the library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std_logic_1164</a:t>
            </a:r>
            <a:r>
              <a:rPr lang="en-US" dirty="0">
                <a:latin typeface="Comic Sans MS" panose="030F0702030302020204" pitchFamily="66" charset="0"/>
              </a:rPr>
              <a:t>.This is a nine valued logic system.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It has 9 values: 'U', 'X', '0', '1', 'Z', 'W', 'L' ,'H' and '-’. The meaning of each of these characters are:  </a:t>
            </a:r>
          </a:p>
          <a:p>
            <a:pPr marL="457200" lvl="1" indent="0"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 lvl="2">
              <a:defRPr/>
            </a:pPr>
            <a:r>
              <a:rPr lang="en-US" sz="2600" dirty="0">
                <a:latin typeface="Comic Sans MS" panose="030F0702030302020204" pitchFamily="66" charset="0"/>
              </a:rPr>
              <a:t>U = uninitialized </a:t>
            </a:r>
            <a:r>
              <a:rPr lang="en-US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[Simulation only]</a:t>
            </a:r>
            <a:br>
              <a:rPr lang="en-US" sz="2600" dirty="0">
                <a:latin typeface="Comic Sans MS" panose="030F0702030302020204" pitchFamily="66" charset="0"/>
              </a:rPr>
            </a:br>
            <a:r>
              <a:rPr lang="en-US" sz="2600" dirty="0">
                <a:latin typeface="Comic Sans MS" panose="030F0702030302020204" pitchFamily="66" charset="0"/>
              </a:rPr>
              <a:t>X = unknown - a multisource line is driven '0' and '1' simultaneously </a:t>
            </a:r>
            <a:r>
              <a:rPr lang="en-US" sz="2600" dirty="0">
                <a:solidFill>
                  <a:srgbClr val="008000"/>
                </a:solidFill>
                <a:latin typeface="Comic Sans MS" panose="030F0702030302020204" pitchFamily="66" charset="0"/>
              </a:rPr>
              <a:t>[synthesizable]</a:t>
            </a:r>
            <a:br>
              <a:rPr lang="en-US" sz="2600" dirty="0">
                <a:latin typeface="Comic Sans MS" panose="030F0702030302020204" pitchFamily="66" charset="0"/>
              </a:rPr>
            </a:br>
            <a:r>
              <a:rPr lang="en-US" sz="2600" dirty="0">
                <a:latin typeface="Comic Sans MS" panose="030F0702030302020204" pitchFamily="66" charset="0"/>
              </a:rPr>
              <a:t>0 = logic 0 </a:t>
            </a:r>
            <a:r>
              <a:rPr lang="en-US" sz="2600" dirty="0">
                <a:solidFill>
                  <a:srgbClr val="008000"/>
                </a:solidFill>
                <a:latin typeface="Comic Sans MS" panose="030F0702030302020204" pitchFamily="66" charset="0"/>
              </a:rPr>
              <a:t>[synthesizable]</a:t>
            </a:r>
            <a:br>
              <a:rPr lang="en-US" sz="2600" dirty="0">
                <a:latin typeface="Comic Sans MS" panose="030F0702030302020204" pitchFamily="66" charset="0"/>
              </a:rPr>
            </a:br>
            <a:r>
              <a:rPr lang="en-US" sz="2600" dirty="0">
                <a:latin typeface="Comic Sans MS" panose="030F0702030302020204" pitchFamily="66" charset="0"/>
              </a:rPr>
              <a:t>1 = logic 1 </a:t>
            </a:r>
            <a:r>
              <a:rPr lang="en-US" sz="2600" dirty="0">
                <a:solidFill>
                  <a:srgbClr val="008000"/>
                </a:solidFill>
                <a:latin typeface="Comic Sans MS" panose="030F0702030302020204" pitchFamily="66" charset="0"/>
              </a:rPr>
              <a:t>[synthesizable]</a:t>
            </a:r>
            <a:br>
              <a:rPr lang="en-US" sz="2600" dirty="0">
                <a:latin typeface="Comic Sans MS" panose="030F0702030302020204" pitchFamily="66" charset="0"/>
              </a:rPr>
            </a:br>
            <a:r>
              <a:rPr lang="en-US" sz="2600" dirty="0">
                <a:latin typeface="Comic Sans MS" panose="030F0702030302020204" pitchFamily="66" charset="0"/>
              </a:rPr>
              <a:t>Z = high impedance (tri state) </a:t>
            </a:r>
            <a:r>
              <a:rPr lang="en-US" sz="2600" dirty="0">
                <a:solidFill>
                  <a:srgbClr val="008000"/>
                </a:solidFill>
                <a:latin typeface="Comic Sans MS" panose="030F0702030302020204" pitchFamily="66" charset="0"/>
              </a:rPr>
              <a:t>[synthesizable]</a:t>
            </a:r>
            <a:br>
              <a:rPr lang="en-US" sz="2600" dirty="0">
                <a:latin typeface="Comic Sans MS" panose="030F0702030302020204" pitchFamily="66" charset="0"/>
              </a:rPr>
            </a:br>
            <a:r>
              <a:rPr lang="en-US" sz="2600" dirty="0">
                <a:latin typeface="Comic Sans MS" panose="030F0702030302020204" pitchFamily="66" charset="0"/>
              </a:rPr>
              <a:t>W = weak unknown </a:t>
            </a:r>
            <a:r>
              <a:rPr lang="en-US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[Simulation only]</a:t>
            </a:r>
            <a:br>
              <a:rPr lang="en-US" sz="2600" dirty="0">
                <a:latin typeface="Comic Sans MS" panose="030F0702030302020204" pitchFamily="66" charset="0"/>
              </a:rPr>
            </a:br>
            <a:r>
              <a:rPr lang="en-US" sz="2600" dirty="0">
                <a:latin typeface="Comic Sans MS" panose="030F0702030302020204" pitchFamily="66" charset="0"/>
              </a:rPr>
              <a:t>L = weak ‘0’</a:t>
            </a:r>
            <a:r>
              <a:rPr lang="en-US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[Simulation only]</a:t>
            </a:r>
            <a:br>
              <a:rPr lang="en-US" sz="2600" dirty="0">
                <a:latin typeface="Comic Sans MS" panose="030F0702030302020204" pitchFamily="66" charset="0"/>
              </a:rPr>
            </a:br>
            <a:r>
              <a:rPr lang="en-US" sz="2600" dirty="0">
                <a:latin typeface="Comic Sans MS" panose="030F0702030302020204" pitchFamily="66" charset="0"/>
              </a:rPr>
              <a:t>H = weak ‘1’</a:t>
            </a:r>
            <a:r>
              <a:rPr lang="en-US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[Simulation only]</a:t>
            </a:r>
            <a:br>
              <a:rPr lang="en-US" sz="2600" dirty="0">
                <a:latin typeface="Comic Sans MS" panose="030F0702030302020204" pitchFamily="66" charset="0"/>
              </a:rPr>
            </a:br>
            <a:r>
              <a:rPr lang="en-US" sz="2600" dirty="0">
                <a:latin typeface="Comic Sans MS" panose="030F0702030302020204" pitchFamily="66" charset="0"/>
              </a:rPr>
              <a:t>-  = don't care </a:t>
            </a:r>
            <a:r>
              <a:rPr lang="en-US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[Simulation only]</a:t>
            </a:r>
            <a:endParaRPr lang="en-US" sz="2600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ED0EFD2-957C-46F7-B676-F1ABD4BF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4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9665C09-E2AF-4297-9D6F-9F7F580A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212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Types (III)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F375-DE8F-4AD4-99F2-D4E93EC5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46" y="1595937"/>
            <a:ext cx="10404866" cy="5111750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Comic Sans MS" panose="030F0702030302020204" pitchFamily="66" charset="0"/>
              </a:rPr>
              <a:t>Some examples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x0 &lt;= '0';  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-- bit or </a:t>
            </a:r>
            <a:r>
              <a:rPr lang="en-US" altLang="en-US" dirty="0" err="1">
                <a:solidFill>
                  <a:srgbClr val="008000"/>
                </a:solidFill>
                <a:latin typeface="Comic Sans MS" panose="030F0702030302020204" pitchFamily="66" charset="0"/>
              </a:rPr>
              <a:t>std_logic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 gets '0‘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x1 &lt;= "00011111";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</a:t>
            </a:r>
            <a:r>
              <a:rPr lang="en-US" altLang="en-US" sz="2000" dirty="0" err="1">
                <a:solidFill>
                  <a:srgbClr val="008000"/>
                </a:solidFill>
                <a:latin typeface="Comic Sans MS" panose="030F0702030302020204" pitchFamily="66" charset="0"/>
              </a:rPr>
              <a:t>bit_vector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, </a:t>
            </a:r>
            <a:r>
              <a:rPr lang="en-US" altLang="en-US" sz="2000" dirty="0" err="1">
                <a:solidFill>
                  <a:srgbClr val="008000"/>
                </a:solidFill>
                <a:latin typeface="Comic Sans MS" panose="030F0702030302020204" pitchFamily="66" charset="0"/>
              </a:rPr>
              <a:t>std_logic_vector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, signed, or unsigned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x2 &lt;= "0001_1111";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-- underscore allowed to ease visualization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x3 &lt;= "101111"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-- binary representation of decimal 47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x4 &lt;= B"101111"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-- binary representation of decimal 47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x6 &lt;= X"2F"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-- hexadecimal representation of decimal 47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n &lt;= 1200;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-- integer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m &lt;= 1_200;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-- integer, underscore allowed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IF ready THEN...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-- Boolean, executed if ready=TRUE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y &lt;= 1.2E-5;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-- real,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not synthesizable</a:t>
            </a:r>
          </a:p>
          <a:p>
            <a:pPr lvl="1"/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5B89A2B-E4DC-4F46-8F26-6AC50A85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5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3382D55-E18D-425E-BEBB-3E39BE59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414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Types (IV)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A4C30B5-4A5E-4267-9C90-DFDD64125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22" y="1158082"/>
            <a:ext cx="12372082" cy="1150937"/>
          </a:xfrm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Example: </a:t>
            </a:r>
            <a:r>
              <a:rPr lang="en-US" alt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Legal</a:t>
            </a:r>
            <a:r>
              <a:rPr lang="en-US" altLang="en-US" dirty="0">
                <a:latin typeface="Comic Sans MS" panose="030F0702030302020204" pitchFamily="66" charset="0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illegal</a:t>
            </a:r>
            <a:r>
              <a:rPr lang="en-US" altLang="en-US" dirty="0">
                <a:latin typeface="Comic Sans MS" panose="030F0702030302020204" pitchFamily="66" charset="0"/>
              </a:rPr>
              <a:t> operations between data of different types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9AEC284C-72E2-4638-8FDB-C6FBDBC3B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2182814"/>
            <a:ext cx="72723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a: BIT;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b: BIT_VECTOR(7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c: STD_LOGIC;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d: STD_LOGIC_VECTOR(7 DOWNTO 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SIGNAL e: INTEGER RANGE 0 TO 255;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 &lt;= b(5);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b(0) &lt;= a;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c &lt;= d(5);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d(0) &lt;= c;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a &lt;= c;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b &lt;= d;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e &lt;= b;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e &lt;= d; </a:t>
            </a:r>
            <a:endParaRPr lang="en-US" alt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C5433A-7F33-4FC7-AC8B-FEF289E42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3808413"/>
            <a:ext cx="35397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 legal (same scalar type: BIT)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7F17E-B162-42FA-A45B-0A6ADDCC5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401" y="4108450"/>
            <a:ext cx="35397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 legal (same scalar type: BIT)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5D5EB-4FD9-4A6F-A382-FE4DD8197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373564"/>
            <a:ext cx="4472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 legal (same scalar type: STD_LOGIC)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80B3B-E4E3-4B0A-B345-69E112028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114" y="4630739"/>
            <a:ext cx="44726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-- legal (same scalar type: STD_LOGIC)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06225-96BF-497F-8833-F4B1F5207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4889500"/>
            <a:ext cx="5549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-- illegal (type mismatch: BIT x STD_LOGIC)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ECF70-0AC8-440D-85B6-8C4F56E21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5199064"/>
            <a:ext cx="667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-- illegal (type mismatch: BIT_VECTOR x STD_LOGIC_VECTOR)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9BA535-3DC3-4D0E-8295-ED989BF66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5483225"/>
            <a:ext cx="5616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-- illegal (type mismatch: INTEGER x BIT_VECTOR)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0F3A2-E412-4E00-9D41-2E76EFD15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825" y="5799139"/>
            <a:ext cx="6337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-- illegal (type mismatch: INTEGER x  STD_LOGIC_VECTOR)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00D44552-2640-43BF-A192-E1E5491A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6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5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5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5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5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5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5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F4ECC870-E0CD-4A65-8934-38510FB0D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38186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Types (III)</a:t>
            </a:r>
          </a:p>
        </p:txBody>
      </p:sp>
      <p:sp>
        <p:nvSpPr>
          <p:cNvPr id="856067" name="Rectangle 3">
            <a:extLst>
              <a:ext uri="{FF2B5EF4-FFF2-40B4-BE49-F238E27FC236}">
                <a16:creationId xmlns:a16="http://schemas.microsoft.com/office/drawing/2014/main" id="{8E418FD3-FA81-44EA-9D67-19EF028A2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6398" y="1259983"/>
            <a:ext cx="9317887" cy="452596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Comic Sans MS" panose="030F0702030302020204" pitchFamily="66" charset="0"/>
              </a:rPr>
              <a:t>Scalar Types (</a:t>
            </a:r>
            <a:r>
              <a:rPr lang="en-US" sz="2400" dirty="0" err="1">
                <a:latin typeface="Comic Sans MS" panose="030F0702030302020204" pitchFamily="66" charset="0"/>
              </a:rPr>
              <a:t>cntd</a:t>
            </a:r>
            <a:r>
              <a:rPr lang="en-US" sz="2400" dirty="0">
                <a:latin typeface="Comic Sans MS" panose="030F0702030302020204" pitchFamily="66" charset="0"/>
              </a:rPr>
              <a:t>.)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Comic Sans MS" panose="030F0702030302020204" pitchFamily="66" charset="0"/>
              </a:rPr>
              <a:t>Enumerated Types </a:t>
            </a:r>
            <a:r>
              <a:rPr 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[synthesizable]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sz="1800" dirty="0">
                <a:latin typeface="Comic Sans MS" panose="030F0702030302020204" pitchFamily="66" charset="0"/>
              </a:rPr>
              <a:t>A type  whose values are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defined by listing </a:t>
            </a:r>
            <a:r>
              <a:rPr lang="en-US" sz="1800" dirty="0">
                <a:latin typeface="Comic Sans MS" panose="030F0702030302020204" pitchFamily="66" charset="0"/>
              </a:rPr>
              <a:t>(enumerating) them  explicitly.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sz="1800" dirty="0">
                <a:latin typeface="Comic Sans MS" panose="030F0702030302020204" pitchFamily="66" charset="0"/>
              </a:rPr>
              <a:t>Mostly state machines use it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sz="1800" dirty="0">
                <a:latin typeface="Comic Sans MS" panose="030F0702030302020204" pitchFamily="66" charset="0"/>
              </a:rPr>
              <a:t>Example:</a:t>
            </a:r>
          </a:p>
          <a:p>
            <a:pPr lvl="1">
              <a:defRPr/>
            </a:pPr>
            <a:endParaRPr lang="en-US" sz="2000" dirty="0">
              <a:latin typeface="Comic Sans MS" panose="030F0702030302020204" pitchFamily="66" charset="0"/>
            </a:endParaRPr>
          </a:p>
          <a:p>
            <a:pPr lvl="1">
              <a:defRPr/>
            </a:pPr>
            <a:endParaRPr lang="en-US" sz="2000" dirty="0">
              <a:latin typeface="Comic Sans MS" panose="030F0702030302020204" pitchFamily="66" charset="0"/>
            </a:endParaRPr>
          </a:p>
          <a:p>
            <a:pPr lvl="1">
              <a:defRPr/>
            </a:pPr>
            <a:endParaRPr lang="en-US" sz="2000" dirty="0"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Comic Sans MS" panose="030F0702030302020204" pitchFamily="66" charset="0"/>
              </a:rPr>
              <a:t>Physical Types: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[Simulation only]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sz="1800" dirty="0">
                <a:latin typeface="Comic Sans MS" panose="030F0702030302020204" pitchFamily="66" charset="0"/>
              </a:rPr>
              <a:t>A numeric type for representing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some physical quantity</a:t>
            </a:r>
            <a:r>
              <a:rPr lang="en-US" sz="1800" dirty="0">
                <a:latin typeface="Comic Sans MS" panose="030F0702030302020204" pitchFamily="66" charset="0"/>
              </a:rPr>
              <a:t>, such as mass, length, time or voltage.</a:t>
            </a:r>
          </a:p>
          <a:p>
            <a:pPr lvl="2">
              <a:defRPr/>
            </a:pPr>
            <a:endParaRPr lang="en-US" sz="1800" dirty="0">
              <a:latin typeface="Comic Sans MS" panose="030F0702030302020204" pitchFamily="66" charset="0"/>
            </a:endParaRPr>
          </a:p>
          <a:p>
            <a:pPr lvl="2">
              <a:defRPr/>
            </a:pPr>
            <a:endParaRPr lang="en-US" sz="1800" dirty="0">
              <a:latin typeface="Comic Sans MS" panose="030F0702030302020204" pitchFamily="66" charset="0"/>
            </a:endParaRPr>
          </a:p>
          <a:p>
            <a:pPr lvl="1">
              <a:defRPr/>
            </a:pPr>
            <a:endParaRPr lang="en-US" sz="2000" dirty="0">
              <a:latin typeface="Comic Sans MS" panose="030F0702030302020204" pitchFamily="66" charset="0"/>
            </a:endParaRPr>
          </a:p>
          <a:p>
            <a:pPr>
              <a:defRPr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856068" name="Text Box 4" descr="80%">
            <a:extLst>
              <a:ext uri="{FF2B5EF4-FFF2-40B4-BE49-F238E27FC236}">
                <a16:creationId xmlns:a16="http://schemas.microsoft.com/office/drawing/2014/main" id="{EB92CE7D-CD02-446B-A7FB-1FB7CD798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599" y="2975097"/>
            <a:ext cx="5367348" cy="800219"/>
          </a:xfrm>
          <a:prstGeom prst="rect">
            <a:avLst/>
          </a:prstGeom>
          <a:pattFill prst="pct80">
            <a:fgClr>
              <a:srgbClr val="FFFFFF">
                <a:alpha val="59999"/>
              </a:srgbClr>
            </a:fgClr>
            <a:bgClr>
              <a:schemeClr val="bg1">
                <a:alpha val="59999"/>
              </a:schemeClr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state_type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(start, idle, waiting, run)</a:t>
            </a:r>
          </a:p>
          <a:p>
            <a:pPr algn="ctr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Signal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</a:rPr>
              <a:t>state</a:t>
            </a:r>
            <a:r>
              <a:rPr lang="en-US" altLang="en-US" sz="2000" dirty="0">
                <a:latin typeface="Comic Sans MS" panose="030F0702030302020204" pitchFamily="66" charset="0"/>
              </a:rPr>
              <a:t>: </a:t>
            </a:r>
            <a:r>
              <a:rPr lang="en-US" altLang="en-US" sz="1800" dirty="0" err="1">
                <a:latin typeface="Comic Sans MS" panose="030F0702030302020204" pitchFamily="66" charset="0"/>
              </a:rPr>
              <a:t>state_type</a:t>
            </a:r>
            <a:r>
              <a:rPr lang="en-US" altLang="en-US" sz="1800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856069" name="Rectangle 5">
            <a:extLst>
              <a:ext uri="{FF2B5EF4-FFF2-40B4-BE49-F238E27FC236}">
                <a16:creationId xmlns:a16="http://schemas.microsoft.com/office/drawing/2014/main" id="{5AFAF4B4-2E8C-4354-947D-740E4D73F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812" y="4938221"/>
            <a:ext cx="4604940" cy="16594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altLang="en-US" sz="1400">
                <a:latin typeface="Comic Sans MS" panose="030F0702030302020204" pitchFamily="66" charset="0"/>
              </a:rPr>
              <a:t> </a:t>
            </a:r>
            <a:r>
              <a:rPr lang="en-US" altLang="en-US" sz="1600">
                <a:latin typeface="Comic Sans MS" panose="030F0702030302020204" pitchFamily="66" charset="0"/>
              </a:rPr>
              <a:t>resistence</a:t>
            </a:r>
            <a:r>
              <a:rPr lang="en-US" altLang="en-US" sz="1400"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altLang="en-US" sz="14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RANGE</a:t>
            </a:r>
            <a:r>
              <a:rPr lang="en-US" altLang="en-US" sz="16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>
                <a:latin typeface="Comic Sans MS" panose="030F0702030302020204" pitchFamily="66" charset="0"/>
              </a:rPr>
              <a:t>0</a:t>
            </a:r>
            <a:r>
              <a:rPr lang="en-US" altLang="en-US" sz="1400">
                <a:solidFill>
                  <a:srgbClr val="0000FF"/>
                </a:solidFill>
                <a:latin typeface="Comic Sans MS" panose="030F0702030302020204" pitchFamily="66" charset="0"/>
              </a:rPr>
              <a:t> to </a:t>
            </a:r>
            <a:r>
              <a:rPr lang="en-US" altLang="en-US" sz="1600">
                <a:latin typeface="Comic Sans MS" panose="030F0702030302020204" pitchFamily="66" charset="0"/>
              </a:rPr>
              <a:t>1000000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UNITS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	</a:t>
            </a:r>
            <a:r>
              <a:rPr lang="en-US" altLang="en-US" sz="1600">
                <a:latin typeface="Comic Sans MS" panose="030F0702030302020204" pitchFamily="66" charset="0"/>
              </a:rPr>
              <a:t>ohm;  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-- ohm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	Kohm = 1000 ohm;  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-- 1 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	Mohm = 1000 kohm;  </a:t>
            </a:r>
            <a:r>
              <a:rPr lang="en-US" altLang="en-US" sz="1600">
                <a:solidFill>
                  <a:srgbClr val="008000"/>
                </a:solidFill>
                <a:latin typeface="Comic Sans MS" panose="030F0702030302020204" pitchFamily="66" charset="0"/>
              </a:rPr>
              <a:t>-- 1 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END UNITS</a:t>
            </a:r>
            <a:r>
              <a:rPr lang="en-US" altLang="en-US" sz="180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1CFE6BE-3051-48D1-83A5-4BE1287F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7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5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6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8" grpId="0" animBg="1"/>
      <p:bldP spid="8560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5EB2F688-26E2-4671-BB6A-E2B61A22E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74743"/>
          </a:xfrm>
        </p:spPr>
        <p:txBody>
          <a:bodyPr/>
          <a:lstStyle/>
          <a:p>
            <a:pPr algn="ctr"/>
            <a:r>
              <a:rPr lang="en-US" altLang="en-US" b="1" dirty="0">
                <a:latin typeface="Comic Sans MS" panose="030F0702030302020204" pitchFamily="66" charset="0"/>
              </a:rPr>
              <a:t>Data Types (IV)</a:t>
            </a:r>
          </a:p>
        </p:txBody>
      </p:sp>
      <p:sp>
        <p:nvSpPr>
          <p:cNvPr id="857091" name="Rectangle 3">
            <a:extLst>
              <a:ext uri="{FF2B5EF4-FFF2-40B4-BE49-F238E27FC236}">
                <a16:creationId xmlns:a16="http://schemas.microsoft.com/office/drawing/2014/main" id="{7DB6E43E-DED4-4A8A-B70B-2E34CFA8B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5777"/>
            <a:ext cx="9971762" cy="4525963"/>
          </a:xfrm>
        </p:spPr>
        <p:txBody>
          <a:bodyPr/>
          <a:lstStyle/>
          <a:p>
            <a:pPr marL="457200" lvl="1" indent="-457200">
              <a:buSzPct val="100000"/>
              <a:defRPr/>
            </a:pPr>
            <a:r>
              <a:rPr lang="en-US" sz="2800" dirty="0">
                <a:latin typeface="Comic Sans MS" panose="030F0702030302020204" pitchFamily="66" charset="0"/>
              </a:rPr>
              <a:t>Physical type (</a:t>
            </a:r>
            <a:r>
              <a:rPr lang="en-US" sz="2800" dirty="0" err="1">
                <a:latin typeface="Comic Sans MS" panose="030F0702030302020204" pitchFamily="66" charset="0"/>
              </a:rPr>
              <a:t>cntd</a:t>
            </a:r>
            <a:r>
              <a:rPr lang="en-US" sz="2800" dirty="0">
                <a:latin typeface="Comic Sans MS" panose="030F0702030302020204" pitchFamily="66" charset="0"/>
              </a:rPr>
              <a:t>.) 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[Simulation only]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Time units are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the only 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predefined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physical type </a:t>
            </a:r>
            <a:r>
              <a:rPr lang="en-US" dirty="0">
                <a:latin typeface="Comic Sans MS" panose="030F0702030302020204" pitchFamily="66" charset="0"/>
              </a:rPr>
              <a:t>in VHDL</a:t>
            </a: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7408CD67-04B6-42BD-8D86-F326310E9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2852738"/>
            <a:ext cx="6604373" cy="347531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 defTabSz="7620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28600" defTabSz="7620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TYPE TIME IS RANGE -2147483647 to 2147483647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UNITS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  fs; 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femtosecond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   </a:t>
            </a:r>
            <a:r>
              <a:rPr lang="en-US" altLang="en-US" sz="2000" dirty="0" err="1">
                <a:latin typeface="Comic Sans MS" panose="030F0702030302020204" pitchFamily="66" charset="0"/>
              </a:rPr>
              <a:t>ps</a:t>
            </a:r>
            <a:r>
              <a:rPr lang="en-US" altLang="en-US" sz="2000" dirty="0">
                <a:latin typeface="Comic Sans MS" panose="030F0702030302020204" pitchFamily="66" charset="0"/>
              </a:rPr>
              <a:t> = 1000 fs; 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picosecond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   ns = 1000 </a:t>
            </a:r>
            <a:r>
              <a:rPr lang="en-US" altLang="en-US" sz="2000" dirty="0" err="1">
                <a:latin typeface="Comic Sans MS" panose="030F0702030302020204" pitchFamily="66" charset="0"/>
              </a:rPr>
              <a:t>ps</a:t>
            </a:r>
            <a:r>
              <a:rPr lang="en-US" altLang="en-US" sz="2000" dirty="0">
                <a:latin typeface="Comic Sans MS" panose="030F0702030302020204" pitchFamily="66" charset="0"/>
              </a:rPr>
              <a:t>; 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nanosecond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   us = 1000 ns; 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microsecond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   </a:t>
            </a:r>
            <a:r>
              <a:rPr lang="en-US" altLang="en-US" sz="2000" dirty="0" err="1">
                <a:latin typeface="Comic Sans MS" panose="030F0702030302020204" pitchFamily="66" charset="0"/>
              </a:rPr>
              <a:t>ms</a:t>
            </a:r>
            <a:r>
              <a:rPr lang="en-US" altLang="en-US" sz="2000" dirty="0">
                <a:latin typeface="Comic Sans MS" panose="030F0702030302020204" pitchFamily="66" charset="0"/>
              </a:rPr>
              <a:t> = 1000 us; 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millisecond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   sec = 1000 </a:t>
            </a:r>
            <a:r>
              <a:rPr lang="en-US" altLang="en-US" sz="2000" dirty="0" err="1">
                <a:latin typeface="Comic Sans MS" panose="030F0702030302020204" pitchFamily="66" charset="0"/>
              </a:rPr>
              <a:t>ms</a:t>
            </a:r>
            <a:r>
              <a:rPr lang="en-US" altLang="en-US" sz="2000" dirty="0">
                <a:latin typeface="Comic Sans MS" panose="030F0702030302020204" pitchFamily="66" charset="0"/>
              </a:rPr>
              <a:t>; 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second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   min = 60 sec; 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minute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            </a:t>
            </a:r>
            <a:r>
              <a:rPr lang="en-US" altLang="en-US" sz="2000" dirty="0" err="1">
                <a:latin typeface="Comic Sans MS" panose="030F0702030302020204" pitchFamily="66" charset="0"/>
              </a:rPr>
              <a:t>hr</a:t>
            </a:r>
            <a:r>
              <a:rPr lang="en-US" altLang="en-US" sz="2000" dirty="0">
                <a:latin typeface="Comic Sans MS" panose="030F0702030302020204" pitchFamily="66" charset="0"/>
              </a:rPr>
              <a:t> = 60 min;  </a:t>
            </a:r>
            <a:r>
              <a:rPr lang="en-US" altLang="en-US" sz="2000" dirty="0">
                <a:solidFill>
                  <a:srgbClr val="008000"/>
                </a:solidFill>
                <a:latin typeface="Comic Sans MS" panose="030F0702030302020204" pitchFamily="66" charset="0"/>
              </a:rPr>
              <a:t>-- hour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END UNITS;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6413EA8-B240-42F0-AFDA-D4FC6BBE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8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BBEFC84-E90B-4BC2-8D52-5D963EB8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138114"/>
            <a:ext cx="8259762" cy="1152067"/>
          </a:xfrm>
        </p:spPr>
        <p:txBody>
          <a:bodyPr/>
          <a:lstStyle/>
          <a:p>
            <a:r>
              <a:rPr lang="en-US" altLang="en-US" b="1" dirty="0">
                <a:latin typeface="Comic Sans MS" panose="030F0702030302020204" pitchFamily="66" charset="0"/>
              </a:rPr>
              <a:t>User-Defined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F08F-39FE-4B78-A059-DBAA8210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mic Sans MS" panose="030F0702030302020204" pitchFamily="66" charset="0"/>
              </a:rPr>
              <a:t>VHDL also allows the user to define his/her own data types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my_integer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IS RANGE </a:t>
            </a:r>
            <a:r>
              <a:rPr lang="en-US" dirty="0">
                <a:latin typeface="Comic Sans MS" panose="030F0702030302020204" pitchFamily="66" charset="0"/>
              </a:rPr>
              <a:t>-32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dirty="0">
                <a:latin typeface="Comic Sans MS" panose="030F0702030302020204" pitchFamily="66" charset="0"/>
              </a:rPr>
              <a:t> 32;</a:t>
            </a:r>
          </a:p>
          <a:p>
            <a:pPr marL="457200" lvl="1" indent="0">
              <a:buNone/>
              <a:defRPr/>
            </a:pPr>
            <a:r>
              <a:rPr lang="en-US" dirty="0">
                <a:latin typeface="Comic Sans MS" panose="030F0702030302020204" pitchFamily="66" charset="0"/>
              </a:rPr>
              <a:t>       </a:t>
            </a:r>
            <a:r>
              <a:rPr 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-- A user-defined subset of integers.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student_grade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IS RANGE </a:t>
            </a:r>
            <a:r>
              <a:rPr lang="en-US" dirty="0">
                <a:latin typeface="Comic Sans MS" panose="030F0702030302020204" pitchFamily="66" charset="0"/>
              </a:rPr>
              <a:t>0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TO</a:t>
            </a:r>
            <a:r>
              <a:rPr lang="en-US" dirty="0">
                <a:latin typeface="Comic Sans MS" panose="030F0702030302020204" pitchFamily="66" charset="0"/>
              </a:rPr>
              <a:t> 100;</a:t>
            </a:r>
          </a:p>
          <a:p>
            <a:pPr marL="457200" lvl="1" indent="0">
              <a:buNone/>
              <a:defRPr/>
            </a:pPr>
            <a:r>
              <a:rPr 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-- A user-defined subset of integers or naturals.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Comic Sans MS" panose="030F0702030302020204" pitchFamily="66" charset="0"/>
              </a:rPr>
              <a:t>Enumerated Types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TYPE</a:t>
            </a:r>
            <a:r>
              <a:rPr lang="en-US" dirty="0">
                <a:latin typeface="Comic Sans MS" panose="030F0702030302020204" pitchFamily="66" charset="0"/>
              </a:rPr>
              <a:t> color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IS</a:t>
            </a:r>
            <a:r>
              <a:rPr lang="en-US" dirty="0">
                <a:latin typeface="Comic Sans MS" panose="030F0702030302020204" pitchFamily="66" charset="0"/>
              </a:rPr>
              <a:t> (red, green, blue, white);</a:t>
            </a:r>
          </a:p>
          <a:p>
            <a:pPr marL="1371600" lvl="3" indent="0">
              <a:buNone/>
              <a:defRPr/>
            </a:pPr>
            <a:r>
              <a:rPr lang="en-US" dirty="0">
                <a:solidFill>
                  <a:srgbClr val="008000"/>
                </a:solidFill>
                <a:latin typeface="Comic Sans MS" panose="030F0702030302020204" pitchFamily="66" charset="0"/>
              </a:rPr>
              <a:t>-- Another enumerated data type.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76792DC-3B60-46FA-8524-BAAC4427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178" y="6343824"/>
            <a:ext cx="2743200" cy="365125"/>
          </a:xfrm>
        </p:spPr>
        <p:txBody>
          <a:bodyPr/>
          <a:lstStyle/>
          <a:p>
            <a:fld id="{5A81485A-01B8-4054-A537-7FB3100B64ED}" type="slidenum">
              <a:rPr lang="en-US" smtClean="0">
                <a:latin typeface="Comic Sans MS" panose="030F0702030302020204" pitchFamily="66" charset="0"/>
              </a:rPr>
              <a:t>9</a:t>
            </a:fld>
            <a:endParaRPr 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15573</TotalTime>
  <Words>3508</Words>
  <Application>Microsoft Office PowerPoint</Application>
  <PresentationFormat>Widescreen</PresentationFormat>
  <Paragraphs>437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VHDL (Data Types)</vt:lpstr>
      <vt:lpstr>Data Types (I)</vt:lpstr>
      <vt:lpstr>Data Types (II)</vt:lpstr>
      <vt:lpstr>STD_LOGIC</vt:lpstr>
      <vt:lpstr>Data Types (III) </vt:lpstr>
      <vt:lpstr>Data Types (IV) </vt:lpstr>
      <vt:lpstr>Data Types (III)</vt:lpstr>
      <vt:lpstr>Data Types (IV)</vt:lpstr>
      <vt:lpstr>User-Defined Data Types</vt:lpstr>
      <vt:lpstr>Data Types (VIII)</vt:lpstr>
      <vt:lpstr>Data type (An example)</vt:lpstr>
      <vt:lpstr>Data Types (Array I)</vt:lpstr>
      <vt:lpstr>Data Types (Array II)</vt:lpstr>
      <vt:lpstr>Data Types (Array III)</vt:lpstr>
      <vt:lpstr>Data Types (Array IV)</vt:lpstr>
      <vt:lpstr>Data Types (Array V)</vt:lpstr>
      <vt:lpstr>Data Types (Array VI)</vt:lpstr>
      <vt:lpstr>Data Types (Array VII)-Example</vt:lpstr>
      <vt:lpstr>Data Types (Array VII)-Example</vt:lpstr>
      <vt:lpstr>Data Types (VII)</vt:lpstr>
      <vt:lpstr>Data Type (Signed and Unsigned)</vt:lpstr>
      <vt:lpstr>Data Type (Signed and Unsigned)</vt:lpstr>
      <vt:lpstr>Data types</vt:lpstr>
      <vt:lpstr>PowerPoint Presentation</vt:lpstr>
      <vt:lpstr>Data Conversion (I)</vt:lpstr>
      <vt:lpstr>Data Conversion (II)</vt:lpstr>
      <vt:lpstr>Data Conversion (III)</vt:lpstr>
      <vt:lpstr>Check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</dc:title>
  <dc:creator>Meisam</dc:creator>
  <cp:lastModifiedBy>User</cp:lastModifiedBy>
  <cp:revision>322</cp:revision>
  <dcterms:created xsi:type="dcterms:W3CDTF">2021-09-15T06:22:22Z</dcterms:created>
  <dcterms:modified xsi:type="dcterms:W3CDTF">2022-04-19T07:27:38Z</dcterms:modified>
</cp:coreProperties>
</file>