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308" r:id="rId4"/>
    <p:sldId id="309" r:id="rId5"/>
    <p:sldId id="310" r:id="rId6"/>
    <p:sldId id="359" r:id="rId7"/>
    <p:sldId id="311" r:id="rId8"/>
    <p:sldId id="312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60" r:id="rId17"/>
    <p:sldId id="361" r:id="rId18"/>
    <p:sldId id="351" r:id="rId19"/>
    <p:sldId id="352" r:id="rId20"/>
    <p:sldId id="363" r:id="rId21"/>
    <p:sldId id="362" r:id="rId22"/>
    <p:sldId id="356" r:id="rId23"/>
    <p:sldId id="314" r:id="rId24"/>
    <p:sldId id="315" r:id="rId25"/>
    <p:sldId id="316" r:id="rId26"/>
    <p:sldId id="355" r:id="rId27"/>
    <p:sldId id="317" r:id="rId28"/>
    <p:sldId id="353" r:id="rId29"/>
    <p:sldId id="354" r:id="rId30"/>
    <p:sldId id="318" r:id="rId31"/>
    <p:sldId id="357" r:id="rId32"/>
    <p:sldId id="3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(Operators and Attributes)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29A1CFC-D263-401E-BF97-A149AB28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Operators in VHDL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B4BB26D-97CC-4F6C-9B73-8FC2A746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VHDL provides several kinds of pre-defined operators: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Assignment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Logical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Arithmetic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Relational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Shift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Concatenation operators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051F343-A771-4CF8-A353-851A00D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1051859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Assignment Operators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41939AF-6B6A-46C8-B100-CC81B6FE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&lt;= Used to assign a value to a SIGNAL.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:= Used to assign a value to a VARIABLE, CONSTANT, or GENERIC.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Used also for establishing initial values.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=&gt; Used to assign values to individual vector elements or with OTHERS.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See an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28A6FC5-2785-4B07-A1A5-5CCCE1F3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algn="ctr"/>
            <a:r>
              <a:rPr lang="en-US" altLang="en-US" sz="4000" b="1" dirty="0">
                <a:latin typeface="Comic Sans MS" panose="030F0702030302020204" pitchFamily="66" charset="0"/>
              </a:rPr>
              <a:t>Assignment Operators (Example)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016196C-3270-47B2-8E3A-2A3E6BF0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268413"/>
            <a:ext cx="8459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x :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VARIABLE </a:t>
            </a:r>
            <a:r>
              <a:rPr lang="en-US" altLang="en-US" sz="1800">
                <a:latin typeface="Comic Sans MS" panose="030F0702030302020204" pitchFamily="66" charset="0"/>
              </a:rPr>
              <a:t>y : STD_LOGIC_VECTOR(3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Leftmost bit is MSB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w: STD_LOGIC_VECTOR(0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7);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Rightmost bit is  MSB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C37880AF-99AA-44C8-9B2A-AC2C5C6E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827338"/>
            <a:ext cx="7921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 &lt;= '1';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'1' is assigned to SIGNAL x using "&lt;=“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y := "0000";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"0000" is assigned to VARIABLE y using ":=“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 &lt;= "10000000";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LSB is '1', the others are '0‘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 &lt;= (0 =&gt;'1', OTHERS =&gt;'0');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LSB is '1', the others are '0'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5C28A46-CBD5-45E8-9488-239DB848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10894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Logical Operators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54FB507-DBF7-470E-8677-3B4FE5F0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Used to perform logical operations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data must be of type BIT, STD_LOGIC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NOT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AND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OR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NAND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NOR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XOR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 XNOR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CEE23A2-EA21-488E-9D0D-619DFE7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Logical Operators (Example)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542BEF2-1C9E-478E-BDFB-B75F0AC5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781" y="2613819"/>
            <a:ext cx="48974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y &lt;= NOT a AND b;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(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a'.b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y &lt;= NOT (a AND b);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(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a.b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)‘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000" dirty="0">
                <a:latin typeface="Comic Sans MS" panose="030F0702030302020204" pitchFamily="66" charset="0"/>
              </a:rPr>
              <a:t>y &lt;= a NAND b; </a:t>
            </a:r>
            <a:r>
              <a:rPr lang="es-E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(</a:t>
            </a:r>
            <a:r>
              <a:rPr lang="es-E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a.b</a:t>
            </a:r>
            <a:r>
              <a:rPr lang="es-E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)'</a:t>
            </a:r>
            <a:endParaRPr lang="en-US" altLang="en-US" sz="2000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43E62C3-5316-454F-95E3-F071467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Arithmetic Operators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6EFD96EA-01B4-48E7-A02D-ECC12A6E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50" y="1350485"/>
            <a:ext cx="10533713" cy="51117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Used to perform arithmetic operations.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The data can be of type INTEGER, SIGNED, UNSIGNED, or REAL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+ Addition 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//no synthesis restrictions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 - Subtraction  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//no synthesis restrictions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</a:t>
            </a:r>
            <a:endParaRPr lang="en-US" altLang="en-US" sz="24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* Multiplication 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//no synthesis restrictions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</a:t>
            </a:r>
            <a:endParaRPr lang="en-US" altLang="en-US" sz="24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/ Division 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//Only power of two dividers (shift operation) are allowed for synthesis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</a:t>
            </a:r>
            <a:endParaRPr lang="en-US" altLang="en-US" sz="18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r>
              <a:rPr lang="en-US" altLang="en-US" sz="2000" dirty="0">
                <a:latin typeface="Comic Sans MS" panose="030F0702030302020204" pitchFamily="66" charset="0"/>
              </a:rPr>
              <a:t>** Exponentiation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//only constant values of base are accepted for synthesis.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</a:t>
            </a:r>
            <a:endParaRPr lang="en-US" altLang="en-US" sz="18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MOD Modulus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//y mod x returns the remainder of y/x with the 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signof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 x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[Synthesizable when either y and x be constant or x be power of 2]</a:t>
            </a:r>
            <a:endParaRPr lang="en-US" altLang="en-US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REM Remainder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//y rem x returns the remainder of y/x with the 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signof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 y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[binary operator]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[Synthesizable when either y and x be constant or x be power of 2]</a:t>
            </a:r>
            <a:endParaRPr lang="en-US" altLang="en-US" sz="2000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ABS Absolute value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//returns the absolute value. With respect to the last three operators (mod, rem, abs),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[unary operator]</a:t>
            </a:r>
            <a:endParaRPr lang="en-US" altLang="en-US" sz="2000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11EAC4-4B14-4D1E-B0C0-AA9612BC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Arithmetic Operators (Examples)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F7ADC9F7-2843-47A0-BD9F-EE8C32A2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4843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A,B :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 b="1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C 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Real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C:= 12.34 * ( 234.4 / 43.89 );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A:= B </a:t>
            </a:r>
            <a:r>
              <a:rPr lang="en-US" altLang="en-US" sz="1800" b="1">
                <a:latin typeface="Comic Sans MS" panose="030F0702030302020204" pitchFamily="66" charset="0"/>
              </a:rPr>
              <a:t>mod</a:t>
            </a:r>
            <a:r>
              <a:rPr lang="en-US" altLang="en-US" sz="1800">
                <a:latin typeface="Comic Sans MS" panose="030F0702030302020204" pitchFamily="66" charset="0"/>
              </a:rPr>
              <a:t> 2;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2639EF69-665D-4AC3-BE13-3F19B9B0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1652588"/>
            <a:ext cx="42802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 ** 8 = 256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3.8 ** 3 = 54.872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4 ** (-2) = 1 / (4**2) = 0.0625</a:t>
            </a: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1A26CCA2-51B9-4C86-B235-C5F9087B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429001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INT1, INT2: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 :=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REAL1, REAL2: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real</a:t>
            </a:r>
            <a:r>
              <a:rPr lang="en-US" altLang="en-US" sz="1800">
                <a:latin typeface="Comic Sans MS" panose="030F0702030302020204" pitchFamily="66" charset="0"/>
              </a:rPr>
              <a:t> := 6.7;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INT1  &lt;= INT1 + 3;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REAL1 &lt;= REAL2 - 2.2;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INT2  &lt;= INT1 * REAL1;  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--illegal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INT2  &lt;= INT1 *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(REAL1);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REAL2 &lt;= REAL1 / 42.3;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90C06AB-A321-43C3-B6DD-5413E6C9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23850"/>
            <a:ext cx="8259762" cy="5842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latin typeface="Comic Sans MS" panose="030F0702030302020204" pitchFamily="66" charset="0"/>
              </a:rPr>
              <a:t>Difference between </a:t>
            </a:r>
            <a:r>
              <a:rPr lang="en-US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rem</a:t>
            </a:r>
            <a:r>
              <a:rPr lang="en-US" altLang="en-US" sz="3200" b="1" dirty="0">
                <a:latin typeface="Comic Sans MS" panose="030F0702030302020204" pitchFamily="66" charset="0"/>
              </a:rPr>
              <a:t> and </a:t>
            </a:r>
            <a:r>
              <a:rPr lang="en-US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</a:t>
            </a:r>
            <a:r>
              <a:rPr lang="en-US" altLang="en-US" sz="3200" b="1" dirty="0">
                <a:latin typeface="Comic Sans MS" panose="030F0702030302020204" pitchFamily="66" charset="0"/>
              </a:rPr>
              <a:t> in VHDL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8C1DB0B-A400-442C-87E4-786AEA69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1" y="1022350"/>
            <a:ext cx="8270875" cy="5111750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mod &amp; rem operate on integers &amp; result is integer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rem has </a:t>
            </a:r>
            <a:r>
              <a:rPr lang="en-US" altLang="en-US" sz="2400" u="sng" dirty="0">
                <a:latin typeface="Comic Sans MS" panose="030F0702030302020204" pitchFamily="66" charset="0"/>
              </a:rPr>
              <a:t>sign of 1st </a:t>
            </a:r>
            <a:r>
              <a:rPr lang="en-US" altLang="en-US" sz="2400" dirty="0">
                <a:latin typeface="Comic Sans MS" panose="030F0702030302020204" pitchFamily="66" charset="0"/>
              </a:rPr>
              <a:t>operand and is defined as:               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A rem B = A – (A/B) * B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mod has </a:t>
            </a:r>
            <a:r>
              <a:rPr lang="en-US" altLang="en-US" sz="2400" u="sng" dirty="0">
                <a:latin typeface="Comic Sans MS" panose="030F0702030302020204" pitchFamily="66" charset="0"/>
              </a:rPr>
              <a:t>sign of 2nd </a:t>
            </a:r>
            <a:r>
              <a:rPr lang="en-US" altLang="en-US" sz="2400" dirty="0">
                <a:latin typeface="Comic Sans MS" panose="030F0702030302020204" pitchFamily="66" charset="0"/>
              </a:rPr>
              <a:t>operand and is defined as:             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A mod B = A – B * N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-- for an integer N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Note the absolute value of (A mod B) must be less than the absolute value of B.</a:t>
            </a:r>
          </a:p>
          <a:p>
            <a:pPr lvl="1"/>
            <a:endParaRPr lang="en-US" altLang="en-US" sz="20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71EB2-40C3-4DE6-9172-2DEAAD2C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3940175"/>
            <a:ext cx="22129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>
                <a:latin typeface="Comic Sans MS" panose="030F0702030302020204" pitchFamily="66" charset="0"/>
              </a:rPr>
              <a:t>5  rem  3  =  2   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>
                <a:latin typeface="Comic Sans MS" panose="030F0702030302020204" pitchFamily="66" charset="0"/>
              </a:rPr>
              <a:t>5  mod  3  =  2 </a:t>
            </a:r>
            <a:br>
              <a:rPr lang="da-DK" altLang="en-US" sz="1600">
                <a:latin typeface="Comic Sans MS" panose="030F0702030302020204" pitchFamily="66" charset="0"/>
              </a:rPr>
            </a:br>
            <a:endParaRPr lang="da-DK" altLang="en-US" sz="16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>
                <a:latin typeface="Comic Sans MS" panose="030F0702030302020204" pitchFamily="66" charset="0"/>
              </a:rPr>
              <a:t>(-5) rem  3  = -2 </a:t>
            </a:r>
            <a:br>
              <a:rPr lang="da-DK" altLang="en-US" sz="1600">
                <a:latin typeface="Comic Sans MS" panose="030F0702030302020204" pitchFamily="66" charset="0"/>
              </a:rPr>
            </a:br>
            <a:r>
              <a:rPr lang="da-DK" altLang="en-US" sz="1600">
                <a:latin typeface="Comic Sans MS" panose="030F0702030302020204" pitchFamily="66" charset="0"/>
              </a:rPr>
              <a:t>(-5) mod  3  =  1 </a:t>
            </a:r>
            <a:br>
              <a:rPr lang="da-DK" altLang="en-US" sz="1600">
                <a:latin typeface="Comic Sans MS" panose="030F0702030302020204" pitchFamily="66" charset="0"/>
              </a:rPr>
            </a:br>
            <a:endParaRPr lang="da-DK" altLang="en-US" sz="16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>
                <a:latin typeface="Comic Sans MS" panose="030F0702030302020204" pitchFamily="66" charset="0"/>
              </a:rPr>
              <a:t>(-5) rem (-3)= -2   </a:t>
            </a:r>
            <a:br>
              <a:rPr lang="da-DK" altLang="en-US" sz="1600">
                <a:latin typeface="Comic Sans MS" panose="030F0702030302020204" pitchFamily="66" charset="0"/>
              </a:rPr>
            </a:br>
            <a:r>
              <a:rPr lang="da-DK" altLang="en-US" sz="1600">
                <a:latin typeface="Comic Sans MS" panose="030F0702030302020204" pitchFamily="66" charset="0"/>
              </a:rPr>
              <a:t>(-5) mod (-3)= -2 </a:t>
            </a:r>
            <a:br>
              <a:rPr lang="da-DK" altLang="en-US" sz="1600">
                <a:latin typeface="Comic Sans MS" panose="030F0702030302020204" pitchFamily="66" charset="0"/>
              </a:rPr>
            </a:br>
            <a:endParaRPr lang="da-DK" altLang="en-US" sz="16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>
                <a:latin typeface="Comic Sans MS" panose="030F0702030302020204" pitchFamily="66" charset="0"/>
              </a:rPr>
              <a:t>5  rem (-3)=  2   </a:t>
            </a:r>
            <a:br>
              <a:rPr lang="da-DK" altLang="en-US" sz="1600">
                <a:latin typeface="Comic Sans MS" panose="030F0702030302020204" pitchFamily="66" charset="0"/>
              </a:rPr>
            </a:br>
            <a:r>
              <a:rPr lang="da-DK" altLang="en-US" sz="1600">
                <a:latin typeface="Comic Sans MS" panose="030F0702030302020204" pitchFamily="66" charset="0"/>
              </a:rPr>
              <a:t>5  mod (-3)= -1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CBFD8-279B-4B16-B70D-14879AF7D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9" y="3940175"/>
            <a:ext cx="1944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7 mod 4 =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-7 mod 4 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7 mod (-4) = –1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-7 mod (-4) = –3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1C7D-6956-460C-AD5A-2B4EB0EE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889" y="5524501"/>
            <a:ext cx="5533887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-7 mod 4 = -7 -4*N </a:t>
            </a:r>
            <a:r>
              <a:rPr lang="en-US" altLang="en-US" sz="1600">
                <a:latin typeface="Comic Sans MS" panose="030F0702030302020204" pitchFamily="66" charset="0"/>
                <a:sym typeface="Wingdings" panose="05000000000000000000" pitchFamily="2" charset="2"/>
              </a:rPr>
              <a:t> N can only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sym typeface="Wingdings" panose="05000000000000000000" pitchFamily="2" charset="2"/>
              </a:rPr>
              <a:t>be -2 and mode be 1. The absolute of mod is less than 4.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sym typeface="Wingdings" panose="05000000000000000000" pitchFamily="2" charset="2"/>
              </a:rPr>
              <a:t> Also mod has the sign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  <a:sym typeface="Wingdings" panose="05000000000000000000" pitchFamily="2" charset="2"/>
              </a:rPr>
              <a:t>of second operand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E9FF931-B009-429A-A47E-33573CC4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Comparison Operators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E1664AC-DB49-458F-A0A3-C8C33066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Used for making comparisons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The data can be of any of the types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= Equal to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/= Not equal to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&lt; Less than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&gt; Greater than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&lt;= Less than or equal to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&gt;= Greater than or equal 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8E6D5F1-F977-4A96-A743-80CE4540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Shift Operators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045639E-E99A-44EF-B248-03146D6B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Used for shifting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sll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shift left logical (fill value is ‘0’)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srl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shift right logical (fill value is ‘0’)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sla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shift left arithmetic (fill value is right-hand bit)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sra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shift right arithmetic (fill value is left-hand bit)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rol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rotate left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ror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rotate right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All operators have two operands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 binary operator]</a:t>
            </a:r>
            <a:r>
              <a:rPr lang="en-US" altLang="en-US" sz="2400" dirty="0">
                <a:latin typeface="Comic Sans MS" panose="030F0702030302020204" pitchFamily="66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&lt;left operand&gt; &lt;shift operation&gt; &lt;right operand&gt;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left operand is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2000" dirty="0">
                <a:latin typeface="Comic Sans MS" panose="030F0702030302020204" pitchFamily="66" charset="0"/>
              </a:rPr>
              <a:t> to shift/rotate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right operand is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2000" dirty="0">
                <a:latin typeface="Comic Sans MS" panose="030F0702030302020204" pitchFamily="66" charset="0"/>
              </a:rPr>
              <a:t> for # shifts/rotates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- integer same as opposite operator with + integer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4C9295D-8717-455D-A288-B2D74837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DBDA1E6-FBBD-4474-83D8-77B30BDB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Concatenation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Aggregate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Alias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Operators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Attributes </a:t>
            </a: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6767E63C-A479-4BE5-9DFE-6037B75D6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912351" y="6381751"/>
            <a:ext cx="576263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latin typeface="Comic Sans MS" panose="030F0702030302020204" pitchFamily="66" charset="0"/>
              </a:rPr>
              <a:t>— </a:t>
            </a:r>
            <a:fld id="{C0767585-F8AB-4BCC-8C7F-7B3F3BDF5F8F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127738A-3A35-4F12-93B3-74D67AFC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Note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C7305B8-464D-4247-94C3-296817D3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The VHDL arithmetic left shift operator is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unusual</a:t>
            </a:r>
            <a:r>
              <a:rPr lang="en-US" altLang="en-US" sz="2400" dirty="0">
                <a:latin typeface="Comic Sans MS" panose="030F0702030302020204" pitchFamily="66" charset="0"/>
              </a:rPr>
              <a:t>. Instead of filling the LSB of the result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with zero</a:t>
            </a:r>
            <a:r>
              <a:rPr lang="en-US" altLang="en-US" sz="2400" dirty="0">
                <a:latin typeface="Comic Sans MS" panose="030F0702030302020204" pitchFamily="66" charset="0"/>
              </a:rPr>
              <a:t>, it </a:t>
            </a:r>
            <a:r>
              <a:rPr lang="en-US" altLang="en-US" sz="2400" u="sng" dirty="0">
                <a:latin typeface="Comic Sans MS" panose="030F0702030302020204" pitchFamily="66" charset="0"/>
              </a:rPr>
              <a:t>copies</a:t>
            </a:r>
            <a:r>
              <a:rPr lang="en-US" altLang="en-US" sz="2400" dirty="0">
                <a:latin typeface="Comic Sans MS" panose="030F0702030302020204" pitchFamily="66" charset="0"/>
              </a:rPr>
              <a:t> the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original LSB into the new LSB</a:t>
            </a:r>
            <a:r>
              <a:rPr lang="en-US" altLang="en-US" sz="2400" dirty="0">
                <a:latin typeface="Comic Sans MS" panose="030F0702030302020204" pitchFamily="66" charset="0"/>
              </a:rPr>
              <a:t>. While this is an </a:t>
            </a:r>
            <a:r>
              <a:rPr lang="en-US" altLang="en-US" sz="2400" dirty="0">
                <a:solidFill>
                  <a:srgbClr val="FF66FF"/>
                </a:solidFill>
                <a:latin typeface="Comic Sans MS" panose="030F0702030302020204" pitchFamily="66" charset="0"/>
              </a:rPr>
              <a:t>exact mirror </a:t>
            </a:r>
            <a:r>
              <a:rPr lang="en-US" altLang="en-US" sz="2400" dirty="0">
                <a:latin typeface="Comic Sans MS" panose="030F0702030302020204" pitchFamily="66" charset="0"/>
              </a:rPr>
              <a:t>image of the </a:t>
            </a:r>
            <a:r>
              <a:rPr lang="en-US" altLang="en-US" sz="2400" dirty="0">
                <a:solidFill>
                  <a:srgbClr val="FF6600"/>
                </a:solidFill>
                <a:latin typeface="Comic Sans MS" panose="030F0702030302020204" pitchFamily="66" charset="0"/>
              </a:rPr>
              <a:t>arithmetic right shift</a:t>
            </a:r>
            <a:r>
              <a:rPr lang="en-US" altLang="en-US" sz="2400" dirty="0">
                <a:latin typeface="Comic Sans MS" panose="030F0702030302020204" pitchFamily="66" charset="0"/>
              </a:rPr>
              <a:t>, it is not the </a:t>
            </a:r>
            <a:r>
              <a:rPr lang="en-US" altLang="en-US" sz="2400" u="sng" dirty="0">
                <a:latin typeface="Comic Sans MS" panose="030F0702030302020204" pitchFamily="66" charset="0"/>
              </a:rPr>
              <a:t>conventional definition </a:t>
            </a:r>
            <a:r>
              <a:rPr lang="en-US" altLang="en-US" sz="2400" dirty="0">
                <a:latin typeface="Comic Sans MS" panose="030F0702030302020204" pitchFamily="66" charset="0"/>
              </a:rPr>
              <a:t>of the operator, and is not equivalent to multiplication by a power of 2. </a:t>
            </a: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In the VHDL 2008 standard this </a:t>
            </a:r>
            <a:r>
              <a:rPr lang="en-US" altLang="en-US" sz="2400" dirty="0">
                <a:solidFill>
                  <a:srgbClr val="FF66FF"/>
                </a:solidFill>
                <a:latin typeface="Comic Sans MS" panose="030F0702030302020204" pitchFamily="66" charset="0"/>
              </a:rPr>
              <a:t>strange behavior </a:t>
            </a:r>
            <a:r>
              <a:rPr lang="en-US" altLang="en-US" sz="2400" dirty="0">
                <a:latin typeface="Comic Sans MS" panose="030F0702030302020204" pitchFamily="66" charset="0"/>
              </a:rPr>
              <a:t>was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left unchanged </a:t>
            </a:r>
            <a:r>
              <a:rPr lang="en-US" altLang="en-US" sz="2400" dirty="0">
                <a:latin typeface="Comic Sans MS" panose="030F0702030302020204" pitchFamily="66" charset="0"/>
              </a:rPr>
              <a:t>(for </a:t>
            </a:r>
            <a:r>
              <a:rPr lang="en-US" altLang="en-US" sz="2400" u="sng" dirty="0">
                <a:latin typeface="Comic Sans MS" panose="030F0702030302020204" pitchFamily="66" charset="0"/>
              </a:rPr>
              <a:t>backward compatibility</a:t>
            </a:r>
            <a:r>
              <a:rPr lang="en-US" altLang="en-US" sz="2400" dirty="0">
                <a:latin typeface="Comic Sans MS" panose="030F0702030302020204" pitchFamily="66" charset="0"/>
              </a:rPr>
              <a:t>) for argument types that do not have forced numeric interpretation (e.g., BIT_VECTOR) but 'SLA' for </a:t>
            </a:r>
            <a:r>
              <a:rPr lang="en-US" alt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400" dirty="0">
                <a:latin typeface="Comic Sans MS" panose="030F0702030302020204" pitchFamily="66" charset="0"/>
              </a:rPr>
              <a:t> and </a:t>
            </a:r>
            <a:r>
              <a:rPr lang="en-US" alt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400" dirty="0">
                <a:latin typeface="Comic Sans MS" panose="030F0702030302020204" pitchFamily="66" charset="0"/>
              </a:rPr>
              <a:t> argument types behaves in the expected way (i.e., </a:t>
            </a:r>
            <a:r>
              <a:rPr lang="en-US" altLang="en-US" sz="2400" u="sng" dirty="0">
                <a:latin typeface="Comic Sans MS" panose="030F0702030302020204" pitchFamily="66" charset="0"/>
              </a:rPr>
              <a:t>rightmost positions are filled with zeros</a:t>
            </a:r>
            <a:r>
              <a:rPr lang="en-US" altLang="en-US" sz="2400" dirty="0">
                <a:latin typeface="Comic Sans MS" panose="030F0702030302020204" pitchFamily="66" charset="0"/>
              </a:rPr>
              <a:t>). VHDL's shift left logical (SLL) function does implement the aforementioned 'standard' arithmetic shift.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6FFB2B0-84A4-4CD0-A1CF-CCB62907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Shift Operators (example)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02E9D5C9-A182-4AC9-A901-8BA3189D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867" y="2281639"/>
            <a:ext cx="594921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sll</a:t>
            </a:r>
            <a:r>
              <a:rPr lang="en-US" altLang="en-US" sz="1800" dirty="0">
                <a:latin typeface="Comic Sans MS" panose="030F0702030302020204" pitchFamily="66" charset="0"/>
              </a:rPr>
              <a:t> 1 yields “1000”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srl</a:t>
            </a:r>
            <a:r>
              <a:rPr lang="en-US" altLang="en-US" sz="1800" dirty="0">
                <a:latin typeface="Comic Sans MS" panose="030F0702030302020204" pitchFamily="66" charset="0"/>
              </a:rPr>
              <a:t> 2 yields “0011”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sla</a:t>
            </a:r>
            <a:r>
              <a:rPr lang="en-US" altLang="en-US" sz="1800" dirty="0">
                <a:latin typeface="Comic Sans MS" panose="030F0702030302020204" pitchFamily="66" charset="0"/>
              </a:rPr>
              <a:t> 1 yields “1000”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sra</a:t>
            </a:r>
            <a:r>
              <a:rPr lang="en-US" altLang="en-US" sz="1800" dirty="0">
                <a:latin typeface="Comic Sans MS" panose="030F0702030302020204" pitchFamily="66" charset="0"/>
              </a:rPr>
              <a:t> 2 yields “1111”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 sz="1800" dirty="0">
                <a:latin typeface="Comic Sans MS" panose="030F0702030302020204" pitchFamily="66" charset="0"/>
              </a:rPr>
              <a:t>“1100” rol 1 yields “1001”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ror</a:t>
            </a:r>
            <a:r>
              <a:rPr lang="en-US" altLang="en-US" sz="1800" dirty="0">
                <a:latin typeface="Comic Sans MS" panose="030F0702030302020204" pitchFamily="66" charset="0"/>
              </a:rPr>
              <a:t> 2 yields “0011”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ror</a:t>
            </a:r>
            <a:r>
              <a:rPr lang="en-US" altLang="en-US" sz="1800" dirty="0">
                <a:latin typeface="Comic Sans MS" panose="030F0702030302020204" pitchFamily="66" charset="0"/>
              </a:rPr>
              <a:t> –1 same as “1100” </a:t>
            </a:r>
            <a:r>
              <a:rPr lang="en-US" altLang="en-US" sz="1800" dirty="0" err="1">
                <a:latin typeface="Comic Sans MS" panose="030F0702030302020204" pitchFamily="66" charset="0"/>
              </a:rPr>
              <a:t>rol</a:t>
            </a:r>
            <a:r>
              <a:rPr lang="en-US" altLang="en-US" sz="1800" dirty="0">
                <a:latin typeface="Comic Sans MS" panose="030F0702030302020204" pitchFamily="66" charset="0"/>
              </a:rPr>
              <a:t>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050B69C-B347-4189-B090-451A592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7F4D2BF-5E04-4E77-B10F-BFDDEF29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994" y="2065339"/>
            <a:ext cx="6767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a : BIT :=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b : BIT_VECTOR (3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 := "1100";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c : BIT_VECTOR (3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 := "0010";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d : BIT_VECTOR (7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0);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58D74F2-59CD-4309-9D0A-91B0FCC9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3795714"/>
            <a:ext cx="68040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x1 &lt;= a &amp; c; -&gt; x1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x2 &lt;= c &amp; b; -&gt; x2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x3 &lt;= b XOR c; -&gt; x3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x4 &lt;= a NOR b(3); -&gt; x4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x5 &lt;= b sll 2; -&gt; x5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x6 &lt;= b sla 2; -&gt; x6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 sz="1800">
                <a:latin typeface="Comic Sans MS" panose="030F0702030302020204" pitchFamily="66" charset="0"/>
              </a:rPr>
              <a:t>x7 &lt;= b rol 2; -&gt; x7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x8 &lt;= a AND NOT b(0) AND NOT c(1); -&gt; x8 &lt;=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 &lt;= (5=&gt;'0', OTHERS=&gt;'1'); -&gt; d&lt;= </a:t>
            </a:r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83E31DD3-3218-4CBC-A007-417590A5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1588"/>
            <a:ext cx="9989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“10010”</a:t>
            </a:r>
          </a:p>
        </p:txBody>
      </p:sp>
      <p:sp>
        <p:nvSpPr>
          <p:cNvPr id="32775" name="TextBox 7">
            <a:extLst>
              <a:ext uri="{FF2B5EF4-FFF2-40B4-BE49-F238E27FC236}">
                <a16:creationId xmlns:a16="http://schemas.microsoft.com/office/drawing/2014/main" id="{F308A956-CFEC-445B-B402-25D0FF4F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6" y="4067175"/>
            <a:ext cx="9621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“11100”</a:t>
            </a:r>
          </a:p>
        </p:txBody>
      </p:sp>
      <p:sp>
        <p:nvSpPr>
          <p:cNvPr id="32776" name="TextBox 8">
            <a:extLst>
              <a:ext uri="{FF2B5EF4-FFF2-40B4-BE49-F238E27FC236}">
                <a16:creationId xmlns:a16="http://schemas.microsoft.com/office/drawing/2014/main" id="{8B5558CC-C83D-4DC3-8F4D-3B76915D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4338639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“1110”</a:t>
            </a:r>
          </a:p>
        </p:txBody>
      </p:sp>
      <p:sp>
        <p:nvSpPr>
          <p:cNvPr id="32777" name="TextBox 9">
            <a:extLst>
              <a:ext uri="{FF2B5EF4-FFF2-40B4-BE49-F238E27FC236}">
                <a16:creationId xmlns:a16="http://schemas.microsoft.com/office/drawing/2014/main" id="{273D4AF5-7320-49E3-889F-E57C6C4F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6" y="45942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‘0’</a:t>
            </a:r>
          </a:p>
        </p:txBody>
      </p:sp>
      <p:sp>
        <p:nvSpPr>
          <p:cNvPr id="32778" name="TextBox 10">
            <a:extLst>
              <a:ext uri="{FF2B5EF4-FFF2-40B4-BE49-F238E27FC236}">
                <a16:creationId xmlns:a16="http://schemas.microsoft.com/office/drawing/2014/main" id="{7722F552-CC48-4ECB-B42B-6ADF149D5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9" y="4897439"/>
            <a:ext cx="931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“0000”</a:t>
            </a:r>
          </a:p>
        </p:txBody>
      </p:sp>
      <p:sp>
        <p:nvSpPr>
          <p:cNvPr id="32779" name="TextBox 11">
            <a:extLst>
              <a:ext uri="{FF2B5EF4-FFF2-40B4-BE49-F238E27FC236}">
                <a16:creationId xmlns:a16="http://schemas.microsoft.com/office/drawing/2014/main" id="{AA74636D-08F3-4319-BD90-F517E7EE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4" y="5180014"/>
            <a:ext cx="85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“0011”</a:t>
            </a:r>
          </a:p>
        </p:txBody>
      </p:sp>
      <p:sp>
        <p:nvSpPr>
          <p:cNvPr id="32780" name="TextBox 12">
            <a:extLst>
              <a:ext uri="{FF2B5EF4-FFF2-40B4-BE49-F238E27FC236}">
                <a16:creationId xmlns:a16="http://schemas.microsoft.com/office/drawing/2014/main" id="{24339697-755C-4123-9148-1BCA3BAF8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9" y="5462588"/>
            <a:ext cx="85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“0011”</a:t>
            </a:r>
          </a:p>
        </p:txBody>
      </p:sp>
      <p:sp>
        <p:nvSpPr>
          <p:cNvPr id="32781" name="TextBox 13">
            <a:extLst>
              <a:ext uri="{FF2B5EF4-FFF2-40B4-BE49-F238E27FC236}">
                <a16:creationId xmlns:a16="http://schemas.microsoft.com/office/drawing/2014/main" id="{5CF04292-017C-491F-8F9D-C5B415CD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72452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‘0’</a:t>
            </a:r>
          </a:p>
        </p:txBody>
      </p:sp>
      <p:sp>
        <p:nvSpPr>
          <p:cNvPr id="32782" name="TextBox 14">
            <a:extLst>
              <a:ext uri="{FF2B5EF4-FFF2-40B4-BE49-F238E27FC236}">
                <a16:creationId xmlns:a16="http://schemas.microsoft.com/office/drawing/2014/main" id="{2CD1CE41-2EBE-49F1-9915-417597F6F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9" y="6011864"/>
            <a:ext cx="1277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“11011111”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77" grpId="0"/>
      <p:bldP spid="32778" grpId="0"/>
      <p:bldP spid="32779" grpId="0"/>
      <p:bldP spid="32780" grpId="0"/>
      <p:bldP spid="32781" grpId="0"/>
      <p:bldP spid="327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5FCF7-17A7-4A89-956C-3401814932B8}"/>
              </a:ext>
            </a:extLst>
          </p:cNvPr>
          <p:cNvSpPr txBox="1"/>
          <p:nvPr/>
        </p:nvSpPr>
        <p:spPr>
          <a:xfrm>
            <a:off x="4248379" y="2967335"/>
            <a:ext cx="369524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Attributes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123BEB8D-708D-4D3C-8DED-9CECCC365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(I)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E29DADB-CA5D-4490-BCD8-B0F3929E4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Language defined attributes return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information about certain items</a:t>
            </a:r>
            <a:r>
              <a:rPr lang="en-US" altLang="en-US" dirty="0">
                <a:latin typeface="Comic Sans MS" panose="030F0702030302020204" pitchFamily="66" charset="0"/>
              </a:rPr>
              <a:t> in VHDL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Types, subtypes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Procedures,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Signals, variables, constants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Entities, architectures, configurations,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Components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VHDL has several </a:t>
            </a:r>
            <a:r>
              <a:rPr lang="en-US" altLang="en-US" u="sng" dirty="0">
                <a:latin typeface="Comic Sans MS" panose="030F0702030302020204" pitchFamily="66" charset="0"/>
              </a:rPr>
              <a:t>predefined attributes </a:t>
            </a:r>
            <a:r>
              <a:rPr lang="en-US" altLang="en-US" dirty="0">
                <a:latin typeface="Comic Sans MS" panose="030F0702030302020204" pitchFamily="66" charset="0"/>
              </a:rPr>
              <a:t>that are useful to the designer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Attributes can be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user-defined to handle custom situations</a:t>
            </a:r>
            <a:r>
              <a:rPr lang="en-US" altLang="en-US" dirty="0">
                <a:latin typeface="Comic Sans MS" panose="030F0702030302020204" pitchFamily="66" charset="0"/>
              </a:rPr>
              <a:t> (user-defined records, etc.)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0D10BE4F-9B34-4F77-B0E2-9D5E0CCBD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5567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(II)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91026FE-3FD0-4F8E-B6F5-549069D2F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1838" y="1392239"/>
            <a:ext cx="8229600" cy="2181225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Signal Attributes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General form of attribute use is: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Some examples of signal attributes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7597E3FA-8E9A-4879-8345-E6C83457E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984" y="2284078"/>
            <a:ext cx="3864842" cy="397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&lt;name&gt; ' &lt;</a:t>
            </a:r>
            <a:r>
              <a:rPr lang="en-US" altLang="en-US" sz="2000" dirty="0" err="1">
                <a:latin typeface="Comic Sans MS" panose="030F0702030302020204" pitchFamily="66" charset="0"/>
              </a:rPr>
              <a:t>attribute_identifier</a:t>
            </a:r>
            <a:r>
              <a:rPr lang="en-US" altLang="en-US" sz="2000" dirty="0">
                <a:latin typeface="Comic Sans MS" panose="030F0702030302020204" pitchFamily="66" charset="0"/>
              </a:rPr>
              <a:t>&gt;</a:t>
            </a: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5E088A51-37E5-4597-A9E0-5CFA8574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3644901"/>
            <a:ext cx="8693150" cy="28597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X'EVENT </a:t>
            </a: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-- evaluates TRUE when an event on signal X has just occurred.</a:t>
            </a: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X'LAST_VALUE </a:t>
            </a: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-- Returns the value of X before the last event</a:t>
            </a: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X'STABLE </a:t>
            </a: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-- evaluates TRUE when no event has occurred on signal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X’ACTIVE  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-- Returns true if X = ‘1’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X’LAST_ACTIVE  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--Returns the time elapsed since last X = ‘1’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X’LAST_EVENT    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--Returns the time elapsed since last event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X’QUIET &lt;time&gt;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--Returns true if no event has occurred during the time specified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2804D22-3F92-4ED8-A033-2A5B2FF6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(III)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8CF6738D-9CFE-4C77-A7CA-71441AEC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All four assignments shown below are synthesizable and equivalent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Comic Sans MS" panose="030F0702030302020204" pitchFamily="66" charset="0"/>
              </a:rPr>
              <a:t>IF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600" dirty="0">
                <a:latin typeface="Comic Sans MS" panose="030F0702030302020204" pitchFamily="66" charset="0"/>
              </a:rPr>
              <a:t>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='1')...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 EVENT attribute used with 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Comic Sans MS" panose="030F0702030302020204" pitchFamily="66" charset="0"/>
              </a:rPr>
              <a:t>IF (NOT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clk'STABLE</a:t>
            </a:r>
            <a:r>
              <a:rPr lang="en-US" altLang="en-US" sz="1600" dirty="0">
                <a:latin typeface="Comic Sans MS" panose="030F0702030302020204" pitchFamily="66" charset="0"/>
              </a:rPr>
              <a:t>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='1')...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 STABLE attribute used  with 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Comic Sans MS" panose="030F0702030302020204" pitchFamily="66" charset="0"/>
              </a:rPr>
              <a:t>WAIT UNTIL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600" dirty="0">
                <a:latin typeface="Comic Sans MS" panose="030F0702030302020204" pitchFamily="66" charset="0"/>
              </a:rPr>
              <a:t>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='1');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 EVENT attribute used  with WAIT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Comic Sans MS" panose="030F0702030302020204" pitchFamily="66" charset="0"/>
              </a:rPr>
              <a:t>IF RISING_EDGE(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)...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 call to a 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F423BA73-E99B-4BC9-AB4E-2C3DF4CB4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(IV)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C7E70BE-3CBF-44B9-94EE-4E2150EDC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Value</a:t>
            </a:r>
            <a:r>
              <a:rPr lang="en-US" altLang="en-US" dirty="0">
                <a:latin typeface="Comic Sans MS" panose="030F0702030302020204" pitchFamily="66" charset="0"/>
              </a:rPr>
              <a:t> Attributes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607B6D25-321F-46B5-BA94-BCFA9074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073" y="2506787"/>
            <a:ext cx="8229818" cy="4090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'LEFT -- returns the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leftmost value </a:t>
            </a:r>
            <a:r>
              <a:rPr lang="en-US" altLang="en-US" sz="2000">
                <a:latin typeface="Comic Sans MS" panose="030F0702030302020204" pitchFamily="66" charset="0"/>
              </a:rPr>
              <a:t>of a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'RIGHT -- returns the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rightmost value </a:t>
            </a:r>
            <a:r>
              <a:rPr lang="en-US" altLang="en-US" sz="2000">
                <a:latin typeface="Comic Sans MS" panose="030F0702030302020204" pitchFamily="66" charset="0"/>
              </a:rPr>
              <a:t>of a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'HIGH -- returns the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greatest value </a:t>
            </a:r>
            <a:r>
              <a:rPr lang="en-US" altLang="en-US" sz="2000">
                <a:latin typeface="Comic Sans MS" panose="030F0702030302020204" pitchFamily="66" charset="0"/>
              </a:rPr>
              <a:t>of a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'LOW -- returns the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lowest value </a:t>
            </a:r>
            <a:r>
              <a:rPr lang="en-US" altLang="en-US" sz="2000">
                <a:latin typeface="Comic Sans MS" panose="030F0702030302020204" pitchFamily="66" charset="0"/>
              </a:rPr>
              <a:t>of a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'LENGTH -- returns the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number of elements </a:t>
            </a:r>
            <a:r>
              <a:rPr lang="en-US" altLang="en-US" sz="2000">
                <a:latin typeface="Comic Sans MS" panose="030F0702030302020204" pitchFamily="66" charset="0"/>
              </a:rPr>
              <a:t>in a constrained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'RANGE -- returns the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2000">
                <a:latin typeface="Comic Sans MS" panose="030F0702030302020204" pitchFamily="66" charset="0"/>
              </a:rPr>
              <a:t> of an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d’REVERSE_RANGE: Returns vector range in 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reverse order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F2E9B0D-A280-41E1-9A5D-71C3759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(V)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D406BB1-95CA-4E04-BA56-9BFC3955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1582739"/>
            <a:ext cx="74898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d : STD_LOGIC_VECTOR (7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d'LOW=0,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d'HIGH=7,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d'LEFT=7,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d'RIGHT=0,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d'LENGTH=8,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d'RANGE=(7 downto 0),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d'REVERSE_RANGE=(0 to 7).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698B528-CDA0-4CCE-8483-4DF5563D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(Example)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4DD8FE0A-22F4-40F1-9925-E604BBC5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SIGNAL x: STD_LOGIC_VECTOR (0 TO 7);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Then all four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  <a:r>
              <a:rPr lang="en-US" altLang="en-US" dirty="0">
                <a:latin typeface="Comic Sans MS" panose="030F0702030302020204" pitchFamily="66" charset="0"/>
              </a:rPr>
              <a:t> statements below are synthesizable and equivalent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IN RANGE (0 TO 7) LOOP ...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IN </a:t>
            </a:r>
            <a:r>
              <a:rPr lang="en-US" altLang="en-US" dirty="0" err="1">
                <a:latin typeface="Comic Sans MS" panose="030F0702030302020204" pitchFamily="66" charset="0"/>
              </a:rPr>
              <a:t>x'RANGE</a:t>
            </a:r>
            <a:r>
              <a:rPr lang="en-US" altLang="en-US" dirty="0">
                <a:latin typeface="Comic Sans MS" panose="030F0702030302020204" pitchFamily="66" charset="0"/>
              </a:rPr>
              <a:t> LOOP ...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IN RANGE (</a:t>
            </a:r>
            <a:r>
              <a:rPr lang="en-US" altLang="en-US" dirty="0" err="1">
                <a:latin typeface="Comic Sans MS" panose="030F0702030302020204" pitchFamily="66" charset="0"/>
              </a:rPr>
              <a:t>x'LOW</a:t>
            </a:r>
            <a:r>
              <a:rPr lang="en-US" altLang="en-US" dirty="0">
                <a:latin typeface="Comic Sans MS" panose="030F0702030302020204" pitchFamily="66" charset="0"/>
              </a:rPr>
              <a:t> TO </a:t>
            </a:r>
            <a:r>
              <a:rPr lang="en-US" altLang="en-US" dirty="0" err="1">
                <a:latin typeface="Comic Sans MS" panose="030F0702030302020204" pitchFamily="66" charset="0"/>
              </a:rPr>
              <a:t>x'HIGH</a:t>
            </a:r>
            <a:r>
              <a:rPr lang="en-US" altLang="en-US" dirty="0">
                <a:latin typeface="Comic Sans MS" panose="030F0702030302020204" pitchFamily="66" charset="0"/>
              </a:rPr>
              <a:t>) LOOP ...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IN RANGE (0 TO x'LENGTH-1) LOOP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9710-8ED5-4AF8-9FE5-36FC3742E1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algn="ctr">
              <a:defRPr/>
            </a:pPr>
            <a:r>
              <a:rPr lang="en-US" b="1" dirty="0">
                <a:latin typeface="Comic Sans MS" panose="030F0702030302020204" pitchFamily="66" charset="0"/>
              </a:rPr>
              <a:t>Concatenation</a:t>
            </a:r>
            <a:br>
              <a:rPr lang="en-US" sz="2800" dirty="0">
                <a:latin typeface="Comic Sans MS" panose="030F0702030302020204" pitchFamily="66" charset="0"/>
              </a:rPr>
            </a:b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D1276CBA-199D-43EC-896A-EF8D9BD4DF1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en-US" sz="2000">
              <a:latin typeface="Comic Sans MS" panose="030F0702030302020204" pitchFamily="66" charset="0"/>
            </a:endParaRPr>
          </a:p>
          <a:p>
            <a:endParaRPr lang="en-US" altLang="en-US" sz="200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4F187BC0-F520-4B37-BE82-E590BAAF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7" y="4484682"/>
            <a:ext cx="2968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5">
            <a:extLst>
              <a:ext uri="{FF2B5EF4-FFF2-40B4-BE49-F238E27FC236}">
                <a16:creationId xmlns:a16="http://schemas.microsoft.com/office/drawing/2014/main" id="{A4E85ACB-1691-4869-A6B1-7308B2CD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14" y="1620838"/>
            <a:ext cx="5686172" cy="2114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8080"/>
              </a:buClr>
              <a:buSzPct val="12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EXAMPLE_1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CONCATENATION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  <a:b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   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BYTE         : </a:t>
            </a:r>
            <a:r>
              <a:rPr lang="en-US" altLang="en-US" sz="1800" dirty="0" err="1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(7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  <a:b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   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A_BUS, B_BUS : </a:t>
            </a:r>
            <a:r>
              <a:rPr lang="en-US" altLang="en-US" sz="1800" dirty="0" err="1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(3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  <a:b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  <a:b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   BYTE   &lt;= A_BUS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&amp;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B_BUS;</a:t>
            </a:r>
            <a:b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</a:t>
            </a:r>
            <a:r>
              <a:rPr lang="en-US" altLang="en-US" sz="1800" dirty="0">
                <a:solidFill>
                  <a:srgbClr val="00578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CD67E7BB-A2B0-4DCF-8BB5-2B1AEAB118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87AE6-5AD4-498A-8312-A158D6DB1E98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516ED6F-E581-4976-B2F7-5D06CB39C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Attributes (VI)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43800A5-90A5-4F63-90C4-E9DBF349B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1838" y="1341438"/>
            <a:ext cx="8229600" cy="4525962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B90B5EF9-C117-423C-9EFD-5D81E001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989139"/>
            <a:ext cx="4998164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>
                <a:latin typeface="Comic Sans MS" panose="030F0702030302020204" pitchFamily="66" charset="0"/>
              </a:rPr>
              <a:t> count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is RANGE</a:t>
            </a:r>
            <a:r>
              <a:rPr lang="en-US" altLang="en-US" sz="1800">
                <a:latin typeface="Comic Sans MS" panose="030F0702030302020204" pitchFamily="66" charset="0"/>
              </a:rPr>
              <a:t> 0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TO </a:t>
            </a:r>
            <a:r>
              <a:rPr lang="en-US" altLang="en-US" sz="1800">
                <a:latin typeface="Comic Sans MS" panose="030F0702030302020204" pitchFamily="66" charset="0"/>
              </a:rPr>
              <a:t>127;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>
                <a:latin typeface="Comic Sans MS" panose="030F0702030302020204" pitchFamily="66" charset="0"/>
              </a:rPr>
              <a:t> states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>
                <a:latin typeface="Comic Sans MS" panose="030F0702030302020204" pitchFamily="66" charset="0"/>
              </a:rPr>
              <a:t> (idle, decision,read,write);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>
                <a:latin typeface="Comic Sans MS" panose="030F0702030302020204" pitchFamily="66" charset="0"/>
              </a:rPr>
              <a:t> word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>
                <a:latin typeface="Comic Sans MS" panose="030F0702030302020204" pitchFamily="66" charset="0"/>
              </a:rPr>
              <a:t>(15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bit;</a:t>
            </a:r>
          </a:p>
        </p:txBody>
      </p:sp>
      <p:grpSp>
        <p:nvGrpSpPr>
          <p:cNvPr id="46086" name="Group 5">
            <a:extLst>
              <a:ext uri="{FF2B5EF4-FFF2-40B4-BE49-F238E27FC236}">
                <a16:creationId xmlns:a16="http://schemas.microsoft.com/office/drawing/2014/main" id="{00F3D691-8A19-46FD-9045-36C1CF08D65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306763"/>
            <a:ext cx="7162800" cy="1993900"/>
            <a:chOff x="393" y="1912"/>
            <a:chExt cx="4512" cy="1256"/>
          </a:xfrm>
        </p:grpSpPr>
        <p:sp>
          <p:nvSpPr>
            <p:cNvPr id="46088" name="Rectangle 6">
              <a:extLst>
                <a:ext uri="{FF2B5EF4-FFF2-40B4-BE49-F238E27FC236}">
                  <a16:creationId xmlns:a16="http://schemas.microsoft.com/office/drawing/2014/main" id="{D142EC79-2F6E-4610-BB02-17038888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35"/>
              <a:ext cx="4512" cy="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Comic Sans MS" panose="030F0702030302020204" pitchFamily="66" charset="0"/>
                </a:rPr>
                <a:t>count'left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0		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states'left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idle	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word'left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15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Comic Sans MS" panose="030F0702030302020204" pitchFamily="66" charset="0"/>
                </a:rPr>
                <a:t>count'right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127	         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states'right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write	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word'right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Comic Sans MS" panose="030F0702030302020204" pitchFamily="66" charset="0"/>
                </a:rPr>
                <a:t>count'high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127	         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states'high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write	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word'high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15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Comic Sans MS" panose="030F0702030302020204" pitchFamily="66" charset="0"/>
                </a:rPr>
                <a:t>count'low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0		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states'low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idle	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word'low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Comic Sans MS" panose="030F0702030302020204" pitchFamily="66" charset="0"/>
                </a:rPr>
                <a:t>count'length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128	          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states'length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4	     </a:t>
              </a:r>
              <a:r>
                <a:rPr lang="en-US" altLang="en-US" sz="1600" dirty="0" err="1">
                  <a:latin typeface="Comic Sans MS" panose="030F0702030302020204" pitchFamily="66" charset="0"/>
                </a:rPr>
                <a:t>word'length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 = 16</a:t>
              </a:r>
            </a:p>
          </p:txBody>
        </p:sp>
        <p:sp>
          <p:nvSpPr>
            <p:cNvPr id="46089" name="Line 7">
              <a:extLst>
                <a:ext uri="{FF2B5EF4-FFF2-40B4-BE49-F238E27FC236}">
                  <a16:creationId xmlns:a16="http://schemas.microsoft.com/office/drawing/2014/main" id="{0B5F31BB-85AC-435D-9B14-E410E4DC8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2" y="1928"/>
              <a:ext cx="0" cy="1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90" name="Line 8">
              <a:extLst>
                <a:ext uri="{FF2B5EF4-FFF2-40B4-BE49-F238E27FC236}">
                  <a16:creationId xmlns:a16="http://schemas.microsoft.com/office/drawing/2014/main" id="{FFBB658D-3F70-4688-8D3C-F90283D72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0" y="1912"/>
              <a:ext cx="0" cy="1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46087" name="Rectangle 9">
            <a:extLst>
              <a:ext uri="{FF2B5EF4-FFF2-40B4-BE49-F238E27FC236}">
                <a16:creationId xmlns:a16="http://schemas.microsoft.com/office/drawing/2014/main" id="{5A6DF3DB-F492-4F3B-9391-3446437C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489575"/>
            <a:ext cx="3294173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count'range = 0 TO 127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word'range = 15 DOWNTO 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95F169B-4360-45BF-9060-B260757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80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</a:t>
            </a: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8AC24B2E-DAE5-4C9B-9335-BC74B6F7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963753"/>
            <a:ext cx="66262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c'LOW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d'HIGH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c'LEFT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d'RIGHT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c'RANGE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d'LENGTH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c'REVERSE_RANGE</a:t>
            </a:r>
            <a:r>
              <a:rPr lang="en-US" altLang="en-US" sz="1800" dirty="0">
                <a:latin typeface="Comic Sans MS" panose="030F0702030302020204" pitchFamily="66" charset="0"/>
              </a:rPr>
              <a:t> -&gt; 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655580A4-AFEC-41BD-A253-8717B5FB2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569500"/>
            <a:ext cx="6767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a : BIT :=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b : BIT_VECTOR 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:= "1100";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c : BIT_VECTOR 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:= "0010";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d : BIT_VECTOR 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</p:txBody>
      </p:sp>
      <p:sp>
        <p:nvSpPr>
          <p:cNvPr id="41990" name="TextBox 8">
            <a:extLst>
              <a:ext uri="{FF2B5EF4-FFF2-40B4-BE49-F238E27FC236}">
                <a16:creationId xmlns:a16="http://schemas.microsoft.com/office/drawing/2014/main" id="{471E2967-6641-44A8-A39E-43980476B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99" y="290819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1991" name="TextBox 9">
            <a:extLst>
              <a:ext uri="{FF2B5EF4-FFF2-40B4-BE49-F238E27FC236}">
                <a16:creationId xmlns:a16="http://schemas.microsoft.com/office/drawing/2014/main" id="{F67C406B-7357-4228-A718-38E5F4D4E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3276492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1992" name="TextBox 10">
            <a:extLst>
              <a:ext uri="{FF2B5EF4-FFF2-40B4-BE49-F238E27FC236}">
                <a16:creationId xmlns:a16="http://schemas.microsoft.com/office/drawing/2014/main" id="{C49E5B98-F1B5-4549-B0F2-87AD6928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99" y="3547953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1993" name="TextBox 11">
            <a:extLst>
              <a:ext uri="{FF2B5EF4-FFF2-40B4-BE49-F238E27FC236}">
                <a16:creationId xmlns:a16="http://schemas.microsoft.com/office/drawing/2014/main" id="{99A3158C-E144-4F60-8D3D-73B11DF0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799" y="3792428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1994" name="Rectangle 12">
            <a:extLst>
              <a:ext uri="{FF2B5EF4-FFF2-40B4-BE49-F238E27FC236}">
                <a16:creationId xmlns:a16="http://schemas.microsoft.com/office/drawing/2014/main" id="{6E10C2CB-13D4-47EC-B01A-EEC5FDC8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2" y="4033728"/>
            <a:ext cx="17219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3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</a:t>
            </a:r>
          </a:p>
        </p:txBody>
      </p:sp>
      <p:sp>
        <p:nvSpPr>
          <p:cNvPr id="41995" name="TextBox 13">
            <a:extLst>
              <a:ext uri="{FF2B5EF4-FFF2-40B4-BE49-F238E27FC236}">
                <a16:creationId xmlns:a16="http://schemas.microsoft.com/office/drawing/2014/main" id="{9B5682B5-90F5-46ED-A391-5FF1FE44D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4" y="4360753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1996" name="Rectangle 14">
            <a:extLst>
              <a:ext uri="{FF2B5EF4-FFF2-40B4-BE49-F238E27FC236}">
                <a16:creationId xmlns:a16="http://schemas.microsoft.com/office/drawing/2014/main" id="{D655F879-78AD-4843-8C82-DDF0C2D2E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7" y="4609991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0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  <p:bldP spid="41992" grpId="0"/>
      <p:bldP spid="41993" grpId="0"/>
      <p:bldP spid="41994" grpId="0"/>
      <p:bldP spid="41995" grpId="0"/>
      <p:bldP spid="419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2CF9E81-4B83-4692-8C65-1DCF7025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359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EE587BA-0925-4F42-A5E7-5D6DBE0D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057" y="1298022"/>
            <a:ext cx="784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Verify whether each of the operations below is legal or illegal. Briefly justify your answers.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5D4AE257-6737-4C5C-BB57-C19646F3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981200"/>
            <a:ext cx="25019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b(0) AND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a + d(7)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NOT b XNOR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 +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e - 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IF (b&lt;c)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IF (b&gt;=a)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IF (f/=e)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IF (e&gt;d)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b </a:t>
            </a:r>
            <a:r>
              <a:rPr lang="en-US" altLang="en-US" sz="1400" dirty="0" err="1">
                <a:latin typeface="Comic Sans MS" panose="030F0702030302020204" pitchFamily="66" charset="0"/>
              </a:rPr>
              <a:t>sra</a:t>
            </a:r>
            <a:r>
              <a:rPr lang="en-US" altLang="en-US" sz="1400" dirty="0">
                <a:latin typeface="Comic Sans MS" panose="030F0702030302020204" pitchFamily="66" charset="0"/>
              </a:rPr>
              <a:t>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 </a:t>
            </a:r>
            <a:r>
              <a:rPr lang="en-US" altLang="en-US" sz="1400" dirty="0" err="1">
                <a:latin typeface="Comic Sans MS" panose="030F0702030302020204" pitchFamily="66" charset="0"/>
              </a:rPr>
              <a:t>srl</a:t>
            </a:r>
            <a:r>
              <a:rPr lang="en-US" altLang="en-US" sz="1400" dirty="0">
                <a:latin typeface="Comic Sans MS" panose="030F0702030302020204" pitchFamily="66" charset="0"/>
              </a:rPr>
              <a:t> -2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f </a:t>
            </a:r>
            <a:r>
              <a:rPr lang="en-US" altLang="en-US" sz="1400" dirty="0" err="1">
                <a:latin typeface="Comic Sans MS" panose="030F0702030302020204" pitchFamily="66" charset="0"/>
              </a:rPr>
              <a:t>ror</a:t>
            </a:r>
            <a:r>
              <a:rPr lang="en-US" altLang="en-US" sz="1400" dirty="0">
                <a:latin typeface="Comic Sans MS" panose="030F0702030302020204" pitchFamily="66" charset="0"/>
              </a:rPr>
              <a:t>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e*3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5**5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f/4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e/3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d &lt;=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d(6 DOWNTO 3) :=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e &lt;=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f := 100</a:t>
            </a:r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id="{73955251-75E1-4B9A-A162-6220683D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" y="3303587"/>
            <a:ext cx="602138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a : BIT :=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b : BIT_VECTOR 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:= "1100";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c : BIT_VECTOR 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:= "0010";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d : BIT_VECTOR 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e 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 RANGE </a:t>
            </a:r>
            <a:r>
              <a:rPr lang="en-US" altLang="en-US" sz="1800" dirty="0">
                <a:latin typeface="Comic Sans MS" panose="030F0702030302020204" pitchFamily="66" charset="0"/>
              </a:rPr>
              <a:t>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255;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 </a:t>
            </a:r>
            <a:r>
              <a:rPr lang="en-US" altLang="en-US" sz="1800" dirty="0">
                <a:latin typeface="Comic Sans MS" panose="030F0702030302020204" pitchFamily="66" charset="0"/>
              </a:rPr>
              <a:t>f 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 RANGE </a:t>
            </a:r>
            <a:r>
              <a:rPr lang="en-US" altLang="en-US" sz="1800" dirty="0">
                <a:latin typeface="Comic Sans MS" panose="030F0702030302020204" pitchFamily="66" charset="0"/>
              </a:rPr>
              <a:t>-128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127;</a:t>
            </a:r>
          </a:p>
        </p:txBody>
      </p:sp>
      <p:sp>
        <p:nvSpPr>
          <p:cNvPr id="43015" name="TextBox 8">
            <a:extLst>
              <a:ext uri="{FF2B5EF4-FFF2-40B4-BE49-F238E27FC236}">
                <a16:creationId xmlns:a16="http://schemas.microsoft.com/office/drawing/2014/main" id="{A790AB5D-694C-48B5-98CC-43CD6581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1900239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16" name="TextBox 9">
            <a:extLst>
              <a:ext uri="{FF2B5EF4-FFF2-40B4-BE49-F238E27FC236}">
                <a16:creationId xmlns:a16="http://schemas.microsoft.com/office/drawing/2014/main" id="{0620E24A-9B45-4D36-AF84-581917AB0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9" y="2165350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17" name="TextBox 10">
            <a:extLst>
              <a:ext uri="{FF2B5EF4-FFF2-40B4-BE49-F238E27FC236}">
                <a16:creationId xmlns:a16="http://schemas.microsoft.com/office/drawing/2014/main" id="{71469AEA-64E7-4C8A-BEC5-F9D8F210E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2349500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18" name="TextBox 11">
            <a:extLst>
              <a:ext uri="{FF2B5EF4-FFF2-40B4-BE49-F238E27FC236}">
                <a16:creationId xmlns:a16="http://schemas.microsoft.com/office/drawing/2014/main" id="{38EAC3DB-3AC7-4AA7-96BF-F3697161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565400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19" name="TextBox 12">
            <a:extLst>
              <a:ext uri="{FF2B5EF4-FFF2-40B4-BE49-F238E27FC236}">
                <a16:creationId xmlns:a16="http://schemas.microsoft.com/office/drawing/2014/main" id="{3B58869F-4FBC-4360-9942-373F406E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857625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20" name="TextBox 13">
            <a:extLst>
              <a:ext uri="{FF2B5EF4-FFF2-40B4-BE49-F238E27FC236}">
                <a16:creationId xmlns:a16="http://schemas.microsoft.com/office/drawing/2014/main" id="{ED0B02D4-667B-4286-B1BE-AD74047CB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4041775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21" name="TextBox 14">
            <a:extLst>
              <a:ext uri="{FF2B5EF4-FFF2-40B4-BE49-F238E27FC236}">
                <a16:creationId xmlns:a16="http://schemas.microsoft.com/office/drawing/2014/main" id="{F3C23FB6-3E3A-4DC3-8B93-E33025AB8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4257675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22" name="TextBox 15">
            <a:extLst>
              <a:ext uri="{FF2B5EF4-FFF2-40B4-BE49-F238E27FC236}">
                <a16:creationId xmlns:a16="http://schemas.microsoft.com/office/drawing/2014/main" id="{0B158A2E-3406-4971-985D-F342CDFE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4479925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23" name="TextBox 16">
            <a:extLst>
              <a:ext uri="{FF2B5EF4-FFF2-40B4-BE49-F238E27FC236}">
                <a16:creationId xmlns:a16="http://schemas.microsoft.com/office/drawing/2014/main" id="{56C5D31D-BCF6-4A6E-8C1E-3FA0273E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4716463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24" name="TextBox 17">
            <a:extLst>
              <a:ext uri="{FF2B5EF4-FFF2-40B4-BE49-F238E27FC236}">
                <a16:creationId xmlns:a16="http://schemas.microsoft.com/office/drawing/2014/main" id="{AE438AE3-4E1A-4796-9327-9D45BE63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932363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25" name="TextBox 19">
            <a:extLst>
              <a:ext uri="{FF2B5EF4-FFF2-40B4-BE49-F238E27FC236}">
                <a16:creationId xmlns:a16="http://schemas.microsoft.com/office/drawing/2014/main" id="{F487F689-6A69-4275-894E-DB865559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4" y="5329239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26" name="TextBox 20">
            <a:extLst>
              <a:ext uri="{FF2B5EF4-FFF2-40B4-BE49-F238E27FC236}">
                <a16:creationId xmlns:a16="http://schemas.microsoft.com/office/drawing/2014/main" id="{10CF8AFE-1A2A-42E9-BCDE-5CF007B8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588" y="5516564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27" name="TextBox 21">
            <a:extLst>
              <a:ext uri="{FF2B5EF4-FFF2-40B4-BE49-F238E27FC236}">
                <a16:creationId xmlns:a16="http://schemas.microsoft.com/office/drawing/2014/main" id="{7C50752C-8220-4360-AAC6-92B60321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5795964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28" name="TextBox 22">
            <a:extLst>
              <a:ext uri="{FF2B5EF4-FFF2-40B4-BE49-F238E27FC236}">
                <a16:creationId xmlns:a16="http://schemas.microsoft.com/office/drawing/2014/main" id="{FA83A6D4-0CCE-4251-A83C-667AF67C6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5964" y="5997575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29" name="TextBox 23">
            <a:extLst>
              <a:ext uri="{FF2B5EF4-FFF2-40B4-BE49-F238E27FC236}">
                <a16:creationId xmlns:a16="http://schemas.microsoft.com/office/drawing/2014/main" id="{1C169DF7-3907-45CB-AB27-A921E3B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771775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30" name="TextBox 24">
            <a:extLst>
              <a:ext uri="{FF2B5EF4-FFF2-40B4-BE49-F238E27FC236}">
                <a16:creationId xmlns:a16="http://schemas.microsoft.com/office/drawing/2014/main" id="{D9D9F14B-3A2E-4E5E-8E48-BB197C75F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364" y="2997200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31" name="TextBox 25">
            <a:extLst>
              <a:ext uri="{FF2B5EF4-FFF2-40B4-BE49-F238E27FC236}">
                <a16:creationId xmlns:a16="http://schemas.microsoft.com/office/drawing/2014/main" id="{70BA38ED-5110-47D4-8FC6-33F352E60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3213100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32" name="TextBox 26">
            <a:extLst>
              <a:ext uri="{FF2B5EF4-FFF2-40B4-BE49-F238E27FC236}">
                <a16:creationId xmlns:a16="http://schemas.microsoft.com/office/drawing/2014/main" id="{B2FA6E95-A2C2-4FB5-A3F5-21882C96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800" y="3429000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  <p:sp>
        <p:nvSpPr>
          <p:cNvPr id="43033" name="TextBox 27">
            <a:extLst>
              <a:ext uri="{FF2B5EF4-FFF2-40B4-BE49-F238E27FC236}">
                <a16:creationId xmlns:a16="http://schemas.microsoft.com/office/drawing/2014/main" id="{61049911-85E8-46CA-A3D7-1C5FAD3C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4" y="3635375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--illegal</a:t>
            </a:r>
          </a:p>
        </p:txBody>
      </p:sp>
      <p:sp>
        <p:nvSpPr>
          <p:cNvPr id="43034" name="TextBox 28">
            <a:extLst>
              <a:ext uri="{FF2B5EF4-FFF2-40B4-BE49-F238E27FC236}">
                <a16:creationId xmlns:a16="http://schemas.microsoft.com/office/drawing/2014/main" id="{81C2C4B0-2463-4CE7-9ACA-59FA232C1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5157788"/>
            <a:ext cx="93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--Legal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43017" grpId="0"/>
      <p:bldP spid="43018" grpId="0"/>
      <p:bldP spid="43019" grpId="0"/>
      <p:bldP spid="43020" grpId="0"/>
      <p:bldP spid="43021" grpId="0"/>
      <p:bldP spid="43022" grpId="0"/>
      <p:bldP spid="43023" grpId="0"/>
      <p:bldP spid="43024" grpId="0"/>
      <p:bldP spid="43025" grpId="0"/>
      <p:bldP spid="43026" grpId="0"/>
      <p:bldP spid="43027" grpId="0"/>
      <p:bldP spid="43028" grpId="0"/>
      <p:bldP spid="43029" grpId="0"/>
      <p:bldP spid="43030" grpId="0"/>
      <p:bldP spid="43031" grpId="0"/>
      <p:bldP spid="43032" grpId="0"/>
      <p:bldP spid="43033" grpId="0"/>
      <p:bldP spid="430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>
            <a:extLst>
              <a:ext uri="{FF2B5EF4-FFF2-40B4-BE49-F238E27FC236}">
                <a16:creationId xmlns:a16="http://schemas.microsoft.com/office/drawing/2014/main" id="{4BBC1633-B899-4C0B-B8DB-AF0C4A300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799796"/>
          </a:xfrm>
        </p:spPr>
        <p:txBody>
          <a:bodyPr anchor="ctr"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Aggregate (I)</a:t>
            </a:r>
          </a:p>
        </p:txBody>
      </p:sp>
      <p:sp>
        <p:nvSpPr>
          <p:cNvPr id="19460" name="Content Placeholder 6">
            <a:extLst>
              <a:ext uri="{FF2B5EF4-FFF2-40B4-BE49-F238E27FC236}">
                <a16:creationId xmlns:a16="http://schemas.microsoft.com/office/drawing/2014/main" id="{BCE292FD-EE8B-486C-AFE9-96C07A686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7645" y="1547704"/>
            <a:ext cx="10073253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A basic operation that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combines one or more values into a composite value</a:t>
            </a:r>
            <a:r>
              <a:rPr lang="en-US" altLang="en-US" sz="2400" dirty="0">
                <a:latin typeface="Comic Sans MS" panose="030F0702030302020204" pitchFamily="66" charset="0"/>
              </a:rPr>
              <a:t> of a record or array type;</a:t>
            </a:r>
          </a:p>
          <a:p>
            <a:pPr>
              <a:lnSpc>
                <a:spcPct val="7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Aggregates are a </a:t>
            </a:r>
            <a:r>
              <a:rPr lang="en-US" altLang="en-US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grouping</a:t>
            </a:r>
            <a:r>
              <a:rPr lang="en-US" altLang="en-US" sz="2400" dirty="0">
                <a:latin typeface="Comic Sans MS" panose="030F0702030302020204" pitchFamily="66" charset="0"/>
              </a:rPr>
              <a:t> of values to form an array or record expression.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 dirty="0">
                <a:latin typeface="Comic Sans MS" panose="030F0702030302020204" pitchFamily="66" charset="0"/>
              </a:rPr>
              <a:t> data_1 :</a:t>
            </a:r>
            <a:r>
              <a:rPr lang="en-US" altLang="en-US" sz="18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800" dirty="0">
                <a:latin typeface="Comic Sans MS" panose="030F0702030302020204" pitchFamily="66" charset="0"/>
              </a:rPr>
              <a:t>(0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3) := (‘0’,’1’,’0’,’1’);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600" dirty="0">
                <a:latin typeface="Comic Sans MS" panose="030F0702030302020204" pitchFamily="66" charset="0"/>
              </a:rPr>
              <a:t> data_1 :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(0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600" dirty="0">
                <a:latin typeface="Comic Sans MS" panose="030F0702030302020204" pitchFamily="66" charset="0"/>
              </a:rPr>
              <a:t> 3) := (1=&gt;‘1’,0=&gt;’0’, 3=&gt;’1’,2=&gt;’0’);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data_Bus</a:t>
            </a:r>
            <a:r>
              <a:rPr lang="en-US" altLang="en-US" sz="1800" dirty="0">
                <a:latin typeface="Comic Sans MS" panose="030F0702030302020204" pitchFamily="66" charset="0"/>
              </a:rPr>
              <a:t> :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 (15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>
                <a:latin typeface="Comic Sans MS" panose="030F0702030302020204" pitchFamily="66" charset="0"/>
              </a:rPr>
              <a:t>data_Bus</a:t>
            </a:r>
            <a:r>
              <a:rPr lang="en-US" altLang="en-US" sz="1600" dirty="0">
                <a:latin typeface="Comic Sans MS" panose="030F0702030302020204" pitchFamily="66" charset="0"/>
              </a:rPr>
              <a:t>&lt;=(15 </a:t>
            </a:r>
            <a:r>
              <a:rPr lang="en-US" alt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8 =&gt; ‘0’, 7 </a:t>
            </a:r>
            <a:r>
              <a:rPr lang="en-US" alt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0 =&gt;’1’);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data_Bus</a:t>
            </a:r>
            <a:r>
              <a:rPr lang="en-US" altLang="en-US" sz="1800" dirty="0">
                <a:latin typeface="Comic Sans MS" panose="030F0702030302020204" pitchFamily="66" charset="0"/>
              </a:rPr>
              <a:t> :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 (15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>
                <a:latin typeface="Comic Sans MS" panose="030F0702030302020204" pitchFamily="66" charset="0"/>
              </a:rPr>
              <a:t>data_Bus</a:t>
            </a:r>
            <a:r>
              <a:rPr lang="en-US" altLang="en-US" sz="1600" dirty="0">
                <a:latin typeface="Comic Sans MS" panose="030F0702030302020204" pitchFamily="66" charset="0"/>
              </a:rPr>
              <a:t>&lt;=(14 </a:t>
            </a:r>
            <a:r>
              <a:rPr lang="en-US" alt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8 =&gt; ‘0’, others=&gt;’1’);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data_Bus</a:t>
            </a:r>
            <a:r>
              <a:rPr lang="en-US" altLang="en-US" sz="1800" dirty="0">
                <a:latin typeface="Comic Sans MS" panose="030F0702030302020204" pitchFamily="66" charset="0"/>
              </a:rPr>
              <a:t> :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 (15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>
                <a:latin typeface="Comic Sans MS" panose="030F0702030302020204" pitchFamily="66" charset="0"/>
              </a:rPr>
              <a:t>data_Bus</a:t>
            </a:r>
            <a:r>
              <a:rPr lang="en-US" altLang="en-US" sz="1600" dirty="0">
                <a:latin typeface="Comic Sans MS" panose="030F0702030302020204" pitchFamily="66" charset="0"/>
              </a:rPr>
              <a:t>&lt;=(others=&gt;’z’);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Status_record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 record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Code: Integer;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Name: string(1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4);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 record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Variable </a:t>
            </a:r>
            <a:r>
              <a:rPr lang="en-US" altLang="en-US" sz="1800" dirty="0" err="1">
                <a:latin typeface="Comic Sans MS" panose="030F0702030302020204" pitchFamily="66" charset="0"/>
              </a:rPr>
              <a:t>Status_var</a:t>
            </a:r>
            <a:r>
              <a:rPr lang="en-US" altLang="en-US" sz="1800" dirty="0">
                <a:latin typeface="Comic Sans MS" panose="030F0702030302020204" pitchFamily="66" charset="0"/>
              </a:rPr>
              <a:t>:  </a:t>
            </a:r>
            <a:r>
              <a:rPr lang="en-US" altLang="en-US" sz="1800" dirty="0" err="1">
                <a:latin typeface="Comic Sans MS" panose="030F0702030302020204" pitchFamily="66" charset="0"/>
              </a:rPr>
              <a:t>Status_record</a:t>
            </a:r>
            <a:r>
              <a:rPr lang="en-US" altLang="en-US" sz="1800" dirty="0">
                <a:latin typeface="Comic Sans MS" panose="030F0702030302020204" pitchFamily="66" charset="0"/>
              </a:rPr>
              <a:t> :=(code=&gt;57, name=&gt;”MOVE”); </a:t>
            </a:r>
          </a:p>
          <a:p>
            <a:pPr>
              <a:lnSpc>
                <a:spcPct val="70000"/>
              </a:lnSpc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66AF7E-8DC3-4BE9-A1EA-09F9096D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22575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 dirty="0">
                <a:latin typeface="Comic Sans MS" panose="030F0702030302020204" pitchFamily="66" charset="0"/>
              </a:rPr>
              <a:t> Z_BUS : </a:t>
            </a:r>
            <a:r>
              <a:rPr lang="en-US" altLang="en-US" sz="14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400" dirty="0">
                <a:latin typeface="Comic Sans MS" panose="030F0702030302020204" pitchFamily="66" charset="0"/>
              </a:rPr>
              <a:t> (3 </a:t>
            </a:r>
            <a:r>
              <a:rPr lang="en-US" alt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 dirty="0">
                <a:latin typeface="Comic Sans MS" panose="030F0702030302020204" pitchFamily="66" charset="0"/>
              </a:rPr>
              <a:t> A_BIT, B_BIT, C_BIT, D_BIT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Z_BUS &lt;= (A_BIT, B_BIT, C_BIT, D_BIT);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222E-4638-41DC-B6F4-2416CCCF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54239"/>
            <a:ext cx="4419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>
                <a:latin typeface="Comic Sans MS" panose="030F0702030302020204" pitchFamily="66" charset="0"/>
              </a:rPr>
              <a:t> Z_BUS : bit_vector (3 </a:t>
            </a:r>
            <a:r>
              <a:rPr lang="en-US" altLang="en-US" sz="1400">
                <a:solidFill>
                  <a:srgbClr val="0000FF"/>
                </a:solidFill>
                <a:latin typeface="Comic Sans MS" panose="030F0702030302020204" pitchFamily="66" charset="0"/>
              </a:rPr>
              <a:t>downto </a:t>
            </a:r>
            <a:r>
              <a:rPr lang="en-US" altLang="en-US" sz="140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>
                <a:latin typeface="Comic Sans MS" panose="030F0702030302020204" pitchFamily="66" charset="0"/>
              </a:rPr>
              <a:t> A_BIT, B_BIT, C_BIT, D_BIT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Z_BUS &lt;= ( 2=&gt; B_BIT, 1 =&gt; C_BIT, 0 =&gt; D_BIT, 3 =&gt; A_BIT);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2DD2A-7C08-4EE6-AA78-72788372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2" y="3148014"/>
            <a:ext cx="65804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B_BIT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BYTE :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 (7 </a:t>
            </a:r>
            <a:r>
              <a:rPr lang="en-US" altLang="en-US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BYTE&lt;= (7 =&gt; '1', 5 </a:t>
            </a:r>
            <a:r>
              <a:rPr lang="en-US" altLang="en-US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1 =&gt; '1', 6 =&gt; B_BIT, others =&gt; '0');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1E575-DFA5-41D5-93EC-BCDD8F7E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466201"/>
            <a:ext cx="43561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400" dirty="0">
                <a:latin typeface="Comic Sans MS" panose="030F0702030302020204" pitchFamily="66" charset="0"/>
              </a:rPr>
              <a:t> T_PACKET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record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BYTE_ID :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PARITY  :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ADDRESS : integer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400" dirty="0">
                <a:latin typeface="Comic Sans MS" panose="030F0702030302020204" pitchFamily="66" charset="0"/>
              </a:rPr>
              <a:t> 0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400" dirty="0">
                <a:latin typeface="Comic Sans MS" panose="030F0702030302020204" pitchFamily="66" charset="0"/>
              </a:rPr>
              <a:t>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DATA    :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400" dirty="0">
                <a:latin typeface="Comic Sans MS" panose="030F0702030302020204" pitchFamily="66" charset="0"/>
              </a:rPr>
              <a:t> (3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end record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 dirty="0">
                <a:latin typeface="Comic Sans MS" panose="030F0702030302020204" pitchFamily="66" charset="0"/>
              </a:rPr>
              <a:t> TX_DATA : T_PACKET;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TX_DATA &lt;= ('1', '0', 2, "0101");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A3165D-B34D-4693-934B-1EFD0805FF42}"/>
              </a:ext>
            </a:extLst>
          </p:cNvPr>
          <p:cNvSpPr txBox="1">
            <a:spLocks/>
          </p:cNvSpPr>
          <p:nvPr/>
        </p:nvSpPr>
        <p:spPr>
          <a:xfrm>
            <a:off x="198755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kern="0" dirty="0">
                <a:latin typeface="Comic Sans MS" panose="030F0702030302020204" pitchFamily="66" charset="0"/>
              </a:rPr>
              <a:t>Aggregate (II)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92EFFB-7C50-4F14-9C54-AF325383C286}"/>
              </a:ext>
            </a:extLst>
          </p:cNvPr>
          <p:cNvSpPr txBox="1"/>
          <p:nvPr/>
        </p:nvSpPr>
        <p:spPr>
          <a:xfrm>
            <a:off x="4943475" y="3141663"/>
            <a:ext cx="179568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Alias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ADD28C1-2E02-4815-B362-0BAE271A6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Alias (I)</a:t>
            </a:r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2EF514DD-AC53-480B-A11E-039A532FD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Aliases can significantly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improve</a:t>
            </a:r>
            <a:r>
              <a:rPr lang="en-US" dirty="0">
                <a:latin typeface="Comic Sans MS" panose="030F0702030302020204" pitchFamily="66" charset="0"/>
              </a:rPr>
              <a:t> the </a:t>
            </a:r>
            <a:r>
              <a:rPr lang="en-US" u="sng" dirty="0">
                <a:latin typeface="Comic Sans MS" panose="030F0702030302020204" pitchFamily="66" charset="0"/>
              </a:rPr>
              <a:t>readability</a:t>
            </a:r>
            <a:r>
              <a:rPr lang="en-US" dirty="0">
                <a:latin typeface="Comic Sans MS" panose="030F0702030302020204" pitchFamily="66" charset="0"/>
              </a:rPr>
              <a:t> of VHDL descriptions by using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 shorthand notation for names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An alias is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an alternative name </a:t>
            </a:r>
            <a:r>
              <a:rPr lang="en-US" dirty="0">
                <a:latin typeface="Comic Sans MS" panose="030F0702030302020204" pitchFamily="66" charset="0"/>
              </a:rPr>
              <a:t>for </a:t>
            </a:r>
            <a:r>
              <a:rPr lang="en-US" u="sng" dirty="0">
                <a:latin typeface="Comic Sans MS" panose="030F0702030302020204" pitchFamily="66" charset="0"/>
              </a:rPr>
              <a:t>an existing object </a:t>
            </a:r>
            <a:r>
              <a:rPr lang="en-US" dirty="0">
                <a:latin typeface="Comic Sans MS" panose="030F0702030302020204" pitchFamily="66" charset="0"/>
              </a:rPr>
              <a:t>(signal, variable or constant). It does not define a new object.</a:t>
            </a:r>
            <a:endParaRPr lang="en-US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Aliases allow reference to named items in different ways: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Example: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Instruction</a:t>
            </a:r>
            <a:r>
              <a:rPr lang="en-US" dirty="0">
                <a:latin typeface="Comic Sans MS" panose="030F0702030302020204" pitchFamily="66" charset="0"/>
              </a:rPr>
              <a:t> :</a:t>
            </a:r>
            <a:r>
              <a:rPr lang="en-US" dirty="0" err="1">
                <a:latin typeface="Comic Sans MS" panose="030F0702030302020204" pitchFamily="66" charset="0"/>
              </a:rPr>
              <a:t>Bit_vector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2000" dirty="0">
                <a:latin typeface="Comic Sans MS" panose="030F0702030302020204" pitchFamily="66" charset="0"/>
              </a:rPr>
              <a:t>15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Alias </a:t>
            </a:r>
            <a:r>
              <a:rPr lang="en-US" sz="1800" dirty="0" err="1">
                <a:latin typeface="Comic Sans MS" panose="030F0702030302020204" pitchFamily="66" charset="0"/>
              </a:rPr>
              <a:t>OpCode</a:t>
            </a:r>
            <a:r>
              <a:rPr lang="en-US" dirty="0">
                <a:latin typeface="Comic Sans MS" panose="030F0702030302020204" pitchFamily="66" charset="0"/>
              </a:rPr>
              <a:t> : </a:t>
            </a:r>
            <a:r>
              <a:rPr lang="en-US" dirty="0" err="1">
                <a:latin typeface="Comic Sans MS" panose="030F0702030302020204" pitchFamily="66" charset="0"/>
              </a:rPr>
              <a:t>Bit_vector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is </a:t>
            </a:r>
            <a:r>
              <a:rPr lang="en-US" sz="1800" dirty="0">
                <a:latin typeface="Comic Sans MS" panose="030F0702030302020204" pitchFamily="66" charset="0"/>
              </a:rPr>
              <a:t>Instruction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15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12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Alias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Source</a:t>
            </a:r>
            <a:r>
              <a:rPr lang="en-US" dirty="0">
                <a:latin typeface="Comic Sans MS" panose="030F0702030302020204" pitchFamily="66" charset="0"/>
              </a:rPr>
              <a:t> : </a:t>
            </a:r>
            <a:r>
              <a:rPr lang="en-US" dirty="0" err="1">
                <a:latin typeface="Comic Sans MS" panose="030F0702030302020204" pitchFamily="66" charset="0"/>
              </a:rPr>
              <a:t>Bit_vector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is </a:t>
            </a:r>
            <a:r>
              <a:rPr lang="en-US" sz="1800" dirty="0">
                <a:latin typeface="Comic Sans MS" panose="030F0702030302020204" pitchFamily="66" charset="0"/>
              </a:rPr>
              <a:t>Instruction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11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10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Alias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design</a:t>
            </a:r>
            <a:r>
              <a:rPr lang="en-US" dirty="0">
                <a:latin typeface="Comic Sans MS" panose="030F0702030302020204" pitchFamily="66" charset="0"/>
              </a:rPr>
              <a:t> : </a:t>
            </a:r>
            <a:r>
              <a:rPr lang="en-US" dirty="0" err="1">
                <a:latin typeface="Comic Sans MS" panose="030F0702030302020204" pitchFamily="66" charset="0"/>
              </a:rPr>
              <a:t>Bit_vector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is </a:t>
            </a:r>
            <a:r>
              <a:rPr lang="en-US" sz="1800" dirty="0">
                <a:latin typeface="Comic Sans MS" panose="030F0702030302020204" pitchFamily="66" charset="0"/>
              </a:rPr>
              <a:t>Instruction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9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Alias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Immdata</a:t>
            </a:r>
            <a:r>
              <a:rPr lang="en-US" dirty="0">
                <a:latin typeface="Comic Sans MS" panose="030F0702030302020204" pitchFamily="66" charset="0"/>
              </a:rPr>
              <a:t> : </a:t>
            </a:r>
            <a:r>
              <a:rPr lang="en-US" dirty="0" err="1">
                <a:latin typeface="Comic Sans MS" panose="030F0702030302020204" pitchFamily="66" charset="0"/>
              </a:rPr>
              <a:t>Bit_vector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7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is </a:t>
            </a:r>
            <a:r>
              <a:rPr lang="en-US" sz="1800" dirty="0">
                <a:latin typeface="Comic Sans MS" panose="030F0702030302020204" pitchFamily="66" charset="0"/>
              </a:rPr>
              <a:t>Instruction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7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sz="18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BC0EEC8-4C81-4B65-BB1D-2352A7B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Alias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9EDE9-599D-4E23-892E-5A957EA5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482726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alias</a:t>
            </a:r>
            <a:r>
              <a:rPr lang="en-US" altLang="en-US" sz="1800" dirty="0">
                <a:latin typeface="Comic Sans MS" panose="030F0702030302020204" pitchFamily="66" charset="0"/>
              </a:rPr>
              <a:t> SIGN    :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is </a:t>
            </a:r>
            <a:r>
              <a:rPr lang="en-US" altLang="en-US" sz="1800" dirty="0">
                <a:latin typeface="Comic Sans MS" panose="030F0702030302020204" pitchFamily="66" charset="0"/>
              </a:rPr>
              <a:t>DATA(31);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alias</a:t>
            </a:r>
            <a:r>
              <a:rPr lang="en-US" altLang="en-US" sz="1800" dirty="0">
                <a:latin typeface="Comic Sans MS" panose="030F0702030302020204" pitchFamily="66" charset="0"/>
              </a:rPr>
              <a:t> BYTE_ID :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bit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 </a:t>
            </a:r>
            <a:r>
              <a:rPr lang="en-US" altLang="en-US" sz="1800" dirty="0">
                <a:latin typeface="Comic Sans MS" panose="030F0702030302020204" pitchFamily="66" charset="0"/>
              </a:rPr>
              <a:t>NET_DATA_IN(7);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9F18E-573D-4497-8881-27929DCE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7" y="2646563"/>
            <a:ext cx="6395611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alias</a:t>
            </a:r>
            <a:r>
              <a:rPr lang="en-US" altLang="en-US" sz="1800" dirty="0">
                <a:latin typeface="Comic Sans MS" panose="030F0702030302020204" pitchFamily="66" charset="0"/>
              </a:rPr>
              <a:t> OPERAND :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1800" dirty="0">
                <a:latin typeface="Comic Sans MS" panose="030F0702030302020204" pitchFamily="66" charset="0"/>
              </a:rPr>
              <a:t>(1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CPU_BUFFER(LOW) (4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alias</a:t>
            </a:r>
            <a:r>
              <a:rPr lang="en-US" altLang="en-US" sz="1800" dirty="0">
                <a:latin typeface="Comic Sans MS" panose="030F0702030302020204" pitchFamily="66" charset="0"/>
              </a:rPr>
              <a:t> A       :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1800" dirty="0">
                <a:latin typeface="Comic Sans MS" panose="030F0702030302020204" pitchFamily="66" charset="0"/>
              </a:rPr>
              <a:t>(3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 </a:t>
            </a:r>
            <a:r>
              <a:rPr lang="en-US" altLang="en-US" sz="1800" dirty="0">
                <a:latin typeface="Comic Sans MS" panose="030F0702030302020204" pitchFamily="66" charset="0"/>
              </a:rPr>
              <a:t>CPU_BUFFER(HIGH)(3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alias</a:t>
            </a:r>
            <a:r>
              <a:rPr lang="en-US" altLang="en-US" sz="1800" dirty="0">
                <a:latin typeface="Comic Sans MS" panose="030F0702030302020204" pitchFamily="66" charset="0"/>
              </a:rPr>
              <a:t> B       :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1800" dirty="0">
                <a:latin typeface="Comic Sans MS" panose="030F0702030302020204" pitchFamily="66" charset="0"/>
              </a:rPr>
              <a:t>(2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CPU_BUFFER(LOW) (2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93FB0-68A7-4CF5-B314-D768DC17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7" y="4775200"/>
            <a:ext cx="748743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BUS_A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std_ulogic_vector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(7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alias</a:t>
            </a:r>
            <a:r>
              <a:rPr lang="en-US" altLang="en-US" sz="1800" dirty="0">
                <a:latin typeface="Comic Sans MS" panose="030F0702030302020204" pitchFamily="66" charset="0"/>
              </a:rPr>
              <a:t> BIT_REV_A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std_ulogic_vector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(0 to 7)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BUS_A;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A3E70CE-ED02-42CE-BB0C-B74201C6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6C96791-8FFA-4485-8477-E1859008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990000"/>
                </a:solidFill>
                <a:latin typeface="Comic Sans MS" panose="030F0702030302020204" pitchFamily="66" charset="0"/>
              </a:rPr>
              <a:t>Operators in VHDL</a:t>
            </a:r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EEF7D29B-295F-4CFF-B9B9-7A04D42C6A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— </a:t>
            </a:r>
            <a:fld id="{68041CB5-73A3-44B5-BCDE-5DD8DC65AAF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15634</TotalTime>
  <Words>3002</Words>
  <Application>Microsoft Office PowerPoint</Application>
  <PresentationFormat>Widescreen</PresentationFormat>
  <Paragraphs>384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Comic Sans MS</vt:lpstr>
      <vt:lpstr>Wingdings</vt:lpstr>
      <vt:lpstr>Office Theme</vt:lpstr>
      <vt:lpstr>VHDL (Operators and Attributes)</vt:lpstr>
      <vt:lpstr>Outline</vt:lpstr>
      <vt:lpstr>Concatenation </vt:lpstr>
      <vt:lpstr>Aggregate (I)</vt:lpstr>
      <vt:lpstr>PowerPoint Presentation</vt:lpstr>
      <vt:lpstr>PowerPoint Presentation</vt:lpstr>
      <vt:lpstr>Alias (I)</vt:lpstr>
      <vt:lpstr>Alias (II)</vt:lpstr>
      <vt:lpstr>PowerPoint Presentation</vt:lpstr>
      <vt:lpstr>Operators in VHDL</vt:lpstr>
      <vt:lpstr>Assignment Operators</vt:lpstr>
      <vt:lpstr>Assignment Operators (Example)</vt:lpstr>
      <vt:lpstr>Logical Operators</vt:lpstr>
      <vt:lpstr>Logical Operators (Example)</vt:lpstr>
      <vt:lpstr>Arithmetic Operators</vt:lpstr>
      <vt:lpstr>Arithmetic Operators (Examples)</vt:lpstr>
      <vt:lpstr>Difference between rem and mod in VHDL</vt:lpstr>
      <vt:lpstr>Comparison Operators</vt:lpstr>
      <vt:lpstr>Shift Operators</vt:lpstr>
      <vt:lpstr>Note</vt:lpstr>
      <vt:lpstr>Shift Operators (example)</vt:lpstr>
      <vt:lpstr>Check Yourself</vt:lpstr>
      <vt:lpstr>PowerPoint Presentation</vt:lpstr>
      <vt:lpstr>Attributes (I)</vt:lpstr>
      <vt:lpstr>Attributes (II)</vt:lpstr>
      <vt:lpstr>Attributes (III)</vt:lpstr>
      <vt:lpstr>Attributes (IV)</vt:lpstr>
      <vt:lpstr>Attributes (V)</vt:lpstr>
      <vt:lpstr>Attributes (Example)</vt:lpstr>
      <vt:lpstr>Attributes (VI)</vt:lpstr>
      <vt:lpstr>Check Yourself</vt:lpstr>
      <vt:lpstr>Check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338</cp:revision>
  <dcterms:created xsi:type="dcterms:W3CDTF">2021-09-15T06:22:22Z</dcterms:created>
  <dcterms:modified xsi:type="dcterms:W3CDTF">2022-04-24T09:00:35Z</dcterms:modified>
</cp:coreProperties>
</file>