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256" r:id="rId2"/>
    <p:sldId id="272" r:id="rId3"/>
    <p:sldId id="273" r:id="rId4"/>
    <p:sldId id="274" r:id="rId5"/>
    <p:sldId id="275" r:id="rId6"/>
    <p:sldId id="276" r:id="rId7"/>
    <p:sldId id="320" r:id="rId8"/>
    <p:sldId id="321" r:id="rId9"/>
    <p:sldId id="277" r:id="rId10"/>
    <p:sldId id="278" r:id="rId11"/>
    <p:sldId id="279" r:id="rId12"/>
    <p:sldId id="280" r:id="rId13"/>
    <p:sldId id="323" r:id="rId14"/>
    <p:sldId id="324" r:id="rId15"/>
    <p:sldId id="325" r:id="rId16"/>
    <p:sldId id="282" r:id="rId17"/>
    <p:sldId id="338" r:id="rId18"/>
    <p:sldId id="319" r:id="rId19"/>
    <p:sldId id="283" r:id="rId20"/>
    <p:sldId id="284" r:id="rId21"/>
    <p:sldId id="285" r:id="rId22"/>
    <p:sldId id="287" r:id="rId23"/>
    <p:sldId id="288" r:id="rId24"/>
    <p:sldId id="339" r:id="rId25"/>
    <p:sldId id="340" r:id="rId26"/>
    <p:sldId id="341" r:id="rId27"/>
    <p:sldId id="335" r:id="rId28"/>
    <p:sldId id="336" r:id="rId29"/>
    <p:sldId id="337" r:id="rId30"/>
    <p:sldId id="330" r:id="rId31"/>
    <p:sldId id="333" r:id="rId32"/>
    <p:sldId id="334" r:id="rId33"/>
    <p:sldId id="289" r:id="rId34"/>
    <p:sldId id="290" r:id="rId35"/>
    <p:sldId id="291" r:id="rId36"/>
    <p:sldId id="292" r:id="rId37"/>
    <p:sldId id="293" r:id="rId38"/>
    <p:sldId id="342" r:id="rId39"/>
    <p:sldId id="322" r:id="rId40"/>
    <p:sldId id="294" r:id="rId41"/>
    <p:sldId id="295" r:id="rId42"/>
    <p:sldId id="296" r:id="rId43"/>
    <p:sldId id="32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27" r:id="rId67"/>
    <p:sldId id="328" r:id="rId68"/>
    <p:sldId id="329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197" autoAdjust="0"/>
  </p:normalViewPr>
  <p:slideViewPr>
    <p:cSldViewPr snapToGrid="0">
      <p:cViewPr varScale="1">
        <p:scale>
          <a:sx n="58" d="100"/>
          <a:sy n="58" d="100"/>
        </p:scale>
        <p:origin x="896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41365C-CA17-4B07-8BE9-635C1CDE77B0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72B551-696A-4191-8127-A3301FFF3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734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72B551-696A-4191-8127-A3301FFF31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73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>
            <a:extLst>
              <a:ext uri="{FF2B5EF4-FFF2-40B4-BE49-F238E27FC236}">
                <a16:creationId xmlns:a16="http://schemas.microsoft.com/office/drawing/2014/main" id="{A7B357F6-E60D-4324-A6CF-16E87E6C7F0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2752725" y="531813"/>
            <a:ext cx="4730750" cy="2662237"/>
          </a:xfrm>
          <a:ln/>
        </p:spPr>
      </p:sp>
      <p:sp>
        <p:nvSpPr>
          <p:cNvPr id="24579" name="Notes Placeholder 2">
            <a:extLst>
              <a:ext uri="{FF2B5EF4-FFF2-40B4-BE49-F238E27FC236}">
                <a16:creationId xmlns:a16="http://schemas.microsoft.com/office/drawing/2014/main" id="{BBACBE77-546E-42EE-8006-B81FC2A23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3938" y="3371850"/>
            <a:ext cx="8186737" cy="31956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pPr eaLnBrk="1" hangingPunct="1">
              <a:spcBef>
                <a:spcPct val="0"/>
              </a:spcBef>
            </a:pPr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764AB8A9-4C9E-4EFB-95BC-60919E164757}"/>
              </a:ext>
            </a:extLst>
          </p:cNvPr>
          <p:cNvSpPr txBox="1">
            <a:spLocks noGrp="1"/>
          </p:cNvSpPr>
          <p:nvPr/>
        </p:nvSpPr>
        <p:spPr bwMode="auto">
          <a:xfrm>
            <a:off x="5797550" y="6743700"/>
            <a:ext cx="4435475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BD9EFD3-A0BE-47E6-BE2E-524913A95EC2}" type="slidenum">
              <a:rPr lang="ar-SA" altLang="en-US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</a:pPr>
              <a:t>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9869D-0E9E-415A-87C6-EA46583B3B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BF6058-7C7B-492C-8E44-97389F973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E0FEF-FB04-47E9-83C7-0F1338890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8718-8268-49F7-9436-2E7412A1CC3E}" type="datetime1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52AB0-2AFE-41D0-B4EF-0DD175F00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F793D-0B2C-4FCF-88A0-262648918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485A-01B8-4054-A537-7FB3100B6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36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D0177-E838-4174-A07D-B5FB8AA44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D49065-C8E1-4B28-871F-AE59434D8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7E33C-1163-4782-83F8-DB4A91E95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2BCCF-08D5-420A-96DE-02DF6CCC1EF4}" type="datetime1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C10B9-8F14-47E7-9A48-EA92803E9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5A0B3-4B0D-4A53-A708-71562136A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485A-01B8-4054-A537-7FB3100B6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45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2E8CB5-30A8-4555-BF76-E2C6193799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9C443C-D70A-4AF8-84FB-D7669A81C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6D173-B76B-497F-A839-92AA71C9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CEE54-E645-402D-81C6-A3D505822367}" type="datetime1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E4395-1986-4644-BE28-BF901C232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32C58-7835-4CBC-9C79-A1F4FFD09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485A-01B8-4054-A537-7FB3100B6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74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58AED-FEE8-47D4-9550-BFF50D51A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8947E-25A1-48F8-9783-6E1AE4322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888D6-4D0C-4ABF-B801-DFD20BF79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DBAE1-97A2-449E-9AE8-7E9D1A6C53E1}" type="datetime1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449A2-3CBE-4D69-9CF8-D1A7B9B17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F1D05-3C39-4070-B5E0-EF437A7A0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485A-01B8-4054-A537-7FB3100B6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31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B71CF-533E-4957-8388-A2C7E63EC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A63C1-B59E-462E-9806-C5556A0F9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9878F-AEAB-4DF8-BB6F-A8A02ED64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42AC-DE01-4466-A2E2-F24F55ED2946}" type="datetime1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9440B-50B4-4236-B2BB-46A85036D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0E43D-BE92-46C2-883E-AC0879657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485A-01B8-4054-A537-7FB3100B6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03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D06B1-985D-440F-A924-3FD0054CC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9F404-8735-45F6-B940-39039E2D91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DDDD7B-B3BF-40C1-98B9-FBC0D7D51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8A5433-0D5C-4A92-B55D-2FE9C9F67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3D1C3-99C9-462A-A897-8666E6EC5E57}" type="datetime1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46C9B-48F3-4727-99BE-D9B114334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D00E9B-E811-4BCB-BA80-2ECAFD71B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485A-01B8-4054-A537-7FB3100B6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99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63DFE-1CC5-4592-8500-6A51848B7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26BF8-D09C-4C96-806D-3C5AB85C5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E4ED19-4CB3-4DDF-A4B9-DF27460B4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5717D2-141D-42D4-A39B-1D16D9A5C9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5CCBD9-CBBE-448C-958E-F18A74DB53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93C6A5-6607-48D3-AE88-2AB21CC19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BA289-309C-473A-856D-C6F22D9DA580}" type="datetime1">
              <a:rPr lang="en-US" smtClean="0"/>
              <a:t>4/26/2022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C7AB24-EA16-4905-ABBA-D88CD56DF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DF3DB1-BB39-4666-BD40-AD0207F63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485A-01B8-4054-A537-7FB3100B6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18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A86B8-272E-42F5-A0CE-BC8B6D202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B8D7DF-568D-442C-AB12-F63FCEF0A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8963B-B798-4D95-BFC6-D099058F82B9}" type="datetime1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4B5E38-BC18-4AAE-858F-47DBA8077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69E64F-2B13-4995-BA02-4D9C7A3DF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485A-01B8-4054-A537-7FB3100B6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58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E1579F-7034-4505-935D-F7A553505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9630-B418-4C39-AA15-D62EEB01529B}" type="datetime1">
              <a:rPr lang="en-US" smtClean="0"/>
              <a:t>4/26/2022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C3B337-D4A8-4CFC-ACDD-7057A7550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B581A-A2E7-4BE2-8C8B-42D36948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485A-01B8-4054-A537-7FB3100B6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43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29E2B-C668-4F64-B31E-BD2D5EE74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FAA44-A417-4408-B269-C7F5B42C0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369993-92F4-4ACC-B998-7F119A315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230C0-B4DD-4370-8A87-F327C6601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06FE-4A50-47AA-9AE9-EAA0B8338279}" type="datetime1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C5B14F-A634-43D5-8E1D-D3161A665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D2EEBA-47A5-42F9-8EE9-6E1123824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485A-01B8-4054-A537-7FB3100B6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12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7CD13-702E-412F-A237-51E2B62EB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1B9D42-69D9-43BA-85A1-EBA814FC7D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935C5-C7CC-429E-AB58-E457E2B8A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F61B-3131-4873-9C53-FC91CDB19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0B285-2E68-41A7-BDFA-1774A31BF7F1}" type="datetime1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94C4B-8CD2-4431-B217-BF5FC70A4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84D5E-F8C5-4602-8A8E-AC08A05ED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485A-01B8-4054-A537-7FB3100B6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1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055550-FD43-4986-8FF6-742672445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591C0-581D-4C9A-9904-5C243E47C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C60D2-0FB9-4857-BF02-9D35F6A841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DD558-1AC0-4733-B0CF-EDCA48308187}" type="datetime1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07F16-A729-4976-86D6-1B1ABFAAF3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9719A-3435-462F-9932-917FFB07A4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1485A-01B8-4054-A537-7FB3100B6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75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eisam.abdolahi@ut.ac.i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87374-F42C-40E9-9F86-BDF15542B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0032" y="1575816"/>
            <a:ext cx="9144000" cy="210683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Comic Sans MS" panose="030F0702030302020204" pitchFamily="66" charset="0"/>
              </a:rPr>
              <a:t>VHDL (Process)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A06640-9D88-4722-A2CB-121A8A5BB9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5567" y="4320825"/>
            <a:ext cx="9640866" cy="1678115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Meisam </a:t>
            </a:r>
            <a:r>
              <a:rPr lang="en-US" dirty="0" err="1">
                <a:latin typeface="Comic Sans MS" panose="030F0702030302020204" pitchFamily="66" charset="0"/>
              </a:rPr>
              <a:t>Abdollahi</a:t>
            </a:r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School of Computer Engineering</a:t>
            </a:r>
          </a:p>
          <a:p>
            <a:r>
              <a:rPr lang="en-US" dirty="0">
                <a:latin typeface="Comic Sans MS" panose="030F0702030302020204" pitchFamily="66" charset="0"/>
              </a:rPr>
              <a:t>Iran University of Science and Technology</a:t>
            </a:r>
          </a:p>
          <a:p>
            <a:r>
              <a:rPr lang="en-US" dirty="0">
                <a:latin typeface="Comic Sans MS" panose="030F0702030302020204" pitchFamily="66" charset="0"/>
                <a:hlinkClick r:id="rId3"/>
              </a:rPr>
              <a:t>meisam.abdolahi@ut.ac.ir</a:t>
            </a:r>
            <a:endParaRPr lang="en-US" dirty="0">
              <a:latin typeface="Comic Sans MS" panose="030F0702030302020204" pitchFamily="66" charset="0"/>
            </a:endParaRPr>
          </a:p>
          <a:p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34818" name="Picture 2" descr="School of Computer Engineering - Iran University of Science &amp; Technology  (IUST)">
            <a:extLst>
              <a:ext uri="{FF2B5EF4-FFF2-40B4-BE49-F238E27FC236}">
                <a16:creationId xmlns:a16="http://schemas.microsoft.com/office/drawing/2014/main" id="{0411F550-6C0D-41A2-B812-1A27CB56C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244286"/>
            <a:ext cx="3905250" cy="1047750"/>
          </a:xfrm>
          <a:prstGeom prst="rect">
            <a:avLst/>
          </a:prstGeom>
          <a:noFill/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646DC0BF-0DB3-411D-98AB-A38B03513952}"/>
              </a:ext>
            </a:extLst>
          </p:cNvPr>
          <p:cNvSpPr txBox="1">
            <a:spLocks/>
          </p:cNvSpPr>
          <p:nvPr/>
        </p:nvSpPr>
        <p:spPr>
          <a:xfrm>
            <a:off x="2406316" y="2168527"/>
            <a:ext cx="8005652" cy="1024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mic Sans MS" panose="030F0702030302020204" pitchFamily="66" charset="0"/>
              </a:rPr>
              <a:t>Winter 1400 (Computer Aided Design)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103CB-4302-46A2-A1E5-2F9ED67D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fld id="{5A81485A-01B8-4054-A537-7FB3100B64ED}" type="slidenum">
              <a:rPr lang="en-US" smtClean="0">
                <a:latin typeface="Comic Sans MS" panose="030F0702030302020204" pitchFamily="66" charset="0"/>
              </a:rPr>
              <a:t>1</a:t>
            </a:fld>
            <a:endParaRPr 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170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2">
            <a:extLst>
              <a:ext uri="{FF2B5EF4-FFF2-40B4-BE49-F238E27FC236}">
                <a16:creationId xmlns:a16="http://schemas.microsoft.com/office/drawing/2014/main" id="{14A82D26-1759-413D-8F6E-3CBE5DDDEDB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9793288" y="6597650"/>
            <a:ext cx="874712" cy="26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8219AC5-A386-4CA1-888D-0B624F2D4046}" type="slidenum">
              <a:rPr lang="en-US" altLang="en-US" sz="1200">
                <a:solidFill>
                  <a:srgbClr val="FFFFFF"/>
                </a:solidFill>
                <a:latin typeface="Comic Sans MS" panose="030F0702030302020204" pitchFamily="66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200">
              <a:solidFill>
                <a:srgbClr val="FFFFFF"/>
              </a:solidFill>
              <a:latin typeface="Comic Sans MS" panose="030F0702030302020204" pitchFamily="66" charset="0"/>
            </a:endParaRPr>
          </a:p>
        </p:txBody>
      </p:sp>
      <p:sp>
        <p:nvSpPr>
          <p:cNvPr id="26627" name="Title 1">
            <a:extLst>
              <a:ext uri="{FF2B5EF4-FFF2-40B4-BE49-F238E27FC236}">
                <a16:creationId xmlns:a16="http://schemas.microsoft.com/office/drawing/2014/main" id="{8236C631-685F-4AEE-B493-AD36C5659A1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830263"/>
          </a:xfrm>
        </p:spPr>
        <p:txBody>
          <a:bodyPr anchor="ctr"/>
          <a:lstStyle/>
          <a:p>
            <a:pPr algn="ctr" eaLnBrk="1" hangingPunct="1"/>
            <a:r>
              <a:rPr lang="en-US" altLang="en-US" b="1" dirty="0">
                <a:latin typeface="Comic Sans MS" panose="030F0702030302020204" pitchFamily="66" charset="0"/>
              </a:rPr>
              <a:t>Process</a:t>
            </a:r>
          </a:p>
        </p:txBody>
      </p:sp>
      <p:sp>
        <p:nvSpPr>
          <p:cNvPr id="26628" name="Content Placeholder 2">
            <a:extLst>
              <a:ext uri="{FF2B5EF4-FFF2-40B4-BE49-F238E27FC236}">
                <a16:creationId xmlns:a16="http://schemas.microsoft.com/office/drawing/2014/main" id="{A1641096-594C-42DF-9EC2-9ACF8654D35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16114" y="1195388"/>
            <a:ext cx="8675687" cy="532765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en-US" sz="2000"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endParaRPr lang="en-US" altLang="en-US" sz="2000"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en-US" altLang="en-US" sz="2000">
                <a:latin typeface="Comic Sans MS" panose="030F0702030302020204" pitchFamily="66" charset="0"/>
              </a:rPr>
              <a:t>JustToShow: process (</a:t>
            </a:r>
            <a:r>
              <a:rPr lang="en-US" altLang="en-US" sz="2000">
                <a:solidFill>
                  <a:srgbClr val="990099"/>
                </a:solidFill>
                <a:latin typeface="Comic Sans MS" panose="030F0702030302020204" pitchFamily="66" charset="0"/>
              </a:rPr>
              <a:t>signa1,signal2,signal3</a:t>
            </a:r>
            <a:r>
              <a:rPr lang="en-US" altLang="en-US" sz="2000">
                <a:latin typeface="Comic Sans MS" panose="030F0702030302020204" pitchFamily="66" charset="0"/>
              </a:rPr>
              <a:t>)        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mic Sans MS" panose="030F0702030302020204" pitchFamily="66" charset="0"/>
              </a:rPr>
              <a:t>Begin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mic Sans MS" panose="030F0702030302020204" pitchFamily="66" charset="0"/>
              </a:rPr>
              <a:t>	Some statement 1;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mic Sans MS" panose="030F0702030302020204" pitchFamily="66" charset="0"/>
              </a:rPr>
              <a:t>	Some statement 2;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mic Sans MS" panose="030F0702030302020204" pitchFamily="66" charset="0"/>
              </a:rPr>
              <a:t>	Some statement 3;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mic Sans MS" panose="030F0702030302020204" pitchFamily="66" charset="0"/>
              </a:rPr>
              <a:t>	Some statement 4;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mic Sans MS" panose="030F0702030302020204" pitchFamily="66" charset="0"/>
              </a:rPr>
              <a:t>	Some statement 5;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mic Sans MS" panose="030F0702030302020204" pitchFamily="66" charset="0"/>
              </a:rPr>
              <a:t>end process JustToShow;</a:t>
            </a:r>
          </a:p>
          <a:p>
            <a:pPr eaLnBrk="1" hangingPunct="1"/>
            <a:endParaRPr lang="en-US" altLang="en-US">
              <a:latin typeface="Comic Sans MS" panose="030F0702030302020204" pitchFamily="66" charset="0"/>
            </a:endParaRPr>
          </a:p>
        </p:txBody>
      </p:sp>
      <p:grpSp>
        <p:nvGrpSpPr>
          <p:cNvPr id="2" name="Group 11">
            <a:extLst>
              <a:ext uri="{FF2B5EF4-FFF2-40B4-BE49-F238E27FC236}">
                <a16:creationId xmlns:a16="http://schemas.microsoft.com/office/drawing/2014/main" id="{AB54D706-EDF8-4BAC-9A8E-37A159E069D9}"/>
              </a:ext>
            </a:extLst>
          </p:cNvPr>
          <p:cNvGrpSpPr>
            <a:grpSpLocks/>
          </p:cNvGrpSpPr>
          <p:nvPr/>
        </p:nvGrpSpPr>
        <p:grpSpPr bwMode="auto">
          <a:xfrm>
            <a:off x="5634038" y="2281238"/>
            <a:ext cx="4267200" cy="1509712"/>
            <a:chOff x="3810000" y="2057400"/>
            <a:chExt cx="4267200" cy="1509158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BB0FAFF-DDB7-450E-B608-42B4E18B3B17}"/>
                </a:ext>
              </a:extLst>
            </p:cNvPr>
            <p:cNvCxnSpPr>
              <a:stCxn id="26638" idx="0"/>
            </p:cNvCxnSpPr>
            <p:nvPr/>
          </p:nvCxnSpPr>
          <p:spPr>
            <a:xfrm rot="16200000" flipV="1">
              <a:off x="4705560" y="1161840"/>
              <a:ext cx="1142581" cy="29337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38" name="TextBox 6">
              <a:extLst>
                <a:ext uri="{FF2B5EF4-FFF2-40B4-BE49-F238E27FC236}">
                  <a16:creationId xmlns:a16="http://schemas.microsoft.com/office/drawing/2014/main" id="{624218BD-3159-4117-8F24-2197A0E88B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3199980"/>
              <a:ext cx="2667000" cy="366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mic Sans MS" panose="030F0702030302020204" pitchFamily="66" charset="0"/>
                </a:rPr>
                <a:t>Signal2 has changed</a:t>
              </a:r>
            </a:p>
          </p:txBody>
        </p:sp>
      </p:grpSp>
      <p:sp>
        <p:nvSpPr>
          <p:cNvPr id="10" name="Notched Right Arrow 9">
            <a:extLst>
              <a:ext uri="{FF2B5EF4-FFF2-40B4-BE49-F238E27FC236}">
                <a16:creationId xmlns:a16="http://schemas.microsoft.com/office/drawing/2014/main" id="{FE53CF11-3749-4D85-9AC2-4AA758EF8261}"/>
              </a:ext>
            </a:extLst>
          </p:cNvPr>
          <p:cNvSpPr/>
          <p:nvPr/>
        </p:nvSpPr>
        <p:spPr>
          <a:xfrm>
            <a:off x="1558925" y="2882449"/>
            <a:ext cx="381000" cy="1524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omic Sans MS" panose="030F0702030302020204" pitchFamily="66" charset="0"/>
            </a:endParaRPr>
          </a:p>
        </p:txBody>
      </p:sp>
      <p:grpSp>
        <p:nvGrpSpPr>
          <p:cNvPr id="3" name="Group 14">
            <a:extLst>
              <a:ext uri="{FF2B5EF4-FFF2-40B4-BE49-F238E27FC236}">
                <a16:creationId xmlns:a16="http://schemas.microsoft.com/office/drawing/2014/main" id="{34F3CDE7-087C-46DD-83DE-D4A7B42DB902}"/>
              </a:ext>
            </a:extLst>
          </p:cNvPr>
          <p:cNvGrpSpPr>
            <a:grpSpLocks/>
          </p:cNvGrpSpPr>
          <p:nvPr/>
        </p:nvGrpSpPr>
        <p:grpSpPr bwMode="auto">
          <a:xfrm>
            <a:off x="6853238" y="2333625"/>
            <a:ext cx="3429000" cy="1936750"/>
            <a:chOff x="4648200" y="1981200"/>
            <a:chExt cx="3048000" cy="1936968"/>
          </a:xfrm>
        </p:grpSpPr>
        <p:sp>
          <p:nvSpPr>
            <p:cNvPr id="26635" name="TextBox 10">
              <a:extLst>
                <a:ext uri="{FF2B5EF4-FFF2-40B4-BE49-F238E27FC236}">
                  <a16:creationId xmlns:a16="http://schemas.microsoft.com/office/drawing/2014/main" id="{F3B52E41-75A0-453E-A192-12F4D2B6BD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6400" y="3276746"/>
              <a:ext cx="2209800" cy="641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mic Sans MS" panose="030F0702030302020204" pitchFamily="66" charset="0"/>
                </a:rPr>
                <a:t>Signal3 has changed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116C739-F585-4D1C-9508-7FA83E318ED3}"/>
                </a:ext>
              </a:extLst>
            </p:cNvPr>
            <p:cNvCxnSpPr/>
            <p:nvPr/>
          </p:nvCxnSpPr>
          <p:spPr>
            <a:xfrm rot="10800000">
              <a:off x="4648200" y="1981200"/>
              <a:ext cx="2667000" cy="129554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3">
            <a:extLst>
              <a:ext uri="{FF2B5EF4-FFF2-40B4-BE49-F238E27FC236}">
                <a16:creationId xmlns:a16="http://schemas.microsoft.com/office/drawing/2014/main" id="{D0086988-0FB1-437F-B0A8-99CC190AC289}"/>
              </a:ext>
            </a:extLst>
          </p:cNvPr>
          <p:cNvGrpSpPr>
            <a:grpSpLocks/>
          </p:cNvGrpSpPr>
          <p:nvPr/>
        </p:nvGrpSpPr>
        <p:grpSpPr bwMode="auto">
          <a:xfrm>
            <a:off x="4755925" y="1279526"/>
            <a:ext cx="5756275" cy="677862"/>
            <a:chOff x="1791" y="799"/>
            <a:chExt cx="3626" cy="427"/>
          </a:xfrm>
        </p:grpSpPr>
        <p:sp>
          <p:nvSpPr>
            <p:cNvPr id="26633" name="AutoShape 11">
              <a:extLst>
                <a:ext uri="{FF2B5EF4-FFF2-40B4-BE49-F238E27FC236}">
                  <a16:creationId xmlns:a16="http://schemas.microsoft.com/office/drawing/2014/main" id="{07610E3D-8B1C-423F-8233-ECA35525A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1090"/>
              <a:ext cx="1543" cy="136"/>
            </a:xfrm>
            <a:prstGeom prst="leftRightArrow">
              <a:avLst>
                <a:gd name="adj1" fmla="val 50000"/>
                <a:gd name="adj2" fmla="val 226912"/>
              </a:avLst>
            </a:prstGeom>
            <a:solidFill>
              <a:srgbClr val="FF0000">
                <a:alpha val="70195"/>
              </a:srgbClr>
            </a:solidFill>
            <a:ln w="25400" algn="ctr">
              <a:solidFill>
                <a:srgbClr val="00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solidFill>
                  <a:srgbClr val="005782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6634" name="AutoShape 12">
              <a:extLst>
                <a:ext uri="{FF2B5EF4-FFF2-40B4-BE49-F238E27FC236}">
                  <a16:creationId xmlns:a16="http://schemas.microsoft.com/office/drawing/2014/main" id="{293D3353-95BB-429E-B0DE-643909D8D04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3" y="799"/>
              <a:ext cx="1494" cy="384"/>
            </a:xfrm>
            <a:prstGeom prst="accentBorderCallout2">
              <a:avLst>
                <a:gd name="adj1" fmla="val 18750"/>
                <a:gd name="adj2" fmla="val -3213"/>
                <a:gd name="adj3" fmla="val 18750"/>
                <a:gd name="adj4" fmla="val -43375"/>
                <a:gd name="adj5" fmla="val 82551"/>
                <a:gd name="adj6" fmla="val -85005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5000"/>
                </a:lnSpc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FF0000"/>
                  </a:solidFill>
                  <a:latin typeface="Comic Sans MS" panose="030F0702030302020204" pitchFamily="66" charset="0"/>
                </a:rPr>
                <a:t>Sensitive list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-0.00416 0.22222 " pathEditMode="relative" rAng="0" ptsTypes="AA">
                                      <p:cBhvr>
                                        <p:cTn id="22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" y="11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4" presetID="4" presetClass="exit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64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7 0.22222 L -0.00833 0.01111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" y="-10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4" presetClass="entr" presetSubtype="16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33 0.01111 L -0.0125 0.23333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" y="11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8" presetID="3" presetClass="exit" presetSubtype="1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10" grpId="3" animBg="1"/>
      <p:bldP spid="10" grpId="4" animBg="1"/>
      <p:bldP spid="10" grpId="5" animBg="1"/>
      <p:bldP spid="10" grpId="6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>
            <a:extLst>
              <a:ext uri="{FF2B5EF4-FFF2-40B4-BE49-F238E27FC236}">
                <a16:creationId xmlns:a16="http://schemas.microsoft.com/office/drawing/2014/main" id="{5CA91690-99E9-42C0-919E-C7A83B129BA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9793288" y="6597650"/>
            <a:ext cx="874712" cy="26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003880E-6F38-4D28-9F5A-08F729836128}" type="slidenum">
              <a:rPr lang="en-US" altLang="en-US" sz="1200">
                <a:solidFill>
                  <a:srgbClr val="FFFFFF"/>
                </a:solidFill>
                <a:latin typeface="Comic Sans MS" panose="030F0702030302020204" pitchFamily="66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200">
              <a:solidFill>
                <a:srgbClr val="FFFFFF"/>
              </a:solidFill>
              <a:latin typeface="Comic Sans MS" panose="030F0702030302020204" pitchFamily="66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9EB1999F-1698-4C77-9CE9-4FF75CA071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700087"/>
          </a:xfrm>
        </p:spPr>
        <p:txBody>
          <a:bodyPr/>
          <a:lstStyle/>
          <a:p>
            <a:pPr algn="ctr" eaLnBrk="1" hangingPunct="1"/>
            <a:r>
              <a:rPr lang="en-US" altLang="en-US" b="1" dirty="0">
                <a:latin typeface="Comic Sans MS" panose="030F0702030302020204" pitchFamily="66" charset="0"/>
              </a:rPr>
              <a:t>Process: an example</a:t>
            </a:r>
          </a:p>
        </p:txBody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78CE3285-1F40-4824-A5A0-2531191F1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5" y="1341439"/>
            <a:ext cx="7277100" cy="2041525"/>
          </a:xfrm>
          <a:prstGeom prst="rect">
            <a:avLst/>
          </a:prstGeom>
          <a:noFill/>
          <a:ln w="12700">
            <a:pattFill prst="dkUpDiag">
              <a:fgClr>
                <a:schemeClr val="tx1"/>
              </a:fgClr>
              <a:bgClr>
                <a:srgbClr val="FFFFFF"/>
              </a:bgClr>
            </a:patt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914400" algn="l"/>
                <a:tab pos="13716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tabLst>
                <a:tab pos="914400" algn="l"/>
                <a:tab pos="13716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tabLst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tabLst>
                <a:tab pos="914400" algn="l"/>
                <a:tab pos="1371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914400" algn="l"/>
                <a:tab pos="1371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914400" algn="l"/>
                <a:tab pos="1371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914400" algn="l"/>
                <a:tab pos="1371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914400" algn="l"/>
                <a:tab pos="1371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914400" algn="l"/>
                <a:tab pos="1371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5000"/>
              </a:lnSpc>
              <a:spcBef>
                <a:spcPct val="30000"/>
              </a:spcBef>
              <a:buClrTx/>
              <a:buSzPct val="100000"/>
              <a:buFontTx/>
              <a:buNone/>
            </a:pPr>
            <a:r>
              <a:rPr lang="en-US" altLang="en-US" sz="1800" b="1" dirty="0">
                <a:latin typeface="Comic Sans MS" panose="030F0702030302020204" pitchFamily="66" charset="0"/>
                <a:cs typeface="Arial" panose="020B0604020202020204" pitchFamily="34" charset="0"/>
              </a:rPr>
              <a:t>	ARCHITECTURE</a:t>
            </a:r>
            <a:r>
              <a:rPr lang="en-US" altLang="en-US" sz="1800" dirty="0"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Comic Sans MS" panose="030F0702030302020204" pitchFamily="66" charset="0"/>
                <a:cs typeface="Arial" panose="020B0604020202020204" pitchFamily="34" charset="0"/>
              </a:rPr>
              <a:t>archlist</a:t>
            </a:r>
            <a:r>
              <a:rPr lang="en-US" altLang="en-US" sz="1800" dirty="0"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en-US" altLang="en-US" sz="1800" b="1" dirty="0">
                <a:latin typeface="Comic Sans MS" panose="030F0702030302020204" pitchFamily="66" charset="0"/>
                <a:cs typeface="Arial" panose="020B0604020202020204" pitchFamily="34" charset="0"/>
              </a:rPr>
              <a:t>OF</a:t>
            </a:r>
            <a:r>
              <a:rPr lang="en-US" altLang="en-US" sz="1800" dirty="0">
                <a:latin typeface="Comic Sans MS" panose="030F0702030302020204" pitchFamily="66" charset="0"/>
                <a:cs typeface="Arial" panose="020B0604020202020204" pitchFamily="34" charset="0"/>
              </a:rPr>
              <a:t> list </a:t>
            </a:r>
            <a:r>
              <a:rPr lang="en-US" altLang="en-US" sz="1800" b="1" dirty="0">
                <a:latin typeface="Comic Sans MS" panose="030F0702030302020204" pitchFamily="66" charset="0"/>
                <a:cs typeface="Arial" panose="020B0604020202020204" pitchFamily="34" charset="0"/>
              </a:rPr>
              <a:t>IS</a:t>
            </a:r>
            <a:r>
              <a:rPr lang="ar-SA" altLang="en-US" sz="1800" dirty="0"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endParaRPr lang="en-US" altLang="en-US" sz="1800" dirty="0"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>
              <a:lnSpc>
                <a:spcPct val="75000"/>
              </a:lnSpc>
              <a:spcBef>
                <a:spcPct val="30000"/>
              </a:spcBef>
              <a:buClrTx/>
              <a:buSzPct val="100000"/>
              <a:buFontTx/>
              <a:buNone/>
            </a:pPr>
            <a:r>
              <a:rPr lang="en-US" altLang="en-US" sz="1800" b="1" dirty="0">
                <a:latin typeface="Comic Sans MS" panose="030F0702030302020204" pitchFamily="66" charset="0"/>
                <a:cs typeface="Arial" panose="020B0604020202020204" pitchFamily="34" charset="0"/>
              </a:rPr>
              <a:t>	BEGIN</a:t>
            </a:r>
            <a:endParaRPr lang="en-US" altLang="en-US" sz="1800" dirty="0"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>
              <a:lnSpc>
                <a:spcPct val="75000"/>
              </a:lnSpc>
              <a:spcBef>
                <a:spcPct val="30000"/>
              </a:spcBef>
              <a:buClrTx/>
              <a:buSzPct val="100000"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  <a:cs typeface="Arial" panose="020B0604020202020204" pitchFamily="34" charset="0"/>
              </a:rPr>
              <a:t>		</a:t>
            </a:r>
            <a:r>
              <a:rPr lang="en-US" altLang="en-US" sz="1800" dirty="0" err="1">
                <a:latin typeface="Comic Sans MS" panose="030F0702030302020204" pitchFamily="66" charset="0"/>
                <a:cs typeface="Arial" panose="020B0604020202020204" pitchFamily="34" charset="0"/>
              </a:rPr>
              <a:t>nand_test</a:t>
            </a:r>
            <a:r>
              <a:rPr lang="en-US" altLang="en-US" sz="1800" dirty="0">
                <a:latin typeface="Comic Sans MS" panose="030F0702030302020204" pitchFamily="66" charset="0"/>
                <a:cs typeface="Arial" panose="020B0604020202020204" pitchFamily="34" charset="0"/>
              </a:rPr>
              <a:t>: </a:t>
            </a:r>
            <a:r>
              <a:rPr lang="en-US" altLang="en-US" sz="1800" b="1" dirty="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PROCESS</a:t>
            </a:r>
            <a:r>
              <a:rPr lang="en-US" altLang="en-US" sz="1800" dirty="0">
                <a:latin typeface="Comic Sans MS" panose="030F0702030302020204" pitchFamily="66" charset="0"/>
                <a:cs typeface="Arial" panose="020B0604020202020204" pitchFamily="34" charset="0"/>
              </a:rPr>
              <a:t> (</a:t>
            </a:r>
            <a:r>
              <a:rPr lang="en-US" altLang="en-US" sz="1800" dirty="0" err="1">
                <a:latin typeface="Comic Sans MS" panose="030F0702030302020204" pitchFamily="66" charset="0"/>
                <a:cs typeface="Arial" panose="020B0604020202020204" pitchFamily="34" charset="0"/>
              </a:rPr>
              <a:t>a,b</a:t>
            </a:r>
            <a:r>
              <a:rPr lang="en-US" altLang="en-US" sz="1800" dirty="0">
                <a:latin typeface="Comic Sans MS" panose="030F0702030302020204" pitchFamily="66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75000"/>
              </a:lnSpc>
              <a:spcBef>
                <a:spcPct val="30000"/>
              </a:spcBef>
              <a:buClrTx/>
              <a:buSzPct val="100000"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  <a:cs typeface="Arial" panose="020B0604020202020204" pitchFamily="34" charset="0"/>
              </a:rPr>
              <a:t>		</a:t>
            </a:r>
            <a:r>
              <a:rPr lang="en-US" altLang="en-US" sz="1800" b="1" dirty="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BEGIN</a:t>
            </a:r>
            <a:endParaRPr lang="en-US" altLang="en-US" sz="1800" dirty="0">
              <a:solidFill>
                <a:srgbClr val="FF0000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>
              <a:lnSpc>
                <a:spcPct val="75000"/>
              </a:lnSpc>
              <a:spcBef>
                <a:spcPct val="30000"/>
              </a:spcBef>
              <a:buClrTx/>
              <a:buSzPct val="100000"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  <a:cs typeface="Arial" panose="020B0604020202020204" pitchFamily="34" charset="0"/>
              </a:rPr>
              <a:t>			c &lt;= </a:t>
            </a:r>
            <a:r>
              <a:rPr lang="en-US" altLang="en-US" sz="1800" b="1" dirty="0">
                <a:latin typeface="Comic Sans MS" panose="030F0702030302020204" pitchFamily="66" charset="0"/>
                <a:cs typeface="Arial" panose="020B0604020202020204" pitchFamily="34" charset="0"/>
              </a:rPr>
              <a:t>NOT</a:t>
            </a:r>
            <a:r>
              <a:rPr lang="en-US" altLang="en-US" sz="1800" dirty="0">
                <a:latin typeface="Comic Sans MS" panose="030F0702030302020204" pitchFamily="66" charset="0"/>
                <a:cs typeface="Arial" panose="020B0604020202020204" pitchFamily="34" charset="0"/>
              </a:rPr>
              <a:t> (a </a:t>
            </a:r>
            <a:r>
              <a:rPr lang="en-US" altLang="en-US" sz="1800" b="1" dirty="0">
                <a:latin typeface="Comic Sans MS" panose="030F0702030302020204" pitchFamily="66" charset="0"/>
                <a:cs typeface="Arial" panose="020B0604020202020204" pitchFamily="34" charset="0"/>
              </a:rPr>
              <a:t>AND</a:t>
            </a:r>
            <a:r>
              <a:rPr lang="en-US" altLang="en-US" sz="1800" dirty="0">
                <a:latin typeface="Comic Sans MS" panose="030F0702030302020204" pitchFamily="66" charset="0"/>
                <a:cs typeface="Arial" panose="020B0604020202020204" pitchFamily="34" charset="0"/>
              </a:rPr>
              <a:t> b);</a:t>
            </a:r>
          </a:p>
          <a:p>
            <a:pPr>
              <a:lnSpc>
                <a:spcPct val="75000"/>
              </a:lnSpc>
              <a:spcBef>
                <a:spcPct val="30000"/>
              </a:spcBef>
              <a:buClrTx/>
              <a:buSzPct val="100000"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  <a:cs typeface="Arial" panose="020B0604020202020204" pitchFamily="34" charset="0"/>
              </a:rPr>
              <a:t>		</a:t>
            </a:r>
            <a:r>
              <a:rPr lang="en-US" altLang="en-US" sz="1800" b="1" dirty="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END PROCESS</a:t>
            </a:r>
            <a:r>
              <a:rPr lang="en-US" altLang="en-US" sz="1800" b="1" dirty="0"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Comic Sans MS" panose="030F0702030302020204" pitchFamily="66" charset="0"/>
                <a:cs typeface="Arial" panose="020B0604020202020204" pitchFamily="34" charset="0"/>
              </a:rPr>
              <a:t>nand_test</a:t>
            </a:r>
            <a:r>
              <a:rPr lang="en-US" altLang="en-US" sz="1800" dirty="0">
                <a:latin typeface="Comic Sans MS" panose="030F0702030302020204" pitchFamily="66" charset="0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75000"/>
              </a:lnSpc>
              <a:spcBef>
                <a:spcPct val="30000"/>
              </a:spcBef>
              <a:buClrTx/>
              <a:buSzPct val="100000"/>
              <a:buFontTx/>
              <a:buNone/>
            </a:pPr>
            <a:r>
              <a:rPr lang="en-US" altLang="en-US" sz="1800" b="1" dirty="0">
                <a:latin typeface="Comic Sans MS" panose="030F0702030302020204" pitchFamily="66" charset="0"/>
                <a:cs typeface="Arial" panose="020B0604020202020204" pitchFamily="34" charset="0"/>
              </a:rPr>
              <a:t>	END</a:t>
            </a:r>
            <a:r>
              <a:rPr lang="en-US" altLang="en-US" sz="1800" dirty="0"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Comic Sans MS" panose="030F0702030302020204" pitchFamily="66" charset="0"/>
                <a:cs typeface="Arial" panose="020B0604020202020204" pitchFamily="34" charset="0"/>
              </a:rPr>
              <a:t>archlist</a:t>
            </a:r>
            <a:r>
              <a:rPr lang="en-US" altLang="en-US" sz="1800" dirty="0">
                <a:latin typeface="Comic Sans MS" panose="030F0702030302020204" pitchFamily="66" charset="0"/>
                <a:cs typeface="Arial" panose="020B0604020202020204" pitchFamily="34" charset="0"/>
              </a:rPr>
              <a:t>;</a:t>
            </a:r>
          </a:p>
        </p:txBody>
      </p:sp>
      <p:grpSp>
        <p:nvGrpSpPr>
          <p:cNvPr id="27653" name="Group 7">
            <a:extLst>
              <a:ext uri="{FF2B5EF4-FFF2-40B4-BE49-F238E27FC236}">
                <a16:creationId xmlns:a16="http://schemas.microsoft.com/office/drawing/2014/main" id="{B78289F7-C40D-4CBA-813A-5E68E950B08D}"/>
              </a:ext>
            </a:extLst>
          </p:cNvPr>
          <p:cNvGrpSpPr>
            <a:grpSpLocks/>
          </p:cNvGrpSpPr>
          <p:nvPr/>
        </p:nvGrpSpPr>
        <p:grpSpPr bwMode="auto">
          <a:xfrm>
            <a:off x="2352676" y="3573464"/>
            <a:ext cx="7127875" cy="2232025"/>
            <a:chOff x="204" y="2251"/>
            <a:chExt cx="4490" cy="1406"/>
          </a:xfrm>
        </p:grpSpPr>
        <p:sp>
          <p:nvSpPr>
            <p:cNvPr id="27684" name="Line 5">
              <a:extLst>
                <a:ext uri="{FF2B5EF4-FFF2-40B4-BE49-F238E27FC236}">
                  <a16:creationId xmlns:a16="http://schemas.microsoft.com/office/drawing/2014/main" id="{7A6271DF-DC98-4DC7-A8A0-18A4C9382D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" y="2251"/>
              <a:ext cx="0" cy="14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7685" name="Line 6">
              <a:extLst>
                <a:ext uri="{FF2B5EF4-FFF2-40B4-BE49-F238E27FC236}">
                  <a16:creationId xmlns:a16="http://schemas.microsoft.com/office/drawing/2014/main" id="{C8BB1EC5-A3B6-4355-B5EE-E69A29DCDE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" y="3657"/>
              <a:ext cx="44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</p:grpSp>
      <p:sp>
        <p:nvSpPr>
          <p:cNvPr id="27654" name="Line 8">
            <a:extLst>
              <a:ext uri="{FF2B5EF4-FFF2-40B4-BE49-F238E27FC236}">
                <a16:creationId xmlns:a16="http://schemas.microsoft.com/office/drawing/2014/main" id="{433D2183-CA03-48D4-85FF-6A112BA1888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1089" y="5373688"/>
            <a:ext cx="865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7655" name="Line 9">
            <a:extLst>
              <a:ext uri="{FF2B5EF4-FFF2-40B4-BE49-F238E27FC236}">
                <a16:creationId xmlns:a16="http://schemas.microsoft.com/office/drawing/2014/main" id="{B8D7317A-FC54-4466-B944-26434D2B77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16275" y="5013326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7656" name="Line 10">
            <a:extLst>
              <a:ext uri="{FF2B5EF4-FFF2-40B4-BE49-F238E27FC236}">
                <a16:creationId xmlns:a16="http://schemas.microsoft.com/office/drawing/2014/main" id="{A0B103FD-41F7-44C4-B654-FF1F63F0CE9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6276" y="5013325"/>
            <a:ext cx="1439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7657" name="Line 11">
            <a:extLst>
              <a:ext uri="{FF2B5EF4-FFF2-40B4-BE49-F238E27FC236}">
                <a16:creationId xmlns:a16="http://schemas.microsoft.com/office/drawing/2014/main" id="{25AFFAC2-7116-4A9C-935D-3B9C75FF68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56138" y="5013326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7658" name="Line 12">
            <a:extLst>
              <a:ext uri="{FF2B5EF4-FFF2-40B4-BE49-F238E27FC236}">
                <a16:creationId xmlns:a16="http://schemas.microsoft.com/office/drawing/2014/main" id="{9075C269-BA0D-4213-828D-EAF2AF03A8B3}"/>
              </a:ext>
            </a:extLst>
          </p:cNvPr>
          <p:cNvSpPr>
            <a:spLocks noChangeShapeType="1"/>
          </p:cNvSpPr>
          <p:nvPr/>
        </p:nvSpPr>
        <p:spPr bwMode="auto">
          <a:xfrm>
            <a:off x="4656139" y="5373688"/>
            <a:ext cx="935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7659" name="Line 13">
            <a:extLst>
              <a:ext uri="{FF2B5EF4-FFF2-40B4-BE49-F238E27FC236}">
                <a16:creationId xmlns:a16="http://schemas.microsoft.com/office/drawing/2014/main" id="{295634A6-53E7-40AB-95E3-39131B55CC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91175" y="5013326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7660" name="Line 14">
            <a:extLst>
              <a:ext uri="{FF2B5EF4-FFF2-40B4-BE49-F238E27FC236}">
                <a16:creationId xmlns:a16="http://schemas.microsoft.com/office/drawing/2014/main" id="{CD508985-6198-48D7-BE1F-B2574F3B2D6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1176" y="5013325"/>
            <a:ext cx="2665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7661" name="Line 15">
            <a:extLst>
              <a:ext uri="{FF2B5EF4-FFF2-40B4-BE49-F238E27FC236}">
                <a16:creationId xmlns:a16="http://schemas.microsoft.com/office/drawing/2014/main" id="{A7DAE68D-A9A5-4272-B2AA-CA0EC40ED5B9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4526" y="5386388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7662" name="Line 16">
            <a:extLst>
              <a:ext uri="{FF2B5EF4-FFF2-40B4-BE49-F238E27FC236}">
                <a16:creationId xmlns:a16="http://schemas.microsoft.com/office/drawing/2014/main" id="{F268AE62-BB8A-4D1A-AC48-48A95BEAD0C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56588" y="5013326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7663" name="Text Box 17">
            <a:extLst>
              <a:ext uri="{FF2B5EF4-FFF2-40B4-BE49-F238E27FC236}">
                <a16:creationId xmlns:a16="http://schemas.microsoft.com/office/drawing/2014/main" id="{1FC6B4D7-8C79-4F60-9917-C03547BC5A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7094" y="5119689"/>
            <a:ext cx="356188" cy="44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2400" b="1">
                <a:latin typeface="Comic Sans MS" panose="030F0702030302020204" pitchFamily="66" charset="0"/>
              </a:rPr>
              <a:t>a</a:t>
            </a:r>
          </a:p>
        </p:txBody>
      </p:sp>
      <p:sp>
        <p:nvSpPr>
          <p:cNvPr id="27664" name="Line 18">
            <a:extLst>
              <a:ext uri="{FF2B5EF4-FFF2-40B4-BE49-F238E27FC236}">
                <a16:creationId xmlns:a16="http://schemas.microsoft.com/office/drawing/2014/main" id="{1110FE81-66CB-4CEC-B578-56D60F6982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1089" y="4386263"/>
            <a:ext cx="3889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7665" name="Line 19">
            <a:extLst>
              <a:ext uri="{FF2B5EF4-FFF2-40B4-BE49-F238E27FC236}">
                <a16:creationId xmlns:a16="http://schemas.microsoft.com/office/drawing/2014/main" id="{2C5F0201-7531-4990-9BBD-41EF1BC0D9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0463" y="43894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7666" name="Line 20">
            <a:extLst>
              <a:ext uri="{FF2B5EF4-FFF2-40B4-BE49-F238E27FC236}">
                <a16:creationId xmlns:a16="http://schemas.microsoft.com/office/drawing/2014/main" id="{F30A3954-1E97-4F9D-8E54-B85323C654E9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0464" y="4754563"/>
            <a:ext cx="3455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7667" name="Text Box 21">
            <a:extLst>
              <a:ext uri="{FF2B5EF4-FFF2-40B4-BE49-F238E27FC236}">
                <a16:creationId xmlns:a16="http://schemas.microsoft.com/office/drawing/2014/main" id="{4C1836C5-B2AB-4615-B9ED-7F021F890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5303" y="4403725"/>
            <a:ext cx="367409" cy="44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2400" b="1">
                <a:latin typeface="Comic Sans MS" panose="030F0702030302020204" pitchFamily="66" charset="0"/>
              </a:rPr>
              <a:t>b</a:t>
            </a:r>
          </a:p>
        </p:txBody>
      </p:sp>
      <p:sp>
        <p:nvSpPr>
          <p:cNvPr id="27668" name="Line 22">
            <a:extLst>
              <a:ext uri="{FF2B5EF4-FFF2-40B4-BE49-F238E27FC236}">
                <a16:creationId xmlns:a16="http://schemas.microsoft.com/office/drawing/2014/main" id="{999B41C9-61C3-4B24-AF86-B5BEA900D294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1089" y="3860800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7669" name="Line 23">
            <a:extLst>
              <a:ext uri="{FF2B5EF4-FFF2-40B4-BE49-F238E27FC236}">
                <a16:creationId xmlns:a16="http://schemas.microsoft.com/office/drawing/2014/main" id="{485322FA-E8FD-4F09-97E4-7B79C9C350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95650" y="3860801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7670" name="Line 24">
            <a:extLst>
              <a:ext uri="{FF2B5EF4-FFF2-40B4-BE49-F238E27FC236}">
                <a16:creationId xmlns:a16="http://schemas.microsoft.com/office/drawing/2014/main" id="{5A40F054-95F2-43D7-AA2B-FD9B561F36F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7714" y="4221163"/>
            <a:ext cx="1512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7671" name="Line 25">
            <a:extLst>
              <a:ext uri="{FF2B5EF4-FFF2-40B4-BE49-F238E27FC236}">
                <a16:creationId xmlns:a16="http://schemas.microsoft.com/office/drawing/2014/main" id="{1804CB71-B5D5-4321-9132-1017A666D6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8538" y="3848101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7672" name="Line 27">
            <a:extLst>
              <a:ext uri="{FF2B5EF4-FFF2-40B4-BE49-F238E27FC236}">
                <a16:creationId xmlns:a16="http://schemas.microsoft.com/office/drawing/2014/main" id="{3B3638EF-2B4F-49F1-8F09-A1EB31B479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59438" y="3860801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7673" name="Line 28">
            <a:extLst>
              <a:ext uri="{FF2B5EF4-FFF2-40B4-BE49-F238E27FC236}">
                <a16:creationId xmlns:a16="http://schemas.microsoft.com/office/drawing/2014/main" id="{B36687E1-A544-46CF-A0CA-3A35542016D6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384810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7674" name="Line 29">
            <a:extLst>
              <a:ext uri="{FF2B5EF4-FFF2-40B4-BE49-F238E27FC236}">
                <a16:creationId xmlns:a16="http://schemas.microsoft.com/office/drawing/2014/main" id="{6BD4F2E6-D135-41E5-8584-CA0E69A04A43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6900" y="4221163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7675" name="Line 30">
            <a:extLst>
              <a:ext uri="{FF2B5EF4-FFF2-40B4-BE49-F238E27FC236}">
                <a16:creationId xmlns:a16="http://schemas.microsoft.com/office/drawing/2014/main" id="{71F2C22B-F18D-4A2C-8F73-E6DEC5B5C4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45238" y="3860801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7676" name="Line 31">
            <a:extLst>
              <a:ext uri="{FF2B5EF4-FFF2-40B4-BE49-F238E27FC236}">
                <a16:creationId xmlns:a16="http://schemas.microsoft.com/office/drawing/2014/main" id="{450B6AA1-87F0-4EED-A61B-414735CC279A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7938" y="3860800"/>
            <a:ext cx="3600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7677" name="Text Box 32">
            <a:extLst>
              <a:ext uri="{FF2B5EF4-FFF2-40B4-BE49-F238E27FC236}">
                <a16:creationId xmlns:a16="http://schemas.microsoft.com/office/drawing/2014/main" id="{ADDB9765-B30D-40A5-9294-1F2B5D889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7326" y="3608389"/>
            <a:ext cx="343364" cy="44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2400" b="1">
                <a:latin typeface="Comic Sans MS" panose="030F0702030302020204" pitchFamily="66" charset="0"/>
              </a:rPr>
              <a:t>c</a:t>
            </a:r>
          </a:p>
        </p:txBody>
      </p:sp>
      <p:sp>
        <p:nvSpPr>
          <p:cNvPr id="893985" name="Line 33">
            <a:extLst>
              <a:ext uri="{FF2B5EF4-FFF2-40B4-BE49-F238E27FC236}">
                <a16:creationId xmlns:a16="http://schemas.microsoft.com/office/drawing/2014/main" id="{21C40606-C7CF-49C3-AEF0-B027C54F86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00376" y="5013325"/>
            <a:ext cx="360363" cy="431800"/>
          </a:xfrm>
          <a:prstGeom prst="line">
            <a:avLst/>
          </a:prstGeom>
          <a:noFill/>
          <a:ln w="22225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893988" name="Line 36">
            <a:extLst>
              <a:ext uri="{FF2B5EF4-FFF2-40B4-BE49-F238E27FC236}">
                <a16:creationId xmlns:a16="http://schemas.microsoft.com/office/drawing/2014/main" id="{59D67B73-AF11-43B4-A448-9EC536B1A504}"/>
              </a:ext>
            </a:extLst>
          </p:cNvPr>
          <p:cNvSpPr>
            <a:spLocks noChangeShapeType="1"/>
          </p:cNvSpPr>
          <p:nvPr/>
        </p:nvSpPr>
        <p:spPr bwMode="auto">
          <a:xfrm>
            <a:off x="4473575" y="4975225"/>
            <a:ext cx="433388" cy="431800"/>
          </a:xfrm>
          <a:prstGeom prst="line">
            <a:avLst/>
          </a:prstGeom>
          <a:noFill/>
          <a:ln w="22225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893989" name="Line 37">
            <a:extLst>
              <a:ext uri="{FF2B5EF4-FFF2-40B4-BE49-F238E27FC236}">
                <a16:creationId xmlns:a16="http://schemas.microsoft.com/office/drawing/2014/main" id="{70A456F6-38E2-496F-B920-EAFF45DBA3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26076" y="4916488"/>
            <a:ext cx="360363" cy="431800"/>
          </a:xfrm>
          <a:prstGeom prst="line">
            <a:avLst/>
          </a:prstGeom>
          <a:noFill/>
          <a:ln w="22225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893990" name="Line 38">
            <a:extLst>
              <a:ext uri="{FF2B5EF4-FFF2-40B4-BE49-F238E27FC236}">
                <a16:creationId xmlns:a16="http://schemas.microsoft.com/office/drawing/2014/main" id="{7580C780-D7AD-4BE7-A963-4689521C8D30}"/>
              </a:ext>
            </a:extLst>
          </p:cNvPr>
          <p:cNvSpPr>
            <a:spLocks noChangeShapeType="1"/>
          </p:cNvSpPr>
          <p:nvPr/>
        </p:nvSpPr>
        <p:spPr bwMode="auto">
          <a:xfrm>
            <a:off x="5854700" y="4327525"/>
            <a:ext cx="503238" cy="287338"/>
          </a:xfrm>
          <a:prstGeom prst="line">
            <a:avLst/>
          </a:prstGeom>
          <a:noFill/>
          <a:ln w="22225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893991" name="Line 39">
            <a:extLst>
              <a:ext uri="{FF2B5EF4-FFF2-40B4-BE49-F238E27FC236}">
                <a16:creationId xmlns:a16="http://schemas.microsoft.com/office/drawing/2014/main" id="{A348E5E2-41D1-43FC-BAEE-07E517996C08}"/>
              </a:ext>
            </a:extLst>
          </p:cNvPr>
          <p:cNvSpPr>
            <a:spLocks noChangeShapeType="1"/>
          </p:cNvSpPr>
          <p:nvPr/>
        </p:nvSpPr>
        <p:spPr bwMode="auto">
          <a:xfrm>
            <a:off x="8113714" y="5086350"/>
            <a:ext cx="503237" cy="287338"/>
          </a:xfrm>
          <a:prstGeom prst="line">
            <a:avLst/>
          </a:prstGeom>
          <a:noFill/>
          <a:ln w="22225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893992" name="Cloud">
            <a:extLst>
              <a:ext uri="{FF2B5EF4-FFF2-40B4-BE49-F238E27FC236}">
                <a16:creationId xmlns:a16="http://schemas.microsoft.com/office/drawing/2014/main" id="{58F6DB62-0372-4ABF-8004-D0BCBF0E4C45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5483226" y="1341438"/>
            <a:ext cx="5184775" cy="3744912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FF99">
              <a:alpha val="59999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30000"/>
              </a:spcBef>
              <a:buClrTx/>
              <a:buSzPct val="100000"/>
              <a:buFont typeface="Wingdings" panose="05000000000000000000" pitchFamily="2" charset="2"/>
              <a:buNone/>
            </a:pPr>
            <a:r>
              <a:rPr lang="en-US" altLang="en-US" sz="2400">
                <a:latin typeface="Comic Sans MS" panose="030F0702030302020204" pitchFamily="66" charset="0"/>
              </a:rPr>
              <a:t>the process ‘</a:t>
            </a:r>
            <a:r>
              <a:rPr lang="en-US" altLang="en-US" sz="2400" i="1">
                <a:latin typeface="Comic Sans MS" panose="030F0702030302020204" pitchFamily="66" charset="0"/>
              </a:rPr>
              <a:t>nand</a:t>
            </a:r>
            <a:r>
              <a:rPr lang="en-US" altLang="en-US" sz="2400">
                <a:latin typeface="Comic Sans MS" panose="030F0702030302020204" pitchFamily="66" charset="0"/>
              </a:rPr>
              <a:t>’ is sensitive to signals ‘</a:t>
            </a:r>
            <a:r>
              <a:rPr lang="en-US" altLang="en-US" sz="2400" b="1">
                <a:solidFill>
                  <a:srgbClr val="FF0000"/>
                </a:solidFill>
                <a:latin typeface="Comic Sans MS" panose="030F0702030302020204" pitchFamily="66" charset="0"/>
              </a:rPr>
              <a:t>a</a:t>
            </a:r>
            <a:r>
              <a:rPr lang="en-US" altLang="en-US" sz="2400">
                <a:latin typeface="Comic Sans MS" panose="030F0702030302020204" pitchFamily="66" charset="0"/>
              </a:rPr>
              <a:t>’ and ‘</a:t>
            </a:r>
            <a:r>
              <a:rPr lang="en-US" altLang="en-US" sz="2400" b="1">
                <a:solidFill>
                  <a:srgbClr val="FF0000"/>
                </a:solidFill>
                <a:latin typeface="Comic Sans MS" panose="030F0702030302020204" pitchFamily="66" charset="0"/>
              </a:rPr>
              <a:t>b</a:t>
            </a:r>
            <a:r>
              <a:rPr lang="en-US" altLang="en-US" sz="2400">
                <a:latin typeface="Comic Sans MS" panose="030F0702030302020204" pitchFamily="66" charset="0"/>
              </a:rPr>
              <a:t>’ i.e., whenever signal ‘</a:t>
            </a:r>
            <a:r>
              <a:rPr lang="en-US" altLang="en-US" sz="2400" b="1">
                <a:solidFill>
                  <a:srgbClr val="FF0000"/>
                </a:solidFill>
                <a:latin typeface="Comic Sans MS" panose="030F0702030302020204" pitchFamily="66" charset="0"/>
              </a:rPr>
              <a:t>a</a:t>
            </a:r>
            <a:r>
              <a:rPr lang="en-US" altLang="en-US" sz="2400">
                <a:latin typeface="Comic Sans MS" panose="030F0702030302020204" pitchFamily="66" charset="0"/>
              </a:rPr>
              <a:t>’ or ‘</a:t>
            </a:r>
            <a:r>
              <a:rPr lang="en-US" altLang="en-US" sz="2400" b="1">
                <a:solidFill>
                  <a:srgbClr val="FF0000"/>
                </a:solidFill>
                <a:latin typeface="Comic Sans MS" panose="030F0702030302020204" pitchFamily="66" charset="0"/>
              </a:rPr>
              <a:t>b</a:t>
            </a:r>
            <a:r>
              <a:rPr lang="en-US" altLang="en-US" sz="2400">
                <a:latin typeface="Comic Sans MS" panose="030F0702030302020204" pitchFamily="66" charset="0"/>
              </a:rPr>
              <a:t>’ </a:t>
            </a:r>
            <a:r>
              <a:rPr lang="en-US" altLang="en-US" sz="2400" b="1">
                <a:solidFill>
                  <a:srgbClr val="33CC33"/>
                </a:solidFill>
                <a:latin typeface="Comic Sans MS" panose="030F0702030302020204" pitchFamily="66" charset="0"/>
              </a:rPr>
              <a:t>changes</a:t>
            </a:r>
            <a:r>
              <a:rPr lang="en-US" altLang="en-US" sz="2400">
                <a:latin typeface="Comic Sans MS" panose="030F0702030302020204" pitchFamily="66" charset="0"/>
              </a:rPr>
              <a:t> value, the statements inside of the process will be </a:t>
            </a:r>
            <a:r>
              <a:rPr lang="en-US" altLang="en-US" sz="2400">
                <a:solidFill>
                  <a:srgbClr val="0033CC"/>
                </a:solidFill>
                <a:latin typeface="Comic Sans MS" panose="030F0702030302020204" pitchFamily="66" charset="0"/>
              </a:rPr>
              <a:t>evaluated </a:t>
            </a:r>
          </a:p>
          <a:p>
            <a:pPr algn="ctr">
              <a:lnSpc>
                <a:spcPct val="95000"/>
              </a:lnSpc>
              <a:spcBef>
                <a:spcPct val="30000"/>
              </a:spcBef>
              <a:buClrTx/>
              <a:buSzTx/>
              <a:buFontTx/>
              <a:buNone/>
            </a:pPr>
            <a:endParaRPr lang="en-US" altLang="en-US" sz="2400" b="1">
              <a:solidFill>
                <a:srgbClr val="0033CC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93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93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93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93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93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893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399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>
            <a:extLst>
              <a:ext uri="{FF2B5EF4-FFF2-40B4-BE49-F238E27FC236}">
                <a16:creationId xmlns:a16="http://schemas.microsoft.com/office/drawing/2014/main" id="{C990DEF2-9A1B-453D-8109-DEEFFA82E5B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9793288" y="6597650"/>
            <a:ext cx="874712" cy="26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71F92D9-7101-4214-9099-15A28BA0F43C}" type="slidenum">
              <a:rPr lang="en-US" altLang="en-US" sz="1200">
                <a:solidFill>
                  <a:srgbClr val="FFFFFF"/>
                </a:solidFill>
                <a:latin typeface="Comic Sans MS" panose="030F0702030302020204" pitchFamily="66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200">
              <a:solidFill>
                <a:srgbClr val="FFFFFF"/>
              </a:solidFill>
              <a:latin typeface="Comic Sans MS" panose="030F0702030302020204" pitchFamily="66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E04BF5B5-162F-47E0-9225-7AE123FC02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b="1" dirty="0">
                <a:latin typeface="Comic Sans MS" panose="030F0702030302020204" pitchFamily="66" charset="0"/>
              </a:rPr>
              <a:t>Wait Statement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A8C64A1E-6E79-4FA8-82A7-77DC16EFEA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000" dirty="0">
                <a:latin typeface="Comic Sans MS" panose="030F0702030302020204" pitchFamily="66" charset="0"/>
              </a:rPr>
              <a:t>A process may be suspended upon execution of a </a:t>
            </a:r>
            <a:r>
              <a:rPr lang="en-US" altLang="en-US" sz="2000" dirty="0">
                <a:solidFill>
                  <a:srgbClr val="0033CC"/>
                </a:solidFill>
                <a:latin typeface="Comic Sans MS" panose="030F0702030302020204" pitchFamily="66" charset="0"/>
              </a:rPr>
              <a:t>wait statement</a:t>
            </a:r>
            <a:r>
              <a:rPr lang="en-US" altLang="en-US" sz="2000" dirty="0">
                <a:latin typeface="Comic Sans MS" panose="030F0702030302020204" pitchFamily="66" charset="0"/>
              </a:rPr>
              <a:t> in the process. The process remains suspended until its reactivation condition is met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dirty="0">
              <a:latin typeface="Comic Sans MS" panose="030F0702030302020204" pitchFamily="66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>
                <a:latin typeface="Comic Sans MS" panose="030F0702030302020204" pitchFamily="66" charset="0"/>
              </a:rPr>
              <a:t>Three kind of </a:t>
            </a:r>
            <a:r>
              <a:rPr lang="en-US" altLang="en-US" sz="2000" dirty="0">
                <a:solidFill>
                  <a:srgbClr val="FF3300"/>
                </a:solidFill>
                <a:latin typeface="Comic Sans MS" panose="030F0702030302020204" pitchFamily="66" charset="0"/>
              </a:rPr>
              <a:t>reactivation condition </a:t>
            </a:r>
            <a:r>
              <a:rPr lang="en-US" altLang="en-US" sz="2000" dirty="0">
                <a:latin typeface="Comic Sans MS" panose="030F0702030302020204" pitchFamily="66" charset="0"/>
              </a:rPr>
              <a:t>can be specified in a wait statement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mic Sans MS" panose="030F0702030302020204" pitchFamily="66" charset="0"/>
              </a:rPr>
              <a:t>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 b="1" dirty="0">
              <a:latin typeface="Comic Sans MS" panose="030F0702030302020204" pitchFamily="66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 b="1" dirty="0">
              <a:latin typeface="Comic Sans MS" panose="030F0702030302020204" pitchFamily="66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 b="1" dirty="0">
              <a:latin typeface="Comic Sans MS" panose="030F0702030302020204" pitchFamily="66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 b="1" dirty="0">
              <a:latin typeface="Comic Sans MS" panose="030F0702030302020204" pitchFamily="66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 b="1" dirty="0">
              <a:latin typeface="Comic Sans MS" panose="030F0702030302020204" pitchFamily="66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>
                <a:latin typeface="Comic Sans MS" panose="030F0702030302020204" pitchFamily="66" charset="0"/>
              </a:rPr>
              <a:t>Conditions can be mixed. </a:t>
            </a:r>
            <a:r>
              <a:rPr lang="en-US" altLang="en-US" sz="2000" dirty="0" err="1">
                <a:latin typeface="Comic Sans MS" panose="030F0702030302020204" pitchFamily="66" charset="0"/>
              </a:rPr>
              <a:t>e.g</a:t>
            </a:r>
            <a:endParaRPr lang="en-US" altLang="en-US" sz="2000" dirty="0">
              <a:latin typeface="Comic Sans MS" panose="030F0702030302020204" pitchFamily="66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Comic Sans MS" panose="030F0702030302020204" pitchFamily="66" charset="0"/>
              </a:rPr>
              <a:t>wait on </a:t>
            </a:r>
            <a:r>
              <a:rPr lang="en-US" altLang="en-US" sz="2000" b="1" dirty="0">
                <a:latin typeface="Comic Sans MS" panose="030F0702030302020204" pitchFamily="66" charset="0"/>
              </a:rPr>
              <a:t>A, B </a:t>
            </a:r>
            <a:r>
              <a:rPr lang="en-US" altLang="en-US" sz="2000" dirty="0">
                <a:latin typeface="Comic Sans MS" panose="030F0702030302020204" pitchFamily="66" charset="0"/>
              </a:rPr>
              <a:t>until</a:t>
            </a:r>
            <a:r>
              <a:rPr lang="en-US" altLang="en-US" sz="2000" b="1" dirty="0">
                <a:latin typeface="Comic Sans MS" panose="030F0702030302020204" pitchFamily="66" charset="0"/>
              </a:rPr>
              <a:t> Enable = 1;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 b="1" dirty="0">
              <a:latin typeface="Comic Sans MS" panose="030F0702030302020204" pitchFamily="66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>
                <a:latin typeface="Comic Sans MS" panose="030F0702030302020204" pitchFamily="66" charset="0"/>
              </a:rPr>
              <a:t>It is </a:t>
            </a:r>
            <a:r>
              <a:rPr lang="en-US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illegal </a:t>
            </a:r>
            <a:r>
              <a:rPr lang="en-US" altLang="en-US" sz="2000" dirty="0">
                <a:latin typeface="Comic Sans MS" panose="030F0702030302020204" pitchFamily="66" charset="0"/>
              </a:rPr>
              <a:t>to use </a:t>
            </a:r>
            <a:r>
              <a:rPr lang="en-US" altLang="en-US" sz="2000" dirty="0">
                <a:solidFill>
                  <a:srgbClr val="FF3300"/>
                </a:solidFill>
                <a:latin typeface="Comic Sans MS" panose="030F0702030302020204" pitchFamily="66" charset="0"/>
              </a:rPr>
              <a:t>wait statement </a:t>
            </a:r>
            <a:r>
              <a:rPr lang="en-US" altLang="en-US" sz="2000" dirty="0">
                <a:latin typeface="Comic Sans MS" panose="030F0702030302020204" pitchFamily="66" charset="0"/>
              </a:rPr>
              <a:t>in a process with a </a:t>
            </a:r>
            <a:r>
              <a:rPr lang="en-US" altLang="en-US" sz="2000" dirty="0">
                <a:solidFill>
                  <a:srgbClr val="FF3300"/>
                </a:solidFill>
                <a:latin typeface="Comic Sans MS" panose="030F0702030302020204" pitchFamily="66" charset="0"/>
              </a:rPr>
              <a:t>sensitivity list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b="1" dirty="0">
              <a:latin typeface="Comic Sans MS" panose="030F0702030302020204" pitchFamily="66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000" dirty="0">
              <a:latin typeface="Comic Sans MS" panose="030F0702030302020204" pitchFamily="66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000" dirty="0">
              <a:latin typeface="Comic Sans MS" panose="030F0702030302020204" pitchFamily="66" charset="0"/>
            </a:endParaRPr>
          </a:p>
        </p:txBody>
      </p:sp>
      <p:sp>
        <p:nvSpPr>
          <p:cNvPr id="15365" name="Rectangle 6">
            <a:extLst>
              <a:ext uri="{FF2B5EF4-FFF2-40B4-BE49-F238E27FC236}">
                <a16:creationId xmlns:a16="http://schemas.microsoft.com/office/drawing/2014/main" id="{093156A1-E77D-495B-B1F9-57F700203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0014" y="3343276"/>
            <a:ext cx="7625215" cy="1152525"/>
          </a:xfrm>
          <a:prstGeom prst="rect">
            <a:avLst/>
          </a:prstGeom>
          <a:solidFill>
            <a:srgbClr val="FFFF00"/>
          </a:solidFill>
          <a:ln w="9525" algn="ctr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715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lnSpc>
                <a:spcPct val="95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8080"/>
                </a:solidFill>
                <a:latin typeface="Comic Sans MS" panose="030F0702030302020204" pitchFamily="66" charset="0"/>
              </a:rPr>
              <a:t>timeout                        wait for </a:t>
            </a:r>
            <a:r>
              <a:rPr lang="en-US" altLang="en-US" sz="1600" b="1" dirty="0">
                <a:solidFill>
                  <a:srgbClr val="008080"/>
                </a:solidFill>
                <a:latin typeface="Comic Sans MS" panose="030F0702030302020204" pitchFamily="66" charset="0"/>
              </a:rPr>
              <a:t>time-expression; </a:t>
            </a:r>
            <a:r>
              <a:rPr lang="en-US" altLang="en-US" sz="1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//simulation only</a:t>
            </a:r>
            <a:endParaRPr lang="en-US" altLang="en-US" sz="16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lvl="1">
              <a:lnSpc>
                <a:spcPct val="95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8080"/>
                </a:solidFill>
                <a:latin typeface="Comic Sans MS" panose="030F0702030302020204" pitchFamily="66" charset="0"/>
              </a:rPr>
              <a:t>condition                      wait until </a:t>
            </a:r>
            <a:r>
              <a:rPr lang="en-US" altLang="en-US" sz="1600" b="1" dirty="0">
                <a:solidFill>
                  <a:srgbClr val="008080"/>
                </a:solidFill>
                <a:latin typeface="Comic Sans MS" panose="030F0702030302020204" pitchFamily="66" charset="0"/>
              </a:rPr>
              <a:t>condition; //Synthesizable </a:t>
            </a:r>
            <a:endParaRPr lang="en-US" altLang="en-US" sz="1600" dirty="0">
              <a:solidFill>
                <a:srgbClr val="008080"/>
              </a:solidFill>
              <a:latin typeface="Comic Sans MS" panose="030F0702030302020204" pitchFamily="66" charset="0"/>
            </a:endParaRPr>
          </a:p>
          <a:p>
            <a:pPr lvl="1">
              <a:lnSpc>
                <a:spcPct val="95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8080"/>
                </a:solidFill>
                <a:latin typeface="Comic Sans MS" panose="030F0702030302020204" pitchFamily="66" charset="0"/>
              </a:rPr>
              <a:t>signal sensitivity          wait on </a:t>
            </a:r>
            <a:r>
              <a:rPr lang="en-US" altLang="en-US" sz="1600" b="1" dirty="0">
                <a:solidFill>
                  <a:srgbClr val="008080"/>
                </a:solidFill>
                <a:latin typeface="Comic Sans MS" panose="030F0702030302020204" pitchFamily="66" charset="0"/>
              </a:rPr>
              <a:t>signal-list; //Synthesizable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3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3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3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3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3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3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3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3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3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2AF1A515-F106-47E6-9DAE-C68ECC4BF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4961"/>
          </a:xfrm>
        </p:spPr>
        <p:txBody>
          <a:bodyPr/>
          <a:lstStyle/>
          <a:p>
            <a:pPr algn="ctr"/>
            <a:r>
              <a:rPr lang="en-US" altLang="en-US" b="1" dirty="0">
                <a:latin typeface="Comic Sans MS" panose="030F0702030302020204" pitchFamily="66" charset="0"/>
              </a:rPr>
              <a:t>Wait Until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8DD2CC80-C094-49BA-93CF-B58FF5BC9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WAIT UNTIL </a:t>
            </a:r>
            <a:r>
              <a:rPr lang="en-US" altLang="en-US" dirty="0" err="1">
                <a:latin typeface="Comic Sans MS" panose="030F0702030302020204" pitchFamily="66" charset="0"/>
              </a:rPr>
              <a:t>signal_condition</a:t>
            </a:r>
            <a:r>
              <a:rPr lang="en-US" altLang="en-US" dirty="0">
                <a:latin typeface="Comic Sans MS" panose="030F0702030302020204" pitchFamily="66" charset="0"/>
              </a:rPr>
              <a:t>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Comic Sans MS" panose="030F0702030302020204" pitchFamily="66" charset="0"/>
              </a:rPr>
              <a:t>The </a:t>
            </a:r>
            <a:r>
              <a:rPr lang="en-US" alt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WAIT UNTIL </a:t>
            </a:r>
            <a:r>
              <a:rPr lang="en-US" altLang="en-US" dirty="0">
                <a:latin typeface="Comic Sans MS" panose="030F0702030302020204" pitchFamily="66" charset="0"/>
              </a:rPr>
              <a:t>statement accepts </a:t>
            </a:r>
            <a:r>
              <a:rPr lang="en-US" alt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only</a:t>
            </a:r>
            <a:r>
              <a:rPr lang="en-US" altLang="en-US" dirty="0">
                <a:latin typeface="Comic Sans MS" panose="030F0702030302020204" pitchFamily="66" charset="0"/>
              </a:rPr>
              <a:t> </a:t>
            </a:r>
            <a:r>
              <a:rPr lang="en-US" altLang="en-US" u="sng" dirty="0">
                <a:latin typeface="Comic Sans MS" panose="030F0702030302020204" pitchFamily="66" charset="0"/>
              </a:rPr>
              <a:t>one signal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Comic Sans MS" panose="030F0702030302020204" pitchFamily="66" charset="0"/>
              </a:rPr>
              <a:t>More appropriate for </a:t>
            </a:r>
            <a:r>
              <a:rPr lang="en-US" alt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synchronous</a:t>
            </a:r>
            <a:r>
              <a:rPr lang="en-US" altLang="en-US" dirty="0">
                <a:latin typeface="Comic Sans MS" panose="030F0702030302020204" pitchFamily="66" charset="0"/>
              </a:rPr>
              <a:t> code than asynchronous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WAIT UNTIL </a:t>
            </a:r>
            <a:r>
              <a:rPr lang="en-US" altLang="en-US" dirty="0">
                <a:latin typeface="Comic Sans MS" panose="030F0702030302020204" pitchFamily="66" charset="0"/>
              </a:rPr>
              <a:t>must be the </a:t>
            </a:r>
            <a:r>
              <a:rPr lang="en-US" altLang="en-US" dirty="0">
                <a:solidFill>
                  <a:srgbClr val="008000"/>
                </a:solidFill>
                <a:latin typeface="Comic Sans MS" panose="030F0702030302020204" pitchFamily="66" charset="0"/>
              </a:rPr>
              <a:t>first statement </a:t>
            </a:r>
            <a:r>
              <a:rPr lang="en-US" altLang="en-US" dirty="0">
                <a:latin typeface="Comic Sans MS" panose="030F0702030302020204" pitchFamily="66" charset="0"/>
              </a:rPr>
              <a:t>in the PROCESS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Comic Sans MS" panose="030F0702030302020204" pitchFamily="66" charset="0"/>
              </a:rPr>
              <a:t>The PROCESS will be executed every time </a:t>
            </a:r>
            <a:r>
              <a:rPr lang="en-US" altLang="en-US" u="sng" dirty="0">
                <a:latin typeface="Comic Sans MS" panose="030F0702030302020204" pitchFamily="66" charset="0"/>
              </a:rPr>
              <a:t>the condition is met</a:t>
            </a:r>
            <a:r>
              <a:rPr lang="en-US" altLang="en-US" dirty="0">
                <a:latin typeface="Comic Sans MS" panose="030F0702030302020204" pitchFamily="66" charset="0"/>
              </a:rPr>
              <a:t>.</a:t>
            </a:r>
          </a:p>
        </p:txBody>
      </p:sp>
      <p:sp>
        <p:nvSpPr>
          <p:cNvPr id="29700" name="Footer Placeholder 3">
            <a:extLst>
              <a:ext uri="{FF2B5EF4-FFF2-40B4-BE49-F238E27FC236}">
                <a16:creationId xmlns:a16="http://schemas.microsoft.com/office/drawing/2014/main" id="{540B8D45-93D3-4B81-9E98-42C72EC2B7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63F3F59-363A-4843-9A9C-0AA18EEF4919}" type="slidenum">
              <a:rPr lang="en-AU" altLang="en-US" sz="1400">
                <a:latin typeface="Comic Sans MS" panose="030F0702030302020204" pitchFamily="66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AU" altLang="en-US" sz="14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5F83C535-8062-4365-9C46-5ACF38438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>
                <a:latin typeface="Comic Sans MS" panose="030F0702030302020204" pitchFamily="66" charset="0"/>
              </a:rPr>
              <a:t>Wait Until (Example)</a:t>
            </a:r>
          </a:p>
        </p:txBody>
      </p:sp>
      <p:sp>
        <p:nvSpPr>
          <p:cNvPr id="30723" name="Footer Placeholder 3">
            <a:extLst>
              <a:ext uri="{FF2B5EF4-FFF2-40B4-BE49-F238E27FC236}">
                <a16:creationId xmlns:a16="http://schemas.microsoft.com/office/drawing/2014/main" id="{0E31A0E7-1F6D-4FD3-89F7-E12884DE90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870519E-FA00-4D6B-8B75-4325B14289A3}" type="slidenum">
              <a:rPr lang="en-AU" altLang="en-US" sz="1400">
                <a:latin typeface="Comic Sans MS" panose="030F0702030302020204" pitchFamily="66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AU" altLang="en-US" sz="1400">
              <a:latin typeface="Comic Sans MS" panose="030F0702030302020204" pitchFamily="66" charset="0"/>
            </a:endParaRPr>
          </a:p>
        </p:txBody>
      </p:sp>
      <p:sp>
        <p:nvSpPr>
          <p:cNvPr id="30724" name="Rectangle 4">
            <a:extLst>
              <a:ext uri="{FF2B5EF4-FFF2-40B4-BE49-F238E27FC236}">
                <a16:creationId xmlns:a16="http://schemas.microsoft.com/office/drawing/2014/main" id="{C6212A12-2C25-41A3-9F77-760ABC73E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305241"/>
            <a:ext cx="4572000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PROCESS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solidFill>
                  <a:srgbClr val="008000"/>
                </a:solidFill>
                <a:latin typeface="Comic Sans MS" panose="030F0702030302020204" pitchFamily="66" charset="0"/>
              </a:rPr>
              <a:t>-- no sensitivity list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BEGIN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WAIT UNTIL </a:t>
            </a:r>
            <a:r>
              <a:rPr lang="en-US" altLang="en-US" sz="1800" dirty="0">
                <a:latin typeface="Comic Sans MS" panose="030F0702030302020204" pitchFamily="66" charset="0"/>
              </a:rPr>
              <a:t>(</a:t>
            </a:r>
            <a:r>
              <a:rPr lang="en-US" altLang="en-US" sz="1800" dirty="0" err="1">
                <a:latin typeface="Comic Sans MS" panose="030F0702030302020204" pitchFamily="66" charset="0"/>
              </a:rPr>
              <a:t>clk'EVENT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AND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 err="1">
                <a:latin typeface="Comic Sans MS" panose="030F0702030302020204" pitchFamily="66" charset="0"/>
              </a:rPr>
              <a:t>clk</a:t>
            </a:r>
            <a:r>
              <a:rPr lang="en-US" altLang="en-US" sz="1800" dirty="0">
                <a:latin typeface="Comic Sans MS" panose="030F0702030302020204" pitchFamily="66" charset="0"/>
              </a:rPr>
              <a:t>='1');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IF</a:t>
            </a:r>
            <a:r>
              <a:rPr lang="en-US" altLang="en-US" sz="1800" dirty="0">
                <a:latin typeface="Comic Sans MS" panose="030F0702030302020204" pitchFamily="66" charset="0"/>
              </a:rPr>
              <a:t> (</a:t>
            </a:r>
            <a:r>
              <a:rPr lang="en-US" altLang="en-US" sz="1800" dirty="0" err="1">
                <a:latin typeface="Comic Sans MS" panose="030F0702030302020204" pitchFamily="66" charset="0"/>
              </a:rPr>
              <a:t>rst</a:t>
            </a:r>
            <a:r>
              <a:rPr lang="en-US" altLang="en-US" sz="1800" dirty="0">
                <a:latin typeface="Comic Sans MS" panose="030F0702030302020204" pitchFamily="66" charset="0"/>
              </a:rPr>
              <a:t>='1')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THEN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output &lt;= "00000000";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ELSIF</a:t>
            </a:r>
            <a:r>
              <a:rPr lang="en-US" altLang="en-US" sz="1800" dirty="0">
                <a:latin typeface="Comic Sans MS" panose="030F0702030302020204" pitchFamily="66" charset="0"/>
              </a:rPr>
              <a:t> (</a:t>
            </a:r>
            <a:r>
              <a:rPr lang="en-US" altLang="en-US" sz="1800" dirty="0" err="1">
                <a:latin typeface="Comic Sans MS" panose="030F0702030302020204" pitchFamily="66" charset="0"/>
              </a:rPr>
              <a:t>clk'EVENT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AND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 err="1">
                <a:latin typeface="Comic Sans MS" panose="030F0702030302020204" pitchFamily="66" charset="0"/>
              </a:rPr>
              <a:t>clk</a:t>
            </a:r>
            <a:r>
              <a:rPr lang="en-US" altLang="en-US" sz="1800" dirty="0">
                <a:latin typeface="Comic Sans MS" panose="030F0702030302020204" pitchFamily="66" charset="0"/>
              </a:rPr>
              <a:t>='1')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THEN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output &lt;= input;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END IF</a:t>
            </a:r>
            <a:r>
              <a:rPr lang="en-US" altLang="en-US" sz="1800" dirty="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END PROCESS</a:t>
            </a:r>
            <a:r>
              <a:rPr lang="en-US" altLang="en-US" sz="1800" dirty="0">
                <a:latin typeface="Comic Sans MS" panose="030F0702030302020204" pitchFamily="66" charset="0"/>
              </a:rPr>
              <a:t>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F40B7922-CC08-414C-BB7C-FF9ED8095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>
                <a:latin typeface="Comic Sans MS" panose="030F0702030302020204" pitchFamily="66" charset="0"/>
              </a:rPr>
              <a:t>WAIT ON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3F1AA79D-EE5E-469E-9627-998FF661A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5679" y="1612900"/>
            <a:ext cx="10626437" cy="2159000"/>
          </a:xfrm>
        </p:spPr>
        <p:txBody>
          <a:bodyPr/>
          <a:lstStyle/>
          <a:p>
            <a:r>
              <a:rPr lang="en-US" alt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WAIT ON </a:t>
            </a:r>
            <a:r>
              <a:rPr lang="en-US" altLang="en-US" dirty="0">
                <a:latin typeface="Comic Sans MS" panose="030F0702030302020204" pitchFamily="66" charset="0"/>
              </a:rPr>
              <a:t>signal1 [, signal2, ... ];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WAIT ON </a:t>
            </a:r>
            <a:r>
              <a:rPr lang="en-US" altLang="en-US" dirty="0">
                <a:latin typeface="Comic Sans MS" panose="030F0702030302020204" pitchFamily="66" charset="0"/>
              </a:rPr>
              <a:t>accepts </a:t>
            </a:r>
            <a:r>
              <a:rPr lang="en-US" altLang="en-US" u="sng" dirty="0">
                <a:latin typeface="Comic Sans MS" panose="030F0702030302020204" pitchFamily="66" charset="0"/>
              </a:rPr>
              <a:t>multiple signals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Comic Sans MS" panose="030F0702030302020204" pitchFamily="66" charset="0"/>
              </a:rPr>
              <a:t>The PROCESS is put on hold until </a:t>
            </a:r>
            <a:r>
              <a:rPr lang="en-US" alt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any</a:t>
            </a:r>
            <a:r>
              <a:rPr lang="en-US" altLang="en-US" dirty="0">
                <a:latin typeface="Comic Sans MS" panose="030F0702030302020204" pitchFamily="66" charset="0"/>
              </a:rPr>
              <a:t> of the signals listed changes</a:t>
            </a:r>
          </a:p>
        </p:txBody>
      </p:sp>
      <p:sp>
        <p:nvSpPr>
          <p:cNvPr id="31748" name="Footer Placeholder 3">
            <a:extLst>
              <a:ext uri="{FF2B5EF4-FFF2-40B4-BE49-F238E27FC236}">
                <a16:creationId xmlns:a16="http://schemas.microsoft.com/office/drawing/2014/main" id="{A3D4D24E-A0CB-4CBA-B1A0-33EEEF708B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7401C65-F391-4ED1-AEC8-850F4B536553}" type="slidenum">
              <a:rPr lang="en-AU" altLang="en-US" sz="1400">
                <a:latin typeface="Comic Sans MS" panose="030F0702030302020204" pitchFamily="66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AU" altLang="en-US" sz="1400">
              <a:latin typeface="Comic Sans MS" panose="030F0702030302020204" pitchFamily="66" charset="0"/>
            </a:endParaRPr>
          </a:p>
        </p:txBody>
      </p:sp>
      <p:sp>
        <p:nvSpPr>
          <p:cNvPr id="31749" name="Rectangle 4">
            <a:extLst>
              <a:ext uri="{FF2B5EF4-FFF2-40B4-BE49-F238E27FC236}">
                <a16:creationId xmlns:a16="http://schemas.microsoft.com/office/drawing/2014/main" id="{2E57D716-4B06-4BA1-9865-80F34038B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3693" y="3771900"/>
            <a:ext cx="4572000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PROCESS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BEGIN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WAIT ON </a:t>
            </a:r>
            <a:r>
              <a:rPr lang="en-US" altLang="en-US" sz="1800" dirty="0" err="1">
                <a:latin typeface="Comic Sans MS" panose="030F0702030302020204" pitchFamily="66" charset="0"/>
              </a:rPr>
              <a:t>clk</a:t>
            </a:r>
            <a:r>
              <a:rPr lang="en-US" altLang="en-US" sz="1800" dirty="0">
                <a:latin typeface="Comic Sans MS" panose="030F0702030302020204" pitchFamily="66" charset="0"/>
              </a:rPr>
              <a:t>, </a:t>
            </a:r>
            <a:r>
              <a:rPr lang="en-US" altLang="en-US" sz="1800" dirty="0" err="1">
                <a:latin typeface="Comic Sans MS" panose="030F0702030302020204" pitchFamily="66" charset="0"/>
              </a:rPr>
              <a:t>rst</a:t>
            </a:r>
            <a:r>
              <a:rPr lang="en-US" altLang="en-US" sz="1800" dirty="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IF</a:t>
            </a:r>
            <a:r>
              <a:rPr lang="en-US" altLang="en-US" sz="1800" dirty="0">
                <a:latin typeface="Comic Sans MS" panose="030F0702030302020204" pitchFamily="66" charset="0"/>
              </a:rPr>
              <a:t> (</a:t>
            </a:r>
            <a:r>
              <a:rPr lang="en-US" altLang="en-US" sz="1800" dirty="0" err="1">
                <a:latin typeface="Comic Sans MS" panose="030F0702030302020204" pitchFamily="66" charset="0"/>
              </a:rPr>
              <a:t>rst</a:t>
            </a:r>
            <a:r>
              <a:rPr lang="en-US" altLang="en-US" sz="1800" dirty="0">
                <a:latin typeface="Comic Sans MS" panose="030F0702030302020204" pitchFamily="66" charset="0"/>
              </a:rPr>
              <a:t>='1')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THEN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output &lt;= "00000000";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ELSIF</a:t>
            </a:r>
            <a:r>
              <a:rPr lang="en-US" altLang="en-US" sz="1800" dirty="0">
                <a:latin typeface="Comic Sans MS" panose="030F0702030302020204" pitchFamily="66" charset="0"/>
              </a:rPr>
              <a:t> (</a:t>
            </a:r>
            <a:r>
              <a:rPr lang="en-US" altLang="en-US" sz="1800" dirty="0" err="1">
                <a:latin typeface="Comic Sans MS" panose="030F0702030302020204" pitchFamily="66" charset="0"/>
              </a:rPr>
              <a:t>clk'EVENT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AND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 err="1">
                <a:latin typeface="Comic Sans MS" panose="030F0702030302020204" pitchFamily="66" charset="0"/>
              </a:rPr>
              <a:t>clk</a:t>
            </a:r>
            <a:r>
              <a:rPr lang="en-US" altLang="en-US" sz="1800" dirty="0">
                <a:latin typeface="Comic Sans MS" panose="030F0702030302020204" pitchFamily="66" charset="0"/>
              </a:rPr>
              <a:t>='1')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THEN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output &lt;= input;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END IF</a:t>
            </a:r>
            <a:r>
              <a:rPr lang="en-US" altLang="en-US" sz="1800" dirty="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END PROCESS</a:t>
            </a:r>
            <a:r>
              <a:rPr lang="en-US" altLang="en-US" sz="1800" dirty="0">
                <a:latin typeface="Comic Sans MS" panose="030F0702030302020204" pitchFamily="66" charset="0"/>
              </a:rPr>
              <a:t>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4">
            <a:extLst>
              <a:ext uri="{FF2B5EF4-FFF2-40B4-BE49-F238E27FC236}">
                <a16:creationId xmlns:a16="http://schemas.microsoft.com/office/drawing/2014/main" id="{E14DE901-11D2-4222-92CB-E301E49D9FF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9793288" y="6597650"/>
            <a:ext cx="874712" cy="26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044B42A-F424-45EB-8D5B-88F50E749C11}" type="slidenum">
              <a:rPr lang="en-US" altLang="en-US" sz="1200">
                <a:solidFill>
                  <a:srgbClr val="FFFFFF"/>
                </a:solidFill>
                <a:latin typeface="Comic Sans MS" panose="030F0702030302020204" pitchFamily="66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200">
              <a:solidFill>
                <a:srgbClr val="FFFFFF"/>
              </a:solidFill>
              <a:latin typeface="Comic Sans MS" panose="030F0702030302020204" pitchFamily="66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9F2B760B-9D14-4AEB-A78D-5DD52461A4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850901"/>
          </a:xfrm>
        </p:spPr>
        <p:txBody>
          <a:bodyPr/>
          <a:lstStyle/>
          <a:p>
            <a:pPr algn="ctr" eaLnBrk="1" hangingPunct="1"/>
            <a:r>
              <a:rPr lang="en-US" altLang="en-US" b="1" dirty="0">
                <a:latin typeface="Comic Sans MS" panose="030F0702030302020204" pitchFamily="66" charset="0"/>
              </a:rPr>
              <a:t>Wait: an Example</a:t>
            </a:r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CA7250F1-6492-41AA-8CAA-FADA2E37F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725" y="1484313"/>
            <a:ext cx="5056741" cy="153888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715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lnSpc>
                <a:spcPct val="95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2000" dirty="0" err="1">
                <a:latin typeface="Comic Sans MS" panose="030F0702030302020204" pitchFamily="66" charset="0"/>
              </a:rPr>
              <a:t>Or_process</a:t>
            </a:r>
            <a:r>
              <a:rPr lang="en-US" altLang="en-US" sz="2000" b="1" dirty="0">
                <a:latin typeface="Comic Sans MS" panose="030F0702030302020204" pitchFamily="66" charset="0"/>
              </a:rPr>
              <a:t> : </a:t>
            </a:r>
            <a:r>
              <a:rPr lang="en-US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process</a:t>
            </a:r>
            <a:r>
              <a:rPr lang="en-US" altLang="en-US" sz="2000" b="1" dirty="0">
                <a:latin typeface="Comic Sans MS" panose="030F0702030302020204" pitchFamily="66" charset="0"/>
              </a:rPr>
              <a:t> (In1, In2)</a:t>
            </a:r>
          </a:p>
          <a:p>
            <a:pPr lvl="1">
              <a:lnSpc>
                <a:spcPct val="95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begin</a:t>
            </a:r>
            <a:endParaRPr lang="en-US" altLang="en-US" sz="20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lvl="1">
              <a:lnSpc>
                <a:spcPct val="95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Comic Sans MS" panose="030F0702030302020204" pitchFamily="66" charset="0"/>
              </a:rPr>
              <a:t>     </a:t>
            </a:r>
            <a:r>
              <a:rPr lang="en-US" altLang="en-US" sz="2000" dirty="0">
                <a:latin typeface="Comic Sans MS" panose="030F0702030302020204" pitchFamily="66" charset="0"/>
              </a:rPr>
              <a:t>Output</a:t>
            </a:r>
            <a:r>
              <a:rPr lang="en-US" altLang="en-US" sz="2000" b="1" dirty="0">
                <a:latin typeface="Comic Sans MS" panose="030F0702030302020204" pitchFamily="66" charset="0"/>
              </a:rPr>
              <a:t> &lt;= In1 </a:t>
            </a:r>
            <a:r>
              <a:rPr lang="en-US" altLang="en-US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or</a:t>
            </a:r>
            <a:r>
              <a:rPr lang="en-US" altLang="en-US" sz="2000" b="1" dirty="0">
                <a:latin typeface="Comic Sans MS" panose="030F0702030302020204" pitchFamily="66" charset="0"/>
              </a:rPr>
              <a:t> In2;</a:t>
            </a:r>
          </a:p>
          <a:p>
            <a:pPr lvl="1">
              <a:lnSpc>
                <a:spcPct val="95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end process</a:t>
            </a:r>
            <a:r>
              <a:rPr lang="en-US" altLang="en-US" sz="2000" dirty="0">
                <a:latin typeface="Comic Sans MS" panose="030F0702030302020204" pitchFamily="66" charset="0"/>
              </a:rPr>
              <a:t>;</a:t>
            </a:r>
          </a:p>
        </p:txBody>
      </p:sp>
      <p:grpSp>
        <p:nvGrpSpPr>
          <p:cNvPr id="32773" name="Group 8">
            <a:extLst>
              <a:ext uri="{FF2B5EF4-FFF2-40B4-BE49-F238E27FC236}">
                <a16:creationId xmlns:a16="http://schemas.microsoft.com/office/drawing/2014/main" id="{A57E1348-72F8-4F07-B1D9-F6FE24D40D05}"/>
              </a:ext>
            </a:extLst>
          </p:cNvPr>
          <p:cNvGrpSpPr>
            <a:grpSpLocks/>
          </p:cNvGrpSpPr>
          <p:nvPr/>
        </p:nvGrpSpPr>
        <p:grpSpPr bwMode="auto">
          <a:xfrm>
            <a:off x="5808664" y="2438192"/>
            <a:ext cx="504825" cy="215900"/>
            <a:chOff x="3061" y="1298"/>
            <a:chExt cx="318" cy="136"/>
          </a:xfrm>
        </p:grpSpPr>
        <p:sp>
          <p:nvSpPr>
            <p:cNvPr id="32783" name="Line 5">
              <a:extLst>
                <a:ext uri="{FF2B5EF4-FFF2-40B4-BE49-F238E27FC236}">
                  <a16:creationId xmlns:a16="http://schemas.microsoft.com/office/drawing/2014/main" id="{A0CAC3B7-BC4E-4A72-A694-89BF641224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1" y="1298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32784" name="Line 6">
              <a:extLst>
                <a:ext uri="{FF2B5EF4-FFF2-40B4-BE49-F238E27FC236}">
                  <a16:creationId xmlns:a16="http://schemas.microsoft.com/office/drawing/2014/main" id="{2769A31F-3610-423C-AE09-26F75F86D1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1" y="1434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32785" name="Line 7">
              <a:extLst>
                <a:ext uri="{FF2B5EF4-FFF2-40B4-BE49-F238E27FC236}">
                  <a16:creationId xmlns:a16="http://schemas.microsoft.com/office/drawing/2014/main" id="{C5CE2CA4-4569-4F4D-B350-018E22B673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1" y="1368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</p:grpSp>
      <p:sp>
        <p:nvSpPr>
          <p:cNvPr id="32774" name="Rectangle 9">
            <a:extLst>
              <a:ext uri="{FF2B5EF4-FFF2-40B4-BE49-F238E27FC236}">
                <a16:creationId xmlns:a16="http://schemas.microsoft.com/office/drawing/2014/main" id="{E455545A-4CE6-4DD1-A610-8FC7C5817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7137" y="1468397"/>
            <a:ext cx="5168037" cy="1923604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715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lnSpc>
                <a:spcPct val="95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2000" dirty="0" err="1">
                <a:latin typeface="Comic Sans MS" panose="030F0702030302020204" pitchFamily="66" charset="0"/>
              </a:rPr>
              <a:t>Or_process</a:t>
            </a:r>
            <a:r>
              <a:rPr lang="en-US" altLang="en-US" sz="2000" b="1" dirty="0">
                <a:latin typeface="Comic Sans MS" panose="030F0702030302020204" pitchFamily="66" charset="0"/>
              </a:rPr>
              <a:t> : </a:t>
            </a:r>
            <a:r>
              <a:rPr lang="en-US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process</a:t>
            </a:r>
            <a:endParaRPr lang="en-US" altLang="en-US" sz="20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lvl="1">
              <a:lnSpc>
                <a:spcPct val="95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Begin</a:t>
            </a:r>
          </a:p>
          <a:p>
            <a:pPr lvl="1">
              <a:lnSpc>
                <a:spcPct val="95000"/>
              </a:lnSpc>
              <a:spcBef>
                <a:spcPct val="3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   wait on</a:t>
            </a:r>
            <a:r>
              <a:rPr lang="en-US" altLang="en-US" sz="2000" dirty="0">
                <a:latin typeface="Comic Sans MS" panose="030F0702030302020204" pitchFamily="66" charset="0"/>
              </a:rPr>
              <a:t> </a:t>
            </a:r>
            <a:r>
              <a:rPr lang="en-US" altLang="en-US" sz="2000" b="1" dirty="0">
                <a:latin typeface="Comic Sans MS" panose="030F0702030302020204" pitchFamily="66" charset="0"/>
              </a:rPr>
              <a:t>In1, In2;</a:t>
            </a:r>
          </a:p>
          <a:p>
            <a:pPr lvl="1">
              <a:lnSpc>
                <a:spcPct val="95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Comic Sans MS" panose="030F0702030302020204" pitchFamily="66" charset="0"/>
              </a:rPr>
              <a:t>	</a:t>
            </a:r>
            <a:r>
              <a:rPr lang="en-US" altLang="en-US" sz="2000" dirty="0">
                <a:latin typeface="Comic Sans MS" panose="030F0702030302020204" pitchFamily="66" charset="0"/>
              </a:rPr>
              <a:t>Output</a:t>
            </a:r>
            <a:r>
              <a:rPr lang="en-US" altLang="en-US" sz="2000" b="1" dirty="0">
                <a:latin typeface="Comic Sans MS" panose="030F0702030302020204" pitchFamily="66" charset="0"/>
              </a:rPr>
              <a:t> &lt;= In1 </a:t>
            </a:r>
            <a:r>
              <a:rPr lang="en-US" altLang="en-US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or</a:t>
            </a:r>
            <a:r>
              <a:rPr lang="en-US" altLang="en-US" sz="2000" b="1" dirty="0">
                <a:latin typeface="Comic Sans MS" panose="030F0702030302020204" pitchFamily="66" charset="0"/>
              </a:rPr>
              <a:t> In2;</a:t>
            </a:r>
          </a:p>
          <a:p>
            <a:pPr lvl="1">
              <a:lnSpc>
                <a:spcPct val="95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Comic Sans MS" panose="030F0702030302020204" pitchFamily="66" charset="0"/>
              </a:rPr>
              <a:t>	</a:t>
            </a:r>
            <a:r>
              <a:rPr lang="en-US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end process</a:t>
            </a:r>
            <a:r>
              <a:rPr lang="en-US" altLang="en-US" sz="2000" dirty="0">
                <a:latin typeface="Comic Sans MS" panose="030F0702030302020204" pitchFamily="66" charset="0"/>
              </a:rPr>
              <a:t>;</a:t>
            </a:r>
          </a:p>
        </p:txBody>
      </p:sp>
      <p:grpSp>
        <p:nvGrpSpPr>
          <p:cNvPr id="32775" name="Group 16">
            <a:extLst>
              <a:ext uri="{FF2B5EF4-FFF2-40B4-BE49-F238E27FC236}">
                <a16:creationId xmlns:a16="http://schemas.microsoft.com/office/drawing/2014/main" id="{C7E07350-5D93-4974-82EB-ABB7BC95AF0D}"/>
              </a:ext>
            </a:extLst>
          </p:cNvPr>
          <p:cNvGrpSpPr>
            <a:grpSpLocks/>
          </p:cNvGrpSpPr>
          <p:nvPr/>
        </p:nvGrpSpPr>
        <p:grpSpPr bwMode="auto">
          <a:xfrm>
            <a:off x="2232684" y="4203908"/>
            <a:ext cx="8928905" cy="1752600"/>
            <a:chOff x="567" y="2614"/>
            <a:chExt cx="5206" cy="1104"/>
          </a:xfrm>
        </p:grpSpPr>
        <p:sp>
          <p:nvSpPr>
            <p:cNvPr id="17" name="Content Placeholder 13">
              <a:extLst>
                <a:ext uri="{FF2B5EF4-FFF2-40B4-BE49-F238E27FC236}">
                  <a16:creationId xmlns:a16="http://schemas.microsoft.com/office/drawing/2014/main" id="{B14F2AF8-E9FD-4087-89D4-C7A5F782977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67" y="2614"/>
              <a:ext cx="5206" cy="110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buFont typeface="Arial" charset="0"/>
                <a:buChar char="•"/>
                <a:defRPr/>
              </a:pPr>
              <a:r>
                <a:rPr lang="en-US" sz="2400">
                  <a:latin typeface="Comic Sans MS" panose="030F0702030302020204" pitchFamily="66" charset="0"/>
                </a:rPr>
                <a:t>Wait for type expression</a:t>
              </a:r>
            </a:p>
            <a:p>
              <a:pPr marL="342900" indent="-342900">
                <a:buFont typeface="Arial" charset="0"/>
                <a:buChar char="•"/>
                <a:defRPr/>
              </a:pPr>
              <a:r>
                <a:rPr lang="en-US" sz="2400">
                  <a:latin typeface="Comic Sans MS" panose="030F0702030302020204" pitchFamily="66" charset="0"/>
                </a:rPr>
                <a:t>Wait until condition</a:t>
              </a:r>
            </a:p>
            <a:p>
              <a:pPr marL="342900" indent="-342900">
                <a:buFont typeface="Arial" charset="0"/>
                <a:buChar char="•"/>
                <a:defRPr/>
              </a:pPr>
              <a:r>
                <a:rPr lang="en-US" sz="2400">
                  <a:latin typeface="Comic Sans MS" panose="030F0702030302020204" pitchFamily="66" charset="0"/>
                </a:rPr>
                <a:t>Wait on sensitivity list</a:t>
              </a:r>
            </a:p>
            <a:p>
              <a:pPr marL="342900" indent="-342900">
                <a:buFont typeface="Arial" charset="0"/>
                <a:buChar char="•"/>
                <a:defRPr/>
              </a:pPr>
              <a:r>
                <a:rPr lang="en-US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anose="030F0702030302020204" pitchFamily="66" charset="0"/>
                  <a:cs typeface="Arial" charset="0"/>
                </a:rPr>
                <a:t>Complex wait</a:t>
              </a:r>
              <a:endParaRPr lang="en-US" sz="2400">
                <a:latin typeface="Comic Sans MS" panose="030F0702030302020204" pitchFamily="66" charset="0"/>
              </a:endParaRPr>
            </a:p>
          </p:txBody>
        </p:sp>
        <p:grpSp>
          <p:nvGrpSpPr>
            <p:cNvPr id="32778" name="Group 15">
              <a:extLst>
                <a:ext uri="{FF2B5EF4-FFF2-40B4-BE49-F238E27FC236}">
                  <a16:creationId xmlns:a16="http://schemas.microsoft.com/office/drawing/2014/main" id="{7A803B7B-3853-4C10-96DF-36531CF00B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5" y="2640"/>
              <a:ext cx="2615" cy="949"/>
              <a:chOff x="2885" y="2640"/>
              <a:chExt cx="2615" cy="949"/>
            </a:xfrm>
          </p:grpSpPr>
          <p:sp>
            <p:nvSpPr>
              <p:cNvPr id="32779" name="TextBox 14">
                <a:extLst>
                  <a:ext uri="{FF2B5EF4-FFF2-40B4-BE49-F238E27FC236}">
                    <a16:creationId xmlns:a16="http://schemas.microsoft.com/office/drawing/2014/main" id="{4C023ABD-40FA-4AA3-9D42-63F0F5E792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7" y="2640"/>
                <a:ext cx="2553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dirty="0">
                    <a:latin typeface="Comic Sans MS" panose="030F0702030302020204" pitchFamily="66" charset="0"/>
                  </a:rPr>
                  <a:t>Wait for 10ns  </a:t>
                </a:r>
                <a:r>
                  <a:rPr lang="en-US" altLang="en-US" sz="1800" dirty="0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(simulation)</a:t>
                </a:r>
              </a:p>
            </p:txBody>
          </p:sp>
          <p:sp>
            <p:nvSpPr>
              <p:cNvPr id="32780" name="TextBox 20">
                <a:extLst>
                  <a:ext uri="{FF2B5EF4-FFF2-40B4-BE49-F238E27FC236}">
                    <a16:creationId xmlns:a16="http://schemas.microsoft.com/office/drawing/2014/main" id="{6F56E710-E4E7-4917-BABD-83257EA75B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5" y="2885"/>
                <a:ext cx="16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dirty="0">
                    <a:latin typeface="Comic Sans MS" panose="030F0702030302020204" pitchFamily="66" charset="0"/>
                  </a:rPr>
                  <a:t>  Wait until CLK=‘1’</a:t>
                </a:r>
              </a:p>
            </p:txBody>
          </p:sp>
          <p:sp>
            <p:nvSpPr>
              <p:cNvPr id="32781" name="TextBox 21">
                <a:extLst>
                  <a:ext uri="{FF2B5EF4-FFF2-40B4-BE49-F238E27FC236}">
                    <a16:creationId xmlns:a16="http://schemas.microsoft.com/office/drawing/2014/main" id="{F12D14BC-A0BA-4039-ACD0-FFD2FCE69E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93" y="3150"/>
                <a:ext cx="1786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dirty="0">
                    <a:latin typeface="Comic Sans MS" panose="030F0702030302020204" pitchFamily="66" charset="0"/>
                  </a:rPr>
                  <a:t>  Wait on Enable</a:t>
                </a:r>
                <a:endParaRPr lang="en-US" altLang="en-US" sz="1800" dirty="0">
                  <a:solidFill>
                    <a:srgbClr val="0000FF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32782" name="TextBox 22">
                <a:extLst>
                  <a:ext uri="{FF2B5EF4-FFF2-40B4-BE49-F238E27FC236}">
                    <a16:creationId xmlns:a16="http://schemas.microsoft.com/office/drawing/2014/main" id="{EFF3AAF3-1678-424E-B55B-228E67CBC1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93" y="3358"/>
                <a:ext cx="20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dirty="0">
                    <a:latin typeface="Comic Sans MS" panose="030F0702030302020204" pitchFamily="66" charset="0"/>
                  </a:rPr>
                  <a:t>  Wait unit date after 10ns</a:t>
                </a:r>
              </a:p>
            </p:txBody>
          </p:sp>
        </p:grpSp>
      </p:grpSp>
      <p:sp>
        <p:nvSpPr>
          <p:cNvPr id="32776" name="Rectangle 1">
            <a:extLst>
              <a:ext uri="{FF2B5EF4-FFF2-40B4-BE49-F238E27FC236}">
                <a16:creationId xmlns:a16="http://schemas.microsoft.com/office/drawing/2014/main" id="{60EA4559-5345-43B7-9AAB-8A54EEACC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1006" y="5375475"/>
            <a:ext cx="14269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(simulation)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FE986-55A4-44B6-9F2E-D956D21F1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dirty="0"/>
          </a:p>
          <a:p>
            <a:pPr marL="0" indent="0" algn="ctr">
              <a:buNone/>
              <a:defRPr/>
            </a:pPr>
            <a:r>
              <a:rPr lang="en-US" sz="36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Variables vs. </a:t>
            </a:r>
            <a:r>
              <a:rPr lang="en-US" sz="3600" b="1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Signals </a:t>
            </a:r>
            <a:r>
              <a:rPr lang="en-US" sz="36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in process</a:t>
            </a:r>
          </a:p>
        </p:txBody>
      </p:sp>
      <p:sp>
        <p:nvSpPr>
          <p:cNvPr id="33796" name="Footer Placeholder 3">
            <a:extLst>
              <a:ext uri="{FF2B5EF4-FFF2-40B4-BE49-F238E27FC236}">
                <a16:creationId xmlns:a16="http://schemas.microsoft.com/office/drawing/2014/main" id="{7F5BCDC9-36B2-4145-9EBB-772CD66F24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F40AA0F-65EA-4C88-94EE-A2944D199F69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AU" altLang="en-US"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A876AD53-56ED-4A0A-BC14-F6E49AF7D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200026"/>
            <a:ext cx="8259762" cy="708025"/>
          </a:xfrm>
        </p:spPr>
        <p:txBody>
          <a:bodyPr/>
          <a:lstStyle/>
          <a:p>
            <a:r>
              <a:rPr lang="en-US" altLang="en-US" sz="4000" b="1" dirty="0">
                <a:latin typeface="Comic Sans MS" panose="030F0702030302020204" pitchFamily="66" charset="0"/>
              </a:rPr>
              <a:t>Variables vs. signals in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0F545-CC85-4343-963F-30AEC570C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846" y="1770541"/>
            <a:ext cx="11181202" cy="435133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omic Sans MS" panose="030F0702030302020204" pitchFamily="66" charset="0"/>
              </a:rPr>
              <a:t>Variables and signals show a fundamentally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different</a:t>
            </a:r>
            <a:r>
              <a:rPr lang="en-US" dirty="0">
                <a:latin typeface="Comic Sans MS" panose="030F0702030302020204" pitchFamily="66" charset="0"/>
              </a:rPr>
              <a:t> behavior. </a:t>
            </a:r>
          </a:p>
          <a:p>
            <a:pPr marL="0" indent="0">
              <a:buNone/>
              <a:defRPr/>
            </a:pPr>
            <a:endParaRPr lang="en-US" dirty="0">
              <a:latin typeface="Comic Sans MS" panose="030F0702030302020204" pitchFamily="66" charset="0"/>
            </a:endParaRPr>
          </a:p>
          <a:p>
            <a:pPr>
              <a:defRPr/>
            </a:pPr>
            <a:r>
              <a:rPr lang="en-US" dirty="0">
                <a:latin typeface="Comic Sans MS" panose="030F0702030302020204" pitchFamily="66" charset="0"/>
              </a:rPr>
              <a:t>In a process, the last signal assignment to a signal is carried out when the process execution is </a:t>
            </a:r>
            <a:r>
              <a:rPr lang="en-US" dirty="0">
                <a:solidFill>
                  <a:srgbClr val="008000"/>
                </a:solidFill>
                <a:latin typeface="Comic Sans MS" panose="030F0702030302020204" pitchFamily="66" charset="0"/>
              </a:rPr>
              <a:t>suspended</a:t>
            </a:r>
            <a:r>
              <a:rPr lang="en-US" dirty="0">
                <a:latin typeface="Comic Sans MS" panose="030F0702030302020204" pitchFamily="66" charset="0"/>
              </a:rPr>
              <a:t>. </a:t>
            </a:r>
          </a:p>
          <a:p>
            <a:pPr marL="0" indent="0">
              <a:buNone/>
              <a:defRPr/>
            </a:pPr>
            <a:endParaRPr lang="en-US" dirty="0">
              <a:latin typeface="Comic Sans MS" panose="030F0702030302020204" pitchFamily="66" charset="0"/>
            </a:endParaRPr>
          </a:p>
          <a:p>
            <a:pPr>
              <a:defRPr/>
            </a:pPr>
            <a:r>
              <a:rPr lang="en-US" dirty="0">
                <a:latin typeface="Comic Sans MS" panose="030F0702030302020204" pitchFamily="66" charset="0"/>
              </a:rPr>
              <a:t>Value assignments to variables, however, are carried out </a:t>
            </a:r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immediately</a:t>
            </a:r>
            <a:r>
              <a:rPr lang="en-US" dirty="0">
                <a:latin typeface="Comic Sans MS" panose="030F0702030302020204" pitchFamily="66" charset="0"/>
              </a:rPr>
              <a:t>. </a:t>
            </a:r>
          </a:p>
        </p:txBody>
      </p:sp>
      <p:sp>
        <p:nvSpPr>
          <p:cNvPr id="34820" name="Slide Number Placeholder 3">
            <a:extLst>
              <a:ext uri="{FF2B5EF4-FFF2-40B4-BE49-F238E27FC236}">
                <a16:creationId xmlns:a16="http://schemas.microsoft.com/office/drawing/2014/main" id="{25AFB094-292E-41BF-A91F-DB76982F8A5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077200" y="6356351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8DA9650-5A66-4D45-84E5-4830251CD740}" type="slidenum">
              <a:rPr lang="en-GB" altLang="en-US" sz="1800">
                <a:latin typeface="Comic Sans MS" panose="030F0702030302020204" pitchFamily="66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GB" altLang="en-US" sz="18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229074CB-911F-4244-B27B-95D1D3967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663"/>
          </a:xfrm>
        </p:spPr>
        <p:txBody>
          <a:bodyPr/>
          <a:lstStyle/>
          <a:p>
            <a:pPr algn="ctr"/>
            <a:r>
              <a:rPr lang="en-US" altLang="en-US" b="1" dirty="0">
                <a:latin typeface="Comic Sans MS" panose="030F0702030302020204" pitchFamily="66" charset="0"/>
              </a:rPr>
              <a:t>Signals and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0C499-B300-4C85-82E1-220CCE8A9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8107" y="1425575"/>
            <a:ext cx="10255786" cy="1295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rgbClr val="FF0000"/>
                </a:solidFill>
                <a:latin typeface="Comic Sans MS" panose="030F0702030302020204" pitchFamily="66" charset="0"/>
              </a:rPr>
              <a:t>Goal: </a:t>
            </a:r>
            <a:r>
              <a:rPr lang="en-US" dirty="0">
                <a:latin typeface="Comic Sans MS" panose="030F0702030302020204" pitchFamily="66" charset="0"/>
              </a:rPr>
              <a:t>the difference between how a signal assignment and variable assignment behave in the process statement. </a:t>
            </a:r>
          </a:p>
        </p:txBody>
      </p:sp>
      <p:sp>
        <p:nvSpPr>
          <p:cNvPr id="35844" name="Slide Number Placeholder 3">
            <a:extLst>
              <a:ext uri="{FF2B5EF4-FFF2-40B4-BE49-F238E27FC236}">
                <a16:creationId xmlns:a16="http://schemas.microsoft.com/office/drawing/2014/main" id="{96CE92D0-FC9B-43C6-AD2D-90744712B85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9928225" y="6308726"/>
            <a:ext cx="53975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DC81F5-0218-4FE1-92DC-101AD960376A}" type="slidenum">
              <a:rPr lang="en-GB" altLang="en-US" sz="1800">
                <a:latin typeface="Comic Sans MS" panose="030F0702030302020204" pitchFamily="66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GB" altLang="en-US" sz="1800">
              <a:latin typeface="Comic Sans MS" panose="030F0702030302020204" pitchFamily="66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A60107-A7D3-48CD-8AEF-A4E072FC2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5220" y="2762151"/>
            <a:ext cx="2220759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...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signal </a:t>
            </a:r>
            <a:r>
              <a:rPr lang="en-US" altLang="en-US" sz="1800" dirty="0" err="1">
                <a:latin typeface="Comic Sans MS" panose="030F0702030302020204" pitchFamily="66" charset="0"/>
              </a:rPr>
              <a:t>x,y,z</a:t>
            </a:r>
            <a:r>
              <a:rPr lang="en-US" altLang="en-US" sz="1800" dirty="0">
                <a:latin typeface="Comic Sans MS" panose="030F0702030302020204" pitchFamily="66" charset="0"/>
              </a:rPr>
              <a:t> : bit;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...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process (y)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begin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  x&lt;=y;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  z&lt;=not x;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end process;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9714DF-BAF8-4CA8-81CE-EF6172EDB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5200" y="2925763"/>
            <a:ext cx="49926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If the signal </a:t>
            </a:r>
            <a:r>
              <a:rPr lang="en-US" altLang="en-US" sz="1800" i="1">
                <a:latin typeface="Comic Sans MS" panose="030F0702030302020204" pitchFamily="66" charset="0"/>
              </a:rPr>
              <a:t>y</a:t>
            </a:r>
            <a:r>
              <a:rPr lang="en-US" altLang="en-US" sz="1800">
                <a:latin typeface="Comic Sans MS" panose="030F0702030302020204" pitchFamily="66" charset="0"/>
              </a:rPr>
              <a:t> </a:t>
            </a: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changes</a:t>
            </a:r>
            <a:r>
              <a:rPr lang="en-US" altLang="en-US" sz="1800">
                <a:latin typeface="Comic Sans MS" panose="030F0702030302020204" pitchFamily="66" charset="0"/>
              </a:rPr>
              <a:t> then an event will be scheduled on </a:t>
            </a:r>
            <a:r>
              <a:rPr lang="en-US" altLang="en-US" sz="1800" i="1">
                <a:latin typeface="Comic Sans MS" panose="030F0702030302020204" pitchFamily="66" charset="0"/>
              </a:rPr>
              <a:t>x</a:t>
            </a:r>
            <a:r>
              <a:rPr lang="en-US" altLang="en-US" sz="1800">
                <a:latin typeface="Comic Sans MS" panose="030F0702030302020204" pitchFamily="66" charset="0"/>
              </a:rPr>
              <a:t> to make it the same as </a:t>
            </a:r>
            <a:r>
              <a:rPr lang="en-US" altLang="en-US" sz="1800" i="1">
                <a:latin typeface="Comic Sans MS" panose="030F0702030302020204" pitchFamily="66" charset="0"/>
              </a:rPr>
              <a:t>y</a:t>
            </a:r>
            <a:r>
              <a:rPr lang="en-US" altLang="en-US" sz="1800">
                <a:latin typeface="Comic Sans MS" panose="030F0702030302020204" pitchFamily="66" charset="0"/>
              </a:rPr>
              <a:t>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13C181-19CD-4C3C-B018-3DF354A2C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725863"/>
            <a:ext cx="4572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An event is scheduled on </a:t>
            </a:r>
            <a:r>
              <a:rPr lang="en-US" altLang="en-US" sz="1800" i="1">
                <a:latin typeface="Comic Sans MS" panose="030F0702030302020204" pitchFamily="66" charset="0"/>
              </a:rPr>
              <a:t>z</a:t>
            </a:r>
            <a:r>
              <a:rPr lang="en-US" altLang="en-US" sz="1800">
                <a:latin typeface="Comic Sans MS" panose="030F0702030302020204" pitchFamily="66" charset="0"/>
              </a:rPr>
              <a:t> to make it the opposite of </a:t>
            </a:r>
            <a:r>
              <a:rPr lang="en-US" altLang="en-US" sz="1800" i="1">
                <a:latin typeface="Comic Sans MS" panose="030F0702030302020204" pitchFamily="66" charset="0"/>
              </a:rPr>
              <a:t>x</a:t>
            </a:r>
            <a:r>
              <a:rPr lang="en-US" altLang="en-US" sz="1800">
                <a:latin typeface="Comic Sans MS" panose="030F0702030302020204" pitchFamily="66" charset="0"/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FA8A14-CF42-4CD9-BD28-86708ACD4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7738" y="4424363"/>
            <a:ext cx="4572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008000"/>
                </a:solidFill>
                <a:latin typeface="Comic Sans MS" panose="030F0702030302020204" pitchFamily="66" charset="0"/>
              </a:rPr>
              <a:t>Question: </a:t>
            </a:r>
            <a:r>
              <a:rPr lang="en-US" altLang="en-US" sz="1800" dirty="0">
                <a:latin typeface="Comic Sans MS" panose="030F0702030302020204" pitchFamily="66" charset="0"/>
              </a:rPr>
              <a:t>will the value of </a:t>
            </a:r>
            <a:r>
              <a:rPr lang="en-US" altLang="en-US" sz="1800" i="1" dirty="0">
                <a:latin typeface="Comic Sans MS" panose="030F0702030302020204" pitchFamily="66" charset="0"/>
              </a:rPr>
              <a:t>z</a:t>
            </a:r>
            <a:r>
              <a:rPr lang="en-US" altLang="en-US" sz="1800" dirty="0">
                <a:latin typeface="Comic Sans MS" panose="030F0702030302020204" pitchFamily="66" charset="0"/>
              </a:rPr>
              <a:t> be the opposite of </a:t>
            </a:r>
            <a:r>
              <a:rPr lang="en-US" altLang="en-US" sz="1800" i="1" dirty="0">
                <a:latin typeface="Comic Sans MS" panose="030F0702030302020204" pitchFamily="66" charset="0"/>
              </a:rPr>
              <a:t>y</a:t>
            </a:r>
            <a:r>
              <a:rPr lang="en-US" altLang="en-US" sz="1800" dirty="0">
                <a:latin typeface="Comic Sans MS" panose="030F0702030302020204" pitchFamily="66" charset="0"/>
              </a:rPr>
              <a:t>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2A94BB-FD0B-42E8-8D11-C1BDA6916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7738" y="5048251"/>
            <a:ext cx="457200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The answer is </a:t>
            </a:r>
            <a:r>
              <a:rPr lang="en-US" altLang="en-US" sz="1800" b="1">
                <a:solidFill>
                  <a:srgbClr val="FF0000"/>
                </a:solidFill>
                <a:latin typeface="Comic Sans MS" panose="030F0702030302020204" pitchFamily="66" charset="0"/>
              </a:rPr>
              <a:t>NO</a:t>
            </a:r>
            <a:r>
              <a:rPr lang="en-US" altLang="en-US" sz="1800">
                <a:latin typeface="Comic Sans MS" panose="030F0702030302020204" pitchFamily="66" charset="0"/>
              </a:rPr>
              <a:t>, because when the second statement is executed, the event on </a:t>
            </a:r>
            <a:r>
              <a:rPr lang="en-US" altLang="en-US" sz="1800" i="1">
                <a:latin typeface="Comic Sans MS" panose="030F0702030302020204" pitchFamily="66" charset="0"/>
              </a:rPr>
              <a:t>x</a:t>
            </a:r>
            <a:r>
              <a:rPr lang="en-US" altLang="en-US" sz="1800">
                <a:latin typeface="Comic Sans MS" panose="030F0702030302020204" pitchFamily="66" charset="0"/>
              </a:rPr>
              <a:t> has not been processed yet, and the event scheduled on </a:t>
            </a:r>
            <a:r>
              <a:rPr lang="en-US" altLang="en-US" sz="1800" i="1">
                <a:latin typeface="Comic Sans MS" panose="030F0702030302020204" pitchFamily="66" charset="0"/>
              </a:rPr>
              <a:t>z</a:t>
            </a:r>
            <a:r>
              <a:rPr lang="en-US" altLang="en-US" sz="1800">
                <a:latin typeface="Comic Sans MS" panose="030F0702030302020204" pitchFamily="66" charset="0"/>
              </a:rPr>
              <a:t> will be the opposite of the value of </a:t>
            </a:r>
            <a:r>
              <a:rPr lang="en-US" altLang="en-US" sz="1800" i="1">
                <a:latin typeface="Comic Sans MS" panose="030F0702030302020204" pitchFamily="66" charset="0"/>
              </a:rPr>
              <a:t>x</a:t>
            </a:r>
            <a:r>
              <a:rPr lang="en-US" altLang="en-US" sz="1800">
                <a:latin typeface="Comic Sans MS" panose="030F0702030302020204" pitchFamily="66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85BC6C4C-E318-41DE-97C2-A47BDDFB5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>
                <a:latin typeface="Comic Sans MS" panose="030F0702030302020204" pitchFamily="66" charset="0"/>
              </a:rPr>
              <a:t>Outline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937818B2-8F63-488D-A7E3-E2A4742C7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dirty="0">
                <a:latin typeface="Comic Sans MS" panose="030F0702030302020204" pitchFamily="66" charset="0"/>
              </a:rPr>
              <a:t>Concurrent and Sequential Statements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omic Sans MS" panose="030F0702030302020204" pitchFamily="66" charset="0"/>
              </a:rPr>
              <a:t>Process statement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omic Sans MS" panose="030F0702030302020204" pitchFamily="66" charset="0"/>
              </a:rPr>
              <a:t>Wait statement 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omic Sans MS" panose="030F0702030302020204" pitchFamily="66" charset="0"/>
              </a:rPr>
              <a:t>Signals &amp; variables in process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omic Sans MS" panose="030F0702030302020204" pitchFamily="66" charset="0"/>
              </a:rPr>
              <a:t>Global variables (Shared)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omic Sans MS" panose="030F0702030302020204" pitchFamily="66" charset="0"/>
              </a:rPr>
              <a:t>Postponed Process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omic Sans MS" panose="030F0702030302020204" pitchFamily="66" charset="0"/>
              </a:rPr>
              <a:t>If statements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omic Sans MS" panose="030F0702030302020204" pitchFamily="66" charset="0"/>
              </a:rPr>
              <a:t>Case statements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omic Sans MS" panose="030F0702030302020204" pitchFamily="66" charset="0"/>
              </a:rPr>
              <a:t>Loop statements</a:t>
            </a:r>
          </a:p>
          <a:p>
            <a:pPr>
              <a:lnSpc>
                <a:spcPct val="90000"/>
              </a:lnSpc>
            </a:pPr>
            <a:r>
              <a:rPr lang="en-US" altLang="en-US" dirty="0" err="1">
                <a:latin typeface="Comic Sans MS" panose="030F0702030302020204" pitchFamily="66" charset="0"/>
              </a:rPr>
              <a:t>Clk</a:t>
            </a:r>
            <a:r>
              <a:rPr lang="en-US" altLang="en-US" dirty="0">
                <a:latin typeface="Comic Sans MS" panose="030F0702030302020204" pitchFamily="66" charset="0"/>
              </a:rPr>
              <a:t> generation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omic Sans MS" panose="030F0702030302020204" pitchFamily="66" charset="0"/>
              </a:rPr>
              <a:t>Flip-Flops</a:t>
            </a:r>
          </a:p>
          <a:p>
            <a:pPr>
              <a:lnSpc>
                <a:spcPct val="90000"/>
              </a:lnSpc>
            </a:pPr>
            <a:r>
              <a:rPr lang="en-US" altLang="en-US" dirty="0" err="1">
                <a:latin typeface="Comic Sans MS" panose="030F0702030302020204" pitchFamily="66" charset="0"/>
              </a:rPr>
              <a:t>Synchron</a:t>
            </a:r>
            <a:r>
              <a:rPr lang="en-US" altLang="en-US" dirty="0">
                <a:latin typeface="Comic Sans MS" panose="030F0702030302020204" pitchFamily="66" charset="0"/>
              </a:rPr>
              <a:t> and </a:t>
            </a:r>
            <a:r>
              <a:rPr lang="en-US" altLang="en-US" dirty="0" err="1">
                <a:latin typeface="Comic Sans MS" panose="030F0702030302020204" pitchFamily="66" charset="0"/>
              </a:rPr>
              <a:t>Asynchron</a:t>
            </a:r>
            <a:r>
              <a:rPr lang="en-US" altLang="en-US" dirty="0">
                <a:latin typeface="Comic Sans MS" panose="030F0702030302020204" pitchFamily="66" charset="0"/>
              </a:rPr>
              <a:t> reset</a:t>
            </a:r>
          </a:p>
          <a:p>
            <a:endParaRPr lang="en-US" altLang="en-US" dirty="0">
              <a:latin typeface="Comic Sans MS" panose="030F0702030302020204" pitchFamily="66" charset="0"/>
            </a:endParaRPr>
          </a:p>
        </p:txBody>
      </p:sp>
      <p:sp>
        <p:nvSpPr>
          <p:cNvPr id="17412" name="Footer Placeholder 3">
            <a:extLst>
              <a:ext uri="{FF2B5EF4-FFF2-40B4-BE49-F238E27FC236}">
                <a16:creationId xmlns:a16="http://schemas.microsoft.com/office/drawing/2014/main" id="{60D1CAF3-AE02-4340-B0DD-9E98749494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199689" y="6381751"/>
            <a:ext cx="288925" cy="3587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EB3004A-F2AC-4F96-A9B0-6FD4F37E75E8}" type="slidenum">
              <a:rPr lang="en-AU" altLang="en-US" sz="1400">
                <a:latin typeface="Comic Sans MS" panose="030F0702030302020204" pitchFamily="66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AU" altLang="en-US" sz="14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4A331643-3E75-4683-BFE3-C6A9B643B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>
                <a:latin typeface="Comic Sans MS" panose="030F0702030302020204" pitchFamily="66" charset="0"/>
              </a:rPr>
              <a:t>Variables and Processes</a:t>
            </a:r>
          </a:p>
        </p:txBody>
      </p:sp>
      <p:sp>
        <p:nvSpPr>
          <p:cNvPr id="36867" name="Slide Number Placeholder 3">
            <a:extLst>
              <a:ext uri="{FF2B5EF4-FFF2-40B4-BE49-F238E27FC236}">
                <a16:creationId xmlns:a16="http://schemas.microsoft.com/office/drawing/2014/main" id="{F207DECA-0231-48DD-B158-8B669B925D5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9785351" y="6340476"/>
            <a:ext cx="6826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D6910C4-8292-4785-A638-109CDC1C8C4A}" type="slidenum">
              <a:rPr lang="en-GB" altLang="en-US" sz="1800">
                <a:latin typeface="Comic Sans MS" panose="030F0702030302020204" pitchFamily="66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GB" altLang="en-US" sz="1800">
              <a:latin typeface="Comic Sans MS" panose="030F0702030302020204" pitchFamily="66" charset="0"/>
            </a:endParaRPr>
          </a:p>
        </p:txBody>
      </p:sp>
      <p:sp>
        <p:nvSpPr>
          <p:cNvPr id="36868" name="Rectangle 6">
            <a:extLst>
              <a:ext uri="{FF2B5EF4-FFF2-40B4-BE49-F238E27FC236}">
                <a16:creationId xmlns:a16="http://schemas.microsoft.com/office/drawing/2014/main" id="{A82CCB16-B503-4F8E-A722-8A956D755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2927" y="1554004"/>
            <a:ext cx="2247039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process (y)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variable </a:t>
            </a:r>
            <a:r>
              <a:rPr lang="en-US" altLang="en-US" sz="1800" dirty="0" err="1">
                <a:latin typeface="Comic Sans MS" panose="030F0702030302020204" pitchFamily="66" charset="0"/>
              </a:rPr>
              <a:t>x,z</a:t>
            </a:r>
            <a:r>
              <a:rPr lang="en-US" altLang="en-US" sz="1800" dirty="0">
                <a:latin typeface="Comic Sans MS" panose="030F0702030302020204" pitchFamily="66" charset="0"/>
              </a:rPr>
              <a:t> : bit;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begin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  x:=y;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  z:=not x;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end process;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9E74E4-C200-4D42-A3EE-39988CC7D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2400" y="1762125"/>
            <a:ext cx="4572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The value of the variable </a:t>
            </a:r>
            <a:r>
              <a:rPr lang="en-US" altLang="en-US" sz="1800" i="1" dirty="0">
                <a:latin typeface="Comic Sans MS" panose="030F0702030302020204" pitchFamily="66" charset="0"/>
              </a:rPr>
              <a:t>z</a:t>
            </a:r>
            <a:r>
              <a:rPr lang="en-US" altLang="en-US" sz="1800" dirty="0">
                <a:latin typeface="Comic Sans MS" panose="030F0702030302020204" pitchFamily="66" charset="0"/>
              </a:rPr>
              <a:t> would be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the opposite of the value of </a:t>
            </a:r>
            <a:r>
              <a:rPr lang="en-US" altLang="en-US" sz="1800" i="1" dirty="0">
                <a:solidFill>
                  <a:srgbClr val="0000FF"/>
                </a:solidFill>
                <a:latin typeface="Comic Sans MS" panose="030F0702030302020204" pitchFamily="66" charset="0"/>
              </a:rPr>
              <a:t>y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latin typeface="Comic Sans MS" panose="030F0702030302020204" pitchFamily="66" charset="0"/>
              </a:rPr>
              <a:t>because the value of the variable </a:t>
            </a:r>
            <a:r>
              <a:rPr lang="en-US" altLang="en-US" sz="1800" i="1" dirty="0">
                <a:latin typeface="Comic Sans MS" panose="030F0702030302020204" pitchFamily="66" charset="0"/>
              </a:rPr>
              <a:t>x</a:t>
            </a:r>
            <a:r>
              <a:rPr lang="en-US" altLang="en-US" sz="1800" dirty="0">
                <a:latin typeface="Comic Sans MS" panose="030F0702030302020204" pitchFamily="66" charset="0"/>
              </a:rPr>
              <a:t> is changed immediately.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F411A2-86DA-4CE3-9515-AFBF14023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954" y="4191575"/>
            <a:ext cx="567133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Comic Sans MS" panose="030F0702030302020204" pitchFamily="66" charset="0"/>
              </a:rPr>
              <a:t>Variables are only available within processes:</a:t>
            </a:r>
          </a:p>
          <a:p>
            <a:pPr lvl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800" dirty="0">
                <a:latin typeface="Comic Sans MS" panose="030F0702030302020204" pitchFamily="66" charset="0"/>
              </a:rPr>
              <a:t>Name within process declarations</a:t>
            </a:r>
          </a:p>
          <a:p>
            <a:pPr lvl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800" dirty="0">
                <a:latin typeface="Comic Sans MS" panose="030F0702030302020204" pitchFamily="66" charset="0"/>
              </a:rPr>
              <a:t>Known only in this process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B2127F-1BB8-41CA-8546-6F3CA42E2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430" y="4237811"/>
            <a:ext cx="4220453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 Possible assignments: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latin typeface="Comic Sans MS" panose="030F0702030302020204" pitchFamily="66" charset="0"/>
            </a:endParaRPr>
          </a:p>
          <a:p>
            <a:pPr marL="1028700" lvl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Comic Sans MS" panose="030F0702030302020204" pitchFamily="66" charset="0"/>
              </a:rPr>
              <a:t>Signal to variable</a:t>
            </a:r>
          </a:p>
          <a:p>
            <a:pPr marL="1028700" lvl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Comic Sans MS" panose="030F0702030302020204" pitchFamily="66" charset="0"/>
              </a:rPr>
              <a:t>Variable to signal</a:t>
            </a:r>
          </a:p>
          <a:p>
            <a:pPr marL="1028700" lvl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Comic Sans MS" panose="030F0702030302020204" pitchFamily="66" charset="0"/>
              </a:rPr>
              <a:t>Types have to match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A672A890-86E8-49B0-8F50-2978D21A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>
                <a:latin typeface="Comic Sans MS" panose="030F0702030302020204" pitchFamily="66" charset="0"/>
              </a:rPr>
              <a:t>Variables in process</a:t>
            </a:r>
          </a:p>
        </p:txBody>
      </p:sp>
      <p:sp>
        <p:nvSpPr>
          <p:cNvPr id="37891" name="Slide Number Placeholder 3">
            <a:extLst>
              <a:ext uri="{FF2B5EF4-FFF2-40B4-BE49-F238E27FC236}">
                <a16:creationId xmlns:a16="http://schemas.microsoft.com/office/drawing/2014/main" id="{3CEABD64-12EF-4D89-9854-DEFC629D55B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077200" y="6356351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9EB411C-5EA1-41FA-A65D-A090D508BF62}" type="slidenum">
              <a:rPr lang="en-GB" altLang="en-US" sz="1800">
                <a:latin typeface="Comic Sans MS" panose="030F0702030302020204" pitchFamily="66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GB" altLang="en-US" sz="1800">
              <a:latin typeface="Comic Sans MS" panose="030F0702030302020204" pitchFamily="66" charset="0"/>
            </a:endParaRPr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40374E26-7E8D-4009-97AE-11E7F2019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6518" y="2138364"/>
            <a:ext cx="4769481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architecture RTL of XYZ is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  signal A, B, C : integer range 0 to 7;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  signal Y, Z    : integer range 0 to 15;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begin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  process (A, B, C)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    variable M, N : integer range 0 to 7;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  begin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    M := A;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    N := B;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    Z &lt;= M + N;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    M := C;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    Y &lt;= M + N;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  end process;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end RTL;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E40FCE-1044-403D-BED3-7A3C18FC37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681" y="3030538"/>
            <a:ext cx="4495800" cy="198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FC36FD56-7ACD-44E7-BCA0-242842AC2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200026"/>
            <a:ext cx="8259762" cy="708025"/>
          </a:xfrm>
        </p:spPr>
        <p:txBody>
          <a:bodyPr/>
          <a:lstStyle/>
          <a:p>
            <a:r>
              <a:rPr lang="en-US" altLang="en-US" sz="4000" b="1" dirty="0">
                <a:latin typeface="Comic Sans MS" panose="030F0702030302020204" pitchFamily="66" charset="0"/>
              </a:rPr>
              <a:t>Variables vs. signals in process</a:t>
            </a:r>
          </a:p>
        </p:txBody>
      </p:sp>
      <p:sp>
        <p:nvSpPr>
          <p:cNvPr id="38915" name="Slide Number Placeholder 3">
            <a:extLst>
              <a:ext uri="{FF2B5EF4-FFF2-40B4-BE49-F238E27FC236}">
                <a16:creationId xmlns:a16="http://schemas.microsoft.com/office/drawing/2014/main" id="{A42799A0-C369-45C5-B1D2-2FF043EABCA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077200" y="6356351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AFE7ADA-8A21-4B28-86EB-2BAB945B500E}" type="slidenum">
              <a:rPr lang="en-GB" altLang="en-US" sz="1800">
                <a:latin typeface="Comic Sans MS" panose="030F0702030302020204" pitchFamily="66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GB" altLang="en-US" sz="1800">
              <a:latin typeface="Comic Sans MS" panose="030F0702030302020204" pitchFamily="66" charset="0"/>
            </a:endParaRPr>
          </a:p>
        </p:txBody>
      </p:sp>
      <p:sp>
        <p:nvSpPr>
          <p:cNvPr id="38916" name="Rectangle 6">
            <a:extLst>
              <a:ext uri="{FF2B5EF4-FFF2-40B4-BE49-F238E27FC236}">
                <a16:creationId xmlns:a16="http://schemas.microsoft.com/office/drawing/2014/main" id="{08167AAE-6ED2-4033-8A58-459E44376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149" y="1578167"/>
            <a:ext cx="3338111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signal A,B,C: integer;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signal Y, Z : integer;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begin                  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  process (A,B,C)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    variable M, N: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             integer;  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  begin                  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    M := A;              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    N := B;              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    Z &lt;= M + N;          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    M := C;              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    Y &lt;= M + N;        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  end process;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99B149-6C75-4767-B077-4239B3605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1581" y="1799882"/>
            <a:ext cx="3038437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800" dirty="0">
                <a:latin typeface="Comic Sans MS" panose="030F0702030302020204" pitchFamily="66" charset="0"/>
              </a:rPr>
              <a:t>signal A,B,C: integer;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800" dirty="0">
                <a:latin typeface="Comic Sans MS" panose="030F0702030302020204" pitchFamily="66" charset="0"/>
              </a:rPr>
              <a:t>signal Y, Z : integer;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800" dirty="0">
                <a:latin typeface="Comic Sans MS" panose="030F0702030302020204" pitchFamily="66" charset="0"/>
              </a:rPr>
              <a:t>signal M, N : integer;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800" dirty="0">
                <a:latin typeface="Comic Sans MS" panose="030F0702030302020204" pitchFamily="66" charset="0"/>
              </a:rPr>
              <a:t>begin                  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800" dirty="0">
                <a:latin typeface="Comic Sans MS" panose="030F0702030302020204" pitchFamily="66" charset="0"/>
              </a:rPr>
              <a:t>  process (A,B,C,M,N)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800" dirty="0">
                <a:latin typeface="Comic Sans MS" panose="030F0702030302020204" pitchFamily="66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800" dirty="0">
                <a:latin typeface="Comic Sans MS" panose="030F0702030302020204" pitchFamily="66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800" dirty="0">
                <a:latin typeface="Comic Sans MS" panose="030F0702030302020204" pitchFamily="66" charset="0"/>
              </a:rPr>
              <a:t>  begin                  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800" dirty="0">
                <a:latin typeface="Comic Sans MS" panose="030F0702030302020204" pitchFamily="66" charset="0"/>
              </a:rPr>
              <a:t>    M &lt;= A;              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800" dirty="0">
                <a:latin typeface="Comic Sans MS" panose="030F0702030302020204" pitchFamily="66" charset="0"/>
              </a:rPr>
              <a:t>    N &lt;= B;              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800" dirty="0">
                <a:latin typeface="Comic Sans MS" panose="030F0702030302020204" pitchFamily="66" charset="0"/>
              </a:rPr>
              <a:t>    Z &lt;= M + N;          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800" dirty="0">
                <a:latin typeface="Comic Sans MS" panose="030F0702030302020204" pitchFamily="66" charset="0"/>
              </a:rPr>
              <a:t>    M &lt;= C;              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800" dirty="0">
                <a:latin typeface="Comic Sans MS" panose="030F0702030302020204" pitchFamily="66" charset="0"/>
              </a:rPr>
              <a:t>    Y &lt;= M + N;        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800" dirty="0">
                <a:latin typeface="Comic Sans MS" panose="030F0702030302020204" pitchFamily="66" charset="0"/>
              </a:rPr>
              <a:t>  end process;</a:t>
            </a:r>
            <a:endParaRPr lang="en-US" altLang="en-US" sz="1800" dirty="0">
              <a:latin typeface="Comic Sans MS" panose="030F0702030302020204" pitchFamily="66" charset="0"/>
            </a:endParaRPr>
          </a:p>
        </p:txBody>
      </p:sp>
      <p:pic>
        <p:nvPicPr>
          <p:cNvPr id="38918" name="Picture 8">
            <a:extLst>
              <a:ext uri="{FF2B5EF4-FFF2-40B4-BE49-F238E27FC236}">
                <a16:creationId xmlns:a16="http://schemas.microsoft.com/office/drawing/2014/main" id="{327D0AD2-A084-4634-8B76-13D1BC9F20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420" y="1799882"/>
            <a:ext cx="2371725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F295EE3-A396-43C7-A006-D52CD04CA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43" y="4578351"/>
            <a:ext cx="2319338" cy="177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32884CB3-67F8-4E6A-9CB7-1486569E1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261938"/>
            <a:ext cx="8259762" cy="646112"/>
          </a:xfrm>
        </p:spPr>
        <p:txBody>
          <a:bodyPr/>
          <a:lstStyle/>
          <a:p>
            <a:r>
              <a:rPr lang="en-US" altLang="en-US" sz="3600" b="1" dirty="0">
                <a:latin typeface="Comic Sans MS" panose="030F0702030302020204" pitchFamily="66" charset="0"/>
              </a:rPr>
              <a:t>Variables vs. signals in process (II)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30B56C0B-1461-4EEB-B0C2-0F88BD521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Comic Sans MS" panose="030F0702030302020204" pitchFamily="66" charset="0"/>
              </a:rPr>
              <a:t>Signal values are assigned </a:t>
            </a:r>
            <a:r>
              <a:rPr lang="en-US" alt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after</a:t>
            </a:r>
            <a:r>
              <a:rPr lang="en-US" altLang="en-US" dirty="0">
                <a:latin typeface="Comic Sans MS" panose="030F0702030302020204" pitchFamily="66" charset="0"/>
              </a:rPr>
              <a:t> the process execution</a:t>
            </a:r>
          </a:p>
          <a:p>
            <a:r>
              <a:rPr lang="en-US" altLang="en-US" dirty="0">
                <a:latin typeface="Comic Sans MS" panose="030F0702030302020204" pitchFamily="66" charset="0"/>
              </a:rPr>
              <a:t>Only the </a:t>
            </a:r>
            <a:r>
              <a:rPr lang="en-US" alt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last</a:t>
            </a:r>
            <a:r>
              <a:rPr lang="en-US" altLang="en-US" dirty="0">
                <a:latin typeface="Comic Sans MS" panose="030F0702030302020204" pitchFamily="66" charset="0"/>
              </a:rPr>
              <a:t> signal assignment is carried out</a:t>
            </a:r>
          </a:p>
          <a:p>
            <a:r>
              <a:rPr lang="en-US" altLang="en-US" dirty="0">
                <a:latin typeface="Comic Sans MS" panose="030F0702030302020204" pitchFamily="66" charset="0"/>
              </a:rPr>
              <a:t>M ⇐ A; is overwritten by M ⇐ C;</a:t>
            </a:r>
          </a:p>
          <a:p>
            <a:r>
              <a:rPr lang="en-US" altLang="en-US" dirty="0">
                <a:latin typeface="Comic Sans MS" panose="030F0702030302020204" pitchFamily="66" charset="0"/>
              </a:rPr>
              <a:t>The 2nd adder input is connected to C</a:t>
            </a:r>
          </a:p>
          <a:p>
            <a:endParaRPr lang="en-US" altLang="en-US" dirty="0">
              <a:latin typeface="Comic Sans MS" panose="030F0702030302020204" pitchFamily="66" charset="0"/>
            </a:endParaRPr>
          </a:p>
        </p:txBody>
      </p:sp>
      <p:sp>
        <p:nvSpPr>
          <p:cNvPr id="39940" name="Slide Number Placeholder 3">
            <a:extLst>
              <a:ext uri="{FF2B5EF4-FFF2-40B4-BE49-F238E27FC236}">
                <a16:creationId xmlns:a16="http://schemas.microsoft.com/office/drawing/2014/main" id="{D4DE696F-B04A-4717-BE96-2713BC10E24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077200" y="6356351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47BF756-D91A-4096-8E39-E9D4BD8E6251}" type="slidenum">
              <a:rPr lang="en-GB" altLang="en-US" sz="1800">
                <a:latin typeface="Comic Sans MS" panose="030F0702030302020204" pitchFamily="66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GB" altLang="en-US" sz="18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9D2B2334-B556-43E2-9021-1C4C2F456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200026"/>
            <a:ext cx="8259762" cy="708025"/>
          </a:xfrm>
        </p:spPr>
        <p:txBody>
          <a:bodyPr/>
          <a:lstStyle/>
          <a:p>
            <a:r>
              <a:rPr lang="en-US" altLang="en-US" sz="4000" b="1" dirty="0">
                <a:latin typeface="Comic Sans MS" panose="030F0702030302020204" pitchFamily="66" charset="0"/>
              </a:rPr>
              <a:t>Exam question (Check Yourself)</a:t>
            </a: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851F6DF5-2582-46C0-9295-75CF82EA7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886" y="1069976"/>
            <a:ext cx="10868808" cy="1223962"/>
          </a:xfrm>
        </p:spPr>
        <p:txBody>
          <a:bodyPr/>
          <a:lstStyle/>
          <a:p>
            <a:r>
              <a:rPr lang="en-US" altLang="en-US" sz="2400" dirty="0">
                <a:latin typeface="Comic Sans MS" panose="030F0702030302020204" pitchFamily="66" charset="0"/>
              </a:rPr>
              <a:t>What is the </a:t>
            </a:r>
            <a:r>
              <a:rPr lang="en-US" altLang="en-US" sz="2400" dirty="0">
                <a:solidFill>
                  <a:srgbClr val="0000FF"/>
                </a:solidFill>
                <a:latin typeface="Comic Sans MS" panose="030F0702030302020204" pitchFamily="66" charset="0"/>
              </a:rPr>
              <a:t>value of sum </a:t>
            </a:r>
            <a:r>
              <a:rPr lang="en-US" altLang="en-US" sz="2400" dirty="0">
                <a:latin typeface="Comic Sans MS" panose="030F0702030302020204" pitchFamily="66" charset="0"/>
              </a:rPr>
              <a:t>in the following two pieces of code? Please determine the value of sum for </a:t>
            </a:r>
            <a:r>
              <a:rPr lang="en-US" alt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the first 4 clocks</a:t>
            </a:r>
          </a:p>
        </p:txBody>
      </p:sp>
      <p:sp>
        <p:nvSpPr>
          <p:cNvPr id="40964" name="Footer Placeholder 3">
            <a:extLst>
              <a:ext uri="{FF2B5EF4-FFF2-40B4-BE49-F238E27FC236}">
                <a16:creationId xmlns:a16="http://schemas.microsoft.com/office/drawing/2014/main" id="{A60891F7-1FA8-4ADA-970A-D649212EC6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CEA3FDA-03DC-48AB-82A4-665E6EB1E3A1}" type="slidenum">
              <a:rPr lang="en-AU" altLang="en-US" sz="1400">
                <a:latin typeface="Comic Sans MS" panose="030F0702030302020204" pitchFamily="66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AU" altLang="en-US" sz="1400">
              <a:latin typeface="Comic Sans MS" panose="030F0702030302020204" pitchFamily="66" charset="0"/>
            </a:endParaRPr>
          </a:p>
        </p:txBody>
      </p:sp>
      <p:sp>
        <p:nvSpPr>
          <p:cNvPr id="40965" name="Text Box 2">
            <a:extLst>
              <a:ext uri="{FF2B5EF4-FFF2-40B4-BE49-F238E27FC236}">
                <a16:creationId xmlns:a16="http://schemas.microsoft.com/office/drawing/2014/main" id="{A7CE73C5-F2B6-4017-8667-12AE80ACC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661" y="2062792"/>
            <a:ext cx="4314117" cy="41417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  <a:cs typeface="Arial" panose="020B0604020202020204" pitchFamily="34" charset="0"/>
              </a:rPr>
              <a:t>entity </a:t>
            </a:r>
            <a:r>
              <a:rPr lang="en-US" altLang="en-US" sz="1400" dirty="0" err="1">
                <a:latin typeface="Comic Sans MS" panose="030F0702030302020204" pitchFamily="66" charset="0"/>
                <a:cs typeface="Arial" panose="020B0604020202020204" pitchFamily="34" charset="0"/>
              </a:rPr>
              <a:t>mysig</a:t>
            </a:r>
            <a:r>
              <a:rPr lang="en-US" altLang="en-US" sz="1400" dirty="0">
                <a:latin typeface="Comic Sans MS" panose="030F0702030302020204" pitchFamily="66" charset="0"/>
                <a:cs typeface="Arial" panose="020B0604020202020204" pitchFamily="34" charset="0"/>
              </a:rPr>
              <a:t> is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  <a:cs typeface="Arial" panose="020B0604020202020204" pitchFamily="34" charset="0"/>
              </a:rPr>
              <a:t>port(</a:t>
            </a:r>
            <a:r>
              <a:rPr lang="en-US" altLang="en-US" sz="1400" dirty="0" err="1">
                <a:latin typeface="Comic Sans MS" panose="030F0702030302020204" pitchFamily="66" charset="0"/>
                <a:cs typeface="Arial" panose="020B0604020202020204" pitchFamily="34" charset="0"/>
              </a:rPr>
              <a:t>clk</a:t>
            </a:r>
            <a:r>
              <a:rPr lang="en-US" altLang="en-US" sz="1400" dirty="0">
                <a:latin typeface="Comic Sans MS" panose="030F0702030302020204" pitchFamily="66" charset="0"/>
                <a:cs typeface="Arial" panose="020B0604020202020204" pitchFamily="34" charset="0"/>
              </a:rPr>
              <a:t>: in bit; sum: out integer range 0 to 256);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  <a:cs typeface="Arial" panose="020B0604020202020204" pitchFamily="34" charset="0"/>
              </a:rPr>
              <a:t>end </a:t>
            </a:r>
            <a:r>
              <a:rPr lang="en-US" altLang="en-US" sz="1400" dirty="0" err="1">
                <a:latin typeface="Comic Sans MS" panose="030F0702030302020204" pitchFamily="66" charset="0"/>
                <a:cs typeface="Arial" panose="020B0604020202020204" pitchFamily="34" charset="0"/>
              </a:rPr>
              <a:t>mysig</a:t>
            </a:r>
            <a:r>
              <a:rPr lang="en-US" altLang="en-US" sz="1400" dirty="0">
                <a:latin typeface="Comic Sans MS" panose="030F0702030302020204" pitchFamily="66" charset="0"/>
                <a:cs typeface="Arial" panose="020B0604020202020204" pitchFamily="34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  <a:cs typeface="Arial" panose="020B0604020202020204" pitchFamily="34" charset="0"/>
              </a:rPr>
              <a:t>architecture </a:t>
            </a:r>
            <a:r>
              <a:rPr lang="en-US" altLang="en-US" sz="1400" dirty="0" err="1">
                <a:latin typeface="Comic Sans MS" panose="030F0702030302020204" pitchFamily="66" charset="0"/>
                <a:cs typeface="Arial" panose="020B0604020202020204" pitchFamily="34" charset="0"/>
              </a:rPr>
              <a:t>beh</a:t>
            </a:r>
            <a:r>
              <a:rPr lang="en-US" altLang="en-US" sz="1400" dirty="0">
                <a:latin typeface="Comic Sans MS" panose="030F0702030302020204" pitchFamily="66" charset="0"/>
                <a:cs typeface="Arial" panose="020B0604020202020204" pitchFamily="34" charset="0"/>
              </a:rPr>
              <a:t> of </a:t>
            </a:r>
            <a:r>
              <a:rPr lang="en-US" altLang="en-US" sz="1400" dirty="0" err="1">
                <a:latin typeface="Comic Sans MS" panose="030F0702030302020204" pitchFamily="66" charset="0"/>
                <a:cs typeface="Arial" panose="020B0604020202020204" pitchFamily="34" charset="0"/>
              </a:rPr>
              <a:t>mysig</a:t>
            </a:r>
            <a:r>
              <a:rPr lang="en-US" altLang="en-US" sz="1400" dirty="0">
                <a:latin typeface="Comic Sans MS" panose="030F0702030302020204" pitchFamily="66" charset="0"/>
                <a:cs typeface="Arial" panose="020B0604020202020204" pitchFamily="34" charset="0"/>
              </a:rPr>
              <a:t> is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  <a:cs typeface="Arial" panose="020B0604020202020204" pitchFamily="34" charset="0"/>
              </a:rPr>
              <a:t> signal sig1: integer :=1;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  <a:cs typeface="Arial" panose="020B0604020202020204" pitchFamily="34" charset="0"/>
              </a:rPr>
              <a:t> signal sig2: integer :=2;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  <a:cs typeface="Arial" panose="020B0604020202020204" pitchFamily="34" charset="0"/>
              </a:rPr>
              <a:t> signal sig3: integer :=3;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  <a:cs typeface="Arial" panose="020B0604020202020204" pitchFamily="34" charset="0"/>
              </a:rPr>
              <a:t>begin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  <a:cs typeface="Arial" panose="020B0604020202020204" pitchFamily="34" charset="0"/>
              </a:rPr>
              <a:t>process(</a:t>
            </a:r>
            <a:r>
              <a:rPr lang="en-US" altLang="en-US" sz="1400" dirty="0" err="1">
                <a:latin typeface="Comic Sans MS" panose="030F0702030302020204" pitchFamily="66" charset="0"/>
                <a:cs typeface="Arial" panose="020B0604020202020204" pitchFamily="34" charset="0"/>
              </a:rPr>
              <a:t>clk</a:t>
            </a:r>
            <a:r>
              <a:rPr lang="en-US" altLang="en-US" sz="1400" dirty="0">
                <a:latin typeface="Comic Sans MS" panose="030F0702030302020204" pitchFamily="66" charset="0"/>
                <a:cs typeface="Arial" panose="020B0604020202020204" pitchFamily="34" charset="0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  <a:cs typeface="Arial" panose="020B0604020202020204" pitchFamily="34" charset="0"/>
              </a:rPr>
              <a:t> begin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  <a:cs typeface="Arial" panose="020B0604020202020204" pitchFamily="34" charset="0"/>
              </a:rPr>
              <a:t>  if(</a:t>
            </a:r>
            <a:r>
              <a:rPr lang="en-US" altLang="en-US" sz="1400" dirty="0" err="1">
                <a:latin typeface="Comic Sans MS" panose="030F0702030302020204" pitchFamily="66" charset="0"/>
                <a:cs typeface="Arial" panose="020B0604020202020204" pitchFamily="34" charset="0"/>
              </a:rPr>
              <a:t>clk'event</a:t>
            </a:r>
            <a:r>
              <a:rPr lang="en-US" altLang="en-US" sz="1400" dirty="0">
                <a:latin typeface="Comic Sans MS" panose="030F0702030302020204" pitchFamily="66" charset="0"/>
                <a:cs typeface="Arial" panose="020B0604020202020204" pitchFamily="34" charset="0"/>
              </a:rPr>
              <a:t> and </a:t>
            </a:r>
            <a:r>
              <a:rPr lang="en-US" altLang="en-US" sz="1400" dirty="0" err="1">
                <a:latin typeface="Comic Sans MS" panose="030F0702030302020204" pitchFamily="66" charset="0"/>
                <a:cs typeface="Arial" panose="020B0604020202020204" pitchFamily="34" charset="0"/>
              </a:rPr>
              <a:t>clk</a:t>
            </a:r>
            <a:r>
              <a:rPr lang="en-US" altLang="en-US" sz="1400" dirty="0">
                <a:latin typeface="Comic Sans MS" panose="030F0702030302020204" pitchFamily="66" charset="0"/>
                <a:cs typeface="Arial" panose="020B0604020202020204" pitchFamily="34" charset="0"/>
              </a:rPr>
              <a:t>='1') then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  <a:cs typeface="Arial" panose="020B0604020202020204" pitchFamily="34" charset="0"/>
              </a:rPr>
              <a:t>     sig1 &lt;=sig2 + sig3;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  <a:cs typeface="Arial" panose="020B0604020202020204" pitchFamily="34" charset="0"/>
              </a:rPr>
              <a:t>     sig2 &lt;= sig1;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  <a:cs typeface="Arial" panose="020B0604020202020204" pitchFamily="34" charset="0"/>
              </a:rPr>
              <a:t>     sig3 &lt;=sig2;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  <a:cs typeface="Arial" panose="020B0604020202020204" pitchFamily="34" charset="0"/>
              </a:rPr>
              <a:t>     sum&lt;=sig1 + sig2 + sig3;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  <a:cs typeface="Arial" panose="020B0604020202020204" pitchFamily="34" charset="0"/>
              </a:rPr>
              <a:t>  end if;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  <a:cs typeface="Arial" panose="020B0604020202020204" pitchFamily="34" charset="0"/>
              </a:rPr>
              <a:t>  end process;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  <a:cs typeface="Arial" panose="020B0604020202020204" pitchFamily="34" charset="0"/>
              </a:rPr>
              <a:t>end architecture;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Comic Sans MS" panose="030F0702030302020204" pitchFamily="66" charset="0"/>
            </a:endParaRPr>
          </a:p>
        </p:txBody>
      </p:sp>
      <p:sp>
        <p:nvSpPr>
          <p:cNvPr id="40966" name="Text Box 3">
            <a:extLst>
              <a:ext uri="{FF2B5EF4-FFF2-40B4-BE49-F238E27FC236}">
                <a16:creationId xmlns:a16="http://schemas.microsoft.com/office/drawing/2014/main" id="{CEAB460C-0275-44C7-A6C2-2BBA555E92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6858" y="2062793"/>
            <a:ext cx="4718481" cy="41417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  <a:cs typeface="Arial" panose="020B0604020202020204" pitchFamily="34" charset="0"/>
              </a:rPr>
              <a:t>entity </a:t>
            </a:r>
            <a:r>
              <a:rPr lang="en-US" altLang="en-US" sz="1400" dirty="0" err="1">
                <a:latin typeface="Comic Sans MS" panose="030F0702030302020204" pitchFamily="66" charset="0"/>
                <a:cs typeface="Arial" panose="020B0604020202020204" pitchFamily="34" charset="0"/>
              </a:rPr>
              <a:t>myvar</a:t>
            </a:r>
            <a:r>
              <a:rPr lang="en-US" altLang="en-US" sz="1400" dirty="0">
                <a:latin typeface="Comic Sans MS" panose="030F0702030302020204" pitchFamily="66" charset="0"/>
                <a:cs typeface="Arial" panose="020B0604020202020204" pitchFamily="34" charset="0"/>
              </a:rPr>
              <a:t> is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  <a:cs typeface="Arial" panose="020B0604020202020204" pitchFamily="34" charset="0"/>
              </a:rPr>
              <a:t>port(</a:t>
            </a:r>
            <a:r>
              <a:rPr lang="en-US" altLang="en-US" sz="1400" dirty="0" err="1">
                <a:latin typeface="Comic Sans MS" panose="030F0702030302020204" pitchFamily="66" charset="0"/>
                <a:cs typeface="Arial" panose="020B0604020202020204" pitchFamily="34" charset="0"/>
              </a:rPr>
              <a:t>clk</a:t>
            </a:r>
            <a:r>
              <a:rPr lang="en-US" altLang="en-US" sz="1400" dirty="0">
                <a:latin typeface="Comic Sans MS" panose="030F0702030302020204" pitchFamily="66" charset="0"/>
                <a:cs typeface="Arial" panose="020B0604020202020204" pitchFamily="34" charset="0"/>
              </a:rPr>
              <a:t>: in bit; sum: out integer range 0 to 256);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  <a:cs typeface="Arial" panose="020B0604020202020204" pitchFamily="34" charset="0"/>
              </a:rPr>
              <a:t>end </a:t>
            </a:r>
            <a:r>
              <a:rPr lang="en-US" altLang="en-US" sz="1400" dirty="0" err="1">
                <a:latin typeface="Comic Sans MS" panose="030F0702030302020204" pitchFamily="66" charset="0"/>
                <a:cs typeface="Arial" panose="020B0604020202020204" pitchFamily="34" charset="0"/>
              </a:rPr>
              <a:t>myvar</a:t>
            </a:r>
            <a:r>
              <a:rPr lang="en-US" altLang="en-US" sz="1400" dirty="0">
                <a:latin typeface="Comic Sans MS" panose="030F0702030302020204" pitchFamily="66" charset="0"/>
                <a:cs typeface="Arial" panose="020B0604020202020204" pitchFamily="34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  <a:cs typeface="Arial" panose="020B0604020202020204" pitchFamily="34" charset="0"/>
              </a:rPr>
              <a:t>architecture </a:t>
            </a:r>
            <a:r>
              <a:rPr lang="en-US" altLang="en-US" sz="1400" dirty="0" err="1">
                <a:latin typeface="Comic Sans MS" panose="030F0702030302020204" pitchFamily="66" charset="0"/>
                <a:cs typeface="Arial" panose="020B0604020202020204" pitchFamily="34" charset="0"/>
              </a:rPr>
              <a:t>beh</a:t>
            </a:r>
            <a:r>
              <a:rPr lang="en-US" altLang="en-US" sz="1400" dirty="0">
                <a:latin typeface="Comic Sans MS" panose="030F0702030302020204" pitchFamily="66" charset="0"/>
                <a:cs typeface="Arial" panose="020B0604020202020204" pitchFamily="34" charset="0"/>
              </a:rPr>
              <a:t> of </a:t>
            </a:r>
            <a:r>
              <a:rPr lang="en-US" altLang="en-US" sz="1400" dirty="0" err="1">
                <a:latin typeface="Comic Sans MS" panose="030F0702030302020204" pitchFamily="66" charset="0"/>
                <a:cs typeface="Arial" panose="020B0604020202020204" pitchFamily="34" charset="0"/>
              </a:rPr>
              <a:t>myvar</a:t>
            </a:r>
            <a:r>
              <a:rPr lang="en-US" altLang="en-US" sz="1400" dirty="0">
                <a:latin typeface="Comic Sans MS" panose="030F0702030302020204" pitchFamily="66" charset="0"/>
                <a:cs typeface="Arial" panose="020B0604020202020204" pitchFamily="34" charset="0"/>
              </a:rPr>
              <a:t> is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  <a:cs typeface="Arial" panose="020B0604020202020204" pitchFamily="34" charset="0"/>
              </a:rPr>
              <a:t>begin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  <a:cs typeface="Arial" panose="020B0604020202020204" pitchFamily="34" charset="0"/>
              </a:rPr>
              <a:t>process(</a:t>
            </a:r>
            <a:r>
              <a:rPr lang="en-US" altLang="en-US" sz="1400" dirty="0" err="1">
                <a:latin typeface="Comic Sans MS" panose="030F0702030302020204" pitchFamily="66" charset="0"/>
                <a:cs typeface="Arial" panose="020B0604020202020204" pitchFamily="34" charset="0"/>
              </a:rPr>
              <a:t>clk</a:t>
            </a:r>
            <a:r>
              <a:rPr lang="en-US" altLang="en-US" sz="1400" dirty="0">
                <a:latin typeface="Comic Sans MS" panose="030F0702030302020204" pitchFamily="66" charset="0"/>
                <a:cs typeface="Arial" panose="020B0604020202020204" pitchFamily="34" charset="0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  <a:cs typeface="Arial" panose="020B0604020202020204" pitchFamily="34" charset="0"/>
              </a:rPr>
              <a:t> variable var1: integer :=1;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  <a:cs typeface="Arial" panose="020B0604020202020204" pitchFamily="34" charset="0"/>
              </a:rPr>
              <a:t> variable var2: integer :=2;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  <a:cs typeface="Arial" panose="020B0604020202020204" pitchFamily="34" charset="0"/>
              </a:rPr>
              <a:t> variable var3: integer :=3;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  <a:cs typeface="Arial" panose="020B0604020202020204" pitchFamily="34" charset="0"/>
              </a:rPr>
              <a:t> begin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  <a:cs typeface="Arial" panose="020B0604020202020204" pitchFamily="34" charset="0"/>
              </a:rPr>
              <a:t>  if(</a:t>
            </a:r>
            <a:r>
              <a:rPr lang="en-US" altLang="en-US" sz="1400" dirty="0" err="1">
                <a:latin typeface="Comic Sans MS" panose="030F0702030302020204" pitchFamily="66" charset="0"/>
                <a:cs typeface="Arial" panose="020B0604020202020204" pitchFamily="34" charset="0"/>
              </a:rPr>
              <a:t>clk'event</a:t>
            </a:r>
            <a:r>
              <a:rPr lang="en-US" altLang="en-US" sz="1400" dirty="0">
                <a:latin typeface="Comic Sans MS" panose="030F0702030302020204" pitchFamily="66" charset="0"/>
                <a:cs typeface="Arial" panose="020B0604020202020204" pitchFamily="34" charset="0"/>
              </a:rPr>
              <a:t> and </a:t>
            </a:r>
            <a:r>
              <a:rPr lang="en-US" altLang="en-US" sz="1400" dirty="0" err="1">
                <a:latin typeface="Comic Sans MS" panose="030F0702030302020204" pitchFamily="66" charset="0"/>
                <a:cs typeface="Arial" panose="020B0604020202020204" pitchFamily="34" charset="0"/>
              </a:rPr>
              <a:t>clk</a:t>
            </a:r>
            <a:r>
              <a:rPr lang="en-US" altLang="en-US" sz="1400" dirty="0">
                <a:latin typeface="Comic Sans MS" panose="030F0702030302020204" pitchFamily="66" charset="0"/>
                <a:cs typeface="Arial" panose="020B0604020202020204" pitchFamily="34" charset="0"/>
              </a:rPr>
              <a:t>='1') then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  <a:cs typeface="Arial" panose="020B0604020202020204" pitchFamily="34" charset="0"/>
              </a:rPr>
              <a:t>     var1:=var2 + var3;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  <a:cs typeface="Arial" panose="020B0604020202020204" pitchFamily="34" charset="0"/>
              </a:rPr>
              <a:t>     var2 := var1;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  <a:cs typeface="Arial" panose="020B0604020202020204" pitchFamily="34" charset="0"/>
              </a:rPr>
              <a:t>     var3 :=var2;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  <a:cs typeface="Arial" panose="020B0604020202020204" pitchFamily="34" charset="0"/>
              </a:rPr>
              <a:t>     sum&lt;=var1 + var2 + var3;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  <a:cs typeface="Arial" panose="020B0604020202020204" pitchFamily="34" charset="0"/>
              </a:rPr>
              <a:t>  end if;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  <a:cs typeface="Arial" panose="020B0604020202020204" pitchFamily="34" charset="0"/>
              </a:rPr>
              <a:t>  end process;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  <a:cs typeface="Arial" panose="020B0604020202020204" pitchFamily="34" charset="0"/>
              </a:rPr>
              <a:t>end architecture;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CC2DFCE2-8C51-4CEA-AECA-14CCDC3D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49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b="1" dirty="0">
                <a:latin typeface="Comic Sans MS" panose="030F0702030302020204" pitchFamily="66" charset="0"/>
              </a:rPr>
              <a:t>Exam Question: Solution I</a:t>
            </a:r>
          </a:p>
        </p:txBody>
      </p:sp>
      <p:sp>
        <p:nvSpPr>
          <p:cNvPr id="41987" name="Footer Placeholder 3">
            <a:extLst>
              <a:ext uri="{FF2B5EF4-FFF2-40B4-BE49-F238E27FC236}">
                <a16:creationId xmlns:a16="http://schemas.microsoft.com/office/drawing/2014/main" id="{35F7F345-C84D-457C-99B0-D097103A61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63C5BC5-62F8-4771-BC8E-EAADD3B4EA50}" type="slidenum">
              <a:rPr lang="en-AU" altLang="en-US" sz="1400">
                <a:latin typeface="Comic Sans MS" panose="030F0702030302020204" pitchFamily="66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AU" altLang="en-US" sz="1400">
              <a:latin typeface="Comic Sans MS" panose="030F0702030302020204" pitchFamily="66" charset="0"/>
            </a:endParaRPr>
          </a:p>
        </p:txBody>
      </p:sp>
      <p:sp>
        <p:nvSpPr>
          <p:cNvPr id="41988" name="Rectangle 4">
            <a:extLst>
              <a:ext uri="{FF2B5EF4-FFF2-40B4-BE49-F238E27FC236}">
                <a16:creationId xmlns:a16="http://schemas.microsoft.com/office/drawing/2014/main" id="{01CE2F4A-9CF0-4505-ACF6-5860AB632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5882" y="1287462"/>
            <a:ext cx="4259989" cy="557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In </a:t>
            </a:r>
            <a:r>
              <a:rPr lang="en-US" altLang="en-US" sz="1600" b="1" dirty="0" err="1">
                <a:solidFill>
                  <a:srgbClr val="FF0000"/>
                </a:solidFill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myvar</a:t>
            </a:r>
            <a:r>
              <a:rPr lang="en-US" altLang="en-US" sz="1600" b="1" dirty="0">
                <a:solidFill>
                  <a:srgbClr val="FF0000"/>
                </a:solidFill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 program:</a:t>
            </a:r>
            <a:endParaRPr lang="en-US" altLang="en-US" sz="1200" dirty="0">
              <a:latin typeface="Comic Sans MS" panose="030F0702030302020204" pitchFamily="66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en-US" sz="1400" b="1" dirty="0">
                <a:solidFill>
                  <a:srgbClr val="FF0000"/>
                </a:solidFill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In clock 1:</a:t>
            </a:r>
            <a:endParaRPr lang="en-US" altLang="en-US" sz="1200" b="1" dirty="0">
              <a:solidFill>
                <a:srgbClr val="FF0000"/>
              </a:solidFill>
              <a:latin typeface="Comic Sans MS" panose="030F0702030302020204" pitchFamily="66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en-US" sz="1400" dirty="0"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Var1 = 2+3 = 5</a:t>
            </a:r>
            <a:endParaRPr lang="en-US" altLang="en-US" sz="1200" dirty="0">
              <a:latin typeface="Comic Sans MS" panose="030F0702030302020204" pitchFamily="66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en-US" sz="1400" dirty="0"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Var2 = 5</a:t>
            </a:r>
            <a:endParaRPr lang="en-US" altLang="en-US" sz="1200" dirty="0">
              <a:latin typeface="Comic Sans MS" panose="030F0702030302020204" pitchFamily="66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en-US" sz="1400" dirty="0"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Var3 = 5   </a:t>
            </a:r>
            <a:r>
              <a:rPr lang="en-US" altLang="en-US" sz="1400" dirty="0"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</a:t>
            </a:r>
            <a:r>
              <a:rPr lang="en-US" altLang="en-US" sz="1400" dirty="0"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 sum = 5 + 5 + 5 </a:t>
            </a:r>
            <a:r>
              <a:rPr lang="en-US" altLang="en-US" sz="1400" dirty="0"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</a:t>
            </a:r>
            <a:r>
              <a:rPr lang="en-US" altLang="en-US" sz="1400" dirty="0"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 sum = 15</a:t>
            </a:r>
            <a:endParaRPr lang="en-US" altLang="en-US" sz="1200" dirty="0">
              <a:latin typeface="Comic Sans MS" panose="030F0702030302020204" pitchFamily="66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en-US" sz="1400" b="1" dirty="0">
                <a:solidFill>
                  <a:srgbClr val="FF0000"/>
                </a:solidFill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 In clock 2:</a:t>
            </a:r>
            <a:endParaRPr lang="en-US" altLang="en-US" sz="1200" b="1" dirty="0">
              <a:solidFill>
                <a:srgbClr val="FF0000"/>
              </a:solidFill>
              <a:latin typeface="Comic Sans MS" panose="030F0702030302020204" pitchFamily="66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en-US" sz="1400" dirty="0"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Var1 = 5 + 5 = 10</a:t>
            </a:r>
            <a:endParaRPr lang="en-US" altLang="en-US" sz="1200" dirty="0">
              <a:latin typeface="Comic Sans MS" panose="030F0702030302020204" pitchFamily="66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en-US" sz="1400" dirty="0"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Var2 = 10</a:t>
            </a:r>
            <a:endParaRPr lang="en-US" altLang="en-US" sz="1200" dirty="0">
              <a:latin typeface="Comic Sans MS" panose="030F0702030302020204" pitchFamily="66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en-US" sz="1400" dirty="0"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Var3 = 10  </a:t>
            </a:r>
            <a:r>
              <a:rPr lang="en-US" altLang="en-US" sz="1400" dirty="0"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</a:t>
            </a:r>
            <a:r>
              <a:rPr lang="en-US" altLang="en-US" sz="1400" dirty="0"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 sum = 10 + 10 + 10  </a:t>
            </a:r>
            <a:r>
              <a:rPr lang="en-US" altLang="en-US" sz="1400" dirty="0"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</a:t>
            </a:r>
            <a:r>
              <a:rPr lang="en-US" altLang="en-US" sz="1400" dirty="0"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 sum =30;</a:t>
            </a:r>
            <a:endParaRPr lang="en-US" altLang="en-US" sz="1200" dirty="0">
              <a:latin typeface="Comic Sans MS" panose="030F0702030302020204" pitchFamily="66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en-US" sz="1400" dirty="0"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en-US" altLang="en-US" sz="1400" b="1" dirty="0">
                <a:solidFill>
                  <a:srgbClr val="FF0000"/>
                </a:solidFill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In clock3: </a:t>
            </a:r>
            <a:endParaRPr lang="en-US" altLang="en-US" sz="1200" b="1" dirty="0">
              <a:solidFill>
                <a:srgbClr val="FF0000"/>
              </a:solidFill>
              <a:latin typeface="Comic Sans MS" panose="030F0702030302020204" pitchFamily="66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en-US" sz="1400" dirty="0"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Var1 = 10 + 10 = 20</a:t>
            </a:r>
            <a:endParaRPr lang="en-US" altLang="en-US" sz="1200" dirty="0">
              <a:latin typeface="Comic Sans MS" panose="030F0702030302020204" pitchFamily="66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en-US" sz="1400" dirty="0"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Var2 = 20</a:t>
            </a:r>
            <a:endParaRPr lang="en-US" altLang="en-US" sz="1200" dirty="0">
              <a:latin typeface="Comic Sans MS" panose="030F0702030302020204" pitchFamily="66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en-US" sz="1400" dirty="0"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Var3 = 20 </a:t>
            </a:r>
            <a:r>
              <a:rPr lang="en-US" altLang="en-US" sz="1400" dirty="0"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</a:t>
            </a:r>
            <a:r>
              <a:rPr lang="en-US" altLang="en-US" sz="1400" dirty="0"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 sum 20 + 20 + 20 </a:t>
            </a:r>
            <a:r>
              <a:rPr lang="en-US" altLang="en-US" sz="1400" dirty="0"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</a:t>
            </a:r>
            <a:r>
              <a:rPr lang="en-US" altLang="en-US" sz="1400" dirty="0"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 sum = 60</a:t>
            </a:r>
            <a:endParaRPr lang="en-US" altLang="en-US" sz="1200" dirty="0">
              <a:latin typeface="Comic Sans MS" panose="030F0702030302020204" pitchFamily="66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en-US" sz="1400" b="1" dirty="0">
                <a:solidFill>
                  <a:srgbClr val="FF0000"/>
                </a:solidFill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 In clock4:</a:t>
            </a:r>
            <a:endParaRPr lang="en-US" altLang="en-US" sz="1200" b="1" dirty="0">
              <a:solidFill>
                <a:srgbClr val="FF0000"/>
              </a:solidFill>
              <a:latin typeface="Comic Sans MS" panose="030F0702030302020204" pitchFamily="66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en-US" sz="1400" dirty="0"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Var1 = 20 + 20 = 40</a:t>
            </a:r>
            <a:endParaRPr lang="en-US" altLang="en-US" sz="1200" dirty="0">
              <a:latin typeface="Comic Sans MS" panose="030F0702030302020204" pitchFamily="66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en-US" sz="1400" dirty="0"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Var2 = 40</a:t>
            </a:r>
            <a:endParaRPr lang="en-US" altLang="en-US" sz="1200" dirty="0">
              <a:latin typeface="Comic Sans MS" panose="030F0702030302020204" pitchFamily="66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en-US" sz="1400" dirty="0"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Var3 = 40 </a:t>
            </a:r>
            <a:r>
              <a:rPr lang="en-US" altLang="en-US" sz="1400" dirty="0"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</a:t>
            </a:r>
            <a:r>
              <a:rPr lang="en-US" altLang="en-US" sz="1400" dirty="0"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 sum = 40 + 40 + 40 </a:t>
            </a:r>
            <a:r>
              <a:rPr lang="en-US" altLang="en-US" sz="1400" dirty="0"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</a:t>
            </a:r>
            <a:r>
              <a:rPr lang="en-US" altLang="en-US" sz="1400" dirty="0"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 sum = 120</a:t>
            </a:r>
            <a:endParaRPr lang="en-US" altLang="en-US" sz="1200" dirty="0">
              <a:latin typeface="Comic Sans MS" panose="030F0702030302020204" pitchFamily="66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98768E1E-BE50-4B4A-B017-F1A1B2BF6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6590"/>
          </a:xfrm>
        </p:spPr>
        <p:txBody>
          <a:bodyPr>
            <a:noAutofit/>
          </a:bodyPr>
          <a:lstStyle/>
          <a:p>
            <a:pPr algn="ctr"/>
            <a:r>
              <a:rPr lang="en-US" altLang="en-US" b="1" dirty="0">
                <a:latin typeface="Comic Sans MS" panose="030F0702030302020204" pitchFamily="66" charset="0"/>
              </a:rPr>
              <a:t>Exam Question: Solution II</a:t>
            </a:r>
          </a:p>
        </p:txBody>
      </p:sp>
      <p:sp>
        <p:nvSpPr>
          <p:cNvPr id="43011" name="Footer Placeholder 3">
            <a:extLst>
              <a:ext uri="{FF2B5EF4-FFF2-40B4-BE49-F238E27FC236}">
                <a16:creationId xmlns:a16="http://schemas.microsoft.com/office/drawing/2014/main" id="{F9CD0BAD-160D-47DB-AB05-EB4F14AAAF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66B63DD-5D96-4D7C-AEA9-6599A377DA75}" type="slidenum">
              <a:rPr lang="en-AU" altLang="en-US" sz="1400">
                <a:latin typeface="Comic Sans MS" panose="030F0702030302020204" pitchFamily="66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AU" altLang="en-US" sz="1400">
              <a:latin typeface="Comic Sans MS" panose="030F0702030302020204" pitchFamily="66" charset="0"/>
            </a:endParaRP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D5C7FD4C-7568-41A5-9ADF-CDB54FF78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192214"/>
            <a:ext cx="4191000" cy="5204566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en-US" sz="1600" b="1">
                <a:solidFill>
                  <a:srgbClr val="FF0000"/>
                </a:solidFill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In mysig program:</a:t>
            </a:r>
            <a:endParaRPr lang="en-US" altLang="en-US" sz="1200">
              <a:latin typeface="Comic Sans MS" panose="030F0702030302020204" pitchFamily="66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en-US" sz="1600" b="1">
                <a:solidFill>
                  <a:srgbClr val="FF0000"/>
                </a:solidFill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en-US" altLang="en-US" sz="1400" b="1">
                <a:solidFill>
                  <a:srgbClr val="0000FF"/>
                </a:solidFill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In clock1: </a:t>
            </a:r>
            <a:endParaRPr lang="en-US" altLang="en-US" sz="1200" b="1">
              <a:solidFill>
                <a:srgbClr val="0000FF"/>
              </a:solidFill>
              <a:latin typeface="Comic Sans MS" panose="030F0702030302020204" pitchFamily="66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en-US" sz="1400"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All signal assignments are taken at the beginning of clock 2; thereby in clock 1 you have</a:t>
            </a:r>
            <a:endParaRPr lang="en-US" altLang="en-US" sz="1200">
              <a:latin typeface="Comic Sans MS" panose="030F0702030302020204" pitchFamily="66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en-US" sz="1400"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Sig1 = 1</a:t>
            </a:r>
            <a:endParaRPr lang="en-US" altLang="en-US" sz="1200">
              <a:latin typeface="Comic Sans MS" panose="030F0702030302020204" pitchFamily="66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en-US" sz="1400"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Sig2 = 2</a:t>
            </a:r>
            <a:endParaRPr lang="en-US" altLang="en-US" sz="1200">
              <a:latin typeface="Comic Sans MS" panose="030F0702030302020204" pitchFamily="66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en-US" sz="1400"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Sig3 = 3  </a:t>
            </a:r>
            <a:r>
              <a:rPr lang="en-US" altLang="en-US" sz="1400"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</a:t>
            </a:r>
            <a:r>
              <a:rPr lang="en-US" altLang="en-US" sz="1400"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 sum = 1+2+3 </a:t>
            </a:r>
            <a:r>
              <a:rPr lang="en-US" altLang="en-US" sz="1400"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</a:t>
            </a:r>
            <a:r>
              <a:rPr lang="en-US" altLang="en-US" sz="1400"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 sum = 6</a:t>
            </a:r>
            <a:endParaRPr lang="en-US" altLang="en-US" sz="1200">
              <a:latin typeface="Comic Sans MS" panose="030F0702030302020204" pitchFamily="66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en-US" sz="1400"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en-US" altLang="en-US" sz="1400" b="1">
                <a:solidFill>
                  <a:srgbClr val="0000FF"/>
                </a:solidFill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In clock2:</a:t>
            </a:r>
            <a:endParaRPr lang="en-US" altLang="en-US" sz="1200" b="1">
              <a:solidFill>
                <a:srgbClr val="0000FF"/>
              </a:solidFill>
              <a:latin typeface="Comic Sans MS" panose="030F0702030302020204" pitchFamily="66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en-US" sz="1400"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Now, the signal assignments of clock 1 are taken here; while the signal assignments of clock 2 are taken at the beginning of clock 3. So, we have </a:t>
            </a:r>
            <a:endParaRPr lang="en-US" altLang="en-US" sz="1200">
              <a:latin typeface="Comic Sans MS" panose="030F0702030302020204" pitchFamily="66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en-US" sz="1400"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 Sig1 = 2 + 3 = 5</a:t>
            </a:r>
            <a:endParaRPr lang="en-US" altLang="en-US" sz="1200">
              <a:latin typeface="Comic Sans MS" panose="030F0702030302020204" pitchFamily="66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en-US" sz="1400"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Sig2 = 1  (the value of signal sig1 of clock 1)</a:t>
            </a:r>
            <a:endParaRPr lang="en-US" altLang="en-US" sz="1200">
              <a:latin typeface="Comic Sans MS" panose="030F0702030302020204" pitchFamily="66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en-US" sz="1400"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Sig3 = 2  (the value of sig2 of clock 1)  </a:t>
            </a:r>
            <a:r>
              <a:rPr lang="en-US" altLang="en-US" sz="1400"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</a:t>
            </a:r>
            <a:r>
              <a:rPr lang="en-US" altLang="en-US" sz="1400"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 sum = 5 + 1 + 2 = 8</a:t>
            </a:r>
            <a:endParaRPr lang="en-US" altLang="en-US" sz="1200">
              <a:latin typeface="Comic Sans MS" panose="030F0702030302020204" pitchFamily="66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en-US" sz="1400">
                <a:solidFill>
                  <a:srgbClr val="0000FF"/>
                </a:solidFill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altLang="en-US" sz="1200">
              <a:latin typeface="Comic Sans MS" panose="030F0702030302020204" pitchFamily="66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id="{2532F390-294C-4FDC-883E-7A92480C5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2051" y="1108075"/>
            <a:ext cx="4225925" cy="555152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en-US" sz="1400" b="1">
                <a:solidFill>
                  <a:srgbClr val="0000FF"/>
                </a:solidFill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In clock3:</a:t>
            </a:r>
            <a:endParaRPr lang="en-US" altLang="en-US" sz="1200" b="1">
              <a:solidFill>
                <a:srgbClr val="0000FF"/>
              </a:solidFill>
              <a:latin typeface="Comic Sans MS" panose="030F0702030302020204" pitchFamily="66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en-US" sz="1400"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 Now, the signal assignments of clock 2 are taken here; while the signal assignments of clock 3 are taken at the beginning of clock 4. So, we have </a:t>
            </a:r>
            <a:endParaRPr lang="en-US" altLang="en-US" sz="1200">
              <a:latin typeface="Comic Sans MS" panose="030F0702030302020204" pitchFamily="66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en-US" sz="1400"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 Sig1 = 1 + 2 = 3</a:t>
            </a:r>
            <a:endParaRPr lang="en-US" altLang="en-US" sz="1200">
              <a:latin typeface="Comic Sans MS" panose="030F0702030302020204" pitchFamily="66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en-US" sz="1400"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Sig2 = 5  (the value of signal sig1 of clock 2)</a:t>
            </a:r>
            <a:endParaRPr lang="en-US" altLang="en-US" sz="1200">
              <a:latin typeface="Comic Sans MS" panose="030F0702030302020204" pitchFamily="66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en-US" sz="1400"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Sig3 = 1  (the value of sig2 of clock 2)  </a:t>
            </a:r>
            <a:r>
              <a:rPr lang="en-US" altLang="en-US" sz="1400"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</a:t>
            </a:r>
            <a:r>
              <a:rPr lang="en-US" altLang="en-US" sz="1400"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 sum = 3 + 5 + 1  </a:t>
            </a:r>
            <a:r>
              <a:rPr lang="en-US" altLang="en-US" sz="1400"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</a:t>
            </a:r>
            <a:r>
              <a:rPr lang="en-US" altLang="en-US" sz="1400"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 sum = 9</a:t>
            </a:r>
            <a:endParaRPr lang="en-US" altLang="en-US" sz="1200">
              <a:latin typeface="Comic Sans MS" panose="030F0702030302020204" pitchFamily="66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en-US" sz="1400" b="1">
                <a:solidFill>
                  <a:srgbClr val="0000FF"/>
                </a:solidFill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 In clock4: </a:t>
            </a:r>
            <a:endParaRPr lang="en-US" altLang="en-US" sz="1200" b="1">
              <a:solidFill>
                <a:srgbClr val="0000FF"/>
              </a:solidFill>
              <a:latin typeface="Comic Sans MS" panose="030F0702030302020204" pitchFamily="66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en-US" sz="1400"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 Now, the signal assignments of clock 3 are taken here; while the signal assignments of clock 4 are taken at the beginning of clock 5. So, we have </a:t>
            </a:r>
            <a:endParaRPr lang="en-US" altLang="en-US" sz="1200">
              <a:latin typeface="Comic Sans MS" panose="030F0702030302020204" pitchFamily="66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en-US" sz="1400"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altLang="en-US" sz="1200">
              <a:latin typeface="Comic Sans MS" panose="030F0702030302020204" pitchFamily="66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en-US" sz="1400"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Sig1 = 5 + 1 = 6</a:t>
            </a:r>
            <a:endParaRPr lang="en-US" altLang="en-US" sz="1200">
              <a:latin typeface="Comic Sans MS" panose="030F0702030302020204" pitchFamily="66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en-US" sz="1400"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Sig2 = 3  (the value of signal sig1 of clock 3)</a:t>
            </a:r>
            <a:endParaRPr lang="en-US" altLang="en-US" sz="1200">
              <a:latin typeface="Comic Sans MS" panose="030F0702030302020204" pitchFamily="66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en-US" sz="1400"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Sig3 = 5  (the value of sig2 of clock 3)  </a:t>
            </a:r>
            <a:r>
              <a:rPr lang="en-US" altLang="en-US" sz="1400"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</a:t>
            </a:r>
            <a:r>
              <a:rPr lang="en-US" altLang="en-US" sz="1400"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 sum = 6 + 3 + 5  </a:t>
            </a:r>
            <a:r>
              <a:rPr lang="en-US" altLang="en-US" sz="1400"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</a:t>
            </a:r>
            <a:r>
              <a:rPr lang="en-US" altLang="en-US" sz="1400"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 sum = 14</a:t>
            </a:r>
            <a:endParaRPr lang="en-US" altLang="en-US" sz="1200">
              <a:latin typeface="Comic Sans MS" panose="030F0702030302020204" pitchFamily="66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D4373115-53EA-49ED-8BC1-C3C7D7890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F32E5-2F13-4C70-BF35-5E8F0FF55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  <a:defRPr/>
            </a:pPr>
            <a:endParaRPr lang="en-US" dirty="0">
              <a:latin typeface="Comic Sans MS" panose="030F0702030302020204" pitchFamily="66" charset="0"/>
            </a:endParaRPr>
          </a:p>
          <a:p>
            <a:pPr marL="0" indent="0" algn="ctr">
              <a:buNone/>
              <a:defRPr/>
            </a:pPr>
            <a:r>
              <a:rPr lang="en-US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Global Variables (Shared)</a:t>
            </a:r>
          </a:p>
        </p:txBody>
      </p:sp>
      <p:sp>
        <p:nvSpPr>
          <p:cNvPr id="44036" name="Footer Placeholder 3">
            <a:extLst>
              <a:ext uri="{FF2B5EF4-FFF2-40B4-BE49-F238E27FC236}">
                <a16:creationId xmlns:a16="http://schemas.microsoft.com/office/drawing/2014/main" id="{F294C9C0-5343-4E28-8C3B-A7BC5E814E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459B96D-4811-4ECC-9A8F-CF7D267C8110}" type="slidenum">
              <a:rPr lang="en-AU" altLang="en-US" sz="1400">
                <a:latin typeface="Comic Sans MS" panose="030F0702030302020204" pitchFamily="66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AU" altLang="en-US" sz="14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F24E6D23-990B-47D6-A892-C99C9F088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>
                <a:latin typeface="Comic Sans MS" panose="030F0702030302020204" pitchFamily="66" charset="0"/>
              </a:rPr>
              <a:t>Global Variables </a:t>
            </a: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D55884E8-8964-4CAC-96AD-7EC5AB662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9600"/>
            <a:ext cx="10515600" cy="3655783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>
                <a:latin typeface="Comic Sans MS" panose="030F0702030302020204" pitchFamily="66" charset="0"/>
              </a:rPr>
              <a:t>In VHDL 93, global variables </a:t>
            </a:r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are allowed</a:t>
            </a:r>
            <a:r>
              <a:rPr lang="en-US" dirty="0">
                <a:latin typeface="Comic Sans MS" panose="030F0702030302020204" pitchFamily="66" charset="0"/>
              </a:rPr>
              <a:t>. </a:t>
            </a:r>
          </a:p>
          <a:p>
            <a:pPr marL="0" indent="0">
              <a:buNone/>
              <a:defRPr/>
            </a:pPr>
            <a:endParaRPr lang="en-US" dirty="0">
              <a:latin typeface="Comic Sans MS" panose="030F0702030302020204" pitchFamily="66" charset="0"/>
            </a:endParaRPr>
          </a:p>
          <a:p>
            <a:pPr>
              <a:defRPr/>
            </a:pPr>
            <a:r>
              <a:rPr lang="en-US" dirty="0">
                <a:latin typeface="Comic Sans MS" panose="030F0702030302020204" pitchFamily="66" charset="0"/>
              </a:rPr>
              <a:t>These variables are not only visible within a process but within the </a:t>
            </a:r>
            <a:r>
              <a:rPr lang="en-US" dirty="0">
                <a:solidFill>
                  <a:srgbClr val="990000"/>
                </a:solidFill>
                <a:latin typeface="Comic Sans MS" panose="030F0702030302020204" pitchFamily="66" charset="0"/>
              </a:rPr>
              <a:t>entire architecture</a:t>
            </a:r>
            <a:r>
              <a:rPr lang="en-US" dirty="0">
                <a:latin typeface="Comic Sans MS" panose="030F0702030302020204" pitchFamily="66" charset="0"/>
              </a:rPr>
              <a:t>. </a:t>
            </a:r>
          </a:p>
          <a:p>
            <a:pPr marL="0" indent="0">
              <a:buNone/>
              <a:defRPr/>
            </a:pPr>
            <a:endParaRPr lang="en-US" dirty="0">
              <a:latin typeface="Comic Sans MS" panose="030F0702030302020204" pitchFamily="66" charset="0"/>
            </a:endParaRPr>
          </a:p>
          <a:p>
            <a:pPr>
              <a:defRPr/>
            </a:pPr>
            <a:r>
              <a:rPr lang="en-US" dirty="0">
                <a:latin typeface="Comic Sans MS" panose="030F0702030302020204" pitchFamily="66" charset="0"/>
              </a:rPr>
              <a:t>The problem may occur, that two processes assign a different value to a global variable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at the same time</a:t>
            </a:r>
            <a:r>
              <a:rPr lang="en-US" dirty="0">
                <a:latin typeface="Comic Sans MS" panose="030F0702030302020204" pitchFamily="66" charset="0"/>
              </a:rPr>
              <a:t>. It is not clear then, which of these processes assigns the value to the variable last. 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sz="2100" dirty="0">
                <a:latin typeface="Comic Sans MS" panose="030F0702030302020204" pitchFamily="66" charset="0"/>
              </a:rPr>
              <a:t>This can lead to a </a:t>
            </a:r>
            <a:r>
              <a:rPr lang="en-US" sz="2100" dirty="0">
                <a:solidFill>
                  <a:srgbClr val="FF0000"/>
                </a:solidFill>
                <a:latin typeface="Comic Sans MS" panose="030F0702030302020204" pitchFamily="66" charset="0"/>
              </a:rPr>
              <a:t>non-deterministic</a:t>
            </a:r>
            <a:r>
              <a:rPr lang="en-US" sz="2100" dirty="0">
                <a:latin typeface="Comic Sans MS" panose="030F0702030302020204" pitchFamily="66" charset="0"/>
              </a:rPr>
              <a:t> behavior!</a:t>
            </a:r>
          </a:p>
          <a:p>
            <a:pPr marL="457200" lvl="1" indent="0">
              <a:buNone/>
              <a:defRPr/>
            </a:pPr>
            <a:endParaRPr lang="en-US" sz="2000" dirty="0">
              <a:latin typeface="Comic Sans MS" panose="030F0702030302020204" pitchFamily="66" charset="0"/>
            </a:endParaRPr>
          </a:p>
          <a:p>
            <a:pPr>
              <a:defRPr/>
            </a:pPr>
            <a:r>
              <a:rPr lang="en-US" sz="2400" b="1" dirty="0">
                <a:solidFill>
                  <a:srgbClr val="0070C0"/>
                </a:solidFill>
                <a:latin typeface="Comic Sans MS" panose="030F0702030302020204" pitchFamily="66" charset="0"/>
              </a:rPr>
              <a:t>In synthesizable VHDL code global variables must not be used.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p:sp>
        <p:nvSpPr>
          <p:cNvPr id="45060" name="Footer Placeholder 3">
            <a:extLst>
              <a:ext uri="{FF2B5EF4-FFF2-40B4-BE49-F238E27FC236}">
                <a16:creationId xmlns:a16="http://schemas.microsoft.com/office/drawing/2014/main" id="{8F20D16E-244A-4A2A-94EC-2BD04F66F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F662B6A-AE39-43CC-AA0A-7C1D56C610F5}" type="slidenum">
              <a:rPr lang="en-AU" altLang="en-US" sz="1400">
                <a:latin typeface="Comic Sans MS" panose="030F0702030302020204" pitchFamily="66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AU" altLang="en-US" sz="14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BEE47DAB-7A48-4CE0-83B5-B782AD085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1850"/>
          </a:xfrm>
        </p:spPr>
        <p:txBody>
          <a:bodyPr/>
          <a:lstStyle/>
          <a:p>
            <a:pPr algn="ctr"/>
            <a:r>
              <a:rPr lang="en-US" altLang="en-US" b="1" dirty="0">
                <a:latin typeface="Comic Sans MS" panose="030F0702030302020204" pitchFamily="66" charset="0"/>
              </a:rPr>
              <a:t>Global Variables (II)</a:t>
            </a:r>
          </a:p>
        </p:txBody>
      </p:sp>
      <p:sp>
        <p:nvSpPr>
          <p:cNvPr id="46083" name="Footer Placeholder 3">
            <a:extLst>
              <a:ext uri="{FF2B5EF4-FFF2-40B4-BE49-F238E27FC236}">
                <a16:creationId xmlns:a16="http://schemas.microsoft.com/office/drawing/2014/main" id="{2309CD3F-B151-4E9D-9DB6-8311C8AC8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3E3919D-0A94-4B6D-A579-F119D26BC5E1}" type="slidenum">
              <a:rPr lang="en-AU" altLang="en-US" sz="1400">
                <a:latin typeface="Comic Sans MS" panose="030F0702030302020204" pitchFamily="66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AU" altLang="en-US" sz="1400">
              <a:latin typeface="Comic Sans MS" panose="030F0702030302020204" pitchFamily="66" charset="0"/>
            </a:endParaRPr>
          </a:p>
        </p:txBody>
      </p:sp>
      <p:graphicFrame>
        <p:nvGraphicFramePr>
          <p:cNvPr id="6" name="Group 55">
            <a:extLst>
              <a:ext uri="{FF2B5EF4-FFF2-40B4-BE49-F238E27FC236}">
                <a16:creationId xmlns:a16="http://schemas.microsoft.com/office/drawing/2014/main" id="{9DABA491-B728-4949-AF97-34A3AE50EE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570452"/>
              </p:ext>
            </p:extLst>
          </p:nvPr>
        </p:nvGraphicFramePr>
        <p:xfrm>
          <a:off x="1758950" y="1580357"/>
          <a:ext cx="8674100" cy="4392612"/>
        </p:xfrm>
        <a:graphic>
          <a:graphicData uri="http://schemas.openxmlformats.org/drawingml/2006/table">
            <a:tbl>
              <a:tblPr/>
              <a:tblGrid>
                <a:gridCol w="3867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6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9876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anose="030F0702030302020204" pitchFamily="66" charset="0"/>
                        </a:rPr>
                        <a:t>architecture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 BEHAVE 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anose="030F0702030302020204" pitchFamily="66" charset="0"/>
                        </a:rPr>
                        <a:t>of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 SHARED 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anose="030F0702030302020204" pitchFamily="66" charset="0"/>
                        </a:rPr>
                        <a:t>is</a:t>
                      </a:r>
                      <a:b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</a:b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        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anose="030F0702030302020204" pitchFamily="66" charset="0"/>
                        </a:rPr>
                        <a:t>shared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anose="030F0702030302020204" pitchFamily="66" charset="0"/>
                        </a:rPr>
                        <a:t>variable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S  : integer;</a:t>
                      </a:r>
                      <a:b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</a:b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begin</a:t>
                      </a:r>
                      <a:b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</a:b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        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anose="030F0702030302020204" pitchFamily="66" charset="0"/>
                        </a:rPr>
                        <a:t>process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 (A, B)</a:t>
                      </a:r>
                      <a:b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</a:b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        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anose="030F0702030302020204" pitchFamily="66" charset="0"/>
                        </a:rPr>
                        <a:t>begin</a:t>
                      </a:r>
                      <a:b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</a:b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               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 S := 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 A + B;</a:t>
                      </a:r>
                      <a:b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</a:b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        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anose="030F0702030302020204" pitchFamily="66" charset="0"/>
                        </a:rPr>
                        <a:t>end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anose="030F0702030302020204" pitchFamily="66" charset="0"/>
                        </a:rPr>
                        <a:t>process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;</a:t>
                      </a:r>
                      <a:b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</a:br>
                      <a:b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</a:b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        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anose="030F0702030302020204" pitchFamily="66" charset="0"/>
                        </a:rPr>
                        <a:t>process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 (A, B)</a:t>
                      </a:r>
                      <a:b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</a:b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        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anose="030F0702030302020204" pitchFamily="66" charset="0"/>
                        </a:rPr>
                        <a:t>begin</a:t>
                      </a:r>
                      <a:b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</a:b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               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 S :=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  A - B;</a:t>
                      </a:r>
                      <a:b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</a:b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        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anose="030F0702030302020204" pitchFamily="66" charset="0"/>
                        </a:rPr>
                        <a:t>end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anose="030F0702030302020204" pitchFamily="66" charset="0"/>
                        </a:rPr>
                        <a:t>process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;</a:t>
                      </a:r>
                      <a:b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</a:b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anose="030F0702030302020204" pitchFamily="66" charset="0"/>
                        </a:rPr>
                        <a:t>end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 BEHAVE;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</a:rPr>
                        <a:t>Accessible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 by all processes of an architecture (shared variables)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 Can introduce </a:t>
                      </a: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non-determinism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20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83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mic Sans MS" panose="030F0702030302020204" pitchFamily="66" charset="0"/>
                        </a:rPr>
                        <a:t>Not to be used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in synthesizable code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>
            <a:extLst>
              <a:ext uri="{FF2B5EF4-FFF2-40B4-BE49-F238E27FC236}">
                <a16:creationId xmlns:a16="http://schemas.microsoft.com/office/drawing/2014/main" id="{DF5A17DD-412A-4F05-9A33-C5D6B62AC2C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9793288" y="6597650"/>
            <a:ext cx="874712" cy="26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6FC1B86-713F-4FB9-B92E-ECE2A51B7BA7}" type="slidenum">
              <a:rPr lang="en-US" altLang="en-US" sz="1200">
                <a:solidFill>
                  <a:srgbClr val="FFFFFF"/>
                </a:solidFill>
                <a:latin typeface="Comic Sans MS" panose="030F0702030302020204" pitchFamily="66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>
              <a:solidFill>
                <a:srgbClr val="FFFFFF"/>
              </a:solidFill>
              <a:latin typeface="Comic Sans MS" panose="030F0702030302020204" pitchFamily="66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32535CFA-37F8-4988-8301-E53A3262C1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en-US" sz="3600" b="1" dirty="0">
                <a:latin typeface="Comic Sans MS" panose="030F0702030302020204" pitchFamily="66" charset="0"/>
              </a:rPr>
              <a:t>Concurrent and Sequential Statements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1B18B22E-678B-44BB-BC73-41E63412AF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latin typeface="Comic Sans MS" panose="030F0702030302020204" pitchFamily="66" charset="0"/>
              </a:rPr>
              <a:t>VHDL provides </a:t>
            </a:r>
            <a:r>
              <a:rPr lang="en-US" sz="2400" dirty="0">
                <a:solidFill>
                  <a:srgbClr val="0000FF"/>
                </a:solidFill>
                <a:latin typeface="Comic Sans MS" panose="030F0702030302020204" pitchFamily="66" charset="0"/>
              </a:rPr>
              <a:t>two different  types  </a:t>
            </a:r>
            <a:r>
              <a:rPr lang="en-US" sz="2400" dirty="0">
                <a:latin typeface="Comic Sans MS" panose="030F0702030302020204" pitchFamily="66" charset="0"/>
              </a:rPr>
              <a:t>of execution: </a:t>
            </a:r>
            <a:r>
              <a:rPr lang="en-US" sz="2400" u="sng" dirty="0">
                <a:latin typeface="Comic Sans MS" panose="030F0702030302020204" pitchFamily="66" charset="0"/>
              </a:rPr>
              <a:t>sequential</a:t>
            </a:r>
            <a:r>
              <a:rPr lang="en-US" sz="2400" dirty="0">
                <a:latin typeface="Comic Sans MS" panose="030F0702030302020204" pitchFamily="66" charset="0"/>
              </a:rPr>
              <a:t> and </a:t>
            </a:r>
            <a:r>
              <a:rPr lang="en-US" sz="2400" u="sng" dirty="0">
                <a:latin typeface="Comic Sans MS" panose="030F0702030302020204" pitchFamily="66" charset="0"/>
              </a:rPr>
              <a:t>concurrent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400" dirty="0">
              <a:latin typeface="Comic Sans MS" panose="030F0702030302020204" pitchFamily="66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latin typeface="Comic Sans MS" panose="030F0702030302020204" pitchFamily="66" charset="0"/>
              </a:rPr>
              <a:t>Different types of  execution  are  useful  for </a:t>
            </a:r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modeling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mic Sans MS" panose="030F0702030302020204" pitchFamily="66" charset="0"/>
              </a:rPr>
              <a:t> of real hardware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400" dirty="0">
              <a:latin typeface="Comic Sans MS" panose="030F0702030302020204" pitchFamily="66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latin typeface="Comic Sans MS" panose="030F0702030302020204" pitchFamily="66" charset="0"/>
              </a:rPr>
              <a:t>Sequential statements view hardware from a  </a:t>
            </a:r>
            <a:r>
              <a:rPr lang="en-US" sz="2400" dirty="0">
                <a:solidFill>
                  <a:srgbClr val="002060"/>
                </a:solidFill>
                <a:latin typeface="Comic Sans MS" panose="030F0702030302020204" pitchFamily="66" charset="0"/>
              </a:rPr>
              <a:t>programmer approach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400" dirty="0">
              <a:latin typeface="Comic Sans MS" panose="030F0702030302020204" pitchFamily="66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latin typeface="Comic Sans MS" panose="030F0702030302020204" pitchFamily="66" charset="0"/>
              </a:rPr>
              <a:t>Concurrent statements are </a:t>
            </a:r>
            <a:r>
              <a:rPr lang="en-US" sz="2400" dirty="0">
                <a:solidFill>
                  <a:srgbClr val="002060"/>
                </a:solidFill>
                <a:latin typeface="Comic Sans MS" panose="030F0702030302020204" pitchFamily="66" charset="0"/>
              </a:rPr>
              <a:t>order-independent</a:t>
            </a:r>
            <a:r>
              <a:rPr lang="en-US" sz="2400" dirty="0">
                <a:latin typeface="Comic Sans MS" panose="030F0702030302020204" pitchFamily="66" charset="0"/>
              </a:rPr>
              <a:t> and asynchronous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400" dirty="0">
              <a:latin typeface="Comic Sans MS" panose="030F0702030302020204" pitchFamily="66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400" dirty="0">
              <a:latin typeface="Comic Sans MS" panose="030F0702030302020204" pitchFamily="66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4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C612A-8E47-4227-BE97-7F0C12593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  <a:defRPr/>
            </a:pPr>
            <a:endParaRPr lang="en-US" dirty="0">
              <a:latin typeface="Comic Sans MS" panose="030F0702030302020204" pitchFamily="66" charset="0"/>
            </a:endParaRPr>
          </a:p>
          <a:p>
            <a:pPr marL="0" indent="0" algn="ctr">
              <a:buNone/>
              <a:defRPr/>
            </a:pPr>
            <a:r>
              <a:rPr lang="en-US" sz="4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Postponed Process</a:t>
            </a:r>
          </a:p>
        </p:txBody>
      </p:sp>
      <p:sp>
        <p:nvSpPr>
          <p:cNvPr id="47108" name="Footer Placeholder 3">
            <a:extLst>
              <a:ext uri="{FF2B5EF4-FFF2-40B4-BE49-F238E27FC236}">
                <a16:creationId xmlns:a16="http://schemas.microsoft.com/office/drawing/2014/main" id="{4EB4EA31-E1CA-487E-A3AB-78E8273E8BE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4A2DE32-F83A-4B53-971B-717B4C61237F}" type="slidenum">
              <a:rPr lang="en-AU" altLang="en-US" sz="1400">
                <a:latin typeface="Comic Sans MS" panose="030F0702030302020204" pitchFamily="66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AU" altLang="en-US" sz="14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FC897179-56FF-4823-91A8-D747E7B1C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2926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b="1" dirty="0">
                <a:latin typeface="Comic Sans MS" panose="030F0702030302020204" pitchFamily="66" charset="0"/>
              </a:rPr>
              <a:t>Postponed Process (I)</a:t>
            </a:r>
          </a:p>
        </p:txBody>
      </p:sp>
      <p:sp>
        <p:nvSpPr>
          <p:cNvPr id="48131" name="Footer Placeholder 3">
            <a:extLst>
              <a:ext uri="{FF2B5EF4-FFF2-40B4-BE49-F238E27FC236}">
                <a16:creationId xmlns:a16="http://schemas.microsoft.com/office/drawing/2014/main" id="{6CA82191-36BB-4B46-8BBA-D24D9A9782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2C87623-5F1D-43B7-9E85-9112C3093F94}" type="slidenum">
              <a:rPr lang="en-AU" altLang="en-US" sz="1400">
                <a:latin typeface="Comic Sans MS" panose="030F0702030302020204" pitchFamily="66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AU" altLang="en-US" sz="1400" dirty="0">
              <a:latin typeface="Comic Sans MS" panose="030F0702030302020204" pitchFamily="66" charset="0"/>
            </a:endParaRPr>
          </a:p>
        </p:txBody>
      </p:sp>
      <p:pic>
        <p:nvPicPr>
          <p:cNvPr id="48132" name="Picture 4" descr="D:\Data\TEACHING\VHDL\My_Lecture_Notes\011\Behavioral\Delta_Zero_Time.gif">
            <a:extLst>
              <a:ext uri="{FF2B5EF4-FFF2-40B4-BE49-F238E27FC236}">
                <a16:creationId xmlns:a16="http://schemas.microsoft.com/office/drawing/2014/main" id="{50513D53-C089-472E-B43A-C2ECE7C2B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349" y="1062040"/>
            <a:ext cx="3457575" cy="248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3" name="Rectangle 5">
            <a:extLst>
              <a:ext uri="{FF2B5EF4-FFF2-40B4-BE49-F238E27FC236}">
                <a16:creationId xmlns:a16="http://schemas.microsoft.com/office/drawing/2014/main" id="{0D6DEA3A-F374-407C-8CB5-3D02BDDFC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0" y="3454400"/>
            <a:ext cx="3457574" cy="1271588"/>
          </a:xfrm>
          <a:prstGeom prst="rect">
            <a:avLst/>
          </a:prstGeom>
          <a:solidFill>
            <a:srgbClr val="FFFDD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72E484D7-DCE6-4283-AA68-6B6B6E1F4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3546476"/>
            <a:ext cx="9261359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1800" i="1" kern="0" dirty="0">
                <a:solidFill>
                  <a:srgbClr val="FF0000"/>
                </a:solidFill>
                <a:latin typeface="Comic Sans MS" panose="030F0702030302020204" pitchFamily="66" charset="0"/>
              </a:rPr>
              <a:t>Ex</a:t>
            </a:r>
            <a:r>
              <a:rPr lang="en-US" sz="1800" kern="0" dirty="0">
                <a:latin typeface="Comic Sans MS" panose="030F0702030302020204" pitchFamily="66" charset="0"/>
              </a:rPr>
              <a:t>: </a:t>
            </a:r>
            <a:r>
              <a:rPr lang="en-US" sz="1800" b="1" kern="0" dirty="0">
                <a:latin typeface="Comic Sans MS" panose="030F0702030302020204" pitchFamily="66" charset="0"/>
              </a:rPr>
              <a:t>Process</a:t>
            </a:r>
            <a:r>
              <a:rPr lang="en-US" sz="1800" kern="0" dirty="0">
                <a:latin typeface="Comic Sans MS" panose="030F0702030302020204" pitchFamily="66" charset="0"/>
              </a:rPr>
              <a:t> (</a:t>
            </a:r>
            <a:r>
              <a:rPr lang="en-US" sz="1800" b="1" kern="0" dirty="0">
                <a:solidFill>
                  <a:srgbClr val="0000FF"/>
                </a:solidFill>
                <a:latin typeface="Comic Sans MS" panose="030F0702030302020204" pitchFamily="66" charset="0"/>
              </a:rPr>
              <a:t>a, b, c</a:t>
            </a:r>
            <a:r>
              <a:rPr lang="en-US" sz="1800" kern="0" dirty="0">
                <a:latin typeface="Comic Sans MS" panose="030F0702030302020204" pitchFamily="66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1800" b="1" kern="0" dirty="0">
                <a:latin typeface="Comic Sans MS" panose="030F0702030302020204" pitchFamily="66" charset="0"/>
              </a:rPr>
              <a:t>    Begin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1800" b="1" kern="0" dirty="0">
                <a:latin typeface="Comic Sans MS" panose="030F0702030302020204" pitchFamily="66" charset="0"/>
              </a:rPr>
              <a:t>	  . . . 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1800" b="1" kern="0" dirty="0">
                <a:latin typeface="Comic Sans MS" panose="030F0702030302020204" pitchFamily="66" charset="0"/>
              </a:rPr>
              <a:t>    End</a:t>
            </a:r>
            <a:r>
              <a:rPr lang="en-US" sz="1800" kern="0" dirty="0">
                <a:latin typeface="Comic Sans MS" panose="030F0702030302020204" pitchFamily="66" charset="0"/>
              </a:rPr>
              <a:t> Process;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1800" kern="0" dirty="0">
              <a:latin typeface="Comic Sans MS" panose="030F0702030302020204" pitchFamily="66" charset="0"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1800" kern="0" dirty="0">
                <a:latin typeface="Comic Sans MS" panose="030F0702030302020204" pitchFamily="66" charset="0"/>
              </a:rPr>
              <a:t>IF a, b, c Change in Zero-Time but with one </a:t>
            </a:r>
            <a:r>
              <a:rPr lang="en-US" sz="1800" b="1" kern="0" dirty="0">
                <a:solidFill>
                  <a:srgbClr val="FF0000"/>
                </a:solidFill>
                <a:latin typeface="Comic Sans MS" panose="030F0702030302020204" pitchFamily="66" charset="0"/>
              </a:rPr>
              <a:t>d-Delay</a:t>
            </a:r>
            <a:r>
              <a:rPr lang="en-US" sz="1800" kern="0" dirty="0">
                <a:latin typeface="Comic Sans MS" panose="030F0702030302020204" pitchFamily="66" charset="0"/>
              </a:rPr>
              <a:t> from one another </a:t>
            </a:r>
            <a:r>
              <a:rPr lang="en-US" sz="1800" kern="0" dirty="0">
                <a:latin typeface="Comic Sans MS" panose="030F0702030302020204" pitchFamily="66" charset="0"/>
                <a:sym typeface="Wingdings" panose="05000000000000000000" pitchFamily="2" charset="2"/>
              </a:rPr>
              <a:t>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sz="1600" kern="0" dirty="0">
                <a:latin typeface="Comic Sans MS" panose="030F0702030302020204" pitchFamily="66" charset="0"/>
              </a:rPr>
              <a:t>Multiple Process Activation (within </a:t>
            </a:r>
            <a:r>
              <a:rPr lang="en-US" sz="1600" b="1" kern="0" dirty="0">
                <a:solidFill>
                  <a:srgbClr val="FF0000"/>
                </a:solidFill>
                <a:latin typeface="Comic Sans MS" panose="030F0702030302020204" pitchFamily="66" charset="0"/>
              </a:rPr>
              <a:t>d-Delay</a:t>
            </a:r>
            <a:r>
              <a:rPr lang="en-US" sz="1600" kern="0" dirty="0">
                <a:latin typeface="Comic Sans MS" panose="030F0702030302020204" pitchFamily="66" charset="0"/>
              </a:rPr>
              <a:t> of Each other)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sz="1600" kern="0" dirty="0">
                <a:latin typeface="Comic Sans MS" panose="030F0702030302020204" pitchFamily="66" charset="0"/>
              </a:rPr>
              <a:t>The final Activation Signal Transactions will Dominate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sz="1600" kern="0" dirty="0">
                <a:latin typeface="Comic Sans MS" panose="030F0702030302020204" pitchFamily="66" charset="0"/>
              </a:rPr>
              <a:t>Unnecessary Execution of Processes result in </a:t>
            </a:r>
            <a:r>
              <a:rPr lang="en-US" sz="1600" kern="0" dirty="0">
                <a:solidFill>
                  <a:srgbClr val="008000"/>
                </a:solidFill>
                <a:latin typeface="Comic Sans MS" panose="030F0702030302020204" pitchFamily="66" charset="0"/>
              </a:rPr>
              <a:t>Slower Operation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1800" b="1" kern="0" dirty="0">
                <a:solidFill>
                  <a:srgbClr val="FF0000"/>
                </a:solidFill>
                <a:latin typeface="Comic Sans MS" panose="030F0702030302020204" pitchFamily="66" charset="0"/>
              </a:rPr>
              <a:t>Postponed</a:t>
            </a:r>
            <a:r>
              <a:rPr lang="en-US" sz="1800" kern="0" dirty="0">
                <a:latin typeface="Comic Sans MS" panose="030F0702030302020204" pitchFamily="66" charset="0"/>
              </a:rPr>
              <a:t> </a:t>
            </a:r>
            <a:r>
              <a:rPr lang="en-US" sz="1800" b="1" kern="0" dirty="0">
                <a:latin typeface="Comic Sans MS" panose="030F0702030302020204" pitchFamily="66" charset="0"/>
              </a:rPr>
              <a:t>Processes</a:t>
            </a:r>
            <a:r>
              <a:rPr lang="en-US" sz="1800" kern="0" dirty="0">
                <a:latin typeface="Comic Sans MS" panose="030F0702030302020204" pitchFamily="66" charset="0"/>
              </a:rPr>
              <a:t> </a:t>
            </a:r>
            <a:r>
              <a:rPr lang="en-US" sz="1800" i="1" u="sng" kern="0" dirty="0">
                <a:solidFill>
                  <a:srgbClr val="0000FF"/>
                </a:solidFill>
                <a:latin typeface="Comic Sans MS" panose="030F0702030302020204" pitchFamily="66" charset="0"/>
              </a:rPr>
              <a:t>Activate Only After All Sensitivity List Signals Stabilize.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1800" kern="0" dirty="0">
              <a:latin typeface="Comic Sans MS" panose="030F0702030302020204" pitchFamily="66" charset="0"/>
            </a:endParaRPr>
          </a:p>
        </p:txBody>
      </p:sp>
      <p:grpSp>
        <p:nvGrpSpPr>
          <p:cNvPr id="48135" name="Group 9">
            <a:extLst>
              <a:ext uri="{FF2B5EF4-FFF2-40B4-BE49-F238E27FC236}">
                <a16:creationId xmlns:a16="http://schemas.microsoft.com/office/drawing/2014/main" id="{A0090C6A-54C6-4DF7-A2F0-1558A75A605B}"/>
              </a:ext>
            </a:extLst>
          </p:cNvPr>
          <p:cNvGrpSpPr>
            <a:grpSpLocks/>
          </p:cNvGrpSpPr>
          <p:nvPr/>
        </p:nvGrpSpPr>
        <p:grpSpPr bwMode="auto">
          <a:xfrm>
            <a:off x="5305423" y="3225801"/>
            <a:ext cx="5634325" cy="830263"/>
            <a:chOff x="1321" y="2540"/>
            <a:chExt cx="3287" cy="523"/>
          </a:xfrm>
        </p:grpSpPr>
        <p:sp>
          <p:nvSpPr>
            <p:cNvPr id="48136" name="Text Box 7">
              <a:extLst>
                <a:ext uri="{FF2B5EF4-FFF2-40B4-BE49-F238E27FC236}">
                  <a16:creationId xmlns:a16="http://schemas.microsoft.com/office/drawing/2014/main" id="{57456AA5-4C83-4945-94F5-4DF1F45162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8" y="2540"/>
              <a:ext cx="1390" cy="523"/>
            </a:xfrm>
            <a:prstGeom prst="rect">
              <a:avLst/>
            </a:prstGeom>
            <a:solidFill>
              <a:srgbClr val="C0FEF9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 dirty="0">
                  <a:latin typeface="Comic Sans MS" panose="030F0702030302020204" pitchFamily="66" charset="0"/>
                </a:rPr>
                <a:t>Activates 3 Times Once Per Sensitivity List Signal Change</a:t>
              </a:r>
            </a:p>
          </p:txBody>
        </p:sp>
        <p:sp>
          <p:nvSpPr>
            <p:cNvPr id="48137" name="Line 8">
              <a:extLst>
                <a:ext uri="{FF2B5EF4-FFF2-40B4-BE49-F238E27FC236}">
                  <a16:creationId xmlns:a16="http://schemas.microsoft.com/office/drawing/2014/main" id="{7C30EED0-1167-4E2A-A797-4A85E51DB8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21" y="2839"/>
              <a:ext cx="1897" cy="10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3">
            <a:extLst>
              <a:ext uri="{FF2B5EF4-FFF2-40B4-BE49-F238E27FC236}">
                <a16:creationId xmlns:a16="http://schemas.microsoft.com/office/drawing/2014/main" id="{CC26D4FE-63FC-46C3-8784-7273C44AC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3250" y="3213101"/>
            <a:ext cx="3359150" cy="1185863"/>
          </a:xfrm>
          <a:prstGeom prst="rect">
            <a:avLst/>
          </a:prstGeom>
          <a:solidFill>
            <a:srgbClr val="FFFDD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49155" name="Title 1">
            <a:extLst>
              <a:ext uri="{FF2B5EF4-FFF2-40B4-BE49-F238E27FC236}">
                <a16:creationId xmlns:a16="http://schemas.microsoft.com/office/drawing/2014/main" id="{36212DE5-F8A1-4F38-8014-0309F4FA9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7712"/>
          </a:xfrm>
        </p:spPr>
        <p:txBody>
          <a:bodyPr/>
          <a:lstStyle/>
          <a:p>
            <a:pPr algn="ctr"/>
            <a:r>
              <a:rPr lang="en-US" altLang="en-US" b="1" dirty="0">
                <a:latin typeface="Comic Sans MS" panose="030F0702030302020204" pitchFamily="66" charset="0"/>
              </a:rPr>
              <a:t>Postponed Process (II)</a:t>
            </a:r>
          </a:p>
        </p:txBody>
      </p:sp>
      <p:sp>
        <p:nvSpPr>
          <p:cNvPr id="49156" name="Footer Placeholder 3">
            <a:extLst>
              <a:ext uri="{FF2B5EF4-FFF2-40B4-BE49-F238E27FC236}">
                <a16:creationId xmlns:a16="http://schemas.microsoft.com/office/drawing/2014/main" id="{62563C01-E531-4883-8B38-F83BFCB665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EF499CE-1CE7-4C7D-9D89-ECC3E9C214EC}" type="slidenum">
              <a:rPr lang="en-AU" altLang="en-US" sz="1400">
                <a:latin typeface="Comic Sans MS" panose="030F0702030302020204" pitchFamily="66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AU" altLang="en-US" sz="1400">
              <a:latin typeface="Comic Sans MS" panose="030F0702030302020204" pitchFamily="66" charset="0"/>
            </a:endParaRP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41B1702-CB3F-44E3-8178-19EEB75F5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3" y="3213101"/>
            <a:ext cx="5408612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  <a:defRPr/>
            </a:pPr>
            <a:r>
              <a:rPr lang="en-US" sz="1600" i="1" kern="0" dirty="0">
                <a:solidFill>
                  <a:srgbClr val="FF0000"/>
                </a:solidFill>
                <a:latin typeface="Comic Sans MS" panose="030F0702030302020204" pitchFamily="66" charset="0"/>
              </a:rPr>
              <a:t>Ex</a:t>
            </a:r>
            <a:r>
              <a:rPr lang="en-US" sz="1600" kern="0" dirty="0">
                <a:latin typeface="Comic Sans MS" panose="030F0702030302020204" pitchFamily="66" charset="0"/>
              </a:rPr>
              <a:t>:	</a:t>
            </a:r>
            <a:r>
              <a:rPr lang="en-US" sz="1600" b="1" i="1" kern="0" dirty="0">
                <a:solidFill>
                  <a:srgbClr val="0000FF"/>
                </a:solidFill>
                <a:latin typeface="Comic Sans MS" panose="030F0702030302020204" pitchFamily="66" charset="0"/>
              </a:rPr>
              <a:t>Postponed </a:t>
            </a:r>
            <a:r>
              <a:rPr lang="en-US" sz="1600" b="1" kern="0" dirty="0">
                <a:latin typeface="Comic Sans MS" panose="030F0702030302020204" pitchFamily="66" charset="0"/>
              </a:rPr>
              <a:t>Process</a:t>
            </a:r>
            <a:r>
              <a:rPr lang="en-US" sz="1600" kern="0" dirty="0">
                <a:latin typeface="Comic Sans MS" panose="030F0702030302020204" pitchFamily="66" charset="0"/>
              </a:rPr>
              <a:t> (</a:t>
            </a:r>
            <a:r>
              <a:rPr lang="en-US" sz="1600" b="1" kern="0" dirty="0">
                <a:solidFill>
                  <a:srgbClr val="0000FF"/>
                </a:solidFill>
                <a:latin typeface="Comic Sans MS" panose="030F0702030302020204" pitchFamily="66" charset="0"/>
              </a:rPr>
              <a:t>a, b, c</a:t>
            </a:r>
            <a:r>
              <a:rPr lang="en-US" sz="1600" kern="0" dirty="0">
                <a:latin typeface="Comic Sans MS" panose="030F0702030302020204" pitchFamily="66" charset="0"/>
              </a:rPr>
              <a:t>)</a:t>
            </a:r>
          </a:p>
          <a:p>
            <a:pPr>
              <a:buFontTx/>
              <a:buNone/>
              <a:defRPr/>
            </a:pPr>
            <a:r>
              <a:rPr lang="en-US" sz="1600" b="1" kern="0" dirty="0">
                <a:latin typeface="Comic Sans MS" panose="030F0702030302020204" pitchFamily="66" charset="0"/>
              </a:rPr>
              <a:t>Begin</a:t>
            </a:r>
          </a:p>
          <a:p>
            <a:pPr>
              <a:buFontTx/>
              <a:buNone/>
              <a:defRPr/>
            </a:pPr>
            <a:r>
              <a:rPr lang="en-US" sz="1600" b="1" kern="0" dirty="0">
                <a:latin typeface="Comic Sans MS" panose="030F0702030302020204" pitchFamily="66" charset="0"/>
              </a:rPr>
              <a:t>	. . . . . .</a:t>
            </a:r>
          </a:p>
          <a:p>
            <a:pPr>
              <a:buFontTx/>
              <a:buNone/>
              <a:defRPr/>
            </a:pPr>
            <a:r>
              <a:rPr lang="en-US" sz="1600" b="1" kern="0" dirty="0">
                <a:latin typeface="Comic Sans MS" panose="030F0702030302020204" pitchFamily="66" charset="0"/>
              </a:rPr>
              <a:t>End</a:t>
            </a:r>
            <a:r>
              <a:rPr lang="en-US" sz="1600" kern="0" dirty="0">
                <a:latin typeface="Comic Sans MS" panose="030F0702030302020204" pitchFamily="66" charset="0"/>
              </a:rPr>
              <a:t> Process;</a:t>
            </a:r>
          </a:p>
          <a:p>
            <a:pPr>
              <a:buFontTx/>
              <a:buNone/>
              <a:defRPr/>
            </a:pPr>
            <a:endParaRPr lang="en-US" sz="1600" kern="0" dirty="0">
              <a:latin typeface="Comic Sans MS" panose="030F0702030302020204" pitchFamily="66" charset="0"/>
            </a:endParaRPr>
          </a:p>
          <a:p>
            <a:pPr algn="just">
              <a:defRPr/>
            </a:pPr>
            <a:r>
              <a:rPr lang="en-US" sz="1600" i="1" kern="0" dirty="0">
                <a:solidFill>
                  <a:srgbClr val="FF0000"/>
                </a:solidFill>
                <a:latin typeface="Comic Sans MS" panose="030F0702030302020204" pitchFamily="66" charset="0"/>
              </a:rPr>
              <a:t>Concurrent Statements</a:t>
            </a:r>
            <a:r>
              <a:rPr lang="en-US" sz="1600" kern="0" dirty="0">
                <a:latin typeface="Comic Sans MS" panose="030F0702030302020204" pitchFamily="66" charset="0"/>
              </a:rPr>
              <a:t>, e.g. Signal Assignment, Are Also Sensitive to Changes in Signals on Their Right Hand Side </a:t>
            </a:r>
            <a:r>
              <a:rPr lang="en-US" sz="1600" kern="0" dirty="0">
                <a:latin typeface="Comic Sans MS" panose="030F0702030302020204" pitchFamily="66" charset="0"/>
                <a:sym typeface="Wingdings" panose="05000000000000000000" pitchFamily="2" charset="2"/>
              </a:rPr>
              <a:t> </a:t>
            </a:r>
            <a:r>
              <a:rPr lang="en-US" sz="1600" i="1" kern="0" dirty="0">
                <a:solidFill>
                  <a:srgbClr val="0000FF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Postponed</a:t>
            </a:r>
            <a:r>
              <a:rPr lang="en-US" sz="1600" kern="0" dirty="0">
                <a:latin typeface="Comic Sans MS" panose="030F0702030302020204" pitchFamily="66" charset="0"/>
                <a:sym typeface="Wingdings" panose="05000000000000000000" pitchFamily="2" charset="2"/>
              </a:rPr>
              <a:t> Keyword Can Be Used in This Case As Well.</a:t>
            </a:r>
          </a:p>
          <a:p>
            <a:pPr algn="just">
              <a:defRPr/>
            </a:pPr>
            <a:endParaRPr lang="en-US" sz="700" kern="0" dirty="0"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pPr algn="just">
              <a:buFontTx/>
              <a:buNone/>
              <a:defRPr/>
            </a:pPr>
            <a:r>
              <a:rPr lang="en-US" sz="1600" u="sng" kern="0" dirty="0">
                <a:solidFill>
                  <a:srgbClr val="7030A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Example</a:t>
            </a:r>
          </a:p>
          <a:p>
            <a:pPr algn="just">
              <a:buFontTx/>
              <a:buNone/>
              <a:defRPr/>
            </a:pPr>
            <a:endParaRPr lang="en-US" sz="700" u="sng" kern="0" dirty="0">
              <a:solidFill>
                <a:schemeClr val="hlink"/>
              </a:solidFill>
              <a:latin typeface="Comic Sans MS" panose="030F0702030302020204" pitchFamily="66" charset="0"/>
            </a:endParaRPr>
          </a:p>
          <a:p>
            <a:pPr>
              <a:buFontTx/>
              <a:buNone/>
              <a:defRPr/>
            </a:pPr>
            <a:r>
              <a:rPr lang="en-US" sz="1600" i="1" kern="0" dirty="0">
                <a:solidFill>
                  <a:srgbClr val="FF0000"/>
                </a:solidFill>
                <a:latin typeface="Comic Sans MS" panose="030F0702030302020204" pitchFamily="66" charset="0"/>
              </a:rPr>
              <a:t>Concurrent1</a:t>
            </a:r>
            <a:r>
              <a:rPr lang="en-US" sz="1600" kern="0" dirty="0">
                <a:latin typeface="Comic Sans MS" panose="030F0702030302020204" pitchFamily="66" charset="0"/>
              </a:rPr>
              <a:t>:	</a:t>
            </a:r>
            <a:r>
              <a:rPr lang="en-US" sz="1600" b="1" i="1" kern="0" dirty="0">
                <a:solidFill>
                  <a:srgbClr val="0000FF"/>
                </a:solidFill>
                <a:latin typeface="Comic Sans MS" panose="030F0702030302020204" pitchFamily="66" charset="0"/>
              </a:rPr>
              <a:t>Postponed</a:t>
            </a:r>
            <a:r>
              <a:rPr lang="en-US" sz="1600" kern="0" dirty="0">
                <a:latin typeface="Comic Sans MS" panose="030F0702030302020204" pitchFamily="66" charset="0"/>
              </a:rPr>
              <a:t> a &lt;= b AND c OR d </a:t>
            </a:r>
            <a:r>
              <a:rPr lang="en-US" sz="1600" b="1" kern="0" dirty="0">
                <a:solidFill>
                  <a:schemeClr val="hlink"/>
                </a:solidFill>
                <a:latin typeface="Comic Sans MS" panose="030F0702030302020204" pitchFamily="66" charset="0"/>
              </a:rPr>
              <a:t>;</a:t>
            </a:r>
          </a:p>
          <a:p>
            <a:pPr>
              <a:buFontTx/>
              <a:buNone/>
              <a:defRPr/>
            </a:pPr>
            <a:endParaRPr lang="en-US" sz="1600" kern="0" dirty="0">
              <a:latin typeface="Comic Sans MS" panose="030F0702030302020204" pitchFamily="66" charset="0"/>
            </a:endParaRPr>
          </a:p>
        </p:txBody>
      </p:sp>
      <p:pic>
        <p:nvPicPr>
          <p:cNvPr id="49158" name="Picture 12" descr="D:\Data\TEACHING\VHDL\My_Lecture_Notes\011\Behavioral\Delta_Zero_Time.gif">
            <a:extLst>
              <a:ext uri="{FF2B5EF4-FFF2-40B4-BE49-F238E27FC236}">
                <a16:creationId xmlns:a16="http://schemas.microsoft.com/office/drawing/2014/main" id="{934452DD-BC32-42B2-BD1E-C0A702897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889" y="1208088"/>
            <a:ext cx="3311525" cy="237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9159" name="Group 20">
            <a:extLst>
              <a:ext uri="{FF2B5EF4-FFF2-40B4-BE49-F238E27FC236}">
                <a16:creationId xmlns:a16="http://schemas.microsoft.com/office/drawing/2014/main" id="{3A9416BB-D928-48B9-9B26-D451C81DA746}"/>
              </a:ext>
            </a:extLst>
          </p:cNvPr>
          <p:cNvGrpSpPr>
            <a:grpSpLocks/>
          </p:cNvGrpSpPr>
          <p:nvPr/>
        </p:nvGrpSpPr>
        <p:grpSpPr bwMode="auto">
          <a:xfrm>
            <a:off x="2782888" y="1208088"/>
            <a:ext cx="3198812" cy="2005012"/>
            <a:chOff x="1947" y="2260"/>
            <a:chExt cx="2155" cy="1263"/>
          </a:xfrm>
        </p:grpSpPr>
        <p:sp>
          <p:nvSpPr>
            <p:cNvPr id="49160" name="Text Box 18">
              <a:extLst>
                <a:ext uri="{FF2B5EF4-FFF2-40B4-BE49-F238E27FC236}">
                  <a16:creationId xmlns:a16="http://schemas.microsoft.com/office/drawing/2014/main" id="{9706248F-759E-484F-A9CA-2240378443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2" y="2260"/>
              <a:ext cx="1390" cy="834"/>
            </a:xfrm>
            <a:prstGeom prst="rect">
              <a:avLst/>
            </a:prstGeom>
            <a:solidFill>
              <a:srgbClr val="C0FEF9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solidFill>
                    <a:srgbClr val="990000"/>
                  </a:solidFill>
                  <a:latin typeface="Comic Sans MS" panose="030F0702030302020204" pitchFamily="66" charset="0"/>
                </a:rPr>
                <a:t>Activates Only After All Sensitivity List Signals Stabilize (c in this case).</a:t>
              </a:r>
            </a:p>
          </p:txBody>
        </p:sp>
        <p:sp>
          <p:nvSpPr>
            <p:cNvPr id="49161" name="Line 19">
              <a:extLst>
                <a:ext uri="{FF2B5EF4-FFF2-40B4-BE49-F238E27FC236}">
                  <a16:creationId xmlns:a16="http://schemas.microsoft.com/office/drawing/2014/main" id="{40E4839A-BD50-4E93-B223-49EF216BB7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47" y="2660"/>
              <a:ext cx="778" cy="86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8DE42783-6066-4649-94A9-29BEA8D16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7F120C92-84FC-4E66-86AF-6EFB5B20F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 algn="ctr">
              <a:buNone/>
            </a:pPr>
            <a:r>
              <a:rPr lang="en-US" altLang="en-US" sz="4400" b="1" dirty="0">
                <a:solidFill>
                  <a:srgbClr val="0000FF"/>
                </a:solidFill>
                <a:latin typeface="Comic Sans MS" panose="030F0702030302020204" pitchFamily="66" charset="0"/>
              </a:rPr>
              <a:t>If Statement </a:t>
            </a:r>
          </a:p>
        </p:txBody>
      </p:sp>
      <p:sp>
        <p:nvSpPr>
          <p:cNvPr id="50180" name="Slide Number Placeholder 3">
            <a:extLst>
              <a:ext uri="{FF2B5EF4-FFF2-40B4-BE49-F238E27FC236}">
                <a16:creationId xmlns:a16="http://schemas.microsoft.com/office/drawing/2014/main" id="{01966EBF-2BDB-49F5-8CEA-AD04381455F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077200" y="6356351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1F749A6-7FC1-43C2-95D9-1A136B9E972C}" type="slidenum">
              <a:rPr lang="en-GB" altLang="en-US" sz="1800"/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GB" altLang="en-US" sz="1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4">
            <a:extLst>
              <a:ext uri="{FF2B5EF4-FFF2-40B4-BE49-F238E27FC236}">
                <a16:creationId xmlns:a16="http://schemas.microsoft.com/office/drawing/2014/main" id="{94837238-F1E9-4B8B-B7B4-2B9ABE766DC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9793288" y="6597650"/>
            <a:ext cx="874712" cy="26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9E1A4CA-5C2D-493F-9EC1-28C047F8534F}" type="slidenum">
              <a:rPr lang="en-US" altLang="en-US" sz="1200">
                <a:solidFill>
                  <a:srgbClr val="FFFFFF"/>
                </a:solidFill>
                <a:latin typeface="Comic Sans MS" panose="030F0702030302020204" pitchFamily="66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1200">
              <a:solidFill>
                <a:srgbClr val="FFFFFF"/>
              </a:solidFill>
              <a:latin typeface="Comic Sans MS" panose="030F0702030302020204" pitchFamily="66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255F42EE-4611-431F-84BF-DDBE63B551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b="1" dirty="0">
                <a:latin typeface="Comic Sans MS" panose="030F0702030302020204" pitchFamily="66" charset="0"/>
              </a:rPr>
              <a:t>If Statement</a:t>
            </a:r>
          </a:p>
        </p:txBody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D9D2694E-16CD-4267-9583-494DF06A18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The general form is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0000FF"/>
                </a:solidFill>
                <a:latin typeface="Comic Sans MS" panose="030F0702030302020204" pitchFamily="66" charset="0"/>
              </a:rPr>
              <a:t>if</a:t>
            </a:r>
            <a:r>
              <a:rPr lang="en-US" altLang="en-US">
                <a:latin typeface="Comic Sans MS" panose="030F0702030302020204" pitchFamily="66" charset="0"/>
              </a:rPr>
              <a:t> </a:t>
            </a:r>
            <a:r>
              <a:rPr lang="en-US" altLang="en-US" b="1" i="1">
                <a:latin typeface="Comic Sans MS" panose="030F0702030302020204" pitchFamily="66" charset="0"/>
              </a:rPr>
              <a:t>condition1</a:t>
            </a:r>
            <a:r>
              <a:rPr lang="en-US" altLang="en-US">
                <a:latin typeface="Comic Sans MS" panose="030F0702030302020204" pitchFamily="66" charset="0"/>
              </a:rPr>
              <a:t> </a:t>
            </a:r>
            <a:r>
              <a:rPr lang="en-US" altLang="en-US">
                <a:solidFill>
                  <a:srgbClr val="0000FF"/>
                </a:solidFill>
                <a:latin typeface="Comic Sans MS" panose="030F0702030302020204" pitchFamily="66" charset="0"/>
              </a:rPr>
              <a:t>then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>
                <a:latin typeface="Comic Sans MS" panose="030F0702030302020204" pitchFamily="66" charset="0"/>
              </a:rPr>
              <a:t>	</a:t>
            </a:r>
            <a:r>
              <a:rPr lang="en-US" altLang="en-US" b="1" i="1">
                <a:latin typeface="Comic Sans MS" panose="030F0702030302020204" pitchFamily="66" charset="0"/>
              </a:rPr>
              <a:t>statement1</a:t>
            </a:r>
            <a:endParaRPr lang="en-US" altLang="en-US">
              <a:latin typeface="Comic Sans MS" panose="030F0702030302020204" pitchFamily="66" charset="0"/>
            </a:endParaRP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0000FF"/>
                </a:solidFill>
                <a:latin typeface="Comic Sans MS" panose="030F0702030302020204" pitchFamily="66" charset="0"/>
              </a:rPr>
              <a:t>elsif</a:t>
            </a:r>
            <a:r>
              <a:rPr lang="en-US" altLang="en-US">
                <a:latin typeface="Comic Sans MS" panose="030F0702030302020204" pitchFamily="66" charset="0"/>
              </a:rPr>
              <a:t> </a:t>
            </a:r>
            <a:r>
              <a:rPr lang="en-US" altLang="en-US" b="1" i="1">
                <a:latin typeface="Comic Sans MS" panose="030F0702030302020204" pitchFamily="66" charset="0"/>
              </a:rPr>
              <a:t>condition2</a:t>
            </a:r>
            <a:r>
              <a:rPr lang="en-US" altLang="en-US">
                <a:latin typeface="Comic Sans MS" panose="030F0702030302020204" pitchFamily="66" charset="0"/>
              </a:rPr>
              <a:t> </a:t>
            </a:r>
            <a:r>
              <a:rPr lang="en-US" altLang="en-US">
                <a:solidFill>
                  <a:srgbClr val="0000FF"/>
                </a:solidFill>
                <a:latin typeface="Comic Sans MS" panose="030F0702030302020204" pitchFamily="66" charset="0"/>
              </a:rPr>
              <a:t>then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>
                <a:latin typeface="Comic Sans MS" panose="030F0702030302020204" pitchFamily="66" charset="0"/>
              </a:rPr>
              <a:t>	</a:t>
            </a:r>
            <a:r>
              <a:rPr lang="en-US" altLang="en-US" b="1" i="1">
                <a:latin typeface="Comic Sans MS" panose="030F0702030302020204" pitchFamily="66" charset="0"/>
              </a:rPr>
              <a:t>statement2</a:t>
            </a:r>
            <a:endParaRPr lang="en-US" altLang="en-US">
              <a:latin typeface="Comic Sans MS" panose="030F0702030302020204" pitchFamily="66" charset="0"/>
            </a:endParaRP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0000FF"/>
                </a:solidFill>
                <a:latin typeface="Comic Sans MS" panose="030F0702030302020204" pitchFamily="66" charset="0"/>
              </a:rPr>
              <a:t>else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>
                <a:latin typeface="Comic Sans MS" panose="030F0702030302020204" pitchFamily="66" charset="0"/>
              </a:rPr>
              <a:t>	</a:t>
            </a:r>
            <a:r>
              <a:rPr lang="en-US" altLang="en-US" b="1" i="1">
                <a:latin typeface="Comic Sans MS" panose="030F0702030302020204" pitchFamily="66" charset="0"/>
              </a:rPr>
              <a:t>statement3</a:t>
            </a:r>
            <a:endParaRPr lang="en-US" altLang="en-US">
              <a:latin typeface="Comic Sans MS" panose="030F0702030302020204" pitchFamily="66" charset="0"/>
            </a:endParaRP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0000FF"/>
                </a:solidFill>
                <a:latin typeface="Comic Sans MS" panose="030F0702030302020204" pitchFamily="66" charset="0"/>
              </a:rPr>
              <a:t>end if</a:t>
            </a:r>
            <a:r>
              <a:rPr lang="en-US" altLang="en-US">
                <a:latin typeface="Comic Sans MS" panose="030F0702030302020204" pitchFamily="66" charset="0"/>
              </a:rPr>
              <a:t>;</a:t>
            </a:r>
          </a:p>
          <a:p>
            <a:pPr eaLnBrk="1" hangingPunct="1"/>
            <a:endParaRPr lang="en-US" altLang="en-US"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endParaRPr lang="en-US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215E4-E39D-4D79-906F-823DFD30B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2674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b="1" dirty="0">
                <a:latin typeface="Comic Sans MS" panose="030F0702030302020204" pitchFamily="66" charset="0"/>
              </a:rPr>
              <a:t>If Example: Two-input NAND gate</a:t>
            </a:r>
          </a:p>
        </p:txBody>
      </p:sp>
      <p:sp>
        <p:nvSpPr>
          <p:cNvPr id="52227" name="Slide Number Placeholder 3">
            <a:extLst>
              <a:ext uri="{FF2B5EF4-FFF2-40B4-BE49-F238E27FC236}">
                <a16:creationId xmlns:a16="http://schemas.microsoft.com/office/drawing/2014/main" id="{CF3A0DBB-0975-4276-A6EC-3FFE3BDE32E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077200" y="6356351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DD24F23-F51D-4604-B367-C362D4591FAD}" type="slidenum">
              <a:rPr lang="en-GB" altLang="en-US" sz="1800">
                <a:latin typeface="Comic Sans MS" panose="030F0702030302020204" pitchFamily="66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GB" altLang="en-US" sz="1800">
              <a:latin typeface="Comic Sans MS" panose="030F0702030302020204" pitchFamily="66" charset="0"/>
            </a:endParaRPr>
          </a:p>
        </p:txBody>
      </p:sp>
      <p:sp>
        <p:nvSpPr>
          <p:cNvPr id="52228" name="Rectangle 4">
            <a:extLst>
              <a:ext uri="{FF2B5EF4-FFF2-40B4-BE49-F238E27FC236}">
                <a16:creationId xmlns:a16="http://schemas.microsoft.com/office/drawing/2014/main" id="{DE9F9335-AF79-48B1-ADA7-A200FF06E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200401"/>
            <a:ext cx="3124200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LIBRARY</a:t>
            </a:r>
            <a:r>
              <a:rPr lang="en-US" altLang="en-US" sz="1800">
                <a:solidFill>
                  <a:srgbClr val="FF0000"/>
                </a:solidFill>
                <a:latin typeface="Comic Sans MS" panose="030F0702030302020204" pitchFamily="66" charset="0"/>
              </a:rPr>
              <a:t> IEEE</a:t>
            </a:r>
            <a:r>
              <a:rPr lang="en-US" altLang="en-US" sz="180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USE</a:t>
            </a:r>
            <a:r>
              <a:rPr lang="en-US" altLang="en-US" sz="1800">
                <a:latin typeface="Comic Sans MS" panose="030F0702030302020204" pitchFamily="66" charset="0"/>
              </a:rPr>
              <a:t> </a:t>
            </a:r>
            <a:r>
              <a:rPr lang="en-US" altLang="en-US" sz="1800">
                <a:solidFill>
                  <a:srgbClr val="FF0000"/>
                </a:solidFill>
                <a:latin typeface="Comic Sans MS" panose="030F0702030302020204" pitchFamily="66" charset="0"/>
              </a:rPr>
              <a:t>IEEE.std_logic_1164</a:t>
            </a:r>
            <a:r>
              <a:rPr lang="en-US" altLang="en-US" sz="1800">
                <a:latin typeface="Comic Sans MS" panose="030F0702030302020204" pitchFamily="66" charset="0"/>
              </a:rPr>
              <a:t>.</a:t>
            </a: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ALL</a:t>
            </a:r>
            <a:r>
              <a:rPr lang="en-US" altLang="en-US" sz="180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ENTITY </a:t>
            </a:r>
            <a:r>
              <a:rPr lang="en-US" altLang="en-US" sz="1800">
                <a:latin typeface="Comic Sans MS" panose="030F0702030302020204" pitchFamily="66" charset="0"/>
              </a:rPr>
              <a:t>mynand2 </a:t>
            </a: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is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PORT</a:t>
            </a:r>
            <a:r>
              <a:rPr lang="en-US" altLang="en-US" sz="1800">
                <a:latin typeface="Comic Sans MS" panose="030F0702030302020204" pitchFamily="66" charset="0"/>
              </a:rPr>
              <a:t>( a, b : </a:t>
            </a: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IN</a:t>
            </a:r>
            <a:r>
              <a:rPr lang="en-US" altLang="en-US" sz="1800">
                <a:latin typeface="Comic Sans MS" panose="030F0702030302020204" pitchFamily="66" charset="0"/>
              </a:rPr>
              <a:t> </a:t>
            </a:r>
            <a:r>
              <a:rPr lang="en-US" altLang="en-US" sz="1800">
                <a:solidFill>
                  <a:srgbClr val="FF0000"/>
                </a:solidFill>
                <a:latin typeface="Comic Sans MS" panose="030F0702030302020204" pitchFamily="66" charset="0"/>
              </a:rPr>
              <a:t>std_logic</a:t>
            </a:r>
            <a:r>
              <a:rPr lang="en-US" altLang="en-US" sz="180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      c : </a:t>
            </a: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OUT</a:t>
            </a:r>
            <a:r>
              <a:rPr lang="en-US" altLang="en-US" sz="1800">
                <a:latin typeface="Comic Sans MS" panose="030F0702030302020204" pitchFamily="66" charset="0"/>
              </a:rPr>
              <a:t> </a:t>
            </a:r>
            <a:r>
              <a:rPr lang="en-US" altLang="en-US" sz="1800">
                <a:solidFill>
                  <a:srgbClr val="FF0000"/>
                </a:solidFill>
                <a:latin typeface="Comic Sans MS" panose="030F0702030302020204" pitchFamily="66" charset="0"/>
              </a:rPr>
              <a:t>std_logic</a:t>
            </a:r>
            <a:r>
              <a:rPr lang="en-US" altLang="en-US" sz="1800">
                <a:latin typeface="Comic Sans MS" panose="030F0702030302020204" pitchFamily="66" charset="0"/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END entity</a:t>
            </a:r>
            <a:r>
              <a:rPr lang="en-US" altLang="en-US" sz="180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7A49EAEA-5B89-44C7-B8FF-D4DF7EA46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230438"/>
            <a:ext cx="457200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ARCHITECTURE</a:t>
            </a:r>
            <a:r>
              <a:rPr lang="en-US" altLang="en-US" sz="1800">
                <a:latin typeface="Comic Sans MS" panose="030F0702030302020204" pitchFamily="66" charset="0"/>
              </a:rPr>
              <a:t> mynand </a:t>
            </a: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OF</a:t>
            </a:r>
            <a:r>
              <a:rPr lang="en-US" altLang="en-US" sz="1800">
                <a:latin typeface="Comic Sans MS" panose="030F0702030302020204" pitchFamily="66" charset="0"/>
              </a:rPr>
              <a:t> mynand2 </a:t>
            </a: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IS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BEGIN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PROCESS</a:t>
            </a:r>
            <a:r>
              <a:rPr lang="en-US" altLang="en-US" sz="1800">
                <a:latin typeface="Comic Sans MS" panose="030F0702030302020204" pitchFamily="66" charset="0"/>
              </a:rPr>
              <a:t>( a, b 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VARIABLE</a:t>
            </a:r>
            <a:r>
              <a:rPr lang="en-US" altLang="en-US" sz="1800">
                <a:latin typeface="Comic Sans MS" panose="030F0702030302020204" pitchFamily="66" charset="0"/>
              </a:rPr>
              <a:t> temp : </a:t>
            </a:r>
            <a:r>
              <a:rPr lang="en-US" altLang="en-US" sz="1800">
                <a:solidFill>
                  <a:srgbClr val="FF0000"/>
                </a:solidFill>
                <a:latin typeface="Comic Sans MS" panose="030F0702030302020204" pitchFamily="66" charset="0"/>
              </a:rPr>
              <a:t>std_logic</a:t>
            </a:r>
            <a:r>
              <a:rPr lang="en-US" altLang="en-US" sz="180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BEGIN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temp := </a:t>
            </a:r>
            <a:r>
              <a:rPr lang="en-US" altLang="en-US" sz="1800">
                <a:solidFill>
                  <a:srgbClr val="FF0000"/>
                </a:solidFill>
                <a:latin typeface="Comic Sans MS" panose="030F0702030302020204" pitchFamily="66" charset="0"/>
              </a:rPr>
              <a:t>NOT</a:t>
            </a:r>
            <a:r>
              <a:rPr lang="en-US" altLang="en-US" sz="1800">
                <a:latin typeface="Comic Sans MS" panose="030F0702030302020204" pitchFamily="66" charset="0"/>
              </a:rPr>
              <a:t> (a </a:t>
            </a:r>
            <a:r>
              <a:rPr lang="en-US" altLang="en-US" sz="1800">
                <a:solidFill>
                  <a:srgbClr val="FF0000"/>
                </a:solidFill>
                <a:latin typeface="Comic Sans MS" panose="030F0702030302020204" pitchFamily="66" charset="0"/>
              </a:rPr>
              <a:t>and </a:t>
            </a:r>
            <a:r>
              <a:rPr lang="en-US" altLang="en-US" sz="1800">
                <a:latin typeface="Comic Sans MS" panose="030F0702030302020204" pitchFamily="66" charset="0"/>
              </a:rPr>
              <a:t>b);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IF</a:t>
            </a:r>
            <a:r>
              <a:rPr lang="en-US" altLang="en-US" sz="1800">
                <a:latin typeface="Comic Sans MS" panose="030F0702030302020204" pitchFamily="66" charset="0"/>
              </a:rPr>
              <a:t> (temp = '1') </a:t>
            </a: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THEN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c &lt;= temp </a:t>
            </a: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AFTER</a:t>
            </a:r>
            <a:r>
              <a:rPr lang="en-US" altLang="en-US" sz="1800">
                <a:latin typeface="Comic Sans MS" panose="030F0702030302020204" pitchFamily="66" charset="0"/>
              </a:rPr>
              <a:t> 6 ns;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ELSIF</a:t>
            </a:r>
            <a:r>
              <a:rPr lang="en-US" altLang="en-US" sz="1800">
                <a:latin typeface="Comic Sans MS" panose="030F0702030302020204" pitchFamily="66" charset="0"/>
              </a:rPr>
              <a:t> (temp = '0') </a:t>
            </a: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THEN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c &lt;= temp </a:t>
            </a: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AFTER</a:t>
            </a:r>
            <a:r>
              <a:rPr lang="en-US" altLang="en-US" sz="1800">
                <a:latin typeface="Comic Sans MS" panose="030F0702030302020204" pitchFamily="66" charset="0"/>
              </a:rPr>
              <a:t> 5 ns;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ELSE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c &lt;= temp </a:t>
            </a: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AFTER</a:t>
            </a:r>
            <a:r>
              <a:rPr lang="en-US" altLang="en-US" sz="1800">
                <a:latin typeface="Comic Sans MS" panose="030F0702030302020204" pitchFamily="66" charset="0"/>
              </a:rPr>
              <a:t> 6 ns;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END IF</a:t>
            </a:r>
            <a:r>
              <a:rPr lang="en-US" altLang="en-US" sz="180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END PROCESS</a:t>
            </a:r>
            <a:r>
              <a:rPr lang="en-US" altLang="en-US" sz="180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END architecture</a:t>
            </a:r>
            <a:r>
              <a:rPr lang="en-US" altLang="en-US" sz="1800">
                <a:latin typeface="Comic Sans MS" panose="030F0702030302020204" pitchFamily="66" charset="0"/>
              </a:rPr>
              <a:t>;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66DCC5B-9E72-49B9-BB1D-6F4C6D0AC0D7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1562100"/>
            <a:ext cx="4572000" cy="1943100"/>
            <a:chOff x="228600" y="1562660"/>
            <a:chExt cx="4572000" cy="1942540"/>
          </a:xfrm>
        </p:grpSpPr>
        <p:sp>
          <p:nvSpPr>
            <p:cNvPr id="52245" name="Rectangle 6">
              <a:extLst>
                <a:ext uri="{FF2B5EF4-FFF2-40B4-BE49-F238E27FC236}">
                  <a16:creationId xmlns:a16="http://schemas.microsoft.com/office/drawing/2014/main" id="{49CBCFA9-08A4-481B-A6C8-A994C0858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" y="1562660"/>
              <a:ext cx="4572000" cy="5232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Comic Sans MS" panose="030F0702030302020204" pitchFamily="66" charset="0"/>
                </a:rPr>
                <a:t>Declares a VHDL package that provides the necessary information with 9 state logic.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EBFB060-09ED-4F60-B913-86CD4B0B8000}"/>
                </a:ext>
              </a:extLst>
            </p:cNvPr>
            <p:cNvCxnSpPr>
              <a:stCxn id="52245" idx="2"/>
            </p:cNvCxnSpPr>
            <p:nvPr/>
          </p:nvCxnSpPr>
          <p:spPr>
            <a:xfrm flipH="1">
              <a:off x="1790700" y="2086384"/>
              <a:ext cx="723900" cy="14188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FC838C73-A7A8-4272-BD77-54BB75D5DD78}"/>
              </a:ext>
            </a:extLst>
          </p:cNvPr>
          <p:cNvSpPr/>
          <p:nvPr/>
        </p:nvSpPr>
        <p:spPr>
          <a:xfrm>
            <a:off x="5791200" y="2824163"/>
            <a:ext cx="3352800" cy="3300412"/>
          </a:xfrm>
          <a:prstGeom prst="rect">
            <a:avLst/>
          </a:prstGeom>
          <a:solidFill>
            <a:schemeClr val="accent3">
              <a:lumMod val="60000"/>
              <a:lumOff val="40000"/>
              <a:alpha val="9000"/>
            </a:schemeClr>
          </a:solidFill>
          <a:ln>
            <a:solidFill>
              <a:schemeClr val="accent1">
                <a:shade val="50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omic Sans MS" panose="030F0702030302020204" pitchFamily="66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6AF1A99-66D8-4AFA-A75E-A71B9C142192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2376488"/>
            <a:ext cx="4267200" cy="823912"/>
            <a:chOff x="0" y="2375925"/>
            <a:chExt cx="4267200" cy="824475"/>
          </a:xfrm>
        </p:grpSpPr>
        <p:sp>
          <p:nvSpPr>
            <p:cNvPr id="52243" name="Rectangle 11">
              <a:extLst>
                <a:ext uri="{FF2B5EF4-FFF2-40B4-BE49-F238E27FC236}">
                  <a16:creationId xmlns:a16="http://schemas.microsoft.com/office/drawing/2014/main" id="{3AC0137F-7A4B-4A87-ADD0-DA92D3C1A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375925"/>
              <a:ext cx="4038600" cy="5232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Comic Sans MS" panose="030F0702030302020204" pitchFamily="66" charset="0"/>
                </a:rPr>
                <a:t>The architecture contains only one statement, a concurrent process statement.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974B23A-945B-4DCB-84AF-A9D86AA50E22}"/>
                </a:ext>
              </a:extLst>
            </p:cNvPr>
            <p:cNvCxnSpPr/>
            <p:nvPr/>
          </p:nvCxnSpPr>
          <p:spPr>
            <a:xfrm>
              <a:off x="3048000" y="2823906"/>
              <a:ext cx="1219200" cy="3764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9AA1A29-CBF9-429A-A0A8-58AB152E8F6F}"/>
              </a:ext>
            </a:extLst>
          </p:cNvPr>
          <p:cNvGrpSpPr>
            <a:grpSpLocks/>
          </p:cNvGrpSpPr>
          <p:nvPr/>
        </p:nvGrpSpPr>
        <p:grpSpPr bwMode="auto">
          <a:xfrm>
            <a:off x="6702426" y="1425576"/>
            <a:ext cx="3660775" cy="1774825"/>
            <a:chOff x="5178083" y="1425660"/>
            <a:chExt cx="3661117" cy="177474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A3CCD50-74A2-4AC1-AFDF-A5B8DB71CEE1}"/>
                </a:ext>
              </a:extLst>
            </p:cNvPr>
            <p:cNvSpPr/>
            <p:nvPr/>
          </p:nvSpPr>
          <p:spPr>
            <a:xfrm>
              <a:off x="5178083" y="1425660"/>
              <a:ext cx="3661117" cy="52385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400" dirty="0">
                  <a:latin typeface="Comic Sans MS" panose="030F0702030302020204" pitchFamily="66" charset="0"/>
                </a:rPr>
                <a:t>The process declaration section declares a local variable named </a:t>
              </a:r>
              <a:r>
                <a:rPr lang="en-US" sz="1400" b="1" dirty="0">
                  <a:latin typeface="Comic Sans MS" panose="030F0702030302020204" pitchFamily="66" charset="0"/>
                </a:rPr>
                <a:t>temp</a:t>
              </a:r>
              <a:r>
                <a:rPr lang="en-US" sz="1400" dirty="0">
                  <a:latin typeface="Comic Sans MS" panose="030F0702030302020204" pitchFamily="66" charset="0"/>
                </a:rPr>
                <a:t>.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3AE2FC9-EA46-40C5-9458-E744FDE5CE6B}"/>
                </a:ext>
              </a:extLst>
            </p:cNvPr>
            <p:cNvCxnSpPr>
              <a:stCxn id="16" idx="2"/>
            </p:cNvCxnSpPr>
            <p:nvPr/>
          </p:nvCxnSpPr>
          <p:spPr>
            <a:xfrm flipH="1">
              <a:off x="6095744" y="1949510"/>
              <a:ext cx="912898" cy="12508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FBCBD0C-5C15-4EBB-8C9C-C4D2521F068C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3810000"/>
            <a:ext cx="4267200" cy="2076450"/>
            <a:chOff x="0" y="3810000"/>
            <a:chExt cx="4267200" cy="207582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6B3602A-7576-48FE-9AD3-0EDF079268F8}"/>
                </a:ext>
              </a:extLst>
            </p:cNvPr>
            <p:cNvSpPr/>
            <p:nvPr/>
          </p:nvSpPr>
          <p:spPr>
            <a:xfrm>
              <a:off x="0" y="5362105"/>
              <a:ext cx="3276600" cy="52371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400" dirty="0">
                  <a:latin typeface="Comic Sans MS" panose="030F0702030302020204" pitchFamily="66" charset="0"/>
                </a:rPr>
                <a:t>The process statement part has two sequential statements in it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F44F74A-1391-468B-BCA3-E3C55B67AE52}"/>
                </a:ext>
              </a:extLst>
            </p:cNvPr>
            <p:cNvCxnSpPr>
              <a:stCxn id="20" idx="3"/>
            </p:cNvCxnSpPr>
            <p:nvPr/>
          </p:nvCxnSpPr>
          <p:spPr>
            <a:xfrm flipV="1">
              <a:off x="3276600" y="3810000"/>
              <a:ext cx="990600" cy="18139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CBAF969-9D74-4DE8-8918-73D0BA8B9358}"/>
                </a:ext>
              </a:extLst>
            </p:cNvPr>
            <p:cNvCxnSpPr>
              <a:stCxn id="20" idx="3"/>
              <a:endCxn id="52229" idx="1"/>
            </p:cNvCxnSpPr>
            <p:nvPr/>
          </p:nvCxnSpPr>
          <p:spPr>
            <a:xfrm flipV="1">
              <a:off x="3276600" y="4354348"/>
              <a:ext cx="990600" cy="12696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00E68B0-86D7-47F5-845E-750F3AFA77D1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3011489"/>
            <a:ext cx="3603198" cy="798314"/>
            <a:chOff x="5791200" y="3012038"/>
            <a:chExt cx="3603543" cy="79776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A92674D-C54C-404C-895F-C0707668A09B}"/>
                </a:ext>
              </a:extLst>
            </p:cNvPr>
            <p:cNvSpPr/>
            <p:nvPr/>
          </p:nvSpPr>
          <p:spPr>
            <a:xfrm>
              <a:off x="7337573" y="3502237"/>
              <a:ext cx="2057170" cy="30756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dirty="0">
                  <a:latin typeface="Comic Sans MS" panose="030F0702030302020204" pitchFamily="66" charset="0"/>
                </a:rPr>
                <a:t>explicit sensitivity list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A3903A5-2291-4348-A0A7-CD8799ACA9F6}"/>
                </a:ext>
              </a:extLst>
            </p:cNvPr>
            <p:cNvCxnSpPr>
              <a:stCxn id="26" idx="0"/>
            </p:cNvCxnSpPr>
            <p:nvPr/>
          </p:nvCxnSpPr>
          <p:spPr>
            <a:xfrm flipH="1" flipV="1">
              <a:off x="5791200" y="3012038"/>
              <a:ext cx="2574959" cy="4901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4">
            <a:extLst>
              <a:ext uri="{FF2B5EF4-FFF2-40B4-BE49-F238E27FC236}">
                <a16:creationId xmlns:a16="http://schemas.microsoft.com/office/drawing/2014/main" id="{E4E5D125-BD2D-4F51-83C3-9F745161FF0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9793288" y="6597650"/>
            <a:ext cx="874712" cy="26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1631AE6-5AEA-414D-BACC-8FC99E9516C8}" type="slidenum">
              <a:rPr lang="en-US" altLang="en-US" sz="1200">
                <a:solidFill>
                  <a:srgbClr val="FFFFFF"/>
                </a:solidFill>
                <a:latin typeface="Comic Sans MS" panose="030F0702030302020204" pitchFamily="66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en-US" sz="1200">
              <a:solidFill>
                <a:srgbClr val="FFFFFF"/>
              </a:solidFill>
              <a:latin typeface="Comic Sans MS" panose="030F0702030302020204" pitchFamily="66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6CF1EC00-24F3-40B1-A13C-5C29F6C0E4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5842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b="1" dirty="0">
                <a:latin typeface="Comic Sans MS" panose="030F0702030302020204" pitchFamily="66" charset="0"/>
              </a:rPr>
              <a:t>If: an Example</a:t>
            </a:r>
          </a:p>
        </p:txBody>
      </p:sp>
      <p:sp>
        <p:nvSpPr>
          <p:cNvPr id="53252" name="Rectangle 2">
            <a:extLst>
              <a:ext uri="{FF2B5EF4-FFF2-40B4-BE49-F238E27FC236}">
                <a16:creationId xmlns:a16="http://schemas.microsoft.com/office/drawing/2014/main" id="{7DE47699-4E33-47ED-84D5-E0FBB6D3B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905000"/>
            <a:ext cx="3581400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library</a:t>
            </a:r>
            <a:r>
              <a:rPr lang="en-US" altLang="en-US" sz="1800">
                <a:latin typeface="Comic Sans MS" panose="030F0702030302020204" pitchFamily="66" charset="0"/>
              </a:rPr>
              <a:t> </a:t>
            </a:r>
            <a:r>
              <a:rPr lang="en-US" altLang="en-US" sz="1800">
                <a:solidFill>
                  <a:srgbClr val="FF3300"/>
                </a:solidFill>
                <a:latin typeface="Comic Sans MS" panose="030F0702030302020204" pitchFamily="66" charset="0"/>
              </a:rPr>
              <a:t>ieee</a:t>
            </a:r>
            <a:r>
              <a:rPr lang="en-US" altLang="en-US" sz="180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use</a:t>
            </a:r>
            <a:r>
              <a:rPr lang="en-US" altLang="en-US" sz="1800">
                <a:latin typeface="Comic Sans MS" panose="030F0702030302020204" pitchFamily="66" charset="0"/>
              </a:rPr>
              <a:t> </a:t>
            </a:r>
            <a:r>
              <a:rPr lang="en-US" altLang="en-US" sz="1800">
                <a:solidFill>
                  <a:srgbClr val="FF3300"/>
                </a:solidFill>
                <a:latin typeface="Comic Sans MS" panose="030F0702030302020204" pitchFamily="66" charset="0"/>
              </a:rPr>
              <a:t>ieee.std_logic_1164</a:t>
            </a:r>
            <a:r>
              <a:rPr lang="en-US" altLang="en-US" sz="1800">
                <a:latin typeface="Comic Sans MS" panose="030F0702030302020204" pitchFamily="66" charset="0"/>
              </a:rPr>
              <a:t>.</a:t>
            </a: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all</a:t>
            </a:r>
            <a:r>
              <a:rPr lang="en-US" altLang="en-US" sz="180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entity</a:t>
            </a:r>
            <a:r>
              <a:rPr lang="en-US" altLang="en-US" sz="1800">
                <a:latin typeface="Comic Sans MS" panose="030F0702030302020204" pitchFamily="66" charset="0"/>
              </a:rPr>
              <a:t> myand </a:t>
            </a: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is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port</a:t>
            </a:r>
            <a:r>
              <a:rPr lang="en-US" altLang="en-US" sz="1800">
                <a:latin typeface="Comic Sans MS" panose="030F0702030302020204" pitchFamily="66" charset="0"/>
              </a:rPr>
              <a:t>(in1, in2: </a:t>
            </a: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in</a:t>
            </a:r>
            <a:r>
              <a:rPr lang="en-US" altLang="en-US" sz="1800">
                <a:latin typeface="Comic Sans MS" panose="030F0702030302020204" pitchFamily="66" charset="0"/>
              </a:rPr>
              <a:t> </a:t>
            </a:r>
            <a:r>
              <a:rPr lang="en-US" altLang="en-US" sz="1800">
                <a:solidFill>
                  <a:srgbClr val="FF3300"/>
                </a:solidFill>
                <a:latin typeface="Comic Sans MS" panose="030F0702030302020204" pitchFamily="66" charset="0"/>
              </a:rPr>
              <a:t>std_logic</a:t>
            </a:r>
            <a:r>
              <a:rPr lang="en-US" altLang="en-US" sz="180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      out1: </a:t>
            </a: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out</a:t>
            </a:r>
            <a:r>
              <a:rPr lang="en-US" altLang="en-US" sz="1800">
                <a:latin typeface="Comic Sans MS" panose="030F0702030302020204" pitchFamily="66" charset="0"/>
              </a:rPr>
              <a:t> </a:t>
            </a:r>
            <a:r>
              <a:rPr lang="en-US" altLang="en-US" sz="1800">
                <a:solidFill>
                  <a:srgbClr val="FF3300"/>
                </a:solidFill>
                <a:latin typeface="Comic Sans MS" panose="030F0702030302020204" pitchFamily="66" charset="0"/>
              </a:rPr>
              <a:t>std_logic</a:t>
            </a:r>
            <a:r>
              <a:rPr lang="en-US" altLang="en-US" sz="1800">
                <a:latin typeface="Comic Sans MS" panose="030F0702030302020204" pitchFamily="66" charset="0"/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end entity</a:t>
            </a:r>
            <a:r>
              <a:rPr lang="en-US" altLang="en-US" sz="180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		</a:t>
            </a:r>
          </a:p>
        </p:txBody>
      </p:sp>
      <p:sp>
        <p:nvSpPr>
          <p:cNvPr id="53253" name="Rectangle 3">
            <a:extLst>
              <a:ext uri="{FF2B5EF4-FFF2-40B4-BE49-F238E27FC236}">
                <a16:creationId xmlns:a16="http://schemas.microsoft.com/office/drawing/2014/main" id="{96D5D609-815F-41BA-9545-ED2AC22F6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7688" y="1884363"/>
            <a:ext cx="45720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architecture</a:t>
            </a:r>
            <a:r>
              <a:rPr lang="en-US" altLang="en-US" sz="1800">
                <a:latin typeface="Comic Sans MS" panose="030F0702030302020204" pitchFamily="66" charset="0"/>
              </a:rPr>
              <a:t> myand </a:t>
            </a: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of</a:t>
            </a:r>
            <a:r>
              <a:rPr lang="en-US" altLang="en-US" sz="1800">
                <a:latin typeface="Comic Sans MS" panose="030F0702030302020204" pitchFamily="66" charset="0"/>
              </a:rPr>
              <a:t> myand </a:t>
            </a: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is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constant</a:t>
            </a:r>
            <a:r>
              <a:rPr lang="en-US" altLang="en-US" sz="1800">
                <a:latin typeface="Comic Sans MS" panose="030F0702030302020204" pitchFamily="66" charset="0"/>
              </a:rPr>
              <a:t> Delay: </a:t>
            </a:r>
            <a:r>
              <a:rPr lang="en-US" altLang="en-US" sz="1800">
                <a:solidFill>
                  <a:srgbClr val="FF3300"/>
                </a:solidFill>
                <a:latin typeface="Comic Sans MS" panose="030F0702030302020204" pitchFamily="66" charset="0"/>
              </a:rPr>
              <a:t>time</a:t>
            </a:r>
            <a:r>
              <a:rPr lang="en-US" altLang="en-US" sz="1800">
                <a:latin typeface="Comic Sans MS" panose="030F0702030302020204" pitchFamily="66" charset="0"/>
              </a:rPr>
              <a:t>:= 5 ns;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begin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And_process : </a:t>
            </a: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process</a:t>
            </a:r>
            <a:r>
              <a:rPr lang="en-US" altLang="en-US" sz="1800">
                <a:latin typeface="Comic Sans MS" panose="030F0702030302020204" pitchFamily="66" charset="0"/>
              </a:rPr>
              <a:t> (in1, in2)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begin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	</a:t>
            </a: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if</a:t>
            </a:r>
            <a:r>
              <a:rPr lang="en-US" altLang="en-US" sz="1800">
                <a:latin typeface="Comic Sans MS" panose="030F0702030302020204" pitchFamily="66" charset="0"/>
              </a:rPr>
              <a:t> In1 = '0' </a:t>
            </a:r>
            <a:r>
              <a:rPr lang="en-US" altLang="en-US" sz="1800">
                <a:solidFill>
                  <a:srgbClr val="FF3300"/>
                </a:solidFill>
                <a:latin typeface="Comic Sans MS" panose="030F0702030302020204" pitchFamily="66" charset="0"/>
              </a:rPr>
              <a:t>or</a:t>
            </a:r>
            <a:r>
              <a:rPr lang="en-US" altLang="en-US" sz="1800">
                <a:latin typeface="Comic Sans MS" panose="030F0702030302020204" pitchFamily="66" charset="0"/>
              </a:rPr>
              <a:t> In2 = '0' </a:t>
            </a: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then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		Out1 &lt;= '0' </a:t>
            </a: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after</a:t>
            </a:r>
            <a:r>
              <a:rPr lang="en-US" altLang="en-US" sz="1800">
                <a:latin typeface="Comic Sans MS" panose="030F0702030302020204" pitchFamily="66" charset="0"/>
              </a:rPr>
              <a:t> Delay;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	</a:t>
            </a: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elsif</a:t>
            </a:r>
            <a:r>
              <a:rPr lang="en-US" altLang="en-US" sz="1800">
                <a:latin typeface="Comic Sans MS" panose="030F0702030302020204" pitchFamily="66" charset="0"/>
              </a:rPr>
              <a:t> In1 = 'X' </a:t>
            </a:r>
            <a:r>
              <a:rPr lang="en-US" altLang="en-US" sz="1800">
                <a:solidFill>
                  <a:srgbClr val="FF3300"/>
                </a:solidFill>
                <a:latin typeface="Comic Sans MS" panose="030F0702030302020204" pitchFamily="66" charset="0"/>
              </a:rPr>
              <a:t>or</a:t>
            </a:r>
            <a:r>
              <a:rPr lang="en-US" altLang="en-US" sz="1800">
                <a:latin typeface="Comic Sans MS" panose="030F0702030302020204" pitchFamily="66" charset="0"/>
              </a:rPr>
              <a:t> In2 = 'X' </a:t>
            </a: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then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		Out1 &lt;= 'X' </a:t>
            </a: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after</a:t>
            </a:r>
            <a:r>
              <a:rPr lang="en-US" altLang="en-US" sz="1800">
                <a:latin typeface="Comic Sans MS" panose="030F0702030302020204" pitchFamily="66" charset="0"/>
              </a:rPr>
              <a:t> Delay;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	</a:t>
            </a: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else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		Out1 &lt;= '1' </a:t>
            </a: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after</a:t>
            </a:r>
            <a:r>
              <a:rPr lang="en-US" altLang="en-US" sz="1800">
                <a:latin typeface="Comic Sans MS" panose="030F0702030302020204" pitchFamily="66" charset="0"/>
              </a:rPr>
              <a:t> Delay;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	</a:t>
            </a: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end if;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	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end process</a:t>
            </a:r>
            <a:r>
              <a:rPr lang="en-US" altLang="en-US" sz="180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end architecture</a:t>
            </a:r>
            <a:r>
              <a:rPr lang="en-US" altLang="en-US" sz="1800">
                <a:latin typeface="Comic Sans MS" panose="030F0702030302020204" pitchFamily="66" charset="0"/>
              </a:rPr>
              <a:t>;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93CC996-C1C1-4F94-8585-8393408331D7}"/>
              </a:ext>
            </a:extLst>
          </p:cNvPr>
          <p:cNvGrpSpPr>
            <a:grpSpLocks/>
          </p:cNvGrpSpPr>
          <p:nvPr/>
        </p:nvGrpSpPr>
        <p:grpSpPr bwMode="auto">
          <a:xfrm>
            <a:off x="3351214" y="1093788"/>
            <a:ext cx="6848475" cy="887412"/>
            <a:chOff x="1826455" y="1094471"/>
            <a:chExt cx="6849794" cy="88672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BEDBA34-AF4F-40EA-A07B-0E549DDD20C1}"/>
                </a:ext>
              </a:extLst>
            </p:cNvPr>
            <p:cNvSpPr/>
            <p:nvPr/>
          </p:nvSpPr>
          <p:spPr>
            <a:xfrm>
              <a:off x="1826455" y="1094471"/>
              <a:ext cx="6849794" cy="64561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>
                  <a:latin typeface="Comic Sans MS" panose="030F0702030302020204" pitchFamily="66" charset="0"/>
                </a:rPr>
                <a:t>The name of the architecture is the same name as the entity name. This is legal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B8B9003-0319-456B-B2F5-81B00F16BC34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5251351" y="1740086"/>
              <a:ext cx="311210" cy="2411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C0AA6AA-F920-42E5-A42D-A8E00A3BE0B8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5251351" y="1740086"/>
              <a:ext cx="1378215" cy="1649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CCBD328-156B-4351-8BEE-3B61D1AB4525}"/>
              </a:ext>
            </a:extLst>
          </p:cNvPr>
          <p:cNvGrpSpPr>
            <a:grpSpLocks/>
          </p:cNvGrpSpPr>
          <p:nvPr/>
        </p:nvGrpSpPr>
        <p:grpSpPr bwMode="auto">
          <a:xfrm>
            <a:off x="1844675" y="3581400"/>
            <a:ext cx="5619750" cy="1587500"/>
            <a:chOff x="320919" y="3581400"/>
            <a:chExt cx="5619457" cy="158690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6945ABD-618A-4FDE-A1B0-71B613CFDD30}"/>
                </a:ext>
              </a:extLst>
            </p:cNvPr>
            <p:cNvSpPr/>
            <p:nvPr/>
          </p:nvSpPr>
          <p:spPr>
            <a:xfrm>
              <a:off x="320919" y="4522436"/>
              <a:ext cx="3011331" cy="64587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>
                  <a:latin typeface="Comic Sans MS" panose="030F0702030302020204" pitchFamily="66" charset="0"/>
                </a:rPr>
                <a:t>Logical or for checking a condition. It is not a gate!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2C63C83-1D01-41A5-AE11-745CD189C40B}"/>
                </a:ext>
              </a:extLst>
            </p:cNvPr>
            <p:cNvCxnSpPr>
              <a:stCxn id="13" idx="3"/>
            </p:cNvCxnSpPr>
            <p:nvPr/>
          </p:nvCxnSpPr>
          <p:spPr>
            <a:xfrm flipV="1">
              <a:off x="3332250" y="3581400"/>
              <a:ext cx="2608126" cy="1263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CEA682AD-C4DA-4C39-82D0-1AF76D43A94C}"/>
              </a:ext>
            </a:extLst>
          </p:cNvPr>
          <p:cNvSpPr/>
          <p:nvPr/>
        </p:nvSpPr>
        <p:spPr>
          <a:xfrm>
            <a:off x="1844675" y="5438776"/>
            <a:ext cx="3011488" cy="646113"/>
          </a:xfrm>
          <a:prstGeom prst="rect">
            <a:avLst/>
          </a:prstGeom>
          <a:solidFill>
            <a:schemeClr val="bg2">
              <a:lumMod val="75000"/>
              <a:alpha val="37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Comic Sans MS" panose="030F0702030302020204" pitchFamily="66" charset="0"/>
              </a:rPr>
              <a:t>In an if statement, using parenthesis is optional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4">
            <a:extLst>
              <a:ext uri="{FF2B5EF4-FFF2-40B4-BE49-F238E27FC236}">
                <a16:creationId xmlns:a16="http://schemas.microsoft.com/office/drawing/2014/main" id="{A1A4C7A0-A8DE-44B9-AE72-AB473ACA3FD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9793288" y="6597650"/>
            <a:ext cx="874712" cy="26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C3D3CA0-EC13-4C1E-A623-BDDDF10F46C2}" type="slidenum">
              <a:rPr lang="en-US" altLang="en-US" sz="1200">
                <a:solidFill>
                  <a:srgbClr val="FFFFFF"/>
                </a:solidFill>
                <a:latin typeface="Comic Sans MS" panose="030F0702030302020204" pitchFamily="66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en-US" sz="1200">
              <a:solidFill>
                <a:srgbClr val="FFFFFF"/>
              </a:solidFill>
              <a:latin typeface="Comic Sans MS" panose="030F0702030302020204" pitchFamily="66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53C918D6-CC19-462C-9609-7AB8832D5D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815975"/>
          </a:xfrm>
        </p:spPr>
        <p:txBody>
          <a:bodyPr/>
          <a:lstStyle/>
          <a:p>
            <a:pPr algn="ctr" eaLnBrk="1" hangingPunct="1"/>
            <a:r>
              <a:rPr lang="en-US" altLang="en-US" b="1" dirty="0">
                <a:latin typeface="Comic Sans MS" panose="030F0702030302020204" pitchFamily="66" charset="0"/>
              </a:rPr>
              <a:t>If: an Example</a:t>
            </a:r>
          </a:p>
        </p:txBody>
      </p:sp>
      <p:sp>
        <p:nvSpPr>
          <p:cNvPr id="54276" name="Rectangle 4">
            <a:extLst>
              <a:ext uri="{FF2B5EF4-FFF2-40B4-BE49-F238E27FC236}">
                <a16:creationId xmlns:a16="http://schemas.microsoft.com/office/drawing/2014/main" id="{7EB54886-5290-4135-99A5-46DAB2FB4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8" y="1181100"/>
            <a:ext cx="8077200" cy="28956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E20A2E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process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E20A2E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begin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790015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    </a:t>
            </a:r>
            <a:r>
              <a:rPr lang="en-US" altLang="en-US" sz="2000" b="1">
                <a:solidFill>
                  <a:srgbClr val="E20A2E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if </a:t>
            </a:r>
            <a:r>
              <a:rPr lang="en-US" altLang="en-US" sz="2000" b="1">
                <a:solidFill>
                  <a:srgbClr val="790015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(reset = ‘1’) </a:t>
            </a:r>
            <a:r>
              <a:rPr lang="en-US" altLang="en-US" sz="2000" b="1">
                <a:solidFill>
                  <a:srgbClr val="E20A2E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then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790015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        A &lt;= ‘0’ 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790015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    </a:t>
            </a:r>
            <a:r>
              <a:rPr lang="en-US" altLang="en-US" sz="2000" b="1">
                <a:solidFill>
                  <a:srgbClr val="E20A2E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elsif</a:t>
            </a:r>
            <a:r>
              <a:rPr lang="en-US" altLang="en-US" sz="2000" b="1">
                <a:solidFill>
                  <a:srgbClr val="790015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(clk’</a:t>
            </a:r>
            <a:r>
              <a:rPr lang="en-US" altLang="en-US" sz="2000" b="1">
                <a:solidFill>
                  <a:srgbClr val="E20A2E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event</a:t>
            </a:r>
            <a:r>
              <a:rPr lang="en-US" altLang="en-US" sz="2000" b="1">
                <a:solidFill>
                  <a:srgbClr val="790015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and clk = ‘1’) </a:t>
            </a:r>
            <a:r>
              <a:rPr lang="en-US" altLang="en-US" sz="2000" b="1">
                <a:solidFill>
                  <a:srgbClr val="E20A2E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then</a:t>
            </a:r>
            <a:endParaRPr lang="en-US" altLang="en-US" sz="2000" b="1">
              <a:solidFill>
                <a:srgbClr val="790015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790015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        A &lt;= ‘B’;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790015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     </a:t>
            </a:r>
            <a:r>
              <a:rPr lang="en-US" altLang="en-US" sz="2000" b="1">
                <a:solidFill>
                  <a:srgbClr val="E20A2E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end if</a:t>
            </a:r>
            <a:r>
              <a:rPr lang="en-US" altLang="en-US" sz="2000" b="1">
                <a:solidFill>
                  <a:srgbClr val="790015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790015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     </a:t>
            </a:r>
            <a:r>
              <a:rPr lang="en-US" altLang="en-US" sz="2000" b="1">
                <a:solidFill>
                  <a:srgbClr val="E20A2E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wait on</a:t>
            </a:r>
            <a:r>
              <a:rPr lang="en-US" altLang="en-US" sz="2000" b="1">
                <a:solidFill>
                  <a:srgbClr val="790015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reset, clk;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E20A2E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end process</a:t>
            </a:r>
            <a:r>
              <a:rPr lang="en-US" altLang="en-US" sz="2000" b="1">
                <a:solidFill>
                  <a:srgbClr val="790015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54277" name="Rectangle 5">
            <a:extLst>
              <a:ext uri="{FF2B5EF4-FFF2-40B4-BE49-F238E27FC236}">
                <a16:creationId xmlns:a16="http://schemas.microsoft.com/office/drawing/2014/main" id="{7D6B6DB3-1065-42BA-AB32-8E304177B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8" y="4108450"/>
            <a:ext cx="8077200" cy="2501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E20A2E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process </a:t>
            </a:r>
            <a:r>
              <a:rPr lang="en-US" altLang="en-US" sz="2000" b="1">
                <a:solidFill>
                  <a:srgbClr val="790015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(clk,reset)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E20A2E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begin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E20A2E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   if </a:t>
            </a:r>
            <a:r>
              <a:rPr lang="en-US" altLang="en-US" sz="2000" b="1">
                <a:solidFill>
                  <a:srgbClr val="790015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(reset = ‘1’) </a:t>
            </a:r>
            <a:r>
              <a:rPr lang="en-US" altLang="en-US" sz="2000" b="1">
                <a:solidFill>
                  <a:srgbClr val="E20A2E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then</a:t>
            </a:r>
            <a:endParaRPr lang="en-US" altLang="en-US" sz="2000" b="1">
              <a:solidFill>
                <a:srgbClr val="790015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790015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        A &lt;= ‘0’;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790015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   </a:t>
            </a:r>
            <a:r>
              <a:rPr lang="en-US" altLang="en-US" sz="2000" b="1">
                <a:solidFill>
                  <a:srgbClr val="E20A2E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elsif </a:t>
            </a:r>
            <a:r>
              <a:rPr lang="en-US" altLang="en-US" sz="2000" b="1">
                <a:solidFill>
                  <a:srgbClr val="790015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(clk’event and clk = ‘1’) then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790015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        A &lt;= ‘B’;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790015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   </a:t>
            </a:r>
            <a:r>
              <a:rPr lang="en-US" altLang="en-US" sz="2000" b="1">
                <a:solidFill>
                  <a:srgbClr val="E20A2E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end if</a:t>
            </a:r>
            <a:r>
              <a:rPr lang="en-US" altLang="en-US" sz="2000" b="1">
                <a:solidFill>
                  <a:srgbClr val="790015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E20A2E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end process</a:t>
            </a:r>
            <a:r>
              <a:rPr lang="en-US" altLang="en-US" sz="2000" b="1">
                <a:solidFill>
                  <a:srgbClr val="790015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;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B0CA058E-7A8E-4CCF-A23C-40BACDBCE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>
                <a:latin typeface="Comic Sans MS" panose="030F0702030302020204" pitchFamily="66" charset="0"/>
              </a:rPr>
              <a:t>If: an Example</a:t>
            </a:r>
          </a:p>
        </p:txBody>
      </p:sp>
      <p:sp>
        <p:nvSpPr>
          <p:cNvPr id="55299" name="Footer Placeholder 3">
            <a:extLst>
              <a:ext uri="{FF2B5EF4-FFF2-40B4-BE49-F238E27FC236}">
                <a16:creationId xmlns:a16="http://schemas.microsoft.com/office/drawing/2014/main" id="{4D8EC79C-2C99-41A5-BFD6-097190F691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241D08F-A336-43E8-ADC9-57CD7344B3D3}" type="slidenum">
              <a:rPr lang="en-AU" altLang="en-US" sz="1400">
                <a:latin typeface="Comic Sans MS" panose="030F0702030302020204" pitchFamily="66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AU" altLang="en-US" sz="1400">
              <a:latin typeface="Comic Sans MS" panose="030F0702030302020204" pitchFamily="66" charset="0"/>
            </a:endParaRPr>
          </a:p>
        </p:txBody>
      </p:sp>
      <p:sp>
        <p:nvSpPr>
          <p:cNvPr id="55300" name="Rectangle 4">
            <a:extLst>
              <a:ext uri="{FF2B5EF4-FFF2-40B4-BE49-F238E27FC236}">
                <a16:creationId xmlns:a16="http://schemas.microsoft.com/office/drawing/2014/main" id="{CC3F0CC4-E864-4C9A-8F64-DBE4E85CC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0013" y="1870076"/>
            <a:ext cx="45720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IF</a:t>
            </a:r>
            <a:r>
              <a:rPr lang="en-US" altLang="en-US" sz="1800" dirty="0">
                <a:latin typeface="Comic Sans MS" panose="030F0702030302020204" pitchFamily="66" charset="0"/>
              </a:rPr>
              <a:t> (x&lt;y)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THEN</a:t>
            </a:r>
            <a:r>
              <a:rPr lang="en-US" altLang="en-US" sz="1800" dirty="0">
                <a:latin typeface="Comic Sans MS" panose="030F0702030302020204" pitchFamily="66" charset="0"/>
              </a:rPr>
              <a:t> temp:="11111111";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ELSIF</a:t>
            </a:r>
            <a:r>
              <a:rPr lang="en-US" altLang="en-US" sz="1800" dirty="0">
                <a:latin typeface="Comic Sans MS" panose="030F0702030302020204" pitchFamily="66" charset="0"/>
              </a:rPr>
              <a:t> (x=y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AND</a:t>
            </a:r>
            <a:r>
              <a:rPr lang="en-US" altLang="en-US" sz="1800" dirty="0">
                <a:latin typeface="Comic Sans MS" panose="030F0702030302020204" pitchFamily="66" charset="0"/>
              </a:rPr>
              <a:t> w='0')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THEN</a:t>
            </a:r>
            <a:r>
              <a:rPr lang="en-US" altLang="en-US" sz="1800" dirty="0">
                <a:latin typeface="Comic Sans MS" panose="030F0702030302020204" pitchFamily="66" charset="0"/>
              </a:rPr>
              <a:t> temp:="11110000";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ELSE</a:t>
            </a:r>
            <a:r>
              <a:rPr lang="en-US" altLang="en-US" sz="1800" dirty="0">
                <a:latin typeface="Comic Sans MS" panose="030F0702030302020204" pitchFamily="66" charset="0"/>
              </a:rPr>
              <a:t> temp:=(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OTHERS</a:t>
            </a:r>
            <a:r>
              <a:rPr lang="en-US" altLang="en-US" sz="1800" dirty="0">
                <a:latin typeface="Comic Sans MS" panose="030F0702030302020204" pitchFamily="66" charset="0"/>
              </a:rPr>
              <a:t> =&gt;'0');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End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if</a:t>
            </a:r>
            <a:r>
              <a:rPr lang="en-US" altLang="en-US" sz="1800" dirty="0">
                <a:latin typeface="Comic Sans MS" panose="030F0702030302020204" pitchFamily="66" charset="0"/>
              </a:rPr>
              <a:t>;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C1EE14E7-FACE-4B7A-873C-091C6CAE2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138114"/>
            <a:ext cx="8259762" cy="769937"/>
          </a:xfrm>
        </p:spPr>
        <p:txBody>
          <a:bodyPr/>
          <a:lstStyle/>
          <a:p>
            <a:pPr algn="ctr"/>
            <a:r>
              <a:rPr lang="en-US" altLang="en-US" b="1" dirty="0">
                <a:latin typeface="Comic Sans MS" panose="030F0702030302020204" pitchFamily="66" charset="0"/>
              </a:rPr>
              <a:t>One-digit Counter </a:t>
            </a:r>
          </a:p>
        </p:txBody>
      </p:sp>
      <p:sp>
        <p:nvSpPr>
          <p:cNvPr id="56323" name="Footer Placeholder 3">
            <a:extLst>
              <a:ext uri="{FF2B5EF4-FFF2-40B4-BE49-F238E27FC236}">
                <a16:creationId xmlns:a16="http://schemas.microsoft.com/office/drawing/2014/main" id="{43ED2323-7A8A-4D7C-8154-D3F4B3C516E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FEA3F74-F672-4414-87F7-BF1826C5781F}" type="slidenum">
              <a:rPr lang="en-AU" altLang="en-US" sz="1400">
                <a:latin typeface="Comic Sans MS" panose="030F0702030302020204" pitchFamily="66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AU" altLang="en-US" sz="1400">
              <a:latin typeface="Comic Sans MS" panose="030F0702030302020204" pitchFamily="66" charset="0"/>
            </a:endParaRPr>
          </a:p>
        </p:txBody>
      </p:sp>
      <p:sp>
        <p:nvSpPr>
          <p:cNvPr id="56324" name="Rectangle 4">
            <a:extLst>
              <a:ext uri="{FF2B5EF4-FFF2-40B4-BE49-F238E27FC236}">
                <a16:creationId xmlns:a16="http://schemas.microsoft.com/office/drawing/2014/main" id="{3DBEA92C-C8C9-435F-B255-D7F0ED371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7864" y="1125538"/>
            <a:ext cx="5808011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</a:rPr>
              <a:t> </a:t>
            </a: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LIBRARY</a:t>
            </a:r>
            <a:r>
              <a:rPr lang="en-US" altLang="en-US" sz="1400" dirty="0">
                <a:latin typeface="Comic Sans MS" panose="030F0702030302020204" pitchFamily="66" charset="0"/>
              </a:rPr>
              <a:t> </a:t>
            </a:r>
            <a:r>
              <a:rPr lang="en-US" altLang="en-US" sz="1400" dirty="0" err="1">
                <a:latin typeface="Comic Sans MS" panose="030F0702030302020204" pitchFamily="66" charset="0"/>
              </a:rPr>
              <a:t>ieee</a:t>
            </a:r>
            <a:r>
              <a:rPr lang="en-US" altLang="en-US" sz="1400" dirty="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</a:rPr>
              <a:t> </a:t>
            </a: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USE</a:t>
            </a:r>
            <a:r>
              <a:rPr lang="en-US" altLang="en-US" sz="1400" dirty="0">
                <a:latin typeface="Comic Sans MS" panose="030F0702030302020204" pitchFamily="66" charset="0"/>
              </a:rPr>
              <a:t> ieee.std_logic_1164.all;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</a:rPr>
              <a:t> ---------------------------------------------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 ENTITY </a:t>
            </a:r>
            <a:r>
              <a:rPr lang="en-US" altLang="en-US" sz="1400" dirty="0">
                <a:latin typeface="Comic Sans MS" panose="030F0702030302020204" pitchFamily="66" charset="0"/>
              </a:rPr>
              <a:t>counter </a:t>
            </a: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IS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</a:rPr>
              <a:t> </a:t>
            </a: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PORT</a:t>
            </a:r>
            <a:r>
              <a:rPr lang="en-US" altLang="en-US" sz="1400" dirty="0">
                <a:latin typeface="Comic Sans MS" panose="030F0702030302020204" pitchFamily="66" charset="0"/>
              </a:rPr>
              <a:t> (</a:t>
            </a:r>
            <a:r>
              <a:rPr lang="en-US" altLang="en-US" sz="1400" dirty="0" err="1">
                <a:latin typeface="Comic Sans MS" panose="030F0702030302020204" pitchFamily="66" charset="0"/>
              </a:rPr>
              <a:t>clk</a:t>
            </a:r>
            <a:r>
              <a:rPr lang="en-US" altLang="en-US" sz="1400" dirty="0">
                <a:latin typeface="Comic Sans MS" panose="030F0702030302020204" pitchFamily="66" charset="0"/>
              </a:rPr>
              <a:t> </a:t>
            </a: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: IN </a:t>
            </a:r>
            <a:r>
              <a:rPr lang="en-US" altLang="en-US" sz="1400" dirty="0">
                <a:latin typeface="Comic Sans MS" panose="030F0702030302020204" pitchFamily="66" charset="0"/>
              </a:rPr>
              <a:t>STD_LOGIC;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</a:rPr>
              <a:t> digit : </a:t>
            </a: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OUT</a:t>
            </a:r>
            <a:r>
              <a:rPr lang="en-US" altLang="en-US" sz="1400" dirty="0">
                <a:latin typeface="Comic Sans MS" panose="030F0702030302020204" pitchFamily="66" charset="0"/>
              </a:rPr>
              <a:t> INTEGER </a:t>
            </a: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RANGE</a:t>
            </a:r>
            <a:r>
              <a:rPr lang="en-US" altLang="en-US" sz="1400" dirty="0">
                <a:latin typeface="Comic Sans MS" panose="030F0702030302020204" pitchFamily="66" charset="0"/>
              </a:rPr>
              <a:t> 0 TO 9);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</a:rPr>
              <a:t> </a:t>
            </a: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END</a:t>
            </a:r>
            <a:r>
              <a:rPr lang="en-US" altLang="en-US" sz="1400" dirty="0">
                <a:latin typeface="Comic Sans MS" panose="030F0702030302020204" pitchFamily="66" charset="0"/>
              </a:rPr>
              <a:t> counter;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</a:rPr>
              <a:t> ---------------------------------------------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</a:rPr>
              <a:t> </a:t>
            </a: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ARCHITECTURE</a:t>
            </a:r>
            <a:r>
              <a:rPr lang="en-US" altLang="en-US" sz="1400" dirty="0">
                <a:latin typeface="Comic Sans MS" panose="030F0702030302020204" pitchFamily="66" charset="0"/>
              </a:rPr>
              <a:t> counter </a:t>
            </a: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OF</a:t>
            </a:r>
            <a:r>
              <a:rPr lang="en-US" altLang="en-US" sz="1400" dirty="0">
                <a:latin typeface="Comic Sans MS" panose="030F0702030302020204" pitchFamily="66" charset="0"/>
              </a:rPr>
              <a:t> counter </a:t>
            </a: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IS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</a:rPr>
              <a:t> </a:t>
            </a: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BEGIN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</a:rPr>
              <a:t> count: </a:t>
            </a: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PROCESS</a:t>
            </a:r>
            <a:r>
              <a:rPr lang="en-US" altLang="en-US" sz="1400" dirty="0">
                <a:latin typeface="Comic Sans MS" panose="030F0702030302020204" pitchFamily="66" charset="0"/>
              </a:rPr>
              <a:t>(</a:t>
            </a:r>
            <a:r>
              <a:rPr lang="en-US" altLang="en-US" sz="1400" dirty="0" err="1">
                <a:latin typeface="Comic Sans MS" panose="030F0702030302020204" pitchFamily="66" charset="0"/>
              </a:rPr>
              <a:t>clk</a:t>
            </a:r>
            <a:r>
              <a:rPr lang="en-US" altLang="en-US" sz="1400" dirty="0">
                <a:latin typeface="Comic Sans MS" panose="030F0702030302020204" pitchFamily="66" charset="0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</a:rPr>
              <a:t> </a:t>
            </a: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VARIABLE</a:t>
            </a:r>
            <a:r>
              <a:rPr lang="en-US" altLang="en-US" sz="1400" dirty="0">
                <a:latin typeface="Comic Sans MS" panose="030F0702030302020204" pitchFamily="66" charset="0"/>
              </a:rPr>
              <a:t> temp : INTEGER </a:t>
            </a: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RANGE</a:t>
            </a:r>
            <a:r>
              <a:rPr lang="en-US" altLang="en-US" sz="1400" dirty="0">
                <a:latin typeface="Comic Sans MS" panose="030F0702030302020204" pitchFamily="66" charset="0"/>
              </a:rPr>
              <a:t> 0 TO 10;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</a:rPr>
              <a:t> </a:t>
            </a: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BEGIN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</a:rPr>
              <a:t> </a:t>
            </a: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IF</a:t>
            </a:r>
            <a:r>
              <a:rPr lang="en-US" altLang="en-US" sz="1400" dirty="0">
                <a:latin typeface="Comic Sans MS" panose="030F0702030302020204" pitchFamily="66" charset="0"/>
              </a:rPr>
              <a:t> (</a:t>
            </a:r>
            <a:r>
              <a:rPr lang="en-US" altLang="en-US" sz="1400" dirty="0" err="1">
                <a:latin typeface="Comic Sans MS" panose="030F0702030302020204" pitchFamily="66" charset="0"/>
              </a:rPr>
              <a:t>clk'EVENT</a:t>
            </a:r>
            <a:r>
              <a:rPr lang="en-US" altLang="en-US" sz="1400" dirty="0">
                <a:latin typeface="Comic Sans MS" panose="030F0702030302020204" pitchFamily="66" charset="0"/>
              </a:rPr>
              <a:t> AND </a:t>
            </a:r>
            <a:r>
              <a:rPr lang="en-US" altLang="en-US" sz="1400" dirty="0" err="1">
                <a:latin typeface="Comic Sans MS" panose="030F0702030302020204" pitchFamily="66" charset="0"/>
              </a:rPr>
              <a:t>clk</a:t>
            </a:r>
            <a:r>
              <a:rPr lang="en-US" altLang="en-US" sz="1400" dirty="0">
                <a:latin typeface="Comic Sans MS" panose="030F0702030302020204" pitchFamily="66" charset="0"/>
              </a:rPr>
              <a:t>='1') </a:t>
            </a: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THEN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</a:rPr>
              <a:t> temp := temp + 1;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</a:rPr>
              <a:t> </a:t>
            </a: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IF</a:t>
            </a:r>
            <a:r>
              <a:rPr lang="en-US" altLang="en-US" sz="1400" dirty="0">
                <a:latin typeface="Comic Sans MS" panose="030F0702030302020204" pitchFamily="66" charset="0"/>
              </a:rPr>
              <a:t> (temp=10) </a:t>
            </a: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THEN</a:t>
            </a:r>
            <a:r>
              <a:rPr lang="en-US" altLang="en-US" sz="1400" dirty="0">
                <a:latin typeface="Comic Sans MS" panose="030F0702030302020204" pitchFamily="66" charset="0"/>
              </a:rPr>
              <a:t> temp := 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</a:rPr>
              <a:t> </a:t>
            </a: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END IF</a:t>
            </a:r>
            <a:r>
              <a:rPr lang="en-US" altLang="en-US" sz="1400" dirty="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</a:rPr>
              <a:t> </a:t>
            </a: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END IF</a:t>
            </a:r>
            <a:r>
              <a:rPr lang="en-US" altLang="en-US" sz="1400" dirty="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</a:rPr>
              <a:t> digit &lt;= temp;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</a:rPr>
              <a:t> </a:t>
            </a: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END PROCESS </a:t>
            </a:r>
            <a:r>
              <a:rPr lang="en-US" altLang="en-US" sz="1400" dirty="0">
                <a:latin typeface="Comic Sans MS" panose="030F0702030302020204" pitchFamily="66" charset="0"/>
              </a:rPr>
              <a:t>count;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 END </a:t>
            </a:r>
            <a:r>
              <a:rPr lang="en-US" altLang="en-US" sz="1400" dirty="0">
                <a:latin typeface="Comic Sans MS" panose="030F0702030302020204" pitchFamily="66" charset="0"/>
              </a:rPr>
              <a:t>counter;</a:t>
            </a:r>
          </a:p>
        </p:txBody>
      </p:sp>
      <p:grpSp>
        <p:nvGrpSpPr>
          <p:cNvPr id="56325" name="Group 4">
            <a:extLst>
              <a:ext uri="{FF2B5EF4-FFF2-40B4-BE49-F238E27FC236}">
                <a16:creationId xmlns:a16="http://schemas.microsoft.com/office/drawing/2014/main" id="{77A7AC15-B4C8-40F3-8CF8-9C3B47FA169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54239" y="5640389"/>
            <a:ext cx="8097837" cy="1100137"/>
            <a:chOff x="15" y="1796"/>
            <a:chExt cx="5730" cy="728"/>
          </a:xfrm>
        </p:grpSpPr>
        <p:sp>
          <p:nvSpPr>
            <p:cNvPr id="56326" name="AutoShape 3">
              <a:extLst>
                <a:ext uri="{FF2B5EF4-FFF2-40B4-BE49-F238E27FC236}">
                  <a16:creationId xmlns:a16="http://schemas.microsoft.com/office/drawing/2014/main" id="{A37E60AE-6CE5-4EEA-963C-89128F33A9A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5" y="1796"/>
              <a:ext cx="5730" cy="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56327" name="Picture 5">
              <a:extLst>
                <a:ext uri="{FF2B5EF4-FFF2-40B4-BE49-F238E27FC236}">
                  <a16:creationId xmlns:a16="http://schemas.microsoft.com/office/drawing/2014/main" id="{C85DAA86-D5D2-40D6-91F8-D08966AA4D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" y="1796"/>
              <a:ext cx="5738" cy="7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>
            <a:extLst>
              <a:ext uri="{FF2B5EF4-FFF2-40B4-BE49-F238E27FC236}">
                <a16:creationId xmlns:a16="http://schemas.microsoft.com/office/drawing/2014/main" id="{6D012915-EB0D-4FA2-9005-75005EC9E26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9793288" y="6597650"/>
            <a:ext cx="874712" cy="26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C5505C7-8B5C-4357-BE92-68FBBE735A9D}" type="slidenum">
              <a:rPr lang="en-US" altLang="en-US" sz="1200">
                <a:solidFill>
                  <a:srgbClr val="FFFFFF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>
              <a:solidFill>
                <a:srgbClr val="FFFFFF"/>
              </a:solidFill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023F13BA-FE4B-4017-9209-B7E3C2C548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en-US" sz="3600" b="1" dirty="0">
                <a:latin typeface="Comic Sans MS" panose="030F0702030302020204" pitchFamily="66" charset="0"/>
              </a:rPr>
              <a:t>Concurrent and Sequential Statements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31BAEA51-CE7F-4A1B-BFBA-A1A0B96912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400" b="1" dirty="0">
                <a:solidFill>
                  <a:srgbClr val="0033CC"/>
                </a:solidFill>
                <a:latin typeface="Comic Sans MS" panose="030F0702030302020204" pitchFamily="66" charset="0"/>
              </a:rPr>
              <a:t>Concurrent type such as:</a:t>
            </a:r>
            <a:r>
              <a:rPr lang="en-US" altLang="en-US" sz="2400" dirty="0">
                <a:latin typeface="Comic Sans MS" panose="030F0702030302020204" pitchFamily="66" charset="0"/>
              </a:rPr>
              <a:t> when-else, with-select, signal assignment, and etc.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 dirty="0">
              <a:latin typeface="Comic Sans MS" panose="030F0702030302020204" pitchFamily="66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400" b="1" dirty="0">
                <a:solidFill>
                  <a:srgbClr val="FF3399"/>
                </a:solidFill>
                <a:latin typeface="Comic Sans MS" panose="030F0702030302020204" pitchFamily="66" charset="0"/>
              </a:rPr>
              <a:t>Sequential type such as:</a:t>
            </a:r>
            <a:r>
              <a:rPr lang="en-US" altLang="en-US" sz="2400" dirty="0">
                <a:latin typeface="Comic Sans MS" panose="030F0702030302020204" pitchFamily="66" charset="0"/>
              </a:rPr>
              <a:t> if-then-else, case statement, loop statements, variable assignment, </a:t>
            </a:r>
            <a:r>
              <a:rPr lang="en-US" altLang="en-US" sz="2400" dirty="0">
                <a:solidFill>
                  <a:srgbClr val="008000"/>
                </a:solidFill>
                <a:latin typeface="Comic Sans MS" panose="030F0702030302020204" pitchFamily="66" charset="0"/>
              </a:rPr>
              <a:t>inside process</a:t>
            </a:r>
            <a:r>
              <a:rPr lang="en-US" altLang="en-US" sz="2400" dirty="0">
                <a:latin typeface="Comic Sans MS" panose="030F0702030302020204" pitchFamily="66" charset="0"/>
              </a:rPr>
              <a:t> and etc.,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 dirty="0">
              <a:latin typeface="Comic Sans MS" panose="030F0702030302020204" pitchFamily="66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400" b="1" dirty="0">
                <a:solidFill>
                  <a:srgbClr val="990099"/>
                </a:solidFill>
                <a:latin typeface="Comic Sans MS" panose="030F0702030302020204" pitchFamily="66" charset="0"/>
              </a:rPr>
              <a:t>Both sequential and concurrent such as:</a:t>
            </a:r>
            <a:r>
              <a:rPr lang="en-US" altLang="en-US" sz="2400" dirty="0">
                <a:latin typeface="Comic Sans MS" panose="030F0702030302020204" pitchFamily="66" charset="0"/>
              </a:rPr>
              <a:t> signal assignment, constants, function and procedure calls, after delay, and etc.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 dirty="0">
              <a:latin typeface="Comic Sans MS" panose="030F0702030302020204" pitchFamily="66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Important:</a:t>
            </a:r>
            <a:r>
              <a:rPr lang="en-US" altLang="en-US" sz="2400" dirty="0">
                <a:latin typeface="Comic Sans MS" panose="030F0702030302020204" pitchFamily="66" charset="0"/>
              </a:rPr>
              <a:t> codes inside process, function and procedures are sequential.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 dirty="0">
              <a:latin typeface="Comic Sans MS" panose="030F0702030302020204" pitchFamily="66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Important:</a:t>
            </a:r>
            <a:r>
              <a:rPr lang="en-US" altLang="en-US" sz="2400" dirty="0">
                <a:latin typeface="Comic Sans MS" panose="030F0702030302020204" pitchFamily="66" charset="0"/>
              </a:rPr>
              <a:t> codes inside architecture are concurrent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dirty="0">
              <a:latin typeface="Comic Sans MS" panose="030F0702030302020204" pitchFamily="66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400" dirty="0">
              <a:latin typeface="Comic Sans MS" panose="030F0702030302020204" pitchFamily="66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4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D36D4A43-EFC6-4529-99D5-60602844F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729EB-EE73-4EA6-B901-9B55A2FFD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dirty="0"/>
          </a:p>
          <a:p>
            <a:pPr marL="0" indent="0" algn="ctr">
              <a:buNone/>
              <a:defRPr/>
            </a:pPr>
            <a:r>
              <a:rPr lang="en-US" sz="44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Case Statements</a:t>
            </a:r>
          </a:p>
        </p:txBody>
      </p:sp>
      <p:sp>
        <p:nvSpPr>
          <p:cNvPr id="57348" name="Slide Number Placeholder 3">
            <a:extLst>
              <a:ext uri="{FF2B5EF4-FFF2-40B4-BE49-F238E27FC236}">
                <a16:creationId xmlns:a16="http://schemas.microsoft.com/office/drawing/2014/main" id="{7E282F29-BC5B-45CB-B925-E1077849668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077200" y="6356351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68A1F37-889E-434C-A7C0-979ACB8A42ED}" type="slidenum">
              <a:rPr lang="en-GB" altLang="en-US" sz="1800"/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GB" altLang="en-US" sz="1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4">
            <a:extLst>
              <a:ext uri="{FF2B5EF4-FFF2-40B4-BE49-F238E27FC236}">
                <a16:creationId xmlns:a16="http://schemas.microsoft.com/office/drawing/2014/main" id="{A5E450B5-220F-4FB3-BB6B-4635CD33E3C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9793288" y="6597650"/>
            <a:ext cx="874712" cy="26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F1A79B2-FEDF-4EEE-9885-EC607D4562DD}" type="slidenum">
              <a:rPr lang="en-US" altLang="en-US" sz="1200">
                <a:solidFill>
                  <a:srgbClr val="FFFFFF"/>
                </a:solidFill>
                <a:latin typeface="Comic Sans MS" panose="030F0702030302020204" pitchFamily="66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en-US" sz="1200">
              <a:solidFill>
                <a:srgbClr val="FFFFFF"/>
              </a:solidFill>
              <a:latin typeface="Comic Sans MS" panose="030F0702030302020204" pitchFamily="66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5626B692-26BF-4BC6-A54E-9216874BDC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b="1" dirty="0">
                <a:latin typeface="Comic Sans MS" panose="030F0702030302020204" pitchFamily="66" charset="0"/>
              </a:rPr>
              <a:t>Case Statement</a:t>
            </a:r>
          </a:p>
        </p:txBody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AB59F252-86F7-4B23-AFF9-C76F04435D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>
                <a:latin typeface="Comic Sans MS" panose="030F0702030302020204" pitchFamily="66" charset="0"/>
              </a:rPr>
              <a:t>Syntax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case</a:t>
            </a:r>
            <a:r>
              <a:rPr lang="en-US" altLang="en-US" b="1">
                <a:solidFill>
                  <a:srgbClr val="790015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altLang="en-US" b="1">
                <a:latin typeface="Comic Sans MS" panose="030F0702030302020204" pitchFamily="66" charset="0"/>
                <a:cs typeface="Courier New" panose="02070309020205020404" pitchFamily="49" charset="0"/>
              </a:rPr>
              <a:t>expression </a:t>
            </a:r>
            <a:r>
              <a:rPr lang="en-US" altLang="en-US" b="1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is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b="1">
                <a:latin typeface="Comic Sans MS" panose="030F0702030302020204" pitchFamily="66" charset="0"/>
                <a:cs typeface="Courier New" panose="02070309020205020404" pitchFamily="49" charset="0"/>
              </a:rPr>
              <a:t>  </a:t>
            </a:r>
            <a:r>
              <a:rPr lang="en-US" altLang="en-US" b="1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when</a:t>
            </a:r>
            <a:r>
              <a:rPr lang="en-US" altLang="en-US" b="1">
                <a:latin typeface="Comic Sans MS" panose="030F0702030302020204" pitchFamily="66" charset="0"/>
                <a:cs typeface="Courier New" panose="02070309020205020404" pitchFamily="49" charset="0"/>
              </a:rPr>
              <a:t> choice 1 </a:t>
            </a:r>
            <a:r>
              <a:rPr lang="en-US" altLang="en-US" b="1">
                <a:solidFill>
                  <a:srgbClr val="790015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=&gt; </a:t>
            </a:r>
            <a:endParaRPr lang="en-US" altLang="en-US" b="1"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b="1">
                <a:latin typeface="Comic Sans MS" panose="030F0702030302020204" pitchFamily="66" charset="0"/>
                <a:cs typeface="Courier New" panose="02070309020205020404" pitchFamily="49" charset="0"/>
              </a:rPr>
              <a:t>    statement_A;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rgbClr val="E20A2E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 </a:t>
            </a:r>
            <a:r>
              <a:rPr lang="en-US" altLang="en-US" b="1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when</a:t>
            </a:r>
            <a:r>
              <a:rPr lang="en-US" altLang="en-US" b="1">
                <a:solidFill>
                  <a:srgbClr val="E20A2E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altLang="en-US" b="1">
                <a:latin typeface="Comic Sans MS" panose="030F0702030302020204" pitchFamily="66" charset="0"/>
                <a:cs typeface="Courier New" panose="02070309020205020404" pitchFamily="49" charset="0"/>
              </a:rPr>
              <a:t>choice 3 </a:t>
            </a:r>
            <a:r>
              <a:rPr lang="en-US" altLang="en-US" b="1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to</a:t>
            </a:r>
            <a:r>
              <a:rPr lang="en-US" altLang="en-US" b="1">
                <a:latin typeface="Comic Sans MS" panose="030F0702030302020204" pitchFamily="66" charset="0"/>
                <a:cs typeface="Courier New" panose="02070309020205020404" pitchFamily="49" charset="0"/>
              </a:rPr>
              <a:t> 5</a:t>
            </a:r>
            <a:r>
              <a:rPr lang="en-US" altLang="en-US" b="1">
                <a:solidFill>
                  <a:srgbClr val="790015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=&gt;</a:t>
            </a:r>
            <a:endParaRPr lang="en-US" altLang="en-US" b="1"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b="1">
                <a:latin typeface="Comic Sans MS" panose="030F0702030302020204" pitchFamily="66" charset="0"/>
                <a:cs typeface="Courier New" panose="02070309020205020404" pitchFamily="49" charset="0"/>
              </a:rPr>
              <a:t>    statement_B;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b="1">
                <a:latin typeface="Comic Sans MS" panose="030F0702030302020204" pitchFamily="66" charset="0"/>
                <a:cs typeface="Courier New" panose="02070309020205020404" pitchFamily="49" charset="0"/>
              </a:rPr>
              <a:t>  </a:t>
            </a:r>
            <a:r>
              <a:rPr lang="en-US" altLang="en-US" b="1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when</a:t>
            </a:r>
            <a:r>
              <a:rPr lang="en-US" altLang="en-US" b="1">
                <a:solidFill>
                  <a:srgbClr val="E20A2E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altLang="en-US" b="1">
                <a:latin typeface="Comic Sans MS" panose="030F0702030302020204" pitchFamily="66" charset="0"/>
                <a:cs typeface="Courier New" panose="02070309020205020404" pitchFamily="49" charset="0"/>
              </a:rPr>
              <a:t>choice 8 </a:t>
            </a:r>
            <a:r>
              <a:rPr lang="en-US" altLang="en-US" b="1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downto</a:t>
            </a:r>
            <a:r>
              <a:rPr lang="en-US" altLang="en-US" b="1">
                <a:latin typeface="Comic Sans MS" panose="030F0702030302020204" pitchFamily="66" charset="0"/>
                <a:cs typeface="Courier New" panose="02070309020205020404" pitchFamily="49" charset="0"/>
              </a:rPr>
              <a:t> 6 </a:t>
            </a:r>
            <a:r>
              <a:rPr lang="en-US" altLang="en-US" b="1">
                <a:solidFill>
                  <a:srgbClr val="790015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=&gt;</a:t>
            </a:r>
            <a:endParaRPr lang="en-US" altLang="en-US" b="1"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b="1">
                <a:latin typeface="Comic Sans MS" panose="030F0702030302020204" pitchFamily="66" charset="0"/>
                <a:cs typeface="Courier New" panose="02070309020205020404" pitchFamily="49" charset="0"/>
              </a:rPr>
              <a:t>    statement_C;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b="1">
                <a:latin typeface="Comic Sans MS" panose="030F0702030302020204" pitchFamily="66" charset="0"/>
                <a:cs typeface="Courier New" panose="02070309020205020404" pitchFamily="49" charset="0"/>
              </a:rPr>
              <a:t>  </a:t>
            </a:r>
            <a:r>
              <a:rPr lang="en-US" altLang="en-US" b="1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when</a:t>
            </a:r>
            <a:r>
              <a:rPr lang="en-US" altLang="en-US" b="1">
                <a:solidFill>
                  <a:srgbClr val="E20A2E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altLang="en-US" b="1">
                <a:latin typeface="Comic Sans MS" panose="030F0702030302020204" pitchFamily="66" charset="0"/>
                <a:cs typeface="Courier New" panose="02070309020205020404" pitchFamily="49" charset="0"/>
              </a:rPr>
              <a:t>choice 9 | 13 | 17 </a:t>
            </a:r>
            <a:r>
              <a:rPr lang="en-US" altLang="en-US" b="1">
                <a:solidFill>
                  <a:srgbClr val="790015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=&gt;</a:t>
            </a:r>
            <a:endParaRPr lang="en-US" altLang="en-US" b="1"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b="1">
                <a:latin typeface="Comic Sans MS" panose="030F0702030302020204" pitchFamily="66" charset="0"/>
                <a:cs typeface="Courier New" panose="02070309020205020404" pitchFamily="49" charset="0"/>
              </a:rPr>
              <a:t>    statement_D;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b="1">
                <a:latin typeface="Comic Sans MS" panose="030F0702030302020204" pitchFamily="66" charset="0"/>
                <a:cs typeface="Courier New" panose="02070309020205020404" pitchFamily="49" charset="0"/>
              </a:rPr>
              <a:t>  </a:t>
            </a:r>
            <a:r>
              <a:rPr lang="en-US" altLang="en-US" b="1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when others </a:t>
            </a:r>
            <a:r>
              <a:rPr lang="en-US" altLang="en-US" b="1">
                <a:solidFill>
                  <a:srgbClr val="790015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=&gt; </a:t>
            </a:r>
            <a:endParaRPr lang="en-US" altLang="en-US" b="1"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b="1">
                <a:latin typeface="Comic Sans MS" panose="030F0702030302020204" pitchFamily="66" charset="0"/>
                <a:cs typeface="Courier New" panose="02070309020205020404" pitchFamily="49" charset="0"/>
              </a:rPr>
              <a:t>    statement_E;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end case</a:t>
            </a:r>
            <a:r>
              <a:rPr lang="en-US" altLang="en-US" b="1">
                <a:latin typeface="Comic Sans MS" panose="030F0702030302020204" pitchFamily="66" charset="0"/>
                <a:cs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>
              <a:latin typeface="Comic Sans MS" panose="030F0702030302020204" pitchFamily="66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4">
            <a:extLst>
              <a:ext uri="{FF2B5EF4-FFF2-40B4-BE49-F238E27FC236}">
                <a16:creationId xmlns:a16="http://schemas.microsoft.com/office/drawing/2014/main" id="{DD24167A-F463-48FA-B1FD-05370B6424B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9793288" y="6597650"/>
            <a:ext cx="874712" cy="26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036AD5C-92ED-45CB-9991-3FB249C07CAB}" type="slidenum">
              <a:rPr lang="en-US" altLang="en-US" sz="1200">
                <a:solidFill>
                  <a:srgbClr val="FFFFFF"/>
                </a:solidFill>
                <a:latin typeface="Comic Sans MS" panose="030F0702030302020204" pitchFamily="66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en-US" sz="1200">
              <a:solidFill>
                <a:srgbClr val="FFFFFF"/>
              </a:solidFill>
              <a:latin typeface="Comic Sans MS" panose="030F0702030302020204" pitchFamily="66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E30A5782-43D3-48FE-9CAE-04D77D734A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b="1" dirty="0">
                <a:latin typeface="Comic Sans MS" panose="030F0702030302020204" pitchFamily="66" charset="0"/>
              </a:rPr>
              <a:t>Case Statement: an Example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50C45432-89DA-4645-9959-632C7D34EB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dirty="0">
                <a:latin typeface="Comic Sans MS" panose="030F0702030302020204" pitchFamily="66" charset="0"/>
              </a:rPr>
              <a:t>MUX (4</a:t>
            </a:r>
            <a:r>
              <a:rPr lang="en-US" dirty="0">
                <a:latin typeface="Comic Sans MS" panose="030F0702030302020204" pitchFamily="66" charset="0"/>
                <a:sym typeface="Wingdings" panose="05000000000000000000" pitchFamily="2" charset="2"/>
              </a:rPr>
              <a:t>1)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b="1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mycase_pro</a:t>
            </a:r>
            <a:r>
              <a:rPr lang="en-US" b="1" dirty="0">
                <a:latin typeface="Comic Sans MS" panose="030F0702030302020204" pitchFamily="66" charset="0"/>
                <a:cs typeface="Courier New" panose="02070309020205020404" pitchFamily="49" charset="0"/>
              </a:rPr>
              <a:t>: </a:t>
            </a:r>
            <a:r>
              <a:rPr lang="en-US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process</a:t>
            </a:r>
            <a:r>
              <a:rPr lang="en-US" b="1" dirty="0">
                <a:latin typeface="Comic Sans MS" panose="030F0702030302020204" pitchFamily="66" charset="0"/>
                <a:cs typeface="Courier New" panose="02070309020205020404" pitchFamily="49" charset="0"/>
              </a:rPr>
              <a:t> (s, c, d, e, f)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 begin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     </a:t>
            </a:r>
            <a:r>
              <a:rPr lang="en-US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case</a:t>
            </a:r>
            <a:r>
              <a:rPr lang="en-US" b="1" dirty="0">
                <a:latin typeface="Comic Sans MS" panose="030F0702030302020204" pitchFamily="66" charset="0"/>
                <a:cs typeface="Courier New" panose="02070309020205020404" pitchFamily="49" charset="0"/>
              </a:rPr>
              <a:t> s </a:t>
            </a:r>
            <a:r>
              <a:rPr lang="en-US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is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b="1" dirty="0">
                <a:latin typeface="Comic Sans MS" panose="030F0702030302020204" pitchFamily="66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when</a:t>
            </a:r>
            <a:r>
              <a:rPr lang="en-US" b="1" dirty="0">
                <a:latin typeface="Comic Sans MS" panose="030F0702030302020204" pitchFamily="66" charset="0"/>
                <a:cs typeface="Courier New" panose="02070309020205020404" pitchFamily="49" charset="0"/>
              </a:rPr>
              <a:t> "00" =&gt;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b="1" dirty="0">
                <a:latin typeface="Comic Sans MS" panose="030F0702030302020204" pitchFamily="66" charset="0"/>
                <a:cs typeface="Courier New" panose="02070309020205020404" pitchFamily="49" charset="0"/>
              </a:rPr>
              <a:t>          pout &lt;= c;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b="1" dirty="0">
                <a:latin typeface="Comic Sans MS" panose="030F0702030302020204" pitchFamily="66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when</a:t>
            </a:r>
            <a:r>
              <a:rPr lang="en-US" b="1" dirty="0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mic Sans MS" panose="030F0702030302020204" pitchFamily="66" charset="0"/>
                <a:cs typeface="Courier New" panose="02070309020205020404" pitchFamily="49" charset="0"/>
              </a:rPr>
              <a:t>"01" =&gt;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b="1" dirty="0">
                <a:latin typeface="Comic Sans MS" panose="030F0702030302020204" pitchFamily="66" charset="0"/>
                <a:cs typeface="Courier New" panose="02070309020205020404" pitchFamily="49" charset="0"/>
              </a:rPr>
              <a:t>          pout &lt;= d;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b="1" dirty="0">
                <a:latin typeface="Comic Sans MS" panose="030F0702030302020204" pitchFamily="66" charset="0"/>
                <a:cs typeface="Courier New" panose="02070309020205020404" pitchFamily="49" charset="0"/>
              </a:rPr>
              <a:t>      </a:t>
            </a:r>
            <a:r>
              <a:rPr lang="en-US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when </a:t>
            </a:r>
            <a:r>
              <a:rPr lang="en-US" b="1" dirty="0">
                <a:latin typeface="Comic Sans MS" panose="030F0702030302020204" pitchFamily="66" charset="0"/>
                <a:cs typeface="Courier New" panose="02070309020205020404" pitchFamily="49" charset="0"/>
              </a:rPr>
              <a:t>"10" =&gt;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b="1" dirty="0">
                <a:latin typeface="Comic Sans MS" panose="030F0702030302020204" pitchFamily="66" charset="0"/>
                <a:cs typeface="Courier New" panose="02070309020205020404" pitchFamily="49" charset="0"/>
              </a:rPr>
              <a:t>          pout &lt;= e;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      when others </a:t>
            </a:r>
            <a:r>
              <a:rPr lang="en-US" b="1" dirty="0">
                <a:latin typeface="Comic Sans MS" panose="030F0702030302020204" pitchFamily="66" charset="0"/>
                <a:cs typeface="Courier New" panose="02070309020205020404" pitchFamily="49" charset="0"/>
              </a:rPr>
              <a:t>=&gt;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b="1" dirty="0">
                <a:latin typeface="Comic Sans MS" panose="030F0702030302020204" pitchFamily="66" charset="0"/>
                <a:cs typeface="Courier New" panose="02070309020205020404" pitchFamily="49" charset="0"/>
              </a:rPr>
              <a:t>         pout &lt;= f;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b="1" dirty="0">
                <a:latin typeface="Comic Sans MS" panose="030F0702030302020204" pitchFamily="66" charset="0"/>
                <a:cs typeface="Courier New" panose="02070309020205020404" pitchFamily="49" charset="0"/>
              </a:rPr>
              <a:t>     </a:t>
            </a:r>
            <a:r>
              <a:rPr lang="en-US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end case</a:t>
            </a:r>
            <a:r>
              <a:rPr lang="en-US" b="1" dirty="0">
                <a:latin typeface="Comic Sans MS" panose="030F0702030302020204" pitchFamily="66" charset="0"/>
                <a:cs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b="1" dirty="0">
                <a:latin typeface="Comic Sans MS" panose="030F0702030302020204" pitchFamily="66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end process </a:t>
            </a:r>
            <a:r>
              <a:rPr lang="en-US" b="1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mycase_pro</a:t>
            </a:r>
            <a:r>
              <a:rPr lang="en-US" b="1" dirty="0">
                <a:latin typeface="Comic Sans MS" panose="030F0702030302020204" pitchFamily="66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dirty="0">
              <a:latin typeface="Comic Sans MS" panose="030F0702030302020204" pitchFamily="66" charset="0"/>
              <a:cs typeface="Courier New" panose="02070309020205020404" pitchFamily="49" charset="0"/>
            </a:endParaRPr>
          </a:p>
        </p:txBody>
      </p:sp>
      <p:grpSp>
        <p:nvGrpSpPr>
          <p:cNvPr id="59397" name="Group 4">
            <a:extLst>
              <a:ext uri="{FF2B5EF4-FFF2-40B4-BE49-F238E27FC236}">
                <a16:creationId xmlns:a16="http://schemas.microsoft.com/office/drawing/2014/main" id="{1CB0FD06-1D8F-4865-AFD3-9116B963480C}"/>
              </a:ext>
            </a:extLst>
          </p:cNvPr>
          <p:cNvGrpSpPr>
            <a:grpSpLocks/>
          </p:cNvGrpSpPr>
          <p:nvPr/>
        </p:nvGrpSpPr>
        <p:grpSpPr bwMode="auto">
          <a:xfrm>
            <a:off x="6683377" y="2708276"/>
            <a:ext cx="3884613" cy="2606675"/>
            <a:chOff x="2976" y="1680"/>
            <a:chExt cx="2447" cy="1642"/>
          </a:xfrm>
        </p:grpSpPr>
        <p:sp>
          <p:nvSpPr>
            <p:cNvPr id="59398" name="Line 5">
              <a:extLst>
                <a:ext uri="{FF2B5EF4-FFF2-40B4-BE49-F238E27FC236}">
                  <a16:creationId xmlns:a16="http://schemas.microsoft.com/office/drawing/2014/main" id="{24421B67-22F7-431F-B368-3F6C6CDD65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3" y="1680"/>
              <a:ext cx="0" cy="128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59399" name="Line 6">
              <a:extLst>
                <a:ext uri="{FF2B5EF4-FFF2-40B4-BE49-F238E27FC236}">
                  <a16:creationId xmlns:a16="http://schemas.microsoft.com/office/drawing/2014/main" id="{EC710AA3-89DE-4CCF-A369-A9D832F1DD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9" y="1680"/>
              <a:ext cx="495" cy="25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59400" name="Line 7">
              <a:extLst>
                <a:ext uri="{FF2B5EF4-FFF2-40B4-BE49-F238E27FC236}">
                  <a16:creationId xmlns:a16="http://schemas.microsoft.com/office/drawing/2014/main" id="{2E7F9154-D0F7-47FA-8680-02C7F20CE3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1" y="2692"/>
              <a:ext cx="501" cy="2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59401" name="Line 8">
              <a:extLst>
                <a:ext uri="{FF2B5EF4-FFF2-40B4-BE49-F238E27FC236}">
                  <a16:creationId xmlns:a16="http://schemas.microsoft.com/office/drawing/2014/main" id="{42A34A0E-2B96-4375-8396-4A95AE7F0C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4" y="1959"/>
              <a:ext cx="35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59402" name="Line 9">
              <a:extLst>
                <a:ext uri="{FF2B5EF4-FFF2-40B4-BE49-F238E27FC236}">
                  <a16:creationId xmlns:a16="http://schemas.microsoft.com/office/drawing/2014/main" id="{CF7DAE9D-1CFD-4D72-AFE5-F9932BC158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4" y="2219"/>
              <a:ext cx="35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59403" name="Line 10">
              <a:extLst>
                <a:ext uri="{FF2B5EF4-FFF2-40B4-BE49-F238E27FC236}">
                  <a16:creationId xmlns:a16="http://schemas.microsoft.com/office/drawing/2014/main" id="{C8ACD6BC-2B3D-47E0-825E-6E4BF59BED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4" y="2479"/>
              <a:ext cx="35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59404" name="Line 11">
              <a:extLst>
                <a:ext uri="{FF2B5EF4-FFF2-40B4-BE49-F238E27FC236}">
                  <a16:creationId xmlns:a16="http://schemas.microsoft.com/office/drawing/2014/main" id="{028E6138-341D-4702-82EF-80C6BFD618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4" y="2737"/>
              <a:ext cx="35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59405" name="Line 12">
              <a:extLst>
                <a:ext uri="{FF2B5EF4-FFF2-40B4-BE49-F238E27FC236}">
                  <a16:creationId xmlns:a16="http://schemas.microsoft.com/office/drawing/2014/main" id="{7009507F-50F3-4FDB-BA68-9ED4812E56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6" y="2848"/>
              <a:ext cx="0" cy="36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59406" name="Line 13">
              <a:extLst>
                <a:ext uri="{FF2B5EF4-FFF2-40B4-BE49-F238E27FC236}">
                  <a16:creationId xmlns:a16="http://schemas.microsoft.com/office/drawing/2014/main" id="{D09CC74A-22B6-40A6-B18E-5E9754D52F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6" y="2324"/>
              <a:ext cx="57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59407" name="Rectangle 14">
              <a:extLst>
                <a:ext uri="{FF2B5EF4-FFF2-40B4-BE49-F238E27FC236}">
                  <a16:creationId xmlns:a16="http://schemas.microsoft.com/office/drawing/2014/main" id="{F67F24EA-5752-48F6-A500-2D898AAAEB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799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59408" name="Rectangle 15">
              <a:extLst>
                <a:ext uri="{FF2B5EF4-FFF2-40B4-BE49-F238E27FC236}">
                  <a16:creationId xmlns:a16="http://schemas.microsoft.com/office/drawing/2014/main" id="{2BF71E3F-923E-4084-B750-A0B42A93E0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108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59409" name="Rectangle 16">
              <a:extLst>
                <a:ext uri="{FF2B5EF4-FFF2-40B4-BE49-F238E27FC236}">
                  <a16:creationId xmlns:a16="http://schemas.microsoft.com/office/drawing/2014/main" id="{BA01FEFC-4FA8-4787-BBF9-D0F785998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400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E</a:t>
              </a:r>
            </a:p>
          </p:txBody>
        </p:sp>
        <p:sp>
          <p:nvSpPr>
            <p:cNvPr id="59410" name="Rectangle 17">
              <a:extLst>
                <a:ext uri="{FF2B5EF4-FFF2-40B4-BE49-F238E27FC236}">
                  <a16:creationId xmlns:a16="http://schemas.microsoft.com/office/drawing/2014/main" id="{ED6228B1-E474-4DA5-A00F-FEB50FC3EE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688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F</a:t>
              </a:r>
            </a:p>
          </p:txBody>
        </p:sp>
        <p:sp>
          <p:nvSpPr>
            <p:cNvPr id="59411" name="Rectangle 18">
              <a:extLst>
                <a:ext uri="{FF2B5EF4-FFF2-40B4-BE49-F238E27FC236}">
                  <a16:creationId xmlns:a16="http://schemas.microsoft.com/office/drawing/2014/main" id="{621EA072-D1A8-4111-8169-9CB52BFF6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072"/>
              <a:ext cx="2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S</a:t>
              </a:r>
            </a:p>
          </p:txBody>
        </p:sp>
        <p:sp>
          <p:nvSpPr>
            <p:cNvPr id="59412" name="Rectangle 19">
              <a:extLst>
                <a:ext uri="{FF2B5EF4-FFF2-40B4-BE49-F238E27FC236}">
                  <a16:creationId xmlns:a16="http://schemas.microsoft.com/office/drawing/2014/main" id="{747CDF4B-1037-4CE9-A3A4-EE9C4FB6BC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9" y="2179"/>
              <a:ext cx="5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POUT</a:t>
              </a:r>
            </a:p>
          </p:txBody>
        </p:sp>
        <p:sp>
          <p:nvSpPr>
            <p:cNvPr id="59413" name="Line 20">
              <a:extLst>
                <a:ext uri="{FF2B5EF4-FFF2-40B4-BE49-F238E27FC236}">
                  <a16:creationId xmlns:a16="http://schemas.microsoft.com/office/drawing/2014/main" id="{115707C9-7CE7-4DFF-9741-48F5F2FD64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64" y="3216"/>
              <a:ext cx="6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59414" name="Line 21">
              <a:extLst>
                <a:ext uri="{FF2B5EF4-FFF2-40B4-BE49-F238E27FC236}">
                  <a16:creationId xmlns:a16="http://schemas.microsoft.com/office/drawing/2014/main" id="{7CE7259F-2EAB-445C-B403-9D463B3D3E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9" y="1926"/>
              <a:ext cx="0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C2739197-182E-4BBB-B002-CA5893DCB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>
                <a:latin typeface="Comic Sans MS" panose="030F0702030302020204" pitchFamily="66" charset="0"/>
              </a:rPr>
              <a:t>Case Statement</a:t>
            </a:r>
          </a:p>
        </p:txBody>
      </p:sp>
      <p:sp>
        <p:nvSpPr>
          <p:cNvPr id="60419" name="Content Placeholder 2">
            <a:extLst>
              <a:ext uri="{FF2B5EF4-FFF2-40B4-BE49-F238E27FC236}">
                <a16:creationId xmlns:a16="http://schemas.microsoft.com/office/drawing/2014/main" id="{0E3A4585-4F63-46AB-93D8-4642F2BEC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latin typeface="Comic Sans MS" panose="030F0702030302020204" pitchFamily="66" charset="0"/>
              </a:rPr>
              <a:t>CASE allows multiple assignments for each test condition</a:t>
            </a:r>
          </a:p>
        </p:txBody>
      </p:sp>
      <p:sp>
        <p:nvSpPr>
          <p:cNvPr id="60420" name="Footer Placeholder 3">
            <a:extLst>
              <a:ext uri="{FF2B5EF4-FFF2-40B4-BE49-F238E27FC236}">
                <a16:creationId xmlns:a16="http://schemas.microsoft.com/office/drawing/2014/main" id="{6BFF08B8-D5CF-48B4-B4D6-A7FB2C3D8E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59EFB02-61F4-443F-9A10-F7DA5C31DD94}" type="slidenum">
              <a:rPr lang="en-AU" altLang="en-US" sz="1400">
                <a:latin typeface="Comic Sans MS" panose="030F0702030302020204" pitchFamily="66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AU" altLang="en-US" sz="1400">
              <a:latin typeface="Comic Sans MS" panose="030F0702030302020204" pitchFamily="66" charset="0"/>
            </a:endParaRPr>
          </a:p>
        </p:txBody>
      </p:sp>
      <p:sp>
        <p:nvSpPr>
          <p:cNvPr id="60421" name="Rectangle 4">
            <a:extLst>
              <a:ext uri="{FF2B5EF4-FFF2-40B4-BE49-F238E27FC236}">
                <a16:creationId xmlns:a16="http://schemas.microsoft.com/office/drawing/2014/main" id="{83BC5941-10BC-4B0A-A5B5-D3F33652C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0" y="2565400"/>
            <a:ext cx="741680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WHEN</a:t>
            </a:r>
            <a:r>
              <a:rPr lang="en-US" altLang="en-US" sz="1800">
                <a:latin typeface="Comic Sans MS" panose="030F0702030302020204" pitchFamily="66" charset="0"/>
              </a:rPr>
              <a:t> value </a:t>
            </a:r>
            <a:r>
              <a:rPr lang="en-US" altLang="en-US" sz="1800">
                <a:solidFill>
                  <a:srgbClr val="008000"/>
                </a:solidFill>
                <a:latin typeface="Comic Sans MS" panose="030F0702030302020204" pitchFamily="66" charset="0"/>
              </a:rPr>
              <a:t>-- single value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WHEN</a:t>
            </a:r>
            <a:r>
              <a:rPr lang="en-US" altLang="en-US" sz="1800">
                <a:latin typeface="Comic Sans MS" panose="030F0702030302020204" pitchFamily="66" charset="0"/>
              </a:rPr>
              <a:t> value1 </a:t>
            </a: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To</a:t>
            </a:r>
            <a:r>
              <a:rPr lang="en-US" altLang="en-US" sz="1800">
                <a:latin typeface="Comic Sans MS" panose="030F0702030302020204" pitchFamily="66" charset="0"/>
              </a:rPr>
              <a:t> value2 </a:t>
            </a:r>
            <a:r>
              <a:rPr lang="en-US" altLang="en-US" sz="1800">
                <a:solidFill>
                  <a:srgbClr val="008000"/>
                </a:solidFill>
                <a:latin typeface="Comic Sans MS" panose="030F0702030302020204" pitchFamily="66" charset="0"/>
              </a:rPr>
              <a:t>-- range, for enumerated data types  only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WHEN</a:t>
            </a:r>
            <a:r>
              <a:rPr lang="en-US" altLang="en-US" sz="1800">
                <a:latin typeface="Comic Sans MS" panose="030F0702030302020204" pitchFamily="66" charset="0"/>
              </a:rPr>
              <a:t> value1 | value2 |... </a:t>
            </a:r>
            <a:r>
              <a:rPr lang="en-US" altLang="en-US" sz="1800">
                <a:solidFill>
                  <a:srgbClr val="008000"/>
                </a:solidFill>
                <a:latin typeface="Comic Sans MS" panose="030F0702030302020204" pitchFamily="66" charset="0"/>
              </a:rPr>
              <a:t>-- value1 or value2 or ...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4">
            <a:extLst>
              <a:ext uri="{FF2B5EF4-FFF2-40B4-BE49-F238E27FC236}">
                <a16:creationId xmlns:a16="http://schemas.microsoft.com/office/drawing/2014/main" id="{7A24281A-A310-4326-A1C6-C7F3015950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9793288" y="6597650"/>
            <a:ext cx="874712" cy="26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3832E3A-1CC6-4A91-A6B8-8B297E3EBC87}" type="slidenum">
              <a:rPr lang="en-US" altLang="en-US" sz="1200">
                <a:solidFill>
                  <a:srgbClr val="FFFFFF"/>
                </a:solidFill>
                <a:latin typeface="Comic Sans MS" panose="030F0702030302020204" pitchFamily="66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en-US" sz="1200">
              <a:solidFill>
                <a:srgbClr val="FFFFFF"/>
              </a:solidFill>
              <a:latin typeface="Comic Sans MS" panose="030F0702030302020204" pitchFamily="66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425DADAC-123F-4525-B9F1-347302319D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b="1" dirty="0">
                <a:latin typeface="Comic Sans MS" panose="030F0702030302020204" pitchFamily="66" charset="0"/>
              </a:rPr>
              <a:t>Null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2D5EE280-0167-4767-B1B6-3D43C732CA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latin typeface="Comic Sans MS" panose="030F0702030302020204" pitchFamily="66" charset="0"/>
              </a:rPr>
              <a:t>Nothing to do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latin typeface="Comic Sans MS" panose="030F0702030302020204" pitchFamily="66" charset="0"/>
              </a:rPr>
              <a:t>Equivalent to </a:t>
            </a:r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No Operation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latin typeface="Comic Sans MS" panose="030F0702030302020204" pitchFamily="66" charset="0"/>
              </a:rPr>
              <a:t>It can be used by case statement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process</a:t>
            </a:r>
            <a:r>
              <a:rPr lang="en-US" sz="2000" b="1" dirty="0">
                <a:solidFill>
                  <a:srgbClr val="790015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(count)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begin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>
                <a:solidFill>
                  <a:srgbClr val="E20A2E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case </a:t>
            </a:r>
            <a:r>
              <a:rPr lang="en-US" sz="2000" b="1" dirty="0">
                <a:solidFill>
                  <a:srgbClr val="790015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count </a:t>
            </a:r>
            <a:r>
              <a:rPr lang="en-US" sz="20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is</a:t>
            </a:r>
            <a:r>
              <a:rPr lang="en-US" sz="2000" b="1" dirty="0">
                <a:solidFill>
                  <a:srgbClr val="E20A2E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endParaRPr lang="en-US" sz="2000" b="1" dirty="0">
              <a:solidFill>
                <a:srgbClr val="790015"/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>
                <a:solidFill>
                  <a:srgbClr val="790015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when</a:t>
            </a:r>
            <a:r>
              <a:rPr lang="en-US" sz="2000" b="1" dirty="0">
                <a:solidFill>
                  <a:srgbClr val="E20A2E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790015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0 =&gt;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>
                <a:solidFill>
                  <a:srgbClr val="790015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     </a:t>
            </a:r>
            <a:r>
              <a:rPr lang="en-US" sz="2000" b="1" dirty="0" err="1">
                <a:solidFill>
                  <a:srgbClr val="790015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dout</a:t>
            </a:r>
            <a:r>
              <a:rPr lang="en-US" sz="2000" b="1" dirty="0">
                <a:solidFill>
                  <a:srgbClr val="790015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&lt;= “00”;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>
                <a:solidFill>
                  <a:srgbClr val="790015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when</a:t>
            </a:r>
            <a:r>
              <a:rPr lang="en-US" sz="2000" b="1" dirty="0">
                <a:solidFill>
                  <a:srgbClr val="E20A2E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790015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1 to 15 =&gt;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>
                <a:solidFill>
                  <a:srgbClr val="790015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     </a:t>
            </a:r>
            <a:r>
              <a:rPr lang="en-US" sz="2000" b="1" dirty="0" err="1">
                <a:solidFill>
                  <a:srgbClr val="790015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dout</a:t>
            </a:r>
            <a:r>
              <a:rPr lang="en-US" sz="2000" b="1" dirty="0">
                <a:solidFill>
                  <a:srgbClr val="790015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&lt;= “01”;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>
                <a:solidFill>
                  <a:srgbClr val="790015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when</a:t>
            </a:r>
            <a:r>
              <a:rPr lang="en-US" sz="2000" b="1" dirty="0">
                <a:solidFill>
                  <a:srgbClr val="790015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16 to 255 =&gt;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>
                <a:solidFill>
                  <a:srgbClr val="790015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     </a:t>
            </a:r>
            <a:r>
              <a:rPr lang="en-US" sz="2000" b="1" dirty="0" err="1">
                <a:solidFill>
                  <a:srgbClr val="790015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dout</a:t>
            </a:r>
            <a:r>
              <a:rPr lang="en-US" sz="2000" b="1" dirty="0">
                <a:solidFill>
                  <a:srgbClr val="790015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&lt;= “10”;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>
                <a:solidFill>
                  <a:srgbClr val="790015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when others </a:t>
            </a:r>
            <a:r>
              <a:rPr lang="en-US" sz="2000" b="1" dirty="0">
                <a:solidFill>
                  <a:srgbClr val="790015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=&gt;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>
                <a:solidFill>
                  <a:srgbClr val="790015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null</a:t>
            </a:r>
            <a:r>
              <a:rPr lang="en-US" sz="2000" b="1" dirty="0">
                <a:solidFill>
                  <a:srgbClr val="790015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>
                <a:solidFill>
                  <a:srgbClr val="790015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end case</a:t>
            </a:r>
            <a:r>
              <a:rPr lang="en-US" sz="2000" b="1" dirty="0">
                <a:solidFill>
                  <a:srgbClr val="E20A2E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end process</a:t>
            </a:r>
            <a:r>
              <a:rPr lang="en-US" sz="2000" b="1" dirty="0">
                <a:solidFill>
                  <a:srgbClr val="E20A2E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;</a:t>
            </a:r>
            <a:endParaRPr lang="en-US" sz="2000" b="1" dirty="0">
              <a:solidFill>
                <a:srgbClr val="790015"/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sz="2000" dirty="0">
              <a:latin typeface="Comic Sans MS" panose="030F0702030302020204" pitchFamily="66" charset="0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07B7501-AC4C-4BE3-A701-0A9F7E683212}"/>
              </a:ext>
            </a:extLst>
          </p:cNvPr>
          <p:cNvCxnSpPr/>
          <p:nvPr/>
        </p:nvCxnSpPr>
        <p:spPr>
          <a:xfrm flipH="1">
            <a:off x="4876800" y="5445125"/>
            <a:ext cx="990600" cy="0"/>
          </a:xfrm>
          <a:prstGeom prst="straightConnector1">
            <a:avLst/>
          </a:prstGeom>
          <a:ln w="1079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7132D29E-5BD9-42C8-A927-FD10C24C4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  <p:sp>
        <p:nvSpPr>
          <p:cNvPr id="62467" name="Content Placeholder 2">
            <a:extLst>
              <a:ext uri="{FF2B5EF4-FFF2-40B4-BE49-F238E27FC236}">
                <a16:creationId xmlns:a16="http://schemas.microsoft.com/office/drawing/2014/main" id="{731EE110-9568-4EF7-8EC9-D50C32D1A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altLang="en-US" dirty="0">
              <a:latin typeface="Comic Sans MS" panose="030F0702030302020204" pitchFamily="66" charset="0"/>
            </a:endParaRPr>
          </a:p>
          <a:p>
            <a:pPr marL="0" indent="0" algn="ctr">
              <a:buNone/>
            </a:pPr>
            <a:r>
              <a:rPr lang="en-US" altLang="en-US" sz="4800" b="1" dirty="0">
                <a:solidFill>
                  <a:srgbClr val="006600"/>
                </a:solidFill>
                <a:latin typeface="Comic Sans MS" panose="030F0702030302020204" pitchFamily="66" charset="0"/>
              </a:rPr>
              <a:t>Loops</a:t>
            </a:r>
            <a:endParaRPr lang="en-US" altLang="en-US" b="1" dirty="0">
              <a:solidFill>
                <a:srgbClr val="006600"/>
              </a:solidFill>
              <a:latin typeface="Comic Sans MS" panose="030F0702030302020204" pitchFamily="66" charset="0"/>
            </a:endParaRPr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0C905848-B2B0-4F1B-90B0-10727565E1C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077200" y="6356351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EDD238F-1132-4160-A5FE-3BA39A746B28}" type="slidenum">
              <a:rPr lang="en-GB" altLang="en-US" sz="1800">
                <a:latin typeface="Comic Sans MS" panose="030F0702030302020204" pitchFamily="66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GB" altLang="en-US" sz="18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>
            <a:extLst>
              <a:ext uri="{FF2B5EF4-FFF2-40B4-BE49-F238E27FC236}">
                <a16:creationId xmlns:a16="http://schemas.microsoft.com/office/drawing/2014/main" id="{8968A93F-82AD-409F-BB1C-584D5D3AA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>
                <a:latin typeface="Comic Sans MS" panose="030F0702030302020204" pitchFamily="66" charset="0"/>
              </a:rPr>
              <a:t>Loop (I)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B04F6-6BC4-4068-BE9D-F9CC5A165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Comic Sans MS" panose="030F0702030302020204" pitchFamily="66" charset="0"/>
              </a:rPr>
              <a:t>The </a:t>
            </a:r>
            <a:r>
              <a:rPr lang="en-US" altLang="en-US" b="1" dirty="0">
                <a:latin typeface="Comic Sans MS" panose="030F0702030302020204" pitchFamily="66" charset="0"/>
              </a:rPr>
              <a:t>LOOP </a:t>
            </a:r>
            <a:r>
              <a:rPr lang="en-US" altLang="en-US" dirty="0">
                <a:latin typeface="Comic Sans MS" panose="030F0702030302020204" pitchFamily="66" charset="0"/>
              </a:rPr>
              <a:t>statement is used whenever an operation needs to </a:t>
            </a:r>
            <a:r>
              <a:rPr lang="en-US" alt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be repeated</a:t>
            </a:r>
            <a:r>
              <a:rPr lang="en-US" altLang="en-US" dirty="0">
                <a:latin typeface="Comic Sans MS" panose="030F0702030302020204" pitchFamily="66" charset="0"/>
              </a:rPr>
              <a:t>.</a:t>
            </a:r>
          </a:p>
          <a:p>
            <a:r>
              <a:rPr lang="en-US" altLang="en-US" dirty="0">
                <a:latin typeface="Comic Sans MS" panose="030F0702030302020204" pitchFamily="66" charset="0"/>
              </a:rPr>
              <a:t>The </a:t>
            </a:r>
            <a:r>
              <a:rPr lang="en-US" altLang="en-US" b="1" dirty="0">
                <a:latin typeface="Comic Sans MS" panose="030F0702030302020204" pitchFamily="66" charset="0"/>
              </a:rPr>
              <a:t>LOOP </a:t>
            </a:r>
            <a:r>
              <a:rPr lang="en-US" altLang="en-US" dirty="0">
                <a:latin typeface="Comic Sans MS" panose="030F0702030302020204" pitchFamily="66" charset="0"/>
              </a:rPr>
              <a:t>statement has </a:t>
            </a:r>
            <a:r>
              <a:rPr lang="en-US" altLang="en-US" dirty="0">
                <a:solidFill>
                  <a:srgbClr val="FF3300"/>
                </a:solidFill>
                <a:latin typeface="Comic Sans MS" panose="030F0702030302020204" pitchFamily="66" charset="0"/>
              </a:rPr>
              <a:t>an optional label</a:t>
            </a:r>
            <a:r>
              <a:rPr lang="en-US" altLang="en-US" dirty="0">
                <a:latin typeface="Comic Sans MS" panose="030F0702030302020204" pitchFamily="66" charset="0"/>
              </a:rPr>
              <a:t>, which can be used to identify the </a:t>
            </a:r>
            <a:r>
              <a:rPr lang="en-US" altLang="en-US" b="1" dirty="0">
                <a:latin typeface="Comic Sans MS" panose="030F0702030302020204" pitchFamily="66" charset="0"/>
              </a:rPr>
              <a:t>LOOP </a:t>
            </a:r>
            <a:r>
              <a:rPr lang="en-US" altLang="en-US" dirty="0">
                <a:latin typeface="Comic Sans MS" panose="030F0702030302020204" pitchFamily="66" charset="0"/>
              </a:rPr>
              <a:t>statement.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omic Sans MS" panose="030F0702030302020204" pitchFamily="66" charset="0"/>
              </a:rPr>
              <a:t>VHDL provides </a:t>
            </a:r>
            <a:r>
              <a:rPr lang="en-US" altLang="en-US" u="sng" dirty="0">
                <a:latin typeface="Comic Sans MS" panose="030F0702030302020204" pitchFamily="66" charset="0"/>
              </a:rPr>
              <a:t>three kinds </a:t>
            </a:r>
            <a:r>
              <a:rPr lang="en-US" altLang="en-US" dirty="0">
                <a:latin typeface="Comic Sans MS" panose="030F0702030302020204" pitchFamily="66" charset="0"/>
              </a:rPr>
              <a:t>of </a:t>
            </a:r>
            <a:r>
              <a:rPr lang="en-US" altLang="en-US" b="1" dirty="0">
                <a:latin typeface="Comic Sans MS" panose="030F0702030302020204" pitchFamily="66" charset="0"/>
              </a:rPr>
              <a:t>Loop</a:t>
            </a:r>
            <a:r>
              <a:rPr lang="en-US" altLang="en-US" dirty="0">
                <a:latin typeface="Comic Sans MS" panose="030F0702030302020204" pitchFamily="66" charset="0"/>
              </a:rPr>
              <a:t> statements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latin typeface="Comic Sans MS" panose="030F0702030302020204" pitchFamily="66" charset="0"/>
              </a:rPr>
              <a:t>Simple loop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latin typeface="Comic Sans MS" panose="030F0702030302020204" pitchFamily="66" charset="0"/>
              </a:rPr>
              <a:t>for loop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latin typeface="Comic Sans MS" panose="030F0702030302020204" pitchFamily="66" charset="0"/>
              </a:rPr>
              <a:t>while loop</a:t>
            </a:r>
          </a:p>
        </p:txBody>
      </p:sp>
      <p:sp>
        <p:nvSpPr>
          <p:cNvPr id="63492" name="Slide Number Placeholder 3">
            <a:extLst>
              <a:ext uri="{FF2B5EF4-FFF2-40B4-BE49-F238E27FC236}">
                <a16:creationId xmlns:a16="http://schemas.microsoft.com/office/drawing/2014/main" id="{CA26C9D3-5047-401D-B910-860972C627D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077200" y="6356351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D826388-A269-4AD7-8F82-2A233EF9327B}" type="slidenum">
              <a:rPr lang="en-GB" altLang="en-US" sz="1800">
                <a:latin typeface="Comic Sans MS" panose="030F0702030302020204" pitchFamily="66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GB" altLang="en-US" sz="18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4">
            <a:extLst>
              <a:ext uri="{FF2B5EF4-FFF2-40B4-BE49-F238E27FC236}">
                <a16:creationId xmlns:a16="http://schemas.microsoft.com/office/drawing/2014/main" id="{9B076F5C-C9D2-42B9-9DA9-E2E487D0516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9793288" y="6597650"/>
            <a:ext cx="874712" cy="26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F04E7AB-D0CD-4183-8173-2724548CD657}" type="slidenum">
              <a:rPr lang="en-US" altLang="en-US" sz="1200">
                <a:solidFill>
                  <a:srgbClr val="FFFFFF"/>
                </a:solidFill>
                <a:latin typeface="Comic Sans MS" panose="030F0702030302020204" pitchFamily="66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US" altLang="en-US" sz="1200">
              <a:solidFill>
                <a:srgbClr val="FFFFFF"/>
              </a:solidFill>
              <a:latin typeface="Comic Sans MS" panose="030F0702030302020204" pitchFamily="66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9B0EEF50-7EE7-4EF9-BF03-871C148355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b="1" dirty="0">
                <a:latin typeface="Comic Sans MS" panose="030F0702030302020204" pitchFamily="66" charset="0"/>
              </a:rPr>
              <a:t>Simple Loop</a:t>
            </a:r>
          </a:p>
        </p:txBody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29F62BD8-4C91-429F-B348-9B41D35A5B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latin typeface="Comic Sans MS" panose="030F0702030302020204" pitchFamily="66" charset="0"/>
              </a:rPr>
              <a:t>Simple loop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latin typeface="Comic Sans MS" panose="030F0702030302020204" pitchFamily="66" charset="0"/>
              </a:rPr>
              <a:t>Simple loop encloses a set of statements in a structure which is set to loop </a:t>
            </a:r>
            <a:r>
              <a:rPr lang="en-US" alt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forever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latin typeface="Comic Sans MS" panose="030F0702030302020204" pitchFamily="66" charset="0"/>
              </a:rPr>
              <a:t>The general form is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Comic Sans MS" panose="030F0702030302020204" pitchFamily="66" charset="0"/>
              </a:rPr>
              <a:t>label1 : </a:t>
            </a:r>
            <a:r>
              <a:rPr lang="en-US" alt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loop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Comic Sans MS" panose="030F0702030302020204" pitchFamily="66" charset="0"/>
              </a:rPr>
              <a:t>	    statements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end loop</a:t>
            </a:r>
            <a:r>
              <a:rPr lang="en-US" altLang="en-US" dirty="0">
                <a:latin typeface="Comic Sans MS" panose="030F0702030302020204" pitchFamily="66" charset="0"/>
              </a:rPr>
              <a:t> label1;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4">
            <a:extLst>
              <a:ext uri="{FF2B5EF4-FFF2-40B4-BE49-F238E27FC236}">
                <a16:creationId xmlns:a16="http://schemas.microsoft.com/office/drawing/2014/main" id="{716303EE-36FD-493D-8F2A-E04E71344E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9793288" y="6597650"/>
            <a:ext cx="874712" cy="26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43B2F80-8CA6-4182-9E50-DCB0643FD759}" type="slidenum">
              <a:rPr lang="en-US" altLang="en-US" sz="1200">
                <a:solidFill>
                  <a:srgbClr val="FFFFFF"/>
                </a:solidFill>
                <a:latin typeface="Comic Sans MS" panose="030F0702030302020204" pitchFamily="66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US" altLang="en-US" sz="1200">
              <a:solidFill>
                <a:srgbClr val="FFFFFF"/>
              </a:solidFill>
              <a:latin typeface="Comic Sans MS" panose="030F0702030302020204" pitchFamily="66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FBB1ED28-50D0-4927-BEB3-09A80E0A31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99213" y="190194"/>
            <a:ext cx="10515600" cy="1325563"/>
          </a:xfrm>
        </p:spPr>
        <p:txBody>
          <a:bodyPr/>
          <a:lstStyle/>
          <a:p>
            <a:pPr algn="ctr" eaLnBrk="1" hangingPunct="1"/>
            <a:r>
              <a:rPr lang="en-US" altLang="en-US" b="1" dirty="0">
                <a:latin typeface="Comic Sans MS" panose="030F0702030302020204" pitchFamily="66" charset="0"/>
              </a:rPr>
              <a:t>Simple Loop: Example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48AC8DD8-D2C4-4872-B4D0-F455EA6407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9896" y="451692"/>
            <a:ext cx="6994794" cy="5771385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200" dirty="0">
                <a:solidFill>
                  <a:srgbClr val="0000FF"/>
                </a:solidFill>
                <a:latin typeface="Comic Sans MS" panose="030F0702030302020204" pitchFamily="66" charset="0"/>
              </a:rPr>
              <a:t>library</a:t>
            </a:r>
            <a:r>
              <a:rPr lang="en-US" sz="1200" dirty="0">
                <a:latin typeface="Comic Sans MS" panose="030F0702030302020204" pitchFamily="66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ieee</a:t>
            </a:r>
            <a:r>
              <a:rPr lang="en-US" sz="1200" dirty="0">
                <a:latin typeface="Comic Sans MS" panose="030F0702030302020204" pitchFamily="66" charset="0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200" dirty="0">
                <a:solidFill>
                  <a:srgbClr val="0000FF"/>
                </a:solidFill>
                <a:latin typeface="Comic Sans MS" panose="030F0702030302020204" pitchFamily="66" charset="0"/>
              </a:rPr>
              <a:t>use</a:t>
            </a:r>
            <a:r>
              <a:rPr lang="en-US" sz="1200" dirty="0">
                <a:latin typeface="Comic Sans MS" panose="030F0702030302020204" pitchFamily="66" charset="0"/>
              </a:rPr>
              <a:t> i</a:t>
            </a:r>
            <a:r>
              <a:rPr lang="en-US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eee.std_logic_1164</a:t>
            </a:r>
            <a:r>
              <a:rPr lang="en-US" sz="1200" dirty="0">
                <a:latin typeface="Comic Sans MS" panose="030F0702030302020204" pitchFamily="66" charset="0"/>
              </a:rPr>
              <a:t>.</a:t>
            </a:r>
            <a:r>
              <a:rPr lang="en-US" sz="1200" dirty="0">
                <a:solidFill>
                  <a:srgbClr val="0000FF"/>
                </a:solidFill>
                <a:latin typeface="Comic Sans MS" panose="030F0702030302020204" pitchFamily="66" charset="0"/>
              </a:rPr>
              <a:t>all</a:t>
            </a:r>
            <a:r>
              <a:rPr lang="en-US" sz="1200" dirty="0">
                <a:latin typeface="Comic Sans MS" panose="030F0702030302020204" pitchFamily="66" charset="0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sz="1200" dirty="0">
              <a:latin typeface="Comic Sans MS" panose="030F0702030302020204" pitchFamily="66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200" dirty="0">
                <a:solidFill>
                  <a:srgbClr val="0000FF"/>
                </a:solidFill>
                <a:latin typeface="Comic Sans MS" panose="030F0702030302020204" pitchFamily="66" charset="0"/>
              </a:rPr>
              <a:t>entity</a:t>
            </a:r>
            <a:r>
              <a:rPr lang="en-US" sz="1200" dirty="0">
                <a:latin typeface="Comic Sans MS" panose="030F0702030302020204" pitchFamily="66" charset="0"/>
              </a:rPr>
              <a:t> </a:t>
            </a:r>
            <a:r>
              <a:rPr lang="en-US" sz="1200" dirty="0" err="1">
                <a:latin typeface="Comic Sans MS" panose="030F0702030302020204" pitchFamily="66" charset="0"/>
              </a:rPr>
              <a:t>WhileTest</a:t>
            </a:r>
            <a:r>
              <a:rPr lang="en-US" sz="1200" dirty="0">
                <a:latin typeface="Comic Sans MS" panose="030F0702030302020204" pitchFamily="66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mic Sans MS" panose="030F0702030302020204" pitchFamily="66" charset="0"/>
              </a:rPr>
              <a:t>is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200" dirty="0">
                <a:solidFill>
                  <a:srgbClr val="0000FF"/>
                </a:solidFill>
                <a:latin typeface="Comic Sans MS" panose="030F0702030302020204" pitchFamily="66" charset="0"/>
              </a:rPr>
              <a:t>port</a:t>
            </a:r>
            <a:r>
              <a:rPr lang="en-US" sz="1200" dirty="0">
                <a:latin typeface="Comic Sans MS" panose="030F0702030302020204" pitchFamily="66" charset="0"/>
              </a:rPr>
              <a:t>(A: </a:t>
            </a:r>
            <a:r>
              <a:rPr lang="en-US" sz="1200" dirty="0">
                <a:solidFill>
                  <a:srgbClr val="0000FF"/>
                </a:solidFill>
                <a:latin typeface="Comic Sans MS" panose="030F0702030302020204" pitchFamily="66" charset="0"/>
              </a:rPr>
              <a:t>in</a:t>
            </a:r>
            <a:r>
              <a:rPr lang="en-US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 integer </a:t>
            </a:r>
            <a:r>
              <a:rPr lang="en-US" sz="1200" dirty="0">
                <a:solidFill>
                  <a:srgbClr val="0000FF"/>
                </a:solidFill>
                <a:latin typeface="Comic Sans MS" panose="030F0702030302020204" pitchFamily="66" charset="0"/>
              </a:rPr>
              <a:t>range</a:t>
            </a:r>
            <a:r>
              <a:rPr lang="en-US" sz="1200" dirty="0">
                <a:latin typeface="Comic Sans MS" panose="030F0702030302020204" pitchFamily="66" charset="0"/>
              </a:rPr>
              <a:t> 0 </a:t>
            </a:r>
            <a:r>
              <a:rPr lang="en-US" sz="1200" dirty="0">
                <a:solidFill>
                  <a:srgbClr val="0000FF"/>
                </a:solidFill>
                <a:latin typeface="Comic Sans MS" panose="030F0702030302020204" pitchFamily="66" charset="0"/>
              </a:rPr>
              <a:t>to</a:t>
            </a:r>
            <a:r>
              <a:rPr lang="en-US" sz="1200" dirty="0">
                <a:latin typeface="Comic Sans MS" panose="030F0702030302020204" pitchFamily="66" charset="0"/>
              </a:rPr>
              <a:t> 31;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200" dirty="0">
                <a:latin typeface="Comic Sans MS" panose="030F0702030302020204" pitchFamily="66" charset="0"/>
              </a:rPr>
              <a:t>     Z: </a:t>
            </a:r>
            <a:r>
              <a:rPr lang="en-US" sz="1200" dirty="0">
                <a:solidFill>
                  <a:srgbClr val="0000FF"/>
                </a:solidFill>
                <a:latin typeface="Comic Sans MS" panose="030F0702030302020204" pitchFamily="66" charset="0"/>
              </a:rPr>
              <a:t>out</a:t>
            </a:r>
            <a:r>
              <a:rPr lang="en-US" sz="1200" dirty="0">
                <a:latin typeface="Comic Sans MS" panose="030F0702030302020204" pitchFamily="66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std_logic_vector</a:t>
            </a:r>
            <a:r>
              <a:rPr lang="en-US" sz="1200" dirty="0">
                <a:latin typeface="Comic Sans MS" panose="030F0702030302020204" pitchFamily="66" charset="0"/>
              </a:rPr>
              <a:t>(3 </a:t>
            </a:r>
            <a:r>
              <a:rPr lang="en-US" sz="1200" dirty="0" err="1">
                <a:solidFill>
                  <a:srgbClr val="0000FF"/>
                </a:solidFill>
                <a:latin typeface="Comic Sans MS" panose="030F0702030302020204" pitchFamily="66" charset="0"/>
              </a:rPr>
              <a:t>downto</a:t>
            </a:r>
            <a:r>
              <a:rPr lang="en-US" sz="1200" dirty="0">
                <a:latin typeface="Comic Sans MS" panose="030F0702030302020204" pitchFamily="66" charset="0"/>
              </a:rPr>
              <a:t> 0));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200" dirty="0">
                <a:solidFill>
                  <a:srgbClr val="0000FF"/>
                </a:solidFill>
                <a:latin typeface="Comic Sans MS" panose="030F0702030302020204" pitchFamily="66" charset="0"/>
              </a:rPr>
              <a:t>end entity</a:t>
            </a:r>
            <a:r>
              <a:rPr lang="en-US" sz="1200" dirty="0">
                <a:latin typeface="Comic Sans MS" panose="030F0702030302020204" pitchFamily="66" charset="0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sz="1200" dirty="0">
              <a:latin typeface="Comic Sans MS" panose="030F0702030302020204" pitchFamily="66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200" dirty="0">
                <a:solidFill>
                  <a:srgbClr val="0000FF"/>
                </a:solidFill>
                <a:latin typeface="Comic Sans MS" panose="030F0702030302020204" pitchFamily="66" charset="0"/>
              </a:rPr>
              <a:t>architecture</a:t>
            </a:r>
            <a:r>
              <a:rPr lang="en-US" sz="1200" dirty="0">
                <a:latin typeface="Comic Sans MS" panose="030F0702030302020204" pitchFamily="66" charset="0"/>
              </a:rPr>
              <a:t> test </a:t>
            </a:r>
            <a:r>
              <a:rPr lang="en-US" sz="1200" dirty="0">
                <a:solidFill>
                  <a:srgbClr val="0000FF"/>
                </a:solidFill>
                <a:latin typeface="Comic Sans MS" panose="030F0702030302020204" pitchFamily="66" charset="0"/>
              </a:rPr>
              <a:t>of </a:t>
            </a:r>
            <a:r>
              <a:rPr lang="en-US" sz="1200" dirty="0" err="1">
                <a:latin typeface="Comic Sans MS" panose="030F0702030302020204" pitchFamily="66" charset="0"/>
              </a:rPr>
              <a:t>WhileTest</a:t>
            </a:r>
            <a:r>
              <a:rPr lang="en-US" sz="1200" dirty="0">
                <a:latin typeface="Comic Sans MS" panose="030F0702030302020204" pitchFamily="66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mic Sans MS" panose="030F0702030302020204" pitchFamily="66" charset="0"/>
              </a:rPr>
              <a:t>is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200" dirty="0">
                <a:solidFill>
                  <a:srgbClr val="0000FF"/>
                </a:solidFill>
                <a:latin typeface="Comic Sans MS" panose="030F0702030302020204" pitchFamily="66" charset="0"/>
              </a:rPr>
              <a:t>begin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200" dirty="0">
                <a:solidFill>
                  <a:srgbClr val="0000FF"/>
                </a:solidFill>
                <a:latin typeface="Comic Sans MS" panose="030F0702030302020204" pitchFamily="66" charset="0"/>
              </a:rPr>
              <a:t>process</a:t>
            </a:r>
            <a:r>
              <a:rPr lang="en-US" sz="1200" dirty="0">
                <a:latin typeface="Comic Sans MS" panose="030F0702030302020204" pitchFamily="66" charset="0"/>
              </a:rPr>
              <a:t> (A)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200" dirty="0">
                <a:latin typeface="Comic Sans MS" panose="030F0702030302020204" pitchFamily="66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mic Sans MS" panose="030F0702030302020204" pitchFamily="66" charset="0"/>
              </a:rPr>
              <a:t>variable</a:t>
            </a:r>
            <a:r>
              <a:rPr lang="en-US" sz="1200" dirty="0">
                <a:latin typeface="Comic Sans MS" panose="030F0702030302020204" pitchFamily="66" charset="0"/>
              </a:rPr>
              <a:t> I :  </a:t>
            </a:r>
            <a:r>
              <a:rPr lang="en-US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integer</a:t>
            </a:r>
            <a:r>
              <a:rPr lang="en-US" sz="1200" dirty="0">
                <a:latin typeface="Comic Sans MS" panose="030F0702030302020204" pitchFamily="66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mic Sans MS" panose="030F0702030302020204" pitchFamily="66" charset="0"/>
              </a:rPr>
              <a:t>range</a:t>
            </a:r>
            <a:r>
              <a:rPr lang="en-US" sz="1200" dirty="0">
                <a:latin typeface="Comic Sans MS" panose="030F0702030302020204" pitchFamily="66" charset="0"/>
              </a:rPr>
              <a:t> 0 </a:t>
            </a:r>
            <a:r>
              <a:rPr lang="en-US" sz="1200" dirty="0">
                <a:solidFill>
                  <a:srgbClr val="0000FF"/>
                </a:solidFill>
                <a:latin typeface="Comic Sans MS" panose="030F0702030302020204" pitchFamily="66" charset="0"/>
              </a:rPr>
              <a:t>to</a:t>
            </a:r>
            <a:r>
              <a:rPr lang="en-US" sz="1200" dirty="0">
                <a:latin typeface="Comic Sans MS" panose="030F0702030302020204" pitchFamily="66" charset="0"/>
              </a:rPr>
              <a:t> 4;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200" dirty="0">
                <a:solidFill>
                  <a:srgbClr val="0000FF"/>
                </a:solidFill>
                <a:latin typeface="Comic Sans MS" panose="030F0702030302020204" pitchFamily="66" charset="0"/>
              </a:rPr>
              <a:t>begin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200" dirty="0">
                <a:latin typeface="Comic Sans MS" panose="030F0702030302020204" pitchFamily="66" charset="0"/>
              </a:rPr>
              <a:t>  Z &lt;= "0000";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200" dirty="0">
                <a:latin typeface="Comic Sans MS" panose="030F0702030302020204" pitchFamily="66" charset="0"/>
              </a:rPr>
              <a:t>  I := 0;  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200" dirty="0">
                <a:latin typeface="Comic Sans MS" panose="030F0702030302020204" pitchFamily="66" charset="0"/>
              </a:rPr>
              <a:t>  L1: </a:t>
            </a:r>
            <a:r>
              <a:rPr lang="en-US" sz="1200" dirty="0">
                <a:solidFill>
                  <a:srgbClr val="0000FF"/>
                </a:solidFill>
                <a:latin typeface="Comic Sans MS" panose="030F0702030302020204" pitchFamily="66" charset="0"/>
              </a:rPr>
              <a:t>loop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200" dirty="0">
                <a:latin typeface="Comic Sans MS" panose="030F0702030302020204" pitchFamily="66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mic Sans MS" panose="030F0702030302020204" pitchFamily="66" charset="0"/>
              </a:rPr>
              <a:t>exit </a:t>
            </a:r>
            <a:r>
              <a:rPr lang="en-US" sz="1200" dirty="0">
                <a:latin typeface="Comic Sans MS" panose="030F0702030302020204" pitchFamily="66" charset="0"/>
              </a:rPr>
              <a:t>L1 </a:t>
            </a:r>
            <a:r>
              <a:rPr lang="en-US" sz="1200" dirty="0">
                <a:solidFill>
                  <a:srgbClr val="0000FF"/>
                </a:solidFill>
                <a:latin typeface="Comic Sans MS" panose="030F0702030302020204" pitchFamily="66" charset="0"/>
              </a:rPr>
              <a:t>when</a:t>
            </a:r>
            <a:r>
              <a:rPr lang="en-US" sz="1200" dirty="0">
                <a:latin typeface="Comic Sans MS" panose="030F0702030302020204" pitchFamily="66" charset="0"/>
              </a:rPr>
              <a:t> I = 4;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200" dirty="0">
                <a:latin typeface="Comic Sans MS" panose="030F0702030302020204" pitchFamily="66" charset="0"/>
              </a:rPr>
              <a:t>   </a:t>
            </a:r>
            <a:r>
              <a:rPr lang="en-US" sz="1200" dirty="0">
                <a:solidFill>
                  <a:srgbClr val="0000FF"/>
                </a:solidFill>
                <a:latin typeface="Comic Sans MS" panose="030F0702030302020204" pitchFamily="66" charset="0"/>
              </a:rPr>
              <a:t> if </a:t>
            </a:r>
            <a:r>
              <a:rPr lang="en-US" sz="1200" dirty="0">
                <a:latin typeface="Comic Sans MS" panose="030F0702030302020204" pitchFamily="66" charset="0"/>
              </a:rPr>
              <a:t>(A = I) </a:t>
            </a:r>
            <a:r>
              <a:rPr lang="en-US" sz="1200" dirty="0">
                <a:solidFill>
                  <a:srgbClr val="0000FF"/>
                </a:solidFill>
                <a:latin typeface="Comic Sans MS" panose="030F0702030302020204" pitchFamily="66" charset="0"/>
              </a:rPr>
              <a:t>then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200" dirty="0">
                <a:latin typeface="Comic Sans MS" panose="030F0702030302020204" pitchFamily="66" charset="0"/>
              </a:rPr>
              <a:t>       Z(I) &lt;= '1';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200" dirty="0">
                <a:latin typeface="Comic Sans MS" panose="030F0702030302020204" pitchFamily="66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mic Sans MS" panose="030F0702030302020204" pitchFamily="66" charset="0"/>
              </a:rPr>
              <a:t>end if</a:t>
            </a:r>
            <a:r>
              <a:rPr lang="en-US" sz="1200" dirty="0">
                <a:latin typeface="Comic Sans MS" panose="030F0702030302020204" pitchFamily="66" charset="0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200" dirty="0">
                <a:latin typeface="Comic Sans MS" panose="030F0702030302020204" pitchFamily="66" charset="0"/>
              </a:rPr>
              <a:t>    I := I + 1;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200" dirty="0">
                <a:solidFill>
                  <a:srgbClr val="0000FF"/>
                </a:solidFill>
                <a:latin typeface="Comic Sans MS" panose="030F0702030302020204" pitchFamily="66" charset="0"/>
              </a:rPr>
              <a:t>  end loop</a:t>
            </a:r>
            <a:r>
              <a:rPr lang="en-US" sz="1200" dirty="0">
                <a:latin typeface="Comic Sans MS" panose="030F0702030302020204" pitchFamily="66" charset="0"/>
              </a:rPr>
              <a:t>;  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200" dirty="0">
                <a:solidFill>
                  <a:srgbClr val="0000FF"/>
                </a:solidFill>
                <a:latin typeface="Comic Sans MS" panose="030F0702030302020204" pitchFamily="66" charset="0"/>
              </a:rPr>
              <a:t>end process</a:t>
            </a:r>
            <a:r>
              <a:rPr lang="en-US" sz="1200" dirty="0">
                <a:latin typeface="Comic Sans MS" panose="030F0702030302020204" pitchFamily="66" charset="0"/>
              </a:rPr>
              <a:t>;</a:t>
            </a:r>
          </a:p>
        </p:txBody>
      </p:sp>
      <p:sp>
        <p:nvSpPr>
          <p:cNvPr id="65541" name="TextBox 1">
            <a:extLst>
              <a:ext uri="{FF2B5EF4-FFF2-40B4-BE49-F238E27FC236}">
                <a16:creationId xmlns:a16="http://schemas.microsoft.com/office/drawing/2014/main" id="{417E2539-67A4-4B8E-997E-8AE45197A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7554" y="2899920"/>
            <a:ext cx="52277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Note VHDL allows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maximum 10000 iterations</a:t>
            </a:r>
            <a:r>
              <a:rPr lang="en-US" altLang="en-US" sz="1800" dirty="0">
                <a:latin typeface="Comic Sans MS" panose="030F0702030302020204" pitchFamily="66" charset="0"/>
              </a:rPr>
              <a:t>.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4">
            <a:extLst>
              <a:ext uri="{FF2B5EF4-FFF2-40B4-BE49-F238E27FC236}">
                <a16:creationId xmlns:a16="http://schemas.microsoft.com/office/drawing/2014/main" id="{7C9E2396-A2BC-4C5F-9DC9-46C7BA2DB91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9793288" y="6597650"/>
            <a:ext cx="874712" cy="26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1BF4B60-8A7B-4010-A705-CA7B7104DB2C}" type="slidenum">
              <a:rPr lang="en-US" altLang="en-US" sz="1200">
                <a:solidFill>
                  <a:srgbClr val="FFFFFF"/>
                </a:solidFill>
                <a:latin typeface="Comic Sans MS" panose="030F0702030302020204" pitchFamily="66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US" altLang="en-US" sz="1200">
              <a:solidFill>
                <a:srgbClr val="FFFFFF"/>
              </a:solidFill>
              <a:latin typeface="Comic Sans MS" panose="030F0702030302020204" pitchFamily="66" charset="0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3ACE4EEB-A92D-4CCC-A1AD-88C212B09D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b="1" dirty="0">
                <a:latin typeface="Comic Sans MS" panose="030F0702030302020204" pitchFamily="66" charset="0"/>
              </a:rPr>
              <a:t>For Loop (I)</a:t>
            </a:r>
          </a:p>
        </p:txBody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F1ACACAE-8C55-4C6E-AE6E-E237E5E259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>
                <a:latin typeface="Comic Sans MS" panose="030F0702030302020204" pitchFamily="66" charset="0"/>
              </a:rPr>
              <a:t>The </a:t>
            </a:r>
            <a:r>
              <a:rPr lang="en-US" altLang="en-US" sz="2400" b="1">
                <a:latin typeface="Comic Sans MS" panose="030F0702030302020204" pitchFamily="66" charset="0"/>
              </a:rPr>
              <a:t>FOR </a:t>
            </a:r>
            <a:r>
              <a:rPr lang="en-US" altLang="en-US" sz="2400">
                <a:latin typeface="Comic Sans MS" panose="030F0702030302020204" pitchFamily="66" charset="0"/>
              </a:rPr>
              <a:t>loop loops as many times as specified in the </a:t>
            </a:r>
            <a:r>
              <a:rPr lang="en-US" altLang="en-US" sz="2400" b="1">
                <a:solidFill>
                  <a:srgbClr val="006600"/>
                </a:solidFill>
                <a:latin typeface="Comic Sans MS" panose="030F0702030302020204" pitchFamily="66" charset="0"/>
              </a:rPr>
              <a:t>discrete_range</a:t>
            </a:r>
            <a:r>
              <a:rPr lang="en-US" altLang="en-US" sz="2400">
                <a:latin typeface="Comic Sans MS" panose="030F0702030302020204" pitchFamily="66" charset="0"/>
              </a:rPr>
              <a:t>, unless the loop is exited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latin typeface="Comic Sans MS" panose="030F0702030302020204" pitchFamily="66" charset="0"/>
              </a:rPr>
              <a:t>The general form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i="1">
                <a:latin typeface="Comic Sans MS" panose="030F0702030302020204" pitchFamily="66" charset="0"/>
              </a:rPr>
              <a:t>loop_label:   </a:t>
            </a:r>
            <a:r>
              <a:rPr lang="en-US" altLang="en-US" sz="2000" i="1">
                <a:solidFill>
                  <a:srgbClr val="006600"/>
                </a:solidFill>
                <a:latin typeface="Comic Sans MS" panose="030F0702030302020204" pitchFamily="66" charset="0"/>
              </a:rPr>
              <a:t>-- optional</a:t>
            </a:r>
            <a:endParaRPr lang="en-US" altLang="en-US" sz="2000">
              <a:solidFill>
                <a:srgbClr val="006600"/>
              </a:solidFill>
              <a:latin typeface="Comic Sans MS" panose="030F0702030302020204" pitchFamily="66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FF0000"/>
                </a:solidFill>
                <a:latin typeface="Comic Sans MS" panose="030F0702030302020204" pitchFamily="66" charset="0"/>
              </a:rPr>
              <a:t>for</a:t>
            </a:r>
            <a:r>
              <a:rPr lang="en-US" altLang="en-US" sz="2000" b="1">
                <a:latin typeface="Comic Sans MS" panose="030F0702030302020204" pitchFamily="66" charset="0"/>
              </a:rPr>
              <a:t> </a:t>
            </a:r>
            <a:r>
              <a:rPr lang="en-US" altLang="en-US" sz="2000" b="1" i="1">
                <a:latin typeface="Comic Sans MS" panose="030F0702030302020204" pitchFamily="66" charset="0"/>
              </a:rPr>
              <a:t>loop_variable </a:t>
            </a:r>
            <a:r>
              <a:rPr lang="en-US" altLang="en-US" sz="2000">
                <a:solidFill>
                  <a:srgbClr val="FF0000"/>
                </a:solidFill>
                <a:latin typeface="Comic Sans MS" panose="030F0702030302020204" pitchFamily="66" charset="0"/>
              </a:rPr>
              <a:t>in</a:t>
            </a:r>
            <a:r>
              <a:rPr lang="en-US" altLang="en-US" sz="2000" b="1">
                <a:latin typeface="Comic Sans MS" panose="030F0702030302020204" pitchFamily="66" charset="0"/>
              </a:rPr>
              <a:t> </a:t>
            </a:r>
            <a:r>
              <a:rPr lang="en-US" altLang="en-US" sz="2000" b="1" i="1">
                <a:latin typeface="Comic Sans MS" panose="030F0702030302020204" pitchFamily="66" charset="0"/>
              </a:rPr>
              <a:t>range</a:t>
            </a:r>
            <a:r>
              <a:rPr lang="en-US" altLang="en-US" sz="2000" b="1">
                <a:latin typeface="Comic Sans MS" panose="030F0702030302020204" pitchFamily="66" charset="0"/>
              </a:rPr>
              <a:t> </a:t>
            </a:r>
            <a:r>
              <a:rPr lang="en-US" altLang="en-US" sz="2000">
                <a:solidFill>
                  <a:srgbClr val="FF0000"/>
                </a:solidFill>
                <a:latin typeface="Comic Sans MS" panose="030F0702030302020204" pitchFamily="66" charset="0"/>
              </a:rPr>
              <a:t>loop</a:t>
            </a:r>
            <a:endParaRPr lang="en-US" altLang="en-US" sz="2000" b="1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mic Sans MS" panose="030F0702030302020204" pitchFamily="66" charset="0"/>
              </a:rPr>
              <a:t>	</a:t>
            </a:r>
            <a:r>
              <a:rPr lang="en-US" altLang="en-US" sz="2000" b="1" i="1">
                <a:latin typeface="Comic Sans MS" panose="030F0702030302020204" pitchFamily="66" charset="0"/>
              </a:rPr>
              <a:t>statements</a:t>
            </a:r>
            <a:endParaRPr lang="en-US" altLang="en-US" sz="2000" b="1">
              <a:latin typeface="Comic Sans MS" panose="030F0702030302020204" pitchFamily="66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FF0000"/>
                </a:solidFill>
                <a:latin typeface="Comic Sans MS" panose="030F0702030302020204" pitchFamily="66" charset="0"/>
              </a:rPr>
              <a:t>end loop</a:t>
            </a:r>
            <a:r>
              <a:rPr lang="en-US" altLang="en-US" sz="2000">
                <a:latin typeface="Comic Sans MS" panose="030F0702030302020204" pitchFamily="66" charset="0"/>
              </a:rPr>
              <a:t> </a:t>
            </a:r>
            <a:r>
              <a:rPr lang="en-US" altLang="en-US" sz="2000" b="1" i="1">
                <a:latin typeface="Comic Sans MS" panose="030F0702030302020204" pitchFamily="66" charset="0"/>
              </a:rPr>
              <a:t>loop_label;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>
                <a:latin typeface="Comic Sans MS" panose="030F0702030302020204" pitchFamily="66" charset="0"/>
              </a:rPr>
              <a:t>Example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mic Sans MS" panose="030F0702030302020204" pitchFamily="66" charset="0"/>
              </a:rPr>
              <a:t> </a:t>
            </a:r>
            <a:r>
              <a:rPr lang="en-US" altLang="en-US" sz="2000">
                <a:latin typeface="Comic Sans MS" panose="030F0702030302020204" pitchFamily="66" charset="0"/>
              </a:rPr>
              <a:t>  </a:t>
            </a:r>
            <a:endParaRPr lang="en-US" altLang="en-US" sz="2000"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>
              <a:latin typeface="Comic Sans MS" panose="030F0702030302020204" pitchFamily="66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>
            <a:extLst>
              <a:ext uri="{FF2B5EF4-FFF2-40B4-BE49-F238E27FC236}">
                <a16:creationId xmlns:a16="http://schemas.microsoft.com/office/drawing/2014/main" id="{A09EF79B-CE11-4A39-BCE6-B91C361E512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9793288" y="6597650"/>
            <a:ext cx="874712" cy="26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D7F5A24-1565-424F-A820-DEE4D9030616}" type="slidenum">
              <a:rPr lang="en-US" altLang="en-US" sz="1200">
                <a:solidFill>
                  <a:srgbClr val="FFFFFF"/>
                </a:solidFill>
                <a:latin typeface="Comic Sans MS" panose="030F0702030302020204" pitchFamily="66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>
              <a:solidFill>
                <a:srgbClr val="FFFFFF"/>
              </a:solidFill>
              <a:latin typeface="Comic Sans MS" panose="030F0702030302020204" pitchFamily="66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89DFDB9E-96E0-4650-B482-6F9FAD072D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b="1" dirty="0">
                <a:latin typeface="Comic Sans MS" panose="030F0702030302020204" pitchFamily="66" charset="0"/>
              </a:rPr>
              <a:t>Process Statement (I)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96716C7F-BA17-4972-A3C8-5412AB17D7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latin typeface="Comic Sans MS" panose="030F0702030302020204" pitchFamily="66" charset="0"/>
              </a:rPr>
              <a:t>The process in VHDL is the mechanism by which </a:t>
            </a:r>
            <a:r>
              <a:rPr lang="en-US" sz="2400" dirty="0">
                <a:solidFill>
                  <a:srgbClr val="008000"/>
                </a:solidFill>
                <a:latin typeface="Comic Sans MS" panose="030F0702030302020204" pitchFamily="66" charset="0"/>
              </a:rPr>
              <a:t>sequential statements</a:t>
            </a:r>
            <a:r>
              <a:rPr lang="en-US" sz="2400" dirty="0">
                <a:latin typeface="Comic Sans MS" panose="030F0702030302020204" pitchFamily="66" charset="0"/>
              </a:rPr>
              <a:t> can be executed in the correct sequence.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latin typeface="Comic Sans MS" panose="030F0702030302020204" pitchFamily="66" charset="0"/>
              </a:rPr>
              <a:t>Several processes execute </a:t>
            </a:r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concurrently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latin typeface="Comic Sans MS" panose="030F0702030302020204" pitchFamily="66" charset="0"/>
              </a:rPr>
              <a:t>Processes in an architecture are executed </a:t>
            </a:r>
            <a:r>
              <a:rPr lang="en-US" sz="2400" u="sng" dirty="0">
                <a:latin typeface="Comic Sans MS" panose="030F0702030302020204" pitchFamily="66" charset="0"/>
              </a:rPr>
              <a:t>concurrently</a:t>
            </a:r>
            <a:r>
              <a:rPr lang="en-US" sz="2400" dirty="0">
                <a:latin typeface="Comic Sans MS" panose="030F0702030302020204" pitchFamily="66" charset="0"/>
              </a:rPr>
              <a:t> with all other concurrent statements.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latin typeface="Comic Sans MS" panose="030F0702030302020204" pitchFamily="66" charset="0"/>
              </a:rPr>
              <a:t>Execution is controlled either via </a:t>
            </a:r>
            <a:r>
              <a:rPr lang="en-US" sz="2400" dirty="0">
                <a:solidFill>
                  <a:srgbClr val="006600"/>
                </a:solidFill>
                <a:latin typeface="Comic Sans MS" panose="030F0702030302020204" pitchFamily="66" charset="0"/>
              </a:rPr>
              <a:t>sensitivity list </a:t>
            </a:r>
            <a:r>
              <a:rPr lang="en-US" sz="2400" dirty="0">
                <a:latin typeface="Comic Sans MS" panose="030F0702030302020204" pitchFamily="66" charset="0"/>
              </a:rPr>
              <a:t>(contains trigger signals), or </a:t>
            </a:r>
            <a:r>
              <a:rPr lang="en-US" sz="2400" dirty="0">
                <a:solidFill>
                  <a:srgbClr val="006600"/>
                </a:solidFill>
                <a:latin typeface="Comic Sans MS" panose="030F0702030302020204" pitchFamily="66" charset="0"/>
              </a:rPr>
              <a:t>wait-statements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</a:p>
          <a:p>
            <a:pPr>
              <a:defRPr/>
            </a:pPr>
            <a:r>
              <a:rPr lang="en-US" sz="2400" dirty="0">
                <a:latin typeface="Comic Sans MS" panose="030F0702030302020204" pitchFamily="66" charset="0"/>
              </a:rPr>
              <a:t>The statements inside the process </a:t>
            </a:r>
            <a:r>
              <a:rPr lang="en-US" sz="2400" b="1" dirty="0">
                <a:latin typeface="Comic Sans MS" panose="030F0702030302020204" pitchFamily="66" charset="0"/>
              </a:rPr>
              <a:t>is executed </a:t>
            </a:r>
            <a:r>
              <a:rPr lang="en-US" sz="2400" dirty="0">
                <a:latin typeface="Comic Sans MS" panose="030F0702030302020204" pitchFamily="66" charset="0"/>
              </a:rPr>
              <a:t>whenever </a:t>
            </a:r>
            <a:r>
              <a:rPr lang="en-US" sz="2400" dirty="0">
                <a:solidFill>
                  <a:srgbClr val="00B0F0"/>
                </a:solidFill>
                <a:latin typeface="Comic Sans MS" panose="030F0702030302020204" pitchFamily="66" charset="0"/>
              </a:rPr>
              <a:t>one or more elements of the sensitive list </a:t>
            </a:r>
            <a:r>
              <a:rPr lang="en-US" sz="2400" dirty="0">
                <a:latin typeface="Comic Sans MS" panose="030F0702030302020204" pitchFamily="66" charset="0"/>
              </a:rPr>
              <a:t>change value.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400" dirty="0">
              <a:solidFill>
                <a:srgbClr val="990000"/>
              </a:solidFill>
              <a:latin typeface="Comic Sans MS" panose="030F0702030302020204" pitchFamily="66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sz="2400" dirty="0">
              <a:solidFill>
                <a:srgbClr val="99000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>
            <a:extLst>
              <a:ext uri="{FF2B5EF4-FFF2-40B4-BE49-F238E27FC236}">
                <a16:creationId xmlns:a16="http://schemas.microsoft.com/office/drawing/2014/main" id="{4CA764DC-8020-48E4-80C5-95405EEA2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>
                <a:latin typeface="Comic Sans MS" panose="030F0702030302020204" pitchFamily="66" charset="0"/>
              </a:rPr>
              <a:t>For Loop Example</a:t>
            </a:r>
          </a:p>
        </p:txBody>
      </p:sp>
      <p:sp>
        <p:nvSpPr>
          <p:cNvPr id="67587" name="Slide Number Placeholder 3">
            <a:extLst>
              <a:ext uri="{FF2B5EF4-FFF2-40B4-BE49-F238E27FC236}">
                <a16:creationId xmlns:a16="http://schemas.microsoft.com/office/drawing/2014/main" id="{FAF8A16F-7216-4835-99A1-EA75F9F828E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077200" y="6356351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5C3D448-F5F5-48B8-95C8-40C0DFCDA6AB}" type="slidenum">
              <a:rPr lang="en-GB" altLang="en-US" sz="1800">
                <a:latin typeface="Comic Sans MS" panose="030F0702030302020204" pitchFamily="66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GB" altLang="en-US" sz="1800">
              <a:latin typeface="Comic Sans MS" panose="030F0702030302020204" pitchFamily="66" charset="0"/>
            </a:endParaRPr>
          </a:p>
        </p:txBody>
      </p:sp>
      <p:sp>
        <p:nvSpPr>
          <p:cNvPr id="67588" name="Rectangle 4">
            <a:extLst>
              <a:ext uri="{FF2B5EF4-FFF2-40B4-BE49-F238E27FC236}">
                <a16:creationId xmlns:a16="http://schemas.microsoft.com/office/drawing/2014/main" id="{1D159CB4-E33A-4CA3-A2AD-D572A3C56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981200"/>
            <a:ext cx="53340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library </a:t>
            </a:r>
            <a:r>
              <a:rPr lang="en-US" altLang="en-US" sz="1800">
                <a:solidFill>
                  <a:srgbClr val="FF0000"/>
                </a:solidFill>
                <a:latin typeface="Comic Sans MS" panose="030F0702030302020204" pitchFamily="66" charset="0"/>
              </a:rPr>
              <a:t>ieee</a:t>
            </a:r>
            <a:r>
              <a:rPr lang="en-US" altLang="en-US" sz="180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use</a:t>
            </a:r>
            <a:r>
              <a:rPr lang="en-US" altLang="en-US" sz="1800">
                <a:latin typeface="Comic Sans MS" panose="030F0702030302020204" pitchFamily="66" charset="0"/>
              </a:rPr>
              <a:t> </a:t>
            </a:r>
            <a:r>
              <a:rPr lang="en-US" altLang="en-US" sz="1800">
                <a:solidFill>
                  <a:srgbClr val="FF0000"/>
                </a:solidFill>
                <a:latin typeface="Comic Sans MS" panose="030F0702030302020204" pitchFamily="66" charset="0"/>
              </a:rPr>
              <a:t>ieee.std_logic_1164</a:t>
            </a:r>
            <a:r>
              <a:rPr lang="en-US" altLang="en-US" sz="1800">
                <a:latin typeface="Comic Sans MS" panose="030F0702030302020204" pitchFamily="66" charset="0"/>
              </a:rPr>
              <a:t>.</a:t>
            </a: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all</a:t>
            </a:r>
            <a:r>
              <a:rPr lang="en-US" altLang="en-US" sz="180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use</a:t>
            </a:r>
            <a:r>
              <a:rPr lang="en-US" altLang="en-US" sz="1800">
                <a:latin typeface="Comic Sans MS" panose="030F0702030302020204" pitchFamily="66" charset="0"/>
              </a:rPr>
              <a:t> </a:t>
            </a:r>
            <a:r>
              <a:rPr lang="en-US" altLang="en-US" sz="1800">
                <a:solidFill>
                  <a:srgbClr val="FF0000"/>
                </a:solidFill>
                <a:latin typeface="Comic Sans MS" panose="030F0702030302020204" pitchFamily="66" charset="0"/>
              </a:rPr>
              <a:t>ieee.numeric_std</a:t>
            </a:r>
            <a:r>
              <a:rPr lang="en-US" altLang="en-US" sz="1800">
                <a:latin typeface="Comic Sans MS" panose="030F0702030302020204" pitchFamily="66" charset="0"/>
              </a:rPr>
              <a:t>.</a:t>
            </a: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all</a:t>
            </a:r>
            <a:r>
              <a:rPr lang="en-US" altLang="en-US" sz="180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entity</a:t>
            </a:r>
            <a:r>
              <a:rPr lang="en-US" altLang="en-US" sz="1800">
                <a:latin typeface="Comic Sans MS" panose="030F0702030302020204" pitchFamily="66" charset="0"/>
              </a:rPr>
              <a:t> LoopTest </a:t>
            </a: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is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port</a:t>
            </a:r>
            <a:r>
              <a:rPr lang="en-US" altLang="en-US" sz="1800">
                <a:latin typeface="Comic Sans MS" panose="030F0702030302020204" pitchFamily="66" charset="0"/>
              </a:rPr>
              <a:t>(A: </a:t>
            </a: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in</a:t>
            </a:r>
            <a:r>
              <a:rPr lang="en-US" altLang="en-US" sz="1800">
                <a:latin typeface="Comic Sans MS" panose="030F0702030302020204" pitchFamily="66" charset="0"/>
              </a:rPr>
              <a:t> </a:t>
            </a:r>
            <a:r>
              <a:rPr lang="en-US" altLang="en-US" sz="1800">
                <a:solidFill>
                  <a:srgbClr val="FF0000"/>
                </a:solidFill>
                <a:latin typeface="Comic Sans MS" panose="030F0702030302020204" pitchFamily="66" charset="0"/>
              </a:rPr>
              <a:t>std_logic_vector</a:t>
            </a:r>
            <a:r>
              <a:rPr lang="en-US" altLang="en-US" sz="1800">
                <a:latin typeface="Comic Sans MS" panose="030F0702030302020204" pitchFamily="66" charset="0"/>
              </a:rPr>
              <a:t>(1 </a:t>
            </a: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downto</a:t>
            </a:r>
            <a:r>
              <a:rPr lang="en-US" altLang="en-US" sz="1800">
                <a:latin typeface="Comic Sans MS" panose="030F0702030302020204" pitchFamily="66" charset="0"/>
              </a:rPr>
              <a:t> 0);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Z: </a:t>
            </a: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out</a:t>
            </a:r>
            <a:r>
              <a:rPr lang="en-US" altLang="en-US" sz="1800">
                <a:latin typeface="Comic Sans MS" panose="030F0702030302020204" pitchFamily="66" charset="0"/>
              </a:rPr>
              <a:t> </a:t>
            </a:r>
            <a:r>
              <a:rPr lang="en-US" altLang="en-US" sz="1800">
                <a:solidFill>
                  <a:srgbClr val="FF0000"/>
                </a:solidFill>
                <a:latin typeface="Comic Sans MS" panose="030F0702030302020204" pitchFamily="66" charset="0"/>
              </a:rPr>
              <a:t>std_logic_vector</a:t>
            </a:r>
            <a:r>
              <a:rPr lang="en-US" altLang="en-US" sz="1800">
                <a:latin typeface="Comic Sans MS" panose="030F0702030302020204" pitchFamily="66" charset="0"/>
              </a:rPr>
              <a:t>(3 </a:t>
            </a: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downto </a:t>
            </a:r>
            <a:r>
              <a:rPr lang="en-US" altLang="en-US" sz="1800">
                <a:latin typeface="Comic Sans MS" panose="030F0702030302020204" pitchFamily="66" charset="0"/>
              </a:rPr>
              <a:t>0));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end entity</a:t>
            </a:r>
            <a:r>
              <a:rPr lang="en-US" altLang="en-US" sz="1800">
                <a:latin typeface="Comic Sans MS" panose="030F0702030302020204" pitchFamily="66" charset="0"/>
              </a:rPr>
              <a:t>;</a:t>
            </a:r>
          </a:p>
        </p:txBody>
      </p:sp>
      <p:sp>
        <p:nvSpPr>
          <p:cNvPr id="67589" name="Rectangle 5">
            <a:extLst>
              <a:ext uri="{FF2B5EF4-FFF2-40B4-BE49-F238E27FC236}">
                <a16:creationId xmlns:a16="http://schemas.microsoft.com/office/drawing/2014/main" id="{5368685A-2A29-474B-90CF-99037BAD4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5764" y="1733551"/>
            <a:ext cx="3813175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architecture</a:t>
            </a:r>
            <a:r>
              <a:rPr lang="en-US" altLang="en-US" sz="1800">
                <a:latin typeface="Comic Sans MS" panose="030F0702030302020204" pitchFamily="66" charset="0"/>
              </a:rPr>
              <a:t> LoopTest </a:t>
            </a: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of</a:t>
            </a:r>
            <a:r>
              <a:rPr lang="en-US" altLang="en-US" sz="1800">
                <a:latin typeface="Comic Sans MS" panose="030F0702030302020204" pitchFamily="66" charset="0"/>
              </a:rPr>
              <a:t> LoopTest </a:t>
            </a: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is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signal</a:t>
            </a:r>
            <a:r>
              <a:rPr lang="en-US" altLang="en-US" sz="1800">
                <a:latin typeface="Comic Sans MS" panose="030F0702030302020204" pitchFamily="66" charset="0"/>
              </a:rPr>
              <a:t> t: </a:t>
            </a:r>
            <a:r>
              <a:rPr lang="en-US" altLang="en-US" sz="1800">
                <a:solidFill>
                  <a:srgbClr val="FF0000"/>
                </a:solidFill>
                <a:latin typeface="Comic Sans MS" panose="030F0702030302020204" pitchFamily="66" charset="0"/>
              </a:rPr>
              <a:t>integer</a:t>
            </a:r>
            <a:r>
              <a:rPr lang="en-US" altLang="en-US" sz="180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begin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t&lt;=</a:t>
            </a:r>
            <a:r>
              <a:rPr lang="en-US" altLang="en-US" sz="1800">
                <a:solidFill>
                  <a:srgbClr val="FF0000"/>
                </a:solidFill>
                <a:latin typeface="Comic Sans MS" panose="030F0702030302020204" pitchFamily="66" charset="0"/>
              </a:rPr>
              <a:t> to_integer</a:t>
            </a:r>
            <a:r>
              <a:rPr lang="en-US" altLang="en-US" sz="1800">
                <a:latin typeface="Comic Sans MS" panose="030F0702030302020204" pitchFamily="66" charset="0"/>
              </a:rPr>
              <a:t>(</a:t>
            </a:r>
            <a:r>
              <a:rPr lang="en-US" altLang="en-US" sz="1800">
                <a:solidFill>
                  <a:srgbClr val="FF0000"/>
                </a:solidFill>
                <a:latin typeface="Comic Sans MS" panose="030F0702030302020204" pitchFamily="66" charset="0"/>
              </a:rPr>
              <a:t>unsigned</a:t>
            </a:r>
            <a:r>
              <a:rPr lang="en-US" altLang="en-US" sz="1800">
                <a:latin typeface="Comic Sans MS" panose="030F0702030302020204" pitchFamily="66" charset="0"/>
              </a:rPr>
              <a:t>(A));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process</a:t>
            </a:r>
            <a:r>
              <a:rPr lang="en-US" altLang="en-US" sz="1800">
                <a:latin typeface="Comic Sans MS" panose="030F0702030302020204" pitchFamily="66" charset="0"/>
              </a:rPr>
              <a:t>(A)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begin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Z&lt;="0000";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for</a:t>
            </a:r>
            <a:r>
              <a:rPr lang="en-US" altLang="en-US" sz="1800">
                <a:latin typeface="Comic Sans MS" panose="030F0702030302020204" pitchFamily="66" charset="0"/>
              </a:rPr>
              <a:t> i </a:t>
            </a: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in</a:t>
            </a:r>
            <a:r>
              <a:rPr lang="en-US" altLang="en-US" sz="1800">
                <a:latin typeface="Comic Sans MS" panose="030F0702030302020204" pitchFamily="66" charset="0"/>
              </a:rPr>
              <a:t> 0 </a:t>
            </a: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to</a:t>
            </a:r>
            <a:r>
              <a:rPr lang="en-US" altLang="en-US" sz="1800">
                <a:latin typeface="Comic Sans MS" panose="030F0702030302020204" pitchFamily="66" charset="0"/>
              </a:rPr>
              <a:t> 3 </a:t>
            </a: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loop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if</a:t>
            </a:r>
            <a:r>
              <a:rPr lang="en-US" altLang="en-US" sz="1800">
                <a:latin typeface="Comic Sans MS" panose="030F0702030302020204" pitchFamily="66" charset="0"/>
              </a:rPr>
              <a:t> i=t </a:t>
            </a: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then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Z(i)&lt;='1';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end if</a:t>
            </a:r>
            <a:r>
              <a:rPr lang="en-US" altLang="en-US" sz="180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end loop</a:t>
            </a:r>
            <a:r>
              <a:rPr lang="en-US" altLang="en-US" sz="180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end process</a:t>
            </a:r>
            <a:r>
              <a:rPr lang="en-US" altLang="en-US" sz="180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end architecture</a:t>
            </a:r>
            <a:r>
              <a:rPr lang="en-US" altLang="en-US" sz="1800">
                <a:latin typeface="Comic Sans MS" panose="030F0702030302020204" pitchFamily="66" charset="0"/>
              </a:rPr>
              <a:t>;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5C4D10F-E14F-4DBF-94BD-E86C73E2CD47}"/>
              </a:ext>
            </a:extLst>
          </p:cNvPr>
          <p:cNvGrpSpPr>
            <a:grpSpLocks/>
          </p:cNvGrpSpPr>
          <p:nvPr/>
        </p:nvGrpSpPr>
        <p:grpSpPr bwMode="auto">
          <a:xfrm>
            <a:off x="1614488" y="2895600"/>
            <a:ext cx="4572000" cy="1955038"/>
            <a:chOff x="228600" y="44450"/>
            <a:chExt cx="4572000" cy="1801875"/>
          </a:xfrm>
        </p:grpSpPr>
        <p:sp>
          <p:nvSpPr>
            <p:cNvPr id="67592" name="Rectangle 7">
              <a:extLst>
                <a:ext uri="{FF2B5EF4-FFF2-40B4-BE49-F238E27FC236}">
                  <a16:creationId xmlns:a16="http://schemas.microsoft.com/office/drawing/2014/main" id="{7E62FCAA-4568-4D43-BCD0-2F84C30C0A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" y="1562660"/>
              <a:ext cx="4572000" cy="28366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Comic Sans MS" panose="030F0702030302020204" pitchFamily="66" charset="0"/>
                </a:rPr>
                <a:t>Package for converting std_logic to integer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97ED743-A7FA-44D9-8732-9395DB5E0DCF}"/>
                </a:ext>
              </a:extLst>
            </p:cNvPr>
            <p:cNvCxnSpPr>
              <a:stCxn id="67592" idx="0"/>
            </p:cNvCxnSpPr>
            <p:nvPr/>
          </p:nvCxnSpPr>
          <p:spPr>
            <a:xfrm flipH="1" flipV="1">
              <a:off x="2105025" y="44450"/>
              <a:ext cx="409575" cy="15182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2C26772-D207-4D86-A9A5-69212E4CCBB5}"/>
              </a:ext>
            </a:extLst>
          </p:cNvPr>
          <p:cNvCxnSpPr>
            <a:stCxn id="67592" idx="0"/>
          </p:cNvCxnSpPr>
          <p:nvPr/>
        </p:nvCxnSpPr>
        <p:spPr>
          <a:xfrm flipV="1">
            <a:off x="3900488" y="2819401"/>
            <a:ext cx="2843212" cy="1723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>
            <a:extLst>
              <a:ext uri="{FF2B5EF4-FFF2-40B4-BE49-F238E27FC236}">
                <a16:creationId xmlns:a16="http://schemas.microsoft.com/office/drawing/2014/main" id="{EE769493-84A0-46CB-955D-9B9634FF0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>
                <a:latin typeface="Comic Sans MS" panose="030F0702030302020204" pitchFamily="66" charset="0"/>
              </a:rPr>
              <a:t>For Loop (II)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E663D-1AA7-4D69-9BF1-20BE8A859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omic Sans MS" panose="030F0702030302020204" pitchFamily="66" charset="0"/>
              </a:rPr>
              <a:t>In </a:t>
            </a:r>
            <a:r>
              <a:rPr lang="en-US" dirty="0">
                <a:solidFill>
                  <a:srgbClr val="FF3300"/>
                </a:solidFill>
                <a:latin typeface="Comic Sans MS" panose="030F0702030302020204" pitchFamily="66" charset="0"/>
              </a:rPr>
              <a:t>some languages</a:t>
            </a:r>
            <a:r>
              <a:rPr lang="en-US" dirty="0">
                <a:latin typeface="Comic Sans MS" panose="030F0702030302020204" pitchFamily="66" charset="0"/>
              </a:rPr>
              <a:t>, </a:t>
            </a:r>
            <a:r>
              <a:rPr lang="en-US" b="1" dirty="0">
                <a:latin typeface="Comic Sans MS" panose="030F0702030302020204" pitchFamily="66" charset="0"/>
              </a:rPr>
              <a:t>the loop index </a:t>
            </a:r>
            <a:r>
              <a:rPr lang="en-US" dirty="0">
                <a:latin typeface="Comic Sans MS" panose="030F0702030302020204" pitchFamily="66" charset="0"/>
              </a:rPr>
              <a:t>(in this example, </a:t>
            </a:r>
            <a:r>
              <a:rPr lang="en-US" b="1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) can be assigned a value </a:t>
            </a:r>
            <a:r>
              <a:rPr lang="en-US" u="sng" dirty="0">
                <a:latin typeface="Comic Sans MS" panose="030F0702030302020204" pitchFamily="66" charset="0"/>
              </a:rPr>
              <a:t>inside the loop </a:t>
            </a:r>
            <a:r>
              <a:rPr lang="en-US" dirty="0">
                <a:latin typeface="Comic Sans MS" panose="030F0702030302020204" pitchFamily="66" charset="0"/>
              </a:rPr>
              <a:t>to change its value.</a:t>
            </a:r>
          </a:p>
          <a:p>
            <a:pPr>
              <a:defRPr/>
            </a:pPr>
            <a:r>
              <a:rPr lang="en-US" dirty="0">
                <a:latin typeface="Comic Sans MS" panose="030F0702030302020204" pitchFamily="66" charset="0"/>
              </a:rPr>
              <a:t>VHDL </a:t>
            </a:r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does not allow </a:t>
            </a:r>
            <a:r>
              <a:rPr lang="en-US" dirty="0">
                <a:latin typeface="Comic Sans MS" panose="030F0702030302020204" pitchFamily="66" charset="0"/>
              </a:rPr>
              <a:t>any assignment to the loop index.</a:t>
            </a:r>
          </a:p>
          <a:p>
            <a:pPr>
              <a:defRPr/>
            </a:pPr>
            <a:r>
              <a:rPr lang="en-US" dirty="0">
                <a:latin typeface="Comic Sans MS" panose="030F0702030302020204" pitchFamily="66" charset="0"/>
              </a:rPr>
              <a:t>The index value </a:t>
            </a:r>
            <a:r>
              <a:rPr lang="en-US" b="1" dirty="0" err="1">
                <a:latin typeface="Comic Sans MS" panose="030F0702030302020204" pitchFamily="66" charset="0"/>
              </a:rPr>
              <a:t>i</a:t>
            </a:r>
            <a:r>
              <a:rPr lang="en-US" b="1" dirty="0">
                <a:latin typeface="Comic Sans MS" panose="030F0702030302020204" pitchFamily="66" charset="0"/>
              </a:rPr>
              <a:t> </a:t>
            </a:r>
            <a:r>
              <a:rPr lang="en-US" dirty="0">
                <a:latin typeface="Comic Sans MS" panose="030F0702030302020204" pitchFamily="66" charset="0"/>
              </a:rPr>
              <a:t>is locally declared by the </a:t>
            </a:r>
            <a:r>
              <a:rPr lang="en-US" b="1" dirty="0">
                <a:latin typeface="Comic Sans MS" panose="030F0702030302020204" pitchFamily="66" charset="0"/>
              </a:rPr>
              <a:t>FOR </a:t>
            </a:r>
            <a:r>
              <a:rPr lang="en-US" dirty="0">
                <a:latin typeface="Comic Sans MS" panose="030F0702030302020204" pitchFamily="66" charset="0"/>
              </a:rPr>
              <a:t>statement. </a:t>
            </a:r>
          </a:p>
          <a:p>
            <a:pPr lvl="1">
              <a:defRPr/>
            </a:pPr>
            <a:r>
              <a:rPr lang="en-US" dirty="0">
                <a:latin typeface="Comic Sans MS" panose="030F0702030302020204" pitchFamily="66" charset="0"/>
              </a:rPr>
              <a:t>The variable </a:t>
            </a:r>
            <a:r>
              <a:rPr lang="en-US" b="1" dirty="0" err="1">
                <a:latin typeface="Comic Sans MS" panose="030F0702030302020204" pitchFamily="66" charset="0"/>
              </a:rPr>
              <a:t>i</a:t>
            </a:r>
            <a:r>
              <a:rPr lang="en-US" b="1" dirty="0">
                <a:latin typeface="Comic Sans MS" panose="030F0702030302020204" pitchFamily="66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does not need to be declared explicitly </a:t>
            </a:r>
            <a:r>
              <a:rPr lang="en-US" dirty="0">
                <a:latin typeface="Comic Sans MS" panose="030F0702030302020204" pitchFamily="66" charset="0"/>
              </a:rPr>
              <a:t>in the process, function, or procedure</a:t>
            </a:r>
          </a:p>
          <a:p>
            <a:pPr>
              <a:defRPr/>
            </a:pPr>
            <a:r>
              <a:rPr lang="en-US" dirty="0">
                <a:latin typeface="Comic Sans MS" panose="030F0702030302020204" pitchFamily="66" charset="0"/>
              </a:rPr>
              <a:t>If another variable of the same name exists in the process, then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mic Sans MS" panose="030F0702030302020204" pitchFamily="66" charset="0"/>
              </a:rPr>
              <a:t>these two variables are treated as separate variables</a:t>
            </a:r>
          </a:p>
        </p:txBody>
      </p:sp>
      <p:sp>
        <p:nvSpPr>
          <p:cNvPr id="68612" name="Slide Number Placeholder 3">
            <a:extLst>
              <a:ext uri="{FF2B5EF4-FFF2-40B4-BE49-F238E27FC236}">
                <a16:creationId xmlns:a16="http://schemas.microsoft.com/office/drawing/2014/main" id="{0EB0AA0A-40AC-492E-BA62-939B39CD3C5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077200" y="6356351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185A81F-609B-45B4-AE21-ED911C746AA1}" type="slidenum">
              <a:rPr lang="en-GB" altLang="en-US" sz="1800">
                <a:latin typeface="Comic Sans MS" panose="030F0702030302020204" pitchFamily="66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GB" altLang="en-US" sz="18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>
            <a:extLst>
              <a:ext uri="{FF2B5EF4-FFF2-40B4-BE49-F238E27FC236}">
                <a16:creationId xmlns:a16="http://schemas.microsoft.com/office/drawing/2014/main" id="{0B2F8EB0-4146-4DD2-B70C-C063D3019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4865"/>
          </a:xfrm>
        </p:spPr>
        <p:txBody>
          <a:bodyPr/>
          <a:lstStyle/>
          <a:p>
            <a:pPr algn="ctr"/>
            <a:r>
              <a:rPr lang="en-US" altLang="en-US" b="1" dirty="0">
                <a:latin typeface="Comic Sans MS" panose="030F0702030302020204" pitchFamily="66" charset="0"/>
              </a:rPr>
              <a:t>For Loop (III)</a:t>
            </a:r>
          </a:p>
        </p:txBody>
      </p:sp>
      <p:sp>
        <p:nvSpPr>
          <p:cNvPr id="69635" name="Slide Number Placeholder 3">
            <a:extLst>
              <a:ext uri="{FF2B5EF4-FFF2-40B4-BE49-F238E27FC236}">
                <a16:creationId xmlns:a16="http://schemas.microsoft.com/office/drawing/2014/main" id="{1DA0894D-B2EC-40D9-B195-419017C79C4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077200" y="6356351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FAD731D-DA91-4F41-887B-6D5EB584754A}" type="slidenum">
              <a:rPr lang="en-GB" altLang="en-US" sz="1800">
                <a:latin typeface="Comic Sans MS" panose="030F0702030302020204" pitchFamily="66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GB" altLang="en-US" sz="1800">
              <a:latin typeface="Comic Sans MS" panose="030F0702030302020204" pitchFamily="66" charset="0"/>
            </a:endParaRPr>
          </a:p>
        </p:txBody>
      </p:sp>
      <p:sp>
        <p:nvSpPr>
          <p:cNvPr id="69636" name="Rectangle 4">
            <a:extLst>
              <a:ext uri="{FF2B5EF4-FFF2-40B4-BE49-F238E27FC236}">
                <a16:creationId xmlns:a16="http://schemas.microsoft.com/office/drawing/2014/main" id="{1CA0FD8E-C4B0-4B31-A9D3-D1F3B24F8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828800"/>
            <a:ext cx="457200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FF"/>
                </a:solidFill>
                <a:latin typeface="Comic Sans MS" panose="030F0702030302020204" pitchFamily="66" charset="0"/>
              </a:rPr>
              <a:t>PROCESS</a:t>
            </a:r>
            <a:r>
              <a:rPr lang="en-US" altLang="en-US" sz="2000" dirty="0">
                <a:latin typeface="Comic Sans MS" panose="030F0702030302020204" pitchFamily="66" charset="0"/>
              </a:rPr>
              <a:t>(</a:t>
            </a:r>
            <a:r>
              <a:rPr lang="en-US" altLang="en-US" sz="2000" dirty="0" err="1">
                <a:latin typeface="Comic Sans MS" panose="030F0702030302020204" pitchFamily="66" charset="0"/>
              </a:rPr>
              <a:t>i</a:t>
            </a:r>
            <a:r>
              <a:rPr lang="en-US" altLang="en-US" sz="2000" dirty="0">
                <a:latin typeface="Comic Sans MS" panose="030F0702030302020204" pitchFamily="66" charset="0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FF"/>
                </a:solidFill>
                <a:latin typeface="Comic Sans MS" panose="030F0702030302020204" pitchFamily="66" charset="0"/>
              </a:rPr>
              <a:t>BEGIN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mic Sans MS" panose="030F0702030302020204" pitchFamily="66" charset="0"/>
              </a:rPr>
              <a:t>     x &lt;= </a:t>
            </a:r>
            <a:r>
              <a:rPr lang="en-US" altLang="en-US" sz="2000" dirty="0" err="1">
                <a:latin typeface="Comic Sans MS" panose="030F0702030302020204" pitchFamily="66" charset="0"/>
              </a:rPr>
              <a:t>i</a:t>
            </a:r>
            <a:r>
              <a:rPr lang="en-US" altLang="en-US" sz="2000" dirty="0">
                <a:latin typeface="Comic Sans MS" panose="030F0702030302020204" pitchFamily="66" charset="0"/>
              </a:rPr>
              <a:t> + 1; </a:t>
            </a:r>
            <a:r>
              <a:rPr lang="en-US" altLang="en-US" sz="2000" dirty="0">
                <a:solidFill>
                  <a:srgbClr val="006600"/>
                </a:solidFill>
                <a:latin typeface="Comic Sans MS" panose="030F0702030302020204" pitchFamily="66" charset="0"/>
              </a:rPr>
              <a:t>-- x is a signal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FF"/>
                </a:solidFill>
                <a:latin typeface="Comic Sans MS" panose="030F0702030302020204" pitchFamily="66" charset="0"/>
              </a:rPr>
              <a:t>FOR</a:t>
            </a:r>
            <a:r>
              <a:rPr lang="en-US" altLang="en-US" sz="2000" dirty="0">
                <a:latin typeface="Comic Sans MS" panose="030F0702030302020204" pitchFamily="66" charset="0"/>
              </a:rPr>
              <a:t> </a:t>
            </a:r>
            <a:r>
              <a:rPr lang="en-US" altLang="en-US" sz="2000" dirty="0" err="1">
                <a:latin typeface="Comic Sans MS" panose="030F0702030302020204" pitchFamily="66" charset="0"/>
              </a:rPr>
              <a:t>i</a:t>
            </a:r>
            <a:r>
              <a:rPr lang="en-US" altLang="en-US" sz="2000" dirty="0">
                <a:latin typeface="Comic Sans MS" panose="030F0702030302020204" pitchFamily="66" charset="0"/>
              </a:rPr>
              <a:t> </a:t>
            </a:r>
            <a:r>
              <a:rPr lang="en-US" altLang="en-US" sz="2000" dirty="0">
                <a:solidFill>
                  <a:srgbClr val="0000FF"/>
                </a:solidFill>
                <a:latin typeface="Comic Sans MS" panose="030F0702030302020204" pitchFamily="66" charset="0"/>
              </a:rPr>
              <a:t>IN</a:t>
            </a:r>
            <a:r>
              <a:rPr lang="en-US" altLang="en-US" sz="2000" dirty="0">
                <a:latin typeface="Comic Sans MS" panose="030F0702030302020204" pitchFamily="66" charset="0"/>
              </a:rPr>
              <a:t> 1 </a:t>
            </a:r>
            <a:r>
              <a:rPr lang="en-US" altLang="en-US" sz="2000" dirty="0">
                <a:solidFill>
                  <a:srgbClr val="0000FF"/>
                </a:solidFill>
                <a:latin typeface="Comic Sans MS" panose="030F0702030302020204" pitchFamily="66" charset="0"/>
              </a:rPr>
              <a:t>to</a:t>
            </a:r>
            <a:r>
              <a:rPr lang="en-US" altLang="en-US" sz="2000" dirty="0">
                <a:latin typeface="Comic Sans MS" panose="030F0702030302020204" pitchFamily="66" charset="0"/>
              </a:rPr>
              <a:t> a/2 </a:t>
            </a:r>
            <a:r>
              <a:rPr lang="en-US" altLang="en-US" sz="2000" dirty="0">
                <a:solidFill>
                  <a:srgbClr val="0000FF"/>
                </a:solidFill>
                <a:latin typeface="Comic Sans MS" panose="030F0702030302020204" pitchFamily="66" charset="0"/>
              </a:rPr>
              <a:t>LOOP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mic Sans MS" panose="030F0702030302020204" pitchFamily="66" charset="0"/>
              </a:rPr>
              <a:t>q(</a:t>
            </a:r>
            <a:r>
              <a:rPr lang="en-US" altLang="en-US" sz="2000" dirty="0" err="1">
                <a:latin typeface="Comic Sans MS" panose="030F0702030302020204" pitchFamily="66" charset="0"/>
              </a:rPr>
              <a:t>i</a:t>
            </a:r>
            <a:r>
              <a:rPr lang="en-US" altLang="en-US" sz="2000" dirty="0">
                <a:latin typeface="Comic Sans MS" panose="030F0702030302020204" pitchFamily="66" charset="0"/>
              </a:rPr>
              <a:t>) := a;  </a:t>
            </a:r>
            <a:r>
              <a:rPr lang="en-US" altLang="en-US" sz="2000" dirty="0">
                <a:solidFill>
                  <a:srgbClr val="006600"/>
                </a:solidFill>
                <a:latin typeface="Comic Sans MS" panose="030F0702030302020204" pitchFamily="66" charset="0"/>
              </a:rPr>
              <a:t>-- q is a variable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FF"/>
                </a:solidFill>
                <a:latin typeface="Comic Sans MS" panose="030F0702030302020204" pitchFamily="66" charset="0"/>
              </a:rPr>
              <a:t>END LOOP</a:t>
            </a:r>
            <a:r>
              <a:rPr lang="en-US" altLang="en-US" sz="2000" dirty="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FF"/>
                </a:solidFill>
                <a:latin typeface="Comic Sans MS" panose="030F0702030302020204" pitchFamily="66" charset="0"/>
              </a:rPr>
              <a:t>END PROCESS</a:t>
            </a:r>
            <a:r>
              <a:rPr lang="en-US" altLang="en-US" sz="2000" dirty="0">
                <a:latin typeface="Comic Sans MS" panose="030F0702030302020204" pitchFamily="66" charset="0"/>
              </a:rPr>
              <a:t>;</a:t>
            </a:r>
            <a:endParaRPr lang="en-US" altLang="en-US" sz="4800" dirty="0">
              <a:latin typeface="Comic Sans MS" panose="030F0702030302020204" pitchFamily="66" charset="0"/>
            </a:endParaRPr>
          </a:p>
        </p:txBody>
      </p:sp>
      <p:sp>
        <p:nvSpPr>
          <p:cNvPr id="69637" name="Rectangle 5">
            <a:extLst>
              <a:ext uri="{FF2B5EF4-FFF2-40B4-BE49-F238E27FC236}">
                <a16:creationId xmlns:a16="http://schemas.microsoft.com/office/drawing/2014/main" id="{60A42715-89BF-4FB0-BD6D-16279D360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9694" y="4420518"/>
            <a:ext cx="10231916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Comic Sans MS" panose="030F0702030302020204" pitchFamily="66" charset="0"/>
              </a:rPr>
              <a:t>The index value </a:t>
            </a:r>
            <a:r>
              <a:rPr lang="en-US" altLang="en-US" sz="1800" b="1" dirty="0" err="1">
                <a:latin typeface="Comic Sans MS" panose="030F0702030302020204" pitchFamily="66" charset="0"/>
              </a:rPr>
              <a:t>i</a:t>
            </a:r>
            <a:r>
              <a:rPr lang="en-US" altLang="en-US" sz="1800" b="1" dirty="0">
                <a:latin typeface="Comic Sans MS" panose="030F0702030302020204" pitchFamily="66" charset="0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is </a:t>
            </a:r>
            <a:r>
              <a:rPr lang="en-US" altLang="en-US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not </a:t>
            </a:r>
            <a:r>
              <a:rPr lang="en-US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the same</a:t>
            </a:r>
            <a:r>
              <a:rPr lang="en-US" altLang="en-US" sz="2000" dirty="0">
                <a:latin typeface="Comic Sans MS" panose="030F0702030302020204" pitchFamily="66" charset="0"/>
              </a:rPr>
              <a:t> object as the signal </a:t>
            </a:r>
            <a:r>
              <a:rPr lang="en-US" altLang="en-US" sz="1800" b="1" dirty="0" err="1">
                <a:latin typeface="Comic Sans MS" panose="030F0702030302020204" pitchFamily="66" charset="0"/>
              </a:rPr>
              <a:t>i</a:t>
            </a:r>
            <a:r>
              <a:rPr lang="en-US" altLang="en-US" sz="1800" b="1" dirty="0">
                <a:latin typeface="Comic Sans MS" panose="030F0702030302020204" pitchFamily="66" charset="0"/>
              </a:rPr>
              <a:t> </a:t>
            </a:r>
            <a:r>
              <a:rPr lang="en-US" altLang="en-US" sz="2000" dirty="0">
                <a:latin typeface="Comic Sans MS" panose="030F0702030302020204" pitchFamily="66" charset="0"/>
              </a:rPr>
              <a:t>that was used to calculate the new value for signal </a:t>
            </a:r>
            <a:r>
              <a:rPr lang="en-US" altLang="en-US" sz="1800" b="1" dirty="0">
                <a:latin typeface="Comic Sans MS" panose="030F0702030302020204" pitchFamily="66" charset="0"/>
              </a:rPr>
              <a:t>x</a:t>
            </a:r>
            <a:r>
              <a:rPr lang="en-US" altLang="en-US" sz="2000" dirty="0">
                <a:latin typeface="Comic Sans MS" panose="030F0702030302020204" pitchFamily="66" charset="0"/>
              </a:rPr>
              <a:t>.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Comic Sans MS" panose="030F0702030302020204" pitchFamily="66" charset="0"/>
              </a:rPr>
              <a:t>Inside the </a:t>
            </a:r>
            <a:r>
              <a:rPr lang="en-US" altLang="en-US" sz="2000" b="1" dirty="0">
                <a:latin typeface="Comic Sans MS" panose="030F0702030302020204" pitchFamily="66" charset="0"/>
              </a:rPr>
              <a:t>FOR </a:t>
            </a:r>
            <a:r>
              <a:rPr lang="en-US" altLang="en-US" sz="2000" dirty="0">
                <a:latin typeface="Comic Sans MS" panose="030F0702030302020204" pitchFamily="66" charset="0"/>
              </a:rPr>
              <a:t>loop, when a reference is made to </a:t>
            </a:r>
            <a:r>
              <a:rPr lang="en-US" altLang="en-US" sz="2000" b="1" dirty="0" err="1">
                <a:latin typeface="Comic Sans MS" panose="030F0702030302020204" pitchFamily="66" charset="0"/>
              </a:rPr>
              <a:t>i</a:t>
            </a:r>
            <a:r>
              <a:rPr lang="en-US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, the local index</a:t>
            </a:r>
            <a:r>
              <a:rPr lang="en-US" altLang="en-US" sz="2000" dirty="0">
                <a:latin typeface="Comic Sans MS" panose="030F0702030302020204" pitchFamily="66" charset="0"/>
              </a:rPr>
              <a:t> is retrieved.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Comic Sans MS" panose="030F0702030302020204" pitchFamily="66" charset="0"/>
              </a:rPr>
              <a:t>But outside the </a:t>
            </a:r>
            <a:r>
              <a:rPr lang="en-US" altLang="en-US" sz="2000" b="1" dirty="0">
                <a:latin typeface="Comic Sans MS" panose="030F0702030302020204" pitchFamily="66" charset="0"/>
              </a:rPr>
              <a:t>FOR </a:t>
            </a:r>
            <a:r>
              <a:rPr lang="en-US" altLang="en-US" sz="2000" dirty="0">
                <a:latin typeface="Comic Sans MS" panose="030F0702030302020204" pitchFamily="66" charset="0"/>
              </a:rPr>
              <a:t>loop, when a reference is made to </a:t>
            </a:r>
            <a:r>
              <a:rPr lang="en-US" altLang="en-US" sz="2000" b="1" dirty="0" err="1">
                <a:latin typeface="Comic Sans MS" panose="030F0702030302020204" pitchFamily="66" charset="0"/>
              </a:rPr>
              <a:t>i</a:t>
            </a:r>
            <a:r>
              <a:rPr lang="en-US" altLang="en-US" sz="2000" dirty="0">
                <a:latin typeface="Comic Sans MS" panose="030F0702030302020204" pitchFamily="66" charset="0"/>
              </a:rPr>
              <a:t>, the value of the signal </a:t>
            </a:r>
            <a:r>
              <a:rPr lang="en-US" altLang="en-US" sz="2000" b="1" dirty="0" err="1">
                <a:latin typeface="Comic Sans MS" panose="030F0702030302020204" pitchFamily="66" charset="0"/>
              </a:rPr>
              <a:t>i</a:t>
            </a:r>
            <a:r>
              <a:rPr lang="en-US" altLang="en-US" sz="2000" b="1" dirty="0">
                <a:latin typeface="Comic Sans MS" panose="030F0702030302020204" pitchFamily="66" charset="0"/>
              </a:rPr>
              <a:t> </a:t>
            </a:r>
            <a:r>
              <a:rPr lang="en-US" altLang="en-US" sz="2000" dirty="0">
                <a:latin typeface="Comic Sans MS" panose="030F0702030302020204" pitchFamily="66" charset="0"/>
              </a:rPr>
              <a:t>in </a:t>
            </a:r>
            <a:r>
              <a:rPr lang="en-US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the sensitivity list of the process is retrieved</a:t>
            </a:r>
            <a:r>
              <a:rPr lang="en-US" altLang="en-US" sz="2000" dirty="0">
                <a:latin typeface="Comic Sans MS" panose="030F0702030302020204" pitchFamily="66" charset="0"/>
              </a:rPr>
              <a:t>. 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>
            <a:extLst>
              <a:ext uri="{FF2B5EF4-FFF2-40B4-BE49-F238E27FC236}">
                <a16:creationId xmlns:a16="http://schemas.microsoft.com/office/drawing/2014/main" id="{86E95804-B4D8-4D37-8E8F-2AD357148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>
                <a:latin typeface="Comic Sans MS" panose="030F0702030302020204" pitchFamily="66" charset="0"/>
              </a:rPr>
              <a:t>For Loop (IV)</a:t>
            </a:r>
          </a:p>
        </p:txBody>
      </p:sp>
      <p:sp>
        <p:nvSpPr>
          <p:cNvPr id="70659" name="Content Placeholder 2">
            <a:extLst>
              <a:ext uri="{FF2B5EF4-FFF2-40B4-BE49-F238E27FC236}">
                <a16:creationId xmlns:a16="http://schemas.microsoft.com/office/drawing/2014/main" id="{22DAE0F6-56B8-40BF-9B26-6DE3BC937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latin typeface="Comic Sans MS" panose="030F0702030302020204" pitchFamily="66" charset="0"/>
              </a:rPr>
              <a:t>The values used to specify the range in the </a:t>
            </a:r>
            <a:r>
              <a:rPr lang="en-US" altLang="en-US" b="1">
                <a:latin typeface="Comic Sans MS" panose="030F0702030302020204" pitchFamily="66" charset="0"/>
              </a:rPr>
              <a:t>FOR </a:t>
            </a:r>
            <a:r>
              <a:rPr lang="en-US" altLang="en-US">
                <a:latin typeface="Comic Sans MS" panose="030F0702030302020204" pitchFamily="66" charset="0"/>
              </a:rPr>
              <a:t>loop </a:t>
            </a: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need not </a:t>
            </a:r>
            <a:r>
              <a:rPr lang="en-US" altLang="en-US">
                <a:latin typeface="Comic Sans MS" panose="030F0702030302020204" pitchFamily="66" charset="0"/>
              </a:rPr>
              <a:t>be specific </a:t>
            </a:r>
            <a:r>
              <a:rPr lang="en-US" altLang="en-US">
                <a:solidFill>
                  <a:srgbClr val="0000FF"/>
                </a:solidFill>
                <a:latin typeface="Comic Sans MS" panose="030F0702030302020204" pitchFamily="66" charset="0"/>
              </a:rPr>
              <a:t>integer values</a:t>
            </a:r>
            <a:r>
              <a:rPr lang="en-US" altLang="en-US">
                <a:latin typeface="Comic Sans MS" panose="030F0702030302020204" pitchFamily="66" charset="0"/>
              </a:rPr>
              <a:t>.</a:t>
            </a:r>
          </a:p>
          <a:p>
            <a:r>
              <a:rPr lang="en-US" altLang="en-US">
                <a:latin typeface="Comic Sans MS" panose="030F0702030302020204" pitchFamily="66" charset="0"/>
              </a:rPr>
              <a:t>The range can be </a:t>
            </a:r>
            <a:r>
              <a:rPr lang="en-US" altLang="en-US" u="sng">
                <a:latin typeface="Comic Sans MS" panose="030F0702030302020204" pitchFamily="66" charset="0"/>
              </a:rPr>
              <a:t>any discrete range</a:t>
            </a:r>
            <a:r>
              <a:rPr lang="en-US" altLang="en-US">
                <a:latin typeface="Comic Sans MS" panose="030F0702030302020204" pitchFamily="66" charset="0"/>
              </a:rPr>
              <a:t>.</a:t>
            </a:r>
          </a:p>
          <a:p>
            <a:r>
              <a:rPr lang="en-US" altLang="en-US">
                <a:latin typeface="Comic Sans MS" panose="030F0702030302020204" pitchFamily="66" charset="0"/>
              </a:rPr>
              <a:t>See Examples</a:t>
            </a:r>
          </a:p>
        </p:txBody>
      </p:sp>
      <p:sp>
        <p:nvSpPr>
          <p:cNvPr id="70660" name="Slide Number Placeholder 3">
            <a:extLst>
              <a:ext uri="{FF2B5EF4-FFF2-40B4-BE49-F238E27FC236}">
                <a16:creationId xmlns:a16="http://schemas.microsoft.com/office/drawing/2014/main" id="{22875ED6-772F-4CEB-B9B8-8FCA8898E05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077200" y="6356351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C325A4B-50CD-439A-AAB0-F1625AC352B2}" type="slidenum">
              <a:rPr lang="en-GB" altLang="en-US" sz="1800">
                <a:latin typeface="Comic Sans MS" panose="030F0702030302020204" pitchFamily="66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GB" altLang="en-US" sz="18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>
            <a:extLst>
              <a:ext uri="{FF2B5EF4-FFF2-40B4-BE49-F238E27FC236}">
                <a16:creationId xmlns:a16="http://schemas.microsoft.com/office/drawing/2014/main" id="{467844F7-71DA-4C16-94AC-9734740E3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>
                <a:latin typeface="Comic Sans MS" panose="030F0702030302020204" pitchFamily="66" charset="0"/>
              </a:rPr>
              <a:t>For Loop (V)</a:t>
            </a:r>
          </a:p>
        </p:txBody>
      </p:sp>
      <p:sp>
        <p:nvSpPr>
          <p:cNvPr id="71683" name="Slide Number Placeholder 3">
            <a:extLst>
              <a:ext uri="{FF2B5EF4-FFF2-40B4-BE49-F238E27FC236}">
                <a16:creationId xmlns:a16="http://schemas.microsoft.com/office/drawing/2014/main" id="{82BA3700-C881-4D3B-995B-C45F00B4A9B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077200" y="6356351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2410B11-C222-407D-BEAD-D892002F3511}" type="slidenum">
              <a:rPr lang="en-GB" altLang="en-US" sz="1800">
                <a:latin typeface="Comic Sans MS" panose="030F0702030302020204" pitchFamily="66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n-GB" altLang="en-US" sz="1800">
              <a:latin typeface="Comic Sans MS" panose="030F0702030302020204" pitchFamily="66" charset="0"/>
            </a:endParaRPr>
          </a:p>
        </p:txBody>
      </p:sp>
      <p:sp>
        <p:nvSpPr>
          <p:cNvPr id="71684" name="Rectangle 5">
            <a:extLst>
              <a:ext uri="{FF2B5EF4-FFF2-40B4-BE49-F238E27FC236}">
                <a16:creationId xmlns:a16="http://schemas.microsoft.com/office/drawing/2014/main" id="{11F9AC55-3981-485F-925F-72B2D2561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752600"/>
            <a:ext cx="6553200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PROCESS</a:t>
            </a:r>
            <a:r>
              <a:rPr lang="en-US" altLang="en-US" sz="1600" dirty="0">
                <a:latin typeface="Comic Sans MS" panose="030F0702030302020204" pitchFamily="66" charset="0"/>
              </a:rPr>
              <a:t>(</a:t>
            </a:r>
            <a:r>
              <a:rPr lang="en-US" altLang="en-US" sz="1600" dirty="0" err="1">
                <a:latin typeface="Comic Sans MS" panose="030F0702030302020204" pitchFamily="66" charset="0"/>
              </a:rPr>
              <a:t>clk</a:t>
            </a:r>
            <a:r>
              <a:rPr lang="en-US" altLang="en-US" sz="1600" dirty="0">
                <a:latin typeface="Comic Sans MS" panose="030F0702030302020204" pitchFamily="66" charset="0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TYPE</a:t>
            </a:r>
            <a:r>
              <a:rPr lang="en-US" altLang="en-US" sz="1600" dirty="0">
                <a:latin typeface="Comic Sans MS" panose="030F0702030302020204" pitchFamily="66" charset="0"/>
              </a:rPr>
              <a:t> </a:t>
            </a:r>
            <a:r>
              <a:rPr lang="en-US" altLang="en-US" sz="1600" dirty="0" err="1">
                <a:latin typeface="Comic Sans MS" panose="030F0702030302020204" pitchFamily="66" charset="0"/>
              </a:rPr>
              <a:t>day_of_week</a:t>
            </a:r>
            <a:r>
              <a:rPr lang="en-US" altLang="en-US" sz="1600" dirty="0">
                <a:latin typeface="Comic Sans MS" panose="030F0702030302020204" pitchFamily="66" charset="0"/>
              </a:rPr>
              <a:t>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IS</a:t>
            </a:r>
            <a:r>
              <a:rPr lang="en-US" altLang="en-US" sz="1600" dirty="0">
                <a:latin typeface="Comic Sans MS" panose="030F0702030302020204" pitchFamily="66" charset="0"/>
              </a:rPr>
              <a:t> (sun, </a:t>
            </a:r>
            <a:r>
              <a:rPr lang="en-US" altLang="en-US" sz="1600" dirty="0" err="1">
                <a:latin typeface="Comic Sans MS" panose="030F0702030302020204" pitchFamily="66" charset="0"/>
              </a:rPr>
              <a:t>mon</a:t>
            </a:r>
            <a:r>
              <a:rPr lang="en-US" altLang="en-US" sz="1600" dirty="0">
                <a:latin typeface="Comic Sans MS" panose="030F0702030302020204" pitchFamily="66" charset="0"/>
              </a:rPr>
              <a:t>, </a:t>
            </a:r>
            <a:r>
              <a:rPr lang="en-US" altLang="en-US" sz="1600" dirty="0" err="1">
                <a:latin typeface="Comic Sans MS" panose="030F0702030302020204" pitchFamily="66" charset="0"/>
              </a:rPr>
              <a:t>tue</a:t>
            </a:r>
            <a:r>
              <a:rPr lang="en-US" altLang="en-US" sz="1600" dirty="0">
                <a:latin typeface="Comic Sans MS" panose="030F0702030302020204" pitchFamily="66" charset="0"/>
              </a:rPr>
              <a:t>, wed, </a:t>
            </a:r>
            <a:r>
              <a:rPr lang="en-US" altLang="en-US" sz="1600" dirty="0" err="1">
                <a:latin typeface="Comic Sans MS" panose="030F0702030302020204" pitchFamily="66" charset="0"/>
              </a:rPr>
              <a:t>thur</a:t>
            </a:r>
            <a:r>
              <a:rPr lang="en-US" altLang="en-US" sz="1600" dirty="0">
                <a:latin typeface="Comic Sans MS" panose="030F0702030302020204" pitchFamily="66" charset="0"/>
              </a:rPr>
              <a:t>, </a:t>
            </a:r>
            <a:r>
              <a:rPr lang="en-US" altLang="en-US" sz="1600" dirty="0" err="1">
                <a:latin typeface="Comic Sans MS" panose="030F0702030302020204" pitchFamily="66" charset="0"/>
              </a:rPr>
              <a:t>fri</a:t>
            </a:r>
            <a:r>
              <a:rPr lang="en-US" altLang="en-US" sz="1600" dirty="0">
                <a:latin typeface="Comic Sans MS" panose="030F0702030302020204" pitchFamily="66" charset="0"/>
              </a:rPr>
              <a:t>, sat);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BEGIN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FOR</a:t>
            </a:r>
            <a:r>
              <a:rPr lang="en-US" altLang="en-US" sz="1600" dirty="0">
                <a:latin typeface="Comic Sans MS" panose="030F0702030302020204" pitchFamily="66" charset="0"/>
              </a:rPr>
              <a:t> </a:t>
            </a:r>
            <a:r>
              <a:rPr lang="en-US" altLang="en-US" sz="1600" dirty="0" err="1">
                <a:latin typeface="Comic Sans MS" panose="030F0702030302020204" pitchFamily="66" charset="0"/>
              </a:rPr>
              <a:t>i</a:t>
            </a:r>
            <a:r>
              <a:rPr lang="en-US" altLang="en-US" sz="1600" dirty="0">
                <a:latin typeface="Comic Sans MS" panose="030F0702030302020204" pitchFamily="66" charset="0"/>
              </a:rPr>
              <a:t>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IN</a:t>
            </a:r>
            <a:r>
              <a:rPr lang="en-US" altLang="en-US" sz="1600" dirty="0">
                <a:latin typeface="Comic Sans MS" panose="030F0702030302020204" pitchFamily="66" charset="0"/>
              </a:rPr>
              <a:t> </a:t>
            </a:r>
            <a:r>
              <a:rPr lang="en-US" altLang="en-US" sz="1600" dirty="0" err="1">
                <a:latin typeface="Comic Sans MS" panose="030F0702030302020204" pitchFamily="66" charset="0"/>
              </a:rPr>
              <a:t>day_of_week</a:t>
            </a:r>
            <a:r>
              <a:rPr lang="en-US" altLang="en-US" sz="1600" dirty="0">
                <a:latin typeface="Comic Sans MS" panose="030F0702030302020204" pitchFamily="66" charset="0"/>
              </a:rPr>
              <a:t>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LOOP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IF</a:t>
            </a:r>
            <a:r>
              <a:rPr lang="en-US" altLang="en-US" sz="1600" dirty="0">
                <a:latin typeface="Comic Sans MS" panose="030F0702030302020204" pitchFamily="66" charset="0"/>
              </a:rPr>
              <a:t> </a:t>
            </a:r>
            <a:r>
              <a:rPr lang="en-US" altLang="en-US" sz="1600" dirty="0" err="1">
                <a:latin typeface="Comic Sans MS" panose="030F0702030302020204" pitchFamily="66" charset="0"/>
              </a:rPr>
              <a:t>i</a:t>
            </a:r>
            <a:r>
              <a:rPr lang="en-US" altLang="en-US" sz="1600" dirty="0">
                <a:latin typeface="Comic Sans MS" panose="030F0702030302020204" pitchFamily="66" charset="0"/>
              </a:rPr>
              <a:t> = sat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THEN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son &lt;= </a:t>
            </a:r>
            <a:r>
              <a:rPr lang="en-US" altLang="en-US" sz="1600" dirty="0" err="1">
                <a:latin typeface="Comic Sans MS" panose="030F0702030302020204" pitchFamily="66" charset="0"/>
              </a:rPr>
              <a:t>mow_lawn</a:t>
            </a:r>
            <a:r>
              <a:rPr lang="en-US" altLang="en-US" sz="1600" dirty="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ELSIF</a:t>
            </a:r>
            <a:r>
              <a:rPr lang="en-US" altLang="en-US" sz="1600" dirty="0">
                <a:latin typeface="Comic Sans MS" panose="030F0702030302020204" pitchFamily="66" charset="0"/>
              </a:rPr>
              <a:t> </a:t>
            </a:r>
            <a:r>
              <a:rPr lang="en-US" altLang="en-US" sz="1600" dirty="0" err="1">
                <a:latin typeface="Comic Sans MS" panose="030F0702030302020204" pitchFamily="66" charset="0"/>
              </a:rPr>
              <a:t>i</a:t>
            </a:r>
            <a:r>
              <a:rPr lang="en-US" altLang="en-US" sz="1600" dirty="0">
                <a:latin typeface="Comic Sans MS" panose="030F0702030302020204" pitchFamily="66" charset="0"/>
              </a:rPr>
              <a:t> = sun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THEN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church &lt;= family;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ELSE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dad &lt;= </a:t>
            </a:r>
            <a:r>
              <a:rPr lang="en-US" altLang="en-US" sz="1600" dirty="0" err="1">
                <a:latin typeface="Comic Sans MS" panose="030F0702030302020204" pitchFamily="66" charset="0"/>
              </a:rPr>
              <a:t>go_to_work</a:t>
            </a:r>
            <a:r>
              <a:rPr lang="en-US" altLang="en-US" sz="1600" dirty="0">
                <a:latin typeface="Comic Sans MS" panose="030F0702030302020204" pitchFamily="66" charset="0"/>
              </a:rPr>
              <a:t>;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END IF</a:t>
            </a:r>
            <a:r>
              <a:rPr lang="en-US" altLang="en-US" sz="1600" dirty="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END LOOP</a:t>
            </a:r>
            <a:r>
              <a:rPr lang="en-US" altLang="en-US" sz="1600" dirty="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END PROCESS</a:t>
            </a:r>
            <a:r>
              <a:rPr lang="en-US" altLang="en-US" sz="1600" dirty="0">
                <a:latin typeface="Comic Sans MS" panose="030F0702030302020204" pitchFamily="66" charset="0"/>
              </a:rPr>
              <a:t>;</a:t>
            </a:r>
            <a:endParaRPr lang="en-US" altLang="en-US" sz="4000" dirty="0">
              <a:latin typeface="Comic Sans MS" panose="030F0702030302020204" pitchFamily="66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79516E-5F10-4165-9AFC-D541D223E60A}"/>
              </a:ext>
            </a:extLst>
          </p:cNvPr>
          <p:cNvSpPr/>
          <p:nvPr/>
        </p:nvSpPr>
        <p:spPr>
          <a:xfrm>
            <a:off x="5486400" y="2409826"/>
            <a:ext cx="4572000" cy="23082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  <a:defRPr/>
            </a:pPr>
            <a:r>
              <a:rPr lang="en-US" dirty="0">
                <a:latin typeface="Comic Sans MS" panose="030F0702030302020204" pitchFamily="66" charset="0"/>
              </a:rPr>
              <a:t>The range is specified by the type. </a:t>
            </a:r>
          </a:p>
          <a:p>
            <a:pPr>
              <a:defRPr/>
            </a:pPr>
            <a:endParaRPr lang="en-US" dirty="0"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  <a:defRPr/>
            </a:pPr>
            <a:r>
              <a:rPr lang="en-US" dirty="0">
                <a:latin typeface="Comic Sans MS" panose="030F0702030302020204" pitchFamily="66" charset="0"/>
              </a:rPr>
              <a:t>Here, the compiler determines that the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leftmost value </a:t>
            </a:r>
            <a:r>
              <a:rPr lang="en-US" dirty="0">
                <a:latin typeface="Comic Sans MS" panose="030F0702030302020204" pitchFamily="66" charset="0"/>
              </a:rPr>
              <a:t>is </a:t>
            </a:r>
            <a:r>
              <a:rPr lang="en-US" sz="1600" b="1" dirty="0">
                <a:latin typeface="Comic Sans MS" panose="030F0702030302020204" pitchFamily="66" charset="0"/>
              </a:rPr>
              <a:t>sun</a:t>
            </a:r>
            <a:r>
              <a:rPr lang="en-US" dirty="0">
                <a:latin typeface="Comic Sans MS" panose="030F0702030302020204" pitchFamily="66" charset="0"/>
              </a:rPr>
              <a:t>, and the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rightmost value</a:t>
            </a:r>
            <a:r>
              <a:rPr lang="en-US" dirty="0">
                <a:latin typeface="Comic Sans MS" panose="030F0702030302020204" pitchFamily="66" charset="0"/>
              </a:rPr>
              <a:t> is </a:t>
            </a:r>
            <a:r>
              <a:rPr lang="en-US" sz="1600" b="1" dirty="0">
                <a:latin typeface="Comic Sans MS" panose="030F0702030302020204" pitchFamily="66" charset="0"/>
              </a:rPr>
              <a:t>sat</a:t>
            </a:r>
            <a:r>
              <a:rPr lang="en-US" dirty="0">
                <a:latin typeface="Comic Sans MS" panose="030F0702030302020204" pitchFamily="66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  <a:defRPr/>
            </a:pPr>
            <a:endParaRPr lang="en-US" dirty="0"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  <a:defRPr/>
            </a:pPr>
            <a:r>
              <a:rPr lang="en-US" dirty="0">
                <a:latin typeface="Comic Sans MS" panose="030F0702030302020204" pitchFamily="66" charset="0"/>
              </a:rPr>
              <a:t>The range then is determined as from</a:t>
            </a:r>
          </a:p>
          <a:p>
            <a:pPr>
              <a:defRPr/>
            </a:pPr>
            <a:r>
              <a:rPr lang="en-US" b="1" dirty="0">
                <a:latin typeface="Comic Sans MS" panose="030F0702030302020204" pitchFamily="66" charset="0"/>
              </a:rPr>
              <a:t>   sun </a:t>
            </a:r>
            <a:r>
              <a:rPr lang="en-US" dirty="0">
                <a:latin typeface="Comic Sans MS" panose="030F0702030302020204" pitchFamily="66" charset="0"/>
              </a:rPr>
              <a:t>to </a:t>
            </a:r>
            <a:r>
              <a:rPr lang="en-US" b="1" dirty="0">
                <a:latin typeface="Comic Sans MS" panose="030F0702030302020204" pitchFamily="66" charset="0"/>
              </a:rPr>
              <a:t>sat</a:t>
            </a:r>
            <a:r>
              <a:rPr lang="en-US" dirty="0">
                <a:latin typeface="Comic Sans MS" panose="030F0702030302020204" pitchFamily="66" charset="0"/>
              </a:rPr>
              <a:t>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>
            <a:extLst>
              <a:ext uri="{FF2B5EF4-FFF2-40B4-BE49-F238E27FC236}">
                <a16:creationId xmlns:a16="http://schemas.microsoft.com/office/drawing/2014/main" id="{CD2C7751-A171-4B77-A860-14BE788CE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>
                <a:latin typeface="Comic Sans MS" panose="030F0702030302020204" pitchFamily="66" charset="0"/>
              </a:rPr>
              <a:t>For Loop (VI)</a:t>
            </a:r>
          </a:p>
        </p:txBody>
      </p:sp>
      <p:sp>
        <p:nvSpPr>
          <p:cNvPr id="72707" name="Content Placeholder 2">
            <a:extLst>
              <a:ext uri="{FF2B5EF4-FFF2-40B4-BE49-F238E27FC236}">
                <a16:creationId xmlns:a16="http://schemas.microsoft.com/office/drawing/2014/main" id="{5CC1CC20-F95B-47FC-93E3-01DFCE80D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Comic Sans MS" panose="030F0702030302020204" pitchFamily="66" charset="0"/>
              </a:rPr>
              <a:t>If an ascending range is desired, use the </a:t>
            </a:r>
            <a:r>
              <a:rPr lang="en-US" altLang="en-US" b="1" dirty="0">
                <a:solidFill>
                  <a:srgbClr val="FF0000"/>
                </a:solidFill>
                <a:latin typeface="Comic Sans MS" panose="030F0702030302020204" pitchFamily="66" charset="0"/>
              </a:rPr>
              <a:t>to</a:t>
            </a:r>
            <a:r>
              <a:rPr lang="en-US" altLang="en-US" b="1" dirty="0">
                <a:latin typeface="Comic Sans MS" panose="030F0702030302020204" pitchFamily="66" charset="0"/>
              </a:rPr>
              <a:t> </a:t>
            </a:r>
            <a:r>
              <a:rPr lang="en-US" altLang="en-US" dirty="0">
                <a:latin typeface="Comic Sans MS" panose="030F0702030302020204" pitchFamily="66" charset="0"/>
              </a:rPr>
              <a:t>clause. The </a:t>
            </a:r>
            <a:r>
              <a:rPr lang="en-US" altLang="en-US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downto</a:t>
            </a:r>
            <a:r>
              <a:rPr lang="en-US" altLang="en-US" b="1" dirty="0">
                <a:latin typeface="Comic Sans MS" panose="030F0702030302020204" pitchFamily="66" charset="0"/>
              </a:rPr>
              <a:t> </a:t>
            </a:r>
            <a:r>
              <a:rPr lang="en-US" altLang="en-US" dirty="0">
                <a:latin typeface="Comic Sans MS" panose="030F0702030302020204" pitchFamily="66" charset="0"/>
              </a:rPr>
              <a:t>clause can be used to create a descending range.</a:t>
            </a:r>
          </a:p>
          <a:p>
            <a:r>
              <a:rPr lang="en-US" altLang="en-US" dirty="0">
                <a:latin typeface="Comic Sans MS" panose="030F0702030302020204" pitchFamily="66" charset="0"/>
              </a:rPr>
              <a:t>See Example</a:t>
            </a:r>
          </a:p>
        </p:txBody>
      </p:sp>
      <p:sp>
        <p:nvSpPr>
          <p:cNvPr id="72708" name="Slide Number Placeholder 3">
            <a:extLst>
              <a:ext uri="{FF2B5EF4-FFF2-40B4-BE49-F238E27FC236}">
                <a16:creationId xmlns:a16="http://schemas.microsoft.com/office/drawing/2014/main" id="{D78CA5CF-5436-4899-8796-C50BDC557F5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077200" y="6356351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EB92E2B-F526-4C01-B120-1CF2722A21CD}" type="slidenum">
              <a:rPr lang="en-GB" altLang="en-US" sz="1800">
                <a:latin typeface="Comic Sans MS" panose="030F0702030302020204" pitchFamily="66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n-GB" altLang="en-US" sz="1800">
              <a:latin typeface="Comic Sans MS" panose="030F0702030302020204" pitchFamily="66" charset="0"/>
            </a:endParaRPr>
          </a:p>
        </p:txBody>
      </p:sp>
      <p:sp>
        <p:nvSpPr>
          <p:cNvPr id="72709" name="Rectangle 4">
            <a:extLst>
              <a:ext uri="{FF2B5EF4-FFF2-40B4-BE49-F238E27FC236}">
                <a16:creationId xmlns:a16="http://schemas.microsoft.com/office/drawing/2014/main" id="{0763A12F-ED52-47A6-9D12-D08CF629E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5038" y="3886200"/>
            <a:ext cx="4572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PROCESS</a:t>
            </a:r>
            <a:r>
              <a:rPr lang="en-US" altLang="en-US" sz="1600" dirty="0">
                <a:latin typeface="Comic Sans MS" panose="030F0702030302020204" pitchFamily="66" charset="0"/>
              </a:rPr>
              <a:t>(x, y)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BEGIN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FOR</a:t>
            </a:r>
            <a:r>
              <a:rPr lang="en-US" altLang="en-US" sz="1600" dirty="0">
                <a:latin typeface="Comic Sans MS" panose="030F0702030302020204" pitchFamily="66" charset="0"/>
              </a:rPr>
              <a:t> </a:t>
            </a:r>
            <a:r>
              <a:rPr lang="en-US" altLang="en-US" sz="1600" dirty="0" err="1">
                <a:latin typeface="Comic Sans MS" panose="030F0702030302020204" pitchFamily="66" charset="0"/>
              </a:rPr>
              <a:t>i</a:t>
            </a:r>
            <a:r>
              <a:rPr lang="en-US" altLang="en-US" sz="1600" dirty="0">
                <a:latin typeface="Comic Sans MS" panose="030F0702030302020204" pitchFamily="66" charset="0"/>
              </a:rPr>
              <a:t>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IN</a:t>
            </a:r>
            <a:r>
              <a:rPr lang="en-US" altLang="en-US" sz="1600" dirty="0">
                <a:latin typeface="Comic Sans MS" panose="030F0702030302020204" pitchFamily="66" charset="0"/>
              </a:rPr>
              <a:t> x </a:t>
            </a:r>
            <a:r>
              <a:rPr lang="en-US" altLang="en-US" sz="1600" dirty="0" err="1">
                <a:solidFill>
                  <a:srgbClr val="0000FF"/>
                </a:solidFill>
                <a:latin typeface="Comic Sans MS" panose="030F0702030302020204" pitchFamily="66" charset="0"/>
              </a:rPr>
              <a:t>downto</a:t>
            </a:r>
            <a:r>
              <a:rPr lang="en-US" altLang="en-US" sz="1600" dirty="0">
                <a:latin typeface="Comic Sans MS" panose="030F0702030302020204" pitchFamily="66" charset="0"/>
              </a:rPr>
              <a:t> y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LOOP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q(</a:t>
            </a:r>
            <a:r>
              <a:rPr lang="en-US" altLang="en-US" sz="1600" dirty="0" err="1">
                <a:latin typeface="Comic Sans MS" panose="030F0702030302020204" pitchFamily="66" charset="0"/>
              </a:rPr>
              <a:t>i</a:t>
            </a:r>
            <a:r>
              <a:rPr lang="en-US" altLang="en-US" sz="1600" dirty="0">
                <a:latin typeface="Comic Sans MS" panose="030F0702030302020204" pitchFamily="66" charset="0"/>
              </a:rPr>
              <a:t>) := w(</a:t>
            </a:r>
            <a:r>
              <a:rPr lang="en-US" altLang="en-US" sz="1600" dirty="0" err="1">
                <a:latin typeface="Comic Sans MS" panose="030F0702030302020204" pitchFamily="66" charset="0"/>
              </a:rPr>
              <a:t>i</a:t>
            </a:r>
            <a:r>
              <a:rPr lang="en-US" altLang="en-US" sz="1600" dirty="0">
                <a:latin typeface="Comic Sans MS" panose="030F0702030302020204" pitchFamily="66" charset="0"/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END LOOP</a:t>
            </a:r>
            <a:r>
              <a:rPr lang="en-US" altLang="en-US" sz="1600" dirty="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END PROCESS</a:t>
            </a:r>
            <a:r>
              <a:rPr lang="en-US" altLang="en-US" sz="1600" dirty="0">
                <a:latin typeface="Comic Sans MS" panose="030F0702030302020204" pitchFamily="66" charset="0"/>
              </a:rPr>
              <a:t>;</a:t>
            </a:r>
            <a:endParaRPr lang="en-US" altLang="en-US" sz="40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>
            <a:extLst>
              <a:ext uri="{FF2B5EF4-FFF2-40B4-BE49-F238E27FC236}">
                <a16:creationId xmlns:a16="http://schemas.microsoft.com/office/drawing/2014/main" id="{82F23931-C846-41FD-B489-EAC785106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3731" name="Content Placeholder 2">
            <a:extLst>
              <a:ext uri="{FF2B5EF4-FFF2-40B4-BE49-F238E27FC236}">
                <a16:creationId xmlns:a16="http://schemas.microsoft.com/office/drawing/2014/main" id="{E6C9FC0E-A95E-4717-87B5-861AB8771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en-US" sz="4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altLang="en-US" sz="4400" dirty="0">
              <a:latin typeface="Comic Sans MS" panose="030F0702030302020204" pitchFamily="66" charset="0"/>
            </a:endParaRPr>
          </a:p>
          <a:p>
            <a:pPr marL="0" indent="0" algn="ctr">
              <a:buNone/>
            </a:pPr>
            <a:r>
              <a:rPr lang="en-US" altLang="en-US" sz="4400" b="1" dirty="0">
                <a:solidFill>
                  <a:srgbClr val="0000FF"/>
                </a:solidFill>
                <a:latin typeface="Comic Sans MS" panose="030F0702030302020204" pitchFamily="66" charset="0"/>
              </a:rPr>
              <a:t>While Loop</a:t>
            </a:r>
          </a:p>
        </p:txBody>
      </p:sp>
      <p:sp>
        <p:nvSpPr>
          <p:cNvPr id="73732" name="Slide Number Placeholder 3">
            <a:extLst>
              <a:ext uri="{FF2B5EF4-FFF2-40B4-BE49-F238E27FC236}">
                <a16:creationId xmlns:a16="http://schemas.microsoft.com/office/drawing/2014/main" id="{A46CFA4E-22C6-4EDF-B51B-459099BAABE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077200" y="6356351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60D4E4C-39EE-46E2-AE24-DEEE8878238D}" type="slidenum">
              <a:rPr lang="en-GB" altLang="en-US" sz="1800"/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n-GB" altLang="en-US" sz="18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4">
            <a:extLst>
              <a:ext uri="{FF2B5EF4-FFF2-40B4-BE49-F238E27FC236}">
                <a16:creationId xmlns:a16="http://schemas.microsoft.com/office/drawing/2014/main" id="{367E7566-34E4-43B8-902B-5AEAA905DEA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9793288" y="6597650"/>
            <a:ext cx="874712" cy="26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55F4C3B-5950-4CB9-ADA0-677A0860AB82}" type="slidenum">
              <a:rPr lang="en-US" altLang="en-US" sz="1200">
                <a:solidFill>
                  <a:srgbClr val="FFFFFF"/>
                </a:solidFill>
                <a:latin typeface="Comic Sans MS" panose="030F0702030302020204" pitchFamily="66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en-US" altLang="en-US" sz="1200">
              <a:solidFill>
                <a:srgbClr val="FFFFFF"/>
              </a:solidFill>
              <a:latin typeface="Comic Sans MS" panose="030F0702030302020204" pitchFamily="66" charset="0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D53146AD-151B-48B6-81C4-990DA24E7F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b="1" dirty="0">
                <a:latin typeface="Comic Sans MS" panose="030F0702030302020204" pitchFamily="66" charset="0"/>
              </a:rPr>
              <a:t>While Loop (I)</a:t>
            </a:r>
          </a:p>
        </p:txBody>
      </p:sp>
      <p:sp>
        <p:nvSpPr>
          <p:cNvPr id="906243" name="Rectangle 3">
            <a:extLst>
              <a:ext uri="{FF2B5EF4-FFF2-40B4-BE49-F238E27FC236}">
                <a16:creationId xmlns:a16="http://schemas.microsoft.com/office/drawing/2014/main" id="{AEAB4827-5D20-4475-83AE-63DF371704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>
                <a:latin typeface="Comic Sans MS" panose="030F0702030302020204" pitchFamily="66" charset="0"/>
              </a:rPr>
              <a:t>The </a:t>
            </a:r>
            <a:r>
              <a:rPr lang="en-US" sz="2400" b="1" dirty="0">
                <a:latin typeface="Comic Sans MS" panose="030F0702030302020204" pitchFamily="66" charset="0"/>
              </a:rPr>
              <a:t>WHILE condition LOOP </a:t>
            </a:r>
            <a:r>
              <a:rPr lang="en-US" sz="2400" dirty="0">
                <a:latin typeface="Comic Sans MS" panose="030F0702030302020204" pitchFamily="66" charset="0"/>
              </a:rPr>
              <a:t>statement loops as long as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the condition expression is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TRUE</a:t>
            </a:r>
            <a:r>
              <a:rPr lang="en-US" sz="2400" dirty="0">
                <a:latin typeface="Comic Sans MS" panose="030F0702030302020204" pitchFamily="66" charset="0"/>
              </a:rPr>
              <a:t>.</a:t>
            </a:r>
          </a:p>
          <a:p>
            <a:pPr eaLnBrk="1" hangingPunct="1">
              <a:defRPr/>
            </a:pPr>
            <a:r>
              <a:rPr lang="en-US" sz="2400" dirty="0">
                <a:latin typeface="Comic Sans MS" panose="030F0702030302020204" pitchFamily="66" charset="0"/>
              </a:rPr>
              <a:t>The general form: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sz="2000" b="1" i="1" dirty="0" err="1">
                <a:latin typeface="Comic Sans MS" panose="030F0702030302020204" pitchFamily="66" charset="0"/>
              </a:rPr>
              <a:t>loop_label</a:t>
            </a:r>
            <a:r>
              <a:rPr lang="en-US" sz="2000" b="1" i="1" dirty="0">
                <a:latin typeface="Comic Sans MS" panose="030F0702030302020204" pitchFamily="66" charset="0"/>
              </a:rPr>
              <a:t>:</a:t>
            </a:r>
            <a:endParaRPr lang="en-US" sz="2000" b="1" dirty="0">
              <a:latin typeface="Comic Sans MS" panose="030F0702030302020204" pitchFamily="66" charset="0"/>
            </a:endParaRP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while</a:t>
            </a:r>
            <a:r>
              <a:rPr lang="en-US" sz="2000" b="1" dirty="0">
                <a:latin typeface="Comic Sans MS" panose="030F0702030302020204" pitchFamily="66" charset="0"/>
              </a:rPr>
              <a:t> </a:t>
            </a:r>
            <a:r>
              <a:rPr lang="en-US" sz="2000" b="1" i="1" dirty="0">
                <a:latin typeface="Comic Sans MS" panose="030F0702030302020204" pitchFamily="66" charset="0"/>
              </a:rPr>
              <a:t>condition</a:t>
            </a:r>
            <a:r>
              <a:rPr lang="en-US" sz="2000" b="1" dirty="0">
                <a:latin typeface="Comic Sans MS" panose="030F0702030302020204" pitchFamily="66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loop</a:t>
            </a:r>
            <a:endParaRPr lang="en-US" sz="20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sz="2000" b="1" dirty="0">
                <a:latin typeface="Comic Sans MS" panose="030F0702030302020204" pitchFamily="66" charset="0"/>
              </a:rPr>
              <a:t>	</a:t>
            </a:r>
            <a:r>
              <a:rPr lang="en-US" sz="2000" b="1" i="1" dirty="0">
                <a:latin typeface="Comic Sans MS" panose="030F0702030302020204" pitchFamily="66" charset="0"/>
              </a:rPr>
              <a:t>statements</a:t>
            </a:r>
            <a:endParaRPr lang="en-US" sz="2000" b="1" dirty="0">
              <a:latin typeface="Comic Sans MS" panose="030F0702030302020204" pitchFamily="66" charset="0"/>
            </a:endParaRP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end loop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b="1" i="1" dirty="0" err="1">
                <a:latin typeface="Comic Sans MS" panose="030F0702030302020204" pitchFamily="66" charset="0"/>
              </a:rPr>
              <a:t>loop_label</a:t>
            </a:r>
            <a:r>
              <a:rPr lang="en-US" sz="2000" b="1" i="1" dirty="0">
                <a:latin typeface="Comic Sans MS" panose="030F0702030302020204" pitchFamily="66" charset="0"/>
              </a:rPr>
              <a:t>;</a:t>
            </a:r>
          </a:p>
          <a:p>
            <a:pPr eaLnBrk="1" hangingPunct="1">
              <a:defRPr/>
            </a:pPr>
            <a:r>
              <a:rPr lang="en-US" sz="2400" dirty="0">
                <a:latin typeface="Comic Sans MS" panose="030F0702030302020204" pitchFamily="66" charset="0"/>
              </a:rPr>
              <a:t>See Example</a:t>
            </a:r>
          </a:p>
          <a:p>
            <a:pPr eaLnBrk="1" hangingPunct="1">
              <a:buFontTx/>
              <a:buNone/>
              <a:defRPr/>
            </a:pPr>
            <a:r>
              <a:rPr lang="en-US" b="1" dirty="0">
                <a:latin typeface="Comic Sans MS" panose="030F0702030302020204" pitchFamily="66" charset="0"/>
              </a:rPr>
              <a:t>    </a:t>
            </a:r>
          </a:p>
          <a:p>
            <a:pPr eaLnBrk="1" hangingPunct="1">
              <a:buFontTx/>
              <a:buNone/>
              <a:defRPr/>
            </a:pPr>
            <a:endParaRPr 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>
            <a:extLst>
              <a:ext uri="{FF2B5EF4-FFF2-40B4-BE49-F238E27FC236}">
                <a16:creationId xmlns:a16="http://schemas.microsoft.com/office/drawing/2014/main" id="{F69AD49D-D179-42E1-81BB-689E551C6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2832"/>
          </a:xfrm>
        </p:spPr>
        <p:txBody>
          <a:bodyPr/>
          <a:lstStyle/>
          <a:p>
            <a:pPr algn="ctr"/>
            <a:r>
              <a:rPr lang="en-US" altLang="en-US" b="1" dirty="0">
                <a:latin typeface="Comic Sans MS" panose="030F0702030302020204" pitchFamily="66" charset="0"/>
              </a:rPr>
              <a:t>While Loop (II)</a:t>
            </a:r>
          </a:p>
        </p:txBody>
      </p:sp>
      <p:sp>
        <p:nvSpPr>
          <p:cNvPr id="75779" name="Slide Number Placeholder 3">
            <a:extLst>
              <a:ext uri="{FF2B5EF4-FFF2-40B4-BE49-F238E27FC236}">
                <a16:creationId xmlns:a16="http://schemas.microsoft.com/office/drawing/2014/main" id="{128A1008-6450-40F1-AB20-B1646740AFE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077200" y="6356351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6D6C49B-AD3C-4B74-BB15-B2534F6D313E}" type="slidenum">
              <a:rPr lang="en-GB" altLang="en-US" sz="1800">
                <a:latin typeface="Comic Sans MS" panose="030F0702030302020204" pitchFamily="66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en-GB" altLang="en-US" sz="1800">
              <a:latin typeface="Comic Sans MS" panose="030F0702030302020204" pitchFamily="66" charset="0"/>
            </a:endParaRPr>
          </a:p>
        </p:txBody>
      </p:sp>
      <p:sp>
        <p:nvSpPr>
          <p:cNvPr id="75780" name="Text Box 4">
            <a:extLst>
              <a:ext uri="{FF2B5EF4-FFF2-40B4-BE49-F238E27FC236}">
                <a16:creationId xmlns:a16="http://schemas.microsoft.com/office/drawing/2014/main" id="{B0FDEE8F-2E7A-45AB-9443-04A379E4AC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385888"/>
            <a:ext cx="4692650" cy="204311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5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50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library</a:t>
            </a:r>
            <a:r>
              <a:rPr lang="en-US" altLang="en-US" sz="1500"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altLang="en-US" sz="1500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ieee</a:t>
            </a:r>
            <a:r>
              <a:rPr lang="en-US" altLang="en-US" sz="1500">
                <a:latin typeface="Comic Sans MS" panose="030F0702030302020204" pitchFamily="66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50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use</a:t>
            </a:r>
            <a:r>
              <a:rPr lang="en-US" altLang="en-US" sz="1500"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altLang="en-US" sz="1500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ieee.std_logic_1164</a:t>
            </a:r>
            <a:r>
              <a:rPr lang="en-US" altLang="en-US" sz="1500">
                <a:latin typeface="Comic Sans MS" panose="030F0702030302020204" pitchFamily="66" charset="0"/>
                <a:cs typeface="Courier New" panose="02070309020205020404" pitchFamily="49" charset="0"/>
              </a:rPr>
              <a:t>.</a:t>
            </a:r>
            <a:r>
              <a:rPr lang="en-US" altLang="en-US" sz="150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all</a:t>
            </a:r>
            <a:r>
              <a:rPr lang="en-US" altLang="en-US" sz="1500">
                <a:latin typeface="Comic Sans MS" panose="030F0702030302020204" pitchFamily="66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30000"/>
              </a:spcBef>
              <a:buClrTx/>
              <a:buSzTx/>
              <a:buFontTx/>
              <a:buNone/>
            </a:pPr>
            <a:endParaRPr lang="en-US" altLang="en-US" sz="1500"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>
              <a:lnSpc>
                <a:spcPct val="95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50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entity</a:t>
            </a:r>
            <a:r>
              <a:rPr lang="en-US" altLang="en-US" sz="1500">
                <a:latin typeface="Comic Sans MS" panose="030F0702030302020204" pitchFamily="66" charset="0"/>
                <a:cs typeface="Courier New" panose="02070309020205020404" pitchFamily="49" charset="0"/>
              </a:rPr>
              <a:t> WhileTest </a:t>
            </a:r>
            <a:r>
              <a:rPr lang="en-US" altLang="en-US" sz="150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is</a:t>
            </a:r>
          </a:p>
          <a:p>
            <a:pPr>
              <a:lnSpc>
                <a:spcPct val="95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50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port</a:t>
            </a:r>
            <a:r>
              <a:rPr lang="en-US" altLang="en-US" sz="1500">
                <a:latin typeface="Comic Sans MS" panose="030F0702030302020204" pitchFamily="66" charset="0"/>
                <a:cs typeface="Courier New" panose="02070309020205020404" pitchFamily="49" charset="0"/>
              </a:rPr>
              <a:t>(A: </a:t>
            </a:r>
            <a:r>
              <a:rPr lang="en-US" altLang="en-US" sz="150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in</a:t>
            </a:r>
            <a:r>
              <a:rPr lang="en-US" altLang="en-US" sz="1500"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altLang="en-US" sz="1500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integer</a:t>
            </a:r>
            <a:r>
              <a:rPr lang="en-US" altLang="en-US" sz="1500"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altLang="en-US" sz="150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range</a:t>
            </a:r>
            <a:r>
              <a:rPr lang="en-US" altLang="en-US" sz="1500">
                <a:latin typeface="Comic Sans MS" panose="030F0702030302020204" pitchFamily="66" charset="0"/>
                <a:cs typeface="Courier New" panose="02070309020205020404" pitchFamily="49" charset="0"/>
              </a:rPr>
              <a:t> 0 </a:t>
            </a:r>
            <a:r>
              <a:rPr lang="en-US" altLang="en-US" sz="150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to</a:t>
            </a:r>
            <a:r>
              <a:rPr lang="en-US" altLang="en-US" sz="1500">
                <a:latin typeface="Comic Sans MS" panose="030F0702030302020204" pitchFamily="66" charset="0"/>
                <a:cs typeface="Courier New" panose="02070309020205020404" pitchFamily="49" charset="0"/>
              </a:rPr>
              <a:t> 3;</a:t>
            </a:r>
          </a:p>
          <a:p>
            <a:pPr>
              <a:lnSpc>
                <a:spcPct val="95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500">
                <a:latin typeface="Comic Sans MS" panose="030F0702030302020204" pitchFamily="66" charset="0"/>
                <a:cs typeface="Courier New" panose="02070309020205020404" pitchFamily="49" charset="0"/>
              </a:rPr>
              <a:t>  Z: </a:t>
            </a:r>
            <a:r>
              <a:rPr lang="en-US" altLang="en-US" sz="150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out</a:t>
            </a:r>
            <a:r>
              <a:rPr lang="en-US" altLang="en-US" sz="1500"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altLang="en-US" sz="1500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std_logic_vector</a:t>
            </a:r>
            <a:r>
              <a:rPr lang="en-US" altLang="en-US" sz="1500">
                <a:latin typeface="Comic Sans MS" panose="030F0702030302020204" pitchFamily="66" charset="0"/>
                <a:cs typeface="Courier New" panose="02070309020205020404" pitchFamily="49" charset="0"/>
              </a:rPr>
              <a:t>(3 </a:t>
            </a:r>
            <a:r>
              <a:rPr lang="en-US" altLang="en-US" sz="150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downto</a:t>
            </a:r>
            <a:r>
              <a:rPr lang="en-US" altLang="en-US" sz="1500">
                <a:latin typeface="Comic Sans MS" panose="030F0702030302020204" pitchFamily="66" charset="0"/>
                <a:cs typeface="Courier New" panose="02070309020205020404" pitchFamily="49" charset="0"/>
              </a:rPr>
              <a:t> 0));</a:t>
            </a:r>
          </a:p>
          <a:p>
            <a:pPr>
              <a:lnSpc>
                <a:spcPct val="95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50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end entity</a:t>
            </a:r>
            <a:r>
              <a:rPr lang="en-US" altLang="en-US" sz="1500">
                <a:latin typeface="Comic Sans MS" panose="030F0702030302020204" pitchFamily="66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5781" name="Rectangle 5">
            <a:extLst>
              <a:ext uri="{FF2B5EF4-FFF2-40B4-BE49-F238E27FC236}">
                <a16:creationId xmlns:a16="http://schemas.microsoft.com/office/drawing/2014/main" id="{0F15B488-5329-4C6F-982F-C8317597F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3813" y="1382713"/>
            <a:ext cx="4267200" cy="50593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5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architecture</a:t>
            </a:r>
            <a:r>
              <a:rPr lang="en-US" altLang="en-US" sz="1600">
                <a:latin typeface="Comic Sans MS" panose="030F0702030302020204" pitchFamily="66" charset="0"/>
                <a:cs typeface="Courier New" panose="02070309020205020404" pitchFamily="49" charset="0"/>
              </a:rPr>
              <a:t> test</a:t>
            </a:r>
            <a:r>
              <a:rPr lang="en-US" altLang="en-US" sz="160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of </a:t>
            </a:r>
            <a:r>
              <a:rPr lang="en-US" altLang="en-US" sz="1600">
                <a:latin typeface="Comic Sans MS" panose="030F0702030302020204" pitchFamily="66" charset="0"/>
                <a:cs typeface="Courier New" panose="02070309020205020404" pitchFamily="49" charset="0"/>
              </a:rPr>
              <a:t>WhileTest </a:t>
            </a:r>
            <a:r>
              <a:rPr lang="en-US" altLang="en-US" sz="160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is</a:t>
            </a:r>
          </a:p>
          <a:p>
            <a:pPr>
              <a:lnSpc>
                <a:spcPct val="95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begin</a:t>
            </a:r>
          </a:p>
          <a:p>
            <a:pPr>
              <a:lnSpc>
                <a:spcPct val="95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process</a:t>
            </a:r>
            <a:r>
              <a:rPr lang="en-US" altLang="en-US" sz="1600">
                <a:latin typeface="Comic Sans MS" panose="030F0702030302020204" pitchFamily="66" charset="0"/>
                <a:cs typeface="Courier New" panose="02070309020205020404" pitchFamily="49" charset="0"/>
              </a:rPr>
              <a:t> (A)</a:t>
            </a:r>
          </a:p>
          <a:p>
            <a:pPr>
              <a:lnSpc>
                <a:spcPct val="95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600">
                <a:latin typeface="Comic Sans MS" panose="030F0702030302020204" pitchFamily="66" charset="0"/>
                <a:cs typeface="Courier New" panose="02070309020205020404" pitchFamily="49" charset="0"/>
              </a:rPr>
              <a:t>    </a:t>
            </a:r>
            <a:r>
              <a:rPr lang="en-US" altLang="en-US" sz="160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variable</a:t>
            </a:r>
            <a:r>
              <a:rPr lang="en-US" altLang="en-US" sz="1600">
                <a:latin typeface="Comic Sans MS" panose="030F0702030302020204" pitchFamily="66" charset="0"/>
                <a:cs typeface="Courier New" panose="02070309020205020404" pitchFamily="49" charset="0"/>
              </a:rPr>
              <a:t> I :</a:t>
            </a:r>
          </a:p>
          <a:p>
            <a:pPr>
              <a:lnSpc>
                <a:spcPct val="95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600">
                <a:latin typeface="Comic Sans MS" panose="030F0702030302020204" pitchFamily="66" charset="0"/>
                <a:cs typeface="Courier New" panose="02070309020205020404" pitchFamily="49" charset="0"/>
              </a:rPr>
              <a:t>      </a:t>
            </a:r>
            <a:r>
              <a:rPr lang="en-US" altLang="en-US" sz="1600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integer</a:t>
            </a:r>
            <a:r>
              <a:rPr lang="en-US" altLang="en-US" sz="1600"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altLang="en-US" sz="160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range</a:t>
            </a:r>
            <a:r>
              <a:rPr lang="en-US" altLang="en-US" sz="1600">
                <a:latin typeface="Comic Sans MS" panose="030F0702030302020204" pitchFamily="66" charset="0"/>
                <a:cs typeface="Courier New" panose="02070309020205020404" pitchFamily="49" charset="0"/>
              </a:rPr>
              <a:t> 0 </a:t>
            </a:r>
            <a:r>
              <a:rPr lang="en-US" altLang="en-US" sz="160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to</a:t>
            </a:r>
            <a:r>
              <a:rPr lang="en-US" altLang="en-US" sz="1600">
                <a:latin typeface="Comic Sans MS" panose="030F0702030302020204" pitchFamily="66" charset="0"/>
                <a:cs typeface="Courier New" panose="02070309020205020404" pitchFamily="49" charset="0"/>
              </a:rPr>
              <a:t> 4;</a:t>
            </a:r>
          </a:p>
          <a:p>
            <a:pPr>
              <a:lnSpc>
                <a:spcPct val="95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begin</a:t>
            </a:r>
          </a:p>
          <a:p>
            <a:pPr>
              <a:lnSpc>
                <a:spcPct val="95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600">
                <a:latin typeface="Comic Sans MS" panose="030F0702030302020204" pitchFamily="66" charset="0"/>
                <a:cs typeface="Courier New" panose="02070309020205020404" pitchFamily="49" charset="0"/>
              </a:rPr>
              <a:t>    Z &lt;= "0000";</a:t>
            </a:r>
          </a:p>
          <a:p>
            <a:pPr>
              <a:lnSpc>
                <a:spcPct val="95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600">
                <a:latin typeface="Comic Sans MS" panose="030F0702030302020204" pitchFamily="66" charset="0"/>
                <a:cs typeface="Courier New" panose="02070309020205020404" pitchFamily="49" charset="0"/>
              </a:rPr>
              <a:t>    I := 0;</a:t>
            </a:r>
          </a:p>
          <a:p>
            <a:pPr>
              <a:lnSpc>
                <a:spcPct val="95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600">
                <a:latin typeface="Comic Sans MS" panose="030F0702030302020204" pitchFamily="66" charset="0"/>
                <a:cs typeface="Courier New" panose="02070309020205020404" pitchFamily="49" charset="0"/>
              </a:rPr>
              <a:t>    </a:t>
            </a:r>
            <a:r>
              <a:rPr lang="en-US" altLang="en-US" sz="160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while</a:t>
            </a:r>
            <a:r>
              <a:rPr lang="en-US" altLang="en-US" sz="1600">
                <a:latin typeface="Comic Sans MS" panose="030F0702030302020204" pitchFamily="66" charset="0"/>
                <a:cs typeface="Courier New" panose="02070309020205020404" pitchFamily="49" charset="0"/>
              </a:rPr>
              <a:t> (I &lt;= 3) </a:t>
            </a:r>
            <a:r>
              <a:rPr lang="en-US" altLang="en-US" sz="160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loop</a:t>
            </a:r>
          </a:p>
          <a:p>
            <a:pPr>
              <a:lnSpc>
                <a:spcPct val="95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600">
                <a:latin typeface="Comic Sans MS" panose="030F0702030302020204" pitchFamily="66" charset="0"/>
                <a:cs typeface="Courier New" panose="02070309020205020404" pitchFamily="49" charset="0"/>
              </a:rPr>
              <a:t>     </a:t>
            </a:r>
            <a:r>
              <a:rPr lang="en-US" altLang="en-US" sz="160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if </a:t>
            </a:r>
            <a:r>
              <a:rPr lang="en-US" altLang="en-US" sz="1600">
                <a:latin typeface="Comic Sans MS" panose="030F0702030302020204" pitchFamily="66" charset="0"/>
                <a:cs typeface="Courier New" panose="02070309020205020404" pitchFamily="49" charset="0"/>
              </a:rPr>
              <a:t>(A = I) </a:t>
            </a:r>
            <a:r>
              <a:rPr lang="en-US" altLang="en-US" sz="160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then</a:t>
            </a:r>
          </a:p>
          <a:p>
            <a:pPr>
              <a:lnSpc>
                <a:spcPct val="95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600">
                <a:latin typeface="Comic Sans MS" panose="030F0702030302020204" pitchFamily="66" charset="0"/>
                <a:cs typeface="Courier New" panose="02070309020205020404" pitchFamily="49" charset="0"/>
              </a:rPr>
              <a:t>        Z(I) &lt;= '1';</a:t>
            </a:r>
          </a:p>
          <a:p>
            <a:pPr>
              <a:lnSpc>
                <a:spcPct val="95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600">
                <a:latin typeface="Comic Sans MS" panose="030F0702030302020204" pitchFamily="66" charset="0"/>
                <a:cs typeface="Courier New" panose="02070309020205020404" pitchFamily="49" charset="0"/>
              </a:rPr>
              <a:t>      </a:t>
            </a:r>
            <a:r>
              <a:rPr lang="en-US" altLang="en-US" sz="160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end if</a:t>
            </a:r>
            <a:r>
              <a:rPr lang="en-US" altLang="en-US" sz="1600">
                <a:latin typeface="Comic Sans MS" panose="030F0702030302020204" pitchFamily="66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600">
                <a:latin typeface="Comic Sans MS" panose="030F0702030302020204" pitchFamily="66" charset="0"/>
                <a:cs typeface="Courier New" panose="02070309020205020404" pitchFamily="49" charset="0"/>
              </a:rPr>
              <a:t>      I := I + 1;</a:t>
            </a:r>
          </a:p>
          <a:p>
            <a:pPr>
              <a:lnSpc>
                <a:spcPct val="95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600">
                <a:latin typeface="Comic Sans MS" panose="030F0702030302020204" pitchFamily="66" charset="0"/>
                <a:cs typeface="Courier New" panose="02070309020205020404" pitchFamily="49" charset="0"/>
              </a:rPr>
              <a:t>    </a:t>
            </a:r>
            <a:r>
              <a:rPr lang="en-US" altLang="en-US" sz="160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end loop</a:t>
            </a:r>
            <a:r>
              <a:rPr lang="en-US" altLang="en-US" sz="1600">
                <a:latin typeface="Comic Sans MS" panose="030F0702030302020204" pitchFamily="66" charset="0"/>
                <a:cs typeface="Courier New" panose="02070309020205020404" pitchFamily="49" charset="0"/>
              </a:rPr>
              <a:t>; </a:t>
            </a:r>
          </a:p>
          <a:p>
            <a:pPr>
              <a:lnSpc>
                <a:spcPct val="95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end process</a:t>
            </a:r>
            <a:r>
              <a:rPr lang="en-US" altLang="en-US" sz="1600">
                <a:latin typeface="Comic Sans MS" panose="030F0702030302020204" pitchFamily="66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end architecture</a:t>
            </a:r>
            <a:r>
              <a:rPr lang="en-US" altLang="en-US" sz="1600">
                <a:latin typeface="Comic Sans MS" panose="030F0702030302020204" pitchFamily="66" charset="0"/>
                <a:cs typeface="Courier New" panose="02070309020205020404" pitchFamily="49" charset="0"/>
              </a:rPr>
              <a:t>;</a:t>
            </a:r>
            <a:endParaRPr lang="en-US" altLang="en-US" sz="16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4">
            <a:extLst>
              <a:ext uri="{FF2B5EF4-FFF2-40B4-BE49-F238E27FC236}">
                <a16:creationId xmlns:a16="http://schemas.microsoft.com/office/drawing/2014/main" id="{BEDF8CF2-8A99-4527-BA1A-66B9A9CFCB8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9793288" y="6597650"/>
            <a:ext cx="874712" cy="26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268F80D-8D5B-4C98-ADF1-E4BEF0B367EE}" type="slidenum">
              <a:rPr lang="en-US" altLang="en-US" sz="1200">
                <a:solidFill>
                  <a:srgbClr val="FFFFFF"/>
                </a:solidFill>
                <a:latin typeface="Comic Sans MS" panose="030F0702030302020204" pitchFamily="66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en-US" altLang="en-US" sz="1200">
              <a:solidFill>
                <a:srgbClr val="FFFFFF"/>
              </a:solidFill>
              <a:latin typeface="Comic Sans MS" panose="030F0702030302020204" pitchFamily="66" charset="0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9B71E7AB-FA98-4CEF-BCED-9A6C4A8DA5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b="1" dirty="0">
                <a:latin typeface="Comic Sans MS" panose="030F0702030302020204" pitchFamily="66" charset="0"/>
              </a:rPr>
              <a:t>Exit and Next statement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15B03F64-3086-462D-A6EC-CDCD68EFBD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>
                <a:solidFill>
                  <a:srgbClr val="0000FF"/>
                </a:solidFill>
                <a:latin typeface="Comic Sans MS" panose="030F0702030302020204" pitchFamily="66" charset="0"/>
              </a:rPr>
              <a:t>Exit statement </a:t>
            </a:r>
            <a:r>
              <a:rPr lang="en-US" altLang="en-US" sz="2400">
                <a:latin typeface="Comic Sans MS" panose="030F0702030302020204" pitchFamily="66" charset="0"/>
              </a:rPr>
              <a:t>is a sequential statement closely associated with loops and causes the loop to be exited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b="1">
                <a:latin typeface="Comic Sans MS" panose="030F0702030302020204" pitchFamily="66" charset="0"/>
              </a:rPr>
              <a:t>for</a:t>
            </a:r>
            <a:r>
              <a:rPr lang="en-US" altLang="en-US">
                <a:latin typeface="Comic Sans MS" panose="030F0702030302020204" pitchFamily="66" charset="0"/>
              </a:rPr>
              <a:t> i </a:t>
            </a:r>
            <a:r>
              <a:rPr lang="en-US" altLang="en-US" b="1">
                <a:latin typeface="Comic Sans MS" panose="030F0702030302020204" pitchFamily="66" charset="0"/>
              </a:rPr>
              <a:t>in</a:t>
            </a:r>
            <a:r>
              <a:rPr lang="en-US" altLang="en-US">
                <a:latin typeface="Comic Sans MS" panose="030F0702030302020204" pitchFamily="66" charset="0"/>
              </a:rPr>
              <a:t> 0 </a:t>
            </a:r>
            <a:r>
              <a:rPr lang="en-US" altLang="en-US" b="1">
                <a:latin typeface="Comic Sans MS" panose="030F0702030302020204" pitchFamily="66" charset="0"/>
              </a:rPr>
              <a:t>to</a:t>
            </a:r>
            <a:r>
              <a:rPr lang="en-US" altLang="en-US">
                <a:latin typeface="Comic Sans MS" panose="030F0702030302020204" pitchFamily="66" charset="0"/>
              </a:rPr>
              <a:t> 7 </a:t>
            </a:r>
            <a:r>
              <a:rPr lang="en-US" altLang="en-US" b="1">
                <a:latin typeface="Comic Sans MS" panose="030F0702030302020204" pitchFamily="66" charset="0"/>
              </a:rPr>
              <a:t>loop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b="1">
                <a:latin typeface="Comic Sans MS" panose="030F0702030302020204" pitchFamily="66" charset="0"/>
              </a:rPr>
              <a:t>if</a:t>
            </a:r>
            <a:r>
              <a:rPr lang="en-US" altLang="en-US">
                <a:latin typeface="Comic Sans MS" panose="030F0702030302020204" pitchFamily="66" charset="0"/>
              </a:rPr>
              <a:t> ( i = 4 ) </a:t>
            </a:r>
            <a:r>
              <a:rPr lang="en-US" altLang="en-US" b="1">
                <a:latin typeface="Comic Sans MS" panose="030F0702030302020204" pitchFamily="66" charset="0"/>
              </a:rPr>
              <a:t>then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b="1">
                <a:solidFill>
                  <a:srgbClr val="FF0000"/>
                </a:solidFill>
                <a:latin typeface="Comic Sans MS" panose="030F0702030302020204" pitchFamily="66" charset="0"/>
              </a:rPr>
              <a:t>exit;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b="1">
                <a:latin typeface="Comic Sans MS" panose="030F0702030302020204" pitchFamily="66" charset="0"/>
              </a:rPr>
              <a:t>end if</a:t>
            </a:r>
            <a:r>
              <a:rPr lang="en-US" altLang="en-US">
                <a:latin typeface="Comic Sans MS" panose="030F0702030302020204" pitchFamily="66" charset="0"/>
              </a:rPr>
              <a:t>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b="1">
                <a:latin typeface="Comic Sans MS" panose="030F0702030302020204" pitchFamily="66" charset="0"/>
              </a:rPr>
              <a:t>end loop</a:t>
            </a:r>
            <a:r>
              <a:rPr lang="en-US" altLang="en-US">
                <a:latin typeface="Comic Sans MS" panose="030F0702030302020204" pitchFamily="66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>
                <a:solidFill>
                  <a:srgbClr val="0000FF"/>
                </a:solidFill>
                <a:latin typeface="Comic Sans MS" panose="030F0702030302020204" pitchFamily="66" charset="0"/>
              </a:rPr>
              <a:t>Next statement </a:t>
            </a:r>
            <a:r>
              <a:rPr lang="en-US" altLang="en-US" sz="2000">
                <a:latin typeface="Comic Sans MS" panose="030F0702030302020204" pitchFamily="66" charset="0"/>
              </a:rPr>
              <a:t>is used to advance control to the next iteration of the loop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b="1">
                <a:latin typeface="Comic Sans MS" panose="030F0702030302020204" pitchFamily="66" charset="0"/>
              </a:rPr>
              <a:t>for</a:t>
            </a:r>
            <a:r>
              <a:rPr lang="en-US" altLang="en-US">
                <a:latin typeface="Comic Sans MS" panose="030F0702030302020204" pitchFamily="66" charset="0"/>
              </a:rPr>
              <a:t> i </a:t>
            </a:r>
            <a:r>
              <a:rPr lang="en-US" altLang="en-US" b="1">
                <a:latin typeface="Comic Sans MS" panose="030F0702030302020204" pitchFamily="66" charset="0"/>
              </a:rPr>
              <a:t>in</a:t>
            </a:r>
            <a:r>
              <a:rPr lang="en-US" altLang="en-US">
                <a:latin typeface="Comic Sans MS" panose="030F0702030302020204" pitchFamily="66" charset="0"/>
              </a:rPr>
              <a:t> 0 </a:t>
            </a:r>
            <a:r>
              <a:rPr lang="en-US" altLang="en-US" b="1">
                <a:latin typeface="Comic Sans MS" panose="030F0702030302020204" pitchFamily="66" charset="0"/>
              </a:rPr>
              <a:t>to</a:t>
            </a:r>
            <a:r>
              <a:rPr lang="en-US" altLang="en-US">
                <a:latin typeface="Comic Sans MS" panose="030F0702030302020204" pitchFamily="66" charset="0"/>
              </a:rPr>
              <a:t> 7 </a:t>
            </a:r>
            <a:r>
              <a:rPr lang="en-US" altLang="en-US" b="1">
                <a:latin typeface="Comic Sans MS" panose="030F0702030302020204" pitchFamily="66" charset="0"/>
              </a:rPr>
              <a:t>loop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b="1">
                <a:latin typeface="Comic Sans MS" panose="030F0702030302020204" pitchFamily="66" charset="0"/>
              </a:rPr>
              <a:t>if </a:t>
            </a:r>
            <a:r>
              <a:rPr lang="en-US" altLang="en-US">
                <a:latin typeface="Comic Sans MS" panose="030F0702030302020204" pitchFamily="66" charset="0"/>
              </a:rPr>
              <a:t>( i = 4 ) </a:t>
            </a:r>
            <a:r>
              <a:rPr lang="en-US" altLang="en-US" b="1">
                <a:latin typeface="Comic Sans MS" panose="030F0702030302020204" pitchFamily="66" charset="0"/>
              </a:rPr>
              <a:t>then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b="1">
                <a:solidFill>
                  <a:srgbClr val="FF0000"/>
                </a:solidFill>
                <a:latin typeface="Comic Sans MS" panose="030F0702030302020204" pitchFamily="66" charset="0"/>
              </a:rPr>
              <a:t>next;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b="1">
                <a:latin typeface="Comic Sans MS" panose="030F0702030302020204" pitchFamily="66" charset="0"/>
              </a:rPr>
              <a:t>end if;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b="1">
                <a:latin typeface="Comic Sans MS" panose="030F0702030302020204" pitchFamily="66" charset="0"/>
              </a:rPr>
              <a:t>end loop</a:t>
            </a:r>
            <a:r>
              <a:rPr lang="en-US" altLang="en-US">
                <a:latin typeface="Comic Sans MS" panose="030F0702030302020204" pitchFamily="66" charset="0"/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>
              <a:latin typeface="Comic Sans MS" panose="030F0702030302020204" pitchFamily="66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76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76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6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76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76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6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76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76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76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76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76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6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76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76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6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>
            <a:extLst>
              <a:ext uri="{FF2B5EF4-FFF2-40B4-BE49-F238E27FC236}">
                <a16:creationId xmlns:a16="http://schemas.microsoft.com/office/drawing/2014/main" id="{1F0375AA-D40C-424B-8837-EBE48082642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9793288" y="6597650"/>
            <a:ext cx="874712" cy="26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7A1EF9F-0B42-4E68-9654-DE6FE9145CCB}" type="slidenum">
              <a:rPr lang="en-US" altLang="en-US" sz="1200">
                <a:solidFill>
                  <a:srgbClr val="FFFFFF"/>
                </a:solidFill>
                <a:latin typeface="Comic Sans MS" panose="030F0702030302020204" pitchFamily="66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>
              <a:solidFill>
                <a:srgbClr val="FFFFFF"/>
              </a:solidFill>
              <a:latin typeface="Comic Sans MS" panose="030F0702030302020204" pitchFamily="66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79270D17-5850-42C1-B798-5BF63493C4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>
                <a:latin typeface="Comic Sans MS" panose="030F0702030302020204" pitchFamily="66" charset="0"/>
              </a:rPr>
              <a:t>Process Statement (II)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4299172F-0233-446F-825F-34F8E6E0C2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1125200" cy="435133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solidFill>
                  <a:srgbClr val="990000"/>
                </a:solidFill>
                <a:latin typeface="Comic Sans MS" panose="030F0702030302020204" pitchFamily="66" charset="0"/>
              </a:rPr>
              <a:t>Process statements are executed concurrently but the statements inside a process are executed sequentially.</a:t>
            </a:r>
          </a:p>
          <a:p>
            <a:pPr eaLnBrk="1" hangingPunct="1">
              <a:defRPr/>
            </a:pPr>
            <a:r>
              <a:rPr lang="en-US" dirty="0">
                <a:latin typeface="Comic Sans MS" panose="030F0702030302020204" pitchFamily="66" charset="0"/>
              </a:rPr>
              <a:t>Every process is executed once </a:t>
            </a:r>
            <a:r>
              <a:rPr lang="en-US" u="sng" dirty="0">
                <a:latin typeface="Comic Sans MS" panose="030F0702030302020204" pitchFamily="66" charset="0"/>
              </a:rPr>
              <a:t>upon initialization</a:t>
            </a:r>
          </a:p>
          <a:p>
            <a:pPr>
              <a:defRPr/>
            </a:pPr>
            <a:r>
              <a:rPr lang="en-US" dirty="0">
                <a:latin typeface="Comic Sans MS" panose="030F0702030302020204" pitchFamily="66" charset="0"/>
              </a:rPr>
              <a:t>A process statement has </a:t>
            </a:r>
            <a:r>
              <a:rPr lang="en-US" u="sng" dirty="0">
                <a:latin typeface="Comic Sans MS" panose="030F0702030302020204" pitchFamily="66" charset="0"/>
              </a:rPr>
              <a:t>a declaration section </a:t>
            </a:r>
            <a:r>
              <a:rPr lang="en-US" dirty="0">
                <a:latin typeface="Comic Sans MS" panose="030F0702030302020204" pitchFamily="66" charset="0"/>
              </a:rPr>
              <a:t>and </a:t>
            </a:r>
            <a:r>
              <a:rPr lang="en-US" u="sng" dirty="0">
                <a:latin typeface="Comic Sans MS" panose="030F0702030302020204" pitchFamily="66" charset="0"/>
              </a:rPr>
              <a:t>a statement part</a:t>
            </a:r>
            <a:r>
              <a:rPr lang="en-US" dirty="0">
                <a:latin typeface="Comic Sans MS" panose="030F0702030302020204" pitchFamily="66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dirty="0">
                <a:latin typeface="Comic Sans MS" panose="030F0702030302020204" pitchFamily="66" charset="0"/>
              </a:rPr>
              <a:t>In the declaration section, types, variables, constants, subprograms, and so on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can be declared</a:t>
            </a:r>
            <a:r>
              <a:rPr lang="en-US" dirty="0">
                <a:latin typeface="Comic Sans MS" panose="030F0702030302020204" pitchFamily="66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dirty="0">
                <a:latin typeface="Comic Sans MS" panose="030F0702030302020204" pitchFamily="66" charset="0"/>
              </a:rPr>
              <a:t>The statement part contains </a:t>
            </a:r>
            <a:r>
              <a:rPr lang="en-US" dirty="0">
                <a:solidFill>
                  <a:srgbClr val="00B0F0"/>
                </a:solidFill>
                <a:latin typeface="Comic Sans MS" panose="030F0702030302020204" pitchFamily="66" charset="0"/>
              </a:rPr>
              <a:t>only sequential statements</a:t>
            </a:r>
            <a:r>
              <a:rPr lang="en-US" dirty="0">
                <a:latin typeface="Comic Sans MS" panose="030F0702030302020204" pitchFamily="66" charset="0"/>
              </a:rPr>
              <a:t>.</a:t>
            </a:r>
            <a:endParaRPr lang="en-US" u="sng" dirty="0">
              <a:solidFill>
                <a:srgbClr val="990000"/>
              </a:solidFill>
              <a:latin typeface="Comic Sans MS" panose="030F0702030302020204" pitchFamily="66" charset="0"/>
            </a:endParaRPr>
          </a:p>
          <a:p>
            <a:pPr eaLnBrk="1" hangingPunct="1">
              <a:defRPr/>
            </a:pPr>
            <a:endParaRPr 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4">
            <a:extLst>
              <a:ext uri="{FF2B5EF4-FFF2-40B4-BE49-F238E27FC236}">
                <a16:creationId xmlns:a16="http://schemas.microsoft.com/office/drawing/2014/main" id="{D813AB06-5629-48AB-BA30-6536407D157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9793288" y="6597650"/>
            <a:ext cx="874712" cy="26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4714667-77D5-4554-B9E0-5FDA296BB1DE}" type="slidenum">
              <a:rPr lang="en-US" altLang="en-US" sz="1200">
                <a:solidFill>
                  <a:srgbClr val="FFFFFF"/>
                </a:solidFill>
                <a:latin typeface="Comic Sans MS" panose="030F0702030302020204" pitchFamily="66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en-US" altLang="en-US" sz="1200">
              <a:solidFill>
                <a:srgbClr val="FFFFFF"/>
              </a:solidFill>
              <a:latin typeface="Comic Sans MS" panose="030F0702030302020204" pitchFamily="66" charset="0"/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38B2FEFF-EECC-4362-9CB4-70E8FE048E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b="1" dirty="0">
                <a:latin typeface="Comic Sans MS" panose="030F0702030302020204" pitchFamily="66" charset="0"/>
              </a:rPr>
              <a:t>Nested Loop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91E33ADD-BEF4-4068-93B4-1EFD6E4A67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>
                <a:latin typeface="Comic Sans MS" panose="030F0702030302020204" pitchFamily="66" charset="0"/>
              </a:rPr>
              <a:t>process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>
                <a:latin typeface="Comic Sans MS" panose="030F0702030302020204" pitchFamily="66" charset="0"/>
              </a:rPr>
              <a:t>	begin	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>
                <a:latin typeface="Comic Sans MS" panose="030F0702030302020204" pitchFamily="66" charset="0"/>
              </a:rPr>
              <a:t>		</a:t>
            </a:r>
            <a:r>
              <a:rPr lang="en-US">
                <a:solidFill>
                  <a:srgbClr val="FF0000"/>
                </a:solidFill>
                <a:latin typeface="Comic Sans MS" panose="030F0702030302020204" pitchFamily="66" charset="0"/>
              </a:rPr>
              <a:t>for</a:t>
            </a:r>
            <a:r>
              <a:rPr lang="en-US">
                <a:latin typeface="Comic Sans MS" panose="030F0702030302020204" pitchFamily="66" charset="0"/>
              </a:rPr>
              <a:t> i </a:t>
            </a:r>
            <a:r>
              <a:rPr lang="en-US">
                <a:solidFill>
                  <a:srgbClr val="FF0000"/>
                </a:solidFill>
                <a:latin typeface="Comic Sans MS" panose="030F0702030302020204" pitchFamily="66" charset="0"/>
              </a:rPr>
              <a:t>in</a:t>
            </a:r>
            <a:r>
              <a:rPr lang="en-US">
                <a:latin typeface="Comic Sans MS" panose="030F0702030302020204" pitchFamily="66" charset="0"/>
              </a:rPr>
              <a:t> 0 </a:t>
            </a:r>
            <a:r>
              <a:rPr lang="en-US">
                <a:solidFill>
                  <a:srgbClr val="FF0000"/>
                </a:solidFill>
                <a:latin typeface="Comic Sans MS" panose="030F0702030302020204" pitchFamily="66" charset="0"/>
              </a:rPr>
              <a:t>to</a:t>
            </a:r>
            <a:r>
              <a:rPr lang="en-US">
                <a:latin typeface="Comic Sans MS" panose="030F0702030302020204" pitchFamily="66" charset="0"/>
              </a:rPr>
              <a:t> 3 </a:t>
            </a:r>
            <a:r>
              <a:rPr lang="en-US">
                <a:solidFill>
                  <a:srgbClr val="FF0000"/>
                </a:solidFill>
                <a:latin typeface="Comic Sans MS" panose="030F0702030302020204" pitchFamily="66" charset="0"/>
              </a:rPr>
              <a:t>loop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>
                <a:latin typeface="Comic Sans MS" panose="030F0702030302020204" pitchFamily="66" charset="0"/>
              </a:rPr>
              <a:t>			</a:t>
            </a:r>
            <a:r>
              <a:rPr lang="en-US">
                <a:solidFill>
                  <a:srgbClr val="FF0000"/>
                </a:solidFill>
                <a:latin typeface="Comic Sans MS" panose="030F0702030302020204" pitchFamily="66" charset="0"/>
              </a:rPr>
              <a:t>for</a:t>
            </a:r>
            <a:r>
              <a:rPr lang="en-US">
                <a:latin typeface="Comic Sans MS" panose="030F0702030302020204" pitchFamily="66" charset="0"/>
              </a:rPr>
              <a:t> j </a:t>
            </a:r>
            <a:r>
              <a:rPr lang="en-US">
                <a:solidFill>
                  <a:srgbClr val="FF0000"/>
                </a:solidFill>
                <a:latin typeface="Comic Sans MS" panose="030F0702030302020204" pitchFamily="66" charset="0"/>
              </a:rPr>
              <a:t>in</a:t>
            </a:r>
            <a:r>
              <a:rPr lang="en-US">
                <a:latin typeface="Comic Sans MS" panose="030F0702030302020204" pitchFamily="66" charset="0"/>
              </a:rPr>
              <a:t> 0 </a:t>
            </a:r>
            <a:r>
              <a:rPr lang="en-US">
                <a:solidFill>
                  <a:srgbClr val="FF0000"/>
                </a:solidFill>
                <a:latin typeface="Comic Sans MS" panose="030F0702030302020204" pitchFamily="66" charset="0"/>
              </a:rPr>
              <a:t>to</a:t>
            </a:r>
            <a:r>
              <a:rPr lang="en-US">
                <a:latin typeface="Comic Sans MS" panose="030F0702030302020204" pitchFamily="66" charset="0"/>
              </a:rPr>
              <a:t> 3 </a:t>
            </a:r>
            <a:r>
              <a:rPr lang="en-US">
                <a:solidFill>
                  <a:srgbClr val="FF0000"/>
                </a:solidFill>
                <a:latin typeface="Comic Sans MS" panose="030F0702030302020204" pitchFamily="66" charset="0"/>
              </a:rPr>
              <a:t>loop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>
                <a:latin typeface="Comic Sans MS" panose="030F0702030302020204" pitchFamily="66" charset="0"/>
              </a:rPr>
              <a:t>				wait for 10 ns;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>
                <a:latin typeface="Comic Sans MS" panose="030F0702030302020204" pitchFamily="66" charset="0"/>
              </a:rPr>
              <a:t>				b &lt;= b + 1;	 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>
                <a:latin typeface="Comic Sans MS" panose="030F0702030302020204" pitchFamily="66" charset="0"/>
              </a:rPr>
              <a:t>			</a:t>
            </a:r>
            <a:r>
              <a:rPr lang="en-US">
                <a:solidFill>
                  <a:srgbClr val="FF0000"/>
                </a:solidFill>
                <a:latin typeface="Comic Sans MS" panose="030F0702030302020204" pitchFamily="66" charset="0"/>
              </a:rPr>
              <a:t>end loop</a:t>
            </a:r>
            <a:r>
              <a:rPr lang="en-US">
                <a:latin typeface="Comic Sans MS" panose="030F0702030302020204" pitchFamily="66" charset="0"/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>
                <a:latin typeface="Comic Sans MS" panose="030F0702030302020204" pitchFamily="66" charset="0"/>
              </a:rPr>
              <a:t>			a &lt;= a + 1;	  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>
                <a:latin typeface="Comic Sans MS" panose="030F0702030302020204" pitchFamily="66" charset="0"/>
              </a:rPr>
              <a:t>		</a:t>
            </a:r>
            <a:r>
              <a:rPr lang="en-US">
                <a:solidFill>
                  <a:srgbClr val="FF0000"/>
                </a:solidFill>
                <a:latin typeface="Comic Sans MS" panose="030F0702030302020204" pitchFamily="66" charset="0"/>
              </a:rPr>
              <a:t>end loop</a:t>
            </a:r>
            <a:r>
              <a:rPr lang="en-US">
                <a:latin typeface="Comic Sans MS" panose="030F0702030302020204" pitchFamily="66" charset="0"/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>
                <a:latin typeface="Comic Sans MS" panose="030F0702030302020204" pitchFamily="66" charset="0"/>
              </a:rPr>
              <a:t>		wait;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>
                <a:latin typeface="Comic Sans MS" panose="030F0702030302020204" pitchFamily="66" charset="0"/>
              </a:rPr>
              <a:t>	end process;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>
            <a:extLst>
              <a:ext uri="{FF2B5EF4-FFF2-40B4-BE49-F238E27FC236}">
                <a16:creationId xmlns:a16="http://schemas.microsoft.com/office/drawing/2014/main" id="{683A594E-0883-4818-858E-C853CAA78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  <p:sp>
        <p:nvSpPr>
          <p:cNvPr id="78851" name="Content Placeholder 2">
            <a:extLst>
              <a:ext uri="{FF2B5EF4-FFF2-40B4-BE49-F238E27FC236}">
                <a16:creationId xmlns:a16="http://schemas.microsoft.com/office/drawing/2014/main" id="{08457E6B-6E50-40D4-9514-0419C2DA6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altLang="en-US" dirty="0">
              <a:latin typeface="Comic Sans MS" panose="030F0702030302020204" pitchFamily="66" charset="0"/>
            </a:endParaRPr>
          </a:p>
          <a:p>
            <a:pPr marL="0" indent="0" algn="ctr">
              <a:buNone/>
            </a:pPr>
            <a:r>
              <a:rPr lang="en-US" altLang="en-US" sz="4000" b="1" dirty="0">
                <a:solidFill>
                  <a:srgbClr val="FF3300"/>
                </a:solidFill>
                <a:latin typeface="Comic Sans MS" panose="030F0702030302020204" pitchFamily="66" charset="0"/>
              </a:rPr>
              <a:t>Generate Positive Edge of Clock</a:t>
            </a:r>
          </a:p>
        </p:txBody>
      </p:sp>
      <p:sp>
        <p:nvSpPr>
          <p:cNvPr id="78852" name="Slide Number Placeholder 3">
            <a:extLst>
              <a:ext uri="{FF2B5EF4-FFF2-40B4-BE49-F238E27FC236}">
                <a16:creationId xmlns:a16="http://schemas.microsoft.com/office/drawing/2014/main" id="{FD6E6710-F664-453C-B00A-1C4FA3FE46B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077200" y="6356351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CACF242-91F3-4651-980B-A63A73108538}" type="slidenum">
              <a:rPr lang="en-GB" altLang="en-US" sz="1800">
                <a:latin typeface="Comic Sans MS" panose="030F0702030302020204" pitchFamily="66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lang="en-GB" altLang="en-US" sz="18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4">
            <a:extLst>
              <a:ext uri="{FF2B5EF4-FFF2-40B4-BE49-F238E27FC236}">
                <a16:creationId xmlns:a16="http://schemas.microsoft.com/office/drawing/2014/main" id="{A975CA84-021A-4E82-9F5F-FB75F899108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9793288" y="6597650"/>
            <a:ext cx="874712" cy="26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F67DAC9-F7EF-4A0B-A4A5-1D4D55DD9D5E}" type="slidenum">
              <a:rPr lang="en-US" altLang="en-US" sz="1200">
                <a:solidFill>
                  <a:srgbClr val="FFFFFF"/>
                </a:solidFill>
                <a:latin typeface="Comic Sans MS" panose="030F0702030302020204" pitchFamily="66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lang="en-US" altLang="en-US" sz="1200">
              <a:solidFill>
                <a:srgbClr val="FFFFFF"/>
              </a:solidFill>
              <a:latin typeface="Comic Sans MS" panose="030F0702030302020204" pitchFamily="66" charset="0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24225FFC-AB6C-4477-B36C-5CB762539D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912832"/>
          </a:xfrm>
        </p:spPr>
        <p:txBody>
          <a:bodyPr/>
          <a:lstStyle/>
          <a:p>
            <a:pPr algn="ctr" eaLnBrk="1" hangingPunct="1"/>
            <a:r>
              <a:rPr lang="en-US" altLang="en-US" b="1" dirty="0">
                <a:latin typeface="Comic Sans MS" panose="030F0702030302020204" pitchFamily="66" charset="0"/>
              </a:rPr>
              <a:t>CLK Generation</a:t>
            </a:r>
          </a:p>
        </p:txBody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5DCC6138-45D9-4FF9-B04B-DDFE546090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565275"/>
            <a:ext cx="10515600" cy="4351338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Comic Sans MS" panose="030F0702030302020204" pitchFamily="66" charset="0"/>
              </a:rPr>
              <a:t>The most popular </a:t>
            </a:r>
            <a:r>
              <a:rPr lang="en-US" altLang="en-US" dirty="0" err="1">
                <a:latin typeface="Comic Sans MS" panose="030F0702030302020204" pitchFamily="66" charset="0"/>
              </a:rPr>
              <a:t>clk</a:t>
            </a:r>
            <a:r>
              <a:rPr lang="en-US" altLang="en-US" dirty="0">
                <a:latin typeface="Comic Sans MS" panose="030F0702030302020204" pitchFamily="66" charset="0"/>
              </a:rPr>
              <a:t> generation</a:t>
            </a:r>
          </a:p>
          <a:p>
            <a:pPr eaLnBrk="1" hangingPunct="1">
              <a:buFontTx/>
              <a:buNone/>
            </a:pPr>
            <a:endParaRPr lang="en-US" altLang="en-US" dirty="0">
              <a:latin typeface="Comic Sans MS" panose="030F0702030302020204" pitchFamily="66" charset="0"/>
            </a:endParaRPr>
          </a:p>
        </p:txBody>
      </p:sp>
      <p:sp>
        <p:nvSpPr>
          <p:cNvPr id="79877" name="Text Box 4">
            <a:extLst>
              <a:ext uri="{FF2B5EF4-FFF2-40B4-BE49-F238E27FC236}">
                <a16:creationId xmlns:a16="http://schemas.microsoft.com/office/drawing/2014/main" id="{AABA2A53-ABEE-40D9-AB09-403195CAA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8" y="2203450"/>
            <a:ext cx="3310522" cy="20867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5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mic Sans MS" panose="030F0702030302020204" pitchFamily="66" charset="0"/>
              </a:rPr>
              <a:t>Process </a:t>
            </a:r>
            <a:r>
              <a:rPr lang="en-US" altLang="en-US" sz="1800">
                <a:latin typeface="Comic Sans MS" panose="030F0702030302020204" pitchFamily="66" charset="0"/>
              </a:rPr>
              <a:t>(clk)</a:t>
            </a:r>
          </a:p>
          <a:p>
            <a:pPr>
              <a:lnSpc>
                <a:spcPct val="95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mic Sans MS" panose="030F0702030302020204" pitchFamily="66" charset="0"/>
              </a:rPr>
              <a:t>Begin</a:t>
            </a:r>
          </a:p>
          <a:p>
            <a:pPr>
              <a:lnSpc>
                <a:spcPct val="95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 </a:t>
            </a:r>
            <a:r>
              <a:rPr lang="en-US" altLang="en-US" sz="1800" b="1">
                <a:latin typeface="Comic Sans MS" panose="030F0702030302020204" pitchFamily="66" charset="0"/>
              </a:rPr>
              <a:t>if</a:t>
            </a:r>
            <a:r>
              <a:rPr lang="en-US" altLang="en-US" sz="1800">
                <a:latin typeface="Comic Sans MS" panose="030F0702030302020204" pitchFamily="66" charset="0"/>
              </a:rPr>
              <a:t>( clk’event </a:t>
            </a:r>
            <a:r>
              <a:rPr lang="en-US" altLang="en-US" sz="1800" b="1">
                <a:latin typeface="Comic Sans MS" panose="030F0702030302020204" pitchFamily="66" charset="0"/>
              </a:rPr>
              <a:t>and</a:t>
            </a:r>
            <a:r>
              <a:rPr lang="en-US" altLang="en-US" sz="1800">
                <a:latin typeface="Comic Sans MS" panose="030F0702030302020204" pitchFamily="66" charset="0"/>
              </a:rPr>
              <a:t> clk=‘1’) </a:t>
            </a:r>
            <a:r>
              <a:rPr lang="en-US" altLang="en-US" sz="1800" b="1">
                <a:latin typeface="Comic Sans MS" panose="030F0702030302020204" pitchFamily="66" charset="0"/>
              </a:rPr>
              <a:t>then</a:t>
            </a:r>
          </a:p>
          <a:p>
            <a:pPr>
              <a:lnSpc>
                <a:spcPct val="95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    ….</a:t>
            </a:r>
          </a:p>
          <a:p>
            <a:pPr>
              <a:lnSpc>
                <a:spcPct val="95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mic Sans MS" panose="030F0702030302020204" pitchFamily="66" charset="0"/>
              </a:rPr>
              <a:t>end if</a:t>
            </a:r>
            <a:r>
              <a:rPr lang="en-US" altLang="en-US" sz="1800">
                <a:latin typeface="Comic Sans MS" panose="030F0702030302020204" pitchFamily="66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mic Sans MS" panose="030F0702030302020204" pitchFamily="66" charset="0"/>
              </a:rPr>
              <a:t>end process;</a:t>
            </a:r>
          </a:p>
        </p:txBody>
      </p:sp>
      <p:sp>
        <p:nvSpPr>
          <p:cNvPr id="79878" name="Text Box 5">
            <a:extLst>
              <a:ext uri="{FF2B5EF4-FFF2-40B4-BE49-F238E27FC236}">
                <a16:creationId xmlns:a16="http://schemas.microsoft.com/office/drawing/2014/main" id="{51806D7C-8FB8-4F5E-8BE6-FDA4743B8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6" y="2205038"/>
            <a:ext cx="1845377" cy="20867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5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mic Sans MS" panose="030F0702030302020204" pitchFamily="66" charset="0"/>
              </a:rPr>
              <a:t>Process</a:t>
            </a:r>
            <a:r>
              <a:rPr lang="en-US" altLang="en-US" sz="1800">
                <a:latin typeface="Comic Sans MS" panose="030F0702030302020204" pitchFamily="66" charset="0"/>
              </a:rPr>
              <a:t> (clk)</a:t>
            </a:r>
          </a:p>
          <a:p>
            <a:pPr>
              <a:lnSpc>
                <a:spcPct val="95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mic Sans MS" panose="030F0702030302020204" pitchFamily="66" charset="0"/>
              </a:rPr>
              <a:t>Begin</a:t>
            </a:r>
          </a:p>
          <a:p>
            <a:pPr>
              <a:lnSpc>
                <a:spcPct val="95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 </a:t>
            </a:r>
            <a:r>
              <a:rPr lang="en-US" altLang="en-US" sz="1800" b="1">
                <a:latin typeface="Comic Sans MS" panose="030F0702030302020204" pitchFamily="66" charset="0"/>
              </a:rPr>
              <a:t>if</a:t>
            </a:r>
            <a:r>
              <a:rPr lang="en-US" altLang="en-US" sz="1800">
                <a:latin typeface="Comic Sans MS" panose="030F0702030302020204" pitchFamily="66" charset="0"/>
              </a:rPr>
              <a:t>( clk=‘1’) </a:t>
            </a:r>
            <a:r>
              <a:rPr lang="en-US" altLang="en-US" sz="1800" b="1">
                <a:latin typeface="Comic Sans MS" panose="030F0702030302020204" pitchFamily="66" charset="0"/>
              </a:rPr>
              <a:t>then</a:t>
            </a:r>
          </a:p>
          <a:p>
            <a:pPr>
              <a:lnSpc>
                <a:spcPct val="95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    ….</a:t>
            </a:r>
          </a:p>
          <a:p>
            <a:pPr>
              <a:lnSpc>
                <a:spcPct val="95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mic Sans MS" panose="030F0702030302020204" pitchFamily="66" charset="0"/>
              </a:rPr>
              <a:t>end if;</a:t>
            </a:r>
          </a:p>
          <a:p>
            <a:pPr>
              <a:lnSpc>
                <a:spcPct val="95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mic Sans MS" panose="030F0702030302020204" pitchFamily="66" charset="0"/>
              </a:rPr>
              <a:t>end process;</a:t>
            </a:r>
          </a:p>
        </p:txBody>
      </p:sp>
      <p:sp>
        <p:nvSpPr>
          <p:cNvPr id="79879" name="Text Box 6">
            <a:extLst>
              <a:ext uri="{FF2B5EF4-FFF2-40B4-BE49-F238E27FC236}">
                <a16:creationId xmlns:a16="http://schemas.microsoft.com/office/drawing/2014/main" id="{7E6ABD17-3B93-4B44-9275-CE0DB3DEC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5050" y="4365625"/>
            <a:ext cx="5670142" cy="20867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5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mic Sans MS" panose="030F0702030302020204" pitchFamily="66" charset="0"/>
              </a:rPr>
              <a:t>Process </a:t>
            </a:r>
            <a:r>
              <a:rPr lang="en-US" altLang="en-US" sz="1800">
                <a:latin typeface="Comic Sans MS" panose="030F0702030302020204" pitchFamily="66" charset="0"/>
              </a:rPr>
              <a:t>(clk)</a:t>
            </a:r>
          </a:p>
          <a:p>
            <a:pPr>
              <a:lnSpc>
                <a:spcPct val="95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mic Sans MS" panose="030F0702030302020204" pitchFamily="66" charset="0"/>
              </a:rPr>
              <a:t>Begin</a:t>
            </a:r>
          </a:p>
          <a:p>
            <a:pPr>
              <a:lnSpc>
                <a:spcPct val="95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 </a:t>
            </a:r>
            <a:r>
              <a:rPr lang="en-US" altLang="en-US" sz="1800" b="1">
                <a:latin typeface="Comic Sans MS" panose="030F0702030302020204" pitchFamily="66" charset="0"/>
              </a:rPr>
              <a:t>if</a:t>
            </a:r>
            <a:r>
              <a:rPr lang="en-US" altLang="en-US" sz="1800">
                <a:latin typeface="Comic Sans MS" panose="030F0702030302020204" pitchFamily="66" charset="0"/>
              </a:rPr>
              <a:t>( clk’event </a:t>
            </a:r>
            <a:r>
              <a:rPr lang="en-US" altLang="en-US" sz="1800" b="1">
                <a:latin typeface="Comic Sans MS" panose="030F0702030302020204" pitchFamily="66" charset="0"/>
              </a:rPr>
              <a:t>and </a:t>
            </a:r>
            <a:r>
              <a:rPr lang="en-US" altLang="en-US" sz="1800">
                <a:latin typeface="Comic Sans MS" panose="030F0702030302020204" pitchFamily="66" charset="0"/>
              </a:rPr>
              <a:t>clk=‘1’ </a:t>
            </a:r>
            <a:r>
              <a:rPr lang="en-US" altLang="en-US" sz="1800" b="1">
                <a:latin typeface="Comic Sans MS" panose="030F0702030302020204" pitchFamily="66" charset="0"/>
              </a:rPr>
              <a:t>and </a:t>
            </a:r>
            <a:r>
              <a:rPr lang="en-US" altLang="en-US" sz="1800">
                <a:latin typeface="Comic Sans MS" panose="030F0702030302020204" pitchFamily="66" charset="0"/>
              </a:rPr>
              <a:t>clk’last_value=‘0’) </a:t>
            </a:r>
            <a:r>
              <a:rPr lang="en-US" altLang="en-US" sz="1800" b="1">
                <a:latin typeface="Comic Sans MS" panose="030F0702030302020204" pitchFamily="66" charset="0"/>
              </a:rPr>
              <a:t>then</a:t>
            </a:r>
          </a:p>
          <a:p>
            <a:pPr>
              <a:lnSpc>
                <a:spcPct val="95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    ….</a:t>
            </a:r>
          </a:p>
          <a:p>
            <a:pPr>
              <a:lnSpc>
                <a:spcPct val="95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mic Sans MS" panose="030F0702030302020204" pitchFamily="66" charset="0"/>
              </a:rPr>
              <a:t>end if;</a:t>
            </a:r>
          </a:p>
          <a:p>
            <a:pPr>
              <a:lnSpc>
                <a:spcPct val="95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mic Sans MS" panose="030F0702030302020204" pitchFamily="66" charset="0"/>
              </a:rPr>
              <a:t>end process;</a:t>
            </a:r>
          </a:p>
        </p:txBody>
      </p:sp>
      <p:sp>
        <p:nvSpPr>
          <p:cNvPr id="79880" name="Text Box 7">
            <a:extLst>
              <a:ext uri="{FF2B5EF4-FFF2-40B4-BE49-F238E27FC236}">
                <a16:creationId xmlns:a16="http://schemas.microsoft.com/office/drawing/2014/main" id="{2790E7CB-0B42-48F0-A0E0-4B05A1C3D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4426" y="2205038"/>
            <a:ext cx="2037737" cy="174047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5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mic Sans MS" panose="030F0702030302020204" pitchFamily="66" charset="0"/>
              </a:rPr>
              <a:t>Process</a:t>
            </a:r>
            <a:r>
              <a:rPr lang="en-US" altLang="en-US" sz="1800">
                <a:latin typeface="Comic Sans MS" panose="030F0702030302020204" pitchFamily="66" charset="0"/>
              </a:rPr>
              <a:t> (clk)</a:t>
            </a:r>
          </a:p>
          <a:p>
            <a:pPr>
              <a:lnSpc>
                <a:spcPct val="95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mic Sans MS" panose="030F0702030302020204" pitchFamily="66" charset="0"/>
              </a:rPr>
              <a:t>Begin</a:t>
            </a:r>
          </a:p>
          <a:p>
            <a:pPr>
              <a:lnSpc>
                <a:spcPct val="95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 </a:t>
            </a:r>
            <a:r>
              <a:rPr lang="en-US" altLang="en-US" sz="1800" b="1">
                <a:latin typeface="Comic Sans MS" panose="030F0702030302020204" pitchFamily="66" charset="0"/>
              </a:rPr>
              <a:t>wait until</a:t>
            </a:r>
            <a:r>
              <a:rPr lang="en-US" altLang="en-US" sz="1800">
                <a:latin typeface="Comic Sans MS" panose="030F0702030302020204" pitchFamily="66" charset="0"/>
              </a:rPr>
              <a:t> clk=‘1’;</a:t>
            </a:r>
          </a:p>
          <a:p>
            <a:pPr>
              <a:lnSpc>
                <a:spcPct val="95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    ….</a:t>
            </a:r>
          </a:p>
          <a:p>
            <a:pPr>
              <a:lnSpc>
                <a:spcPct val="95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mic Sans MS" panose="030F0702030302020204" pitchFamily="66" charset="0"/>
              </a:rPr>
              <a:t>end process;</a:t>
            </a:r>
          </a:p>
        </p:txBody>
      </p:sp>
      <p:sp>
        <p:nvSpPr>
          <p:cNvPr id="909320" name="Cloud">
            <a:extLst>
              <a:ext uri="{FF2B5EF4-FFF2-40B4-BE49-F238E27FC236}">
                <a16:creationId xmlns:a16="http://schemas.microsoft.com/office/drawing/2014/main" id="{FB8AAAE6-BC45-4F68-9DE8-11C6C239345B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4367214" y="2420939"/>
            <a:ext cx="4467225" cy="29940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30000"/>
              </a:spcBef>
              <a:buClrTx/>
              <a:buSzTx/>
              <a:buFontTx/>
              <a:buNone/>
            </a:pPr>
            <a:endParaRPr lang="en-US" altLang="en-US" sz="2400" b="1">
              <a:latin typeface="Comic Sans MS" panose="030F0702030302020204" pitchFamily="66" charset="0"/>
            </a:endParaRPr>
          </a:p>
          <a:p>
            <a:pPr algn="ctr">
              <a:lnSpc>
                <a:spcPct val="95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2400" b="1">
                <a:latin typeface="Comic Sans MS" panose="030F0702030302020204" pitchFamily="66" charset="0"/>
              </a:rPr>
              <a:t>Selection depends on synthesis tools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9320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Number Placeholder 4">
            <a:extLst>
              <a:ext uri="{FF2B5EF4-FFF2-40B4-BE49-F238E27FC236}">
                <a16:creationId xmlns:a16="http://schemas.microsoft.com/office/drawing/2014/main" id="{860955A7-E4BF-4E31-AD67-76E9F0A3D0C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9793288" y="6597650"/>
            <a:ext cx="874712" cy="26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BF07D27-2D21-42D3-92EB-17F097E5C333}" type="slidenum">
              <a:rPr lang="en-US" altLang="en-US" sz="1200">
                <a:solidFill>
                  <a:srgbClr val="FFFFFF"/>
                </a:solidFill>
                <a:latin typeface="Comic Sans MS" panose="030F0702030302020204" pitchFamily="66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lang="en-US" altLang="en-US" sz="1200">
              <a:solidFill>
                <a:srgbClr val="FFFFFF"/>
              </a:solidFill>
              <a:latin typeface="Comic Sans MS" panose="030F0702030302020204" pitchFamily="66" charset="0"/>
            </a:endParaRPr>
          </a:p>
        </p:txBody>
      </p:sp>
      <p:sp>
        <p:nvSpPr>
          <p:cNvPr id="80899" name="Rectangle 7">
            <a:extLst>
              <a:ext uri="{FF2B5EF4-FFF2-40B4-BE49-F238E27FC236}">
                <a16:creationId xmlns:a16="http://schemas.microsoft.com/office/drawing/2014/main" id="{A3D05A7A-4DCF-4DF1-9559-D1492FC3E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5679" y="3866357"/>
            <a:ext cx="4319587" cy="2520950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prstDash val="dash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rgbClr val="005782"/>
              </a:solidFill>
              <a:latin typeface="Comic Sans MS" panose="030F0702030302020204" pitchFamily="66" charset="0"/>
            </a:endParaRPr>
          </a:p>
        </p:txBody>
      </p:sp>
      <p:sp>
        <p:nvSpPr>
          <p:cNvPr id="80900" name="Rectangle 6">
            <a:extLst>
              <a:ext uri="{FF2B5EF4-FFF2-40B4-BE49-F238E27FC236}">
                <a16:creationId xmlns:a16="http://schemas.microsoft.com/office/drawing/2014/main" id="{F543DBA5-4D7F-4C54-9617-A47650205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5679" y="1690689"/>
            <a:ext cx="4248150" cy="1913034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rgbClr val="005782"/>
              </a:solidFill>
              <a:latin typeface="Comic Sans MS" panose="030F0702030302020204" pitchFamily="66" charset="0"/>
            </a:endParaRPr>
          </a:p>
        </p:txBody>
      </p:sp>
      <p:sp>
        <p:nvSpPr>
          <p:cNvPr id="80901" name="Rectangle 2">
            <a:extLst>
              <a:ext uri="{FF2B5EF4-FFF2-40B4-BE49-F238E27FC236}">
                <a16:creationId xmlns:a16="http://schemas.microsoft.com/office/drawing/2014/main" id="{1B81D10A-1701-40ED-8902-AE284C1C8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b="1" dirty="0">
                <a:latin typeface="Comic Sans MS" panose="030F0702030302020204" pitchFamily="66" charset="0"/>
              </a:rPr>
              <a:t>D-Flip Flop</a:t>
            </a:r>
          </a:p>
        </p:txBody>
      </p:sp>
      <p:sp>
        <p:nvSpPr>
          <p:cNvPr id="80902" name="Rectangle 3">
            <a:extLst>
              <a:ext uri="{FF2B5EF4-FFF2-40B4-BE49-F238E27FC236}">
                <a16:creationId xmlns:a16="http://schemas.microsoft.com/office/drawing/2014/main" id="{39CE9F22-8747-4108-A251-4423CAE94E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library</a:t>
            </a:r>
            <a:r>
              <a:rPr lang="en-US" altLang="en-US" sz="1800" b="1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latin typeface="Comic Sans MS" panose="030F0702030302020204" pitchFamily="66" charset="0"/>
              </a:rPr>
              <a:t>IEEE;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use </a:t>
            </a:r>
            <a:r>
              <a:rPr lang="en-US" altLang="en-US" sz="1800" dirty="0">
                <a:latin typeface="Comic Sans MS" panose="030F0702030302020204" pitchFamily="66" charset="0"/>
              </a:rPr>
              <a:t>IEEE.std_logic_1164.</a:t>
            </a:r>
            <a:r>
              <a:rPr lang="en-US" altLang="en-US" sz="1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all</a:t>
            </a:r>
            <a:r>
              <a:rPr lang="en-US" altLang="en-US" sz="1800" dirty="0">
                <a:latin typeface="Comic Sans MS" panose="030F0702030302020204" pitchFamily="66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 b="1" dirty="0">
              <a:latin typeface="Comic Sans MS" panose="030F0702030302020204" pitchFamily="66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 dirty="0">
                <a:latin typeface="Comic Sans MS" panose="030F0702030302020204" pitchFamily="66" charset="0"/>
              </a:rPr>
              <a:t>entity </a:t>
            </a:r>
            <a:r>
              <a:rPr lang="en-US" altLang="en-US" sz="1800" dirty="0" err="1">
                <a:latin typeface="Comic Sans MS" panose="030F0702030302020204" pitchFamily="66" charset="0"/>
              </a:rPr>
              <a:t>d_ff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b="1" dirty="0">
                <a:latin typeface="Comic Sans MS" panose="030F0702030302020204" pitchFamily="66" charset="0"/>
              </a:rPr>
              <a:t>is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 dirty="0">
                <a:latin typeface="Comic Sans MS" panose="030F0702030302020204" pitchFamily="66" charset="0"/>
              </a:rPr>
              <a:t>  port </a:t>
            </a:r>
            <a:r>
              <a:rPr lang="en-US" altLang="en-US" sz="1800" dirty="0">
                <a:latin typeface="Comic Sans MS" panose="030F0702030302020204" pitchFamily="66" charset="0"/>
              </a:rPr>
              <a:t>(data, </a:t>
            </a:r>
            <a:r>
              <a:rPr lang="en-US" altLang="en-US" sz="1800" dirty="0" err="1">
                <a:latin typeface="Comic Sans MS" panose="030F0702030302020204" pitchFamily="66" charset="0"/>
              </a:rPr>
              <a:t>clk</a:t>
            </a:r>
            <a:r>
              <a:rPr lang="en-US" altLang="en-US" sz="1800" dirty="0">
                <a:latin typeface="Comic Sans MS" panose="030F0702030302020204" pitchFamily="66" charset="0"/>
              </a:rPr>
              <a:t> : </a:t>
            </a:r>
            <a:r>
              <a:rPr lang="en-US" altLang="en-US" sz="1800" b="1" dirty="0">
                <a:latin typeface="Comic Sans MS" panose="030F0702030302020204" pitchFamily="66" charset="0"/>
              </a:rPr>
              <a:t>in </a:t>
            </a:r>
            <a:r>
              <a:rPr lang="en-US" altLang="en-US" sz="1800" dirty="0" err="1">
                <a:latin typeface="Comic Sans MS" panose="030F0702030302020204" pitchFamily="66" charset="0"/>
              </a:rPr>
              <a:t>std_logic</a:t>
            </a:r>
            <a:r>
              <a:rPr lang="en-US" altLang="en-US" sz="1800" dirty="0">
                <a:latin typeface="Comic Sans MS" panose="030F0702030302020204" pitchFamily="66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           q : </a:t>
            </a:r>
            <a:r>
              <a:rPr lang="en-US" altLang="en-US" sz="1800" b="1" dirty="0">
                <a:latin typeface="Comic Sans MS" panose="030F0702030302020204" pitchFamily="66" charset="0"/>
              </a:rPr>
              <a:t>out </a:t>
            </a:r>
            <a:r>
              <a:rPr lang="en-US" altLang="en-US" sz="1800" dirty="0" err="1">
                <a:latin typeface="Comic Sans MS" panose="030F0702030302020204" pitchFamily="66" charset="0"/>
              </a:rPr>
              <a:t>std_logic</a:t>
            </a:r>
            <a:r>
              <a:rPr lang="en-US" altLang="en-US" sz="1800" dirty="0">
                <a:latin typeface="Comic Sans MS" panose="030F0702030302020204" pitchFamily="66" charset="0"/>
              </a:rPr>
              <a:t>);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 dirty="0">
                <a:latin typeface="Comic Sans MS" panose="030F0702030302020204" pitchFamily="66" charset="0"/>
              </a:rPr>
              <a:t>end </a:t>
            </a:r>
            <a:r>
              <a:rPr lang="en-US" altLang="en-US" sz="1800" dirty="0" err="1">
                <a:latin typeface="Comic Sans MS" panose="030F0702030302020204" pitchFamily="66" charset="0"/>
              </a:rPr>
              <a:t>d_ff</a:t>
            </a:r>
            <a:r>
              <a:rPr lang="en-US" altLang="en-US" sz="1800" dirty="0">
                <a:latin typeface="Comic Sans MS" panose="030F0702030302020204" pitchFamily="66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 b="1" dirty="0">
              <a:latin typeface="Comic Sans MS" panose="030F0702030302020204" pitchFamily="66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 b="1" dirty="0">
              <a:latin typeface="Comic Sans MS" panose="030F0702030302020204" pitchFamily="66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 dirty="0">
                <a:latin typeface="Comic Sans MS" panose="030F0702030302020204" pitchFamily="66" charset="0"/>
              </a:rPr>
              <a:t>architecture </a:t>
            </a:r>
            <a:r>
              <a:rPr lang="en-US" altLang="en-US" sz="1800" dirty="0" err="1">
                <a:latin typeface="Comic Sans MS" panose="030F0702030302020204" pitchFamily="66" charset="0"/>
              </a:rPr>
              <a:t>behav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b="1" dirty="0">
                <a:latin typeface="Comic Sans MS" panose="030F0702030302020204" pitchFamily="66" charset="0"/>
              </a:rPr>
              <a:t>of </a:t>
            </a:r>
            <a:r>
              <a:rPr lang="en-US" altLang="en-US" sz="1800" dirty="0" err="1">
                <a:latin typeface="Comic Sans MS" panose="030F0702030302020204" pitchFamily="66" charset="0"/>
              </a:rPr>
              <a:t>d_ff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b="1" dirty="0">
                <a:latin typeface="Comic Sans MS" panose="030F0702030302020204" pitchFamily="66" charset="0"/>
              </a:rPr>
              <a:t>is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 dirty="0">
                <a:latin typeface="Comic Sans MS" panose="030F0702030302020204" pitchFamily="66" charset="0"/>
              </a:rPr>
              <a:t>begin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 dirty="0">
                <a:latin typeface="Comic Sans MS" panose="030F0702030302020204" pitchFamily="66" charset="0"/>
              </a:rPr>
              <a:t>  process </a:t>
            </a:r>
            <a:r>
              <a:rPr lang="en-US" altLang="en-US" sz="1800" dirty="0">
                <a:latin typeface="Comic Sans MS" panose="030F0702030302020204" pitchFamily="66" charset="0"/>
              </a:rPr>
              <a:t>(</a:t>
            </a:r>
            <a:r>
              <a:rPr lang="en-US" altLang="en-US" sz="1800" dirty="0" err="1">
                <a:latin typeface="Comic Sans MS" panose="030F0702030302020204" pitchFamily="66" charset="0"/>
              </a:rPr>
              <a:t>clk</a:t>
            </a:r>
            <a:r>
              <a:rPr lang="en-US" altLang="en-US" sz="1800" dirty="0">
                <a:latin typeface="Comic Sans MS" panose="030F0702030302020204" pitchFamily="66" charset="0"/>
              </a:rPr>
              <a:t>) </a:t>
            </a:r>
            <a:r>
              <a:rPr lang="en-US" altLang="en-US" sz="1800" b="1" dirty="0">
                <a:latin typeface="Comic Sans MS" panose="030F0702030302020204" pitchFamily="66" charset="0"/>
              </a:rPr>
              <a:t>begin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 dirty="0">
                <a:latin typeface="Comic Sans MS" panose="030F0702030302020204" pitchFamily="66" charset="0"/>
              </a:rPr>
              <a:t>    if </a:t>
            </a:r>
            <a:r>
              <a:rPr lang="en-US" altLang="en-US" sz="1800" dirty="0">
                <a:latin typeface="Comic Sans MS" panose="030F0702030302020204" pitchFamily="66" charset="0"/>
              </a:rPr>
              <a:t>(</a:t>
            </a:r>
            <a:r>
              <a:rPr lang="en-US" altLang="en-US" sz="1800" dirty="0" err="1">
                <a:latin typeface="Comic Sans MS" panose="030F0702030302020204" pitchFamily="66" charset="0"/>
              </a:rPr>
              <a:t>clk'event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b="1" dirty="0">
                <a:latin typeface="Comic Sans MS" panose="030F0702030302020204" pitchFamily="66" charset="0"/>
              </a:rPr>
              <a:t>and </a:t>
            </a:r>
            <a:r>
              <a:rPr lang="en-US" altLang="en-US" sz="1800" dirty="0" err="1">
                <a:latin typeface="Comic Sans MS" panose="030F0702030302020204" pitchFamily="66" charset="0"/>
              </a:rPr>
              <a:t>clk</a:t>
            </a:r>
            <a:r>
              <a:rPr lang="en-US" altLang="en-US" sz="1800" dirty="0">
                <a:latin typeface="Comic Sans MS" panose="030F0702030302020204" pitchFamily="66" charset="0"/>
              </a:rPr>
              <a:t> = '1') </a:t>
            </a:r>
            <a:r>
              <a:rPr lang="en-US" altLang="en-US" sz="1800" b="1" dirty="0">
                <a:latin typeface="Comic Sans MS" panose="030F0702030302020204" pitchFamily="66" charset="0"/>
              </a:rPr>
              <a:t>then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      q &lt;= data;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 dirty="0">
                <a:latin typeface="Comic Sans MS" panose="030F0702030302020204" pitchFamily="66" charset="0"/>
              </a:rPr>
              <a:t>    end if</a:t>
            </a:r>
            <a:r>
              <a:rPr lang="en-US" altLang="en-US" sz="1800" dirty="0">
                <a:latin typeface="Comic Sans MS" panose="030F0702030302020204" pitchFamily="66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 dirty="0">
                <a:latin typeface="Comic Sans MS" panose="030F0702030302020204" pitchFamily="66" charset="0"/>
              </a:rPr>
              <a:t>  end process</a:t>
            </a:r>
            <a:r>
              <a:rPr lang="en-US" altLang="en-US" sz="1800" dirty="0">
                <a:latin typeface="Comic Sans MS" panose="030F0702030302020204" pitchFamily="66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 dirty="0">
                <a:latin typeface="Comic Sans MS" panose="030F0702030302020204" pitchFamily="66" charset="0"/>
              </a:rPr>
              <a:t>end </a:t>
            </a:r>
            <a:r>
              <a:rPr lang="en-US" altLang="en-US" sz="1800" dirty="0" err="1">
                <a:latin typeface="Comic Sans MS" panose="030F0702030302020204" pitchFamily="66" charset="0"/>
              </a:rPr>
              <a:t>behav</a:t>
            </a:r>
            <a:r>
              <a:rPr lang="en-US" altLang="en-US" sz="1800" dirty="0">
                <a:latin typeface="Comic Sans MS" panose="030F0702030302020204" pitchFamily="66" charset="0"/>
              </a:rPr>
              <a:t>;</a:t>
            </a:r>
          </a:p>
        </p:txBody>
      </p:sp>
      <p:pic>
        <p:nvPicPr>
          <p:cNvPr id="80903" name="Picture 4">
            <a:extLst>
              <a:ext uri="{FF2B5EF4-FFF2-40B4-BE49-F238E27FC236}">
                <a16:creationId xmlns:a16="http://schemas.microsoft.com/office/drawing/2014/main" id="{F62B7354-22E6-431F-9A95-A2F0CB6BF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164" y="2349500"/>
            <a:ext cx="326707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4">
            <a:extLst>
              <a:ext uri="{FF2B5EF4-FFF2-40B4-BE49-F238E27FC236}">
                <a16:creationId xmlns:a16="http://schemas.microsoft.com/office/drawing/2014/main" id="{6A5AC05C-9E8D-473E-A0F2-7A6D698BD0D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9793288" y="6597650"/>
            <a:ext cx="874712" cy="26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D0355E5-BB56-4FFD-AA8C-E4D5A0656DAF}" type="slidenum">
              <a:rPr lang="en-US" altLang="en-US" sz="1200">
                <a:solidFill>
                  <a:srgbClr val="FFFFFF"/>
                </a:solidFill>
                <a:latin typeface="Comic Sans MS" panose="030F0702030302020204" pitchFamily="66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64</a:t>
            </a:fld>
            <a:endParaRPr lang="en-US" altLang="en-US" sz="1200">
              <a:solidFill>
                <a:srgbClr val="FFFFFF"/>
              </a:solidFill>
              <a:latin typeface="Comic Sans MS" panose="030F0702030302020204" pitchFamily="66" charset="0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E5A9623D-DE34-4BF9-975A-F87BAB0B0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6346" y="3787450"/>
            <a:ext cx="4319587" cy="2520950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prstDash val="dash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rgbClr val="005782"/>
              </a:solidFill>
              <a:latin typeface="Comic Sans MS" panose="030F0702030302020204" pitchFamily="66" charset="0"/>
            </a:endParaRPr>
          </a:p>
        </p:txBody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CBEC2A5D-4757-44C9-A707-2B8BA8C71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6346" y="1737930"/>
            <a:ext cx="4248150" cy="1693824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rgbClr val="005782"/>
              </a:solidFill>
              <a:latin typeface="Comic Sans MS" panose="030F0702030302020204" pitchFamily="66" charset="0"/>
            </a:endParaRPr>
          </a:p>
        </p:txBody>
      </p:sp>
      <p:sp>
        <p:nvSpPr>
          <p:cNvPr id="913412" name="Rectangle 4">
            <a:extLst>
              <a:ext uri="{FF2B5EF4-FFF2-40B4-BE49-F238E27FC236}">
                <a16:creationId xmlns:a16="http://schemas.microsoft.com/office/drawing/2014/main" id="{91998CA0-6DC3-45AA-8E6B-ECEF23C56E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b="1" dirty="0">
                <a:latin typeface="Comic Sans MS" panose="030F0702030302020204" pitchFamily="66" charset="0"/>
              </a:rPr>
              <a:t>D-Flip Flop with Asynchronous Reset</a:t>
            </a:r>
          </a:p>
        </p:txBody>
      </p:sp>
      <p:sp>
        <p:nvSpPr>
          <p:cNvPr id="81926" name="Rectangle 5">
            <a:extLst>
              <a:ext uri="{FF2B5EF4-FFF2-40B4-BE49-F238E27FC236}">
                <a16:creationId xmlns:a16="http://schemas.microsoft.com/office/drawing/2014/main" id="{97883A26-33D2-4C5B-BB97-5D1C690342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b="1" dirty="0">
                <a:solidFill>
                  <a:srgbClr val="FF0000"/>
                </a:solidFill>
                <a:latin typeface="Comic Sans MS" panose="030F0702030302020204" pitchFamily="66" charset="0"/>
              </a:rPr>
              <a:t>library</a:t>
            </a:r>
            <a:r>
              <a:rPr lang="en-US" altLang="en-US" sz="1500" b="1" dirty="0">
                <a:latin typeface="Comic Sans MS" panose="030F0702030302020204" pitchFamily="66" charset="0"/>
              </a:rPr>
              <a:t> </a:t>
            </a:r>
            <a:r>
              <a:rPr lang="en-US" altLang="en-US" sz="1500" dirty="0">
                <a:latin typeface="Comic Sans MS" panose="030F0702030302020204" pitchFamily="66" charset="0"/>
              </a:rPr>
              <a:t>IEEE;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b="1" dirty="0">
                <a:solidFill>
                  <a:srgbClr val="FF0000"/>
                </a:solidFill>
                <a:latin typeface="Comic Sans MS" panose="030F0702030302020204" pitchFamily="66" charset="0"/>
              </a:rPr>
              <a:t>use </a:t>
            </a:r>
            <a:r>
              <a:rPr lang="en-US" altLang="en-US" sz="1500" dirty="0">
                <a:latin typeface="Comic Sans MS" panose="030F0702030302020204" pitchFamily="66" charset="0"/>
              </a:rPr>
              <a:t>IEEE.std_logic_1164.</a:t>
            </a:r>
            <a:r>
              <a:rPr lang="en-US" altLang="en-US" sz="1500" b="1" dirty="0">
                <a:solidFill>
                  <a:srgbClr val="FF0000"/>
                </a:solidFill>
                <a:latin typeface="Comic Sans MS" panose="030F0702030302020204" pitchFamily="66" charset="0"/>
              </a:rPr>
              <a:t>all</a:t>
            </a:r>
            <a:r>
              <a:rPr lang="en-US" altLang="en-US" sz="1500" dirty="0">
                <a:latin typeface="Comic Sans MS" panose="030F0702030302020204" pitchFamily="66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b="1" dirty="0">
              <a:latin typeface="Comic Sans MS" panose="030F0702030302020204" pitchFamily="66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mic Sans MS" panose="030F0702030302020204" pitchFamily="66" charset="0"/>
              </a:rPr>
              <a:t>entity </a:t>
            </a:r>
            <a:r>
              <a:rPr lang="en-US" altLang="en-US" sz="1500" dirty="0" err="1">
                <a:latin typeface="Comic Sans MS" panose="030F0702030302020204" pitchFamily="66" charset="0"/>
              </a:rPr>
              <a:t>d_ff</a:t>
            </a:r>
            <a:r>
              <a:rPr lang="en-US" altLang="en-US" sz="1500" dirty="0">
                <a:latin typeface="Comic Sans MS" panose="030F0702030302020204" pitchFamily="66" charset="0"/>
              </a:rPr>
              <a:t> </a:t>
            </a:r>
            <a:r>
              <a:rPr lang="en-US" altLang="en-US" sz="1500" b="1" dirty="0">
                <a:latin typeface="Comic Sans MS" panose="030F0702030302020204" pitchFamily="66" charset="0"/>
              </a:rPr>
              <a:t>is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b="1" dirty="0">
                <a:latin typeface="Comic Sans MS" panose="030F0702030302020204" pitchFamily="66" charset="0"/>
              </a:rPr>
              <a:t>  port </a:t>
            </a:r>
            <a:r>
              <a:rPr lang="en-US" altLang="en-US" sz="1500" dirty="0">
                <a:latin typeface="Comic Sans MS" panose="030F0702030302020204" pitchFamily="66" charset="0"/>
              </a:rPr>
              <a:t>(data, </a:t>
            </a:r>
            <a:r>
              <a:rPr lang="en-US" altLang="en-US" sz="1500" dirty="0" err="1">
                <a:latin typeface="Comic Sans MS" panose="030F0702030302020204" pitchFamily="66" charset="0"/>
              </a:rPr>
              <a:t>clk,reset</a:t>
            </a:r>
            <a:r>
              <a:rPr lang="en-US" altLang="en-US" sz="1500" dirty="0">
                <a:latin typeface="Comic Sans MS" panose="030F0702030302020204" pitchFamily="66" charset="0"/>
              </a:rPr>
              <a:t> : </a:t>
            </a:r>
            <a:r>
              <a:rPr lang="en-US" altLang="en-US" sz="1500" b="1" dirty="0">
                <a:latin typeface="Comic Sans MS" panose="030F0702030302020204" pitchFamily="66" charset="0"/>
              </a:rPr>
              <a:t>in </a:t>
            </a:r>
            <a:r>
              <a:rPr lang="en-US" altLang="en-US" sz="1500" dirty="0" err="1">
                <a:latin typeface="Comic Sans MS" panose="030F0702030302020204" pitchFamily="66" charset="0"/>
              </a:rPr>
              <a:t>std_logic</a:t>
            </a:r>
            <a:r>
              <a:rPr lang="en-US" altLang="en-US" sz="1500" dirty="0">
                <a:latin typeface="Comic Sans MS" panose="030F0702030302020204" pitchFamily="66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dirty="0">
                <a:latin typeface="Comic Sans MS" panose="030F0702030302020204" pitchFamily="66" charset="0"/>
              </a:rPr>
              <a:t>           q : </a:t>
            </a:r>
            <a:r>
              <a:rPr lang="en-US" altLang="en-US" sz="1500" b="1" dirty="0">
                <a:latin typeface="Comic Sans MS" panose="030F0702030302020204" pitchFamily="66" charset="0"/>
              </a:rPr>
              <a:t>out </a:t>
            </a:r>
            <a:r>
              <a:rPr lang="en-US" altLang="en-US" sz="1500" dirty="0" err="1">
                <a:latin typeface="Comic Sans MS" panose="030F0702030302020204" pitchFamily="66" charset="0"/>
              </a:rPr>
              <a:t>std_logic</a:t>
            </a:r>
            <a:r>
              <a:rPr lang="en-US" altLang="en-US" sz="1500" dirty="0">
                <a:latin typeface="Comic Sans MS" panose="030F0702030302020204" pitchFamily="66" charset="0"/>
              </a:rPr>
              <a:t>);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b="1" dirty="0">
                <a:latin typeface="Comic Sans MS" panose="030F0702030302020204" pitchFamily="66" charset="0"/>
              </a:rPr>
              <a:t>end </a:t>
            </a:r>
            <a:r>
              <a:rPr lang="en-US" altLang="en-US" sz="1500" dirty="0" err="1">
                <a:latin typeface="Comic Sans MS" panose="030F0702030302020204" pitchFamily="66" charset="0"/>
              </a:rPr>
              <a:t>d_ff</a:t>
            </a:r>
            <a:r>
              <a:rPr lang="en-US" altLang="en-US" sz="1500" dirty="0">
                <a:latin typeface="Comic Sans MS" panose="030F0702030302020204" pitchFamily="66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500" b="1" dirty="0">
              <a:latin typeface="Comic Sans MS" panose="030F0702030302020204" pitchFamily="66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500" b="1" dirty="0">
              <a:latin typeface="Comic Sans MS" panose="030F0702030302020204" pitchFamily="66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500" b="1" dirty="0">
              <a:latin typeface="Comic Sans MS" panose="030F0702030302020204" pitchFamily="66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b="1" dirty="0">
                <a:latin typeface="Comic Sans MS" panose="030F0702030302020204" pitchFamily="66" charset="0"/>
              </a:rPr>
              <a:t>architecture </a:t>
            </a:r>
            <a:r>
              <a:rPr lang="en-US" altLang="en-US" sz="1500" dirty="0" err="1">
                <a:latin typeface="Comic Sans MS" panose="030F0702030302020204" pitchFamily="66" charset="0"/>
              </a:rPr>
              <a:t>behav</a:t>
            </a:r>
            <a:r>
              <a:rPr lang="en-US" altLang="en-US" sz="1500" dirty="0">
                <a:latin typeface="Comic Sans MS" panose="030F0702030302020204" pitchFamily="66" charset="0"/>
              </a:rPr>
              <a:t> </a:t>
            </a:r>
            <a:r>
              <a:rPr lang="en-US" altLang="en-US" sz="1500" b="1" dirty="0">
                <a:latin typeface="Comic Sans MS" panose="030F0702030302020204" pitchFamily="66" charset="0"/>
              </a:rPr>
              <a:t>of </a:t>
            </a:r>
            <a:r>
              <a:rPr lang="en-US" altLang="en-US" sz="1500" dirty="0" err="1">
                <a:latin typeface="Comic Sans MS" panose="030F0702030302020204" pitchFamily="66" charset="0"/>
              </a:rPr>
              <a:t>d_ff</a:t>
            </a:r>
            <a:r>
              <a:rPr lang="en-US" altLang="en-US" sz="1500" dirty="0">
                <a:latin typeface="Comic Sans MS" panose="030F0702030302020204" pitchFamily="66" charset="0"/>
              </a:rPr>
              <a:t> </a:t>
            </a:r>
            <a:r>
              <a:rPr lang="en-US" altLang="en-US" sz="1500" b="1" dirty="0">
                <a:latin typeface="Comic Sans MS" panose="030F0702030302020204" pitchFamily="66" charset="0"/>
              </a:rPr>
              <a:t>is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b="1" dirty="0">
                <a:latin typeface="Comic Sans MS" panose="030F0702030302020204" pitchFamily="66" charset="0"/>
              </a:rPr>
              <a:t>begin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b="1" dirty="0">
                <a:latin typeface="Comic Sans MS" panose="030F0702030302020204" pitchFamily="66" charset="0"/>
              </a:rPr>
              <a:t>  process </a:t>
            </a:r>
            <a:r>
              <a:rPr lang="en-US" altLang="en-US" sz="1500" dirty="0">
                <a:latin typeface="Comic Sans MS" panose="030F0702030302020204" pitchFamily="66" charset="0"/>
              </a:rPr>
              <a:t>(</a:t>
            </a:r>
            <a:r>
              <a:rPr lang="en-US" altLang="en-US" sz="1500" dirty="0" err="1">
                <a:latin typeface="Comic Sans MS" panose="030F0702030302020204" pitchFamily="66" charset="0"/>
              </a:rPr>
              <a:t>clk</a:t>
            </a:r>
            <a:r>
              <a:rPr lang="en-US" altLang="en-US" sz="1500" dirty="0">
                <a:latin typeface="Comic Sans MS" panose="030F0702030302020204" pitchFamily="66" charset="0"/>
              </a:rPr>
              <a:t>, reset) </a:t>
            </a:r>
            <a:r>
              <a:rPr lang="en-US" altLang="en-US" sz="1500" b="1" dirty="0">
                <a:latin typeface="Comic Sans MS" panose="030F0702030302020204" pitchFamily="66" charset="0"/>
              </a:rPr>
              <a:t>begin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b="1" dirty="0">
                <a:latin typeface="Comic Sans MS" panose="030F0702030302020204" pitchFamily="66" charset="0"/>
              </a:rPr>
              <a:t>    if </a:t>
            </a:r>
            <a:r>
              <a:rPr lang="en-US" altLang="en-US" sz="1500" dirty="0">
                <a:latin typeface="Comic Sans MS" panose="030F0702030302020204" pitchFamily="66" charset="0"/>
              </a:rPr>
              <a:t>reset=‘1’</a:t>
            </a:r>
            <a:r>
              <a:rPr lang="en-US" altLang="en-US" sz="1500" b="1" dirty="0">
                <a:latin typeface="Comic Sans MS" panose="030F0702030302020204" pitchFamily="66" charset="0"/>
              </a:rPr>
              <a:t> then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b="1" dirty="0">
                <a:latin typeface="Comic Sans MS" panose="030F0702030302020204" pitchFamily="66" charset="0"/>
              </a:rPr>
              <a:t>        </a:t>
            </a:r>
            <a:r>
              <a:rPr lang="en-US" altLang="en-US" sz="1500" dirty="0">
                <a:latin typeface="Comic Sans MS" panose="030F0702030302020204" pitchFamily="66" charset="0"/>
              </a:rPr>
              <a:t>q&lt;=‘0’;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b="1" dirty="0">
                <a:latin typeface="Comic Sans MS" panose="030F0702030302020204" pitchFamily="66" charset="0"/>
              </a:rPr>
              <a:t>    </a:t>
            </a:r>
            <a:r>
              <a:rPr lang="en-US" altLang="en-US" sz="1500" b="1" dirty="0" err="1">
                <a:latin typeface="Comic Sans MS" panose="030F0702030302020204" pitchFamily="66" charset="0"/>
              </a:rPr>
              <a:t>elsif</a:t>
            </a:r>
            <a:r>
              <a:rPr lang="en-US" altLang="en-US" sz="1500" b="1" dirty="0">
                <a:latin typeface="Comic Sans MS" panose="030F0702030302020204" pitchFamily="66" charset="0"/>
              </a:rPr>
              <a:t> </a:t>
            </a:r>
            <a:r>
              <a:rPr lang="en-US" altLang="en-US" sz="1500" dirty="0">
                <a:latin typeface="Comic Sans MS" panose="030F0702030302020204" pitchFamily="66" charset="0"/>
              </a:rPr>
              <a:t>(</a:t>
            </a:r>
            <a:r>
              <a:rPr lang="en-US" altLang="en-US" sz="1500" dirty="0" err="1">
                <a:latin typeface="Comic Sans MS" panose="030F0702030302020204" pitchFamily="66" charset="0"/>
              </a:rPr>
              <a:t>clk'event</a:t>
            </a:r>
            <a:r>
              <a:rPr lang="en-US" altLang="en-US" sz="1500" dirty="0">
                <a:latin typeface="Comic Sans MS" panose="030F0702030302020204" pitchFamily="66" charset="0"/>
              </a:rPr>
              <a:t> </a:t>
            </a:r>
            <a:r>
              <a:rPr lang="en-US" altLang="en-US" sz="1500" b="1" dirty="0">
                <a:latin typeface="Comic Sans MS" panose="030F0702030302020204" pitchFamily="66" charset="0"/>
              </a:rPr>
              <a:t>and </a:t>
            </a:r>
            <a:r>
              <a:rPr lang="en-US" altLang="en-US" sz="1500" dirty="0" err="1">
                <a:latin typeface="Comic Sans MS" panose="030F0702030302020204" pitchFamily="66" charset="0"/>
              </a:rPr>
              <a:t>clk</a:t>
            </a:r>
            <a:r>
              <a:rPr lang="en-US" altLang="en-US" sz="1500" dirty="0">
                <a:latin typeface="Comic Sans MS" panose="030F0702030302020204" pitchFamily="66" charset="0"/>
              </a:rPr>
              <a:t> = '1') </a:t>
            </a:r>
            <a:r>
              <a:rPr lang="en-US" altLang="en-US" sz="1500" b="1" dirty="0">
                <a:latin typeface="Comic Sans MS" panose="030F0702030302020204" pitchFamily="66" charset="0"/>
              </a:rPr>
              <a:t>then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dirty="0">
                <a:latin typeface="Comic Sans MS" panose="030F0702030302020204" pitchFamily="66" charset="0"/>
              </a:rPr>
              <a:t>      q &lt;= data;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b="1" dirty="0">
                <a:latin typeface="Comic Sans MS" panose="030F0702030302020204" pitchFamily="66" charset="0"/>
              </a:rPr>
              <a:t>    end if</a:t>
            </a:r>
            <a:r>
              <a:rPr lang="en-US" altLang="en-US" sz="1500" dirty="0">
                <a:latin typeface="Comic Sans MS" panose="030F0702030302020204" pitchFamily="66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b="1" dirty="0">
                <a:latin typeface="Comic Sans MS" panose="030F0702030302020204" pitchFamily="66" charset="0"/>
              </a:rPr>
              <a:t>  end process</a:t>
            </a:r>
            <a:r>
              <a:rPr lang="en-US" altLang="en-US" sz="1500" dirty="0">
                <a:latin typeface="Comic Sans MS" panose="030F0702030302020204" pitchFamily="66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b="1" dirty="0">
                <a:latin typeface="Comic Sans MS" panose="030F0702030302020204" pitchFamily="66" charset="0"/>
              </a:rPr>
              <a:t>end </a:t>
            </a:r>
            <a:r>
              <a:rPr lang="en-US" altLang="en-US" sz="1500" dirty="0" err="1">
                <a:latin typeface="Comic Sans MS" panose="030F0702030302020204" pitchFamily="66" charset="0"/>
              </a:rPr>
              <a:t>behav</a:t>
            </a:r>
            <a:r>
              <a:rPr lang="en-US" altLang="en-US" sz="1500" dirty="0">
                <a:latin typeface="Comic Sans MS" panose="030F0702030302020204" pitchFamily="66" charset="0"/>
              </a:rPr>
              <a:t>;</a:t>
            </a:r>
          </a:p>
        </p:txBody>
      </p:sp>
      <p:grpSp>
        <p:nvGrpSpPr>
          <p:cNvPr id="81927" name="Group 9">
            <a:extLst>
              <a:ext uri="{FF2B5EF4-FFF2-40B4-BE49-F238E27FC236}">
                <a16:creationId xmlns:a16="http://schemas.microsoft.com/office/drawing/2014/main" id="{56C723B1-C97F-42A6-B8EF-A3FF17E15283}"/>
              </a:ext>
            </a:extLst>
          </p:cNvPr>
          <p:cNvGrpSpPr>
            <a:grpSpLocks/>
          </p:cNvGrpSpPr>
          <p:nvPr/>
        </p:nvGrpSpPr>
        <p:grpSpPr bwMode="auto">
          <a:xfrm>
            <a:off x="6888164" y="2349501"/>
            <a:ext cx="3267075" cy="2547938"/>
            <a:chOff x="3379" y="1480"/>
            <a:chExt cx="2058" cy="1605"/>
          </a:xfrm>
        </p:grpSpPr>
        <p:pic>
          <p:nvPicPr>
            <p:cNvPr id="81928" name="Picture 6">
              <a:extLst>
                <a:ext uri="{FF2B5EF4-FFF2-40B4-BE49-F238E27FC236}">
                  <a16:creationId xmlns:a16="http://schemas.microsoft.com/office/drawing/2014/main" id="{C4693955-7A86-4B4E-AA22-2FC81E1CDF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9" y="1480"/>
              <a:ext cx="2058" cy="1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929" name="Line 7">
              <a:extLst>
                <a:ext uri="{FF2B5EF4-FFF2-40B4-BE49-F238E27FC236}">
                  <a16:creationId xmlns:a16="http://schemas.microsoft.com/office/drawing/2014/main" id="{1A729E24-088E-48DA-84FF-276D58F00E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9" y="2688"/>
              <a:ext cx="0" cy="24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81930" name="Text Box 8">
              <a:extLst>
                <a:ext uri="{FF2B5EF4-FFF2-40B4-BE49-F238E27FC236}">
                  <a16:creationId xmlns:a16="http://schemas.microsoft.com/office/drawing/2014/main" id="{3F2FF805-2A0F-454C-B1E9-C58D422629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0" y="2861"/>
              <a:ext cx="489" cy="2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5000"/>
                </a:lnSpc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Comic Sans MS" panose="030F0702030302020204" pitchFamily="66" charset="0"/>
                </a:rPr>
                <a:t>reset</a:t>
              </a:r>
            </a:p>
          </p:txBody>
        </p: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Number Placeholder 4">
            <a:extLst>
              <a:ext uri="{FF2B5EF4-FFF2-40B4-BE49-F238E27FC236}">
                <a16:creationId xmlns:a16="http://schemas.microsoft.com/office/drawing/2014/main" id="{3DB8BA17-5A95-4B9A-82FD-18BCD7666AA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9793288" y="6597650"/>
            <a:ext cx="874712" cy="26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F74A76E-1598-4BCB-9941-EAED6CBFE994}" type="slidenum">
              <a:rPr lang="en-US" altLang="en-US" sz="1200">
                <a:solidFill>
                  <a:srgbClr val="FFFFFF"/>
                </a:solidFill>
                <a:latin typeface="Comic Sans MS" panose="030F0702030302020204" pitchFamily="66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65</a:t>
            </a:fld>
            <a:endParaRPr lang="en-US" altLang="en-US" sz="1200">
              <a:solidFill>
                <a:srgbClr val="FFFFFF"/>
              </a:solidFill>
              <a:latin typeface="Comic Sans MS" panose="030F0702030302020204" pitchFamily="66" charset="0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B042E7D0-C1AB-4800-9311-4F21F796D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1241" y="3636964"/>
            <a:ext cx="4319587" cy="2520950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prstDash val="dash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rgbClr val="005782"/>
              </a:solidFill>
              <a:latin typeface="Comic Sans MS" panose="030F0702030302020204" pitchFamily="66" charset="0"/>
            </a:endParaRPr>
          </a:p>
        </p:txBody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69FC7032-F239-4AA6-B998-743434D6D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813" y="1711324"/>
            <a:ext cx="4248150" cy="1637803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rgbClr val="005782"/>
              </a:solidFill>
              <a:latin typeface="Comic Sans MS" panose="030F0702030302020204" pitchFamily="66" charset="0"/>
            </a:endParaRPr>
          </a:p>
        </p:txBody>
      </p:sp>
      <p:sp>
        <p:nvSpPr>
          <p:cNvPr id="82949" name="Rectangle 4">
            <a:extLst>
              <a:ext uri="{FF2B5EF4-FFF2-40B4-BE49-F238E27FC236}">
                <a16:creationId xmlns:a16="http://schemas.microsoft.com/office/drawing/2014/main" id="{FE823729-8ED7-4C02-B449-01EECEB858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41513" y="200026"/>
            <a:ext cx="8826462" cy="989796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sz="4000" b="1" dirty="0">
                <a:latin typeface="Comic Sans MS" panose="030F0702030302020204" pitchFamily="66" charset="0"/>
              </a:rPr>
              <a:t>D-Flip Flop with Synchronous Reset</a:t>
            </a:r>
          </a:p>
        </p:txBody>
      </p:sp>
      <p:sp>
        <p:nvSpPr>
          <p:cNvPr id="82950" name="Rectangle 5">
            <a:extLst>
              <a:ext uri="{FF2B5EF4-FFF2-40B4-BE49-F238E27FC236}">
                <a16:creationId xmlns:a16="http://schemas.microsoft.com/office/drawing/2014/main" id="{7B0C7D6E-9712-4300-80FD-3AA92FD884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b="1">
                <a:solidFill>
                  <a:srgbClr val="FF0000"/>
                </a:solidFill>
                <a:latin typeface="Comic Sans MS" panose="030F0702030302020204" pitchFamily="66" charset="0"/>
              </a:rPr>
              <a:t>library</a:t>
            </a:r>
            <a:r>
              <a:rPr lang="en-US" altLang="en-US" sz="1500" b="1">
                <a:latin typeface="Comic Sans MS" panose="030F0702030302020204" pitchFamily="66" charset="0"/>
              </a:rPr>
              <a:t> </a:t>
            </a:r>
            <a:r>
              <a:rPr lang="en-US" altLang="en-US" sz="1500">
                <a:latin typeface="Comic Sans MS" panose="030F0702030302020204" pitchFamily="66" charset="0"/>
              </a:rPr>
              <a:t>IEEE;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b="1">
                <a:solidFill>
                  <a:srgbClr val="FF0000"/>
                </a:solidFill>
                <a:latin typeface="Comic Sans MS" panose="030F0702030302020204" pitchFamily="66" charset="0"/>
              </a:rPr>
              <a:t>use </a:t>
            </a:r>
            <a:r>
              <a:rPr lang="en-US" altLang="en-US" sz="1500">
                <a:latin typeface="Comic Sans MS" panose="030F0702030302020204" pitchFamily="66" charset="0"/>
              </a:rPr>
              <a:t>IEEE.std_logic_1164.</a:t>
            </a:r>
            <a:r>
              <a:rPr lang="en-US" altLang="en-US" sz="1500" b="1">
                <a:solidFill>
                  <a:srgbClr val="FF0000"/>
                </a:solidFill>
                <a:latin typeface="Comic Sans MS" panose="030F0702030302020204" pitchFamily="66" charset="0"/>
              </a:rPr>
              <a:t>all</a:t>
            </a:r>
            <a:r>
              <a:rPr lang="en-US" altLang="en-US" sz="1500">
                <a:latin typeface="Comic Sans MS" panose="030F0702030302020204" pitchFamily="66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b="1">
              <a:latin typeface="Comic Sans MS" panose="030F0702030302020204" pitchFamily="66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mic Sans MS" panose="030F0702030302020204" pitchFamily="66" charset="0"/>
              </a:rPr>
              <a:t>entity </a:t>
            </a:r>
            <a:r>
              <a:rPr lang="en-US" altLang="en-US" sz="1500">
                <a:latin typeface="Comic Sans MS" panose="030F0702030302020204" pitchFamily="66" charset="0"/>
              </a:rPr>
              <a:t>d_ff </a:t>
            </a:r>
            <a:r>
              <a:rPr lang="en-US" altLang="en-US" sz="1500" b="1">
                <a:latin typeface="Comic Sans MS" panose="030F0702030302020204" pitchFamily="66" charset="0"/>
              </a:rPr>
              <a:t>is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b="1">
                <a:latin typeface="Comic Sans MS" panose="030F0702030302020204" pitchFamily="66" charset="0"/>
              </a:rPr>
              <a:t>  port </a:t>
            </a:r>
            <a:r>
              <a:rPr lang="en-US" altLang="en-US" sz="1500">
                <a:latin typeface="Comic Sans MS" panose="030F0702030302020204" pitchFamily="66" charset="0"/>
              </a:rPr>
              <a:t>(data, clk,reset : </a:t>
            </a:r>
            <a:r>
              <a:rPr lang="en-US" altLang="en-US" sz="1500" b="1">
                <a:latin typeface="Comic Sans MS" panose="030F0702030302020204" pitchFamily="66" charset="0"/>
              </a:rPr>
              <a:t>in </a:t>
            </a:r>
            <a:r>
              <a:rPr lang="en-US" altLang="en-US" sz="1500">
                <a:latin typeface="Comic Sans MS" panose="030F0702030302020204" pitchFamily="66" charset="0"/>
              </a:rPr>
              <a:t>std_logic;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>
                <a:latin typeface="Comic Sans MS" panose="030F0702030302020204" pitchFamily="66" charset="0"/>
              </a:rPr>
              <a:t>           q : </a:t>
            </a:r>
            <a:r>
              <a:rPr lang="en-US" altLang="en-US" sz="1500" b="1">
                <a:latin typeface="Comic Sans MS" panose="030F0702030302020204" pitchFamily="66" charset="0"/>
              </a:rPr>
              <a:t>out </a:t>
            </a:r>
            <a:r>
              <a:rPr lang="en-US" altLang="en-US" sz="1500">
                <a:latin typeface="Comic Sans MS" panose="030F0702030302020204" pitchFamily="66" charset="0"/>
              </a:rPr>
              <a:t>std_logic);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b="1">
                <a:latin typeface="Comic Sans MS" panose="030F0702030302020204" pitchFamily="66" charset="0"/>
              </a:rPr>
              <a:t>end </a:t>
            </a:r>
            <a:r>
              <a:rPr lang="en-US" altLang="en-US" sz="1500">
                <a:latin typeface="Comic Sans MS" panose="030F0702030302020204" pitchFamily="66" charset="0"/>
              </a:rPr>
              <a:t>d_ff;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500" b="1">
              <a:latin typeface="Comic Sans MS" panose="030F0702030302020204" pitchFamily="66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500" b="1">
              <a:latin typeface="Comic Sans MS" panose="030F0702030302020204" pitchFamily="66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500" b="1">
              <a:latin typeface="Comic Sans MS" panose="030F0702030302020204" pitchFamily="66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b="1">
                <a:latin typeface="Comic Sans MS" panose="030F0702030302020204" pitchFamily="66" charset="0"/>
              </a:rPr>
              <a:t>architecture </a:t>
            </a:r>
            <a:r>
              <a:rPr lang="en-US" altLang="en-US" sz="1500">
                <a:latin typeface="Comic Sans MS" panose="030F0702030302020204" pitchFamily="66" charset="0"/>
              </a:rPr>
              <a:t>behav </a:t>
            </a:r>
            <a:r>
              <a:rPr lang="en-US" altLang="en-US" sz="1500" b="1">
                <a:latin typeface="Comic Sans MS" panose="030F0702030302020204" pitchFamily="66" charset="0"/>
              </a:rPr>
              <a:t>of </a:t>
            </a:r>
            <a:r>
              <a:rPr lang="en-US" altLang="en-US" sz="1500">
                <a:latin typeface="Comic Sans MS" panose="030F0702030302020204" pitchFamily="66" charset="0"/>
              </a:rPr>
              <a:t>d_ff </a:t>
            </a:r>
            <a:r>
              <a:rPr lang="en-US" altLang="en-US" sz="1500" b="1">
                <a:latin typeface="Comic Sans MS" panose="030F0702030302020204" pitchFamily="66" charset="0"/>
              </a:rPr>
              <a:t>is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b="1">
                <a:latin typeface="Comic Sans MS" panose="030F0702030302020204" pitchFamily="66" charset="0"/>
              </a:rPr>
              <a:t>begin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b="1">
                <a:latin typeface="Comic Sans MS" panose="030F0702030302020204" pitchFamily="66" charset="0"/>
              </a:rPr>
              <a:t>  process </a:t>
            </a:r>
            <a:r>
              <a:rPr lang="en-US" altLang="en-US" sz="1500">
                <a:latin typeface="Comic Sans MS" panose="030F0702030302020204" pitchFamily="66" charset="0"/>
              </a:rPr>
              <a:t>(clk, reset) </a:t>
            </a:r>
            <a:r>
              <a:rPr lang="en-US" altLang="en-US" sz="1500" b="1">
                <a:latin typeface="Comic Sans MS" panose="030F0702030302020204" pitchFamily="66" charset="0"/>
              </a:rPr>
              <a:t>begin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b="1">
                <a:latin typeface="Comic Sans MS" panose="030F0702030302020204" pitchFamily="66" charset="0"/>
              </a:rPr>
              <a:t>    if( </a:t>
            </a:r>
            <a:r>
              <a:rPr lang="en-US" altLang="en-US" sz="1500">
                <a:latin typeface="Comic Sans MS" panose="030F0702030302020204" pitchFamily="66" charset="0"/>
              </a:rPr>
              <a:t>clk’event</a:t>
            </a:r>
            <a:r>
              <a:rPr lang="en-US" altLang="en-US" sz="1500" b="1">
                <a:latin typeface="Comic Sans MS" panose="030F0702030302020204" pitchFamily="66" charset="0"/>
              </a:rPr>
              <a:t> and </a:t>
            </a:r>
            <a:r>
              <a:rPr lang="en-US" altLang="en-US" sz="1500">
                <a:latin typeface="Comic Sans MS" panose="030F0702030302020204" pitchFamily="66" charset="0"/>
              </a:rPr>
              <a:t>clk=‘1</a:t>
            </a:r>
            <a:r>
              <a:rPr lang="en-US" altLang="en-US" sz="1500" b="1">
                <a:latin typeface="Comic Sans MS" panose="030F0702030302020204" pitchFamily="66" charset="0"/>
              </a:rPr>
              <a:t>’) then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b="1">
                <a:latin typeface="Comic Sans MS" panose="030F0702030302020204" pitchFamily="66" charset="0"/>
              </a:rPr>
              <a:t>        if </a:t>
            </a:r>
            <a:r>
              <a:rPr lang="en-US" altLang="en-US" sz="1500">
                <a:latin typeface="Comic Sans MS" panose="030F0702030302020204" pitchFamily="66" charset="0"/>
              </a:rPr>
              <a:t>reset=‘1’</a:t>
            </a:r>
            <a:r>
              <a:rPr lang="en-US" altLang="en-US" sz="1500" b="1">
                <a:latin typeface="Comic Sans MS" panose="030F0702030302020204" pitchFamily="66" charset="0"/>
              </a:rPr>
              <a:t> then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b="1">
                <a:latin typeface="Comic Sans MS" panose="030F0702030302020204" pitchFamily="66" charset="0"/>
              </a:rPr>
              <a:t>          q</a:t>
            </a:r>
            <a:r>
              <a:rPr lang="en-US" altLang="en-US" sz="1500">
                <a:latin typeface="Comic Sans MS" panose="030F0702030302020204" pitchFamily="66" charset="0"/>
              </a:rPr>
              <a:t>&lt;=‘0’;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b="1">
                <a:latin typeface="Comic Sans MS" panose="030F0702030302020204" pitchFamily="66" charset="0"/>
              </a:rPr>
              <a:t>       elsif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>
                <a:latin typeface="Comic Sans MS" panose="030F0702030302020204" pitchFamily="66" charset="0"/>
              </a:rPr>
              <a:t>           q &lt;= data;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b="1">
                <a:latin typeface="Comic Sans MS" panose="030F0702030302020204" pitchFamily="66" charset="0"/>
              </a:rPr>
              <a:t>    end if</a:t>
            </a:r>
            <a:r>
              <a:rPr lang="en-US" altLang="en-US" sz="1500">
                <a:latin typeface="Comic Sans MS" panose="030F0702030302020204" pitchFamily="66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b="1">
                <a:latin typeface="Comic Sans MS" panose="030F0702030302020204" pitchFamily="66" charset="0"/>
              </a:rPr>
              <a:t>end if;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b="1">
                <a:latin typeface="Comic Sans MS" panose="030F0702030302020204" pitchFamily="66" charset="0"/>
              </a:rPr>
              <a:t>  end process</a:t>
            </a:r>
            <a:r>
              <a:rPr lang="en-US" altLang="en-US" sz="1500">
                <a:latin typeface="Comic Sans MS" panose="030F0702030302020204" pitchFamily="66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b="1">
                <a:latin typeface="Comic Sans MS" panose="030F0702030302020204" pitchFamily="66" charset="0"/>
              </a:rPr>
              <a:t>end </a:t>
            </a:r>
            <a:r>
              <a:rPr lang="en-US" altLang="en-US" sz="1500">
                <a:latin typeface="Comic Sans MS" panose="030F0702030302020204" pitchFamily="66" charset="0"/>
              </a:rPr>
              <a:t>behav;</a:t>
            </a:r>
          </a:p>
        </p:txBody>
      </p:sp>
      <p:grpSp>
        <p:nvGrpSpPr>
          <p:cNvPr id="82951" name="Group 6">
            <a:extLst>
              <a:ext uri="{FF2B5EF4-FFF2-40B4-BE49-F238E27FC236}">
                <a16:creationId xmlns:a16="http://schemas.microsoft.com/office/drawing/2014/main" id="{7933E8FF-8D65-4FBC-996D-42935162D80D}"/>
              </a:ext>
            </a:extLst>
          </p:cNvPr>
          <p:cNvGrpSpPr>
            <a:grpSpLocks/>
          </p:cNvGrpSpPr>
          <p:nvPr/>
        </p:nvGrpSpPr>
        <p:grpSpPr bwMode="auto">
          <a:xfrm>
            <a:off x="6888164" y="2349501"/>
            <a:ext cx="3267075" cy="2547938"/>
            <a:chOff x="3379" y="1480"/>
            <a:chExt cx="2058" cy="1605"/>
          </a:xfrm>
        </p:grpSpPr>
        <p:pic>
          <p:nvPicPr>
            <p:cNvPr id="82952" name="Picture 7">
              <a:extLst>
                <a:ext uri="{FF2B5EF4-FFF2-40B4-BE49-F238E27FC236}">
                  <a16:creationId xmlns:a16="http://schemas.microsoft.com/office/drawing/2014/main" id="{C3DB4AE7-0F24-48DD-ADAC-032FEDA628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9" y="1480"/>
              <a:ext cx="2058" cy="1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953" name="Line 8">
              <a:extLst>
                <a:ext uri="{FF2B5EF4-FFF2-40B4-BE49-F238E27FC236}">
                  <a16:creationId xmlns:a16="http://schemas.microsoft.com/office/drawing/2014/main" id="{AF1DD8D7-B4F0-4814-8817-D8531BDBC0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9" y="2688"/>
              <a:ext cx="0" cy="24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82954" name="Text Box 9">
              <a:extLst>
                <a:ext uri="{FF2B5EF4-FFF2-40B4-BE49-F238E27FC236}">
                  <a16:creationId xmlns:a16="http://schemas.microsoft.com/office/drawing/2014/main" id="{7A9F34A7-F5C9-4AA5-BAFA-D06A42F8E6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0" y="2861"/>
              <a:ext cx="489" cy="2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5000"/>
                </a:lnSpc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Comic Sans MS" panose="030F0702030302020204" pitchFamily="66" charset="0"/>
                </a:rPr>
                <a:t>reset</a:t>
              </a:r>
            </a:p>
          </p:txBody>
        </p:sp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>
            <a:extLst>
              <a:ext uri="{FF2B5EF4-FFF2-40B4-BE49-F238E27FC236}">
                <a16:creationId xmlns:a16="http://schemas.microsoft.com/office/drawing/2014/main" id="{5177D122-344B-49CC-B57A-FB552C50C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9875" name="Content Placeholder 2">
            <a:extLst>
              <a:ext uri="{FF2B5EF4-FFF2-40B4-BE49-F238E27FC236}">
                <a16:creationId xmlns:a16="http://schemas.microsoft.com/office/drawing/2014/main" id="{C3650EF2-5B75-40BD-BEAA-D32F2C5D3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endParaRPr lang="en-US" sz="4000" dirty="0">
              <a:latin typeface="Comic Sans MS" panose="030F0702030302020204" pitchFamily="66" charset="0"/>
            </a:endParaRPr>
          </a:p>
          <a:p>
            <a:pPr marL="0" indent="0">
              <a:buNone/>
              <a:defRPr/>
            </a:pPr>
            <a:endParaRPr lang="en-US" sz="4000" dirty="0">
              <a:latin typeface="Comic Sans MS" panose="030F0702030302020204" pitchFamily="66" charset="0"/>
            </a:endParaRPr>
          </a:p>
          <a:p>
            <a:pPr marL="0" indent="0" algn="ctr">
              <a:buNone/>
              <a:defRPr/>
            </a:pPr>
            <a:r>
              <a:rPr lang="en-US" sz="4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Using Sequential Code to Design Combinational Circuits</a:t>
            </a:r>
          </a:p>
        </p:txBody>
      </p:sp>
      <p:sp>
        <p:nvSpPr>
          <p:cNvPr id="83972" name="Footer Placeholder 3">
            <a:extLst>
              <a:ext uri="{FF2B5EF4-FFF2-40B4-BE49-F238E27FC236}">
                <a16:creationId xmlns:a16="http://schemas.microsoft.com/office/drawing/2014/main" id="{E1187363-8F14-4733-8DD9-152FB146E7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2D5F07A-EBD4-413B-AA3B-D8AF77B517B8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66</a:t>
            </a:fld>
            <a:endParaRPr lang="en-AU" altLang="en-US" sz="140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>
            <a:extLst>
              <a:ext uri="{FF2B5EF4-FFF2-40B4-BE49-F238E27FC236}">
                <a16:creationId xmlns:a16="http://schemas.microsoft.com/office/drawing/2014/main" id="{050E0E1A-9DC2-4449-B762-15178163F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325"/>
            <a:ext cx="12192000" cy="1250682"/>
          </a:xfrm>
        </p:spPr>
        <p:txBody>
          <a:bodyPr>
            <a:normAutofit/>
          </a:bodyPr>
          <a:lstStyle/>
          <a:p>
            <a:pPr algn="ctr"/>
            <a:r>
              <a:rPr lang="en-US" altLang="en-US" sz="3200" b="1" dirty="0">
                <a:latin typeface="Comic Sans MS" panose="030F0702030302020204" pitchFamily="66" charset="0"/>
              </a:rPr>
              <a:t>Using Sequential Code to Design Combinational Circuits</a:t>
            </a:r>
          </a:p>
        </p:txBody>
      </p:sp>
      <p:sp>
        <p:nvSpPr>
          <p:cNvPr id="74755" name="Content Placeholder 2">
            <a:extLst>
              <a:ext uri="{FF2B5EF4-FFF2-40B4-BE49-F238E27FC236}">
                <a16:creationId xmlns:a16="http://schemas.microsoft.com/office/drawing/2014/main" id="{C2EECAC8-FC48-429E-AD7B-0DC292B33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Comic Sans MS" panose="030F0702030302020204" pitchFamily="66" charset="0"/>
              </a:rPr>
              <a:t>Sequential code can be used to implement either </a:t>
            </a:r>
            <a:r>
              <a:rPr lang="en-US" alt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sequential</a:t>
            </a:r>
            <a:r>
              <a:rPr lang="en-US" altLang="en-US" dirty="0">
                <a:latin typeface="Comic Sans MS" panose="030F0702030302020204" pitchFamily="66" charset="0"/>
              </a:rPr>
              <a:t> or </a:t>
            </a:r>
            <a:r>
              <a:rPr lang="en-US" alt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combinational</a:t>
            </a:r>
            <a:r>
              <a:rPr lang="en-US" altLang="en-US" dirty="0">
                <a:latin typeface="Comic Sans MS" panose="030F0702030302020204" pitchFamily="66" charset="0"/>
              </a:rPr>
              <a:t> circuits.</a:t>
            </a:r>
          </a:p>
          <a:p>
            <a:r>
              <a:rPr lang="en-US" altLang="en-US" dirty="0">
                <a:latin typeface="Comic Sans MS" panose="030F0702030302020204" pitchFamily="66" charset="0"/>
              </a:rPr>
              <a:t>To design a combinational circuit, the </a:t>
            </a:r>
            <a:r>
              <a:rPr lang="en-US" altLang="en-US" u="sng" dirty="0">
                <a:latin typeface="Comic Sans MS" panose="030F0702030302020204" pitchFamily="66" charset="0"/>
              </a:rPr>
              <a:t>following rules </a:t>
            </a:r>
            <a:r>
              <a:rPr lang="en-US" altLang="en-US" dirty="0">
                <a:latin typeface="Comic Sans MS" panose="030F0702030302020204" pitchFamily="66" charset="0"/>
              </a:rPr>
              <a:t>should be observed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Rule 1: </a:t>
            </a:r>
            <a:r>
              <a:rPr lang="en-US" altLang="en-US" dirty="0">
                <a:latin typeface="Comic Sans MS" panose="030F0702030302020204" pitchFamily="66" charset="0"/>
              </a:rPr>
              <a:t>Make sure that </a:t>
            </a:r>
            <a:r>
              <a:rPr lang="en-US" alt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all input signals </a:t>
            </a:r>
            <a:r>
              <a:rPr lang="en-US" altLang="en-US" dirty="0">
                <a:latin typeface="Comic Sans MS" panose="030F0702030302020204" pitchFamily="66" charset="0"/>
              </a:rPr>
              <a:t>used (read) in the PROCESS appear in its </a:t>
            </a:r>
            <a:r>
              <a:rPr lang="en-US" altLang="en-US" u="sng" dirty="0">
                <a:latin typeface="Comic Sans MS" panose="030F0702030302020204" pitchFamily="66" charset="0"/>
              </a:rPr>
              <a:t>sensitivity list</a:t>
            </a:r>
            <a:r>
              <a:rPr lang="en-US" altLang="en-US" dirty="0">
                <a:latin typeface="Comic Sans MS" panose="030F0702030302020204" pitchFamily="66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Rule 2: </a:t>
            </a:r>
            <a:r>
              <a:rPr lang="en-US" altLang="en-US" dirty="0">
                <a:latin typeface="Comic Sans MS" panose="030F0702030302020204" pitchFamily="66" charset="0"/>
              </a:rPr>
              <a:t>Make sure that </a:t>
            </a:r>
            <a:r>
              <a:rPr lang="en-US" alt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all combinations </a:t>
            </a:r>
            <a:r>
              <a:rPr lang="en-US" altLang="en-US" dirty="0">
                <a:latin typeface="Comic Sans MS" panose="030F0702030302020204" pitchFamily="66" charset="0"/>
              </a:rPr>
              <a:t>of the input/output signals are included in the code;</a:t>
            </a:r>
          </a:p>
        </p:txBody>
      </p:sp>
      <p:sp>
        <p:nvSpPr>
          <p:cNvPr id="84996" name="Footer Placeholder 3">
            <a:extLst>
              <a:ext uri="{FF2B5EF4-FFF2-40B4-BE49-F238E27FC236}">
                <a16:creationId xmlns:a16="http://schemas.microsoft.com/office/drawing/2014/main" id="{27FDC41B-8579-49E3-AD4B-0F83F98616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5BE046-E8DD-4ACA-8BD3-F7377ACD9182}" type="slidenum">
              <a:rPr lang="en-AU" altLang="en-US" sz="1400">
                <a:latin typeface="Comic Sans MS" panose="030F0702030302020204" pitchFamily="66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67</a:t>
            </a:fld>
            <a:endParaRPr lang="en-AU" altLang="en-US" sz="14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>
            <a:extLst>
              <a:ext uri="{FF2B5EF4-FFF2-40B4-BE49-F238E27FC236}">
                <a16:creationId xmlns:a16="http://schemas.microsoft.com/office/drawing/2014/main" id="{A20E805A-DD91-4137-8567-A06C1ECF0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8838"/>
          </a:xfrm>
        </p:spPr>
        <p:txBody>
          <a:bodyPr/>
          <a:lstStyle/>
          <a:p>
            <a:pPr algn="ctr"/>
            <a:r>
              <a:rPr lang="en-US" altLang="en-US" dirty="0">
                <a:latin typeface="Comic Sans MS" panose="030F0702030302020204" pitchFamily="66" charset="0"/>
              </a:rPr>
              <a:t>Example</a:t>
            </a:r>
          </a:p>
        </p:txBody>
      </p:sp>
      <p:sp>
        <p:nvSpPr>
          <p:cNvPr id="86019" name="Footer Placeholder 3">
            <a:extLst>
              <a:ext uri="{FF2B5EF4-FFF2-40B4-BE49-F238E27FC236}">
                <a16:creationId xmlns:a16="http://schemas.microsoft.com/office/drawing/2014/main" id="{BF337834-88B9-48A2-857B-90BBEFFAEC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2988DBC-D983-4197-9EE8-D46E9F5DD667}" type="slidenum">
              <a:rPr lang="en-AU" altLang="en-US" sz="1400">
                <a:latin typeface="Comic Sans MS" panose="030F0702030302020204" pitchFamily="66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68</a:t>
            </a:fld>
            <a:endParaRPr lang="en-AU" altLang="en-US" sz="1400">
              <a:latin typeface="Comic Sans MS" panose="030F0702030302020204" pitchFamily="66" charset="0"/>
            </a:endParaRPr>
          </a:p>
        </p:txBody>
      </p:sp>
      <p:grpSp>
        <p:nvGrpSpPr>
          <p:cNvPr id="86020" name="Group 4">
            <a:extLst>
              <a:ext uri="{FF2B5EF4-FFF2-40B4-BE49-F238E27FC236}">
                <a16:creationId xmlns:a16="http://schemas.microsoft.com/office/drawing/2014/main" id="{AFA2A140-9445-4023-9EE6-B7F7D904946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297114" y="1052513"/>
            <a:ext cx="8080375" cy="2146300"/>
            <a:chOff x="335" y="1484"/>
            <a:chExt cx="5090" cy="1352"/>
          </a:xfrm>
        </p:grpSpPr>
        <p:sp>
          <p:nvSpPr>
            <p:cNvPr id="86023" name="AutoShape 3">
              <a:extLst>
                <a:ext uri="{FF2B5EF4-FFF2-40B4-BE49-F238E27FC236}">
                  <a16:creationId xmlns:a16="http://schemas.microsoft.com/office/drawing/2014/main" id="{041E9BB9-93EC-4802-8414-B8633E29DC9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35" y="1484"/>
              <a:ext cx="5090" cy="1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86024" name="Picture 5">
              <a:extLst>
                <a:ext uri="{FF2B5EF4-FFF2-40B4-BE49-F238E27FC236}">
                  <a16:creationId xmlns:a16="http://schemas.microsoft.com/office/drawing/2014/main" id="{2B2346C2-48F1-4A22-ABA0-CA8CE6B883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" y="1484"/>
              <a:ext cx="5098" cy="1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6021" name="Rectangle 8">
            <a:extLst>
              <a:ext uri="{FF2B5EF4-FFF2-40B4-BE49-F238E27FC236}">
                <a16:creationId xmlns:a16="http://schemas.microsoft.com/office/drawing/2014/main" id="{DFAE8622-73FE-4EA1-B1C7-D1FA22C0F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8" y="3500438"/>
            <a:ext cx="4572000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 </a:t>
            </a: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ENTITY</a:t>
            </a:r>
            <a:r>
              <a:rPr lang="en-US" altLang="en-US" sz="1800">
                <a:latin typeface="Comic Sans MS" panose="030F0702030302020204" pitchFamily="66" charset="0"/>
              </a:rPr>
              <a:t> example </a:t>
            </a: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IS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 </a:t>
            </a: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PORT</a:t>
            </a:r>
            <a:r>
              <a:rPr lang="en-US" altLang="en-US" sz="1800">
                <a:latin typeface="Comic Sans MS" panose="030F0702030302020204" pitchFamily="66" charset="0"/>
              </a:rPr>
              <a:t> (a, b, c, d: </a:t>
            </a: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IN</a:t>
            </a:r>
            <a:r>
              <a:rPr lang="en-US" altLang="en-US" sz="1800">
                <a:latin typeface="Comic Sans MS" panose="030F0702030302020204" pitchFamily="66" charset="0"/>
              </a:rPr>
              <a:t> STD_LOGIC;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 sel: </a:t>
            </a: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IN</a:t>
            </a:r>
            <a:r>
              <a:rPr lang="en-US" altLang="en-US" sz="1800">
                <a:latin typeface="Comic Sans MS" panose="030F0702030302020204" pitchFamily="66" charset="0"/>
              </a:rPr>
              <a:t> INTEGER RANGE 0 TO 3;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 x, y: </a:t>
            </a: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OUT</a:t>
            </a:r>
            <a:r>
              <a:rPr lang="en-US" altLang="en-US" sz="1800">
                <a:latin typeface="Comic Sans MS" panose="030F0702030302020204" pitchFamily="66" charset="0"/>
              </a:rPr>
              <a:t> STD_LOGIC);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 </a:t>
            </a: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END</a:t>
            </a:r>
            <a:r>
              <a:rPr lang="en-US" altLang="en-US" sz="1800">
                <a:latin typeface="Comic Sans MS" panose="030F0702030302020204" pitchFamily="66" charset="0"/>
              </a:rPr>
              <a:t> example;</a:t>
            </a:r>
          </a:p>
        </p:txBody>
      </p:sp>
      <p:sp>
        <p:nvSpPr>
          <p:cNvPr id="86022" name="Rectangle 9">
            <a:extLst>
              <a:ext uri="{FF2B5EF4-FFF2-40B4-BE49-F238E27FC236}">
                <a16:creationId xmlns:a16="http://schemas.microsoft.com/office/drawing/2014/main" id="{4C86AF1A-C671-4BF8-9021-3D984C394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6638" y="2986089"/>
            <a:ext cx="4572000" cy="375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</a:rPr>
              <a:t> </a:t>
            </a: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ARCHITECTURE</a:t>
            </a:r>
            <a:r>
              <a:rPr lang="en-US" altLang="en-US" sz="1400" dirty="0">
                <a:latin typeface="Comic Sans MS" panose="030F0702030302020204" pitchFamily="66" charset="0"/>
              </a:rPr>
              <a:t> example </a:t>
            </a: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OF</a:t>
            </a:r>
            <a:r>
              <a:rPr lang="en-US" altLang="en-US" sz="1400" dirty="0">
                <a:latin typeface="Comic Sans MS" panose="030F0702030302020204" pitchFamily="66" charset="0"/>
              </a:rPr>
              <a:t> example </a:t>
            </a: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IS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</a:rPr>
              <a:t> </a:t>
            </a: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BEGIN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</a:rPr>
              <a:t> </a:t>
            </a: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PROCESS</a:t>
            </a:r>
            <a:r>
              <a:rPr lang="en-US" altLang="en-US" sz="1400" dirty="0">
                <a:latin typeface="Comic Sans MS" panose="030F0702030302020204" pitchFamily="66" charset="0"/>
              </a:rPr>
              <a:t> (a, b, c, d, </a:t>
            </a:r>
            <a:r>
              <a:rPr lang="en-US" altLang="en-US" sz="1400" dirty="0" err="1">
                <a:latin typeface="Comic Sans MS" panose="030F0702030302020204" pitchFamily="66" charset="0"/>
              </a:rPr>
              <a:t>sel</a:t>
            </a:r>
            <a:r>
              <a:rPr lang="en-US" altLang="en-US" sz="1400" dirty="0">
                <a:latin typeface="Comic Sans MS" panose="030F0702030302020204" pitchFamily="66" charset="0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</a:rPr>
              <a:t> </a:t>
            </a: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BEGIN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</a:rPr>
              <a:t> </a:t>
            </a: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IF</a:t>
            </a:r>
            <a:r>
              <a:rPr lang="en-US" altLang="en-US" sz="1400" dirty="0">
                <a:latin typeface="Comic Sans MS" panose="030F0702030302020204" pitchFamily="66" charset="0"/>
              </a:rPr>
              <a:t> (</a:t>
            </a:r>
            <a:r>
              <a:rPr lang="en-US" altLang="en-US" sz="1400" dirty="0" err="1">
                <a:latin typeface="Comic Sans MS" panose="030F0702030302020204" pitchFamily="66" charset="0"/>
              </a:rPr>
              <a:t>sel</a:t>
            </a:r>
            <a:r>
              <a:rPr lang="en-US" altLang="en-US" sz="1400" dirty="0">
                <a:latin typeface="Comic Sans MS" panose="030F0702030302020204" pitchFamily="66" charset="0"/>
              </a:rPr>
              <a:t>=0) </a:t>
            </a: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THEN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</a:rPr>
              <a:t> x&lt;=a;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</a:rPr>
              <a:t> y&lt;='0';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</a:rPr>
              <a:t> </a:t>
            </a: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ELSIF</a:t>
            </a:r>
            <a:r>
              <a:rPr lang="en-US" altLang="en-US" sz="1400" dirty="0">
                <a:latin typeface="Comic Sans MS" panose="030F0702030302020204" pitchFamily="66" charset="0"/>
              </a:rPr>
              <a:t> (</a:t>
            </a:r>
            <a:r>
              <a:rPr lang="en-US" altLang="en-US" sz="1400" dirty="0" err="1">
                <a:latin typeface="Comic Sans MS" panose="030F0702030302020204" pitchFamily="66" charset="0"/>
              </a:rPr>
              <a:t>sel</a:t>
            </a:r>
            <a:r>
              <a:rPr lang="en-US" altLang="en-US" sz="1400" dirty="0">
                <a:latin typeface="Comic Sans MS" panose="030F0702030302020204" pitchFamily="66" charset="0"/>
              </a:rPr>
              <a:t>=1) </a:t>
            </a: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THEN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</a:rPr>
              <a:t> x&lt;=b;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</a:rPr>
              <a:t> y&lt;='1';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</a:rPr>
              <a:t> </a:t>
            </a: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ELSIF</a:t>
            </a:r>
            <a:r>
              <a:rPr lang="en-US" altLang="en-US" sz="1400" dirty="0">
                <a:latin typeface="Comic Sans MS" panose="030F0702030302020204" pitchFamily="66" charset="0"/>
              </a:rPr>
              <a:t> (</a:t>
            </a:r>
            <a:r>
              <a:rPr lang="en-US" altLang="en-US" sz="1400" dirty="0" err="1">
                <a:latin typeface="Comic Sans MS" panose="030F0702030302020204" pitchFamily="66" charset="0"/>
              </a:rPr>
              <a:t>sel</a:t>
            </a:r>
            <a:r>
              <a:rPr lang="en-US" altLang="en-US" sz="1400" dirty="0">
                <a:latin typeface="Comic Sans MS" panose="030F0702030302020204" pitchFamily="66" charset="0"/>
              </a:rPr>
              <a:t>=2) </a:t>
            </a: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THEN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</a:rPr>
              <a:t> x&lt;=c;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</a:rPr>
              <a:t> </a:t>
            </a: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ELSE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</a:rPr>
              <a:t> x&lt;=d;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</a:rPr>
              <a:t> </a:t>
            </a: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END</a:t>
            </a:r>
            <a:r>
              <a:rPr lang="en-US" altLang="en-US" sz="1400" dirty="0">
                <a:latin typeface="Comic Sans MS" panose="030F0702030302020204" pitchFamily="66" charset="0"/>
              </a:rPr>
              <a:t> </a:t>
            </a: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IF</a:t>
            </a:r>
            <a:r>
              <a:rPr lang="en-US" altLang="en-US" sz="1400" dirty="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</a:rPr>
              <a:t> </a:t>
            </a: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END PROCESS</a:t>
            </a:r>
            <a:r>
              <a:rPr lang="en-US" altLang="en-US" sz="1400" dirty="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</a:rPr>
              <a:t> </a:t>
            </a: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END</a:t>
            </a:r>
            <a:r>
              <a:rPr lang="en-US" altLang="en-US" sz="1400" dirty="0">
                <a:latin typeface="Comic Sans MS" panose="030F0702030302020204" pitchFamily="66" charset="0"/>
              </a:rPr>
              <a:t> example;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E978CF48-40A8-4D1B-9DEB-3A8034F70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>
                <a:latin typeface="Comic Sans MS" panose="030F0702030302020204" pitchFamily="66" charset="0"/>
              </a:rPr>
              <a:t>Process Definition </a:t>
            </a:r>
          </a:p>
        </p:txBody>
      </p:sp>
      <p:sp>
        <p:nvSpPr>
          <p:cNvPr id="22531" name="Footer Placeholder 3">
            <a:extLst>
              <a:ext uri="{FF2B5EF4-FFF2-40B4-BE49-F238E27FC236}">
                <a16:creationId xmlns:a16="http://schemas.microsoft.com/office/drawing/2014/main" id="{41358B23-3718-466A-B0EC-D3A0C464C1A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388475" y="6397398"/>
            <a:ext cx="2743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1ECD9C8-B3B0-497D-B330-F896BA26701A}" type="slidenum">
              <a:rPr lang="en-AU" altLang="en-US" sz="1400">
                <a:latin typeface="Comic Sans MS" panose="030F0702030302020204" pitchFamily="66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AU" altLang="en-US" sz="1400">
              <a:latin typeface="Comic Sans MS" panose="030F0702030302020204" pitchFamily="66" charset="0"/>
            </a:endParaRPr>
          </a:p>
        </p:txBody>
      </p:sp>
      <p:grpSp>
        <p:nvGrpSpPr>
          <p:cNvPr id="22532" name="Group 4">
            <a:extLst>
              <a:ext uri="{FF2B5EF4-FFF2-40B4-BE49-F238E27FC236}">
                <a16:creationId xmlns:a16="http://schemas.microsoft.com/office/drawing/2014/main" id="{2CE9948D-FECC-48D7-8FA4-34C97ACD848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209800" y="1940120"/>
            <a:ext cx="8537575" cy="1600200"/>
            <a:chOff x="191" y="1656"/>
            <a:chExt cx="5378" cy="1008"/>
          </a:xfrm>
        </p:grpSpPr>
        <p:sp>
          <p:nvSpPr>
            <p:cNvPr id="22536" name="AutoShape 3">
              <a:extLst>
                <a:ext uri="{FF2B5EF4-FFF2-40B4-BE49-F238E27FC236}">
                  <a16:creationId xmlns:a16="http://schemas.microsoft.com/office/drawing/2014/main" id="{176CC94F-99D7-41D2-A380-9641F1D4E2F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91" y="1656"/>
              <a:ext cx="5378" cy="1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22537" name="Picture 5">
              <a:extLst>
                <a:ext uri="{FF2B5EF4-FFF2-40B4-BE49-F238E27FC236}">
                  <a16:creationId xmlns:a16="http://schemas.microsoft.com/office/drawing/2014/main" id="{6685AB50-10EB-420C-A0C8-A814659966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" y="1656"/>
              <a:ext cx="5386" cy="1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533" name="Rectangle 7">
            <a:extLst>
              <a:ext uri="{FF2B5EF4-FFF2-40B4-BE49-F238E27FC236}">
                <a16:creationId xmlns:a16="http://schemas.microsoft.com/office/drawing/2014/main" id="{341FDAF3-50AB-4BD0-A308-72C485C5B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686" y="4102160"/>
            <a:ext cx="122246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VARIABLES are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optional</a:t>
            </a:r>
            <a:r>
              <a:rPr lang="en-US" altLang="en-US" sz="1800" dirty="0">
                <a:latin typeface="Comic Sans MS" panose="030F0702030302020204" pitchFamily="66" charset="0"/>
              </a:rPr>
              <a:t>. If used, they must be declared in the </a:t>
            </a:r>
            <a:r>
              <a:rPr lang="en-US" altLang="en-US" sz="1800" u="sng" dirty="0">
                <a:latin typeface="Comic Sans MS" panose="030F0702030302020204" pitchFamily="66" charset="0"/>
              </a:rPr>
              <a:t>declarative part </a:t>
            </a:r>
            <a:r>
              <a:rPr lang="en-US" altLang="en-US" sz="1800" dirty="0">
                <a:latin typeface="Comic Sans MS" panose="030F0702030302020204" pitchFamily="66" charset="0"/>
              </a:rPr>
              <a:t>of the PROCESS</a:t>
            </a:r>
          </a:p>
        </p:txBody>
      </p:sp>
      <p:sp>
        <p:nvSpPr>
          <p:cNvPr id="22534" name="Rectangle 8">
            <a:extLst>
              <a:ext uri="{FF2B5EF4-FFF2-40B4-BE49-F238E27FC236}">
                <a16:creationId xmlns:a16="http://schemas.microsoft.com/office/drawing/2014/main" id="{A8F20C6E-5C1C-4CE5-9C56-113BB006B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686" y="4730446"/>
            <a:ext cx="105047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The initial value is </a:t>
            </a:r>
            <a:r>
              <a:rPr lang="en-US" altLang="en-US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not synthesizable</a:t>
            </a:r>
            <a:r>
              <a:rPr lang="en-US" altLang="en-US" sz="1800" dirty="0">
                <a:latin typeface="Comic Sans MS" panose="030F0702030302020204" pitchFamily="66" charset="0"/>
              </a:rPr>
              <a:t>, being only taken into </a:t>
            </a:r>
            <a:r>
              <a:rPr lang="en-US" altLang="en-US" sz="1800" u="sng" dirty="0">
                <a:latin typeface="Comic Sans MS" panose="030F0702030302020204" pitchFamily="66" charset="0"/>
              </a:rPr>
              <a:t>consideration in simulations</a:t>
            </a:r>
            <a:r>
              <a:rPr lang="en-US" altLang="en-US" sz="1800" dirty="0">
                <a:latin typeface="Comic Sans MS" panose="030F0702030302020204" pitchFamily="66" charset="0"/>
              </a:rPr>
              <a:t>.</a:t>
            </a:r>
          </a:p>
        </p:txBody>
      </p:sp>
      <p:sp>
        <p:nvSpPr>
          <p:cNvPr id="22535" name="Rectangle 9">
            <a:extLst>
              <a:ext uri="{FF2B5EF4-FFF2-40B4-BE49-F238E27FC236}">
                <a16:creationId xmlns:a16="http://schemas.microsoft.com/office/drawing/2014/main" id="{D6DEB9C4-DE63-4C0A-B5E7-5FBCC8C05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686" y="5358732"/>
            <a:ext cx="95592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The use of a </a:t>
            </a:r>
            <a:r>
              <a:rPr lang="en-US" altLang="en-US" sz="1800" u="sng" dirty="0">
                <a:latin typeface="Comic Sans MS" panose="030F0702030302020204" pitchFamily="66" charset="0"/>
              </a:rPr>
              <a:t>label</a:t>
            </a:r>
            <a:r>
              <a:rPr lang="en-US" altLang="en-US" sz="1800" dirty="0">
                <a:latin typeface="Comic Sans MS" panose="030F0702030302020204" pitchFamily="66" charset="0"/>
              </a:rPr>
              <a:t> is also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optional</a:t>
            </a:r>
            <a:r>
              <a:rPr lang="en-US" altLang="en-US" sz="1800" dirty="0">
                <a:latin typeface="Comic Sans MS" panose="030F0702030302020204" pitchFamily="66" charset="0"/>
              </a:rPr>
              <a:t>. Its purpose is to improve code </a:t>
            </a:r>
            <a:r>
              <a:rPr lang="en-US" altLang="en-US" sz="1800" dirty="0">
                <a:solidFill>
                  <a:srgbClr val="008000"/>
                </a:solidFill>
                <a:latin typeface="Comic Sans MS" panose="030F0702030302020204" pitchFamily="66" charset="0"/>
              </a:rPr>
              <a:t>readability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2">
            <a:extLst>
              <a:ext uri="{FF2B5EF4-FFF2-40B4-BE49-F238E27FC236}">
                <a16:creationId xmlns:a16="http://schemas.microsoft.com/office/drawing/2014/main" id="{EBD329D2-09FB-4F4A-B39E-6C1406C9ED1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9793288" y="6597650"/>
            <a:ext cx="874712" cy="26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00F5FED-C65D-4B39-8A5E-C94AC851015F}" type="slidenum">
              <a:rPr lang="en-US" altLang="en-US" sz="1200">
                <a:solidFill>
                  <a:srgbClr val="FFFFFF"/>
                </a:solidFill>
                <a:latin typeface="Comic Sans MS" panose="030F0702030302020204" pitchFamily="66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>
              <a:solidFill>
                <a:srgbClr val="FFFFFF"/>
              </a:solidFill>
              <a:latin typeface="Comic Sans MS" panose="030F0702030302020204" pitchFamily="66" charset="0"/>
            </a:endParaRPr>
          </a:p>
        </p:txBody>
      </p:sp>
      <p:sp>
        <p:nvSpPr>
          <p:cNvPr id="23555" name="Title 1">
            <a:extLst>
              <a:ext uri="{FF2B5EF4-FFF2-40B4-BE49-F238E27FC236}">
                <a16:creationId xmlns:a16="http://schemas.microsoft.com/office/drawing/2014/main" id="{5FA25ACB-9283-4285-93E8-94968D4030B7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algn="ctr" eaLnBrk="1" hangingPunct="1"/>
            <a:r>
              <a:rPr lang="en-US" altLang="en-US" b="1" dirty="0">
                <a:latin typeface="Comic Sans MS" panose="030F0702030302020204" pitchFamily="66" charset="0"/>
              </a:rPr>
              <a:t>Process</a:t>
            </a:r>
          </a:p>
        </p:txBody>
      </p:sp>
      <p:sp>
        <p:nvSpPr>
          <p:cNvPr id="8" name="Notched Right Arrow 7">
            <a:extLst>
              <a:ext uri="{FF2B5EF4-FFF2-40B4-BE49-F238E27FC236}">
                <a16:creationId xmlns:a16="http://schemas.microsoft.com/office/drawing/2014/main" id="{38F976C1-7F72-4BD0-B413-8D8886CF7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145465"/>
            <a:ext cx="685800" cy="1524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25400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DFB6922-98EE-4D8B-BC9B-8CE9EDA1468F}"/>
              </a:ext>
            </a:extLst>
          </p:cNvPr>
          <p:cNvSpPr txBox="1">
            <a:spLocks/>
          </p:cNvSpPr>
          <p:nvPr/>
        </p:nvSpPr>
        <p:spPr bwMode="auto">
          <a:xfrm>
            <a:off x="7200900" y="2438400"/>
            <a:ext cx="3352800" cy="302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en-US" sz="2000" dirty="0" err="1">
                <a:latin typeface="Comic Sans MS" panose="030F0702030302020204" pitchFamily="66" charset="0"/>
              </a:rPr>
              <a:t>JustToShow</a:t>
            </a:r>
            <a:r>
              <a:rPr lang="en-US" altLang="en-US" sz="2000" dirty="0">
                <a:latin typeface="Comic Sans MS" panose="030F0702030302020204" pitchFamily="66" charset="0"/>
              </a:rPr>
              <a:t>: </a:t>
            </a:r>
            <a:r>
              <a:rPr lang="en-US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process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Begin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en-US" sz="2000" dirty="0">
                <a:latin typeface="Comic Sans MS" panose="030F0702030302020204" pitchFamily="66" charset="0"/>
              </a:rPr>
              <a:t>	Some statement 1;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en-US" sz="2000" dirty="0">
                <a:latin typeface="Comic Sans MS" panose="030F0702030302020204" pitchFamily="66" charset="0"/>
              </a:rPr>
              <a:t>	Some statement 2;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en-US" sz="2000" dirty="0">
                <a:latin typeface="Comic Sans MS" panose="030F0702030302020204" pitchFamily="66" charset="0"/>
              </a:rPr>
              <a:t>	Some statement 3;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en-US" sz="2000" dirty="0">
                <a:latin typeface="Comic Sans MS" panose="030F0702030302020204" pitchFamily="66" charset="0"/>
              </a:rPr>
              <a:t>	Some statement 4;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en-US" sz="2000" dirty="0">
                <a:latin typeface="Comic Sans MS" panose="030F0702030302020204" pitchFamily="66" charset="0"/>
              </a:rPr>
              <a:t>	</a:t>
            </a:r>
            <a:r>
              <a:rPr lang="en-US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wait</a:t>
            </a:r>
            <a:r>
              <a:rPr lang="en-US" altLang="en-US" sz="2000" dirty="0">
                <a:latin typeface="Comic Sans MS" panose="030F0702030302020204" pitchFamily="66" charset="0"/>
              </a:rPr>
              <a:t>&lt;condition&gt;;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end process</a:t>
            </a:r>
            <a:r>
              <a:rPr lang="en-US" altLang="en-US" sz="2000" dirty="0">
                <a:latin typeface="Comic Sans MS" panose="030F0702030302020204" pitchFamily="66" charset="0"/>
              </a:rPr>
              <a:t> </a:t>
            </a:r>
            <a:r>
              <a:rPr lang="en-US" altLang="en-US" sz="2000" dirty="0" err="1">
                <a:latin typeface="Comic Sans MS" panose="030F0702030302020204" pitchFamily="66" charset="0"/>
              </a:rPr>
              <a:t>JustToShow</a:t>
            </a:r>
            <a:r>
              <a:rPr lang="en-US" altLang="en-US" sz="2000" dirty="0">
                <a:latin typeface="Comic Sans MS" panose="030F0702030302020204" pitchFamily="66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dirty="0">
              <a:latin typeface="Comic Sans MS" panose="030F0702030302020204" pitchFamily="66" charset="0"/>
            </a:endParaRPr>
          </a:p>
        </p:txBody>
      </p:sp>
      <p:sp>
        <p:nvSpPr>
          <p:cNvPr id="23558" name="TextBox 12">
            <a:extLst>
              <a:ext uri="{FF2B5EF4-FFF2-40B4-BE49-F238E27FC236}">
                <a16:creationId xmlns:a16="http://schemas.microsoft.com/office/drawing/2014/main" id="{4DA6E404-0777-4D8E-8A6B-5C554C7D89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6500" y="2307772"/>
            <a:ext cx="38862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err="1">
                <a:latin typeface="Comic Sans MS" panose="030F0702030302020204" pitchFamily="66" charset="0"/>
              </a:rPr>
              <a:t>JustToShow</a:t>
            </a:r>
            <a:r>
              <a:rPr lang="en-US" altLang="en-US" sz="2400" dirty="0">
                <a:latin typeface="Comic Sans MS" panose="030F0702030302020204" pitchFamily="66" charset="0"/>
              </a:rPr>
              <a:t>: </a:t>
            </a:r>
            <a:r>
              <a:rPr lang="en-US" alt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process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Begin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Comic Sans MS" panose="030F0702030302020204" pitchFamily="66" charset="0"/>
              </a:rPr>
              <a:t>	Some statement 1;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Comic Sans MS" panose="030F0702030302020204" pitchFamily="66" charset="0"/>
              </a:rPr>
              <a:t>	Some statement 2;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Comic Sans MS" panose="030F0702030302020204" pitchFamily="66" charset="0"/>
              </a:rPr>
              <a:t>	Some statement 3;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Comic Sans MS" panose="030F0702030302020204" pitchFamily="66" charset="0"/>
              </a:rPr>
              <a:t>	Some statement 4;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Comic Sans MS" panose="030F0702030302020204" pitchFamily="66" charset="0"/>
              </a:rPr>
              <a:t>	Some statement 5;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end process</a:t>
            </a:r>
            <a:r>
              <a:rPr lang="en-US" altLang="en-US" sz="2400" dirty="0">
                <a:latin typeface="Comic Sans MS" panose="030F0702030302020204" pitchFamily="66" charset="0"/>
              </a:rPr>
              <a:t> </a:t>
            </a:r>
            <a:r>
              <a:rPr lang="en-US" altLang="en-US" sz="2400" dirty="0" err="1">
                <a:latin typeface="Comic Sans MS" panose="030F0702030302020204" pitchFamily="66" charset="0"/>
              </a:rPr>
              <a:t>JustToShow</a:t>
            </a:r>
            <a:r>
              <a:rPr lang="en-US" altLang="en-US" sz="2400" dirty="0">
                <a:latin typeface="Comic Sans MS" panose="030F0702030302020204" pitchFamily="66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10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-0.00416 0.24444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" y="12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30000"/>
                            </p:stCondLst>
                            <p:childTnLst>
                              <p:par>
                                <p:cTn id="8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30500"/>
                            </p:stCondLst>
                            <p:childTnLst>
                              <p:par>
                                <p:cTn id="12" presetID="64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6 0.24444 L -0.00416 4.44444E-6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1000"/>
                            </p:stCondLst>
                            <p:childTnLst>
                              <p:par>
                                <p:cTn id="15" presetID="4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8" grpId="3" animBg="1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2">
            <a:extLst>
              <a:ext uri="{FF2B5EF4-FFF2-40B4-BE49-F238E27FC236}">
                <a16:creationId xmlns:a16="http://schemas.microsoft.com/office/drawing/2014/main" id="{FFE3E9A1-9D77-4F57-8225-A3EF09C084C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9793288" y="6597650"/>
            <a:ext cx="874712" cy="26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ECB6F8C-FBF9-4A81-B034-E7CF20E0F08E}" type="slidenum">
              <a:rPr lang="en-US" altLang="en-US" sz="1200">
                <a:solidFill>
                  <a:srgbClr val="FFFFFF"/>
                </a:solidFill>
                <a:latin typeface="Comic Sans MS" panose="030F0702030302020204" pitchFamily="66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>
              <a:solidFill>
                <a:srgbClr val="FFFFFF"/>
              </a:solidFill>
              <a:latin typeface="Comic Sans MS" panose="030F0702030302020204" pitchFamily="66" charset="0"/>
            </a:endParaRPr>
          </a:p>
        </p:txBody>
      </p:sp>
      <p:sp>
        <p:nvSpPr>
          <p:cNvPr id="25603" name="Title 1">
            <a:extLst>
              <a:ext uri="{FF2B5EF4-FFF2-40B4-BE49-F238E27FC236}">
                <a16:creationId xmlns:a16="http://schemas.microsoft.com/office/drawing/2014/main" id="{8647D6A9-82FD-4B7E-B1B9-9A9C6CB7B52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6"/>
            <a:ext cx="10515600" cy="695638"/>
          </a:xfrm>
        </p:spPr>
        <p:txBody>
          <a:bodyPr anchor="ctr"/>
          <a:lstStyle/>
          <a:p>
            <a:pPr algn="ctr" eaLnBrk="1" hangingPunct="1"/>
            <a:r>
              <a:rPr lang="en-US" altLang="en-US" b="1" dirty="0">
                <a:latin typeface="Comic Sans MS" panose="030F0702030302020204" pitchFamily="66" charset="0"/>
              </a:rPr>
              <a:t>Process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25816A6-6D18-49A9-B660-7AD70CCB1CC2}"/>
              </a:ext>
            </a:extLst>
          </p:cNvPr>
          <p:cNvSpPr txBox="1">
            <a:spLocks/>
          </p:cNvSpPr>
          <p:nvPr/>
        </p:nvSpPr>
        <p:spPr bwMode="auto">
          <a:xfrm>
            <a:off x="6705602" y="1289960"/>
            <a:ext cx="5438775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en-US" sz="2000" dirty="0" err="1">
                <a:latin typeface="Comic Sans MS" panose="030F0702030302020204" pitchFamily="66" charset="0"/>
              </a:rPr>
              <a:t>JustToShow</a:t>
            </a:r>
            <a:r>
              <a:rPr lang="en-US" altLang="en-US" sz="2000" dirty="0">
                <a:latin typeface="Comic Sans MS" panose="030F0702030302020204" pitchFamily="66" charset="0"/>
              </a:rPr>
              <a:t>: </a:t>
            </a:r>
            <a:r>
              <a:rPr lang="en-US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process </a:t>
            </a:r>
            <a:r>
              <a:rPr lang="en-US" altLang="en-US" sz="2000" dirty="0">
                <a:latin typeface="Comic Sans MS" panose="030F0702030302020204" pitchFamily="66" charset="0"/>
              </a:rPr>
              <a:t>(                      )       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Begin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en-US" sz="2000" dirty="0">
                <a:latin typeface="Comic Sans MS" panose="030F0702030302020204" pitchFamily="66" charset="0"/>
              </a:rPr>
              <a:t>	Some statement 1;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en-US" sz="2000" dirty="0">
                <a:latin typeface="Comic Sans MS" panose="030F0702030302020204" pitchFamily="66" charset="0"/>
              </a:rPr>
              <a:t>	Some statement 2;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en-US" sz="2000" dirty="0">
                <a:latin typeface="Comic Sans MS" panose="030F0702030302020204" pitchFamily="66" charset="0"/>
              </a:rPr>
              <a:t>	Some statement 3;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en-US" sz="2000" dirty="0">
                <a:latin typeface="Comic Sans MS" panose="030F0702030302020204" pitchFamily="66" charset="0"/>
              </a:rPr>
              <a:t>	Some statement 4;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en-US" sz="2000" dirty="0">
                <a:latin typeface="Comic Sans MS" panose="030F0702030302020204" pitchFamily="66" charset="0"/>
              </a:rPr>
              <a:t>	</a:t>
            </a:r>
            <a:r>
              <a:rPr lang="en-US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end process</a:t>
            </a:r>
            <a:r>
              <a:rPr lang="en-US" altLang="en-US" sz="2000" dirty="0">
                <a:latin typeface="Comic Sans MS" panose="030F0702030302020204" pitchFamily="66" charset="0"/>
              </a:rPr>
              <a:t> </a:t>
            </a:r>
            <a:r>
              <a:rPr lang="en-US" altLang="en-US" sz="2000" dirty="0" err="1">
                <a:latin typeface="Comic Sans MS" panose="030F0702030302020204" pitchFamily="66" charset="0"/>
              </a:rPr>
              <a:t>JustToShow</a:t>
            </a:r>
            <a:r>
              <a:rPr lang="en-US" altLang="en-US" sz="2000" dirty="0">
                <a:latin typeface="Comic Sans MS" panose="030F0702030302020204" pitchFamily="66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endParaRPr lang="en-US" altLang="en-US" dirty="0">
              <a:latin typeface="Comic Sans MS" panose="030F0702030302020204" pitchFamily="66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C9D1DB9-6CC8-43C0-A02C-ABD82FF9D84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82512" y="4262321"/>
            <a:ext cx="9531803" cy="1533756"/>
          </a:xfr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700" dirty="0">
                <a:latin typeface="Comic Sans MS" panose="030F0702030302020204" pitchFamily="66" charset="0"/>
              </a:rPr>
              <a:t>VHDL provides a construct called </a:t>
            </a:r>
            <a:r>
              <a:rPr lang="en-US" sz="2700" dirty="0">
                <a:solidFill>
                  <a:srgbClr val="00B050"/>
                </a:solidFill>
                <a:latin typeface="Comic Sans MS" panose="030F0702030302020204" pitchFamily="66" charset="0"/>
              </a:rPr>
              <a:t>sensitivity list</a:t>
            </a:r>
            <a:r>
              <a:rPr lang="en-US" sz="2700" dirty="0">
                <a:latin typeface="Comic Sans MS" panose="030F0702030302020204" pitchFamily="66" charset="0"/>
              </a:rPr>
              <a:t> of a process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700" dirty="0">
                <a:latin typeface="Comic Sans MS" panose="030F0702030302020204" pitchFamily="66" charset="0"/>
              </a:rPr>
              <a:t>The list specified next to the process keyword.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700" dirty="0">
                <a:latin typeface="Comic Sans MS" panose="030F0702030302020204" pitchFamily="66" charset="0"/>
              </a:rPr>
              <a:t>The same as wait on </a:t>
            </a:r>
            <a:r>
              <a:rPr lang="en-US" sz="2700" dirty="0" err="1">
                <a:latin typeface="Comic Sans MS" panose="030F0702030302020204" pitchFamily="66" charset="0"/>
              </a:rPr>
              <a:t>sensitivity_list</a:t>
            </a:r>
            <a:r>
              <a:rPr lang="en-US" sz="2700" dirty="0">
                <a:latin typeface="Comic Sans MS" panose="030F0702030302020204" pitchFamily="66" charset="0"/>
              </a:rPr>
              <a:t> at the end of a process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700" dirty="0">
              <a:solidFill>
                <a:srgbClr val="1E1C11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CB6361-6B72-48D1-A439-FABDC4B2A5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447801"/>
            <a:ext cx="3581400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>
                <a:latin typeface="Comic Sans MS" panose="030F0702030302020204" pitchFamily="66" charset="0"/>
              </a:rPr>
              <a:t>JustToShow</a:t>
            </a:r>
            <a:r>
              <a:rPr lang="en-US" altLang="en-US" sz="1800" dirty="0">
                <a:latin typeface="Comic Sans MS" panose="030F0702030302020204" pitchFamily="66" charset="0"/>
              </a:rPr>
              <a:t>: </a:t>
            </a:r>
            <a:r>
              <a:rPr lang="en-US" altLang="en-US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process</a:t>
            </a:r>
            <a:r>
              <a:rPr lang="en-US" altLang="en-US" sz="1800" dirty="0">
                <a:latin typeface="Comic Sans MS" panose="030F0702030302020204" pitchFamily="66" charset="0"/>
              </a:rPr>
              <a:t>           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Begin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	Some statement 1;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	Some statement 2;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	Some statement 3;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	Some statement 4;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	</a:t>
            </a:r>
            <a:r>
              <a:rPr lang="en-US" altLang="en-US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wait</a:t>
            </a:r>
            <a:r>
              <a:rPr lang="en-US" altLang="en-US" sz="1800" dirty="0">
                <a:latin typeface="Comic Sans MS" panose="030F0702030302020204" pitchFamily="66" charset="0"/>
              </a:rPr>
              <a:t>  on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end process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 err="1">
                <a:latin typeface="Comic Sans MS" panose="030F0702030302020204" pitchFamily="66" charset="0"/>
              </a:rPr>
              <a:t>JustToShow</a:t>
            </a:r>
            <a:r>
              <a:rPr lang="en-US" altLang="en-US" sz="1800" dirty="0">
                <a:latin typeface="Comic Sans MS" panose="030F0702030302020204" pitchFamily="66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latin typeface="Comic Sans MS" panose="030F0702030302020204" pitchFamily="66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0B2B33-8F30-40C6-95F0-80EC9F9E2D5B}"/>
              </a:ext>
            </a:extLst>
          </p:cNvPr>
          <p:cNvSpPr/>
          <p:nvPr/>
        </p:nvSpPr>
        <p:spPr>
          <a:xfrm>
            <a:off x="3124201" y="3080657"/>
            <a:ext cx="1295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>
                <a:solidFill>
                  <a:srgbClr val="33CC33"/>
                </a:solidFill>
                <a:latin typeface="Comic Sans MS" panose="030F0702030302020204" pitchFamily="66" charset="0"/>
              </a:rPr>
              <a:t>SomeSig</a:t>
            </a:r>
            <a:endParaRPr lang="en-US" dirty="0">
              <a:solidFill>
                <a:srgbClr val="33CC33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3333E-6 L 0.5375 -0.2659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75" y="-1331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 animBg="1"/>
      <p:bldP spid="8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15688</TotalTime>
  <Words>5370</Words>
  <Application>Microsoft Office PowerPoint</Application>
  <PresentationFormat>Widescreen</PresentationFormat>
  <Paragraphs>953</Paragraphs>
  <Slides>68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4" baseType="lpstr">
      <vt:lpstr>Arial</vt:lpstr>
      <vt:lpstr>Calibri</vt:lpstr>
      <vt:lpstr>Calibri Light</vt:lpstr>
      <vt:lpstr>Comic Sans MS</vt:lpstr>
      <vt:lpstr>Wingdings</vt:lpstr>
      <vt:lpstr>Office Theme</vt:lpstr>
      <vt:lpstr>VHDL (Process)</vt:lpstr>
      <vt:lpstr>Outline</vt:lpstr>
      <vt:lpstr>Concurrent and Sequential Statements</vt:lpstr>
      <vt:lpstr>Concurrent and Sequential Statements</vt:lpstr>
      <vt:lpstr>Process Statement (I)</vt:lpstr>
      <vt:lpstr>Process Statement (II)</vt:lpstr>
      <vt:lpstr>Process Definition </vt:lpstr>
      <vt:lpstr>Process</vt:lpstr>
      <vt:lpstr>Process</vt:lpstr>
      <vt:lpstr>Process</vt:lpstr>
      <vt:lpstr>Process: an example</vt:lpstr>
      <vt:lpstr>Wait Statement</vt:lpstr>
      <vt:lpstr>Wait Until</vt:lpstr>
      <vt:lpstr>Wait Until (Example)</vt:lpstr>
      <vt:lpstr>WAIT ON</vt:lpstr>
      <vt:lpstr>Wait: an Example</vt:lpstr>
      <vt:lpstr>PowerPoint Presentation</vt:lpstr>
      <vt:lpstr>Variables vs. signals in process</vt:lpstr>
      <vt:lpstr>Signals and Processes</vt:lpstr>
      <vt:lpstr>Variables and Processes</vt:lpstr>
      <vt:lpstr>Variables in process</vt:lpstr>
      <vt:lpstr>Variables vs. signals in process</vt:lpstr>
      <vt:lpstr>Variables vs. signals in process (II)</vt:lpstr>
      <vt:lpstr>Exam question (Check Yourself)</vt:lpstr>
      <vt:lpstr>Exam Question: Solution I</vt:lpstr>
      <vt:lpstr>Exam Question: Solution II</vt:lpstr>
      <vt:lpstr>PowerPoint Presentation</vt:lpstr>
      <vt:lpstr>Global Variables </vt:lpstr>
      <vt:lpstr>Global Variables (II)</vt:lpstr>
      <vt:lpstr>PowerPoint Presentation</vt:lpstr>
      <vt:lpstr>Postponed Process (I)</vt:lpstr>
      <vt:lpstr>Postponed Process (II)</vt:lpstr>
      <vt:lpstr>PowerPoint Presentation</vt:lpstr>
      <vt:lpstr>If Statement</vt:lpstr>
      <vt:lpstr>If Example: Two-input NAND gate</vt:lpstr>
      <vt:lpstr>If: an Example</vt:lpstr>
      <vt:lpstr>If: an Example</vt:lpstr>
      <vt:lpstr>If: an Example</vt:lpstr>
      <vt:lpstr>One-digit Counter </vt:lpstr>
      <vt:lpstr>PowerPoint Presentation</vt:lpstr>
      <vt:lpstr>Case Statement</vt:lpstr>
      <vt:lpstr>Case Statement: an Example</vt:lpstr>
      <vt:lpstr>Case Statement</vt:lpstr>
      <vt:lpstr>Null</vt:lpstr>
      <vt:lpstr>PowerPoint Presentation</vt:lpstr>
      <vt:lpstr>Loop (I)</vt:lpstr>
      <vt:lpstr>Simple Loop</vt:lpstr>
      <vt:lpstr>Simple Loop: Example</vt:lpstr>
      <vt:lpstr>For Loop (I)</vt:lpstr>
      <vt:lpstr>For Loop Example</vt:lpstr>
      <vt:lpstr>For Loop (II)</vt:lpstr>
      <vt:lpstr>For Loop (III)</vt:lpstr>
      <vt:lpstr>For Loop (IV)</vt:lpstr>
      <vt:lpstr>For Loop (V)</vt:lpstr>
      <vt:lpstr>For Loop (VI)</vt:lpstr>
      <vt:lpstr>PowerPoint Presentation</vt:lpstr>
      <vt:lpstr>While Loop (I)</vt:lpstr>
      <vt:lpstr>While Loop (II)</vt:lpstr>
      <vt:lpstr>Exit and Next statement</vt:lpstr>
      <vt:lpstr>Nested Loop</vt:lpstr>
      <vt:lpstr>PowerPoint Presentation</vt:lpstr>
      <vt:lpstr>CLK Generation</vt:lpstr>
      <vt:lpstr>D-Flip Flop</vt:lpstr>
      <vt:lpstr>D-Flip Flop with Asynchronous Reset</vt:lpstr>
      <vt:lpstr>D-Flip Flop with Synchronous Reset</vt:lpstr>
      <vt:lpstr>PowerPoint Presentation</vt:lpstr>
      <vt:lpstr>Using Sequential Code to Design Combinational Circuits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</dc:title>
  <dc:creator>Meisam</dc:creator>
  <cp:lastModifiedBy>User</cp:lastModifiedBy>
  <cp:revision>371</cp:revision>
  <dcterms:created xsi:type="dcterms:W3CDTF">2021-09-15T06:22:22Z</dcterms:created>
  <dcterms:modified xsi:type="dcterms:W3CDTF">2022-04-26T10:30:39Z</dcterms:modified>
</cp:coreProperties>
</file>