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71" r:id="rId3"/>
    <p:sldId id="272" r:id="rId4"/>
    <p:sldId id="303" r:id="rId5"/>
    <p:sldId id="34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302" r:id="rId15"/>
    <p:sldId id="282" r:id="rId16"/>
    <p:sldId id="283" r:id="rId17"/>
    <p:sldId id="284" r:id="rId18"/>
    <p:sldId id="285" r:id="rId19"/>
    <p:sldId id="304" r:id="rId20"/>
    <p:sldId id="286" r:id="rId21"/>
    <p:sldId id="305" r:id="rId22"/>
    <p:sldId id="287" r:id="rId23"/>
    <p:sldId id="306" r:id="rId24"/>
    <p:sldId id="288" r:id="rId25"/>
    <p:sldId id="340" r:id="rId26"/>
    <p:sldId id="345" r:id="rId27"/>
    <p:sldId id="344" r:id="rId28"/>
    <p:sldId id="347" r:id="rId29"/>
    <p:sldId id="339" r:id="rId30"/>
    <p:sldId id="307" r:id="rId31"/>
    <p:sldId id="289" r:id="rId32"/>
    <p:sldId id="323" r:id="rId33"/>
    <p:sldId id="308" r:id="rId34"/>
    <p:sldId id="309" r:id="rId35"/>
    <p:sldId id="310" r:id="rId36"/>
    <p:sldId id="333" r:id="rId37"/>
    <p:sldId id="332" r:id="rId38"/>
    <p:sldId id="338" r:id="rId39"/>
    <p:sldId id="337" r:id="rId40"/>
    <p:sldId id="311" r:id="rId41"/>
    <p:sldId id="312" r:id="rId42"/>
    <p:sldId id="31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4" r:id="rId51"/>
    <p:sldId id="335" r:id="rId52"/>
    <p:sldId id="336" r:id="rId53"/>
    <p:sldId id="290" r:id="rId54"/>
    <p:sldId id="291" r:id="rId55"/>
    <p:sldId id="314" r:id="rId56"/>
    <p:sldId id="315" r:id="rId57"/>
    <p:sldId id="292" r:id="rId58"/>
    <p:sldId id="293" r:id="rId59"/>
    <p:sldId id="294" r:id="rId60"/>
    <p:sldId id="316" r:id="rId61"/>
    <p:sldId id="295" r:id="rId62"/>
    <p:sldId id="296" r:id="rId63"/>
    <p:sldId id="297" r:id="rId64"/>
    <p:sldId id="317" r:id="rId65"/>
    <p:sldId id="331" r:id="rId66"/>
    <p:sldId id="318" r:id="rId67"/>
    <p:sldId id="319" r:id="rId68"/>
    <p:sldId id="320" r:id="rId69"/>
    <p:sldId id="321" r:id="rId70"/>
    <p:sldId id="32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 autoAdjust="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87F5889F-75FD-4B67-A1C4-5935183A8D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593DB532-9137-4F96-9969-8BD06DE4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Header Placeholder 3">
            <a:extLst>
              <a:ext uri="{FF2B5EF4-FFF2-40B4-BE49-F238E27FC236}">
                <a16:creationId xmlns:a16="http://schemas.microsoft.com/office/drawing/2014/main" id="{9932CAA8-2737-4F57-9AE0-C87BC0B16A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9093" name="Date Placeholder 4">
            <a:extLst>
              <a:ext uri="{FF2B5EF4-FFF2-40B4-BE49-F238E27FC236}">
                <a16:creationId xmlns:a16="http://schemas.microsoft.com/office/drawing/2014/main" id="{E5EF662A-B7E6-424F-A76A-7E1B7E46D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8E2D0-64DD-4E96-9272-00E372E66695}" type="datetime3">
              <a:rPr lang="en-US" altLang="en-US" smtClean="0">
                <a:latin typeface="Times New Roman" panose="02020603050405020304" pitchFamily="18" charset="0"/>
              </a:rPr>
              <a:pPr/>
              <a:t>16 May 2022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Footer Placeholder 5">
            <a:extLst>
              <a:ext uri="{FF2B5EF4-FFF2-40B4-BE49-F238E27FC236}">
                <a16:creationId xmlns:a16="http://schemas.microsoft.com/office/drawing/2014/main" id="{39CAE725-0D78-42C0-A3F4-11A13E4B4F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9095" name="Slide Number Placeholder 6">
            <a:extLst>
              <a:ext uri="{FF2B5EF4-FFF2-40B4-BE49-F238E27FC236}">
                <a16:creationId xmlns:a16="http://schemas.microsoft.com/office/drawing/2014/main" id="{54A32912-6ABC-4719-B9FD-1CFDD3437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5DFA3D-B92B-47B2-9116-FF3799B32468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575816"/>
            <a:ext cx="10951029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(Libraries, Subprogram, Packages)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C8C-18FD-4E7A-AB2C-68DF2E10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104053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Packages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1BA9774C-A0F1-4EB6-988D-CD3563BF6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4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Packages </a:t>
            </a:r>
          </a:p>
        </p:txBody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9496DB6D-0EC3-4B8D-9FC0-2002BD5B7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727" y="132556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A VHDL package is simply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 way of grouping a collection </a:t>
            </a:r>
            <a:r>
              <a:rPr lang="en-US" altLang="en-US" sz="2400" dirty="0">
                <a:latin typeface="Comic Sans MS" panose="030F0702030302020204" pitchFamily="66" charset="0"/>
              </a:rPr>
              <a:t>of related declarations that serve a common purpose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Allows data types,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subprograms</a:t>
            </a:r>
            <a:r>
              <a:rPr lang="en-US" altLang="en-US" sz="2400" dirty="0">
                <a:latin typeface="Comic Sans MS" panose="030F0702030302020204" pitchFamily="66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object declarations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i="1" dirty="0">
                <a:latin typeface="Comic Sans MS" panose="030F0702030302020204" pitchFamily="66" charset="0"/>
              </a:rPr>
              <a:t>signal, constants, shared variables and files</a:t>
            </a:r>
            <a:r>
              <a:rPr lang="en-US" altLang="en-US" sz="2000" dirty="0">
                <a:latin typeface="Comic Sans MS" panose="030F0702030302020204" pitchFamily="66" charset="0"/>
              </a:rPr>
              <a:t>),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 declarations </a:t>
            </a:r>
            <a:r>
              <a:rPr lang="en-US" altLang="en-US" sz="2400" dirty="0">
                <a:latin typeface="Comic Sans MS" panose="030F0702030302020204" pitchFamily="66" charset="0"/>
              </a:rPr>
              <a:t>etc. to be shared by multiple design units.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Syntax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2000" dirty="0">
                <a:latin typeface="Comic Sans MS" panose="030F0702030302020204" pitchFamily="66" charset="0"/>
              </a:rPr>
              <a:t> identifier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declarations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2000" dirty="0">
                <a:latin typeface="Comic Sans MS" panose="030F0702030302020204" pitchFamily="66" charset="0"/>
              </a:rPr>
              <a:t> [package] [identifier];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922628" name="Text Box 4">
            <a:extLst>
              <a:ext uri="{FF2B5EF4-FFF2-40B4-BE49-F238E27FC236}">
                <a16:creationId xmlns:a16="http://schemas.microsoft.com/office/drawing/2014/main" id="{5D1BCDA4-A50E-40F3-9E3F-6530BBB9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4" y="3500439"/>
            <a:ext cx="5322744" cy="250530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my_package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	type binary is (</a:t>
            </a:r>
            <a:r>
              <a:rPr lang="en-US" altLang="en-US" sz="16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onn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, off);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     signal a: </a:t>
            </a:r>
            <a:r>
              <a:rPr lang="en-US" altLang="en-US" sz="16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(3 </a:t>
            </a:r>
            <a:r>
              <a:rPr lang="en-US" altLang="en-US" sz="16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 0);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	constant pi : real := 3.14;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	function Min1 (X, Y : Integer range 0 to 30) return Integer; 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my_package</a:t>
            </a:r>
            <a:r>
              <a:rPr lang="en-US" altLang="en-US" sz="1600" dirty="0">
                <a:solidFill>
                  <a:srgbClr val="00808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A10463C-7CBA-403A-9331-AF16684EE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7945" y="-30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Package body</a:t>
            </a:r>
          </a:p>
        </p:txBody>
      </p:sp>
      <p:sp>
        <p:nvSpPr>
          <p:cNvPr id="28676" name="Text Box 8">
            <a:extLst>
              <a:ext uri="{FF2B5EF4-FFF2-40B4-BE49-F238E27FC236}">
                <a16:creationId xmlns:a16="http://schemas.microsoft.com/office/drawing/2014/main" id="{9045A68A-BF8A-45AF-B5C8-AEFE4199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15" y="2589575"/>
            <a:ext cx="4427970" cy="4131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 body</a:t>
            </a: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my_package</a:t>
            </a:r>
            <a:r>
              <a:rPr lang="en-US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 is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 function Min1 (X, Y : Integer range 0 to 30) return Integer is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 variable temp : integer range 0 to 30;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begin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	if (X &lt; Y) then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		temp:= X;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	else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		temp:= Y;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	end if;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  return temp;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end Min1;</a:t>
            </a:r>
          </a:p>
          <a:p>
            <a:pPr lvl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500" dirty="0" err="1">
                <a:solidFill>
                  <a:srgbClr val="008080"/>
                </a:solidFill>
                <a:latin typeface="Comic Sans MS" panose="030F0702030302020204" pitchFamily="66" charset="0"/>
              </a:rPr>
              <a:t>my_package</a:t>
            </a:r>
            <a:r>
              <a:rPr lang="en-US" altLang="en-US" sz="1500" dirty="0">
                <a:solidFill>
                  <a:srgbClr val="008080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buClr>
                <a:srgbClr val="008080"/>
              </a:buClr>
              <a:buSzPct val="120000"/>
              <a:buFontTx/>
              <a:buNone/>
            </a:pPr>
            <a:endParaRPr lang="en-US" altLang="en-US" sz="1500" dirty="0">
              <a:solidFill>
                <a:srgbClr val="00578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FCD56-BC11-4988-999C-A2D72ECF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95401"/>
            <a:ext cx="10145485" cy="4525963"/>
          </a:xfrm>
        </p:spPr>
        <p:txBody>
          <a:bodyPr/>
          <a:lstStyle/>
          <a:p>
            <a:pPr marL="571500" lvl="1" indent="0" defTabSz="762000">
              <a:defRPr/>
            </a:pPr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u="sng" dirty="0">
                <a:latin typeface="Comic Sans MS" panose="030F0702030302020204" pitchFamily="66" charset="0"/>
              </a:rPr>
              <a:t>package declaration </a:t>
            </a:r>
            <a:r>
              <a:rPr lang="en-US" sz="1800" dirty="0">
                <a:latin typeface="Comic Sans MS" panose="030F0702030302020204" pitchFamily="66" charset="0"/>
              </a:rPr>
              <a:t>contains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only the declarations of the various items</a:t>
            </a:r>
          </a:p>
          <a:p>
            <a:pPr marL="571500" lvl="1" indent="0" defTabSz="762000">
              <a:defRPr/>
            </a:pPr>
            <a:r>
              <a:rPr lang="en-US" sz="1800" b="1" dirty="0">
                <a:latin typeface="Comic Sans MS" panose="030F0702030302020204" pitchFamily="66" charset="0"/>
              </a:rPr>
              <a:t>The package body</a:t>
            </a:r>
            <a:r>
              <a:rPr lang="en-US" sz="1800" dirty="0">
                <a:latin typeface="Comic Sans MS" panose="030F0702030302020204" pitchFamily="66" charset="0"/>
              </a:rPr>
              <a:t> contains </a:t>
            </a:r>
            <a:r>
              <a:rPr lang="en-US" sz="1800" u="sng" dirty="0">
                <a:latin typeface="Comic Sans MS" panose="030F0702030302020204" pitchFamily="66" charset="0"/>
              </a:rPr>
              <a:t>subprogram bodies </a:t>
            </a:r>
            <a:r>
              <a:rPr lang="en-US" sz="1800" dirty="0">
                <a:latin typeface="Comic Sans MS" panose="030F0702030302020204" pitchFamily="66" charset="0"/>
              </a:rPr>
              <a:t>and </a:t>
            </a:r>
            <a:r>
              <a:rPr lang="en-US" sz="1800" u="sng" dirty="0">
                <a:latin typeface="Comic Sans MS" panose="030F0702030302020204" pitchFamily="66" charset="0"/>
              </a:rPr>
              <a:t>other declarations </a:t>
            </a:r>
            <a:r>
              <a:rPr lang="en-US" sz="1800" dirty="0">
                <a:latin typeface="Comic Sans MS" panose="030F0702030302020204" pitchFamily="66" charset="0"/>
              </a:rPr>
              <a:t>not intended for use by other VHDL entities</a:t>
            </a:r>
          </a:p>
          <a:p>
            <a:pPr marL="571500" lvl="1" indent="0" defTabSz="762000">
              <a:defRPr/>
            </a:pPr>
            <a:r>
              <a:rPr lang="en-US" sz="1800" dirty="0">
                <a:latin typeface="Comic Sans MS" panose="030F0702030302020204" pitchFamily="66" charset="0"/>
              </a:rPr>
              <a:t>Example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A36481DA-67AD-4B31-94C6-0A75512F5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25" y="-134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Package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1870709-64D1-48B9-AE5B-02A50FAE4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463" y="1417242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How to use?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A package is made visible using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dirty="0">
                <a:latin typeface="Comic Sans MS" panose="030F0702030302020204" pitchFamily="66" charset="0"/>
              </a:rPr>
              <a:t> clause.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924676" name="Group 4">
            <a:extLst>
              <a:ext uri="{FF2B5EF4-FFF2-40B4-BE49-F238E27FC236}">
                <a16:creationId xmlns:a16="http://schemas.microsoft.com/office/drawing/2014/main" id="{EC454B80-1E11-450C-AD76-8367A70C6288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2525319"/>
            <a:ext cx="6678613" cy="1663700"/>
            <a:chOff x="586" y="1574"/>
            <a:chExt cx="4207" cy="1048"/>
          </a:xfrm>
        </p:grpSpPr>
        <p:sp>
          <p:nvSpPr>
            <p:cNvPr id="29707" name="Rectangle 5">
              <a:extLst>
                <a:ext uri="{FF2B5EF4-FFF2-40B4-BE49-F238E27FC236}">
                  <a16:creationId xmlns:a16="http://schemas.microsoft.com/office/drawing/2014/main" id="{F2957B51-FB07-4DD7-B085-F3883E68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372"/>
              <a:ext cx="31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use the </a:t>
              </a:r>
              <a:r>
                <a:rPr lang="en-US" altLang="en-US" sz="2000" i="1" dirty="0">
                  <a:latin typeface="Comic Sans MS" panose="030F0702030302020204" pitchFamily="66" charset="0"/>
                </a:rPr>
                <a:t>binary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 and </a:t>
              </a:r>
              <a:r>
                <a:rPr lang="en-US" altLang="en-US" sz="2000" i="1" dirty="0">
                  <a:latin typeface="Comic Sans MS" panose="030F0702030302020204" pitchFamily="66" charset="0"/>
                </a:rPr>
                <a:t>Min 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declarations </a:t>
              </a:r>
              <a:r>
                <a:rPr lang="en-US" alt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only</a:t>
              </a:r>
            </a:p>
          </p:txBody>
        </p:sp>
        <p:sp>
          <p:nvSpPr>
            <p:cNvPr id="29708" name="Rectangle 6">
              <a:extLst>
                <a:ext uri="{FF2B5EF4-FFF2-40B4-BE49-F238E27FC236}">
                  <a16:creationId xmlns:a16="http://schemas.microsoft.com/office/drawing/2014/main" id="{B4291A87-4AFD-482E-87B2-4749D329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1574"/>
              <a:ext cx="3594" cy="6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use </a:t>
              </a:r>
              <a:r>
                <a:rPr lang="en-US" altLang="en-US" sz="2000" dirty="0" err="1">
                  <a:solidFill>
                    <a:srgbClr val="0033CC"/>
                  </a:solidFill>
                  <a:latin typeface="Comic Sans MS" panose="030F0702030302020204" pitchFamily="66" charset="0"/>
                </a:rPr>
                <a:t>work.my_package.binary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, </a:t>
              </a:r>
              <a:r>
                <a:rPr lang="en-US" altLang="en-US" sz="2000" dirty="0" err="1">
                  <a:solidFill>
                    <a:srgbClr val="0033CC"/>
                  </a:solidFill>
                  <a:latin typeface="Comic Sans MS" panose="030F0702030302020204" pitchFamily="66" charset="0"/>
                </a:rPr>
                <a:t>my_package.Min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... entity declaration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... architecture declaration ...</a:t>
              </a:r>
            </a:p>
          </p:txBody>
        </p:sp>
        <p:grpSp>
          <p:nvGrpSpPr>
            <p:cNvPr id="29709" name="Group 7">
              <a:extLst>
                <a:ext uri="{FF2B5EF4-FFF2-40B4-BE49-F238E27FC236}">
                  <a16:creationId xmlns:a16="http://schemas.microsoft.com/office/drawing/2014/main" id="{7F365080-C350-45E5-BB94-370885154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" y="1813"/>
              <a:ext cx="530" cy="708"/>
              <a:chOff x="586" y="1813"/>
              <a:chExt cx="530" cy="708"/>
            </a:xfrm>
          </p:grpSpPr>
          <p:sp>
            <p:nvSpPr>
              <p:cNvPr id="29710" name="Arc 8">
                <a:extLst>
                  <a:ext uri="{FF2B5EF4-FFF2-40B4-BE49-F238E27FC236}">
                    <a16:creationId xmlns:a16="http://schemas.microsoft.com/office/drawing/2014/main" id="{7C0B50F4-344E-4C2A-88DD-EFE0B6395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" y="1813"/>
                <a:ext cx="524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86"/>
                      <a:pt x="9645" y="22"/>
                      <a:pt x="21559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86"/>
                      <a:pt x="9645" y="22"/>
                      <a:pt x="21559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Arc 9">
                <a:extLst>
                  <a:ext uri="{FF2B5EF4-FFF2-40B4-BE49-F238E27FC236}">
                    <a16:creationId xmlns:a16="http://schemas.microsoft.com/office/drawing/2014/main" id="{33830C19-B27C-4F51-8EBF-CBC0FB18C4D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86" y="2101"/>
                <a:ext cx="517" cy="420"/>
              </a:xfrm>
              <a:custGeom>
                <a:avLst/>
                <a:gdLst>
                  <a:gd name="T0" fmla="*/ 0 w 21642"/>
                  <a:gd name="T1" fmla="*/ 0 h 21600"/>
                  <a:gd name="T2" fmla="*/ 0 w 21642"/>
                  <a:gd name="T3" fmla="*/ 0 h 21600"/>
                  <a:gd name="T4" fmla="*/ 0 w 2164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42" h="21600" fill="none" extrusionOk="0">
                    <a:moveTo>
                      <a:pt x="0" y="0"/>
                    </a:moveTo>
                    <a:cubicBezTo>
                      <a:pt x="14" y="0"/>
                      <a:pt x="28" y="-1"/>
                      <a:pt x="42" y="0"/>
                    </a:cubicBezTo>
                    <a:cubicBezTo>
                      <a:pt x="11971" y="0"/>
                      <a:pt x="21642" y="9670"/>
                      <a:pt x="21642" y="21600"/>
                    </a:cubicBezTo>
                  </a:path>
                  <a:path w="21642" h="21600" stroke="0" extrusionOk="0">
                    <a:moveTo>
                      <a:pt x="0" y="0"/>
                    </a:moveTo>
                    <a:cubicBezTo>
                      <a:pt x="14" y="0"/>
                      <a:pt x="28" y="-1"/>
                      <a:pt x="42" y="0"/>
                    </a:cubicBezTo>
                    <a:cubicBezTo>
                      <a:pt x="11971" y="0"/>
                      <a:pt x="21642" y="9670"/>
                      <a:pt x="21642" y="21600"/>
                    </a:cubicBezTo>
                    <a:lnTo>
                      <a:pt x="4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682" name="Group 10">
            <a:extLst>
              <a:ext uri="{FF2B5EF4-FFF2-40B4-BE49-F238E27FC236}">
                <a16:creationId xmlns:a16="http://schemas.microsoft.com/office/drawing/2014/main" id="{A6FFFE58-D4B8-48BA-B67B-C90A89C2717B}"/>
              </a:ext>
            </a:extLst>
          </p:cNvPr>
          <p:cNvGrpSpPr>
            <a:grpSpLocks/>
          </p:cNvGrpSpPr>
          <p:nvPr/>
        </p:nvGrpSpPr>
        <p:grpSpPr bwMode="auto">
          <a:xfrm>
            <a:off x="2535238" y="4554935"/>
            <a:ext cx="7262813" cy="1552575"/>
            <a:chOff x="616" y="2818"/>
            <a:chExt cx="4575" cy="978"/>
          </a:xfrm>
        </p:grpSpPr>
        <p:sp>
          <p:nvSpPr>
            <p:cNvPr id="29703" name="Rectangle 11">
              <a:extLst>
                <a:ext uri="{FF2B5EF4-FFF2-40B4-BE49-F238E27FC236}">
                  <a16:creationId xmlns:a16="http://schemas.microsoft.com/office/drawing/2014/main" id="{5F5ECFF5-A5C2-40CD-BB36-261C9544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546"/>
              <a:ext cx="38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use </a:t>
              </a:r>
              <a:r>
                <a:rPr lang="en-US" altLang="en-US" sz="2000" i="1" dirty="0">
                  <a:latin typeface="Comic Sans MS" panose="030F0702030302020204" pitchFamily="66" charset="0"/>
                </a:rPr>
                <a:t>all</a:t>
              </a:r>
              <a:r>
                <a:rPr lang="en-US" altLang="en-US" sz="2000" dirty="0">
                  <a:latin typeface="Comic Sans MS" panose="030F0702030302020204" pitchFamily="66" charset="0"/>
                </a:rPr>
                <a:t> of the declarations in package </a:t>
              </a:r>
              <a:r>
                <a:rPr lang="en-US" altLang="en-US" sz="2000" dirty="0" err="1">
                  <a:latin typeface="Comic Sans MS" panose="030F0702030302020204" pitchFamily="66" charset="0"/>
                </a:rPr>
                <a:t>my_package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9704" name="Rectangle 12">
              <a:extLst>
                <a:ext uri="{FF2B5EF4-FFF2-40B4-BE49-F238E27FC236}">
                  <a16:creationId xmlns:a16="http://schemas.microsoft.com/office/drawing/2014/main" id="{E0F342C2-8743-4B07-A23D-99A445181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818"/>
              <a:ext cx="2303" cy="6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use </a:t>
              </a:r>
              <a:r>
                <a:rPr lang="en-US" altLang="en-US" sz="2000" dirty="0" err="1">
                  <a:solidFill>
                    <a:srgbClr val="0033CC"/>
                  </a:solidFill>
                  <a:latin typeface="Comic Sans MS" panose="030F0702030302020204" pitchFamily="66" charset="0"/>
                </a:rPr>
                <a:t>work.my_package.all</a:t>
              </a:r>
              <a:r>
                <a:rPr lang="en-US" altLang="en-US" sz="2000" dirty="0">
                  <a:solidFill>
                    <a:srgbClr val="0033CC"/>
                  </a:solidFill>
                  <a:latin typeface="Comic Sans MS" panose="030F0702030302020204" pitchFamily="66" charset="0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... entity declaration 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... architecture declaration ...</a:t>
              </a:r>
            </a:p>
          </p:txBody>
        </p:sp>
        <p:sp>
          <p:nvSpPr>
            <p:cNvPr id="29705" name="Arc 13">
              <a:extLst>
                <a:ext uri="{FF2B5EF4-FFF2-40B4-BE49-F238E27FC236}">
                  <a16:creationId xmlns:a16="http://schemas.microsoft.com/office/drawing/2014/main" id="{597051CE-9635-44AF-8568-F31E1EAA8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2981"/>
              <a:ext cx="980" cy="3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79"/>
                    <a:pt x="9657" y="12"/>
                    <a:pt x="21578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79"/>
                    <a:pt x="9657" y="12"/>
                    <a:pt x="21578" y="0"/>
                  </a:cubicBezTo>
                  <a:lnTo>
                    <a:pt x="21600" y="21600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Arc 14">
              <a:extLst>
                <a:ext uri="{FF2B5EF4-FFF2-40B4-BE49-F238E27FC236}">
                  <a16:creationId xmlns:a16="http://schemas.microsoft.com/office/drawing/2014/main" id="{155112A9-91C3-4F57-9CB4-1CB4C1515C6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6" y="3373"/>
              <a:ext cx="748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AB58D22-BF30-4B60-ADAE-1246E7A8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2594-35FB-46CB-88AB-2CAB7FB8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Subprograms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E96A2D18-3057-4E21-8A3B-388E4EB6F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28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Subprograms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EA394B54-A2C0-4659-B519-8A41867E1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Subprograms are of two types :</a:t>
            </a:r>
          </a:p>
          <a:p>
            <a:pPr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     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functions </a:t>
            </a:r>
            <a:r>
              <a:rPr lang="en-US" altLang="en-US" dirty="0">
                <a:latin typeface="Comic Sans MS" panose="030F0702030302020204" pitchFamily="66" charset="0"/>
              </a:rPr>
              <a:t>and 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procedures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990000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A subprogram consists of </a:t>
            </a:r>
            <a:r>
              <a:rPr lang="en-US" alt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a sequence of declarations and statements </a:t>
            </a:r>
            <a:r>
              <a:rPr lang="en-US" altLang="en-US" dirty="0">
                <a:latin typeface="Comic Sans MS" panose="030F0702030302020204" pitchFamily="66" charset="0"/>
              </a:rPr>
              <a:t>which </a:t>
            </a:r>
            <a:r>
              <a:rPr lang="en-US" altLang="en-US" u="sng" dirty="0">
                <a:latin typeface="Comic Sans MS" panose="030F0702030302020204" pitchFamily="66" charset="0"/>
              </a:rPr>
              <a:t>can be repeated </a:t>
            </a:r>
            <a:r>
              <a:rPr lang="en-US" altLang="en-US" dirty="0">
                <a:latin typeface="Comic Sans MS" panose="030F0702030302020204" pitchFamily="66" charset="0"/>
              </a:rPr>
              <a:t>from different locations in VHDL descriptions</a:t>
            </a: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A subprogram can be separated into its subprogram </a:t>
            </a:r>
            <a:r>
              <a:rPr lang="en-US" altLang="en-US" dirty="0">
                <a:solidFill>
                  <a:srgbClr val="0033CC"/>
                </a:solidFill>
                <a:latin typeface="Comic Sans MS" panose="030F0702030302020204" pitchFamily="66" charset="0"/>
              </a:rPr>
              <a:t>declaration</a:t>
            </a:r>
            <a:r>
              <a:rPr lang="en-US" altLang="en-US" dirty="0">
                <a:latin typeface="Comic Sans MS" panose="030F0702030302020204" pitchFamily="66" charset="0"/>
              </a:rPr>
              <a:t> and subprogram </a:t>
            </a:r>
            <a:r>
              <a:rPr lang="en-US" altLang="en-US" dirty="0">
                <a:solidFill>
                  <a:srgbClr val="0033CC"/>
                </a:solidFill>
                <a:latin typeface="Comic Sans MS" panose="030F0702030302020204" pitchFamily="66" charset="0"/>
              </a:rPr>
              <a:t>body</a:t>
            </a:r>
          </a:p>
          <a:p>
            <a:pPr>
              <a:buFontTx/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6B1AE2D2-7ADD-47B1-B654-A76BA67E9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19575" y="79375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Subprograms</a:t>
            </a:r>
            <a:endParaRPr lang="en-US" altLang="en-US" b="1" dirty="0">
              <a:latin typeface="Comic Sans MS" panose="030F0702030302020204" pitchFamily="66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AD01153-136B-4BA4-B1B1-8EFECB28F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0493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Full form of subprogram body is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Comic Sans MS" panose="030F0702030302020204" pitchFamily="66" charset="0"/>
              </a:rPr>
              <a:t>subprogram-specification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b="1" i="1" dirty="0">
                <a:solidFill>
                  <a:srgbClr val="FF3300"/>
                </a:solidFill>
                <a:latin typeface="Comic Sans MS" panose="030F0702030302020204" pitchFamily="66" charset="0"/>
              </a:rPr>
              <a:t>declarations</a:t>
            </a:r>
            <a:endParaRPr lang="en-US" altLang="en-US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b="1" i="1" dirty="0">
                <a:solidFill>
                  <a:srgbClr val="006600"/>
                </a:solidFill>
                <a:latin typeface="Comic Sans MS" panose="030F0702030302020204" pitchFamily="66" charset="0"/>
              </a:rPr>
              <a:t>statements</a:t>
            </a:r>
            <a:endParaRPr lang="en-US" altLang="en-US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b="1" i="1" dirty="0">
                <a:latin typeface="Comic Sans MS" panose="030F0702030302020204" pitchFamily="66" charset="0"/>
              </a:rPr>
              <a:t>identifier</a:t>
            </a:r>
            <a:r>
              <a:rPr lang="en-US" altLang="en-US" dirty="0">
                <a:latin typeface="Comic Sans MS" panose="030F0702030302020204" pitchFamily="66" charset="0"/>
              </a:rPr>
              <a:t>;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AB27-2508-455B-A525-DAAED6DC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796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F1ED5F2F-0813-4620-816B-62392482C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Subprograms (Functions)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73920C21-2F7E-4435-A4A3-01A09749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function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computes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returns</a:t>
            </a:r>
            <a:r>
              <a:rPr lang="en-US" dirty="0">
                <a:latin typeface="Comic Sans MS" panose="030F0702030302020204" pitchFamily="66" charset="0"/>
              </a:rPr>
              <a:t> a value of specified type </a:t>
            </a:r>
            <a:r>
              <a:rPr lang="en-US" u="sng" dirty="0">
                <a:latin typeface="Comic Sans MS" panose="030F0702030302020204" pitchFamily="66" charset="0"/>
              </a:rPr>
              <a:t>using the input parameters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Can be defined locally to an architecture 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more commonly </a:t>
            </a:r>
            <a:r>
              <a:rPr lang="en-US" dirty="0">
                <a:latin typeface="Comic Sans MS" panose="030F0702030302020204" pitchFamily="66" charset="0"/>
              </a:rPr>
              <a:t>in a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Function parameters can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only be inputs</a:t>
            </a:r>
            <a:r>
              <a:rPr lang="en-US" dirty="0">
                <a:latin typeface="Comic Sans MS" panose="030F0702030302020204" pitchFamily="66" charset="0"/>
              </a:rPr>
              <a:t> and  they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cannot  be modified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>
                <a:latin typeface="Comic Sans MS" panose="030F0702030302020204" pitchFamily="66" charset="0"/>
              </a:rPr>
              <a:t>i.</a:t>
            </a:r>
            <a:r>
              <a:rPr lang="en-US" dirty="0">
                <a:latin typeface="Comic Sans MS" panose="030F0702030302020204" pitchFamily="66" charset="0"/>
              </a:rPr>
              <a:t>e., you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cannot change </a:t>
            </a:r>
            <a:r>
              <a:rPr lang="en-US" dirty="0">
                <a:latin typeface="Comic Sans MS" panose="030F0702030302020204" pitchFamily="66" charset="0"/>
              </a:rPr>
              <a:t>the value of inputs inside the function body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Functions are restricted to substitute components with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only one output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Statements within a function must be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sequential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3B4869D-B1D5-4EAE-A336-00F79E5A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1285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(Syntax)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EF83402A-B178-4C6A-803B-3261C8FC45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5113" y="984380"/>
            <a:ext cx="8953501" cy="1884234"/>
            <a:chOff x="-23" y="710"/>
            <a:chExt cx="5640" cy="1188"/>
          </a:xfrm>
        </p:grpSpPr>
        <p:sp>
          <p:nvSpPr>
            <p:cNvPr id="35851" name="AutoShape 3">
              <a:extLst>
                <a:ext uri="{FF2B5EF4-FFF2-40B4-BE49-F238E27FC236}">
                  <a16:creationId xmlns:a16="http://schemas.microsoft.com/office/drawing/2014/main" id="{80C688C0-ED81-4AB3-A0B1-05067A2CC9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0" y="799"/>
              <a:ext cx="5307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5852" name="Picture 5">
              <a:extLst>
                <a:ext uri="{FF2B5EF4-FFF2-40B4-BE49-F238E27FC236}">
                  <a16:creationId xmlns:a16="http://schemas.microsoft.com/office/drawing/2014/main" id="{8D075BF0-F036-4C03-82A9-2027BC212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710"/>
              <a:ext cx="5313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Rectangle 7">
            <a:extLst>
              <a:ext uri="{FF2B5EF4-FFF2-40B4-BE49-F238E27FC236}">
                <a16:creationId xmlns:a16="http://schemas.microsoft.com/office/drawing/2014/main" id="{9EEF8320-1968-4613-A377-E76D103E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2867028"/>
            <a:ext cx="7272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&lt;parameter list&gt; specifies the function’s input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DDF1F-52B0-4881-8975-9A3D84D7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3339309"/>
            <a:ext cx="7777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Comic Sans MS" panose="030F0702030302020204" pitchFamily="66" charset="0"/>
              </a:rPr>
              <a:t>&lt;</a:t>
            </a:r>
            <a:r>
              <a:rPr lang="fr-FR" altLang="en-US" sz="1800" dirty="0" err="1">
                <a:latin typeface="Comic Sans MS" panose="030F0702030302020204" pitchFamily="66" charset="0"/>
              </a:rPr>
              <a:t>parameter</a:t>
            </a:r>
            <a:r>
              <a:rPr lang="fr-FR" altLang="en-US" sz="1800" dirty="0">
                <a:latin typeface="Comic Sans MS" panose="030F0702030302020204" pitchFamily="66" charset="0"/>
              </a:rPr>
              <a:t> </a:t>
            </a:r>
            <a:r>
              <a:rPr lang="fr-FR" altLang="en-US" sz="1800" dirty="0" err="1">
                <a:latin typeface="Comic Sans MS" panose="030F0702030302020204" pitchFamily="66" charset="0"/>
              </a:rPr>
              <a:t>list</a:t>
            </a:r>
            <a:r>
              <a:rPr lang="fr-FR" altLang="en-US" sz="1800" dirty="0">
                <a:latin typeface="Comic Sans MS" panose="030F0702030302020204" pitchFamily="66" charset="0"/>
              </a:rPr>
              <a:t>&gt; = [</a:t>
            </a:r>
            <a:r>
              <a:rPr lang="fr-FR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CONSTANT</a:t>
            </a:r>
            <a:r>
              <a:rPr lang="fr-FR" altLang="en-US" sz="1800" dirty="0">
                <a:latin typeface="Comic Sans MS" panose="030F0702030302020204" pitchFamily="66" charset="0"/>
              </a:rPr>
              <a:t>] </a:t>
            </a:r>
            <a:r>
              <a:rPr lang="fr-FR" altLang="en-US" sz="1800" dirty="0" err="1">
                <a:latin typeface="Comic Sans MS" panose="030F0702030302020204" pitchFamily="66" charset="0"/>
              </a:rPr>
              <a:t>constant_name</a:t>
            </a:r>
            <a:r>
              <a:rPr lang="fr-FR" altLang="en-US" sz="1800" dirty="0">
                <a:latin typeface="Comic Sans MS" panose="030F0702030302020204" pitchFamily="66" charset="0"/>
              </a:rPr>
              <a:t>: </a:t>
            </a:r>
            <a:r>
              <a:rPr lang="fr-FR" altLang="en-US" sz="1800" dirty="0" err="1">
                <a:latin typeface="Comic Sans MS" panose="030F0702030302020204" pitchFamily="66" charset="0"/>
              </a:rPr>
              <a:t>constant_type</a:t>
            </a:r>
            <a:r>
              <a:rPr lang="fr-FR" altLang="en-US" sz="1800" dirty="0">
                <a:latin typeface="Comic Sans MS" panose="030F0702030302020204" pitchFamily="66" charset="0"/>
              </a:rPr>
              <a:t>;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68C8D-7AB2-4624-B82E-E288F9A5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3781942"/>
            <a:ext cx="6913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&lt;parameter list&gt; =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signal_name</a:t>
            </a:r>
            <a:r>
              <a:rPr lang="en-US" altLang="en-US" sz="1800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 err="1">
                <a:latin typeface="Comic Sans MS" panose="030F0702030302020204" pitchFamily="66" charset="0"/>
              </a:rPr>
              <a:t>signal_type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00C8C-C712-44AA-917D-05801FF9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4243150"/>
            <a:ext cx="33073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are not allowed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8EF8-90A7-41E1-AD8D-DDFFAF07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703803"/>
            <a:ext cx="6827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Comic Sans MS" panose="030F0702030302020204" pitchFamily="66" charset="0"/>
              </a:rPr>
              <a:t>No range </a:t>
            </a:r>
            <a:r>
              <a:rPr lang="en-US" altLang="en-US" sz="1800" dirty="0">
                <a:latin typeface="Comic Sans MS" panose="030F0702030302020204" pitchFamily="66" charset="0"/>
              </a:rPr>
              <a:t>specification should be included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A075A-7140-4DC8-9638-31C129B8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2" y="5114855"/>
            <a:ext cx="68706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do NOT</a:t>
            </a:r>
            <a:r>
              <a:rPr lang="en-US" altLang="en-US" sz="1800" dirty="0">
                <a:latin typeface="Comic Sans MS" panose="030F0702030302020204" pitchFamily="66" charset="0"/>
              </a:rPr>
              <a:t> enter RANGE when using INTEGER, or TO/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DOWNTO when using STD_LOGIC_VECTOR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However, you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can use range </a:t>
            </a:r>
            <a:r>
              <a:rPr lang="en-US" altLang="en-US" sz="1800" dirty="0">
                <a:latin typeface="Comic Sans MS" panose="030F0702030302020204" pitchFamily="66" charset="0"/>
              </a:rPr>
              <a:t>as well, but it is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better to avoid it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3AFD3B1-A4DA-4222-8402-E3EBBD4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1E40E8A-D023-47EA-93C0-BEDAF82A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89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Libraries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Packages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Subprograms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Procedures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Functions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Data type conversion 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F84AF09-887B-4A99-9456-1C3EC3B0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-246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Functions (II)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8B0FEE4-1FB8-48F4-A391-1B72356F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1066800"/>
            <a:ext cx="8686800" cy="1600200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Function declaration: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rising_edge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clock: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2000" dirty="0">
                <a:latin typeface="Comic Sans MS" panose="030F0702030302020204" pitchFamily="66" charset="0"/>
              </a:rPr>
              <a:t>) </a:t>
            </a:r>
            <a:r>
              <a:rPr lang="en-US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Boolean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5E2C6-CAD0-49AB-BDAB-694DC34D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047875"/>
            <a:ext cx="8153400" cy="31393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function </a:t>
            </a:r>
            <a:r>
              <a:rPr lang="en-US" altLang="en-US" sz="1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rising_edge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clock: </a:t>
            </a:r>
            <a:r>
              <a:rPr lang="en-US" altLang="en-US" sz="1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return Boolean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737CC"/>
                </a:solidFill>
                <a:latin typeface="Comic Sans MS" panose="030F0702030302020204" pitchFamily="66" charset="0"/>
              </a:rPr>
              <a:t>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737CC"/>
                </a:solidFill>
                <a:latin typeface="Comic Sans MS" panose="030F0702030302020204" pitchFamily="66" charset="0"/>
              </a:rPr>
              <a:t>-- </a:t>
            </a:r>
            <a:r>
              <a:rPr lang="en-US" altLang="en-US" sz="1800" i="1" dirty="0">
                <a:solidFill>
                  <a:srgbClr val="3737CC"/>
                </a:solidFill>
                <a:latin typeface="Comic Sans MS" panose="030F0702030302020204" pitchFamily="66" charset="0"/>
              </a:rPr>
              <a:t>declarative region: declare variables local to the 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3737CC"/>
                </a:solidFill>
                <a:latin typeface="Comic Sans MS" panose="030F0702030302020204" pitchFamily="66" charset="0"/>
              </a:rPr>
              <a:t>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737CC"/>
                </a:solidFill>
                <a:latin typeface="Comic Sans MS" panose="030F0702030302020204" pitchFamily="66" charset="0"/>
              </a:rPr>
              <a:t>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737CC"/>
                </a:solidFill>
                <a:latin typeface="Comic Sans MS" panose="030F0702030302020204" pitchFamily="66" charset="0"/>
              </a:rPr>
              <a:t>-- </a:t>
            </a:r>
            <a:r>
              <a:rPr lang="en-US" altLang="en-US" sz="1800" i="1" dirty="0">
                <a:solidFill>
                  <a:srgbClr val="3737CC"/>
                </a:solidFill>
                <a:latin typeface="Comic Sans MS" panose="030F0702030302020204" pitchFamily="66" charset="0"/>
              </a:rPr>
              <a:t>body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737CC"/>
                </a:solidFill>
                <a:latin typeface="Comic Sans MS" panose="030F0702030302020204" pitchFamily="66" charset="0"/>
              </a:rPr>
              <a:t>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return 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(value);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end function </a:t>
            </a:r>
            <a:r>
              <a:rPr lang="en-US" altLang="en-US" sz="1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rising_edge</a:t>
            </a: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23E0618-7710-4153-BC22-D2882D92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50" y="-106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Functions (III)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D1C6B72-F048-4800-B7EF-408E4551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2" y="1139270"/>
            <a:ext cx="73929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f1 (a, b: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 dirty="0">
                <a:latin typeface="Comic Sans MS" panose="030F0702030302020204" pitchFamily="66" charset="0"/>
              </a:rPr>
              <a:t>;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c: STD_LOGIC_VECTOR)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BOOLEAN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(sequential statements)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f1;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0193B-612F-4A36-8D3A-767B0BE6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66988"/>
            <a:ext cx="1728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 is a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0C5A0-37EF-45DA-AA51-39FE6118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03907"/>
            <a:ext cx="7705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Notice that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neither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u="sng" dirty="0">
                <a:latin typeface="Comic Sans MS" panose="030F0702030302020204" pitchFamily="66" charset="0"/>
              </a:rPr>
              <a:t>RANGE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u="sng" dirty="0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was specified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2676072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a and b are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CONSTANTS</a:t>
            </a:r>
            <a:r>
              <a:rPr lang="en-US" altLang="en-US" dirty="0">
                <a:latin typeface="Comic Sans MS" panose="030F0702030302020204" pitchFamily="66" charset="0"/>
              </a:rPr>
              <a:t> (notice that the word CONSTANT can be omitted,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for it is the </a:t>
            </a:r>
            <a:r>
              <a:rPr lang="en-US" altLang="en-US" u="sng" dirty="0">
                <a:latin typeface="Comic Sans MS" panose="030F0702030302020204" pitchFamily="66" charset="0"/>
              </a:rPr>
              <a:t>default object</a:t>
            </a:r>
            <a:r>
              <a:rPr lang="en-US" altLang="en-US" dirty="0">
                <a:latin typeface="Comic Sans MS" panose="030F0702030302020204" pitchFamily="66" charset="0"/>
              </a:rPr>
              <a:t>),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AA0E2F7-C717-4BC8-8569-0072C04C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825" y="-730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Functions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C6D1-4C5C-4175-961E-B6661037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1493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The function is called with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actual parameters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Example: </a:t>
            </a:r>
            <a:r>
              <a:rPr lang="en-US" dirty="0" err="1">
                <a:latin typeface="Comic Sans MS" panose="030F0702030302020204" pitchFamily="66" charset="0"/>
              </a:rPr>
              <a:t>rising_edge</a:t>
            </a:r>
            <a:r>
              <a:rPr lang="en-US" dirty="0">
                <a:latin typeface="Comic Sans MS" panose="030F0702030302020204" pitchFamily="66" charset="0"/>
              </a:rPr>
              <a:t>(enable);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Types of formal and actual parameters </a:t>
            </a:r>
            <a:r>
              <a:rPr lang="en-US" u="sng" dirty="0">
                <a:latin typeface="Comic Sans MS" panose="030F0702030302020204" pitchFamily="66" charset="0"/>
              </a:rPr>
              <a:t>must match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Actual parameters could be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signal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dirty="0">
                <a:latin typeface="Comic Sans MS" panose="030F0702030302020204" pitchFamily="66" charset="0"/>
              </a:rPr>
              <a:t> or an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expression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WAIT, SIGNAL declarations, and COMPONENTS are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  <a:r>
              <a:rPr lang="en-US" dirty="0">
                <a:latin typeface="Comic Sans MS" panose="030F0702030302020204" pitchFamily="66" charset="0"/>
              </a:rPr>
              <a:t> when used in a FUNCTION.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Comic Sans MS" panose="030F0702030302020204" pitchFamily="66" charset="0"/>
              </a:rPr>
              <a:t>Wait </a:t>
            </a:r>
            <a:r>
              <a:rPr lang="en-US" dirty="0">
                <a:latin typeface="Comic Sans MS" panose="030F0702030302020204" pitchFamily="66" charset="0"/>
              </a:rPr>
              <a:t>statements, signal declarations and components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cannot be used </a:t>
            </a:r>
            <a:r>
              <a:rPr lang="en-US" dirty="0">
                <a:latin typeface="Comic Sans MS" panose="030F0702030302020204" pitchFamily="66" charset="0"/>
              </a:rPr>
              <a:t>in functions’ body.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Parameters have to be mode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4DA6476-24CA-4BF9-860D-2B16A2F5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call (Examples)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E17AE41-21DA-4EC5-8B97-06B43DAE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1447801"/>
            <a:ext cx="81359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 &lt;= </a:t>
            </a:r>
            <a:r>
              <a:rPr lang="en-US" altLang="en-US" sz="1800" dirty="0" err="1">
                <a:latin typeface="Comic Sans MS" panose="030F0702030302020204" pitchFamily="66" charset="0"/>
              </a:rPr>
              <a:t>conv_integer</a:t>
            </a:r>
            <a:r>
              <a:rPr lang="en-US" altLang="en-US" sz="1800" dirty="0">
                <a:latin typeface="Comic Sans MS" panose="030F0702030302020204" pitchFamily="66" charset="0"/>
              </a:rPr>
              <a:t>(a);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converts a to an integer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y &lt;= maximum(a, b);  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returns the largest of a and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IF x &gt; maximum(a, b) ...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compares x to the largest of a, b</a:t>
            </a:r>
          </a:p>
        </p:txBody>
      </p:sp>
      <p:sp>
        <p:nvSpPr>
          <p:cNvPr id="39941" name="Rectangle 1">
            <a:extLst>
              <a:ext uri="{FF2B5EF4-FFF2-40B4-BE49-F238E27FC236}">
                <a16:creationId xmlns:a16="http://schemas.microsoft.com/office/drawing/2014/main" id="{E8C1D1A0-6F78-4655-BBE5-2EF9698E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3467100"/>
            <a:ext cx="322716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expression appears by itself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5CE21D1C-A0D7-4102-9F8F-C0C68676A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Function: Examples (I)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A0CB059C-00A2-4ABD-ABE3-C811091B1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9" y="1250951"/>
            <a:ext cx="5221287" cy="3514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600" dirty="0">
                <a:latin typeface="Comic Sans MS" panose="030F0702030302020204" pitchFamily="66" charset="0"/>
              </a:rPr>
              <a:t> Min (X, Y : Integer)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600" dirty="0">
                <a:latin typeface="Comic Sans MS" panose="030F0702030302020204" pitchFamily="66" charset="0"/>
              </a:rPr>
              <a:t> Integer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variable temp : integer;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if (X &lt; Y) then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	temp:= X;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else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	temp:= Y;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end if;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return temp;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Min;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B3EE639-4F5B-423A-ABD1-3770E58B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3644901"/>
            <a:ext cx="4757714" cy="27982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inc</a:t>
            </a:r>
            <a:r>
              <a:rPr lang="en-US" altLang="en-US" sz="1600" dirty="0">
                <a:latin typeface="Comic Sans MS" panose="030F0702030302020204" pitchFamily="66" charset="0"/>
              </a:rPr>
              <a:t> (a: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variable s: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 err="1">
                <a:latin typeface="Comic Sans MS" panose="030F0702030302020204" pitchFamily="66" charset="0"/>
              </a:rPr>
              <a:t>a'range</a:t>
            </a:r>
            <a:r>
              <a:rPr lang="en-US" altLang="en-US" sz="16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variable carry: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carry :=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for 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 in </a:t>
            </a:r>
            <a:r>
              <a:rPr lang="en-US" altLang="en-US" sz="1600" dirty="0" err="1">
                <a:latin typeface="Comic Sans MS" panose="030F0702030302020204" pitchFamily="66" charset="0"/>
              </a:rPr>
              <a:t>a'low</a:t>
            </a:r>
            <a:r>
              <a:rPr lang="en-US" altLang="en-US" sz="1600" dirty="0">
                <a:latin typeface="Comic Sans MS" panose="030F0702030302020204" pitchFamily="66" charset="0"/>
              </a:rPr>
              <a:t> to </a:t>
            </a:r>
            <a:r>
              <a:rPr lang="en-US" altLang="en-US" sz="1600" dirty="0" err="1">
                <a:latin typeface="Comic Sans MS" panose="030F0702030302020204" pitchFamily="66" charset="0"/>
              </a:rPr>
              <a:t>a'high</a:t>
            </a:r>
            <a:r>
              <a:rPr lang="en-US" altLang="en-US" sz="1600" dirty="0">
                <a:latin typeface="Comic Sans MS" panose="030F0702030302020204" pitchFamily="66" charset="0"/>
              </a:rPr>
              <a:t>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s(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) := a(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) </a:t>
            </a:r>
            <a:r>
              <a:rPr lang="en-US" altLang="en-US" sz="1600" dirty="0" err="1">
                <a:latin typeface="Comic Sans MS" panose="030F0702030302020204" pitchFamily="66" charset="0"/>
              </a:rPr>
              <a:t>xor</a:t>
            </a:r>
            <a:r>
              <a:rPr lang="en-US" altLang="en-US" sz="1600" dirty="0">
                <a:latin typeface="Comic Sans MS" panose="030F0702030302020204" pitchFamily="66" charset="0"/>
              </a:rPr>
              <a:t> carry;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carry := a(</a:t>
            </a:r>
            <a:r>
              <a:rPr lang="en-US" altLang="en-US" sz="1600" dirty="0" err="1">
                <a:latin typeface="Comic Sans MS" panose="030F0702030302020204" pitchFamily="66" charset="0"/>
              </a:rPr>
              <a:t>i</a:t>
            </a:r>
            <a:r>
              <a:rPr lang="en-US" altLang="en-US" sz="1600" dirty="0">
                <a:latin typeface="Comic Sans MS" panose="030F0702030302020204" pitchFamily="66" charset="0"/>
              </a:rPr>
              <a:t>) and carry;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end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return (s);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inc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4EA79BA-29C4-43E7-A2C9-5939E800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7050-8272-489C-8E9A-7A667372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63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40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Pure vs. Impure 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9C3AE3-F6DF-40A3-BF89-BEC5795A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538" y="0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Pure vs. Impure Function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929885-33EE-4E70-81D1-9D3DF2ED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819" y="1371600"/>
            <a:ext cx="80772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pure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| 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impure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 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function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identifier [( </a:t>
            </a:r>
            <a:r>
              <a:rPr lang="en-US" altLang="zh-CN" sz="2200" kern="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parameter_interface_list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)] 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return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type_mark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{ </a:t>
            </a:r>
            <a:r>
              <a:rPr lang="en-US" altLang="zh-CN" sz="2200" kern="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subprogram_declarative_item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}</a:t>
            </a:r>
          </a:p>
          <a:p>
            <a:pPr>
              <a:defRPr/>
            </a:pP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begin</a:t>
            </a:r>
          </a:p>
          <a:p>
            <a:pPr>
              <a:defRPr/>
            </a:pP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{ </a:t>
            </a:r>
            <a:r>
              <a:rPr lang="en-US" altLang="zh-CN" sz="2200" kern="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sequential_statements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}</a:t>
            </a:r>
          </a:p>
          <a:p>
            <a:pPr>
              <a:defRPr/>
            </a:pP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end 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[ </a:t>
            </a:r>
            <a:r>
              <a:rPr lang="en-US" altLang="zh-CN" sz="2200" b="1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function </a:t>
            </a:r>
            <a:r>
              <a:rPr lang="en-US" altLang="zh-CN" sz="2200" kern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 [ identifier 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89BD78C-996A-4675-A4B4-E0271114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738" y="141288"/>
            <a:ext cx="8259762" cy="76993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Comic Sans MS" panose="030F0702030302020204" pitchFamily="66" charset="0"/>
                <a:ea typeface="SimSun" panose="02010600030101010101" pitchFamily="2" charset="-122"/>
              </a:rPr>
              <a:t>Pure vs. Impure function (I)</a:t>
            </a:r>
            <a:endParaRPr lang="en-US" alt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2B37-0F38-495B-8EE1-02C4DF1F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</a:rPr>
              <a:t>By default, functions are declared as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pure</a:t>
            </a:r>
            <a:r>
              <a:rPr lang="en-US" altLang="zh-CN" dirty="0">
                <a:latin typeface="Comic Sans MS" panose="030F0702030302020204" pitchFamily="66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</a:rPr>
              <a:t>In pure functions, the only accessible data are the input arguments; and the only returned information from this function is the returned value. Pure functions 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do not have access </a:t>
            </a:r>
            <a:r>
              <a:rPr lang="en-US" altLang="zh-CN" dirty="0">
                <a:latin typeface="Comic Sans MS" panose="030F0702030302020204" pitchFamily="66" charset="0"/>
              </a:rPr>
              <a:t>to objects outside the function.</a:t>
            </a:r>
          </a:p>
          <a:p>
            <a:pPr marL="0" indent="0">
              <a:buNone/>
              <a:defRPr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</a:rPr>
              <a:t>VHDL’93 introduces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impure </a:t>
            </a:r>
            <a:r>
              <a:rPr lang="en-US" altLang="zh-CN" dirty="0">
                <a:latin typeface="Comic Sans MS" panose="030F0702030302020204" pitchFamily="66" charset="0"/>
              </a:rPr>
              <a:t>declaration;</a:t>
            </a:r>
          </a:p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</a:rPr>
              <a:t>Impure functions must be explicitly declared;</a:t>
            </a:r>
          </a:p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</a:rPr>
              <a:t>Impure functions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can modify </a:t>
            </a:r>
            <a:r>
              <a:rPr lang="en-US" altLang="zh-CN" dirty="0">
                <a:latin typeface="Comic Sans MS" panose="030F0702030302020204" pitchFamily="66" charset="0"/>
              </a:rPr>
              <a:t>data outside their own scope.</a:t>
            </a:r>
          </a:p>
          <a:p>
            <a:pPr>
              <a:defRPr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F7EAB3-4AEA-478C-AD42-2B49EB8A8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4788" y="359571"/>
            <a:ext cx="8229600" cy="70802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  <a:ea typeface="SimSun" panose="02010600030101010101" pitchFamily="2" charset="-122"/>
              </a:rPr>
              <a:t>Pure vs. Impure function (II)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F22EBC-BFE7-4EAC-A0C6-C7BB10BC28F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Example</a:t>
            </a:r>
            <a:r>
              <a:rPr lang="en-US" altLang="zh-CN" sz="1800" b="1">
                <a:solidFill>
                  <a:srgbClr val="FF0000"/>
                </a:solidFill>
                <a:ea typeface="SimSun" panose="02010600030101010101" pitchFamily="2" charset="-122"/>
              </a:rPr>
              <a:t>:</a:t>
            </a:r>
            <a:endParaRPr lang="en-US" altLang="zh-CN" sz="1800" b="1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pic>
        <p:nvPicPr>
          <p:cNvPr id="8" name="Picture 8" descr="figure8">
            <a:extLst>
              <a:ext uri="{FF2B5EF4-FFF2-40B4-BE49-F238E27FC236}">
                <a16:creationId xmlns:a16="http://schemas.microsoft.com/office/drawing/2014/main" id="{D51C6F5C-1ECA-4CF9-9D1D-A6618D34264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286001"/>
            <a:ext cx="6477000" cy="261461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Line 11">
            <a:extLst>
              <a:ext uri="{FF2B5EF4-FFF2-40B4-BE49-F238E27FC236}">
                <a16:creationId xmlns:a16="http://schemas.microsoft.com/office/drawing/2014/main" id="{A2115F1A-D174-490E-B4B6-27E2972B8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7900" y="3810000"/>
            <a:ext cx="304800" cy="144780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3C595F2-FC09-4369-AC03-1EC092CF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5257800"/>
            <a:ext cx="7331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mic Sans MS" panose="030F0702030302020204" pitchFamily="66" charset="0"/>
                <a:ea typeface="SimSun" panose="02010600030101010101" pitchFamily="2" charset="-122"/>
              </a:rPr>
              <a:t>The file </a:t>
            </a:r>
            <a:r>
              <a:rPr lang="en-US" altLang="zh-CN" sz="1800" dirty="0" err="1">
                <a:latin typeface="Comic Sans MS" panose="030F0702030302020204" pitchFamily="66" charset="0"/>
                <a:ea typeface="SimSun" panose="02010600030101010101" pitchFamily="2" charset="-122"/>
              </a:rPr>
              <a:t>bit_file</a:t>
            </a:r>
            <a:r>
              <a:rPr lang="en-US" altLang="zh-CN" sz="1800" dirty="0">
                <a:latin typeface="Comic Sans MS" panose="030F0702030302020204" pitchFamily="66" charset="0"/>
                <a:ea typeface="SimSun" panose="02010600030101010101" pitchFamily="2" charset="-122"/>
              </a:rPr>
              <a:t> is an outside object.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mic Sans MS" panose="030F0702030302020204" pitchFamily="66" charset="0"/>
                <a:ea typeface="SimSun" panose="02010600030101010101" pitchFamily="2" charset="-122"/>
              </a:rPr>
              <a:t>Since the function is impure, accessing to the file </a:t>
            </a:r>
            <a:r>
              <a:rPr lang="en-US" altLang="zh-CN" sz="1800" dirty="0" err="1">
                <a:latin typeface="Comic Sans MS" panose="030F0702030302020204" pitchFamily="66" charset="0"/>
                <a:ea typeface="SimSun" panose="02010600030101010101" pitchFamily="2" charset="-122"/>
              </a:rPr>
              <a:t>bit_file</a:t>
            </a:r>
            <a:r>
              <a:rPr lang="en-US" altLang="zh-CN" sz="1800" dirty="0">
                <a:latin typeface="Comic Sans MS" panose="030F0702030302020204" pitchFamily="66" charset="0"/>
                <a:ea typeface="SimSun" panose="02010600030101010101" pitchFamily="2" charset="-122"/>
              </a:rPr>
              <a:t> is possible.</a:t>
            </a:r>
          </a:p>
        </p:txBody>
      </p:sp>
    </p:spTree>
    <p:extLst>
      <p:ext uri="{BB962C8B-B14F-4D97-AF65-F5344CB8AC3E}">
        <p14:creationId xmlns:p14="http://schemas.microsoft.com/office/powerpoint/2010/main" val="39281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57A2922-8A27-4E4A-8078-6CA3FA82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69A3-6DD9-4D77-9698-58318FE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Function Location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AA52929-9467-4DB6-A278-BAA19DC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Packages &amp;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EA27-1E58-4518-96D7-B3716D72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Frequently used pieces of VHDL code are usually written in the form of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COMPONENTS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FUNCTIONS</a:t>
            </a:r>
            <a:r>
              <a:rPr lang="en-US" dirty="0">
                <a:latin typeface="Comic Sans MS" panose="030F0702030302020204" pitchFamily="66" charset="0"/>
              </a:rPr>
              <a:t>, or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PROCEDURES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Such codes are then placed inside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dirty="0">
                <a:latin typeface="Comic Sans MS" panose="030F0702030302020204" pitchFamily="66" charset="0"/>
              </a:rPr>
              <a:t> and compiled into the destination LIBRARY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package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can be shared </a:t>
            </a:r>
            <a:r>
              <a:rPr lang="en-US" dirty="0">
                <a:latin typeface="Comic Sans MS" panose="030F0702030302020204" pitchFamily="66" charset="0"/>
              </a:rPr>
              <a:t>across many VHDL models.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package can also contains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user defined data types</a:t>
            </a:r>
            <a:r>
              <a:rPr lang="en-US" dirty="0">
                <a:latin typeface="Comic Sans MS" panose="030F0702030302020204" pitchFamily="66" charset="0"/>
              </a:rPr>
              <a:t> and constants.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library is a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collection of related packages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Packages and libraries serve as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repositories</a:t>
            </a:r>
            <a:r>
              <a:rPr lang="en-US" dirty="0">
                <a:latin typeface="Comic Sans MS" panose="030F0702030302020204" pitchFamily="66" charset="0"/>
              </a:rPr>
              <a:t> for functions, procedures, and data types.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3B6FDD0-7759-4790-9297-219E5441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1539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Location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DFF59C0A-BCB6-4533-8ECC-B3F9D72E60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2281" y="1101725"/>
            <a:ext cx="8275638" cy="2532062"/>
            <a:chOff x="298" y="701"/>
            <a:chExt cx="5213" cy="1595"/>
          </a:xfrm>
        </p:grpSpPr>
        <p:sp>
          <p:nvSpPr>
            <p:cNvPr id="48135" name="AutoShape 3">
              <a:extLst>
                <a:ext uri="{FF2B5EF4-FFF2-40B4-BE49-F238E27FC236}">
                  <a16:creationId xmlns:a16="http://schemas.microsoft.com/office/drawing/2014/main" id="{ABD01AB9-8CF0-4C39-B069-97C7BCC8CB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8" y="701"/>
              <a:ext cx="5213" cy="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8136" name="Picture 5">
              <a:extLst>
                <a:ext uri="{FF2B5EF4-FFF2-40B4-BE49-F238E27FC236}">
                  <a16:creationId xmlns:a16="http://schemas.microsoft.com/office/drawing/2014/main" id="{FCDD1761-D0A7-41F3-BDF4-7C73F562E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701"/>
              <a:ext cx="522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3" name="Rectangle 7">
            <a:extLst>
              <a:ext uri="{FF2B5EF4-FFF2-40B4-BE49-F238E27FC236}">
                <a16:creationId xmlns:a16="http://schemas.microsoft.com/office/drawing/2014/main" id="{34230894-0F80-47AC-AD4F-AAD97AAD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889375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is usually placed in a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 (for code partitioning,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code reuse, and code sharing purposes)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When placed in a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, then a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 BODY </a:t>
            </a:r>
            <a:r>
              <a:rPr lang="en-US" altLang="en-US" sz="1800" dirty="0">
                <a:latin typeface="Comic Sans MS" panose="030F0702030302020204" pitchFamily="66" charset="0"/>
              </a:rPr>
              <a:t>is necessary, which must contain </a:t>
            </a:r>
            <a:r>
              <a:rPr lang="en-US" altLang="en-US" sz="1800" u="sng" dirty="0">
                <a:latin typeface="Comic Sans MS" panose="030F0702030302020204" pitchFamily="66" charset="0"/>
              </a:rPr>
              <a:t>the body </a:t>
            </a:r>
            <a:r>
              <a:rPr lang="en-US" altLang="en-US" sz="1800" dirty="0">
                <a:latin typeface="Comic Sans MS" panose="030F0702030302020204" pitchFamily="66" charset="0"/>
              </a:rPr>
              <a:t>of each FUNCTION</a:t>
            </a:r>
          </a:p>
        </p:txBody>
      </p:sp>
      <p:sp>
        <p:nvSpPr>
          <p:cNvPr id="48134" name="Rectangle 8">
            <a:extLst>
              <a:ext uri="{FF2B5EF4-FFF2-40B4-BE49-F238E27FC236}">
                <a16:creationId xmlns:a16="http://schemas.microsoft.com/office/drawing/2014/main" id="{0D5F1CCA-24E1-4013-9024-86282244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5399881"/>
            <a:ext cx="8520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 </a:t>
            </a:r>
            <a:r>
              <a:rPr lang="en-US" altLang="en-US" sz="1800" dirty="0">
                <a:latin typeface="Comic Sans MS" panose="030F0702030302020204" pitchFamily="66" charset="0"/>
              </a:rPr>
              <a:t>can also be located in the main code (either inside the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or inside the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).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F3E6879-DB87-4E75-9942-A63527C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2" y="153709"/>
            <a:ext cx="9667875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Function: Examples (Locate inside arch.)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574F34C-F14C-4C22-9702-AD898878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103313"/>
            <a:ext cx="8077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IEEE;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(d, clock: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 q,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 </a:t>
            </a: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 </a:t>
            </a:r>
            <a:r>
              <a:rPr lang="en-US" altLang="en-US" sz="1400" dirty="0" err="1">
                <a:latin typeface="Comic Sans MS" panose="030F0702030302020204" pitchFamily="66" charset="0"/>
              </a:rPr>
              <a:t>beh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rising_edge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clock:std_logic</a:t>
            </a:r>
            <a:r>
              <a:rPr lang="en-US" altLang="en-US" sz="1400" dirty="0">
                <a:latin typeface="Comic Sans MS" panose="030F0702030302020204" pitchFamily="66" charset="0"/>
              </a:rPr>
              <a:t>)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Boolean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edge: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Boolean</a:t>
            </a:r>
            <a:r>
              <a:rPr lang="en-US" altLang="en-US" sz="1400" dirty="0">
                <a:latin typeface="Comic Sans MS" panose="030F0702030302020204" pitchFamily="66" charset="0"/>
              </a:rPr>
              <a:t>:=FALSE;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edge:= (clock = ‘1’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clock’event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(edge);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rising_edge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output: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until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rising_edge</a:t>
            </a:r>
            <a:r>
              <a:rPr lang="en-US" altLang="en-US" sz="1400" dirty="0">
                <a:latin typeface="Comic Sans MS" panose="030F0702030302020204" pitchFamily="66" charset="0"/>
              </a:rPr>
              <a:t>(clock));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q &lt;= d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5 </a:t>
            </a:r>
            <a:r>
              <a:rPr lang="en-US" altLang="en-US" sz="1400" b="1" dirty="0">
                <a:latin typeface="Comic Sans MS" panose="030F0702030302020204" pitchFamily="66" charset="0"/>
              </a:rPr>
              <a:t>ns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 &lt;=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not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d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5 </a:t>
            </a:r>
            <a:r>
              <a:rPr lang="en-US" altLang="en-US" sz="1400" b="1" dirty="0">
                <a:latin typeface="Comic Sans MS" panose="030F0702030302020204" pitchFamily="66" charset="0"/>
              </a:rPr>
              <a:t>ns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latin typeface="Comic Sans MS" panose="030F0702030302020204" pitchFamily="66" charset="0"/>
              </a:rPr>
              <a:t>output;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beh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E1217F-ED55-4D0A-8F89-8BCE25C1C789}"/>
              </a:ext>
            </a:extLst>
          </p:cNvPr>
          <p:cNvGrpSpPr>
            <a:grpSpLocks/>
          </p:cNvGrpSpPr>
          <p:nvPr/>
        </p:nvGrpSpPr>
        <p:grpSpPr bwMode="auto">
          <a:xfrm>
            <a:off x="7616825" y="2809875"/>
            <a:ext cx="2127248" cy="1419225"/>
            <a:chOff x="7391400" y="3048000"/>
            <a:chExt cx="1953812" cy="144780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AC93A42C-378E-4A73-B9A6-8A9C4E3EE872}"/>
                </a:ext>
              </a:extLst>
            </p:cNvPr>
            <p:cNvSpPr/>
            <p:nvPr/>
          </p:nvSpPr>
          <p:spPr>
            <a:xfrm>
              <a:off x="7391400" y="3048000"/>
              <a:ext cx="380557" cy="14478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3" name="TextBox 7">
              <a:extLst>
                <a:ext uri="{FF2B5EF4-FFF2-40B4-BE49-F238E27FC236}">
                  <a16:creationId xmlns:a16="http://schemas.microsoft.com/office/drawing/2014/main" id="{13288AE7-A985-4977-A629-4846C8563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076332"/>
              <a:ext cx="1572812" cy="94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Declarative part of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architecture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C6C4C3-0356-46DE-B475-6B077C9EF280}"/>
              </a:ext>
            </a:extLst>
          </p:cNvPr>
          <p:cNvSpPr/>
          <p:nvPr/>
        </p:nvSpPr>
        <p:spPr>
          <a:xfrm>
            <a:off x="3243265" y="4964114"/>
            <a:ext cx="1785936" cy="265111"/>
          </a:xfrm>
          <a:prstGeom prst="rect">
            <a:avLst/>
          </a:prstGeom>
          <a:solidFill>
            <a:schemeClr val="accent4">
              <a:lumMod val="60000"/>
              <a:lumOff val="40000"/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3A45E9-9DAB-48AF-B05C-4A700F01591D}"/>
              </a:ext>
            </a:extLst>
          </p:cNvPr>
          <p:cNvGrpSpPr>
            <a:grpSpLocks/>
          </p:cNvGrpSpPr>
          <p:nvPr/>
        </p:nvGrpSpPr>
        <p:grpSpPr bwMode="auto">
          <a:xfrm>
            <a:off x="5114926" y="4912003"/>
            <a:ext cx="3247604" cy="369332"/>
            <a:chOff x="4191000" y="5177386"/>
            <a:chExt cx="3248072" cy="370367"/>
          </a:xfrm>
        </p:grpSpPr>
        <p:sp>
          <p:nvSpPr>
            <p:cNvPr id="49160" name="TextBox 5">
              <a:extLst>
                <a:ext uri="{FF2B5EF4-FFF2-40B4-BE49-F238E27FC236}">
                  <a16:creationId xmlns:a16="http://schemas.microsoft.com/office/drawing/2014/main" id="{38ACF4ED-0977-4FBD-A4CB-761ADB5FE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3139" y="5177386"/>
              <a:ext cx="2385933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Either </a:t>
              </a:r>
              <a:r>
                <a:rPr lang="en-US" altLang="en-US" sz="1800" dirty="0">
                  <a:solidFill>
                    <a:srgbClr val="006600"/>
                  </a:solidFill>
                  <a:latin typeface="Comic Sans MS" panose="030F0702030302020204" pitchFamily="66" charset="0"/>
                </a:rPr>
                <a:t>True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 or </a:t>
              </a: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False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4D8705-BE04-4D5F-8CE0-BF3350FA268D}"/>
                </a:ext>
              </a:extLst>
            </p:cNvPr>
            <p:cNvCxnSpPr/>
            <p:nvPr/>
          </p:nvCxnSpPr>
          <p:spPr>
            <a:xfrm>
              <a:off x="4191000" y="5386210"/>
              <a:ext cx="914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FF7B4DF-4A71-4C05-A508-A2208E1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1" y="222255"/>
            <a:ext cx="9925050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Function: Examples (Locate inside Entity)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24217D1-2D9F-4BE4-A330-72ABA0F5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956" y="973044"/>
            <a:ext cx="4572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400" dirty="0">
                <a:latin typeface="Comic Sans MS" panose="030F0702030302020204" pitchFamily="66" charset="0"/>
              </a:rPr>
              <a:t>.std_logic_1164.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400" dirty="0">
                <a:latin typeface="Comic Sans MS" panose="030F0702030302020204" pitchFamily="66" charset="0"/>
              </a:rPr>
              <a:t> test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a,b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       C: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400" dirty="0">
                <a:latin typeface="Comic Sans MS" panose="030F0702030302020204" pitchFamily="66" charset="0"/>
              </a:rPr>
              <a:t> Min (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 dirty="0">
                <a:latin typeface="Comic Sans MS" panose="030F0702030302020204" pitchFamily="66" charset="0"/>
              </a:rPr>
              <a:t> X, Y 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400" dirty="0">
                <a:latin typeface="Comic Sans MS" panose="030F0702030302020204" pitchFamily="66" charset="0"/>
              </a:rPr>
              <a:t>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400" dirty="0">
                <a:latin typeface="Comic Sans MS" panose="030F0702030302020204" pitchFamily="66" charset="0"/>
              </a:rPr>
              <a:t> temp :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 (X &lt; Y)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	temp:=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	temp:=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400" dirty="0">
                <a:latin typeface="Comic Sans MS" panose="030F0702030302020204" pitchFamily="66" charset="0"/>
              </a:rPr>
              <a:t>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Min;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test;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dirty="0">
                <a:latin typeface="Comic Sans MS" panose="030F0702030302020204" pitchFamily="66" charset="0"/>
              </a:rPr>
              <a:t> test1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 dirty="0">
                <a:latin typeface="Comic Sans MS" panose="030F0702030302020204" pitchFamily="66" charset="0"/>
              </a:rPr>
              <a:t> test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C&lt;=Min(</a:t>
            </a:r>
            <a:r>
              <a:rPr lang="en-US" altLang="en-US" sz="1400" dirty="0" err="1">
                <a:latin typeface="Comic Sans MS" panose="030F0702030302020204" pitchFamily="66" charset="0"/>
              </a:rPr>
              <a:t>a,b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 dirty="0">
                <a:latin typeface="Comic Sans MS" panose="030F0702030302020204" pitchFamily="66" charset="0"/>
              </a:rPr>
              <a:t>;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2BF67-F3F2-4611-8DAE-349F98DA73BC}"/>
              </a:ext>
            </a:extLst>
          </p:cNvPr>
          <p:cNvGrpSpPr>
            <a:grpSpLocks/>
          </p:cNvGrpSpPr>
          <p:nvPr/>
        </p:nvGrpSpPr>
        <p:grpSpPr bwMode="auto">
          <a:xfrm>
            <a:off x="7781926" y="1692438"/>
            <a:ext cx="1908175" cy="3355812"/>
            <a:chOff x="7391400" y="3048000"/>
            <a:chExt cx="1752600" cy="144780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70311B3-237C-402F-BA52-F63BF1216BDE}"/>
                </a:ext>
              </a:extLst>
            </p:cNvPr>
            <p:cNvSpPr/>
            <p:nvPr/>
          </p:nvSpPr>
          <p:spPr>
            <a:xfrm>
              <a:off x="7391400" y="3048000"/>
              <a:ext cx="380557" cy="14478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186" name="TextBox 7">
              <a:extLst>
                <a:ext uri="{FF2B5EF4-FFF2-40B4-BE49-F238E27FC236}">
                  <a16:creationId xmlns:a16="http://schemas.microsoft.com/office/drawing/2014/main" id="{D5D43655-421D-493B-92C4-F4ED7155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683380"/>
              <a:ext cx="1371600" cy="15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Entity Part</a:t>
              </a:r>
            </a:p>
          </p:txBody>
        </p:sp>
      </p:grpSp>
      <p:grpSp>
        <p:nvGrpSpPr>
          <p:cNvPr id="50182" name="Group 10">
            <a:extLst>
              <a:ext uri="{FF2B5EF4-FFF2-40B4-BE49-F238E27FC236}">
                <a16:creationId xmlns:a16="http://schemas.microsoft.com/office/drawing/2014/main" id="{A6663E15-9DBA-470E-A6DE-9593EC0CC223}"/>
              </a:ext>
            </a:extLst>
          </p:cNvPr>
          <p:cNvGrpSpPr>
            <a:grpSpLocks/>
          </p:cNvGrpSpPr>
          <p:nvPr/>
        </p:nvGrpSpPr>
        <p:grpSpPr bwMode="auto">
          <a:xfrm>
            <a:off x="1692761" y="2374901"/>
            <a:ext cx="1512887" cy="2463799"/>
            <a:chOff x="179512" y="2708920"/>
            <a:chExt cx="1512168" cy="2232248"/>
          </a:xfrm>
        </p:grpSpPr>
        <p:sp>
          <p:nvSpPr>
            <p:cNvPr id="50183" name="Left Brace 8">
              <a:extLst>
                <a:ext uri="{FF2B5EF4-FFF2-40B4-BE49-F238E27FC236}">
                  <a16:creationId xmlns:a16="http://schemas.microsoft.com/office/drawing/2014/main" id="{D9F24579-9168-437B-A3BF-D18BEBE1F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648" y="2708920"/>
              <a:ext cx="288032" cy="2232248"/>
            </a:xfrm>
            <a:prstGeom prst="leftBrace">
              <a:avLst>
                <a:gd name="adj1" fmla="val 8324"/>
                <a:gd name="adj2" fmla="val 50000"/>
              </a:avLst>
            </a:prstGeom>
            <a:noFill/>
            <a:ln w="9525" algn="ctr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0184" name="TextBox 9">
              <a:extLst>
                <a:ext uri="{FF2B5EF4-FFF2-40B4-BE49-F238E27FC236}">
                  <a16:creationId xmlns:a16="http://schemas.microsoft.com/office/drawing/2014/main" id="{F5242664-6F8A-4769-BB5E-E258C3E9F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3356992"/>
              <a:ext cx="1493354" cy="83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9900"/>
                  </a:solidFill>
                  <a:latin typeface="Comic Sans MS" panose="030F0702030302020204" pitchFamily="66" charset="0"/>
                </a:rPr>
                <a:t>Function declaration and body</a:t>
              </a: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5321F20-4ED5-499D-BEB9-EDB4532F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38151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Located in a Package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81E47680-0171-43E1-BF58-02C0D5AA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dirty="0">
                <a:latin typeface="Comic Sans MS" panose="030F0702030302020204" pitchFamily="66" charset="0"/>
              </a:rPr>
              <a:t> located in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dirty="0">
                <a:latin typeface="Comic Sans MS" panose="030F0702030302020204" pitchFamily="66" charset="0"/>
              </a:rPr>
              <a:t> can be reused and shared by other projects.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when placed in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dirty="0">
                <a:latin typeface="Comic Sans MS" panose="030F0702030302020204" pitchFamily="66" charset="0"/>
              </a:rPr>
              <a:t>, the function is indeed declared in 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dirty="0">
                <a:latin typeface="Comic Sans MS" panose="030F0702030302020204" pitchFamily="66" charset="0"/>
              </a:rPr>
              <a:t>, but described in 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 BODY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A5BD667-10EF-465F-8E06-15737B4A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583369"/>
            <a:ext cx="9650413" cy="523875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Located inside package: Example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AE2C27B-E80C-4FE2-9BC2-D927BE93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1346201"/>
            <a:ext cx="811688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positive_edge</a:t>
            </a:r>
            <a:r>
              <a:rPr lang="en-US" altLang="en-US" sz="1800" dirty="0">
                <a:latin typeface="Comic Sans MS" panose="030F0702030302020204" pitchFamily="66" charset="0"/>
              </a:rPr>
              <a:t>(SIGNAL s: STD_LOGIC)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BOOLEAN;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BODY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positive_edge</a:t>
            </a:r>
            <a:r>
              <a:rPr lang="en-US" altLang="en-US" sz="1800" dirty="0">
                <a:latin typeface="Comic Sans MS" panose="030F0702030302020204" pitchFamily="66" charset="0"/>
              </a:rPr>
              <a:t>(SIGNAL s: STD_LOGIC)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BOOLEAN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s'EVENT</a:t>
            </a:r>
            <a:r>
              <a:rPr lang="en-US" altLang="en-US" sz="1800" dirty="0">
                <a:latin typeface="Comic Sans MS" panose="030F0702030302020204" pitchFamily="66" charset="0"/>
              </a:rPr>
              <a:t> AND s='1';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positive_edge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FB46D8A-20CD-4325-BEBB-5DBB2EE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288926"/>
            <a:ext cx="9972675" cy="523875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Located inside package: Example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D3C2CD77-BF50-4654-A41D-7636E055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4" y="1045369"/>
            <a:ext cx="7343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work.my_package.all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 d, 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,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: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q: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dff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, 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</a:t>
            </a:r>
            <a:r>
              <a:rPr lang="en-US" altLang="en-US" sz="1800" dirty="0" err="1">
                <a:latin typeface="Comic Sans MS" panose="030F0702030302020204" pitchFamily="66" charset="0"/>
              </a:rPr>
              <a:t>rst</a:t>
            </a:r>
            <a:r>
              <a:rPr lang="en-US" altLang="en-US" sz="1800" dirty="0">
                <a:latin typeface="Comic Sans MS" panose="030F0702030302020204" pitchFamily="66" charset="0"/>
              </a:rPr>
              <a:t>='1')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q &lt;=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ELSIF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positive_edge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  <a:r>
              <a:rPr lang="en-US" altLang="en-US" sz="1800" dirty="0" err="1">
                <a:latin typeface="Comic Sans MS" panose="030F0702030302020204" pitchFamily="66" charset="0"/>
              </a:rPr>
              <a:t>clk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q &lt;=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PROCESS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53253" name="Group 3">
            <a:extLst>
              <a:ext uri="{FF2B5EF4-FFF2-40B4-BE49-F238E27FC236}">
                <a16:creationId xmlns:a16="http://schemas.microsoft.com/office/drawing/2014/main" id="{D908A7C7-D81D-4501-87E1-FD4FB8B81688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1619249"/>
            <a:ext cx="4150413" cy="369332"/>
            <a:chOff x="4067944" y="1914737"/>
            <a:chExt cx="4150041" cy="368777"/>
          </a:xfrm>
        </p:grpSpPr>
        <p:sp>
          <p:nvSpPr>
            <p:cNvPr id="53254" name="Left Arrow 1">
              <a:extLst>
                <a:ext uri="{FF2B5EF4-FFF2-40B4-BE49-F238E27FC236}">
                  <a16:creationId xmlns:a16="http://schemas.microsoft.com/office/drawing/2014/main" id="{D8D91533-13DD-408B-83B9-B1C02B9D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1988840"/>
              <a:ext cx="1872208" cy="216024"/>
            </a:xfrm>
            <a:prstGeom prst="leftArrow">
              <a:avLst>
                <a:gd name="adj1" fmla="val 50000"/>
                <a:gd name="adj2" fmla="val 4999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3255" name="TextBox 2">
              <a:extLst>
                <a:ext uri="{FF2B5EF4-FFF2-40B4-BE49-F238E27FC236}">
                  <a16:creationId xmlns:a16="http://schemas.microsoft.com/office/drawing/2014/main" id="{68BC05D6-065C-4197-9FEA-99A83CD7E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604" y="1914737"/>
              <a:ext cx="2276381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Invoke the package</a:t>
              </a: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3D27-49CB-4FE1-AC32-8113D52C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697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b="1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Function Overloading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BEB55C2-4D66-4B9D-9E5B-42D8A8C0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-730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Subprogram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7977-647D-4AB2-BC68-05A29AC8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25253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Subprograms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functions and procedures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Sometimes, it is convenient to have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two or more</a:t>
            </a:r>
            <a:r>
              <a:rPr lang="en-US" dirty="0">
                <a:latin typeface="Comic Sans MS" panose="030F0702030302020204" pitchFamily="66" charset="0"/>
              </a:rPr>
              <a:t> subprograms with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the same name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Comic Sans MS" panose="030F0702030302020204" pitchFamily="66" charset="0"/>
              </a:rPr>
              <a:t>function </a:t>
            </a:r>
            <a:r>
              <a:rPr lang="en-US" dirty="0">
                <a:latin typeface="Comic Sans MS" panose="030F0702030302020204" pitchFamily="66" charset="0"/>
              </a:rPr>
              <a:t>count (oranges: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r>
              <a:rPr lang="en-US" b="1" dirty="0">
                <a:latin typeface="Comic Sans MS" panose="030F0702030302020204" pitchFamily="66" charset="0"/>
              </a:rPr>
              <a:t>return </a:t>
            </a:r>
            <a:r>
              <a:rPr lang="en-US" dirty="0">
                <a:latin typeface="Comic Sans MS" panose="030F0702030302020204" pitchFamily="66" charset="0"/>
              </a:rPr>
              <a:t>integer;    </a:t>
            </a:r>
            <a:r>
              <a:rPr lang="en-US" b="1" dirty="0">
                <a:latin typeface="Comic Sans MS" panose="030F0702030302020204" pitchFamily="66" charset="0"/>
              </a:rPr>
              <a:t>function </a:t>
            </a:r>
            <a:r>
              <a:rPr lang="en-US" dirty="0">
                <a:latin typeface="Comic Sans MS" panose="030F0702030302020204" pitchFamily="66" charset="0"/>
              </a:rPr>
              <a:t>count (apples: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bit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r>
              <a:rPr lang="en-US" b="1" dirty="0">
                <a:latin typeface="Comic Sans MS" panose="030F0702030302020204" pitchFamily="66" charset="0"/>
              </a:rPr>
              <a:t>return </a:t>
            </a:r>
            <a:r>
              <a:rPr lang="en-US" dirty="0">
                <a:latin typeface="Comic Sans MS" panose="030F0702030302020204" pitchFamily="66" charset="0"/>
              </a:rPr>
              <a:t>integer;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latin typeface="Comic Sans MS" panose="030F0702030302020204" pitchFamily="66" charset="0"/>
              </a:rPr>
              <a:t>dff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clk</a:t>
            </a:r>
            <a:r>
              <a:rPr lang="en-US" dirty="0">
                <a:latin typeface="Comic Sans MS" panose="030F0702030302020204" pitchFamily="66" charset="0"/>
              </a:rPr>
              <a:t>, d, q, </a:t>
            </a:r>
            <a:r>
              <a:rPr lang="en-US" dirty="0" err="1">
                <a:latin typeface="Comic Sans MS" panose="030F0702030302020204" pitchFamily="66" charset="0"/>
              </a:rPr>
              <a:t>qbar</a:t>
            </a:r>
            <a:r>
              <a:rPr lang="en-US" dirty="0">
                <a:latin typeface="Comic Sans MS" panose="030F0702030302020204" pitchFamily="66" charset="0"/>
              </a:rPr>
              <a:t>); 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</a:t>
            </a:r>
            <a:r>
              <a:rPr lang="en-US" dirty="0" err="1">
                <a:latin typeface="Comic Sans MS" panose="030F0702030302020204" pitchFamily="66" charset="0"/>
              </a:rPr>
              <a:t>dff</a:t>
            </a: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clk</a:t>
            </a:r>
            <a:r>
              <a:rPr lang="en-US" dirty="0">
                <a:latin typeface="Comic Sans MS" panose="030F0702030302020204" pitchFamily="66" charset="0"/>
              </a:rPr>
              <a:t>, d, q, </a:t>
            </a:r>
            <a:r>
              <a:rPr lang="en-US" dirty="0" err="1">
                <a:latin typeface="Comic Sans MS" panose="030F0702030302020204" pitchFamily="66" charset="0"/>
              </a:rPr>
              <a:t>qbar</a:t>
            </a:r>
            <a:r>
              <a:rPr lang="en-US" dirty="0">
                <a:latin typeface="Comic Sans MS" panose="030F0702030302020204" pitchFamily="66" charset="0"/>
              </a:rPr>
              <a:t>, reset, clear);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In this case, subprograms are overloaded.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compiler will decide which subprogram to call based on the number and type of arguments.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8A4025FB-6807-4133-8959-AE28D7F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38" y="67471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Overloading-Example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AE2DACB4-4DE2-4AC7-99D3-7F1686F9B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E5FAA-6BC9-4140-9C16-5CE59644165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AC6BCE52-19D0-4815-A348-048E408A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673100"/>
            <a:ext cx="7920038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ieee.std_logic_1164.all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200" dirty="0">
                <a:latin typeface="Comic Sans MS" panose="030F0702030302020204" pitchFamily="66" charset="0"/>
              </a:rPr>
              <a:t> overloading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200" dirty="0">
                <a:latin typeface="Comic Sans MS" panose="030F0702030302020204" pitchFamily="66" charset="0"/>
              </a:rPr>
              <a:t>(a: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200" dirty="0">
                <a:latin typeface="Comic Sans MS" panose="030F0702030302020204" pitchFamily="66" charset="0"/>
              </a:rPr>
              <a:t>(7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 b: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200" dirty="0">
                <a:latin typeface="Comic Sans MS" panose="030F0702030302020204" pitchFamily="66" charset="0"/>
              </a:rPr>
              <a:t>(3 </a:t>
            </a:r>
            <a:r>
              <a:rPr lang="en-US" altLang="en-US" sz="12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2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 c1,c2: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200" dirty="0">
                <a:latin typeface="Comic Sans MS" panose="030F0702030302020204" pitchFamily="66" charset="0"/>
              </a:rPr>
              <a:t> 0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200" dirty="0">
                <a:latin typeface="Comic Sans MS" panose="030F0702030302020204" pitchFamily="66" charset="0"/>
              </a:rPr>
              <a:t> 30);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</a:rPr>
              <a:t>beh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200" dirty="0">
                <a:latin typeface="Comic Sans MS" panose="030F0702030302020204" pitchFamily="66" charset="0"/>
              </a:rPr>
              <a:t> overloading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200" dirty="0">
                <a:latin typeface="Comic Sans MS" panose="030F0702030302020204" pitchFamily="66" charset="0"/>
              </a:rPr>
              <a:t> f1 (x: </a:t>
            </a:r>
            <a:r>
              <a:rPr lang="en-US" altLang="en-US" sz="12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200" dirty="0">
                <a:latin typeface="Comic Sans MS" panose="030F0702030302020204" pitchFamily="66" charset="0"/>
              </a:rPr>
              <a:t>(7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</a:rPr>
              <a:t>0))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200" dirty="0">
                <a:latin typeface="Comic Sans MS" panose="030F0702030302020204" pitchFamily="66" charset="0"/>
              </a:rPr>
              <a:t> temp: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200" dirty="0">
                <a:latin typeface="Comic Sans MS" panose="030F0702030302020204" pitchFamily="66" charset="0"/>
              </a:rPr>
              <a:t>:=0;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</a:rPr>
              <a:t>i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</a:rPr>
              <a:t> 0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200" dirty="0">
                <a:latin typeface="Comic Sans MS" panose="030F0702030302020204" pitchFamily="66" charset="0"/>
              </a:rPr>
              <a:t> 7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200" dirty="0">
                <a:latin typeface="Comic Sans MS" panose="030F0702030302020204" pitchFamily="66" charset="0"/>
              </a:rPr>
              <a:t> (x(</a:t>
            </a:r>
            <a:r>
              <a:rPr lang="en-US" altLang="en-US" sz="1200" dirty="0" err="1">
                <a:latin typeface="Comic Sans MS" panose="030F0702030302020204" pitchFamily="66" charset="0"/>
              </a:rPr>
              <a:t>i</a:t>
            </a:r>
            <a:r>
              <a:rPr lang="en-US" altLang="en-US" sz="1200" dirty="0">
                <a:latin typeface="Comic Sans MS" panose="030F0702030302020204" pitchFamily="66" charset="0"/>
              </a:rPr>
              <a:t>)='1') t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   temp := temp+1;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return temp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200" dirty="0">
                <a:latin typeface="Comic Sans MS" panose="030F0702030302020204" pitchFamily="66" charset="0"/>
              </a:rPr>
              <a:t> f1;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200" dirty="0">
                <a:latin typeface="Comic Sans MS" panose="030F0702030302020204" pitchFamily="66" charset="0"/>
              </a:rPr>
              <a:t> f1(x: </a:t>
            </a:r>
            <a:r>
              <a:rPr lang="en-US" altLang="en-US" sz="12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200" dirty="0">
                <a:latin typeface="Comic Sans MS" panose="030F0702030302020204" pitchFamily="66" charset="0"/>
              </a:rPr>
              <a:t>(3 </a:t>
            </a:r>
            <a:r>
              <a:rPr lang="en-US" altLang="en-US" sz="12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latin typeface="Comic Sans MS" panose="030F0702030302020204" pitchFamily="66" charset="0"/>
              </a:rPr>
              <a:t>0))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200" dirty="0">
                <a:latin typeface="Comic Sans MS" panose="030F0702030302020204" pitchFamily="66" charset="0"/>
              </a:rPr>
              <a:t> temp: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200" dirty="0">
                <a:latin typeface="Comic Sans MS" panose="030F0702030302020204" pitchFamily="66" charset="0"/>
              </a:rPr>
              <a:t>:=0;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 err="1">
                <a:latin typeface="Comic Sans MS" panose="030F0702030302020204" pitchFamily="66" charset="0"/>
              </a:rPr>
              <a:t>i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200" dirty="0">
                <a:latin typeface="Comic Sans MS" panose="030F0702030302020204" pitchFamily="66" charset="0"/>
              </a:rPr>
              <a:t> 0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200" dirty="0">
                <a:latin typeface="Comic Sans MS" panose="030F0702030302020204" pitchFamily="66" charset="0"/>
              </a:rPr>
              <a:t> 3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200" dirty="0">
                <a:latin typeface="Comic Sans MS" panose="030F0702030302020204" pitchFamily="66" charset="0"/>
              </a:rPr>
              <a:t> x(</a:t>
            </a:r>
            <a:r>
              <a:rPr lang="en-US" altLang="en-US" sz="1200" dirty="0" err="1">
                <a:latin typeface="Comic Sans MS" panose="030F0702030302020204" pitchFamily="66" charset="0"/>
              </a:rPr>
              <a:t>i</a:t>
            </a:r>
            <a:r>
              <a:rPr lang="en-US" altLang="en-US" sz="1200" dirty="0">
                <a:latin typeface="Comic Sans MS" panose="030F0702030302020204" pitchFamily="66" charset="0"/>
              </a:rPr>
              <a:t>)='1'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   temp := temp+1;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if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 loop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200" dirty="0">
                <a:latin typeface="Comic Sans MS" panose="030F0702030302020204" pitchFamily="66" charset="0"/>
              </a:rPr>
              <a:t>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200" dirty="0">
                <a:latin typeface="Comic Sans MS" panose="030F0702030302020204" pitchFamily="66" charset="0"/>
              </a:rPr>
              <a:t> f1;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c1&lt;=f1(a);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  c2&lt;=f1(b);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2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66B50-4379-4376-8B14-F7B76A87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90" y="2162574"/>
            <a:ext cx="4249737" cy="1828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E64B5-74E0-447C-85C0-52FAD3EF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3999312"/>
            <a:ext cx="4249737" cy="1828800"/>
          </a:xfrm>
          <a:prstGeom prst="rect">
            <a:avLst/>
          </a:prstGeom>
          <a:noFill/>
          <a:ln w="952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86FA494B-9845-400A-9203-6529A422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49" y="1381125"/>
            <a:ext cx="3838575" cy="720328"/>
          </a:xfrm>
          <a:prstGeom prst="wedgeEllipseCallout">
            <a:avLst>
              <a:gd name="adj1" fmla="val -106319"/>
              <a:gd name="adj2" fmla="val 5947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Input:std_logic_vector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007AB27-8E0D-4516-8947-EE9E18E3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4184650"/>
            <a:ext cx="3492500" cy="642938"/>
          </a:xfrm>
          <a:prstGeom prst="wedgeEllipseCallout">
            <a:avLst>
              <a:gd name="adj1" fmla="val -106319"/>
              <a:gd name="adj2" fmla="val -4328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Input:bit_vector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12" name="Horizontal Scroll 11">
            <a:extLst>
              <a:ext uri="{FF2B5EF4-FFF2-40B4-BE49-F238E27FC236}">
                <a16:creationId xmlns:a16="http://schemas.microsoft.com/office/drawing/2014/main" id="{1668FC05-2782-4850-BE94-60CF02DB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5005388"/>
            <a:ext cx="3651250" cy="1350962"/>
          </a:xfrm>
          <a:prstGeom prst="horizontalScroll">
            <a:avLst>
              <a:gd name="adj" fmla="val 12500"/>
            </a:avLst>
          </a:prstGeom>
          <a:solidFill>
            <a:srgbClr val="FF66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If you change the </a:t>
            </a:r>
            <a:r>
              <a:rPr lang="en-US" altLang="en-US" sz="14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400" dirty="0">
                <a:latin typeface="Comic Sans MS" panose="030F0702030302020204" pitchFamily="66" charset="0"/>
              </a:rPr>
              <a:t> to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400" dirty="0">
                <a:latin typeface="Comic Sans MS" panose="030F0702030302020204" pitchFamily="66" charset="0"/>
              </a:rPr>
              <a:t> in the second f1, you will get the error of </a:t>
            </a:r>
            <a:r>
              <a:rPr lang="en-US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homograph of another object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25172BD-4CF2-4670-BC00-1D5338F2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8C27-5E8C-4D1A-A51F-5B8602AA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3200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32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Operator overloading using Functions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91139FC-46D2-4430-A398-595EE458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Comic Sans MS" panose="030F0702030302020204" pitchFamily="66" charset="0"/>
              </a:rPr>
              <a:t>Packages &amp; Libraries</a:t>
            </a: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D7FE0D57-914B-4C01-8D71-02A1A8F2E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D3E19A-807C-439D-878C-8631CE7B0E7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3FA88C47-0C60-4440-8913-4CA8632D0F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3937" y="1746106"/>
            <a:ext cx="7604125" cy="3455987"/>
            <a:chOff x="414" y="981"/>
            <a:chExt cx="4790" cy="2177"/>
          </a:xfrm>
        </p:grpSpPr>
        <p:sp>
          <p:nvSpPr>
            <p:cNvPr id="20485" name="AutoShape 3">
              <a:extLst>
                <a:ext uri="{FF2B5EF4-FFF2-40B4-BE49-F238E27FC236}">
                  <a16:creationId xmlns:a16="http://schemas.microsoft.com/office/drawing/2014/main" id="{DA453596-B07D-4BFE-9B2F-1E6BE95A54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4" y="981"/>
              <a:ext cx="4790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486" name="Picture 5">
              <a:extLst>
                <a:ext uri="{FF2B5EF4-FFF2-40B4-BE49-F238E27FC236}">
                  <a16:creationId xmlns:a16="http://schemas.microsoft.com/office/drawing/2014/main" id="{84B1A876-A1F1-4981-89D2-227F0A7BA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981"/>
              <a:ext cx="4795" cy="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DF030DD-41D6-4637-9E98-8AF16D5F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388" y="214313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Overloaded ‘‘+’’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5E5A-E878-4327-9A3B-828E879FE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Recall that the + operator accepts only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dirty="0">
                <a:latin typeface="Comic Sans MS" panose="030F0702030302020204" pitchFamily="66" charset="0"/>
              </a:rPr>
              <a:t>, or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dirty="0">
                <a:latin typeface="Comic Sans MS" panose="030F0702030302020204" pitchFamily="66" charset="0"/>
              </a:rPr>
              <a:t> values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We are interested in writing a function which should allow the sum of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dirty="0">
                <a:latin typeface="Comic Sans MS" panose="030F0702030302020204" pitchFamily="66" charset="0"/>
              </a:rPr>
              <a:t> values as well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Thus </a:t>
            </a:r>
            <a:r>
              <a:rPr lang="en-US" alt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overloading</a:t>
            </a:r>
            <a:r>
              <a:rPr lang="en-US" altLang="en-US" dirty="0">
                <a:latin typeface="Comic Sans MS" panose="030F0702030302020204" pitchFamily="66" charset="0"/>
              </a:rPr>
              <a:t> the ‘‘+’’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542D4B2-2750-4DAA-9CEE-E0B5D09F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161925"/>
            <a:ext cx="9286875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Overloaded ‘‘+’’ Operator (II)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DE33C3AF-38A0-4537-A71B-E6940614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06462"/>
            <a:ext cx="74707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"+" (a, b: STD_LOGIC_VECTOR)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BODY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800" dirty="0">
                <a:latin typeface="Comic Sans MS" panose="030F0702030302020204" pitchFamily="66" charset="0"/>
              </a:rPr>
              <a:t> "+" (a, b: STD_LOGIC_VECTOR)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 dirty="0">
                <a:latin typeface="Comic Sans MS" panose="030F0702030302020204" pitchFamily="66" charset="0"/>
              </a:rPr>
              <a:t> result: STD_LOGIC_VECTOR;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 dirty="0">
                <a:latin typeface="Comic Sans MS" panose="030F0702030302020204" pitchFamily="66" charset="0"/>
              </a:rPr>
              <a:t> carry: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carry := '0';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a'REVERSE_RANGE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result(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:= a(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1800" dirty="0">
                <a:latin typeface="Comic Sans MS" panose="030F0702030302020204" pitchFamily="66" charset="0"/>
              </a:rPr>
              <a:t> b(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1800" dirty="0">
                <a:latin typeface="Comic Sans MS" panose="030F0702030302020204" pitchFamily="66" charset="0"/>
              </a:rPr>
              <a:t> carry;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carry := (a(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b(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lang="en-US" altLang="en-US" sz="1800" dirty="0">
                <a:latin typeface="Comic Sans MS" panose="030F0702030302020204" pitchFamily="66" charset="0"/>
              </a:rPr>
              <a:t> (a(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carry)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(b(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sz="1800" dirty="0">
                <a:latin typeface="Comic Sans MS" panose="030F0702030302020204" pitchFamily="66" charset="0"/>
              </a:rPr>
              <a:t> carry);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LOOP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800" dirty="0">
                <a:latin typeface="Comic Sans MS" panose="030F0702030302020204" pitchFamily="66" charset="0"/>
              </a:rPr>
              <a:t> 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"+";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my_package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CDCA01A-A927-4DBC-A167-CC9C4C2C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31" y="142875"/>
            <a:ext cx="9745663" cy="584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Overloaded ‘‘+’’ Operator (</a:t>
            </a:r>
            <a:r>
              <a:rPr lang="en-US" altLang="en-US" sz="3600" b="1" i="1" dirty="0">
                <a:latin typeface="Comic Sans MS" panose="030F0702030302020204" pitchFamily="66" charset="0"/>
              </a:rPr>
              <a:t>III</a:t>
            </a:r>
            <a:r>
              <a:rPr lang="en-US" altLang="en-US" sz="3600" b="1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3A8F4BB-C379-4236-957A-CBE381A5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5026"/>
            <a:ext cx="72739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.std_logic_1164.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work.my_package.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add_bit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800" dirty="0">
                <a:latin typeface="Comic Sans MS" panose="030F0702030302020204" pitchFamily="66" charset="0"/>
              </a:rPr>
              <a:t> ( a: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y: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add_bit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----------------------------------------------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add_bit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800" dirty="0">
                <a:latin typeface="Comic Sans MS" panose="030F0702030302020204" pitchFamily="66" charset="0"/>
              </a:rPr>
              <a:t> b: STD_LOGIC_VECTOR(3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"0011";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sz="1800" dirty="0">
                <a:latin typeface="Comic Sans MS" panose="030F0702030302020204" pitchFamily="66" charset="0"/>
              </a:rPr>
              <a:t> c: STD_LOGIC_VECTOR(3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:= "0110";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y &lt;= a + b + c; </a:t>
            </a:r>
            <a:r>
              <a:rPr lang="en-US" altLang="en-US" sz="1800" dirty="0">
                <a:solidFill>
                  <a:srgbClr val="009900"/>
                </a:solidFill>
                <a:latin typeface="Comic Sans MS" panose="030F0702030302020204" pitchFamily="66" charset="0"/>
              </a:rPr>
              <a:t>-- overloaded "+" operator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my_arch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95A92DBC-949E-4E01-A2D9-96405D6C21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8513" y="5280025"/>
            <a:ext cx="8208962" cy="1157288"/>
            <a:chOff x="113" y="3429"/>
            <a:chExt cx="5729" cy="729"/>
          </a:xfrm>
        </p:grpSpPr>
        <p:sp>
          <p:nvSpPr>
            <p:cNvPr id="60425" name="AutoShape 3">
              <a:extLst>
                <a:ext uri="{FF2B5EF4-FFF2-40B4-BE49-F238E27FC236}">
                  <a16:creationId xmlns:a16="http://schemas.microsoft.com/office/drawing/2014/main" id="{CA9DB718-B372-405E-AB8E-B48E05CA89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3" y="3429"/>
              <a:ext cx="5729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26" name="Picture 5">
              <a:extLst>
                <a:ext uri="{FF2B5EF4-FFF2-40B4-BE49-F238E27FC236}">
                  <a16:creationId xmlns:a16="http://schemas.microsoft.com/office/drawing/2014/main" id="{D33FD4D5-8F4E-466E-B5A9-32DA18455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429"/>
              <a:ext cx="5737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Group 7">
            <a:extLst>
              <a:ext uri="{FF2B5EF4-FFF2-40B4-BE49-F238E27FC236}">
                <a16:creationId xmlns:a16="http://schemas.microsoft.com/office/drawing/2014/main" id="{169B3FFE-B3D5-41BB-BC56-BE06F553C841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1411287"/>
            <a:ext cx="4150413" cy="369332"/>
            <a:chOff x="4067944" y="1914737"/>
            <a:chExt cx="4150041" cy="370367"/>
          </a:xfrm>
        </p:grpSpPr>
        <p:sp>
          <p:nvSpPr>
            <p:cNvPr id="60423" name="Left Arrow 8">
              <a:extLst>
                <a:ext uri="{FF2B5EF4-FFF2-40B4-BE49-F238E27FC236}">
                  <a16:creationId xmlns:a16="http://schemas.microsoft.com/office/drawing/2014/main" id="{9F47DA4E-CB8F-41F3-9AFC-20C9430BA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1988840"/>
              <a:ext cx="1872208" cy="216024"/>
            </a:xfrm>
            <a:prstGeom prst="leftArrow">
              <a:avLst>
                <a:gd name="adj1" fmla="val 50000"/>
                <a:gd name="adj2" fmla="val 4999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0424" name="TextBox 9">
              <a:extLst>
                <a:ext uri="{FF2B5EF4-FFF2-40B4-BE49-F238E27FC236}">
                  <a16:creationId xmlns:a16="http://schemas.microsoft.com/office/drawing/2014/main" id="{5C36B928-5A53-44D7-BA04-788C2BD4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604" y="1914737"/>
              <a:ext cx="2276381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Invoke the package</a:t>
              </a: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6AF2549-7613-4165-A37C-384309A5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4BCA-97BC-482A-A321-1C885A65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Recursive Functions in VHDL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8C7F9F4-D70E-456D-ACBF-510C1C9D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Recursive Functions in VHDL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707A-04EA-4DCE-B18E-CE36CBB7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4" y="1330325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Recursion</a:t>
            </a:r>
            <a:r>
              <a:rPr lang="en-US" altLang="en-US" dirty="0">
                <a:latin typeface="Comic Sans MS" panose="030F0702030302020204" pitchFamily="66" charset="0"/>
              </a:rPr>
              <a:t> is a method of defining functions in which the function being defined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calls itself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idea is to execute a task in a loop, in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 self similar way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Recursion is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possible</a:t>
            </a:r>
            <a:r>
              <a:rPr lang="en-US" altLang="en-US" dirty="0">
                <a:latin typeface="Comic Sans MS" panose="030F0702030302020204" pitchFamily="66" charset="0"/>
              </a:rPr>
              <a:t> in VHDL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However, recursive logic has the disadvantage of </a:t>
            </a:r>
            <a:r>
              <a:rPr lang="en-US" altLang="en-US" u="sng" dirty="0">
                <a:latin typeface="Comic Sans MS" panose="030F0702030302020204" pitchFamily="66" charset="0"/>
              </a:rPr>
              <a:t>eating up </a:t>
            </a:r>
            <a:r>
              <a:rPr lang="en-US" altLang="en-US" dirty="0">
                <a:latin typeface="Comic Sans MS" panose="030F0702030302020204" pitchFamily="66" charset="0"/>
              </a:rPr>
              <a:t>lot of resources in FPGA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You cannot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blindly</a:t>
            </a:r>
            <a:r>
              <a:rPr lang="en-US" altLang="en-US" dirty="0">
                <a:latin typeface="Comic Sans MS" panose="030F0702030302020204" pitchFamily="66" charset="0"/>
              </a:rPr>
              <a:t> write a recursive code in your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0B20FE1-7D1A-410C-BAFC-B17B083E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Recursive Functions in VHDL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1AF5-254C-4031-9A70-D604F6B1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Example: </a:t>
            </a: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Repetitive XOR </a:t>
            </a:r>
            <a:r>
              <a:rPr lang="en-US" sz="2400" dirty="0">
                <a:latin typeface="Comic Sans MS" panose="030F0702030302020204" pitchFamily="66" charset="0"/>
              </a:rPr>
              <a:t>operation on a </a:t>
            </a:r>
            <a:r>
              <a:rPr lang="en-US" sz="2400" u="sng" dirty="0">
                <a:latin typeface="Comic Sans MS" panose="030F0702030302020204" pitchFamily="66" charset="0"/>
              </a:rPr>
              <a:t>16 bit signal</a:t>
            </a:r>
            <a:r>
              <a:rPr lang="en-US" sz="2400" dirty="0">
                <a:latin typeface="Comic Sans MS" panose="030F0702030302020204" pitchFamily="66" charset="0"/>
              </a:rPr>
              <a:t>, until the result obtained is 2 bit.</a:t>
            </a:r>
          </a:p>
          <a:p>
            <a:pPr lvl="1">
              <a:defRPr/>
            </a:pPr>
            <a:r>
              <a:rPr lang="en-US" sz="2000" dirty="0">
                <a:latin typeface="Comic Sans MS" panose="030F0702030302020204" pitchFamily="66" charset="0"/>
              </a:rPr>
              <a:t>For example if the signal is "1111001100010101“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MSB 8 bits of signal : 11110011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LSB 8 bits of signal  : 00010101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 XOR operation        : 11100110   ( call this signal as 'x1')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MSB 4 bits of x1 : 1110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LSB 4 bits of x1  : 0110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XOR operation   : 1000   ( call this signal as 'x2')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MSB 2 bits of x2 : 10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omic Sans MS" panose="030F0702030302020204" pitchFamily="66" charset="0"/>
              </a:rPr>
              <a:t>LSB 2 bits of x2  : 00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XOR operation   : 10   </a:t>
            </a:r>
            <a:r>
              <a:rPr lang="en-US" sz="1800" dirty="0">
                <a:latin typeface="Comic Sans MS" panose="030F0702030302020204" pitchFamily="66" charset="0"/>
              </a:rPr>
              <a:t>( this should be the result obtained when the code is simulated)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6D2ECFC9-BF84-404E-BFC9-BA85DFF5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198" y="96623"/>
            <a:ext cx="8259762" cy="70802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Recursive Functions in VHDL (III)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7705E7A-17E9-4F28-B5F5-E80A245E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853389"/>
            <a:ext cx="845978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IEEE.STD_LOGIC_1164.ALL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sz="1300" dirty="0">
                <a:latin typeface="Comic Sans MS" panose="030F0702030302020204" pitchFamily="66" charset="0"/>
              </a:rPr>
              <a:t> recursion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port</a:t>
            </a:r>
            <a:r>
              <a:rPr lang="en-US" altLang="en-US" sz="1300" dirty="0">
                <a:latin typeface="Comic Sans MS" panose="030F0702030302020204" pitchFamily="66" charset="0"/>
              </a:rPr>
              <a:t> (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</a:t>
            </a:r>
            <a:r>
              <a:rPr lang="en-US" altLang="en-US" sz="1300" dirty="0">
                <a:latin typeface="Comic Sans MS" panose="030F0702030302020204" pitchFamily="66" charset="0"/>
              </a:rPr>
              <a:t> :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(15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0);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latin typeface="Comic Sans MS" panose="030F0702030302020204" pitchFamily="66" charset="0"/>
              </a:rPr>
              <a:t>       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exor_out</a:t>
            </a:r>
            <a:r>
              <a:rPr lang="en-US" altLang="en-US" sz="1300" dirty="0">
                <a:latin typeface="Comic Sans MS" panose="030F0702030302020204" pitchFamily="66" charset="0"/>
              </a:rPr>
              <a:t> :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(1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0)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latin typeface="Comic Sans MS" panose="030F0702030302020204" pitchFamily="66" charset="0"/>
              </a:rPr>
              <a:t>         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recursion;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300" dirty="0">
                <a:latin typeface="Comic Sans MS" panose="030F0702030302020204" pitchFamily="66" charset="0"/>
              </a:rPr>
              <a:t> Behavioral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300" dirty="0">
                <a:latin typeface="Comic Sans MS" panose="030F0702030302020204" pitchFamily="66" charset="0"/>
              </a:rPr>
              <a:t> recursion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</a:t>
            </a:r>
            <a:r>
              <a:rPr lang="en-US" altLang="en-US" sz="1300" dirty="0">
                <a:latin typeface="Comic Sans MS" panose="030F0702030302020204" pitchFamily="66" charset="0"/>
              </a:rPr>
              <a:t>(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</a:t>
            </a:r>
            <a:r>
              <a:rPr lang="en-US" altLang="en-US" sz="1300" dirty="0">
                <a:latin typeface="Comic Sans MS" panose="030F0702030302020204" pitchFamily="66" charset="0"/>
              </a:rPr>
              <a:t> :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 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 :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(num'length-1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0):=(others =&gt; '0');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exorf</a:t>
            </a:r>
            <a:r>
              <a:rPr lang="en-US" altLang="en-US" sz="1300" dirty="0">
                <a:latin typeface="Comic Sans MS" panose="030F0702030302020204" pitchFamily="66" charset="0"/>
              </a:rPr>
              <a:t> : </a:t>
            </a:r>
            <a:r>
              <a:rPr lang="en-US" altLang="en-US" sz="13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300" dirty="0">
                <a:latin typeface="Comic Sans MS" panose="030F0702030302020204" pitchFamily="66" charset="0"/>
              </a:rPr>
              <a:t>((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num'length</a:t>
            </a:r>
            <a:r>
              <a:rPr lang="en-US" altLang="en-US" sz="1300" dirty="0">
                <a:latin typeface="Comic Sans MS" panose="030F0702030302020204" pitchFamily="66" charset="0"/>
              </a:rPr>
              <a:t>/2)-1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0):=(others =&gt; '0');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 :=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 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num'length</a:t>
            </a:r>
            <a:r>
              <a:rPr lang="en-US" altLang="en-US" sz="1300" dirty="0">
                <a:latin typeface="Comic Sans MS" panose="030F0702030302020204" pitchFamily="66" charset="0"/>
              </a:rPr>
              <a:t> = 4)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 err="1">
                <a:latin typeface="Comic Sans MS" panose="030F0702030302020204" pitchFamily="66" charset="0"/>
              </a:rPr>
              <a:t>exorf</a:t>
            </a:r>
            <a:r>
              <a:rPr lang="en-US" altLang="en-US" sz="1300" dirty="0">
                <a:latin typeface="Comic Sans MS" panose="030F0702030302020204" pitchFamily="66" charset="0"/>
              </a:rPr>
              <a:t> :=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(1 </a:t>
            </a:r>
            <a:r>
              <a:rPr lang="en-US" altLang="en-US" sz="13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latin typeface="Comic Sans MS" panose="030F0702030302020204" pitchFamily="66" charset="0"/>
              </a:rPr>
              <a:t> 0)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(3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2);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 err="1">
                <a:latin typeface="Comic Sans MS" panose="030F0702030302020204" pitchFamily="66" charset="0"/>
              </a:rPr>
              <a:t>exorf</a:t>
            </a:r>
            <a:r>
              <a:rPr lang="en-US" altLang="en-US" sz="1300" dirty="0">
                <a:latin typeface="Comic Sans MS" panose="030F0702030302020204" pitchFamily="66" charset="0"/>
              </a:rPr>
              <a:t> :=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</a:t>
            </a:r>
            <a:r>
              <a:rPr lang="en-US" altLang="en-US" sz="1300" dirty="0">
                <a:latin typeface="Comic Sans MS" panose="030F0702030302020204" pitchFamily="66" charset="0"/>
              </a:rPr>
              <a:t>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(num'length-1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num'length</a:t>
            </a:r>
            <a:r>
              <a:rPr lang="en-US" altLang="en-US" sz="1300" dirty="0">
                <a:latin typeface="Comic Sans MS" panose="030F0702030302020204" pitchFamily="66" charset="0"/>
              </a:rPr>
              <a:t>/2))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xor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</a:t>
            </a:r>
            <a:r>
              <a:rPr lang="en-US" altLang="en-US" sz="1300" dirty="0">
                <a:latin typeface="Comic Sans MS" panose="030F0702030302020204" pitchFamily="66" charset="0"/>
              </a:rPr>
              <a:t>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numf</a:t>
            </a:r>
            <a:r>
              <a:rPr lang="en-US" altLang="en-US" sz="1300" dirty="0">
                <a:latin typeface="Comic Sans MS" panose="030F0702030302020204" pitchFamily="66" charset="0"/>
              </a:rPr>
              <a:t>((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num'length</a:t>
            </a:r>
            <a:r>
              <a:rPr lang="en-US" altLang="en-US" sz="1300" dirty="0">
                <a:latin typeface="Comic Sans MS" panose="030F0702030302020204" pitchFamily="66" charset="0"/>
              </a:rPr>
              <a:t>/2)-1 </a:t>
            </a:r>
            <a:r>
              <a:rPr lang="en-US" altLang="en-US" sz="13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latin typeface="Comic Sans MS" panose="030F0702030302020204" pitchFamily="66" charset="0"/>
              </a:rPr>
              <a:t>0));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return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exorf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</a:t>
            </a:r>
            <a:r>
              <a:rPr lang="en-US" altLang="en-US" sz="1300" dirty="0">
                <a:latin typeface="Comic Sans MS" panose="030F0702030302020204" pitchFamily="66" charset="0"/>
              </a:rPr>
              <a:t>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 err="1">
                <a:latin typeface="Comic Sans MS" panose="030F0702030302020204" pitchFamily="66" charset="0"/>
              </a:rPr>
              <a:t>exor_out</a:t>
            </a:r>
            <a:r>
              <a:rPr lang="en-US" altLang="en-US" sz="1300" dirty="0">
                <a:latin typeface="Comic Sans MS" panose="030F0702030302020204" pitchFamily="66" charset="0"/>
              </a:rPr>
              <a:t> &lt;= </a:t>
            </a:r>
            <a:r>
              <a:rPr lang="en-US" altLang="en-US" sz="1300" dirty="0" err="1">
                <a:latin typeface="Comic Sans MS" panose="030F0702030302020204" pitchFamily="66" charset="0"/>
              </a:rPr>
              <a:t>exor</a:t>
            </a:r>
            <a:r>
              <a:rPr lang="en-US" altLang="en-US" sz="1300" dirty="0">
                <a:latin typeface="Comic Sans MS" panose="030F0702030302020204" pitchFamily="66" charset="0"/>
              </a:rPr>
              <a:t>(</a:t>
            </a:r>
            <a:r>
              <a:rPr lang="en-US" altLang="en-US" sz="1300" dirty="0" err="1">
                <a:latin typeface="Comic Sans MS" panose="030F0702030302020204" pitchFamily="66" charset="0"/>
              </a:rPr>
              <a:t>num</a:t>
            </a:r>
            <a:r>
              <a:rPr lang="en-US" altLang="en-US" sz="1300" dirty="0">
                <a:latin typeface="Comic Sans MS" panose="030F0702030302020204" pitchFamily="66" charset="0"/>
              </a:rPr>
              <a:t>);</a:t>
            </a:r>
            <a:br>
              <a:rPr lang="en-US" altLang="en-US" sz="1300" dirty="0">
                <a:latin typeface="Comic Sans MS" panose="030F0702030302020204" pitchFamily="66" charset="0"/>
              </a:rPr>
            </a:br>
            <a:r>
              <a:rPr lang="en-US" altLang="en-US" sz="13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300" dirty="0">
                <a:latin typeface="Comic Sans MS" panose="030F0702030302020204" pitchFamily="66" charset="0"/>
              </a:rPr>
              <a:t> Behavioral;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9483A1-2959-4DE5-A097-30E6B818C508}"/>
              </a:ext>
            </a:extLst>
          </p:cNvPr>
          <p:cNvGrpSpPr>
            <a:grpSpLocks/>
          </p:cNvGrpSpPr>
          <p:nvPr/>
        </p:nvGrpSpPr>
        <p:grpSpPr bwMode="auto">
          <a:xfrm>
            <a:off x="6252721" y="2145136"/>
            <a:ext cx="4572000" cy="1123950"/>
            <a:chOff x="4471987" y="2348880"/>
            <a:chExt cx="4572000" cy="1124817"/>
          </a:xfrm>
        </p:grpSpPr>
        <p:sp>
          <p:nvSpPr>
            <p:cNvPr id="64536" name="Rectangle 5">
              <a:extLst>
                <a:ext uri="{FF2B5EF4-FFF2-40B4-BE49-F238E27FC236}">
                  <a16:creationId xmlns:a16="http://schemas.microsoft.com/office/drawing/2014/main" id="{941CA75D-0450-42B3-BC3C-D88C3A8A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7" y="2348880"/>
              <a:ext cx="4572000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mic Sans MS" panose="030F0702030302020204" pitchFamily="66" charset="0"/>
                </a:rPr>
                <a:t>The signal on which XOR operation has to be performed</a:t>
              </a:r>
            </a:p>
          </p:txBody>
        </p:sp>
        <p:cxnSp>
          <p:nvCxnSpPr>
            <p:cNvPr id="64537" name="Straight Arrow Connector 7">
              <a:extLst>
                <a:ext uri="{FF2B5EF4-FFF2-40B4-BE49-F238E27FC236}">
                  <a16:creationId xmlns:a16="http://schemas.microsoft.com/office/drawing/2014/main" id="{1942A84B-E607-47C2-B49B-E012FDAFBD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80112" y="2852936"/>
              <a:ext cx="1224136" cy="6207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8E9551-D1BF-4F17-8E49-42BBCAD9E182}"/>
              </a:ext>
            </a:extLst>
          </p:cNvPr>
          <p:cNvGrpSpPr>
            <a:grpSpLocks/>
          </p:cNvGrpSpPr>
          <p:nvPr/>
        </p:nvGrpSpPr>
        <p:grpSpPr bwMode="auto">
          <a:xfrm>
            <a:off x="5392070" y="1231900"/>
            <a:ext cx="5432425" cy="2065338"/>
            <a:chOff x="3563888" y="1485673"/>
            <a:chExt cx="5432693" cy="2065670"/>
          </a:xfrm>
        </p:grpSpPr>
        <p:sp>
          <p:nvSpPr>
            <p:cNvPr id="64534" name="Rectangle 9">
              <a:extLst>
                <a:ext uri="{FF2B5EF4-FFF2-40B4-BE49-F238E27FC236}">
                  <a16:creationId xmlns:a16="http://schemas.microsoft.com/office/drawing/2014/main" id="{F04446AA-29CA-4A9C-A8D9-94FAA7BB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81" y="1485673"/>
              <a:ext cx="4572000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mic Sans MS" panose="030F0702030302020204" pitchFamily="66" charset="0"/>
                </a:rPr>
                <a:t>The </a:t>
              </a:r>
              <a:r>
                <a:rPr lang="en-US" altLang="en-US" sz="1400" dirty="0" err="1">
                  <a:latin typeface="Comic Sans MS" panose="030F0702030302020204" pitchFamily="66" charset="0"/>
                </a:rPr>
                <a:t>num'length</a:t>
              </a:r>
              <a:r>
                <a:rPr lang="en-US" altLang="en-US" sz="1400" dirty="0">
                  <a:latin typeface="Comic Sans MS" panose="030F0702030302020204" pitchFamily="66" charset="0"/>
                </a:rPr>
                <a:t> attribute is used to get the size of the input argument</a:t>
              </a:r>
            </a:p>
          </p:txBody>
        </p:sp>
        <p:cxnSp>
          <p:nvCxnSpPr>
            <p:cNvPr id="64535" name="Straight Arrow Connector 11">
              <a:extLst>
                <a:ext uri="{FF2B5EF4-FFF2-40B4-BE49-F238E27FC236}">
                  <a16:creationId xmlns:a16="http://schemas.microsoft.com/office/drawing/2014/main" id="{D89A2E7E-A4BE-40E4-9C13-5A879F2B39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63888" y="1996863"/>
              <a:ext cx="908099" cy="1554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8F5683-767A-43CD-99B9-A4506D82D2FD}"/>
              </a:ext>
            </a:extLst>
          </p:cNvPr>
          <p:cNvGrpSpPr>
            <a:grpSpLocks/>
          </p:cNvGrpSpPr>
          <p:nvPr/>
        </p:nvGrpSpPr>
        <p:grpSpPr bwMode="auto">
          <a:xfrm>
            <a:off x="5846097" y="3743430"/>
            <a:ext cx="4107390" cy="537634"/>
            <a:chOff x="4017938" y="3935796"/>
            <a:chExt cx="4107863" cy="536713"/>
          </a:xfrm>
        </p:grpSpPr>
        <p:sp>
          <p:nvSpPr>
            <p:cNvPr id="64532" name="Rectangle 13">
              <a:extLst>
                <a:ext uri="{FF2B5EF4-FFF2-40B4-BE49-F238E27FC236}">
                  <a16:creationId xmlns:a16="http://schemas.microsoft.com/office/drawing/2014/main" id="{205521AF-B158-4A5A-801C-C5470E14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222" y="4165259"/>
              <a:ext cx="2544579" cy="3072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mic Sans MS" panose="030F0702030302020204" pitchFamily="66" charset="0"/>
                </a:rPr>
                <a:t>the result of XOR operation</a:t>
              </a:r>
            </a:p>
          </p:txBody>
        </p:sp>
        <p:cxnSp>
          <p:nvCxnSpPr>
            <p:cNvPr id="64533" name="Straight Arrow Connector 15">
              <a:extLst>
                <a:ext uri="{FF2B5EF4-FFF2-40B4-BE49-F238E27FC236}">
                  <a16:creationId xmlns:a16="http://schemas.microsoft.com/office/drawing/2014/main" id="{3846A4D6-5BD6-483D-81A8-2AE46A420D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17938" y="3935796"/>
              <a:ext cx="1562174" cy="3833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35C27-0FDD-479D-A2C0-6063C5D4147F}"/>
              </a:ext>
            </a:extLst>
          </p:cNvPr>
          <p:cNvGrpSpPr>
            <a:grpSpLocks/>
          </p:cNvGrpSpPr>
          <p:nvPr/>
        </p:nvGrpSpPr>
        <p:grpSpPr bwMode="auto">
          <a:xfrm>
            <a:off x="6181079" y="4403254"/>
            <a:ext cx="3454013" cy="307777"/>
            <a:chOff x="4208746" y="2784337"/>
            <a:chExt cx="3454198" cy="307579"/>
          </a:xfrm>
        </p:grpSpPr>
        <p:sp>
          <p:nvSpPr>
            <p:cNvPr id="64530" name="Rectangle 19">
              <a:extLst>
                <a:ext uri="{FF2B5EF4-FFF2-40B4-BE49-F238E27FC236}">
                  <a16:creationId xmlns:a16="http://schemas.microsoft.com/office/drawing/2014/main" id="{B03C212E-5B72-4899-9FA5-393EAFDC1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143" y="2784337"/>
              <a:ext cx="1702801" cy="307579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mic Sans MS" panose="030F0702030302020204" pitchFamily="66" charset="0"/>
                </a:rPr>
                <a:t>the stop condition</a:t>
              </a:r>
            </a:p>
          </p:txBody>
        </p:sp>
        <p:cxnSp>
          <p:nvCxnSpPr>
            <p:cNvPr id="64531" name="Straight Arrow Connector 20">
              <a:extLst>
                <a:ext uri="{FF2B5EF4-FFF2-40B4-BE49-F238E27FC236}">
                  <a16:creationId xmlns:a16="http://schemas.microsoft.com/office/drawing/2014/main" id="{3A361D6B-01D5-4E89-AA12-24D4DB0E67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208746" y="2938225"/>
              <a:ext cx="1751398" cy="445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5023B6-0FE9-413F-B2B1-597D6E28D38D}"/>
              </a:ext>
            </a:extLst>
          </p:cNvPr>
          <p:cNvGrpSpPr>
            <a:grpSpLocks/>
          </p:cNvGrpSpPr>
          <p:nvPr/>
        </p:nvGrpSpPr>
        <p:grpSpPr bwMode="auto">
          <a:xfrm>
            <a:off x="6395557" y="5772644"/>
            <a:ext cx="4572000" cy="971550"/>
            <a:chOff x="4471986" y="5366272"/>
            <a:chExt cx="4572000" cy="971714"/>
          </a:xfrm>
        </p:grpSpPr>
        <p:sp>
          <p:nvSpPr>
            <p:cNvPr id="64528" name="Rectangle 24">
              <a:extLst>
                <a:ext uri="{FF2B5EF4-FFF2-40B4-BE49-F238E27FC236}">
                  <a16:creationId xmlns:a16="http://schemas.microsoft.com/office/drawing/2014/main" id="{11F3386B-DC9F-406B-99B4-182763BB1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6" y="5814766"/>
              <a:ext cx="4572000" cy="523220"/>
            </a:xfrm>
            <a:prstGeom prst="rect">
              <a:avLst/>
            </a:prstGeom>
            <a:solidFill>
              <a:srgbClr val="0000FF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mic Sans MS" panose="030F0702030302020204" pitchFamily="66" charset="0"/>
                </a:rPr>
                <a:t>The recursive call is continued until the size of the signal becomes 4</a:t>
              </a:r>
            </a:p>
          </p:txBody>
        </p:sp>
        <p:cxnSp>
          <p:nvCxnSpPr>
            <p:cNvPr id="64529" name="Straight Arrow Connector 26">
              <a:extLst>
                <a:ext uri="{FF2B5EF4-FFF2-40B4-BE49-F238E27FC236}">
                  <a16:creationId xmlns:a16="http://schemas.microsoft.com/office/drawing/2014/main" id="{B32E3613-2822-483F-915E-663218233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36096" y="5366272"/>
              <a:ext cx="1274485" cy="3999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F37D0F-7BD2-4111-9BC1-D1F440D9F54D}"/>
              </a:ext>
            </a:extLst>
          </p:cNvPr>
          <p:cNvGrpSpPr>
            <a:grpSpLocks/>
          </p:cNvGrpSpPr>
          <p:nvPr/>
        </p:nvGrpSpPr>
        <p:grpSpPr bwMode="auto">
          <a:xfrm>
            <a:off x="3318021" y="5086185"/>
            <a:ext cx="3077536" cy="658365"/>
            <a:chOff x="1691680" y="5301208"/>
            <a:chExt cx="2952328" cy="657498"/>
          </a:xfrm>
        </p:grpSpPr>
        <p:sp>
          <p:nvSpPr>
            <p:cNvPr id="64526" name="Left Brace 28">
              <a:extLst>
                <a:ext uri="{FF2B5EF4-FFF2-40B4-BE49-F238E27FC236}">
                  <a16:creationId xmlns:a16="http://schemas.microsoft.com/office/drawing/2014/main" id="{1FF46DC9-B4D5-4D21-A9DD-21F80498207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94881" y="3998007"/>
              <a:ext cx="345926" cy="2952328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4527" name="TextBox 29">
              <a:extLst>
                <a:ext uri="{FF2B5EF4-FFF2-40B4-BE49-F238E27FC236}">
                  <a16:creationId xmlns:a16="http://schemas.microsoft.com/office/drawing/2014/main" id="{B80734AB-EF0F-44EF-A08F-2DF18AF6F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813" y="5620598"/>
              <a:ext cx="1372013" cy="33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The left half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907B6-C9BC-4012-AF92-610FC49FC34F}"/>
              </a:ext>
            </a:extLst>
          </p:cNvPr>
          <p:cNvGrpSpPr>
            <a:grpSpLocks/>
          </p:cNvGrpSpPr>
          <p:nvPr/>
        </p:nvGrpSpPr>
        <p:grpSpPr bwMode="auto">
          <a:xfrm>
            <a:off x="7231617" y="5098431"/>
            <a:ext cx="2569608" cy="658365"/>
            <a:chOff x="2051720" y="5301208"/>
            <a:chExt cx="2592288" cy="657498"/>
          </a:xfrm>
        </p:grpSpPr>
        <p:sp>
          <p:nvSpPr>
            <p:cNvPr id="64524" name="Left Brace 32">
              <a:extLst>
                <a:ext uri="{FF2B5EF4-FFF2-40B4-BE49-F238E27FC236}">
                  <a16:creationId xmlns:a16="http://schemas.microsoft.com/office/drawing/2014/main" id="{C6330E2D-C57B-46F0-8854-F79944443BA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174901" y="4178027"/>
              <a:ext cx="345926" cy="2592288"/>
            </a:xfrm>
            <a:prstGeom prst="leftBrace">
              <a:avLst>
                <a:gd name="adj1" fmla="val 8326"/>
                <a:gd name="adj2" fmla="val 50000"/>
              </a:avLst>
            </a:prstGeom>
            <a:noFill/>
            <a:ln w="9525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4525" name="TextBox 33">
              <a:extLst>
                <a:ext uri="{FF2B5EF4-FFF2-40B4-BE49-F238E27FC236}">
                  <a16:creationId xmlns:a16="http://schemas.microsoft.com/office/drawing/2014/main" id="{48BC30A9-C210-4F37-9548-1C1AD58D0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813" y="5620598"/>
              <a:ext cx="1556024" cy="33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The right half</a:t>
              </a:r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1F7E991-8CEF-4A89-B548-85E4103A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28601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Recursive Functions in VHDL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DA66-B845-465E-8168-DD358D02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81" y="112077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Let us see how this code is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synthesized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Technology </a:t>
            </a:r>
            <a:r>
              <a:rPr lang="en-US" altLang="en-US" u="sng" dirty="0">
                <a:latin typeface="Comic Sans MS" panose="030F0702030302020204" pitchFamily="66" charset="0"/>
              </a:rPr>
              <a:t>schematic view </a:t>
            </a:r>
            <a:r>
              <a:rPr lang="en-US" altLang="en-US" dirty="0">
                <a:latin typeface="Comic Sans MS" panose="030F0702030302020204" pitchFamily="66" charset="0"/>
              </a:rPr>
              <a:t>of the design is shown below</a:t>
            </a:r>
          </a:p>
        </p:txBody>
      </p:sp>
      <p:pic>
        <p:nvPicPr>
          <p:cNvPr id="83970" name="Picture 2" descr="http://4.bp.blogspot.com/_c99lLjgQ8ho/S8sYGbwtGMI/AAAAAAAAAmQ/svV4wv6ljPQ/s1600/schematic.JPG">
            <a:extLst>
              <a:ext uri="{FF2B5EF4-FFF2-40B4-BE49-F238E27FC236}">
                <a16:creationId xmlns:a16="http://schemas.microsoft.com/office/drawing/2014/main" id="{DAB25996-2BC0-47C1-A4E4-C59ED037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78112"/>
            <a:ext cx="42402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7586473-A682-4EB5-872B-FEFBA23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Recursive Functions in VHDL (V)</a:t>
            </a:r>
          </a:p>
        </p:txBody>
      </p:sp>
      <p:pic>
        <p:nvPicPr>
          <p:cNvPr id="66564" name="Picture 2" descr="http://3.bp.blogspot.com/_c99lLjgQ8ho/S8sasaB4ZMI/AAAAAAAAAmY/eQQttiUOKO0/s1600/details+fig.JPG">
            <a:extLst>
              <a:ext uri="{FF2B5EF4-FFF2-40B4-BE49-F238E27FC236}">
                <a16:creationId xmlns:a16="http://schemas.microsoft.com/office/drawing/2014/main" id="{BE79B322-20C7-45A2-9129-FFE0A14B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45" y="1509713"/>
            <a:ext cx="5545137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>
            <a:extLst>
              <a:ext uri="{FF2B5EF4-FFF2-40B4-BE49-F238E27FC236}">
                <a16:creationId xmlns:a16="http://schemas.microsoft.com/office/drawing/2014/main" id="{D57739AF-FC62-48B0-AB55-064E2FB9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4" y="1028701"/>
            <a:ext cx="797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There are 4 LUT's used to implement the logic-</a:t>
            </a:r>
            <a:r>
              <a:rPr lang="en-US" altLang="en-US" sz="1800" b="1" dirty="0">
                <a:latin typeface="Comic Sans MS" panose="030F0702030302020204" pitchFamily="66" charset="0"/>
              </a:rPr>
              <a:t>Two 4 input  LUT's and two 5 input LUT's</a:t>
            </a:r>
            <a:r>
              <a:rPr lang="en-US" alt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749DD-18E1-460B-8A00-AA2E2EE0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81" y="5520731"/>
            <a:ext cx="799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For implementing the logic relatively </a:t>
            </a:r>
            <a:r>
              <a:rPr lang="en-US" altLang="en-US" sz="1800" b="1" dirty="0">
                <a:latin typeface="Comic Sans MS" panose="030F0702030302020204" pitchFamily="66" charset="0"/>
              </a:rPr>
              <a:t>more resources are used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4579C-C71B-4B80-953E-4C9E8D32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81" y="5922566"/>
            <a:ext cx="813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This is the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disadvantage</a:t>
            </a:r>
            <a:r>
              <a:rPr lang="en-US" altLang="en-US" sz="1800" dirty="0">
                <a:latin typeface="Comic Sans MS" panose="030F0702030302020204" pitchFamily="66" charset="0"/>
              </a:rPr>
              <a:t> of recursive functions in VHDL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94767FA-802E-48DA-B47D-E85EE555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Recursive Functions in VHDL (VI)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17F8-67FD-4479-9C5B-CC4128B0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In C and other high level languages recursion is implemented using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stack</a:t>
            </a:r>
            <a:r>
              <a:rPr lang="en-US" altLang="en-US" dirty="0">
                <a:latin typeface="Comic Sans MS" panose="030F0702030302020204" pitchFamily="66" charset="0"/>
              </a:rPr>
              <a:t> and, there the main issue is </a:t>
            </a: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stack overflow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In a HDL like VHDL, the resources may get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heavily used </a:t>
            </a:r>
            <a:r>
              <a:rPr lang="en-US" altLang="en-US" dirty="0">
                <a:latin typeface="Comic Sans MS" panose="030F0702030302020204" pitchFamily="66" charset="0"/>
              </a:rPr>
              <a:t>for even simple codes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synthesis tool implements the logic by replicating the function in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separate hardware component</a:t>
            </a:r>
            <a:r>
              <a:rPr lang="en-US" altLang="en-US" dirty="0">
                <a:latin typeface="Comic Sans MS" panose="030F0702030302020204" pitchFamily="66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If a function calls 10 times itself, then the resources will be used nearly 10 times than that , when an individual block is implemented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7FFA7-D5BB-4557-95FF-D7CBAF54A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473" y="-99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Libraries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1649F3-F994-4EA3-8B14-F465B0DCD952}"/>
              </a:ext>
            </a:extLst>
          </p:cNvPr>
          <p:cNvSpPr txBox="1">
            <a:spLocks noChangeArrowheads="1"/>
          </p:cNvSpPr>
          <p:nvPr/>
        </p:nvSpPr>
        <p:spPr>
          <a:xfrm>
            <a:off x="653473" y="14049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Library is  a place to which design units may be compiled.</a:t>
            </a:r>
          </a:p>
          <a:p>
            <a:pPr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latin typeface="Comic Sans MS" panose="030F0702030302020204" pitchFamily="66" charset="0"/>
              </a:rPr>
              <a:t>Two predefined libraries are the </a:t>
            </a:r>
            <a:r>
              <a:rPr lang="en-US" altLang="en-US">
                <a:solidFill>
                  <a:srgbClr val="99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en-US">
                <a:latin typeface="Comic Sans MS" panose="030F0702030302020204" pitchFamily="66" charset="0"/>
              </a:rPr>
              <a:t> and </a:t>
            </a:r>
            <a:r>
              <a:rPr lang="en-US" altLang="en-US">
                <a:solidFill>
                  <a:srgbClr val="990000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>
                <a:latin typeface="Comic Sans MS" panose="030F0702030302020204" pitchFamily="66" charset="0"/>
              </a:rPr>
              <a:t> libraries.</a:t>
            </a:r>
          </a:p>
          <a:p>
            <a:pPr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solidFill>
                  <a:srgbClr val="990000"/>
                </a:solidFill>
                <a:latin typeface="Comic Sans MS" panose="030F0702030302020204" pitchFamily="66" charset="0"/>
              </a:rPr>
              <a:t>WORK and STD: </a:t>
            </a:r>
            <a:r>
              <a:rPr lang="en-US" altLang="en-US">
                <a:latin typeface="Comic Sans MS" panose="030F0702030302020204" pitchFamily="66" charset="0"/>
              </a:rPr>
              <a:t>you don’t need to call it.</a:t>
            </a:r>
          </a:p>
          <a:p>
            <a:pPr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 </a:t>
            </a:r>
          </a:p>
          <a:p>
            <a:r>
              <a:rPr lang="en-US" altLang="en-US">
                <a:solidFill>
                  <a:srgbClr val="990000"/>
                </a:solidFill>
                <a:latin typeface="Comic Sans MS" panose="030F0702030302020204" pitchFamily="66" charset="0"/>
              </a:rPr>
              <a:t>IEEE standard</a:t>
            </a:r>
            <a:r>
              <a:rPr lang="en-US" altLang="en-US">
                <a:latin typeface="Comic Sans MS" panose="030F0702030302020204" pitchFamily="66" charset="0"/>
              </a:rPr>
              <a:t> library contains the IEEE standard design units. (e.g. the packages: std_logic_1164, numeric_std).</a:t>
            </a:r>
          </a:p>
          <a:p>
            <a:pPr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F21D1628-2311-4A5B-98AD-8BB73CDA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A7A4-2F12-4ACB-8D12-15077475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Some useful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F0D97F4B-DCFB-4D3A-9614-AD1678362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-3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Type conversion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D933C3D-7CDD-4CBB-A204-6D949DA32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344619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VHDL is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strongly</a:t>
            </a:r>
            <a:r>
              <a:rPr lang="en-US" altLang="en-US" dirty="0">
                <a:latin typeface="Comic Sans MS" panose="030F0702030302020204" pitchFamily="66" charset="0"/>
              </a:rPr>
              <a:t> depends to data types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Sometimes data </a:t>
            </a:r>
            <a:r>
              <a:rPr lang="en-US" altLang="en-US" u="sng" dirty="0">
                <a:latin typeface="Comic Sans MS" panose="030F0702030302020204" pitchFamily="66" charset="0"/>
              </a:rPr>
              <a:t>type conversion </a:t>
            </a:r>
            <a:r>
              <a:rPr lang="en-US" altLang="en-US" dirty="0">
                <a:latin typeface="Comic Sans MS" panose="030F0702030302020204" pitchFamily="66" charset="0"/>
              </a:rPr>
              <a:t>is necessary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For type conversion you should the following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Use </a:t>
            </a:r>
            <a:r>
              <a:rPr lang="en-US" altLang="en-US" dirty="0" err="1">
                <a:latin typeface="Comic Sans MS" panose="030F0702030302020204" pitchFamily="66" charset="0"/>
              </a:rPr>
              <a:t>ieee.std_logic_arith.all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69637" name="Group 7">
            <a:extLst>
              <a:ext uri="{FF2B5EF4-FFF2-40B4-BE49-F238E27FC236}">
                <a16:creationId xmlns:a16="http://schemas.microsoft.com/office/drawing/2014/main" id="{537BA761-A237-4A44-8592-61495FC9C382}"/>
              </a:ext>
            </a:extLst>
          </p:cNvPr>
          <p:cNvGrpSpPr>
            <a:grpSpLocks/>
          </p:cNvGrpSpPr>
          <p:nvPr/>
        </p:nvGrpSpPr>
        <p:grpSpPr bwMode="auto">
          <a:xfrm>
            <a:off x="1706564" y="3533788"/>
            <a:ext cx="3455987" cy="369888"/>
            <a:chOff x="703" y="2750"/>
            <a:chExt cx="2177" cy="233"/>
          </a:xfrm>
        </p:grpSpPr>
        <p:sp>
          <p:nvSpPr>
            <p:cNvPr id="69646" name="Text Box 4">
              <a:extLst>
                <a:ext uri="{FF2B5EF4-FFF2-40B4-BE49-F238E27FC236}">
                  <a16:creationId xmlns:a16="http://schemas.microsoft.com/office/drawing/2014/main" id="{2AC1024E-E241-4408-A16D-68BDFE93F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750"/>
              <a:ext cx="8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Comic Sans MS" panose="030F0702030302020204" pitchFamily="66" charset="0"/>
                </a:rPr>
                <a:t>Std_logic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69647" name="Line 5">
              <a:extLst>
                <a:ext uri="{FF2B5EF4-FFF2-40B4-BE49-F238E27FC236}">
                  <a16:creationId xmlns:a16="http://schemas.microsoft.com/office/drawing/2014/main" id="{5DD52325-923A-4B0F-A2B4-935D969C9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88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Text Box 6">
              <a:extLst>
                <a:ext uri="{FF2B5EF4-FFF2-40B4-BE49-F238E27FC236}">
                  <a16:creationId xmlns:a16="http://schemas.microsoft.com/office/drawing/2014/main" id="{B16D7DC8-4817-4164-94CC-EA1E9CE85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750"/>
              <a:ext cx="8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bit</a:t>
              </a:r>
            </a:p>
          </p:txBody>
        </p:sp>
      </p:grpSp>
      <p:grpSp>
        <p:nvGrpSpPr>
          <p:cNvPr id="69638" name="Group 16">
            <a:extLst>
              <a:ext uri="{FF2B5EF4-FFF2-40B4-BE49-F238E27FC236}">
                <a16:creationId xmlns:a16="http://schemas.microsoft.com/office/drawing/2014/main" id="{E7A9E426-3058-48CC-B526-9DD9C07C4958}"/>
              </a:ext>
            </a:extLst>
          </p:cNvPr>
          <p:cNvGrpSpPr>
            <a:grpSpLocks/>
          </p:cNvGrpSpPr>
          <p:nvPr/>
        </p:nvGrpSpPr>
        <p:grpSpPr bwMode="auto">
          <a:xfrm>
            <a:off x="1706564" y="4015591"/>
            <a:ext cx="4438651" cy="369888"/>
            <a:chOff x="240" y="3027"/>
            <a:chExt cx="2796" cy="233"/>
          </a:xfrm>
        </p:grpSpPr>
        <p:sp>
          <p:nvSpPr>
            <p:cNvPr id="69643" name="Text Box 9">
              <a:extLst>
                <a:ext uri="{FF2B5EF4-FFF2-40B4-BE49-F238E27FC236}">
                  <a16:creationId xmlns:a16="http://schemas.microsoft.com/office/drawing/2014/main" id="{D28C29E3-ED24-42E9-A70D-7C9DAE969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7"/>
              <a:ext cx="1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Comic Sans MS" panose="030F0702030302020204" pitchFamily="66" charset="0"/>
                </a:rPr>
                <a:t>Std_logic_vector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69644" name="Line 10">
              <a:extLst>
                <a:ext uri="{FF2B5EF4-FFF2-40B4-BE49-F238E27FC236}">
                  <a16:creationId xmlns:a16="http://schemas.microsoft.com/office/drawing/2014/main" id="{CEDC458C-2590-4668-8E71-55D3EF7A4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16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Text Box 11">
              <a:extLst>
                <a:ext uri="{FF2B5EF4-FFF2-40B4-BE49-F238E27FC236}">
                  <a16:creationId xmlns:a16="http://schemas.microsoft.com/office/drawing/2014/main" id="{73E1931F-4C2E-4F91-86DA-84D86DE5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3027"/>
              <a:ext cx="9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Comic Sans MS" panose="030F0702030302020204" pitchFamily="66" charset="0"/>
                </a:rPr>
                <a:t>bit_vector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9639" name="Group 17">
            <a:extLst>
              <a:ext uri="{FF2B5EF4-FFF2-40B4-BE49-F238E27FC236}">
                <a16:creationId xmlns:a16="http://schemas.microsoft.com/office/drawing/2014/main" id="{1FAFC07B-4630-46A3-BDD5-AC109C1222E1}"/>
              </a:ext>
            </a:extLst>
          </p:cNvPr>
          <p:cNvGrpSpPr>
            <a:grpSpLocks/>
          </p:cNvGrpSpPr>
          <p:nvPr/>
        </p:nvGrpSpPr>
        <p:grpSpPr bwMode="auto">
          <a:xfrm>
            <a:off x="1706564" y="4559307"/>
            <a:ext cx="4176713" cy="369888"/>
            <a:chOff x="294" y="3480"/>
            <a:chExt cx="2631" cy="233"/>
          </a:xfrm>
        </p:grpSpPr>
        <p:sp>
          <p:nvSpPr>
            <p:cNvPr id="69640" name="Text Box 13">
              <a:extLst>
                <a:ext uri="{FF2B5EF4-FFF2-40B4-BE49-F238E27FC236}">
                  <a16:creationId xmlns:a16="http://schemas.microsoft.com/office/drawing/2014/main" id="{5E5A6103-EDB5-45B2-96B1-66E490C1B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480"/>
              <a:ext cx="13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Comic Sans MS" panose="030F0702030302020204" pitchFamily="66" charset="0"/>
                </a:rPr>
                <a:t>Std_logic_vector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69641" name="Line 14">
              <a:extLst>
                <a:ext uri="{FF2B5EF4-FFF2-40B4-BE49-F238E27FC236}">
                  <a16:creationId xmlns:a16="http://schemas.microsoft.com/office/drawing/2014/main" id="{3BE7DD98-2801-4CF8-A321-C087C93B8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Text Box 15">
              <a:extLst>
                <a:ext uri="{FF2B5EF4-FFF2-40B4-BE49-F238E27FC236}">
                  <a16:creationId xmlns:a16="http://schemas.microsoft.com/office/drawing/2014/main" id="{DE4FA945-1C7C-4A4A-8DF6-56EE0CD96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3480"/>
              <a:ext cx="8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integer</a:t>
              </a:r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98C99821-A787-418C-95ED-058D1EF9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90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Type conversion 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50E6F3C-C944-49E7-AB1C-DAD67E018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4425" y="12636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Functions: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Function </a:t>
            </a:r>
            <a:r>
              <a:rPr lang="en-US" altLang="en-US" sz="2000" b="1" dirty="0" err="1">
                <a:solidFill>
                  <a:srgbClr val="0033CC"/>
                </a:solidFill>
                <a:latin typeface="Comic Sans MS" panose="030F0702030302020204" pitchFamily="66" charset="0"/>
              </a:rPr>
              <a:t>to_stdlogicvector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dirty="0" err="1">
                <a:latin typeface="Comic Sans MS" panose="030F0702030302020204" pitchFamily="66" charset="0"/>
              </a:rPr>
              <a:t>s:bit_vector</a:t>
            </a:r>
            <a:r>
              <a:rPr lang="en-US" altLang="en-US" sz="2000" dirty="0">
                <a:latin typeface="Comic Sans MS" panose="030F0702030302020204" pitchFamily="66" charset="0"/>
              </a:rPr>
              <a:t>) return </a:t>
            </a:r>
            <a:r>
              <a:rPr lang="en-US" altLang="en-US" sz="20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Function </a:t>
            </a:r>
            <a:r>
              <a:rPr lang="en-US" altLang="en-US" sz="2000" b="1" dirty="0" err="1">
                <a:solidFill>
                  <a:srgbClr val="0033CC"/>
                </a:solidFill>
                <a:latin typeface="Comic Sans MS" panose="030F0702030302020204" pitchFamily="66" charset="0"/>
              </a:rPr>
              <a:t>conv_integer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dirty="0" err="1">
                <a:latin typeface="Comic Sans MS" panose="030F0702030302020204" pitchFamily="66" charset="0"/>
              </a:rPr>
              <a:t>arg:std_logic_vector</a:t>
            </a:r>
            <a:r>
              <a:rPr lang="en-US" altLang="en-US" sz="2000" dirty="0">
                <a:latin typeface="Comic Sans MS" panose="030F0702030302020204" pitchFamily="66" charset="0"/>
              </a:rPr>
              <a:t>) return integer;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Function </a:t>
            </a:r>
            <a:r>
              <a:rPr lang="en-US" altLang="en-US" sz="2000" b="1" dirty="0" err="1">
                <a:solidFill>
                  <a:srgbClr val="0033CC"/>
                </a:solidFill>
                <a:latin typeface="Comic Sans MS" panose="030F0702030302020204" pitchFamily="66" charset="0"/>
              </a:rPr>
              <a:t>conv_std_logic_vector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dirty="0" err="1">
                <a:latin typeface="Comic Sans MS" panose="030F0702030302020204" pitchFamily="66" charset="0"/>
              </a:rPr>
              <a:t>arg:integer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 err="1">
                <a:latin typeface="Comic Sans MS" panose="030F0702030302020204" pitchFamily="66" charset="0"/>
              </a:rPr>
              <a:t>size:integer</a:t>
            </a:r>
            <a:r>
              <a:rPr lang="en-US" altLang="en-US" sz="2000" dirty="0">
                <a:latin typeface="Comic Sans MS" panose="030F0702030302020204" pitchFamily="66" charset="0"/>
              </a:rPr>
              <a:t>) return </a:t>
            </a:r>
            <a:r>
              <a:rPr lang="en-US" altLang="en-US" sz="20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Examples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1.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a,b</a:t>
            </a:r>
            <a:r>
              <a:rPr lang="en-US" altLang="en-US" sz="1800" dirty="0">
                <a:latin typeface="Comic Sans MS" panose="030F0702030302020204" pitchFamily="66" charset="0"/>
              </a:rPr>
              <a:t> : </a:t>
            </a:r>
            <a:r>
              <a:rPr lang="en-US" altLang="en-US" sz="18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1800" dirty="0">
                <a:latin typeface="Comic Sans MS" panose="030F0702030302020204" pitchFamily="66" charset="0"/>
              </a:rPr>
              <a:t>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q  : </a:t>
            </a:r>
            <a:r>
              <a:rPr lang="en-US" altLang="en-US" sz="18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q&lt;= a and b  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(error)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q&lt;=</a:t>
            </a:r>
            <a:r>
              <a:rPr lang="en-US" altLang="en-US" sz="18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to_stdlogicvector</a:t>
            </a:r>
            <a:r>
              <a:rPr lang="en-US" altLang="en-US" sz="1800" dirty="0">
                <a:latin typeface="Comic Sans MS" panose="030F0702030302020204" pitchFamily="66" charset="0"/>
              </a:rPr>
              <a:t>(a and b);  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(correct)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.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a: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 dirty="0">
                <a:latin typeface="Comic Sans MS" panose="030F0702030302020204" pitchFamily="66" charset="0"/>
              </a:rPr>
              <a:t> range 0 to 15;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c: </a:t>
            </a:r>
            <a:r>
              <a:rPr lang="en-US" altLang="en-US" sz="18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q : </a:t>
            </a:r>
            <a:r>
              <a:rPr lang="en-US" altLang="en-US" sz="18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 (3 </a:t>
            </a:r>
            <a:r>
              <a:rPr lang="en-US" altLang="en-US" sz="1800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q&lt;= </a:t>
            </a:r>
            <a:r>
              <a:rPr lang="en-US" altLang="en-US" sz="18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conv_std_logic_vector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(a, 4)  when </a:t>
            </a:r>
            <a:r>
              <a:rPr lang="en-US" altLang="en-US" sz="18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conv_integer</a:t>
            </a:r>
            <a:r>
              <a:rPr lang="en-US" altLang="en-US" sz="1800" dirty="0">
                <a:latin typeface="Comic Sans MS" panose="030F0702030302020204" pitchFamily="66" charset="0"/>
              </a:rPr>
              <a:t>(c)=8;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</a:p>
          <a:p>
            <a:pPr marL="1371600" lvl="2" indent="-457200">
              <a:lnSpc>
                <a:spcPct val="80000"/>
              </a:lnSpc>
              <a:buNone/>
            </a:pPr>
            <a:endParaRPr lang="en-US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EA35F097-E006-4975-95A9-0E4126BE3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2852" y="4396828"/>
            <a:ext cx="107950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087F087F-35DA-44CB-9200-EA39CBF6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766" y="3960643"/>
            <a:ext cx="1949573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Convert to integer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32F98E7-1977-491F-8BF5-FDEFEF9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3EA8-7605-49F6-B01F-72647FBB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320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Procedures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E307A9BC-8AF9-447F-B77A-B17DC5271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33775" y="-1357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Procedures (I)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D85F5AE8-2159-4EC4-B3DA-C46EA1A9A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1" y="1006475"/>
            <a:ext cx="9368063" cy="5111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Procedures </a:t>
            </a:r>
            <a:r>
              <a:rPr lang="en-US" dirty="0">
                <a:solidFill>
                  <a:srgbClr val="0033CC"/>
                </a:solidFill>
                <a:latin typeface="Comic Sans MS" panose="030F0702030302020204" pitchFamily="66" charset="0"/>
              </a:rPr>
              <a:t>are allowed</a:t>
            </a:r>
            <a:r>
              <a:rPr lang="en-US" dirty="0">
                <a:latin typeface="Comic Sans MS" panose="030F0702030302020204" pitchFamily="66" charset="0"/>
              </a:rPr>
              <a:t> to </a:t>
            </a:r>
            <a:r>
              <a:rPr lang="en-US" dirty="0">
                <a:solidFill>
                  <a:srgbClr val="0033CC"/>
                </a:solidFill>
                <a:latin typeface="Comic Sans MS" panose="030F0702030302020204" pitchFamily="66" charset="0"/>
              </a:rPr>
              <a:t>change</a:t>
            </a:r>
            <a:r>
              <a:rPr lang="en-US" dirty="0">
                <a:latin typeface="Comic Sans MS" panose="030F0702030302020204" pitchFamily="66" charset="0"/>
              </a:rPr>
              <a:t> the values of the objects associated with its formal parameters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Parameters of procedures may of mode </a:t>
            </a: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dirty="0">
                <a:latin typeface="Comic Sans MS" panose="030F0702030302020204" pitchFamily="66" charset="0"/>
              </a:rPr>
              <a:t> or </a:t>
            </a:r>
            <a:r>
              <a:rPr lang="en-US" i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inout</a:t>
            </a:r>
            <a:endParaRPr lang="en-US" i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 mode </a:t>
            </a:r>
            <a:r>
              <a:rPr lang="en-US" dirty="0">
                <a:latin typeface="Comic Sans MS" panose="030F0702030302020204" pitchFamily="66" charset="0"/>
              </a:rPr>
              <a:t>is specified the parameter is interpreted as having mode </a:t>
            </a:r>
            <a:r>
              <a:rPr lang="en-US" i="1" dirty="0">
                <a:solidFill>
                  <a:srgbClr val="0033CC"/>
                </a:solidFill>
                <a:latin typeface="Comic Sans MS" panose="030F0702030302020204" pitchFamily="66" charset="0"/>
              </a:rPr>
              <a:t>in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>
                <a:solidFill>
                  <a:srgbClr val="FF6600"/>
                </a:solidFill>
                <a:latin typeface="Comic Sans MS" panose="030F0702030302020204" pitchFamily="66" charset="0"/>
              </a:rPr>
              <a:t>no class </a:t>
            </a:r>
            <a:r>
              <a:rPr lang="en-US" dirty="0">
                <a:latin typeface="Comic Sans MS" panose="030F0702030302020204" pitchFamily="66" charset="0"/>
              </a:rPr>
              <a:t>is specified parameters of </a:t>
            </a:r>
            <a:r>
              <a:rPr lang="en-US" u="sng" dirty="0">
                <a:latin typeface="Comic Sans MS" panose="030F0702030302020204" pitchFamily="66" charset="0"/>
              </a:rPr>
              <a:t>mode </a:t>
            </a:r>
            <a:r>
              <a:rPr lang="en-US" i="1" u="sng" dirty="0">
                <a:latin typeface="Comic Sans MS" panose="030F0702030302020204" pitchFamily="66" charset="0"/>
              </a:rPr>
              <a:t>in</a:t>
            </a:r>
            <a:r>
              <a:rPr lang="en-US" u="sng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are interpreted as being of class </a:t>
            </a:r>
            <a:r>
              <a:rPr lang="en-US" i="1" dirty="0">
                <a:solidFill>
                  <a:srgbClr val="0033CC"/>
                </a:solidFill>
                <a:latin typeface="Comic Sans MS" panose="030F0702030302020204" pitchFamily="66" charset="0"/>
              </a:rPr>
              <a:t>constant</a:t>
            </a:r>
            <a:r>
              <a:rPr lang="en-US" dirty="0">
                <a:latin typeface="Comic Sans MS" panose="030F0702030302020204" pitchFamily="66" charset="0"/>
              </a:rPr>
              <a:t> and parameters of </a:t>
            </a:r>
            <a:r>
              <a:rPr lang="en-US" u="sng" dirty="0">
                <a:latin typeface="Comic Sans MS" panose="030F0702030302020204" pitchFamily="66" charset="0"/>
              </a:rPr>
              <a:t>mode </a:t>
            </a:r>
            <a:r>
              <a:rPr lang="en-US" i="1" u="sng" dirty="0">
                <a:latin typeface="Comic Sans MS" panose="030F0702030302020204" pitchFamily="66" charset="0"/>
              </a:rPr>
              <a:t>out</a:t>
            </a:r>
            <a:r>
              <a:rPr lang="en-US" u="sng" dirty="0">
                <a:latin typeface="Comic Sans MS" panose="030F0702030302020204" pitchFamily="66" charset="0"/>
              </a:rPr>
              <a:t> or </a:t>
            </a:r>
            <a:r>
              <a:rPr lang="en-US" i="1" u="sng" dirty="0" err="1">
                <a:latin typeface="Comic Sans MS" panose="030F0702030302020204" pitchFamily="66" charset="0"/>
              </a:rPr>
              <a:t>inout</a:t>
            </a:r>
            <a:r>
              <a:rPr lang="en-US" u="sng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are interpreted as being of class </a:t>
            </a:r>
            <a:r>
              <a:rPr lang="en-US" i="1" dirty="0">
                <a:solidFill>
                  <a:srgbClr val="0033CC"/>
                </a:solidFill>
                <a:latin typeface="Comic Sans MS" panose="030F0702030302020204" pitchFamily="66" charset="0"/>
              </a:rPr>
              <a:t>variable</a:t>
            </a:r>
            <a:r>
              <a:rPr lang="en-US" dirty="0">
                <a:solidFill>
                  <a:srgbClr val="0033CC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procedure can return </a:t>
            </a:r>
            <a:r>
              <a:rPr 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more than one value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5F19F52-B322-4B6A-A9ED-DD559B26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-277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 Syntax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0A76C6A7-F373-44C0-ACC7-E9C5FAFD6C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2282" y="1144589"/>
            <a:ext cx="8812212" cy="1658937"/>
            <a:chOff x="205" y="709"/>
            <a:chExt cx="5551" cy="1045"/>
          </a:xfrm>
        </p:grpSpPr>
        <p:sp>
          <p:nvSpPr>
            <p:cNvPr id="73734" name="AutoShape 3">
              <a:extLst>
                <a:ext uri="{FF2B5EF4-FFF2-40B4-BE49-F238E27FC236}">
                  <a16:creationId xmlns:a16="http://schemas.microsoft.com/office/drawing/2014/main" id="{E54A1705-366B-495E-9D17-C3A012A5A8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" y="709"/>
              <a:ext cx="555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3735" name="Picture 5">
              <a:extLst>
                <a:ext uri="{FF2B5EF4-FFF2-40B4-BE49-F238E27FC236}">
                  <a16:creationId xmlns:a16="http://schemas.microsoft.com/office/drawing/2014/main" id="{5AB96BC7-9D41-4F6E-8DFB-D1A1E61EA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709"/>
              <a:ext cx="5557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733" name="Rectangle 7">
            <a:extLst>
              <a:ext uri="{FF2B5EF4-FFF2-40B4-BE49-F238E27FC236}">
                <a16:creationId xmlns:a16="http://schemas.microsoft.com/office/drawing/2014/main" id="{B0C35185-0616-4B82-A3FD-40CD1F3A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644" y="3246439"/>
            <a:ext cx="78168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Comic Sans MS" panose="030F0702030302020204" pitchFamily="66" charset="0"/>
              </a:rPr>
              <a:t>&lt;</a:t>
            </a:r>
            <a:r>
              <a:rPr lang="fr-FR" altLang="en-US" sz="1800" dirty="0" err="1">
                <a:latin typeface="Comic Sans MS" panose="030F0702030302020204" pitchFamily="66" charset="0"/>
              </a:rPr>
              <a:t>parameter</a:t>
            </a:r>
            <a:r>
              <a:rPr lang="fr-FR" altLang="en-US" sz="1800" dirty="0">
                <a:latin typeface="Comic Sans MS" panose="030F0702030302020204" pitchFamily="66" charset="0"/>
              </a:rPr>
              <a:t> </a:t>
            </a:r>
            <a:r>
              <a:rPr lang="fr-FR" altLang="en-US" sz="1800" dirty="0" err="1">
                <a:latin typeface="Comic Sans MS" panose="030F0702030302020204" pitchFamily="66" charset="0"/>
              </a:rPr>
              <a:t>list</a:t>
            </a:r>
            <a:r>
              <a:rPr lang="fr-FR" altLang="en-US" sz="1800" dirty="0">
                <a:latin typeface="Comic Sans MS" panose="030F0702030302020204" pitchFamily="66" charset="0"/>
              </a:rPr>
              <a:t>&gt; = [</a:t>
            </a:r>
            <a:r>
              <a:rPr lang="fr-FR" altLang="en-US" sz="1800" dirty="0">
                <a:solidFill>
                  <a:srgbClr val="7030A0"/>
                </a:solidFill>
                <a:latin typeface="Comic Sans MS" panose="030F0702030302020204" pitchFamily="66" charset="0"/>
              </a:rPr>
              <a:t>CONSTANT</a:t>
            </a:r>
            <a:r>
              <a:rPr lang="fr-FR" altLang="en-US" sz="1800" dirty="0">
                <a:latin typeface="Comic Sans MS" panose="030F0702030302020204" pitchFamily="66" charset="0"/>
              </a:rPr>
              <a:t>] </a:t>
            </a:r>
            <a:r>
              <a:rPr lang="fr-FR" altLang="en-US" sz="1800" dirty="0" err="1">
                <a:latin typeface="Comic Sans MS" panose="030F0702030302020204" pitchFamily="66" charset="0"/>
              </a:rPr>
              <a:t>constant_name</a:t>
            </a:r>
            <a:r>
              <a:rPr lang="fr-FR" altLang="en-US" sz="1800" dirty="0">
                <a:latin typeface="Comic Sans MS" panose="030F0702030302020204" pitchFamily="66" charset="0"/>
              </a:rPr>
              <a:t>: mode type;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&lt;parameter list&gt; = </a:t>
            </a:r>
            <a:r>
              <a:rPr lang="en-US" altLang="en-US" sz="1800" dirty="0">
                <a:solidFill>
                  <a:srgbClr val="7030A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signal_name</a:t>
            </a:r>
            <a:r>
              <a:rPr lang="en-US" altLang="en-US" sz="1800" dirty="0">
                <a:latin typeface="Comic Sans MS" panose="030F0702030302020204" pitchFamily="66" charset="0"/>
              </a:rPr>
              <a:t>: mode type; 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&lt;parameter list&gt; = </a:t>
            </a:r>
            <a:r>
              <a:rPr lang="en-US" altLang="en-US" sz="1800" dirty="0">
                <a:solidFill>
                  <a:srgbClr val="7030A0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variable_name</a:t>
            </a:r>
            <a:r>
              <a:rPr lang="en-US" altLang="en-US" sz="1800" dirty="0">
                <a:latin typeface="Comic Sans MS" panose="030F0702030302020204" pitchFamily="66" charset="0"/>
              </a:rPr>
              <a:t>: mode type;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A6E9AD5-7A70-455C-AA7E-13CF3E5F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817C-2A05-4E27-8A8E-02871881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325563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Similar to functions,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dirty="0">
                <a:latin typeface="Comic Sans MS" panose="030F0702030302020204" pitchFamily="66" charset="0"/>
              </a:rPr>
              <a:t> declarations, and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are not synthesizable</a:t>
            </a:r>
            <a:r>
              <a:rPr lang="en-US" dirty="0">
                <a:latin typeface="Comic Sans MS" panose="030F0702030302020204" pitchFamily="66" charset="0"/>
              </a:rPr>
              <a:t> when used in a procedure</a:t>
            </a:r>
          </a:p>
          <a:p>
            <a:pPr marL="0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BUT, a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dirty="0">
                <a:latin typeface="Comic Sans MS" panose="030F0702030302020204" pitchFamily="66" charset="0"/>
              </a:rPr>
              <a:t> can be declared, but then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</a:t>
            </a:r>
            <a:r>
              <a:rPr lang="en-US" dirty="0">
                <a:latin typeface="Comic Sans MS" panose="030F0702030302020204" pitchFamily="66" charset="0"/>
              </a:rPr>
              <a:t> must be declared in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9E3FC68B-EE0B-447D-8348-C643AC9CA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95612" y="-1534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 err="1">
                <a:latin typeface="Comic Sans MS" panose="030F0702030302020204" pitchFamily="66" charset="0"/>
              </a:rPr>
              <a:t>Procecdure</a:t>
            </a:r>
            <a:r>
              <a:rPr lang="en-US" altLang="en-US" sz="3600" b="1" dirty="0">
                <a:latin typeface="Comic Sans MS" panose="030F0702030302020204" pitchFamily="66" charset="0"/>
              </a:rPr>
              <a:t>: Examples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F17D8D3F-D4DF-4E14-9440-2CEBD22A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" y="1362572"/>
            <a:ext cx="4787219" cy="27345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</a:t>
            </a:r>
            <a:r>
              <a:rPr lang="en-US" altLang="en-US" sz="1700" dirty="0">
                <a:latin typeface="Comic Sans MS" panose="030F0702030302020204" pitchFamily="66" charset="0"/>
              </a:rPr>
              <a:t> </a:t>
            </a:r>
            <a:r>
              <a:rPr lang="en-US" altLang="en-US" sz="1700" dirty="0" err="1">
                <a:latin typeface="Comic Sans MS" panose="030F0702030302020204" pitchFamily="66" charset="0"/>
              </a:rPr>
              <a:t>ModTwo</a:t>
            </a:r>
            <a:r>
              <a:rPr lang="en-US" altLang="en-US" sz="1700" dirty="0">
                <a:latin typeface="Comic Sans MS" panose="030F0702030302020204" pitchFamily="66" charset="0"/>
              </a:rPr>
              <a:t> (X : </a:t>
            </a:r>
            <a:r>
              <a:rPr lang="en-US" altLang="en-US" sz="1700" dirty="0" err="1">
                <a:latin typeface="Comic Sans MS" panose="030F0702030302020204" pitchFamily="66" charset="0"/>
              </a:rPr>
              <a:t>inout</a:t>
            </a:r>
            <a:r>
              <a:rPr lang="en-US" altLang="en-US" sz="1700" dirty="0">
                <a:latin typeface="Comic Sans MS" panose="030F0702030302020204" pitchFamily="66" charset="0"/>
              </a:rPr>
              <a:t> Integer) </a:t>
            </a:r>
            <a:r>
              <a:rPr lang="en-US" altLang="en-US" sz="17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</a:rPr>
              <a:t>	case X 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</a:rPr>
              <a:t>	        When 0 | 1 =&gt; null;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</a:rPr>
              <a:t>	        When others =&gt; X := X mod 2;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omic Sans MS" panose="030F0702030302020204" pitchFamily="66" charset="0"/>
              </a:rPr>
              <a:t>	end case;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700" dirty="0">
                <a:latin typeface="Comic Sans MS" panose="030F0702030302020204" pitchFamily="66" charset="0"/>
              </a:rPr>
              <a:t> </a:t>
            </a:r>
            <a:r>
              <a:rPr lang="en-US" altLang="en-US" sz="1700" dirty="0" err="1">
                <a:latin typeface="Comic Sans MS" panose="030F0702030302020204" pitchFamily="66" charset="0"/>
              </a:rPr>
              <a:t>ModTwo</a:t>
            </a:r>
            <a:r>
              <a:rPr lang="en-US" altLang="en-US" sz="17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700" dirty="0">
              <a:latin typeface="Comic Sans MS" panose="030F0702030302020204" pitchFamily="66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49C412D2-B616-4826-AAF3-2EA72556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2" y="4057650"/>
            <a:ext cx="5321300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dff</a:t>
            </a:r>
            <a:r>
              <a:rPr lang="en-US" altLang="en-US" sz="1600" dirty="0">
                <a:latin typeface="Comic Sans MS" panose="030F0702030302020204" pitchFamily="66" charset="0"/>
              </a:rPr>
              <a:t> (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d: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;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: bit;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                 </a:t>
            </a:r>
            <a:r>
              <a:rPr lang="en-US" alt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600" dirty="0">
                <a:latin typeface="Comic Sans MS" panose="030F0702030302020204" pitchFamily="66" charset="0"/>
              </a:rPr>
              <a:t> q, </a:t>
            </a:r>
            <a:r>
              <a:rPr lang="en-US" altLang="en-US" sz="1600" dirty="0" err="1">
                <a:latin typeface="Comic Sans MS" panose="030F0702030302020204" pitchFamily="66" charset="0"/>
              </a:rPr>
              <a:t>q_bar</a:t>
            </a:r>
            <a:r>
              <a:rPr lang="en-US" altLang="en-US" sz="1600" dirty="0">
                <a:latin typeface="Comic Sans MS" panose="030F0702030302020204" pitchFamily="66" charset="0"/>
              </a:rPr>
              <a:t>: out </a:t>
            </a:r>
            <a:r>
              <a:rPr lang="en-US" altLang="en-US" sz="1600" dirty="0" err="1">
                <a:latin typeface="Comic Sans MS" panose="030F0702030302020204" pitchFamily="66" charset="0"/>
              </a:rPr>
              <a:t>bit_vector</a:t>
            </a:r>
            <a:r>
              <a:rPr lang="en-US" altLang="en-US" sz="1600" dirty="0">
                <a:latin typeface="Comic Sans MS" panose="030F0702030302020204" pitchFamily="66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if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clk'event</a:t>
            </a:r>
            <a:r>
              <a:rPr lang="en-US" altLang="en-US" sz="1600" dirty="0">
                <a:latin typeface="Comic Sans MS" panose="030F0702030302020204" pitchFamily="66" charset="0"/>
              </a:rPr>
              <a:t>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clk</a:t>
            </a:r>
            <a:r>
              <a:rPr lang="en-US" altLang="en-US" sz="1600" dirty="0">
                <a:latin typeface="Comic Sans MS" panose="030F0702030302020204" pitchFamily="66" charset="0"/>
              </a:rPr>
              <a:t> = '1' then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      q &lt;= d; </a:t>
            </a:r>
            <a:r>
              <a:rPr lang="en-US" altLang="en-US" sz="1600" dirty="0" err="1">
                <a:latin typeface="Comic Sans MS" panose="030F0702030302020204" pitchFamily="66" charset="0"/>
              </a:rPr>
              <a:t>q_bar</a:t>
            </a:r>
            <a:r>
              <a:rPr lang="en-US" altLang="en-US" sz="1600" dirty="0">
                <a:latin typeface="Comic Sans MS" panose="030F0702030302020204" pitchFamily="66" charset="0"/>
              </a:rPr>
              <a:t> &lt;= not(d);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end if;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 err="1">
                <a:latin typeface="Comic Sans MS" panose="030F0702030302020204" pitchFamily="66" charset="0"/>
              </a:rPr>
              <a:t>dff</a:t>
            </a:r>
            <a:r>
              <a:rPr lang="en-US" altLang="en-US" sz="16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65C9599-6D75-494E-89FF-D46D7EC0F6B7}"/>
              </a:ext>
            </a:extLst>
          </p:cNvPr>
          <p:cNvSpPr/>
          <p:nvPr/>
        </p:nvSpPr>
        <p:spPr>
          <a:xfrm>
            <a:off x="6457950" y="1412874"/>
            <a:ext cx="2554287" cy="1447800"/>
          </a:xfrm>
          <a:prstGeom prst="wedgeRoundRectCallout">
            <a:avLst>
              <a:gd name="adj1" fmla="val -99359"/>
              <a:gd name="adj2" fmla="val -332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Here, X is a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because class has not been specified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D940D57F-7BF1-41DC-B209-9F1310FC091A}"/>
              </a:ext>
            </a:extLst>
          </p:cNvPr>
          <p:cNvSpPr/>
          <p:nvPr/>
        </p:nvSpPr>
        <p:spPr>
          <a:xfrm>
            <a:off x="2392363" y="4451350"/>
            <a:ext cx="2657475" cy="1752600"/>
          </a:xfrm>
          <a:prstGeom prst="wedgeEllipseCallout">
            <a:avLst>
              <a:gd name="adj1" fmla="val 70575"/>
              <a:gd name="adj2" fmla="val -50704"/>
            </a:avLst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omic Sans MS" panose="030F0702030302020204" pitchFamily="66" charset="0"/>
              </a:rPr>
              <a:t>Here </a:t>
            </a:r>
            <a:r>
              <a:rPr lang="en-US" u="sng" dirty="0">
                <a:latin typeface="Comic Sans MS" panose="030F0702030302020204" pitchFamily="66" charset="0"/>
              </a:rPr>
              <a:t>d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u="sng" dirty="0" err="1">
                <a:latin typeface="Comic Sans MS" panose="030F0702030302020204" pitchFamily="66" charset="0"/>
              </a:rPr>
              <a:t>clk</a:t>
            </a:r>
            <a:r>
              <a:rPr lang="en-US" dirty="0">
                <a:latin typeface="Comic Sans MS" panose="030F0702030302020204" pitchFamily="66" charset="0"/>
              </a:rPr>
              <a:t> are </a:t>
            </a:r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>
                <a:latin typeface="Comic Sans MS" panose="030F0702030302020204" pitchFamily="66" charset="0"/>
              </a:rPr>
              <a:t> because mode has not been specified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8EF014-F114-45F3-9276-D868FBAE5CF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60386"/>
            <a:ext cx="1892301" cy="1313905"/>
            <a:chOff x="1168388" y="565988"/>
            <a:chExt cx="1892081" cy="13125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BBF7FD-6FC3-4195-8164-8959E3994442}"/>
                </a:ext>
              </a:extLst>
            </p:cNvPr>
            <p:cNvSpPr/>
            <p:nvPr/>
          </p:nvSpPr>
          <p:spPr>
            <a:xfrm>
              <a:off x="2420781" y="1237851"/>
              <a:ext cx="639688" cy="640689"/>
            </a:xfrm>
            <a:prstGeom prst="ellipse">
              <a:avLst/>
            </a:prstGeom>
            <a:solidFill>
              <a:srgbClr val="FFFF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63460381-5890-4159-A9E6-36E095AF8883}"/>
                </a:ext>
              </a:extLst>
            </p:cNvPr>
            <p:cNvSpPr/>
            <p:nvPr/>
          </p:nvSpPr>
          <p:spPr>
            <a:xfrm>
              <a:off x="1168388" y="565988"/>
              <a:ext cx="934928" cy="567740"/>
            </a:xfrm>
            <a:prstGeom prst="wedgeRoundRectCallout">
              <a:avLst>
                <a:gd name="adj1" fmla="val 93378"/>
                <a:gd name="adj2" fmla="val 88451"/>
                <a:gd name="adj3" fmla="val 16667"/>
              </a:avLst>
            </a:prstGeom>
            <a:solidFill>
              <a:srgbClr val="FFFF00">
                <a:alpha val="2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Mode</a:t>
              </a: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2" grpId="0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273A94DA-A6F9-4F81-A527-A3DDD029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50" y="1174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 Example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A70597D-C13E-40E5-8E43-AB1A4FC7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256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architecture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b="1" dirty="0">
                <a:latin typeface="Comic Sans MS" panose="030F0702030302020204" pitchFamily="66" charset="0"/>
              </a:rPr>
              <a:t>of </a:t>
            </a:r>
            <a:r>
              <a:rPr lang="en-US" altLang="en-US" sz="1800" dirty="0">
                <a:latin typeface="Comic Sans MS" panose="030F0702030302020204" pitchFamily="66" charset="0"/>
              </a:rPr>
              <a:t>CPU </a:t>
            </a:r>
            <a:r>
              <a:rPr lang="en-US" altLang="en-US" sz="18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procedure </a:t>
            </a:r>
            <a:r>
              <a:rPr lang="en-US" altLang="en-US" sz="1800" dirty="0" err="1">
                <a:latin typeface="Comic Sans MS" panose="030F0702030302020204" pitchFamily="66" charset="0"/>
              </a:rPr>
              <a:t>mread</a:t>
            </a:r>
            <a:r>
              <a:rPr lang="en-US" altLang="en-US" sz="1800" dirty="0">
                <a:latin typeface="Comic Sans MS" panose="030F0702030302020204" pitchFamily="66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address: </a:t>
            </a:r>
            <a:r>
              <a:rPr lang="en-US" altLang="en-US" sz="1800" b="1" dirty="0">
                <a:latin typeface="Comic Sans MS" panose="030F0702030302020204" pitchFamily="66" charset="0"/>
              </a:rPr>
              <a:t>in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(2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latin typeface="Comic Sans MS" panose="030F0702030302020204" pitchFamily="66" charset="0"/>
              </a:rPr>
              <a:t>R: </a:t>
            </a:r>
            <a:r>
              <a:rPr lang="en-US" altLang="en-US" sz="1800" b="1" dirty="0">
                <a:latin typeface="Comic Sans MS" panose="030F0702030302020204" pitchFamily="66" charset="0"/>
              </a:rPr>
              <a:t>out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latin typeface="Comic Sans MS" panose="030F0702030302020204" pitchFamily="66" charset="0"/>
              </a:rPr>
              <a:t>S: </a:t>
            </a:r>
            <a:r>
              <a:rPr lang="en-US" altLang="en-US" sz="1800" b="1" dirty="0">
                <a:latin typeface="Comic Sans MS" panose="030F0702030302020204" pitchFamily="66" charset="0"/>
              </a:rPr>
              <a:t>in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latin typeface="Comic Sans MS" panose="030F0702030302020204" pitchFamily="66" charset="0"/>
              </a:rPr>
              <a:t>ADDR: </a:t>
            </a:r>
            <a:r>
              <a:rPr lang="en-US" altLang="en-US" sz="1800" b="1" dirty="0">
                <a:latin typeface="Comic Sans MS" panose="030F0702030302020204" pitchFamily="66" charset="0"/>
              </a:rPr>
              <a:t>out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(2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800" dirty="0">
                <a:latin typeface="Comic Sans MS" panose="030F0702030302020204" pitchFamily="66" charset="0"/>
              </a:rPr>
              <a:t>data: </a:t>
            </a:r>
            <a:r>
              <a:rPr lang="en-US" altLang="en-US" sz="1800" b="1" dirty="0">
                <a:latin typeface="Comic Sans MS" panose="030F0702030302020204" pitchFamily="66" charset="0"/>
              </a:rPr>
              <a:t>out </a:t>
            </a:r>
            <a:r>
              <a:rPr lang="en-US" altLang="en-US" sz="18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(31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downto</a:t>
            </a:r>
            <a:r>
              <a:rPr lang="en-US" altLang="en-US" sz="1800" b="1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0)) </a:t>
            </a:r>
            <a:r>
              <a:rPr lang="en-US" altLang="en-US" sz="18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ADDR &lt;= address;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 &lt;= ‘1’;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data &lt;= </a:t>
            </a:r>
            <a:r>
              <a:rPr lang="en-US" altLang="en-US" sz="1800" dirty="0" err="1">
                <a:latin typeface="Comic Sans MS" panose="030F0702030302020204" pitchFamily="66" charset="0"/>
              </a:rPr>
              <a:t>read_data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end procedure </a:t>
            </a:r>
            <a:r>
              <a:rPr lang="en-US" altLang="en-US" sz="1800" dirty="0" err="1">
                <a:latin typeface="Comic Sans MS" panose="030F0702030302020204" pitchFamily="66" charset="0"/>
              </a:rPr>
              <a:t>mread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end architecture </a:t>
            </a:r>
            <a:r>
              <a:rPr lang="en-US" altLang="en-US" sz="1800" dirty="0" err="1">
                <a:latin typeface="Comic Sans MS" panose="030F0702030302020204" pitchFamily="66" charset="0"/>
              </a:rPr>
              <a:t>beh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05C7B-3F06-4912-94AC-247CD7726C3F}"/>
              </a:ext>
            </a:extLst>
          </p:cNvPr>
          <p:cNvSpPr/>
          <p:nvPr/>
        </p:nvSpPr>
        <p:spPr>
          <a:xfrm>
            <a:off x="2208213" y="1990725"/>
            <a:ext cx="7543800" cy="30226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A3FB81A2-7D96-4BF8-B88F-B63822B0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588A-B2E3-41BB-8D3A-0A5917F3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325563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Signals</a:t>
            </a:r>
            <a:r>
              <a:rPr lang="en-US" dirty="0">
                <a:latin typeface="Comic Sans MS" panose="030F0702030302020204" pitchFamily="66" charset="0"/>
              </a:rPr>
              <a:t> can be passed to procedures and </a:t>
            </a:r>
            <a:r>
              <a:rPr lang="en-US" u="sng" dirty="0">
                <a:latin typeface="Comic Sans MS" panose="030F0702030302020204" pitchFamily="66" charset="0"/>
              </a:rPr>
              <a:t>updated</a:t>
            </a:r>
            <a:r>
              <a:rPr lang="en-US" dirty="0">
                <a:latin typeface="Comic Sans MS" panose="030F0702030302020204" pitchFamily="66" charset="0"/>
              </a:rPr>
              <a:t> within procedures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Signals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cannot be declared </a:t>
            </a:r>
            <a:r>
              <a:rPr lang="en-US" dirty="0">
                <a:latin typeface="Comic Sans MS" panose="030F0702030302020204" pitchFamily="66" charset="0"/>
              </a:rPr>
              <a:t>within procedures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Visibility rules apply here (scope)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Procedure can update signals visible to 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even if these signals do not appear</a:t>
            </a:r>
            <a:r>
              <a:rPr lang="en-US" dirty="0">
                <a:latin typeface="Comic Sans MS" panose="030F0702030302020204" pitchFamily="66" charset="0"/>
              </a:rPr>
              <a:t> in the parameter list.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This is sometimes called as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side effect </a:t>
            </a:r>
            <a:r>
              <a:rPr lang="en-US" dirty="0">
                <a:latin typeface="Comic Sans MS" panose="030F0702030302020204" pitchFamily="66" charset="0"/>
              </a:rPr>
              <a:t>of procedure.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updating signals that do not appear in the parameter list is a </a:t>
            </a:r>
            <a:r>
              <a:rPr lang="en-US" u="sng" dirty="0">
                <a:latin typeface="Comic Sans MS" panose="030F0702030302020204" pitchFamily="66" charset="0"/>
              </a:rPr>
              <a:t>poor programming practice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E9A5C032-FA5C-4629-B7C5-00B052449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Libraries (</a:t>
            </a:r>
            <a:r>
              <a:rPr lang="en-US" altLang="en-US" sz="3600" b="1" dirty="0" err="1">
                <a:latin typeface="Comic Sans MS" panose="030F0702030302020204" pitchFamily="66" charset="0"/>
              </a:rPr>
              <a:t>cntd</a:t>
            </a:r>
            <a:r>
              <a:rPr lang="en-US" altLang="en-US" sz="3600" b="1" dirty="0">
                <a:latin typeface="Comic Sans MS" panose="030F0702030302020204" pitchFamily="66" charset="0"/>
              </a:rPr>
              <a:t>.)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13519B9-0814-40AA-9DF9-D74F6E7D9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VHDL knows library only by logical name</a:t>
            </a: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A library is made visible using the library clause.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ieee</a:t>
            </a:r>
            <a:r>
              <a:rPr lang="en-US" altLang="en-US" dirty="0">
                <a:latin typeface="Comic Sans MS" panose="030F0702030302020204" pitchFamily="66" charset="0"/>
              </a:rPr>
              <a:t>;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In standard VHDL both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work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std</a:t>
            </a:r>
            <a:r>
              <a:rPr lang="en-US" altLang="en-US" dirty="0">
                <a:latin typeface="Comic Sans MS" panose="030F0702030302020204" pitchFamily="66" charset="0"/>
              </a:rPr>
              <a:t> libraries are visible </a:t>
            </a: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21A1BEE-54C3-430A-9BCB-FF8E4DAB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 Call</a:t>
            </a:r>
          </a:p>
        </p:txBody>
      </p:sp>
      <p:sp>
        <p:nvSpPr>
          <p:cNvPr id="78851" name="Footer Placeholder 3">
            <a:extLst>
              <a:ext uri="{FF2B5EF4-FFF2-40B4-BE49-F238E27FC236}">
                <a16:creationId xmlns:a16="http://schemas.microsoft.com/office/drawing/2014/main" id="{0FAA67C8-EDB5-4168-8705-4ACBD3384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CA4A1-BCF4-41A1-9D2E-4E54BD5CA66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058B0A7F-5626-4CA9-B6C8-E2088E84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51001"/>
            <a:ext cx="75596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compute_min_max</a:t>
            </a:r>
            <a:r>
              <a:rPr lang="en-US" altLang="en-US" sz="1800" dirty="0">
                <a:latin typeface="Comic Sans MS" panose="030F0702030302020204" pitchFamily="66" charset="0"/>
              </a:rPr>
              <a:t>(in1, in2, 1n3, out1, out2);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statement by itself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divide(dividend, divisor, quotient, remainder);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statement by itself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1800" dirty="0">
                <a:latin typeface="Comic Sans MS" panose="030F0702030302020204" pitchFamily="66" charset="0"/>
              </a:rPr>
              <a:t> (a&gt;b)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THEN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compute_min_max</a:t>
            </a:r>
            <a:r>
              <a:rPr lang="en-US" altLang="en-US" sz="1800" dirty="0">
                <a:latin typeface="Comic Sans MS" panose="030F0702030302020204" pitchFamily="66" charset="0"/>
              </a:rPr>
              <a:t>(in1, in2, 1n3, out1, out2);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procedure call associated to another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8080AB6B-E8AF-4F56-A4B3-79B1FB6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-120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Concurrent vs. Sequential Procedure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6730-F51F-4F10-8099-058C56BF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3175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Concurrent procedure call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Procedure calls can be made in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concurrent </a:t>
            </a:r>
            <a:r>
              <a:rPr lang="en-US" dirty="0">
                <a:latin typeface="Comic Sans MS" panose="030F0702030302020204" pitchFamily="66" charset="0"/>
              </a:rPr>
              <a:t>signal assignments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u="sng" dirty="0">
                <a:latin typeface="Comic Sans MS" panose="030F0702030302020204" pitchFamily="66" charset="0"/>
              </a:rPr>
              <a:t>Execution of a procedure </a:t>
            </a:r>
            <a:r>
              <a:rPr lang="en-US" dirty="0">
                <a:latin typeface="Comic Sans MS" panose="030F0702030302020204" pitchFamily="66" charset="0"/>
              </a:rPr>
              <a:t>is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concurrent</a:t>
            </a:r>
            <a:r>
              <a:rPr lang="en-US" dirty="0">
                <a:latin typeface="Comic Sans MS" panose="030F0702030302020204" pitchFamily="66" charset="0"/>
              </a:rPr>
              <a:t> with other concurrent procedures, Conditional Signal Assignment (CSA) statements, or processes.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The procedure is invoked when </a:t>
            </a:r>
            <a:r>
              <a:rPr lang="en-US" dirty="0">
                <a:solidFill>
                  <a:srgbClr val="006600"/>
                </a:solidFill>
                <a:latin typeface="Comic Sans MS" panose="030F0702030302020204" pitchFamily="66" charset="0"/>
              </a:rPr>
              <a:t>there is an event </a:t>
            </a:r>
            <a:r>
              <a:rPr lang="en-US" dirty="0">
                <a:latin typeface="Comic Sans MS" panose="030F0702030302020204" pitchFamily="66" charset="0"/>
              </a:rPr>
              <a:t>on a signal that is a parameter to the procedure.</a:t>
            </a: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Sequential procedure call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Executed within the body of a process.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6EE086FE-4A92-4E86-8D8C-0FD6956C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46148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Concurrent Procedure Call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1DBB2C2-58C0-4948-84A8-FEFF9CD6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58864"/>
            <a:ext cx="7467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entity </a:t>
            </a:r>
            <a:r>
              <a:rPr lang="en-US" altLang="en-US" sz="1400" dirty="0" err="1">
                <a:latin typeface="Comic Sans MS" panose="030F0702030302020204" pitchFamily="66" charset="0"/>
              </a:rPr>
              <a:t>serial_adder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(a, 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 z: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entity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architecture </a:t>
            </a:r>
            <a:r>
              <a:rPr lang="en-US" altLang="en-US" sz="1400" dirty="0">
                <a:latin typeface="Comic Sans MS" panose="030F0702030302020204" pitchFamily="66" charset="0"/>
              </a:rPr>
              <a:t>structural </a:t>
            </a:r>
            <a:r>
              <a:rPr lang="en-US" altLang="en-US" sz="1400" b="1" dirty="0">
                <a:latin typeface="Comic Sans MS" panose="030F0702030302020204" pitchFamily="66" charset="0"/>
              </a:rPr>
              <a:t>of </a:t>
            </a:r>
            <a:r>
              <a:rPr lang="en-US" altLang="en-US" sz="1400" dirty="0">
                <a:latin typeface="Comic Sans MS" panose="030F0702030302020204" pitchFamily="66" charset="0"/>
              </a:rPr>
              <a:t>serial adder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component </a:t>
            </a:r>
            <a:r>
              <a:rPr lang="en-US" altLang="en-US" sz="1400" dirty="0">
                <a:latin typeface="Comic Sans MS" panose="030F0702030302020204" pitchFamily="66" charset="0"/>
              </a:rPr>
              <a:t>comb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(a, 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c_in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 z, carry: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component;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procedure </a:t>
            </a: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d,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q,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if</a:t>
            </a:r>
            <a:r>
              <a:rPr lang="en-US" altLang="en-US" sz="1400" dirty="0">
                <a:latin typeface="Comic Sans MS" panose="030F0702030302020204" pitchFamily="66" charset="0"/>
              </a:rPr>
              <a:t>(reset =‘0’) </a:t>
            </a:r>
            <a:r>
              <a:rPr lang="en-US" altLang="en-US" sz="1400" b="1" dirty="0"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q &lt;= ‘0’ </a:t>
            </a:r>
            <a:r>
              <a:rPr lang="en-US" altLang="en-US" sz="1400" b="1" dirty="0">
                <a:latin typeface="Comic Sans MS" panose="030F0702030302020204" pitchFamily="66" charset="0"/>
              </a:rPr>
              <a:t>after </a:t>
            </a:r>
            <a:r>
              <a:rPr lang="en-US" altLang="en-US" sz="1400" dirty="0">
                <a:latin typeface="Comic Sans MS" panose="030F0702030302020204" pitchFamily="66" charset="0"/>
              </a:rPr>
              <a:t>5 ns;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 &lt;= ‘1’ </a:t>
            </a:r>
            <a:r>
              <a:rPr lang="en-US" altLang="en-US" sz="1400" b="1" dirty="0">
                <a:latin typeface="Comic Sans MS" panose="030F0702030302020204" pitchFamily="66" charset="0"/>
              </a:rPr>
              <a:t>after </a:t>
            </a:r>
            <a:r>
              <a:rPr lang="en-US" altLang="en-US" sz="1400" dirty="0">
                <a:latin typeface="Comic Sans MS" panose="030F0702030302020204" pitchFamily="66" charset="0"/>
              </a:rPr>
              <a:t>5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mic Sans MS" panose="030F0702030302020204" pitchFamily="66" charset="0"/>
              </a:rPr>
              <a:t>elsif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rising_edge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)) </a:t>
            </a:r>
            <a:r>
              <a:rPr lang="en-US" altLang="en-US" sz="1400" b="1" dirty="0">
                <a:latin typeface="Comic Sans MS" panose="030F0702030302020204" pitchFamily="66" charset="0"/>
              </a:rPr>
              <a:t>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q &lt;= d </a:t>
            </a:r>
            <a:r>
              <a:rPr lang="en-US" altLang="en-US" sz="1400" b="1" dirty="0">
                <a:latin typeface="Comic Sans MS" panose="030F0702030302020204" pitchFamily="66" charset="0"/>
              </a:rPr>
              <a:t>after </a:t>
            </a:r>
            <a:r>
              <a:rPr lang="en-US" altLang="en-US" sz="1400" dirty="0">
                <a:latin typeface="Comic Sans MS" panose="030F0702030302020204" pitchFamily="66" charset="0"/>
              </a:rPr>
              <a:t>5 ns;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 &lt;= </a:t>
            </a:r>
            <a:r>
              <a:rPr lang="en-US" altLang="en-US" sz="1400" b="1" dirty="0">
                <a:latin typeface="Comic Sans MS" panose="030F0702030302020204" pitchFamily="66" charset="0"/>
              </a:rPr>
              <a:t>not </a:t>
            </a:r>
            <a:r>
              <a:rPr lang="en-US" altLang="en-US" sz="1400" dirty="0">
                <a:latin typeface="Comic Sans MS" panose="030F0702030302020204" pitchFamily="66" charset="0"/>
              </a:rPr>
              <a:t>d </a:t>
            </a:r>
            <a:r>
              <a:rPr lang="en-US" altLang="en-US" sz="1400" b="1" dirty="0">
                <a:latin typeface="Comic Sans MS" panose="030F0702030302020204" pitchFamily="66" charset="0"/>
              </a:rPr>
              <a:t>after </a:t>
            </a:r>
            <a:r>
              <a:rPr lang="en-US" altLang="en-US" sz="1400" dirty="0">
                <a:latin typeface="Comic Sans MS" panose="030F0702030302020204" pitchFamily="66" charset="0"/>
              </a:rPr>
              <a:t>5 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if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procedure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s1, s2: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C1: comb </a:t>
            </a: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(a=&gt;a, b=&gt;b,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c_in</a:t>
            </a:r>
            <a:r>
              <a:rPr lang="en-US" altLang="en-US" sz="1400" dirty="0">
                <a:latin typeface="Comic Sans MS" panose="030F0702030302020204" pitchFamily="66" charset="0"/>
              </a:rPr>
              <a:t>=&gt;s1, z=&gt;z, carry=&gt;s2);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=&gt;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reset=&gt;reset, d=&gt;s2, q=&gt;s1,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=&gt;</a:t>
            </a:r>
            <a:r>
              <a:rPr lang="en-US" altLang="en-US" sz="1400" b="1" dirty="0">
                <a:latin typeface="Comic Sans MS" panose="030F0702030302020204" pitchFamily="66" charset="0"/>
              </a:rPr>
              <a:t>open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architecture </a:t>
            </a:r>
            <a:r>
              <a:rPr lang="en-US" altLang="en-US" sz="1400" dirty="0">
                <a:latin typeface="Comic Sans MS" panose="030F0702030302020204" pitchFamily="66" charset="0"/>
              </a:rPr>
              <a:t>structural;</a:t>
            </a:r>
          </a:p>
        </p:txBody>
      </p:sp>
      <p:grpSp>
        <p:nvGrpSpPr>
          <p:cNvPr id="80901" name="Group 7">
            <a:extLst>
              <a:ext uri="{FF2B5EF4-FFF2-40B4-BE49-F238E27FC236}">
                <a16:creationId xmlns:a16="http://schemas.microsoft.com/office/drawing/2014/main" id="{F25201BA-B710-487C-9D3B-AFC1C6C62107}"/>
              </a:ext>
            </a:extLst>
          </p:cNvPr>
          <p:cNvGrpSpPr>
            <a:grpSpLocks/>
          </p:cNvGrpSpPr>
          <p:nvPr/>
        </p:nvGrpSpPr>
        <p:grpSpPr bwMode="auto">
          <a:xfrm>
            <a:off x="7029452" y="3000375"/>
            <a:ext cx="1676399" cy="1905000"/>
            <a:chOff x="6705600" y="3200400"/>
            <a:chExt cx="1675617" cy="19050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CDAD405-4413-45C9-BE7D-A12AC5E0DAF7}"/>
                </a:ext>
              </a:extLst>
            </p:cNvPr>
            <p:cNvSpPr/>
            <p:nvPr/>
          </p:nvSpPr>
          <p:spPr>
            <a:xfrm>
              <a:off x="6705600" y="3200400"/>
              <a:ext cx="228493" cy="19050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904" name="Rectangle 6">
              <a:extLst>
                <a:ext uri="{FF2B5EF4-FFF2-40B4-BE49-F238E27FC236}">
                  <a16:creationId xmlns:a16="http://schemas.microsoft.com/office/drawing/2014/main" id="{764FF161-0CD8-476A-83D7-6D60B303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892" y="3829734"/>
              <a:ext cx="14763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behavioral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description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Left Arrow 8">
            <a:extLst>
              <a:ext uri="{FF2B5EF4-FFF2-40B4-BE49-F238E27FC236}">
                <a16:creationId xmlns:a16="http://schemas.microsoft.com/office/drawing/2014/main" id="{9E29F1E3-7AC6-4378-9059-EBB2D1DF633D}"/>
              </a:ext>
            </a:extLst>
          </p:cNvPr>
          <p:cNvSpPr/>
          <p:nvPr/>
        </p:nvSpPr>
        <p:spPr>
          <a:xfrm>
            <a:off x="7402514" y="5740400"/>
            <a:ext cx="884237" cy="3365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29D7E602-4C05-4BBF-A38F-B6ABB8B3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115092"/>
            <a:ext cx="10515600" cy="1325563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Example: Sequential Procedure Call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49FFCEA-000C-4898-96FC-A3163F74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1081884"/>
            <a:ext cx="845820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entity </a:t>
            </a:r>
            <a:r>
              <a:rPr lang="en-US" altLang="en-US" sz="1400" dirty="0" err="1">
                <a:latin typeface="Comic Sans MS" panose="030F0702030302020204" pitchFamily="66" charset="0"/>
              </a:rPr>
              <a:t>serial_adder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(a, 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 z: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entity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architecture </a:t>
            </a:r>
            <a:r>
              <a:rPr lang="en-US" altLang="en-US" sz="1400" dirty="0">
                <a:latin typeface="Comic Sans MS" panose="030F0702030302020204" pitchFamily="66" charset="0"/>
              </a:rPr>
              <a:t>structural </a:t>
            </a:r>
            <a:r>
              <a:rPr lang="en-US" altLang="en-US" sz="1400" b="1" dirty="0">
                <a:latin typeface="Comic Sans MS" panose="030F0702030302020204" pitchFamily="66" charset="0"/>
              </a:rPr>
              <a:t>of </a:t>
            </a:r>
            <a:r>
              <a:rPr lang="en-US" altLang="en-US" sz="1400" dirty="0">
                <a:latin typeface="Comic Sans MS" panose="030F0702030302020204" pitchFamily="66" charset="0"/>
              </a:rPr>
              <a:t>serial adder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component </a:t>
            </a:r>
            <a:r>
              <a:rPr lang="en-US" altLang="en-US" sz="1400" dirty="0">
                <a:latin typeface="Comic Sans MS" panose="030F0702030302020204" pitchFamily="66" charset="0"/>
              </a:rPr>
              <a:t>comb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(a, 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c_in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 z, carry: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component;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procedure </a:t>
            </a: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d,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reset: </a:t>
            </a:r>
            <a:r>
              <a:rPr lang="en-US" altLang="en-US" sz="1400" b="1" dirty="0">
                <a:latin typeface="Comic Sans MS" panose="030F0702030302020204" pitchFamily="66" charset="0"/>
              </a:rPr>
              <a:t>in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q,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: </a:t>
            </a:r>
            <a:r>
              <a:rPr lang="en-US" altLang="en-US" sz="1400" b="1" dirty="0">
                <a:latin typeface="Comic Sans MS" panose="030F0702030302020204" pitchFamily="66" charset="0"/>
              </a:rPr>
              <a:t>out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) </a:t>
            </a:r>
            <a:r>
              <a:rPr lang="en-US" altLang="en-US" sz="1400" b="1" dirty="0"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procedure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signal </a:t>
            </a:r>
            <a:r>
              <a:rPr lang="en-US" altLang="en-US" sz="1400" dirty="0">
                <a:latin typeface="Comic Sans MS" panose="030F0702030302020204" pitchFamily="66" charset="0"/>
              </a:rPr>
              <a:t>s1, s2: </a:t>
            </a:r>
            <a:r>
              <a:rPr lang="en-US" altLang="en-US" sz="14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C1: comb </a:t>
            </a:r>
            <a:r>
              <a:rPr lang="en-US" altLang="en-US" sz="1400" b="1" dirty="0">
                <a:latin typeface="Comic Sans MS" panose="030F0702030302020204" pitchFamily="66" charset="0"/>
              </a:rPr>
              <a:t>port</a:t>
            </a:r>
            <a:r>
              <a:rPr lang="en-US" altLang="en-US" sz="1400" dirty="0">
                <a:latin typeface="Comic Sans MS" panose="030F0702030302020204" pitchFamily="66" charset="0"/>
              </a:rPr>
              <a:t>(a=&gt;a, b=&gt;b, </a:t>
            </a:r>
            <a:r>
              <a:rPr lang="en-US" altLang="en-US" sz="1400" dirty="0" err="1">
                <a:latin typeface="Comic Sans MS" panose="030F0702030302020204" pitchFamily="66" charset="0"/>
              </a:rPr>
              <a:t>c_in</a:t>
            </a:r>
            <a:r>
              <a:rPr lang="en-US" altLang="en-US" sz="1400" dirty="0">
                <a:latin typeface="Comic Sans MS" panose="030F0702030302020204" pitchFamily="66" charset="0"/>
              </a:rPr>
              <a:t>=&gt;s1, z=&gt;z, carry=&gt;s2);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Comic Sans MS" panose="030F0702030302020204" pitchFamily="66" charset="0"/>
              </a:rPr>
              <a:t>dff</a:t>
            </a:r>
            <a:r>
              <a:rPr lang="en-US" altLang="en-US" sz="1400" dirty="0">
                <a:latin typeface="Comic Sans MS" panose="030F0702030302020204" pitchFamily="66" charset="0"/>
              </a:rPr>
              <a:t>(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=&gt;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reset=&gt;reset, d=&gt;s2, q=&gt;s1, </a:t>
            </a:r>
            <a:r>
              <a:rPr lang="en-US" altLang="en-US" sz="1400" dirty="0" err="1">
                <a:latin typeface="Comic Sans MS" panose="030F0702030302020204" pitchFamily="66" charset="0"/>
              </a:rPr>
              <a:t>qbar</a:t>
            </a:r>
            <a:r>
              <a:rPr lang="en-US" altLang="en-US" sz="1400" dirty="0">
                <a:latin typeface="Comic Sans MS" panose="030F0702030302020204" pitchFamily="66" charset="0"/>
              </a:rPr>
              <a:t>=&gt;</a:t>
            </a:r>
            <a:r>
              <a:rPr lang="en-US" altLang="en-US" sz="1400" b="1" dirty="0">
                <a:latin typeface="Comic Sans MS" panose="030F0702030302020204" pitchFamily="66" charset="0"/>
              </a:rPr>
              <a:t>open</a:t>
            </a:r>
            <a:r>
              <a:rPr lang="en-US" altLang="en-US" sz="1400" dirty="0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wait on </a:t>
            </a:r>
            <a:r>
              <a:rPr lang="en-US" altLang="en-US" sz="1400" dirty="0" err="1">
                <a:latin typeface="Comic Sans MS" panose="030F0702030302020204" pitchFamily="66" charset="0"/>
              </a:rPr>
              <a:t>clk</a:t>
            </a:r>
            <a:r>
              <a:rPr lang="en-US" altLang="en-US" sz="1400" dirty="0">
                <a:latin typeface="Comic Sans MS" panose="030F0702030302020204" pitchFamily="66" charset="0"/>
              </a:rPr>
              <a:t>, reset, s2;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process</a:t>
            </a:r>
            <a:r>
              <a:rPr lang="en-US" altLang="en-US" sz="14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mic Sans MS" panose="030F0702030302020204" pitchFamily="66" charset="0"/>
              </a:rPr>
              <a:t>end architecture </a:t>
            </a:r>
            <a:r>
              <a:rPr lang="en-US" altLang="en-US" sz="1400" dirty="0">
                <a:latin typeface="Comic Sans MS" panose="030F0702030302020204" pitchFamily="66" charset="0"/>
              </a:rPr>
              <a:t>structural;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BEDD3-490D-4F72-A254-D1FB91D9003F}"/>
              </a:ext>
            </a:extLst>
          </p:cNvPr>
          <p:cNvSpPr/>
          <p:nvPr/>
        </p:nvSpPr>
        <p:spPr>
          <a:xfrm>
            <a:off x="1987550" y="2755109"/>
            <a:ext cx="6096000" cy="9144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912E1-9368-451B-8AA7-021DDF19218E}"/>
              </a:ext>
            </a:extLst>
          </p:cNvPr>
          <p:cNvSpPr/>
          <p:nvPr/>
        </p:nvSpPr>
        <p:spPr>
          <a:xfrm>
            <a:off x="1987550" y="4752975"/>
            <a:ext cx="6089650" cy="1066800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37A7ECB-569C-4B44-838D-A653FF821763}"/>
              </a:ext>
            </a:extLst>
          </p:cNvPr>
          <p:cNvSpPr/>
          <p:nvPr/>
        </p:nvSpPr>
        <p:spPr>
          <a:xfrm>
            <a:off x="8220075" y="5286375"/>
            <a:ext cx="1524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657475" cy="365125"/>
          </a:xfrm>
        </p:spPr>
        <p:txBody>
          <a:bodyPr/>
          <a:lstStyle/>
          <a:p>
            <a:r>
              <a:rPr lang="en-US" dirty="0"/>
              <a:t>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4E3F4BC2-5465-41F2-BCC4-F37DFD6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Procedure Location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8881CED4-1B83-4708-A48C-3A73745DA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325563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See the figure presented for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Procedure is usually placed in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it can also be located in the main code (either in 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dirty="0">
                <a:latin typeface="Comic Sans MS" panose="030F0702030302020204" pitchFamily="66" charset="0"/>
              </a:rPr>
              <a:t> or in the declarative part of the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dirty="0">
                <a:latin typeface="Comic Sans MS" panose="030F0702030302020204" pitchFamily="66" charset="0"/>
              </a:rPr>
              <a:t>).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0F6FD1D0-6C50-4012-993D-A845D3BB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79C6-2C6C-4AAE-802F-3D4F319B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58900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FUNCTION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versus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PROCEDURE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0EDD2D7E-EFDE-4196-9470-E7A692F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19" y="242888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versus PROCEDURE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8E25-8FB6-40AB-B53A-66B4FA34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dirty="0">
                <a:latin typeface="Comic Sans MS" panose="030F0702030302020204" pitchFamily="66" charset="0"/>
              </a:rPr>
              <a:t> has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zero</a:t>
            </a:r>
            <a:r>
              <a:rPr lang="en-US" altLang="en-US" dirty="0">
                <a:latin typeface="Comic Sans MS" panose="030F0702030302020204" pitchFamily="66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more input </a:t>
            </a:r>
            <a:r>
              <a:rPr lang="en-US" altLang="en-US" dirty="0">
                <a:latin typeface="Comic Sans MS" panose="030F0702030302020204" pitchFamily="66" charset="0"/>
              </a:rPr>
              <a:t>parameters and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a single </a:t>
            </a:r>
            <a:r>
              <a:rPr lang="en-US" altLang="en-US" dirty="0">
                <a:latin typeface="Comic Sans MS" panose="030F0702030302020204" pitchFamily="66" charset="0"/>
              </a:rPr>
              <a:t>return value. The input parameters can only be </a:t>
            </a:r>
            <a:r>
              <a:rPr lang="en-US" altLang="en-US" u="sng" dirty="0">
                <a:latin typeface="Comic Sans MS" panose="030F0702030302020204" pitchFamily="66" charset="0"/>
              </a:rPr>
              <a:t>CONSTANTS</a:t>
            </a:r>
            <a:r>
              <a:rPr lang="en-US" altLang="en-US" dirty="0">
                <a:latin typeface="Comic Sans MS" panose="030F0702030302020204" pitchFamily="66" charset="0"/>
              </a:rPr>
              <a:t> (default) or </a:t>
            </a:r>
            <a:r>
              <a:rPr lang="en-US" altLang="en-US" u="sng" dirty="0">
                <a:latin typeface="Comic Sans MS" panose="030F0702030302020204" pitchFamily="66" charset="0"/>
              </a:rPr>
              <a:t>SIGNALS</a:t>
            </a:r>
            <a:r>
              <a:rPr lang="en-US" altLang="en-US" dirty="0">
                <a:latin typeface="Comic Sans MS" panose="030F0702030302020204" pitchFamily="66" charset="0"/>
              </a:rPr>
              <a:t> (VARIABLES are not allowed).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PROCEDURE</a:t>
            </a:r>
            <a:r>
              <a:rPr lang="en-US" altLang="en-US" dirty="0">
                <a:latin typeface="Comic Sans MS" panose="030F0702030302020204" pitchFamily="66" charset="0"/>
              </a:rPr>
              <a:t> can have any number of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dirty="0">
                <a:latin typeface="Comic Sans MS" panose="030F0702030302020204" pitchFamily="66" charset="0"/>
              </a:rPr>
              <a:t>, and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INOUT</a:t>
            </a:r>
            <a:r>
              <a:rPr lang="en-US" altLang="en-US" dirty="0">
                <a:latin typeface="Comic Sans MS" panose="030F0702030302020204" pitchFamily="66" charset="0"/>
              </a:rPr>
              <a:t> parameters, which can be </a:t>
            </a:r>
            <a:r>
              <a:rPr lang="en-US" altLang="en-US" u="sng" dirty="0">
                <a:latin typeface="Comic Sans MS" panose="030F0702030302020204" pitchFamily="66" charset="0"/>
              </a:rPr>
              <a:t>SIGNALS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u="sng" dirty="0">
                <a:latin typeface="Comic Sans MS" panose="030F0702030302020204" pitchFamily="66" charset="0"/>
              </a:rPr>
              <a:t>VARIABLES</a:t>
            </a:r>
            <a:r>
              <a:rPr lang="en-US" altLang="en-US" dirty="0">
                <a:latin typeface="Comic Sans MS" panose="030F0702030302020204" pitchFamily="66" charset="0"/>
              </a:rPr>
              <a:t>, or </a:t>
            </a:r>
            <a:r>
              <a:rPr lang="en-US" altLang="en-US" u="sng" dirty="0">
                <a:latin typeface="Comic Sans MS" panose="030F0702030302020204" pitchFamily="66" charset="0"/>
              </a:rPr>
              <a:t>CONSTANTS</a:t>
            </a:r>
            <a:r>
              <a:rPr lang="en-US" altLang="en-US" dirty="0">
                <a:latin typeface="Comic Sans MS" panose="030F0702030302020204" pitchFamily="66" charset="0"/>
              </a:rPr>
              <a:t>. For input parameters (mode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IN</a:t>
            </a:r>
            <a:r>
              <a:rPr lang="en-US" altLang="en-US" dirty="0">
                <a:latin typeface="Comic Sans MS" panose="030F0702030302020204" pitchFamily="66" charset="0"/>
              </a:rPr>
              <a:t>) the default is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CONSTANT</a:t>
            </a:r>
            <a:r>
              <a:rPr lang="en-US" altLang="en-US" dirty="0">
                <a:latin typeface="Comic Sans MS" panose="030F0702030302020204" pitchFamily="66" charset="0"/>
              </a:rPr>
              <a:t>, whereas for output parameters (mode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 dirty="0">
                <a:latin typeface="Comic Sans MS" panose="030F0702030302020204" pitchFamily="66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INOUT</a:t>
            </a:r>
            <a:r>
              <a:rPr lang="en-US" altLang="en-US" dirty="0">
                <a:latin typeface="Comic Sans MS" panose="030F0702030302020204" pitchFamily="66" charset="0"/>
              </a:rPr>
              <a:t>) the default is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VARIABLE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80095DA4-739E-4E30-83B2-6B0FE947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119" y="366713"/>
            <a:ext cx="8259762" cy="646112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FUNCTION versus PROCEDURE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0AF2-6A8B-4717-948E-A055F09D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en-US" dirty="0">
                <a:latin typeface="Comic Sans MS" panose="030F0702030302020204" pitchFamily="66" charset="0"/>
              </a:rPr>
              <a:t> is called as </a:t>
            </a:r>
            <a:r>
              <a:rPr lang="en-US" altLang="en-US" u="sng" dirty="0">
                <a:latin typeface="Comic Sans MS" panose="030F0702030302020204" pitchFamily="66" charset="0"/>
              </a:rPr>
              <a:t>part of an expression</a:t>
            </a:r>
            <a:r>
              <a:rPr lang="en-US" altLang="en-US" dirty="0">
                <a:latin typeface="Comic Sans MS" panose="030F0702030302020204" pitchFamily="66" charset="0"/>
              </a:rPr>
              <a:t>, while a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PROCEDURE</a:t>
            </a:r>
            <a:r>
              <a:rPr lang="en-US" altLang="en-US" dirty="0">
                <a:latin typeface="Comic Sans MS" panose="030F0702030302020204" pitchFamily="66" charset="0"/>
              </a:rPr>
              <a:t> is </a:t>
            </a:r>
            <a:r>
              <a:rPr lang="en-US" altLang="en-US" u="sng" dirty="0">
                <a:latin typeface="Comic Sans MS" panose="030F0702030302020204" pitchFamily="66" charset="0"/>
              </a:rPr>
              <a:t>a statement on its own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In both,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COMPONENTS</a:t>
            </a:r>
            <a:r>
              <a:rPr lang="en-US" altLang="en-US" dirty="0">
                <a:latin typeface="Comic Sans MS" panose="030F0702030302020204" pitchFamily="66" charset="0"/>
              </a:rPr>
              <a:t> are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possible locations of FUNCTIONS and PROCEDURES </a:t>
            </a:r>
            <a:r>
              <a:rPr lang="en-US" altLang="en-US" u="sng" dirty="0">
                <a:latin typeface="Comic Sans MS" panose="030F0702030302020204" pitchFamily="66" charset="0"/>
              </a:rPr>
              <a:t>are the same</a:t>
            </a:r>
            <a:r>
              <a:rPr lang="en-US" altLang="en-US" dirty="0">
                <a:latin typeface="Comic Sans MS" panose="030F0702030302020204" pitchFamily="66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Though they are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usually</a:t>
            </a:r>
            <a:r>
              <a:rPr lang="en-US" altLang="en-US" dirty="0">
                <a:latin typeface="Comic Sans MS" panose="030F0702030302020204" pitchFamily="66" charset="0"/>
              </a:rPr>
              <a:t> placed in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PACKAGES</a:t>
            </a:r>
            <a:r>
              <a:rPr lang="en-US" altLang="en-US" dirty="0">
                <a:latin typeface="Comic Sans MS" panose="030F0702030302020204" pitchFamily="66" charset="0"/>
              </a:rPr>
              <a:t>, they can also be located in the </a:t>
            </a:r>
            <a:r>
              <a:rPr lang="en-US" altLang="en-US" u="sng" dirty="0">
                <a:latin typeface="Comic Sans MS" panose="030F0702030302020204" pitchFamily="66" charset="0"/>
              </a:rPr>
              <a:t>main code </a:t>
            </a:r>
            <a:r>
              <a:rPr lang="en-US" altLang="en-US" dirty="0">
                <a:latin typeface="Comic Sans MS" panose="030F0702030302020204" pitchFamily="66" charset="0"/>
              </a:rPr>
              <a:t>(either inside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dirty="0">
                <a:latin typeface="Comic Sans MS" panose="030F0702030302020204" pitchFamily="66" charset="0"/>
              </a:rPr>
              <a:t> or inside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en-US" dirty="0">
                <a:latin typeface="Comic Sans MS" panose="030F0702030302020204" pitchFamily="66" charset="0"/>
              </a:rPr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omic Sans MS" panose="030F0702030302020204" pitchFamily="66" charset="0"/>
              </a:rPr>
              <a:t>When placed in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PACKAGE</a:t>
            </a:r>
            <a:r>
              <a:rPr lang="en-US" altLang="en-US" dirty="0">
                <a:latin typeface="Comic Sans MS" panose="030F0702030302020204" pitchFamily="66" charset="0"/>
              </a:rPr>
              <a:t>, then </a:t>
            </a:r>
            <a:r>
              <a:rPr lang="en-US" altLang="en-US" u="sng" dirty="0">
                <a:latin typeface="Comic Sans MS" panose="030F0702030302020204" pitchFamily="66" charset="0"/>
              </a:rPr>
              <a:t>a PACKAGE BODY</a:t>
            </a:r>
            <a:r>
              <a:rPr lang="en-US" altLang="en-US" dirty="0">
                <a:latin typeface="Comic Sans MS" panose="030F0702030302020204" pitchFamily="66" charset="0"/>
              </a:rPr>
              <a:t> is necessary, which should contain the body of each FUNCTION and/or PROCEDURE declared in the PACKAGE.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BF6B6F52-2AF0-4922-BFD1-FA20A3C5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4E3-C411-43F5-B13B-3B5D57CD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 algn="ctr">
              <a:buNone/>
              <a:defRPr/>
            </a:pPr>
            <a:r>
              <a:rPr lang="en-US" sz="7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ASSERT</a:t>
            </a:r>
            <a:endParaRPr lang="en-US" sz="1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3D9E2D7C-089F-4072-B29F-C7BF464B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ASSERT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4880-5F40-4916-8E73-245EE82F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ASSERT</a:t>
            </a:r>
            <a:r>
              <a:rPr lang="en-US" altLang="en-US" dirty="0">
                <a:latin typeface="Comic Sans MS" panose="030F0702030302020204" pitchFamily="66" charset="0"/>
              </a:rPr>
              <a:t> is a </a:t>
            </a:r>
            <a:r>
              <a:rPr lang="en-US" altLang="en-US" u="sng" dirty="0">
                <a:latin typeface="Comic Sans MS" panose="030F0702030302020204" pitchFamily="66" charset="0"/>
              </a:rPr>
              <a:t>non-synthesizable</a:t>
            </a:r>
            <a:r>
              <a:rPr lang="en-US" altLang="en-US" dirty="0">
                <a:latin typeface="Comic Sans MS" panose="030F0702030302020204" pitchFamily="66" charset="0"/>
              </a:rPr>
              <a:t> statement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purpose is to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write out </a:t>
            </a:r>
            <a:r>
              <a:rPr lang="en-US" altLang="en-US" dirty="0">
                <a:latin typeface="Comic Sans MS" panose="030F0702030302020204" pitchFamily="66" charset="0"/>
              </a:rPr>
              <a:t>messages (on the screen) when </a:t>
            </a:r>
            <a:r>
              <a:rPr lang="en-US" altLang="en-US" u="sng" dirty="0">
                <a:latin typeface="Comic Sans MS" panose="030F0702030302020204" pitchFamily="66" charset="0"/>
              </a:rPr>
              <a:t>problems</a:t>
            </a:r>
            <a:r>
              <a:rPr lang="en-US" altLang="en-US" dirty="0">
                <a:latin typeface="Comic Sans MS" panose="030F0702030302020204" pitchFamily="66" charset="0"/>
              </a:rPr>
              <a:t> are found during simulation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Depending on the severity of the problem, the simulator is instructed to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halt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Syntax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The severity level can be: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Note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Comic Sans MS" panose="030F0702030302020204" pitchFamily="66" charset="0"/>
              </a:rPr>
              <a:t>Warning</a:t>
            </a:r>
            <a:r>
              <a:rPr lang="en-US" altLang="en-US" dirty="0">
                <a:latin typeface="Comic Sans MS" panose="030F0702030302020204" pitchFamily="66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Error</a:t>
            </a:r>
            <a:r>
              <a:rPr lang="en-US" altLang="en-US" dirty="0">
                <a:latin typeface="Comic Sans MS" panose="030F0702030302020204" pitchFamily="66" charset="0"/>
              </a:rPr>
              <a:t> (default), or </a:t>
            </a:r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Failure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message is written when the condition is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FALSE</a:t>
            </a:r>
            <a:r>
              <a:rPr lang="en-US" alt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4DA1B-4E1E-4789-9085-F30D65A9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6" y="3414714"/>
            <a:ext cx="3527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ASSERT condition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[REPORT "message"]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[SEVERITY </a:t>
            </a:r>
            <a:r>
              <a:rPr lang="en-US" altLang="en-US" sz="1800" dirty="0" err="1">
                <a:latin typeface="Comic Sans MS" panose="030F0702030302020204" pitchFamily="66" charset="0"/>
              </a:rPr>
              <a:t>severity_level</a:t>
            </a:r>
            <a:r>
              <a:rPr lang="en-US" altLang="en-US" sz="1800" dirty="0">
                <a:latin typeface="Comic Sans MS" panose="030F0702030302020204" pitchFamily="66" charset="0"/>
              </a:rPr>
              <a:t>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F2D375F3-6A84-4961-8DA7-E190FB936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309" y="79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Libraries (</a:t>
            </a:r>
            <a:r>
              <a:rPr lang="en-US" altLang="en-US" sz="3600" b="1" dirty="0" err="1">
                <a:latin typeface="Comic Sans MS" panose="030F0702030302020204" pitchFamily="66" charset="0"/>
              </a:rPr>
              <a:t>cntd</a:t>
            </a:r>
            <a:r>
              <a:rPr lang="en-US" altLang="en-US" sz="3600" b="1" dirty="0">
                <a:latin typeface="Comic Sans MS" panose="030F0702030302020204" pitchFamily="66" charset="0"/>
              </a:rPr>
              <a:t>.)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7C4C96B-B6D6-407B-98DB-12D1B857B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309" y="14049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LIBRARY </a:t>
            </a:r>
            <a:r>
              <a:rPr lang="en-US" altLang="en-US" dirty="0" err="1">
                <a:latin typeface="Comic Sans MS" panose="030F0702030302020204" pitchFamily="66" charset="0"/>
              </a:rPr>
              <a:t>std</a:t>
            </a:r>
            <a:r>
              <a:rPr lang="en-US" altLang="en-US" dirty="0">
                <a:latin typeface="Comic Sans MS" panose="030F0702030302020204" pitchFamily="66" charset="0"/>
              </a:rPr>
              <a:t>; (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do not need to call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en-US" sz="2800" dirty="0">
                <a:latin typeface="Comic Sans MS" panose="030F0702030302020204" pitchFamily="66" charset="0"/>
              </a:rPr>
              <a:t>Contains the following packages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omic Sans MS" panose="030F0702030302020204" pitchFamily="66" charset="0"/>
              </a:rPr>
              <a:t>Standard </a:t>
            </a:r>
            <a:r>
              <a:rPr lang="en-US" altLang="en-US" sz="2800" dirty="0">
                <a:latin typeface="Comic Sans MS" panose="030F0702030302020204" pitchFamily="66" charset="0"/>
              </a:rPr>
              <a:t>(Types: Bit, Boolean, Integer, Real, and Time.  All operator functions to support types)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800" b="1" dirty="0" err="1">
                <a:latin typeface="Comic Sans MS" panose="030F0702030302020204" pitchFamily="66" charset="0"/>
              </a:rPr>
              <a:t>Textio</a:t>
            </a:r>
            <a:r>
              <a:rPr lang="en-US" altLang="en-US" sz="2800" dirty="0">
                <a:latin typeface="Comic Sans MS" panose="030F0702030302020204" pitchFamily="66" charset="0"/>
              </a:rPr>
              <a:t> (File operations)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292077BF-B6EE-4587-A571-79B53535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0" y="1087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Assert: Example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35B2045-F492-4D60-8F97-08BB4773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Suppose we have written a function to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add two binary numbers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It was assumed that the input parameters must have the </a:t>
            </a:r>
            <a:r>
              <a:rPr lang="en-US" altLang="en-US" sz="2400" dirty="0">
                <a:solidFill>
                  <a:srgbClr val="FF6600"/>
                </a:solidFill>
                <a:latin typeface="Comic Sans MS" panose="030F0702030302020204" pitchFamily="66" charset="0"/>
              </a:rPr>
              <a:t>same number of bits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In order to check </a:t>
            </a:r>
            <a:r>
              <a:rPr lang="en-US" altLang="en-US" sz="2400" u="sng" dirty="0">
                <a:latin typeface="Comic Sans MS" panose="030F0702030302020204" pitchFamily="66" charset="0"/>
              </a:rPr>
              <a:t>such an assumption</a:t>
            </a:r>
            <a:r>
              <a:rPr lang="en-US" altLang="en-US" sz="2400" dirty="0">
                <a:latin typeface="Comic Sans MS" panose="030F0702030302020204" pitchFamily="66" charset="0"/>
              </a:rPr>
              <a:t>, the following ASSERT statement could be included in the function body</a:t>
            </a: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ASSERT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does not </a:t>
            </a:r>
            <a:r>
              <a:rPr lang="en-US" altLang="en-US" sz="2400" dirty="0">
                <a:latin typeface="Comic Sans MS" panose="030F0702030302020204" pitchFamily="66" charset="0"/>
              </a:rPr>
              <a:t>generate </a:t>
            </a:r>
            <a:r>
              <a:rPr lang="en-US" altLang="en-US" sz="2400" u="sng" dirty="0">
                <a:latin typeface="Comic Sans MS" panose="030F0702030302020204" pitchFamily="66" charset="0"/>
              </a:rPr>
              <a:t>hardware</a:t>
            </a:r>
            <a:r>
              <a:rPr lang="en-US" altLang="en-US" sz="2400" dirty="0">
                <a:latin typeface="Comic Sans MS" panose="030F0702030302020204" pitchFamily="66" charset="0"/>
              </a:rPr>
              <a:t>. Synthesis tools will simply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ignore</a:t>
            </a:r>
            <a:r>
              <a:rPr lang="en-US" altLang="en-US" sz="2400" dirty="0">
                <a:latin typeface="Comic Sans MS" panose="030F0702030302020204" pitchFamily="66" charset="0"/>
              </a:rPr>
              <a:t> it or give a warning.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E2BFE514-D861-4073-82D3-4F6879A6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686969"/>
            <a:ext cx="57594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ASSERT </a:t>
            </a:r>
            <a:r>
              <a:rPr lang="en-US" altLang="en-US" sz="1800" dirty="0" err="1">
                <a:latin typeface="Comic Sans MS" panose="030F0702030302020204" pitchFamily="66" charset="0"/>
              </a:rPr>
              <a:t>a'LENGTH</a:t>
            </a:r>
            <a:r>
              <a:rPr lang="en-US" altLang="en-US" sz="1800" dirty="0">
                <a:latin typeface="Comic Sans MS" panose="030F0702030302020204" pitchFamily="66" charset="0"/>
              </a:rPr>
              <a:t> = </a:t>
            </a:r>
            <a:r>
              <a:rPr lang="en-US" altLang="en-US" sz="1800" dirty="0" err="1">
                <a:latin typeface="Comic Sans MS" panose="030F0702030302020204" pitchFamily="66" charset="0"/>
              </a:rPr>
              <a:t>b'LENGTH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REPORT "Error: vectors do not have same length!"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SEVERITY failure;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70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20FBC954-7BC6-4B4A-8EA3-76C86F943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7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Libraries (</a:t>
            </a:r>
            <a:r>
              <a:rPr lang="en-US" altLang="en-US" sz="3600" b="1" dirty="0" err="1">
                <a:latin typeface="Comic Sans MS" panose="030F0702030302020204" pitchFamily="66" charset="0"/>
              </a:rPr>
              <a:t>cntd</a:t>
            </a:r>
            <a:r>
              <a:rPr lang="en-US" altLang="en-US" sz="3600" b="1" dirty="0">
                <a:latin typeface="Comic Sans MS" panose="030F0702030302020204" pitchFamily="66" charset="0"/>
              </a:rPr>
              <a:t>.)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F9D5177-3E8C-4B17-AE53-C5C6DE4DF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omic Sans MS" panose="030F0702030302020204" pitchFamily="66" charset="0"/>
              </a:rPr>
              <a:t>LIBRARY</a:t>
            </a:r>
            <a:r>
              <a:rPr lang="en-US" altLang="en-US" sz="3600" b="1" dirty="0">
                <a:latin typeface="Comic Sans MS" panose="030F0702030302020204" pitchFamily="66" charset="0"/>
              </a:rPr>
              <a:t> </a:t>
            </a:r>
            <a:r>
              <a:rPr lang="en-US" altLang="en-US" sz="3600" dirty="0" err="1">
                <a:latin typeface="Comic Sans MS" panose="030F0702030302020204" pitchFamily="66" charset="0"/>
              </a:rPr>
              <a:t>ieee</a:t>
            </a:r>
            <a:r>
              <a:rPr lang="en-US" altLang="en-US" sz="3600" dirty="0">
                <a:latin typeface="Comic Sans MS" panose="030F0702030302020204" pitchFamily="66" charset="0"/>
              </a:rPr>
              <a:t>; (</a:t>
            </a:r>
            <a:r>
              <a:rPr lang="en-US" altLang="en-US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need to call</a:t>
            </a:r>
            <a:r>
              <a:rPr lang="en-US" altLang="en-US" sz="3600" dirty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en-US" sz="3200" dirty="0">
                <a:latin typeface="Comic Sans MS" panose="030F0702030302020204" pitchFamily="66" charset="0"/>
              </a:rPr>
              <a:t>Contains the following packages:</a:t>
            </a:r>
          </a:p>
          <a:p>
            <a:pPr lvl="2"/>
            <a:r>
              <a:rPr lang="en-US" altLang="en-US" sz="2800" dirty="0">
                <a:latin typeface="Comic Sans MS" panose="030F0702030302020204" pitchFamily="66" charset="0"/>
              </a:rPr>
              <a:t>std_logic_1164 (</a:t>
            </a:r>
            <a:r>
              <a:rPr lang="en-US" altLang="en-US" sz="28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2800" dirty="0">
                <a:latin typeface="Comic Sans MS" panose="030F0702030302020204" pitchFamily="66" charset="0"/>
              </a:rPr>
              <a:t> types &amp; related functions)</a:t>
            </a:r>
          </a:p>
          <a:p>
            <a:pPr lvl="2"/>
            <a:r>
              <a:rPr lang="en-US" altLang="en-US" sz="2800" dirty="0" err="1">
                <a:latin typeface="Comic Sans MS" panose="030F0702030302020204" pitchFamily="66" charset="0"/>
              </a:rPr>
              <a:t>std_logic_arith</a:t>
            </a:r>
            <a:r>
              <a:rPr lang="en-US" altLang="en-US" sz="2800" dirty="0">
                <a:latin typeface="Comic Sans MS" panose="030F0702030302020204" pitchFamily="66" charset="0"/>
              </a:rPr>
              <a:t> (arithmetic functions)</a:t>
            </a:r>
          </a:p>
          <a:p>
            <a:pPr lvl="2"/>
            <a:r>
              <a:rPr lang="en-US" altLang="en-US" sz="2800" dirty="0" err="1">
                <a:latin typeface="Comic Sans MS" panose="030F0702030302020204" pitchFamily="66" charset="0"/>
              </a:rPr>
              <a:t>std_logic_signed</a:t>
            </a:r>
            <a:r>
              <a:rPr lang="en-US" altLang="en-US" sz="2800" dirty="0">
                <a:latin typeface="Comic Sans MS" panose="030F0702030302020204" pitchFamily="66" charset="0"/>
              </a:rPr>
              <a:t> (signed arithmetic functions)</a:t>
            </a:r>
          </a:p>
          <a:p>
            <a:pPr lvl="2"/>
            <a:r>
              <a:rPr lang="en-US" altLang="en-US" sz="2800" dirty="0" err="1">
                <a:latin typeface="Comic Sans MS" panose="030F0702030302020204" pitchFamily="66" charset="0"/>
              </a:rPr>
              <a:t>std_logic_unsigned</a:t>
            </a:r>
            <a:r>
              <a:rPr lang="en-US" altLang="en-US" sz="2800" dirty="0">
                <a:latin typeface="Comic Sans MS" panose="030F0702030302020204" pitchFamily="66" charset="0"/>
              </a:rPr>
              <a:t> (unsigned arithmetic functions)</a:t>
            </a:r>
          </a:p>
          <a:p>
            <a:pPr>
              <a:buFontTx/>
              <a:buNone/>
            </a:pPr>
            <a:endParaRPr lang="en-US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8DB018D9-1CD2-4FBB-AA21-CFEFC9E34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Libraries (</a:t>
            </a:r>
            <a:r>
              <a:rPr lang="en-US" altLang="en-US" sz="3600" b="1" dirty="0" err="1">
                <a:latin typeface="Comic Sans MS" panose="030F0702030302020204" pitchFamily="66" charset="0"/>
              </a:rPr>
              <a:t>cntd</a:t>
            </a:r>
            <a:r>
              <a:rPr lang="en-US" altLang="en-US" sz="3600" b="1" dirty="0">
                <a:latin typeface="Comic Sans MS" panose="030F0702030302020204" pitchFamily="66" charset="0"/>
              </a:rPr>
              <a:t>.)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55999AA-E8FA-429E-9312-EF2709CA7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4716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How to call a library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LIBRARY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 &lt;</a:t>
            </a:r>
            <a:r>
              <a:rPr lang="en-US" altLang="en-US" dirty="0" err="1">
                <a:solidFill>
                  <a:srgbClr val="990000"/>
                </a:solidFill>
                <a:latin typeface="Comic Sans MS" panose="030F0702030302020204" pitchFamily="66" charset="0"/>
              </a:rPr>
              <a:t>any_name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&gt;;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USE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 &lt;</a:t>
            </a:r>
            <a:r>
              <a:rPr lang="en-US" altLang="en-US" dirty="0" err="1">
                <a:solidFill>
                  <a:srgbClr val="990000"/>
                </a:solidFill>
                <a:latin typeface="Comic Sans MS" panose="030F0702030302020204" pitchFamily="66" charset="0"/>
              </a:rPr>
              <a:t>any_name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&gt;.&lt;</a:t>
            </a:r>
            <a:r>
              <a:rPr lang="en-US" altLang="en-US" dirty="0" err="1">
                <a:solidFill>
                  <a:srgbClr val="990000"/>
                </a:solidFill>
                <a:latin typeface="Comic Sans MS" panose="030F0702030302020204" pitchFamily="66" charset="0"/>
              </a:rPr>
              <a:t>package_name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&gt;.</a:t>
            </a:r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Example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LIBRARY </a:t>
            </a:r>
            <a:r>
              <a:rPr lang="en-US" altLang="en-US" dirty="0" err="1">
                <a:solidFill>
                  <a:srgbClr val="990000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</a:rPr>
              <a:t>USE ieee.std_logic_1164.all;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17167</TotalTime>
  <Words>5128</Words>
  <Application>Microsoft Office PowerPoint</Application>
  <PresentationFormat>Widescreen</PresentationFormat>
  <Paragraphs>755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VHDL (Libraries, Subprogram, Packages)</vt:lpstr>
      <vt:lpstr>Outline</vt:lpstr>
      <vt:lpstr>Packages &amp; Libraries</vt:lpstr>
      <vt:lpstr>Packages &amp; Libraries</vt:lpstr>
      <vt:lpstr>Libraries</vt:lpstr>
      <vt:lpstr>Libraries (cntd.)</vt:lpstr>
      <vt:lpstr>Libraries (cntd.)</vt:lpstr>
      <vt:lpstr>Libraries (cntd.)</vt:lpstr>
      <vt:lpstr>Libraries (cntd.)</vt:lpstr>
      <vt:lpstr>PowerPoint Presentation</vt:lpstr>
      <vt:lpstr>Packages </vt:lpstr>
      <vt:lpstr>Package body</vt:lpstr>
      <vt:lpstr>Package </vt:lpstr>
      <vt:lpstr>PowerPoint Presentation</vt:lpstr>
      <vt:lpstr>Subprograms</vt:lpstr>
      <vt:lpstr>Subprograms</vt:lpstr>
      <vt:lpstr>PowerPoint Presentation</vt:lpstr>
      <vt:lpstr>Subprograms (Functions)</vt:lpstr>
      <vt:lpstr>Function (Syntax)</vt:lpstr>
      <vt:lpstr>Functions (II)</vt:lpstr>
      <vt:lpstr>Functions (III)</vt:lpstr>
      <vt:lpstr>Functions (IV)</vt:lpstr>
      <vt:lpstr>Function call (Examples)</vt:lpstr>
      <vt:lpstr>Function: Examples (I)</vt:lpstr>
      <vt:lpstr>PowerPoint Presentation</vt:lpstr>
      <vt:lpstr>Pure vs. Impure Function</vt:lpstr>
      <vt:lpstr>Pure vs. Impure function (I)</vt:lpstr>
      <vt:lpstr>Pure vs. Impure function (II)</vt:lpstr>
      <vt:lpstr>PowerPoint Presentation</vt:lpstr>
      <vt:lpstr>Function Location</vt:lpstr>
      <vt:lpstr>Function: Examples (Locate inside arch.)</vt:lpstr>
      <vt:lpstr>Function: Examples (Locate inside Entity)</vt:lpstr>
      <vt:lpstr>FUNCTION Located in a Package</vt:lpstr>
      <vt:lpstr>Function Located inside package: Example</vt:lpstr>
      <vt:lpstr>Function Located inside package: Example</vt:lpstr>
      <vt:lpstr>PowerPoint Presentation</vt:lpstr>
      <vt:lpstr>Subprogram Overloading</vt:lpstr>
      <vt:lpstr>Function Overloading-Example</vt:lpstr>
      <vt:lpstr>PowerPoint Presentation</vt:lpstr>
      <vt:lpstr>Example: Overloaded ‘‘+’’ Operator</vt:lpstr>
      <vt:lpstr>Example: Overloaded ‘‘+’’ Operator (II)</vt:lpstr>
      <vt:lpstr>Example: Overloaded ‘‘+’’ Operator (III)</vt:lpstr>
      <vt:lpstr>PowerPoint Presentation</vt:lpstr>
      <vt:lpstr>Recursive Functions in VHDL (I)</vt:lpstr>
      <vt:lpstr>Recursive Functions in VHDL (II)</vt:lpstr>
      <vt:lpstr>Recursive Functions in VHDL (III)</vt:lpstr>
      <vt:lpstr>Recursive Functions in VHDL (IV)</vt:lpstr>
      <vt:lpstr>Recursive Functions in VHDL (V)</vt:lpstr>
      <vt:lpstr>Recursive Functions in VHDL (VI)</vt:lpstr>
      <vt:lpstr>PowerPoint Presentation</vt:lpstr>
      <vt:lpstr>Type conversion</vt:lpstr>
      <vt:lpstr>Type conversion </vt:lpstr>
      <vt:lpstr>PowerPoint Presentation</vt:lpstr>
      <vt:lpstr>Procedures (I)</vt:lpstr>
      <vt:lpstr>Procedure Syntax</vt:lpstr>
      <vt:lpstr>Procedures (II)</vt:lpstr>
      <vt:lpstr>Procecdure: Examples</vt:lpstr>
      <vt:lpstr>Procedure Example</vt:lpstr>
      <vt:lpstr>Procedures (III)</vt:lpstr>
      <vt:lpstr>Procedure Call</vt:lpstr>
      <vt:lpstr>Concurrent vs. Sequential Procedure Calls</vt:lpstr>
      <vt:lpstr>Example: Concurrent Procedure Call</vt:lpstr>
      <vt:lpstr>Example: Sequential Procedure Call</vt:lpstr>
      <vt:lpstr>Procedure Location</vt:lpstr>
      <vt:lpstr>PowerPoint Presentation</vt:lpstr>
      <vt:lpstr>FUNCTION versus PROCEDURE (I)</vt:lpstr>
      <vt:lpstr>FUNCTION versus PROCEDURE (II)</vt:lpstr>
      <vt:lpstr>PowerPoint Presentation</vt:lpstr>
      <vt:lpstr>ASSERT (I)</vt:lpstr>
      <vt:lpstr>Assert: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358</cp:revision>
  <dcterms:created xsi:type="dcterms:W3CDTF">2021-09-15T06:22:22Z</dcterms:created>
  <dcterms:modified xsi:type="dcterms:W3CDTF">2022-05-17T05:28:46Z</dcterms:modified>
</cp:coreProperties>
</file>