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1" r:id="rId3"/>
    <p:sldId id="272" r:id="rId4"/>
    <p:sldId id="290" r:id="rId5"/>
    <p:sldId id="291" r:id="rId6"/>
    <p:sldId id="273" r:id="rId7"/>
    <p:sldId id="292" r:id="rId8"/>
    <p:sldId id="274" r:id="rId9"/>
    <p:sldId id="275" r:id="rId10"/>
    <p:sldId id="276" r:id="rId11"/>
    <p:sldId id="277" r:id="rId12"/>
    <p:sldId id="278" r:id="rId13"/>
    <p:sldId id="293" r:id="rId14"/>
    <p:sldId id="294" r:id="rId15"/>
    <p:sldId id="295" r:id="rId16"/>
    <p:sldId id="279" r:id="rId17"/>
    <p:sldId id="280" r:id="rId18"/>
    <p:sldId id="281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82" r:id="rId29"/>
    <p:sldId id="296" r:id="rId30"/>
    <p:sldId id="283" r:id="rId31"/>
    <p:sldId id="284" r:id="rId32"/>
    <p:sldId id="285" r:id="rId33"/>
    <p:sldId id="286" r:id="rId34"/>
    <p:sldId id="297" r:id="rId35"/>
    <p:sldId id="298" r:id="rId36"/>
    <p:sldId id="299" r:id="rId37"/>
    <p:sldId id="300" r:id="rId38"/>
    <p:sldId id="301" r:id="rId39"/>
    <p:sldId id="287" r:id="rId40"/>
    <p:sldId id="288" r:id="rId41"/>
    <p:sldId id="28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74" autoAdjust="0"/>
  </p:normalViewPr>
  <p:slideViewPr>
    <p:cSldViewPr snapToGrid="0">
      <p:cViewPr varScale="1">
        <p:scale>
          <a:sx n="59" d="100"/>
          <a:sy n="59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575816"/>
            <a:ext cx="10951029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(Structural 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F0A4ED35-E314-479E-8C97-C738C109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9145" y="20639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(Full Example)</a:t>
            </a:r>
          </a:p>
        </p:txBody>
      </p:sp>
      <p:pic>
        <p:nvPicPr>
          <p:cNvPr id="25604" name="Picture 4" descr="C02-F10-DSV">
            <a:extLst>
              <a:ext uri="{FF2B5EF4-FFF2-40B4-BE49-F238E27FC236}">
                <a16:creationId xmlns:a16="http://schemas.microsoft.com/office/drawing/2014/main" id="{FF2AFA3E-C3FE-43AB-8CC2-04843785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561669"/>
            <a:ext cx="7848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9013" name="Rectangle 5">
            <a:extLst>
              <a:ext uri="{FF2B5EF4-FFF2-40B4-BE49-F238E27FC236}">
                <a16:creationId xmlns:a16="http://schemas.microsoft.com/office/drawing/2014/main" id="{91818D7E-D9C1-4F75-87E4-F218F0996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919" y="3448628"/>
            <a:ext cx="7959725" cy="266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architecture Dataflow of </a:t>
            </a:r>
            <a:r>
              <a:rPr lang="en-US" altLang="en-US" sz="2400" dirty="0" err="1">
                <a:latin typeface="Comic Sans MS" panose="030F0702030302020204" pitchFamily="66" charset="0"/>
              </a:rPr>
              <a:t>FullAdder</a:t>
            </a:r>
            <a:r>
              <a:rPr lang="en-US" altLang="en-US" sz="2400" dirty="0">
                <a:latin typeface="Comic Sans MS" panose="030F0702030302020204" pitchFamily="66" charset="0"/>
              </a:rPr>
              <a:t>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begin        </a:t>
            </a:r>
            <a:r>
              <a:rPr lang="en-US" altLang="en-US" sz="1800" dirty="0">
                <a:solidFill>
                  <a:srgbClr val="009900"/>
                </a:solidFill>
                <a:latin typeface="Comic Sans MS" panose="030F0702030302020204" pitchFamily="66" charset="0"/>
              </a:rPr>
              <a:t>-- concurrent assignment statements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Sum  &lt;= X </a:t>
            </a:r>
            <a:r>
              <a:rPr lang="en-US" altLang="en-US" sz="2400" dirty="0" err="1">
                <a:latin typeface="Comic Sans MS" panose="030F0702030302020204" pitchFamily="66" charset="0"/>
              </a:rPr>
              <a:t>xor</a:t>
            </a:r>
            <a:r>
              <a:rPr lang="en-US" altLang="en-US" sz="2400" dirty="0">
                <a:latin typeface="Comic Sans MS" panose="030F0702030302020204" pitchFamily="66" charset="0"/>
              </a:rPr>
              <a:t> Y </a:t>
            </a:r>
            <a:r>
              <a:rPr lang="en-US" altLang="en-US" sz="2400" dirty="0" err="1">
                <a:latin typeface="Comic Sans MS" panose="030F0702030302020204" pitchFamily="66" charset="0"/>
              </a:rPr>
              <a:t>xor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Cin</a:t>
            </a:r>
            <a:r>
              <a:rPr lang="en-US" altLang="en-US" sz="2400" dirty="0">
                <a:latin typeface="Comic Sans MS" panose="030F0702030302020204" pitchFamily="66" charset="0"/>
              </a:rPr>
              <a:t> after 2 ns;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</a:t>
            </a:r>
            <a:r>
              <a:rPr lang="en-US" altLang="en-US" sz="2400" dirty="0" err="1">
                <a:latin typeface="Comic Sans MS" panose="030F0702030302020204" pitchFamily="66" charset="0"/>
              </a:rPr>
              <a:t>Cout</a:t>
            </a:r>
            <a:r>
              <a:rPr lang="en-US" altLang="en-US" sz="2400" dirty="0">
                <a:latin typeface="Comic Sans MS" panose="030F0702030302020204" pitchFamily="66" charset="0"/>
              </a:rPr>
              <a:t> &lt;= (X and Y) or (X and </a:t>
            </a:r>
            <a:r>
              <a:rPr lang="en-US" altLang="en-US" sz="2400" dirty="0" err="1">
                <a:latin typeface="Comic Sans MS" panose="030F0702030302020204" pitchFamily="66" charset="0"/>
              </a:rPr>
              <a:t>Cin</a:t>
            </a:r>
            <a:r>
              <a:rPr lang="en-US" altLang="en-US" sz="2400" dirty="0">
                <a:latin typeface="Comic Sans MS" panose="030F0702030302020204" pitchFamily="66" charset="0"/>
              </a:rPr>
              <a:t>) or (Y and </a:t>
            </a:r>
            <a:r>
              <a:rPr lang="en-US" altLang="en-US" sz="2400" dirty="0" err="1">
                <a:latin typeface="Comic Sans MS" panose="030F0702030302020204" pitchFamily="66" charset="0"/>
              </a:rPr>
              <a:t>Cin</a:t>
            </a:r>
            <a:r>
              <a:rPr lang="en-US" altLang="en-US" sz="2400" dirty="0">
                <a:latin typeface="Comic Sans MS" panose="030F0702030302020204" pitchFamily="66" charset="0"/>
              </a:rPr>
              <a:t>) 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        after 2 ns;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end Dataflow;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28AE9EE-0E69-4208-A5D4-4937AB902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52389"/>
            <a:ext cx="8229600" cy="890587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(Full Example II)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D9D931D-8E70-4AC4-9B25-837BDAD6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308" y="1111250"/>
            <a:ext cx="4398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3366"/>
                </a:solidFill>
                <a:latin typeface="Comic Sans MS" panose="030F0702030302020204" pitchFamily="66" charset="0"/>
              </a:rPr>
              <a:t>4-bit Ripple-Carry Adder</a:t>
            </a:r>
          </a:p>
        </p:txBody>
      </p:sp>
      <p:pic>
        <p:nvPicPr>
          <p:cNvPr id="26629" name="Picture 5" descr="C02-F11-DSV">
            <a:extLst>
              <a:ext uri="{FF2B5EF4-FFF2-40B4-BE49-F238E27FC236}">
                <a16:creationId xmlns:a16="http://schemas.microsoft.com/office/drawing/2014/main" id="{4AB096A2-1E89-4CED-A038-97C621E4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4176"/>
            <a:ext cx="79248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>
            <a:extLst>
              <a:ext uri="{FF2B5EF4-FFF2-40B4-BE49-F238E27FC236}">
                <a16:creationId xmlns:a16="http://schemas.microsoft.com/office/drawing/2014/main" id="{8F7A042E-EE51-4E84-9C18-E4EB16DF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308" y="3930651"/>
            <a:ext cx="61722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Adder4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(A, B: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(3 </a:t>
            </a:r>
            <a:r>
              <a:rPr lang="en-US" altLang="en-US" sz="1700" dirty="0" err="1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0); 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 Ci: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bit;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 S: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(3 </a:t>
            </a:r>
            <a:r>
              <a:rPr lang="en-US" altLang="en-US" sz="1700" dirty="0" err="1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0); 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      Co: </a:t>
            </a: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out 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bit);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1700" dirty="0">
                <a:solidFill>
                  <a:srgbClr val="0033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Adder4;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78765DBB-D314-403A-B670-6ED75E88B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0309" y="0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(Full Example III)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969BDA8-C1B7-4D73-A311-53A55DD60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38383"/>
            <a:ext cx="85344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600" dirty="0">
                <a:latin typeface="Comic Sans MS" panose="030F0702030302020204" pitchFamily="66" charset="0"/>
              </a:rPr>
              <a:t> Structure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600" dirty="0">
                <a:latin typeface="Comic Sans MS" panose="030F0702030302020204" pitchFamily="66" charset="0"/>
              </a:rPr>
              <a:t> Adder4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FullAdder</a:t>
            </a: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600" dirty="0">
                <a:latin typeface="Comic Sans MS" panose="030F0702030302020204" pitchFamily="66" charset="0"/>
              </a:rPr>
              <a:t>(X, Y, </a:t>
            </a:r>
            <a:r>
              <a:rPr lang="en-US" altLang="en-US" sz="1600" dirty="0" err="1">
                <a:latin typeface="Comic Sans MS" panose="030F0702030302020204" pitchFamily="66" charset="0"/>
              </a:rPr>
              <a:t>Cin</a:t>
            </a:r>
            <a:r>
              <a:rPr lang="en-US" altLang="en-US" sz="1600" dirty="0">
                <a:latin typeface="Comic Sans MS" panose="030F0702030302020204" pitchFamily="66" charset="0"/>
              </a:rPr>
              <a:t>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bit;         </a:t>
            </a:r>
            <a:r>
              <a:rPr lang="en-US" altLang="en-US" sz="1600" dirty="0">
                <a:solidFill>
                  <a:srgbClr val="006600"/>
                </a:solidFill>
                <a:latin typeface="Comic Sans MS" panose="030F0702030302020204" pitchFamily="66" charset="0"/>
              </a:rPr>
              <a:t>-- Inputs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</a:t>
            </a:r>
            <a:r>
              <a:rPr lang="en-US" altLang="en-US" sz="1600" dirty="0" err="1">
                <a:latin typeface="Comic Sans MS" panose="030F0702030302020204" pitchFamily="66" charset="0"/>
              </a:rPr>
              <a:t>Cout</a:t>
            </a:r>
            <a:r>
              <a:rPr lang="en-US" altLang="en-US" sz="1600" dirty="0">
                <a:latin typeface="Comic Sans MS" panose="030F0702030302020204" pitchFamily="66" charset="0"/>
              </a:rPr>
              <a:t>, Sum: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bit);       </a:t>
            </a:r>
            <a:r>
              <a:rPr lang="en-US" altLang="en-US" sz="1600" dirty="0">
                <a:solidFill>
                  <a:srgbClr val="006600"/>
                </a:solidFill>
                <a:latin typeface="Comic Sans MS" panose="030F0702030302020204" pitchFamily="66" charset="0"/>
              </a:rPr>
              <a:t>-- Outputs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 component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C: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(3 </a:t>
            </a:r>
            <a:r>
              <a:rPr lang="en-US" altLang="en-US" sz="16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latin typeface="Comic Sans MS" panose="030F0702030302020204" pitchFamily="66" charset="0"/>
              </a:rPr>
              <a:t> 1); </a:t>
            </a:r>
            <a:r>
              <a:rPr lang="en-US" altLang="en-US" sz="1600" dirty="0">
                <a:solidFill>
                  <a:srgbClr val="006600"/>
                </a:solidFill>
                <a:latin typeface="Comic Sans MS" panose="030F0702030302020204" pitchFamily="66" charset="0"/>
              </a:rPr>
              <a:t>-- internal signal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 </a:t>
            </a:r>
            <a:r>
              <a:rPr lang="en-US" altLang="en-US" sz="1600" dirty="0">
                <a:latin typeface="Comic Sans MS" panose="030F0702030302020204" pitchFamily="66" charset="0"/>
              </a:rPr>
              <a:t>    </a:t>
            </a:r>
            <a:r>
              <a:rPr lang="en-US" altLang="en-US" sz="1600" dirty="0">
                <a:solidFill>
                  <a:srgbClr val="006600"/>
                </a:solidFill>
                <a:latin typeface="Comic Sans MS" panose="030F0702030302020204" pitchFamily="66" charset="0"/>
              </a:rPr>
              <a:t>--instantiate four copies of the </a:t>
            </a:r>
            <a:r>
              <a:rPr lang="en-US" altLang="en-US" sz="1600" dirty="0" err="1">
                <a:solidFill>
                  <a:srgbClr val="006600"/>
                </a:solidFill>
                <a:latin typeface="Comic Sans MS" panose="030F0702030302020204" pitchFamily="66" charset="0"/>
              </a:rPr>
              <a:t>FullAdder</a:t>
            </a:r>
            <a:endParaRPr lang="en-US" altLang="en-US" sz="1600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FA0: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FullAdder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sz="1600" dirty="0">
                <a:latin typeface="Comic Sans MS" panose="030F0702030302020204" pitchFamily="66" charset="0"/>
              </a:rPr>
              <a:t>(A(0),B(0),</a:t>
            </a:r>
            <a:r>
              <a:rPr lang="en-US" altLang="en-US" sz="1600" dirty="0" err="1">
                <a:latin typeface="Comic Sans MS" panose="030F0702030302020204" pitchFamily="66" charset="0"/>
              </a:rPr>
              <a:t>Ci,C</a:t>
            </a:r>
            <a:r>
              <a:rPr lang="en-US" altLang="en-US" sz="1600" dirty="0">
                <a:latin typeface="Comic Sans MS" panose="030F0702030302020204" pitchFamily="66" charset="0"/>
              </a:rPr>
              <a:t>(1),S(0));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FA1: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FullAdder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sz="1600" dirty="0">
                <a:latin typeface="Comic Sans MS" panose="030F0702030302020204" pitchFamily="66" charset="0"/>
              </a:rPr>
              <a:t>(A(1),B(1),C(1),C(2),S(1));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FA2: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FullAdder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sz="1600" dirty="0">
                <a:latin typeface="Comic Sans MS" panose="030F0702030302020204" pitchFamily="66" charset="0"/>
              </a:rPr>
              <a:t>(A(2),B(2),C(2),C(3),S(2));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FA3: </a:t>
            </a:r>
            <a:r>
              <a:rPr lang="en-US" altLang="en-US" sz="1600" dirty="0" err="1">
                <a:latin typeface="Comic Sans MS" panose="030F0702030302020204" pitchFamily="66" charset="0"/>
              </a:rPr>
              <a:t>FullAdder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sz="1600" dirty="0">
                <a:latin typeface="Comic Sans MS" panose="030F0702030302020204" pitchFamily="66" charset="0"/>
              </a:rPr>
              <a:t>(A(3),B(3),C(3),</a:t>
            </a:r>
            <a:r>
              <a:rPr lang="en-US" altLang="en-US" sz="1600" dirty="0" err="1">
                <a:latin typeface="Comic Sans MS" panose="030F0702030302020204" pitchFamily="66" charset="0"/>
              </a:rPr>
              <a:t>Co,S</a:t>
            </a:r>
            <a:r>
              <a:rPr lang="en-US" altLang="en-US" sz="1600" dirty="0">
                <a:latin typeface="Comic Sans MS" panose="030F0702030302020204" pitchFamily="66" charset="0"/>
              </a:rPr>
              <a:t>(3));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Structure;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4BB7C17-D94F-4378-95E2-92B8A447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2CA1-E0CB-4B97-86E1-CB0A91A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207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Port Map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EC2F523-D31E-4E0B-8653-F1C7005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254" y="-134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Port Map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F724-03EB-480B-B960-188491F8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There are two ways to map the PORTS of a COMPONENT: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Positional</a:t>
            </a:r>
            <a:r>
              <a:rPr lang="en-US" altLang="en-US" sz="2000" dirty="0">
                <a:latin typeface="Comic Sans MS" panose="030F0702030302020204" pitchFamily="66" charset="0"/>
              </a:rPr>
              <a:t>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Nominal</a:t>
            </a:r>
            <a:r>
              <a:rPr lang="en-US" altLang="en-US" sz="2000" dirty="0">
                <a:latin typeface="Comic Sans MS" panose="030F0702030302020204" pitchFamily="66" charset="0"/>
              </a:rPr>
              <a:t> mapping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See Example:</a:t>
            </a: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The mapping is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positional</a:t>
            </a:r>
            <a:r>
              <a:rPr lang="en-US" altLang="en-US" sz="2400" dirty="0">
                <a:latin typeface="Comic Sans MS" panose="030F0702030302020204" pitchFamily="66" charset="0"/>
              </a:rPr>
              <a:t>; that is, PORTS x and y correspond to a and b, respectively.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5DB66-D35B-4F21-A84F-DEC1E09E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213101"/>
            <a:ext cx="65516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800" dirty="0">
                <a:latin typeface="Comic Sans MS" panose="030F0702030302020204" pitchFamily="66" charset="0"/>
              </a:rPr>
              <a:t> inverter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(a: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b: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014F8-04C8-4B1C-BEF6-1A6E6C4E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187826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U1: inverter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MAP</a:t>
            </a:r>
            <a:r>
              <a:rPr lang="en-US" altLang="en-US" sz="1800" dirty="0">
                <a:latin typeface="Comic Sans MS" panose="030F0702030302020204" pitchFamily="66" charset="0"/>
              </a:rPr>
              <a:t> (x, y);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E94DEC-2B2B-4E26-AC1B-97854098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18" y="-1174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Port Map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6F6E-39B6-4333-97F8-505205C2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248" y="12080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nominal</a:t>
            </a:r>
            <a:r>
              <a:rPr lang="en-US" altLang="en-US" dirty="0">
                <a:latin typeface="Comic Sans MS" panose="030F0702030302020204" pitchFamily="66" charset="0"/>
              </a:rPr>
              <a:t> mapping would be the following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Positional mapping is easier to write, but nominal mapping is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less error-prone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4AD4C-71EF-4AFB-8B3B-1E85B51F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1916113"/>
            <a:ext cx="4075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U1: inverter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MAP</a:t>
            </a:r>
            <a:r>
              <a:rPr lang="en-US" altLang="en-US" sz="1800" dirty="0">
                <a:latin typeface="Comic Sans MS" panose="030F0702030302020204" pitchFamily="66" charset="0"/>
              </a:rPr>
              <a:t> (x=&gt;a, y=&gt;b);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C219694-89D4-40A0-ACCC-24EBAE9D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ECB7-EDEF-4C30-BA58-826B1C80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outputs and inputs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1A4A8733-1FC5-4C42-9CC6-944370A51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582" y="124979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Comic Sans MS" panose="030F0702030302020204" pitchFamily="66" charset="0"/>
              </a:rPr>
              <a:t>Structural VHDL (open outputs)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C3DFF0-8222-4F78-8896-4D6FC426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86844" y="1655618"/>
            <a:ext cx="7543800" cy="3276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 err="1">
                <a:latin typeface="Comic Sans MS" panose="030F0702030302020204" pitchFamily="66" charset="0"/>
              </a:rPr>
              <a:t>rtl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 err="1">
                <a:latin typeface="Comic Sans MS" panose="030F0702030302020204" pitchFamily="66" charset="0"/>
              </a:rPr>
              <a:t>top_level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900" dirty="0">
                <a:latin typeface="Comic Sans MS" panose="030F0702030302020204" pitchFamily="66" charset="0"/>
              </a:rPr>
              <a:t> ex4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 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900" dirty="0">
                <a:latin typeface="Comic Sans MS" panose="030F0702030302020204" pitchFamily="66" charset="0"/>
              </a:rPr>
              <a:t>(a, b: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900" dirty="0">
                <a:latin typeface="Comic Sans MS" panose="030F0702030302020204" pitchFamily="66" charset="0"/>
              </a:rPr>
              <a:t>;    </a:t>
            </a:r>
            <a:r>
              <a:rPr lang="en-US" altLang="en-US" sz="1900" dirty="0">
                <a:solidFill>
                  <a:srgbClr val="006600"/>
                </a:solidFill>
                <a:latin typeface="Comic Sans MS" panose="030F0702030302020204" pitchFamily="66" charset="0"/>
              </a:rPr>
              <a:t>-- Inputs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       q1, q2: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900" dirty="0">
                <a:latin typeface="Comic Sans MS" panose="030F0702030302020204" pitchFamily="66" charset="0"/>
              </a:rPr>
              <a:t>); </a:t>
            </a:r>
            <a:r>
              <a:rPr lang="en-US" altLang="en-US" sz="1900" dirty="0">
                <a:solidFill>
                  <a:srgbClr val="006600"/>
                </a:solidFill>
                <a:latin typeface="Comic Sans MS" panose="030F0702030302020204" pitchFamily="66" charset="0"/>
              </a:rPr>
              <a:t>-- Outputs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</a:t>
            </a: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end component</a:t>
            </a:r>
            <a:r>
              <a:rPr lang="en-US" altLang="en-US" sz="19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 begin     </a:t>
            </a:r>
            <a:r>
              <a:rPr lang="en-US" altLang="en-US" sz="1900" dirty="0">
                <a:solidFill>
                  <a:srgbClr val="006600"/>
                </a:solidFill>
                <a:latin typeface="Comic Sans MS" panose="030F0702030302020204" pitchFamily="66" charset="0"/>
              </a:rPr>
              <a:t>--instantiate four copies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latin typeface="Comic Sans MS" panose="030F0702030302020204" pitchFamily="66" charset="0"/>
              </a:rPr>
              <a:t>  C1: ex4 port map(a=&gt;</a:t>
            </a:r>
            <a:r>
              <a:rPr lang="en-US" altLang="en-US" sz="1900" dirty="0" err="1">
                <a:latin typeface="Comic Sans MS" panose="030F0702030302020204" pitchFamily="66" charset="0"/>
              </a:rPr>
              <a:t>x,b</a:t>
            </a:r>
            <a:r>
              <a:rPr lang="en-US" altLang="en-US" sz="1900" dirty="0">
                <a:latin typeface="Comic Sans MS" panose="030F0702030302020204" pitchFamily="66" charset="0"/>
              </a:rPr>
              <a:t>=&gt;y,q1=&gt;t1,q2=&gt;</a:t>
            </a:r>
            <a:r>
              <a:rPr lang="en-US" altLang="en-US" sz="1900" dirty="0">
                <a:solidFill>
                  <a:srgbClr val="FF0000"/>
                </a:solidFill>
                <a:latin typeface="Comic Sans MS" panose="030F0702030302020204" pitchFamily="66" charset="0"/>
              </a:rPr>
              <a:t>open</a:t>
            </a:r>
            <a:r>
              <a:rPr lang="en-US" altLang="en-US" sz="1900" dirty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900" dirty="0">
                <a:latin typeface="Comic Sans MS" panose="030F0702030302020204" pitchFamily="66" charset="0"/>
              </a:rPr>
              <a:t> </a:t>
            </a:r>
            <a:r>
              <a:rPr lang="en-US" altLang="en-US" sz="1900" dirty="0" err="1">
                <a:latin typeface="Comic Sans MS" panose="030F0702030302020204" pitchFamily="66" charset="0"/>
              </a:rPr>
              <a:t>rtl</a:t>
            </a:r>
            <a:r>
              <a:rPr lang="en-US" altLang="en-US" sz="19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17</a:t>
            </a:fld>
            <a:r>
              <a:rPr lang="en-US" dirty="0">
                <a:latin typeface="Comic Sans MS" panose="030F0702030302020204" pitchFamily="66" charset="0"/>
              </a:rPr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9B113223-019C-4F2B-9388-39F3FBDA8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0238" y="1845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(open inputs)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2435A98-EB11-4239-9DD0-BF78B28B6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rtl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top_level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component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ex4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(a, b: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        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-- Inputs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q1, q2: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);   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-- Outputs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component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signal </a:t>
            </a:r>
            <a:r>
              <a:rPr lang="en-US" altLang="en-US" sz="2000" dirty="0" err="1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gnd</a:t>
            </a:r>
            <a:r>
              <a:rPr lang="en-US" altLang="en-US" sz="2000" dirty="0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altLang="en-US" sz="2000" dirty="0" err="1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endParaRPr lang="en-US" altLang="en-US" sz="2000" dirty="0">
              <a:solidFill>
                <a:srgbClr val="99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--instantiate four copies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gnd</a:t>
            </a:r>
            <a:r>
              <a:rPr lang="en-US" altLang="en-US" sz="2000" dirty="0">
                <a:solidFill>
                  <a:srgbClr val="99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&lt;=‘0’;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C1: ex4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(a=&gt;</a:t>
            </a:r>
            <a:r>
              <a:rPr lang="en-US" altLang="en-US" sz="2000" dirty="0" err="1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gnd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,b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=&gt;y,q1=&gt;t1,q2=&gt;</a:t>
            </a:r>
            <a:r>
              <a:rPr lang="en-US" altLang="en-US" sz="2000" dirty="0">
                <a:solidFill>
                  <a:srgbClr val="0033CC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open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rtl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grpSp>
        <p:nvGrpSpPr>
          <p:cNvPr id="943111" name="Group 7">
            <a:extLst>
              <a:ext uri="{FF2B5EF4-FFF2-40B4-BE49-F238E27FC236}">
                <a16:creationId xmlns:a16="http://schemas.microsoft.com/office/drawing/2014/main" id="{F293CE47-8853-49CC-9DB4-A9725B9A249B}"/>
              </a:ext>
            </a:extLst>
          </p:cNvPr>
          <p:cNvGrpSpPr>
            <a:grpSpLocks/>
          </p:cNvGrpSpPr>
          <p:nvPr/>
        </p:nvGrpSpPr>
        <p:grpSpPr bwMode="auto">
          <a:xfrm>
            <a:off x="6918038" y="3203720"/>
            <a:ext cx="1008063" cy="1160462"/>
            <a:chOff x="2880" y="2064"/>
            <a:chExt cx="635" cy="731"/>
          </a:xfrm>
        </p:grpSpPr>
        <p:sp>
          <p:nvSpPr>
            <p:cNvPr id="33798" name="AutoShape 5">
              <a:extLst>
                <a:ext uri="{FF2B5EF4-FFF2-40B4-BE49-F238E27FC236}">
                  <a16:creationId xmlns:a16="http://schemas.microsoft.com/office/drawing/2014/main" id="{DC14DFE3-8075-4145-8CBA-BD0629E26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64"/>
              <a:ext cx="590" cy="226"/>
            </a:xfrm>
            <a:prstGeom prst="leftArrow">
              <a:avLst>
                <a:gd name="adj1" fmla="val 50000"/>
                <a:gd name="adj2" fmla="val 6526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3799" name="AutoShape 6">
              <a:extLst>
                <a:ext uri="{FF2B5EF4-FFF2-40B4-BE49-F238E27FC236}">
                  <a16:creationId xmlns:a16="http://schemas.microsoft.com/office/drawing/2014/main" id="{9A51569A-A9E1-4D22-9B73-F2564231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69"/>
              <a:ext cx="590" cy="226"/>
            </a:xfrm>
            <a:prstGeom prst="leftArrow">
              <a:avLst>
                <a:gd name="adj1" fmla="val 50000"/>
                <a:gd name="adj2" fmla="val 6526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D67B811-4838-40C6-9559-16B83D83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B3D7-A931-42BA-A624-D0703BC9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15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Configuration in Structural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BA6D40D-C353-4FC8-85C3-212E4A1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DFA1600-EEB0-4395-92CA-7245BE52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1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Introduction to structural VHDL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Component conception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Port map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Generic map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Generate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Components in the package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Block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F14C68A-610B-4309-BEF2-532816B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787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DEB3-51D0-483D-8BD4-C7A30DC3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An entity may have more than one Architecture.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How is an specific architecture assigned to the entity?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Use the following syntax </a:t>
            </a:r>
            <a:r>
              <a:rPr lang="en-US" altLang="en-US" sz="2000" dirty="0">
                <a:latin typeface="Comic Sans MS" panose="030F0702030302020204" pitchFamily="66" charset="0"/>
              </a:rPr>
              <a:t>[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before begin of the architecture</a:t>
            </a:r>
            <a:r>
              <a:rPr lang="en-US" altLang="en-US" sz="2000" dirty="0">
                <a:latin typeface="Comic Sans MS" panose="030F0702030302020204" pitchFamily="66" charset="0"/>
              </a:rPr>
              <a:t>]: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F95D7-A018-4248-B1B0-964FD56F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16" y="3539331"/>
            <a:ext cx="619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instance_label</a:t>
            </a:r>
            <a:r>
              <a:rPr lang="en-US" altLang="en-US" sz="1800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 err="1">
                <a:latin typeface="Comic Sans MS" panose="030F0702030302020204" pitchFamily="66" charset="0"/>
              </a:rPr>
              <a:t>component_name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	</a:t>
            </a:r>
            <a:r>
              <a:rPr lang="en-US" altLang="en-US" sz="1800" dirty="0" err="1">
                <a:latin typeface="Comic Sans MS" panose="030F0702030302020204" pitchFamily="66" charset="0"/>
              </a:rPr>
              <a:t>library_name.entity_name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architecture_name</a:t>
            </a:r>
            <a:r>
              <a:rPr lang="en-US" altLang="en-US" sz="1800" dirty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4D1E23B-63D7-4E6A-89C1-621AA31D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705" y="-34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 (II)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9FEE799-948E-4AE2-B767-01D31B6E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95" y="1143000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Component instances may be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individually</a:t>
            </a:r>
            <a:r>
              <a:rPr lang="en-US" altLang="en-US" dirty="0">
                <a:latin typeface="Comic Sans MS" panose="030F0702030302020204" pitchFamily="66" charset="0"/>
              </a:rPr>
              <a:t> configured: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18F61983-0AEB-4D59-ABA3-BC2CEBF7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112" y="2073275"/>
            <a:ext cx="457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architecture</a:t>
            </a:r>
            <a:r>
              <a:rPr lang="en-US" altLang="en-US" sz="1600" dirty="0"/>
              <a:t> STR </a:t>
            </a:r>
            <a:r>
              <a:rPr lang="en-US" altLang="en-US" sz="1600" dirty="0">
                <a:solidFill>
                  <a:srgbClr val="0000FF"/>
                </a:solidFill>
              </a:rPr>
              <a:t>of</a:t>
            </a:r>
            <a:r>
              <a:rPr lang="en-US" altLang="en-US" sz="1600" dirty="0"/>
              <a:t> XA </a:t>
            </a:r>
            <a:r>
              <a:rPr lang="en-US" altLang="en-US" sz="1600" dirty="0">
                <a:solidFill>
                  <a:srgbClr val="0000FF"/>
                </a:solidFill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component</a:t>
            </a:r>
            <a:r>
              <a:rPr lang="en-US" altLang="en-US" sz="1600" dirty="0"/>
              <a:t> HALFADD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rgbClr val="0000FF"/>
                </a:solidFill>
              </a:rPr>
              <a:t>port</a:t>
            </a:r>
            <a:r>
              <a:rPr lang="en-US" altLang="en-US" sz="1600" dirty="0"/>
              <a:t>(A,B : </a:t>
            </a:r>
            <a:r>
              <a:rPr lang="en-US" altLang="en-US" sz="1600" dirty="0">
                <a:solidFill>
                  <a:srgbClr val="0000FF"/>
                </a:solidFill>
              </a:rPr>
              <a:t>in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rgbClr val="0000FF"/>
                </a:solidFill>
              </a:rPr>
              <a:t>bit</a:t>
            </a:r>
            <a:r>
              <a:rPr lang="en-US" altLang="en-US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 SUM, CARRY : </a:t>
            </a:r>
            <a:r>
              <a:rPr lang="en-US" altLang="en-US" sz="1600" dirty="0">
                <a:solidFill>
                  <a:srgbClr val="0000FF"/>
                </a:solidFill>
              </a:rPr>
              <a:t>out bit</a:t>
            </a:r>
            <a:r>
              <a:rPr lang="en-US" altLang="en-US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end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rgbClr val="0000FF"/>
                </a:solidFill>
              </a:rPr>
              <a:t>component</a:t>
            </a:r>
            <a:r>
              <a:rPr lang="en-US" altLang="en-US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component</a:t>
            </a:r>
            <a:r>
              <a:rPr lang="en-US" altLang="en-US" sz="1600" dirty="0"/>
              <a:t> ORGATE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rgbClr val="0000FF"/>
                </a:solidFill>
              </a:rPr>
              <a:t>port</a:t>
            </a:r>
            <a:r>
              <a:rPr lang="en-US" altLang="en-US" sz="1600" dirty="0"/>
              <a:t>(A,B : </a:t>
            </a:r>
            <a:r>
              <a:rPr lang="en-US" altLang="en-US" sz="1600" dirty="0">
                <a:solidFill>
                  <a:srgbClr val="0000FF"/>
                </a:solidFill>
              </a:rPr>
              <a:t>in bit</a:t>
            </a:r>
            <a:r>
              <a:rPr lang="en-US" altLang="en-US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 Z : </a:t>
            </a:r>
            <a:r>
              <a:rPr lang="en-US" altLang="en-US" sz="1600" dirty="0">
                <a:solidFill>
                  <a:srgbClr val="0000FF"/>
                </a:solidFill>
              </a:rPr>
              <a:t>out bit</a:t>
            </a:r>
            <a:r>
              <a:rPr lang="en-US" altLang="en-US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end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rgbClr val="0000FF"/>
                </a:solidFill>
              </a:rPr>
              <a:t>component</a:t>
            </a:r>
            <a:r>
              <a:rPr lang="en-US" altLang="en-US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for</a:t>
            </a:r>
            <a:r>
              <a:rPr lang="en-US" altLang="en-US" sz="1600" dirty="0"/>
              <a:t> U1 : HALFADD </a:t>
            </a:r>
            <a:r>
              <a:rPr lang="en-US" altLang="en-US" sz="1600" dirty="0">
                <a:solidFill>
                  <a:srgbClr val="0000FF"/>
                </a:solidFill>
              </a:rPr>
              <a:t>use entity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>
                <a:solidFill>
                  <a:srgbClr val="0000FF"/>
                </a:solidFill>
              </a:rPr>
              <a:t>work</a:t>
            </a:r>
            <a:r>
              <a:rPr lang="en-US" altLang="en-US" sz="1600" dirty="0" err="1"/>
              <a:t>.HA</a:t>
            </a:r>
            <a:r>
              <a:rPr lang="en-US" altLang="en-US" sz="1600" dirty="0"/>
              <a:t>(BEHAVE);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0000FF"/>
                </a:solidFill>
              </a:rPr>
              <a:t>for </a:t>
            </a:r>
            <a:r>
              <a:rPr lang="en-US" altLang="en-US" sz="1600" dirty="0"/>
              <a:t>U2 : ORGATE </a:t>
            </a:r>
            <a:r>
              <a:rPr lang="en-US" altLang="en-US" sz="1600" dirty="0">
                <a:solidFill>
                  <a:srgbClr val="0000FF"/>
                </a:solidFill>
              </a:rPr>
              <a:t>use entity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>
                <a:solidFill>
                  <a:srgbClr val="0000FF"/>
                </a:solidFill>
              </a:rPr>
              <a:t>work</a:t>
            </a:r>
            <a:r>
              <a:rPr lang="en-US" altLang="en-US" sz="1600" dirty="0" err="1"/>
              <a:t>.OG</a:t>
            </a:r>
            <a:r>
              <a:rPr lang="en-US" altLang="en-US" sz="1600" dirty="0"/>
              <a:t>(BEHAVE);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U1: HALFADD </a:t>
            </a:r>
            <a:r>
              <a:rPr lang="en-US" altLang="en-US" sz="1600" dirty="0">
                <a:solidFill>
                  <a:srgbClr val="0000FF"/>
                </a:solidFill>
              </a:rPr>
              <a:t>port map </a:t>
            </a:r>
            <a:r>
              <a:rPr lang="en-US" altLang="en-US" sz="1600" dirty="0"/>
              <a:t>(A,B,S,C);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U2: ORGATE </a:t>
            </a:r>
            <a:r>
              <a:rPr lang="en-US" altLang="en-US" sz="1600" dirty="0">
                <a:solidFill>
                  <a:srgbClr val="0000FF"/>
                </a:solidFill>
              </a:rPr>
              <a:t>port map </a:t>
            </a:r>
            <a:r>
              <a:rPr lang="en-US" altLang="en-US" sz="1600" dirty="0"/>
              <a:t>(A,B,Y);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end STR;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FC3EED-6C33-4C7D-B456-96780A39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2" y="3383713"/>
            <a:ext cx="3240088" cy="1119731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C44E6-373F-42C2-8CE1-E1F1391B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358482"/>
            <a:ext cx="3238500" cy="1008063"/>
          </a:xfrm>
          <a:prstGeom prst="rect">
            <a:avLst/>
          </a:prstGeom>
          <a:solidFill>
            <a:srgbClr val="FFFF00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4D8F1-7A61-4A33-8766-5C3D5E5B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4573294"/>
            <a:ext cx="3238500" cy="1008062"/>
          </a:xfrm>
          <a:prstGeom prst="rect">
            <a:avLst/>
          </a:prstGeom>
          <a:solidFill>
            <a:srgbClr val="009900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887D0CA-5290-49DE-B96E-5F0BAB18E43A}"/>
              </a:ext>
            </a:extLst>
          </p:cNvPr>
          <p:cNvSpPr>
            <a:spLocks/>
          </p:cNvSpPr>
          <p:nvPr/>
        </p:nvSpPr>
        <p:spPr bwMode="auto">
          <a:xfrm>
            <a:off x="3581400" y="4712994"/>
            <a:ext cx="703262" cy="1223962"/>
          </a:xfrm>
          <a:custGeom>
            <a:avLst/>
            <a:gdLst>
              <a:gd name="T0" fmla="*/ 702726 w 703396"/>
              <a:gd name="T1" fmla="*/ 0 h 1223889"/>
              <a:gd name="T2" fmla="*/ 11 w 703396"/>
              <a:gd name="T3" fmla="*/ 816171 h 1223889"/>
              <a:gd name="T4" fmla="*/ 688673 w 703396"/>
              <a:gd name="T5" fmla="*/ 1224254 h 12238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3396" h="1223889">
                <a:moveTo>
                  <a:pt x="703396" y="0"/>
                </a:moveTo>
                <a:cubicBezTo>
                  <a:pt x="352876" y="305972"/>
                  <a:pt x="2356" y="611945"/>
                  <a:pt x="11" y="815926"/>
                </a:cubicBezTo>
                <a:cubicBezTo>
                  <a:pt x="-2334" y="1019908"/>
                  <a:pt x="343497" y="1121898"/>
                  <a:pt x="689328" y="12238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9D1F96B-78D6-4BB8-95DC-A1551D569A01}"/>
              </a:ext>
            </a:extLst>
          </p:cNvPr>
          <p:cNvSpPr>
            <a:spLocks/>
          </p:cNvSpPr>
          <p:nvPr/>
        </p:nvSpPr>
        <p:spPr bwMode="auto">
          <a:xfrm>
            <a:off x="3603626" y="5178132"/>
            <a:ext cx="681037" cy="976313"/>
          </a:xfrm>
          <a:custGeom>
            <a:avLst/>
            <a:gdLst>
              <a:gd name="T0" fmla="*/ 579104 w 703396"/>
              <a:gd name="T1" fmla="*/ 0 h 1223889"/>
              <a:gd name="T2" fmla="*/ 11 w 703396"/>
              <a:gd name="T3" fmla="*/ 210349 h 1223889"/>
              <a:gd name="T4" fmla="*/ 567522 w 703396"/>
              <a:gd name="T5" fmla="*/ 315524 h 12238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3396" h="1223889">
                <a:moveTo>
                  <a:pt x="703396" y="0"/>
                </a:moveTo>
                <a:cubicBezTo>
                  <a:pt x="352876" y="305972"/>
                  <a:pt x="2356" y="611945"/>
                  <a:pt x="11" y="815926"/>
                </a:cubicBezTo>
                <a:cubicBezTo>
                  <a:pt x="-2334" y="1019908"/>
                  <a:pt x="343497" y="1121898"/>
                  <a:pt x="689328" y="12238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112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2D11970-3693-4870-83FE-CA3C3E4A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13" y="45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 (III)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06C7B1B-A534-4D35-AC52-0B46FC8D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 keyword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may be used to refer to all instances of a component: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11A569A-569A-4F7C-900F-2CB0770E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422" y="268980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 dirty="0">
                <a:latin typeface="Comic Sans MS" panose="030F0702030302020204" pitchFamily="66" charset="0"/>
              </a:rPr>
              <a:t>: FULLADDER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 sz="1800" dirty="0" err="1">
                <a:latin typeface="Comic Sans MS" panose="030F0702030302020204" pitchFamily="66" charset="0"/>
              </a:rPr>
              <a:t>.FULLADD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STRUCTURAL</a:t>
            </a:r>
            <a:r>
              <a:rPr lang="en-US" altLang="en-US" sz="1800" dirty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8935F-40D3-4206-9B67-0C5B0B68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03234"/>
            <a:ext cx="994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 keyword 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others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may also be used to refer to all instances not explicitly mentioned.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6B52FCB-1865-4F65-ABB5-4E3ED381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03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E841-2986-4F14-A400-AF44198C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In the absence of an explicit configuration for any part of a model,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default binding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will occur. 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Where an entity has more than one architecture, the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last </a:t>
            </a:r>
            <a:r>
              <a:rPr 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analysed</a:t>
            </a:r>
            <a:r>
              <a:rPr lang="en-US" sz="2400" dirty="0">
                <a:latin typeface="Comic Sans MS" panose="030F0702030302020204" pitchFamily="66" charset="0"/>
              </a:rPr>
              <a:t> architecture will be used.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Configuration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is not </a:t>
            </a:r>
            <a:r>
              <a:rPr lang="en-US" sz="2400" dirty="0">
                <a:latin typeface="Comic Sans MS" panose="030F0702030302020204" pitchFamily="66" charset="0"/>
              </a:rPr>
              <a:t>usually supported by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synthesis tools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</a:p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The user usually has to ensure that component and entity names and ports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match</a:t>
            </a:r>
            <a:r>
              <a:rPr lang="en-US" sz="2400" dirty="0">
                <a:latin typeface="Comic Sans MS" panose="030F0702030302020204" pitchFamily="66" charset="0"/>
              </a:rPr>
              <a:t>, and that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only one architecture</a:t>
            </a:r>
            <a:r>
              <a:rPr lang="en-US" sz="2400" dirty="0">
                <a:latin typeface="Comic Sans MS" panose="030F0702030302020204" pitchFamily="66" charset="0"/>
              </a:rPr>
              <a:t> per entity is </a:t>
            </a:r>
            <a:r>
              <a:rPr lang="en-US" sz="2400" dirty="0" err="1">
                <a:latin typeface="Comic Sans MS" panose="030F0702030302020204" pitchFamily="66" charset="0"/>
              </a:rPr>
              <a:t>analysed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F797C0B-7182-4D2F-A2E4-E50F442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14" y="728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Configuration-Example</a:t>
            </a: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70A8B6A5-42B4-40D1-8B82-55750BA0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99" y="2003719"/>
            <a:ext cx="10086679" cy="30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91DB0A3-AD9B-4322-9EFD-0725427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Configuration-Example (II)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9D41FF8-E2F8-4C00-AD9B-20391A70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4" y="1108075"/>
            <a:ext cx="8270875" cy="1150937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Implementing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two</a:t>
            </a:r>
            <a:r>
              <a:rPr lang="en-US" altLang="en-US" dirty="0">
                <a:latin typeface="Comic Sans MS" panose="030F0702030302020204" pitchFamily="66" charset="0"/>
              </a:rPr>
              <a:t> architectures for AND gate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83C2CCFE-86A2-4DA8-A98E-8091665D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9" y="1934153"/>
            <a:ext cx="4572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(A,B 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C: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dataflow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C&lt;= A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dataflow;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C&lt;= 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A='1'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 = 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877E1-251B-4066-8234-EC491525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59" y="3358646"/>
            <a:ext cx="3889375" cy="1295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3EC82-BD71-4FE4-BBD2-0EF4CB71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59" y="4726565"/>
            <a:ext cx="3895725" cy="1533525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15CEB13-806D-4D9B-844F-D782F843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Configuration-Example (III)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FBFEBA4-2C4B-4B78-A408-AF0C0F3D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1125539"/>
            <a:ext cx="8270875" cy="1150937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Implementing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two</a:t>
            </a:r>
            <a:r>
              <a:rPr lang="en-US" altLang="en-US" dirty="0">
                <a:latin typeface="Comic Sans MS" panose="030F0702030302020204" pitchFamily="66" charset="0"/>
              </a:rPr>
              <a:t> architectures for OR gate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EC1DF81F-8315-414B-8AB4-ED7A22EA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1916113"/>
            <a:ext cx="4572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(A,B 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C: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MyOR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dataflow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C&lt;= A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1800" dirty="0">
                <a:latin typeface="Comic Sans MS" panose="030F0702030302020204" pitchFamily="66" charset="0"/>
              </a:rPr>
              <a:t>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dataflow;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C&lt;= '0'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A='0'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 = '0'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9BE6-D761-4A11-9A0F-17439CB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3229120"/>
            <a:ext cx="4072514" cy="129698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878D4-EEBD-4C36-A729-A583BE09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632326"/>
            <a:ext cx="4078864" cy="1531937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0800A5E-D085-4612-8210-904F4AAD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19" y="-25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Configuration-Example (IV)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482E2E9-2095-4D5C-9377-C5AC065E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125539"/>
            <a:ext cx="3167062" cy="574675"/>
          </a:xfrm>
        </p:spPr>
        <p:txBody>
          <a:bodyPr/>
          <a:lstStyle/>
          <a:p>
            <a:r>
              <a:rPr lang="en-US" altLang="en-US" sz="2000" dirty="0">
                <a:latin typeface="Comic Sans MS" panose="030F0702030302020204" pitchFamily="66" charset="0"/>
              </a:rPr>
              <a:t>The Top Level design: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03C936D1-5C2A-4429-8DE5-0391C222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124242"/>
            <a:ext cx="43211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TopLevel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(A, B, C: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4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    F: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TopLevel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struct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TopLevel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(A,B: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4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    C: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MyOR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(A,B: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400" dirty="0">
                <a:latin typeface="Comic Sans MS" panose="030F0702030302020204" pitchFamily="66" charset="0"/>
              </a:rPr>
              <a:t>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    C: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dirty="0">
                <a:latin typeface="Comic Sans MS" panose="030F0702030302020204" pitchFamily="66" charset="0"/>
              </a:rPr>
              <a:t> bit);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MyOR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400" dirty="0">
                <a:latin typeface="Comic Sans MS" panose="030F0702030302020204" pitchFamily="66" charset="0"/>
              </a:rPr>
              <a:t> C1: </a:t>
            </a:r>
            <a:r>
              <a:rPr lang="en-US" altLang="en-US" sz="14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 sz="1400" dirty="0" err="1">
                <a:latin typeface="Comic Sans MS" panose="030F0702030302020204" pitchFamily="66" charset="0"/>
              </a:rPr>
              <a:t>.MyAND</a:t>
            </a:r>
            <a:r>
              <a:rPr lang="en-US" altLang="en-US" sz="1400" dirty="0">
                <a:latin typeface="Comic Sans MS" panose="030F0702030302020204" pitchFamily="66" charset="0"/>
              </a:rPr>
              <a:t>(dataflow);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400" dirty="0">
                <a:latin typeface="Comic Sans MS" panose="030F0702030302020204" pitchFamily="66" charset="0"/>
              </a:rPr>
              <a:t> C2: </a:t>
            </a:r>
            <a:r>
              <a:rPr lang="en-US" altLang="en-US" sz="1400" dirty="0" err="1">
                <a:latin typeface="Comic Sans MS" panose="030F0702030302020204" pitchFamily="66" charset="0"/>
              </a:rPr>
              <a:t>MyOR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 sz="1400" dirty="0" err="1">
                <a:latin typeface="Comic Sans MS" panose="030F0702030302020204" pitchFamily="66" charset="0"/>
              </a:rPr>
              <a:t>.MyOR</a:t>
            </a:r>
            <a:r>
              <a:rPr lang="en-US" altLang="en-US" sz="1400" dirty="0">
                <a:latin typeface="Comic Sans MS" panose="030F0702030302020204" pitchFamily="66" charset="0"/>
              </a:rPr>
              <a:t>(dataflow);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400" dirty="0">
                <a:latin typeface="Comic Sans MS" panose="030F0702030302020204" pitchFamily="66" charset="0"/>
              </a:rPr>
              <a:t> C3: MYOR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 sz="1400" dirty="0" err="1">
                <a:latin typeface="Comic Sans MS" panose="030F0702030302020204" pitchFamily="66" charset="0"/>
              </a:rPr>
              <a:t>.MyOR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beh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dirty="0">
                <a:latin typeface="Comic Sans MS" panose="030F0702030302020204" pitchFamily="66" charset="0"/>
              </a:rPr>
              <a:t> t0, t1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C1: </a:t>
            </a:r>
            <a:r>
              <a:rPr lang="en-US" altLang="en-US" sz="1400" dirty="0" err="1">
                <a:latin typeface="Comic Sans MS" panose="030F0702030302020204" pitchFamily="66" charset="0"/>
              </a:rPr>
              <a:t>MyAND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map</a:t>
            </a:r>
            <a:r>
              <a:rPr lang="en-US" altLang="en-US" sz="1400" dirty="0">
                <a:latin typeface="Comic Sans MS" panose="030F0702030302020204" pitchFamily="66" charset="0"/>
              </a:rPr>
              <a:t>(A,B,t0);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C2: </a:t>
            </a:r>
            <a:r>
              <a:rPr lang="en-US" altLang="en-US" sz="1400" dirty="0" err="1">
                <a:latin typeface="Comic Sans MS" panose="030F0702030302020204" pitchFamily="66" charset="0"/>
              </a:rPr>
              <a:t>MyOR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map</a:t>
            </a:r>
            <a:r>
              <a:rPr lang="en-US" altLang="en-US" sz="1400" dirty="0">
                <a:latin typeface="Comic Sans MS" panose="030F0702030302020204" pitchFamily="66" charset="0"/>
              </a:rPr>
              <a:t>(B,C, t1);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C3: </a:t>
            </a:r>
            <a:r>
              <a:rPr lang="en-US" altLang="en-US" sz="1400" dirty="0" err="1">
                <a:latin typeface="Comic Sans MS" panose="030F0702030302020204" pitchFamily="66" charset="0"/>
              </a:rPr>
              <a:t>MyOR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map</a:t>
            </a:r>
            <a:r>
              <a:rPr lang="en-US" altLang="en-US" sz="1400" dirty="0">
                <a:latin typeface="Comic Sans MS" panose="030F0702030302020204" pitchFamily="66" charset="0"/>
              </a:rPr>
              <a:t>(t0, t1,F);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struct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91184-5B55-4ED3-9A87-A661985DCA17}"/>
              </a:ext>
            </a:extLst>
          </p:cNvPr>
          <p:cNvSpPr/>
          <p:nvPr/>
        </p:nvSpPr>
        <p:spPr bwMode="auto">
          <a:xfrm>
            <a:off x="5929312" y="2459038"/>
            <a:ext cx="2398712" cy="936625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F8EA6-966A-4248-A01A-EEB61BCD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4" y="3490769"/>
            <a:ext cx="2398711" cy="936625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ABCCD5-3B17-48A1-B055-7F45FF5C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4540252"/>
            <a:ext cx="720725" cy="215900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5E138E3-4834-485F-B671-97053F68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4780109"/>
            <a:ext cx="720725" cy="215900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6B6AA5-B22C-43A0-8882-095E19CF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1" y="4996009"/>
            <a:ext cx="720725" cy="215900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A688A66-C408-4332-8450-3A8EF7F9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D616-D568-4FF5-96D5-97C322A7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44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Generic Map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82B24D2-E31C-4B54-B590-43DD6164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722" y="91932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C676-5F49-4E6B-ACED-BC5DCABD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188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GENERIC</a:t>
            </a:r>
            <a:r>
              <a:rPr lang="en-US" altLang="en-US" dirty="0">
                <a:latin typeface="Comic Sans MS" panose="030F0702030302020204" pitchFamily="66" charset="0"/>
              </a:rPr>
              <a:t> units can also be instantiated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GENERIC MAP </a:t>
            </a:r>
            <a:r>
              <a:rPr lang="en-US" altLang="en-US" dirty="0">
                <a:latin typeface="Comic Sans MS" panose="030F0702030302020204" pitchFamily="66" charset="0"/>
              </a:rPr>
              <a:t>must be used in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dirty="0">
                <a:latin typeface="Comic Sans MS" panose="030F0702030302020204" pitchFamily="66" charset="0"/>
              </a:rPr>
              <a:t> instantiation to pass information to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GENERIC</a:t>
            </a:r>
            <a:r>
              <a:rPr lang="en-US" altLang="en-US" dirty="0">
                <a:latin typeface="Comic Sans MS" panose="030F0702030302020204" pitchFamily="66" charset="0"/>
              </a:rPr>
              <a:t> parameters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new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syntax</a:t>
            </a:r>
            <a:r>
              <a:rPr lang="en-US" altLang="en-US" dirty="0">
                <a:latin typeface="Comic Sans MS" panose="030F0702030302020204" pitchFamily="66" charset="0"/>
              </a:rPr>
              <a:t> is shown below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8C01B77-2931-4D29-813C-D4B685EB9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16893" y="3500727"/>
            <a:ext cx="8558213" cy="773112"/>
            <a:chOff x="256" y="2659"/>
            <a:chExt cx="5391" cy="487"/>
          </a:xfrm>
        </p:grpSpPr>
        <p:sp>
          <p:nvSpPr>
            <p:cNvPr id="45062" name="AutoShape 3">
              <a:extLst>
                <a:ext uri="{FF2B5EF4-FFF2-40B4-BE49-F238E27FC236}">
                  <a16:creationId xmlns:a16="http://schemas.microsoft.com/office/drawing/2014/main" id="{E3612695-51E8-4095-AA18-0AAAA87861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6" y="2659"/>
              <a:ext cx="5391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5063" name="Picture 5">
              <a:extLst>
                <a:ext uri="{FF2B5EF4-FFF2-40B4-BE49-F238E27FC236}">
                  <a16:creationId xmlns:a16="http://schemas.microsoft.com/office/drawing/2014/main" id="{FCEF1C64-1970-43DC-A9C0-949786340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" y="2659"/>
              <a:ext cx="5397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B7B0462-B6C9-40FB-8463-B39D68BC8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8091" y="79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(Introduction )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D3C05EE0-C49D-4FD5-A602-64F0BBD8A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6673" y="14746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Structural design is the simplest to understand. This style is the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closest to schematic capture </a:t>
            </a:r>
            <a:r>
              <a:rPr lang="en-US" altLang="en-US" sz="2400" dirty="0">
                <a:latin typeface="Comic Sans MS" panose="030F0702030302020204" pitchFamily="66" charset="0"/>
              </a:rPr>
              <a:t>and utilizes simple building blocks to compose logic functions.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Carries same information as a NET LIST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Net List = (Component instances) + (Nets)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Structural Description in VHDL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(Signals) + (Component instances + Port maps)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Structural style allows hierarchical design of complex circuits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2D428691-47FC-48F6-BC8B-3A693E1EF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8855" y="8890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Comic Sans MS" panose="030F0702030302020204" pitchFamily="66" charset="0"/>
              </a:rPr>
              <a:t>Structural VHDL (Generic map)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60053FD7-F232-4587-9E8D-2527938D9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1838" y="1524001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Example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my_comp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generic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(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delay:time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:=10 ns;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n : integer :=3);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(a :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(n-1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c :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bit);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beh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and_comp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    ….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alt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  </a:t>
            </a:r>
          </a:p>
        </p:txBody>
      </p:sp>
      <p:grpSp>
        <p:nvGrpSpPr>
          <p:cNvPr id="944139" name="Group 11">
            <a:extLst>
              <a:ext uri="{FF2B5EF4-FFF2-40B4-BE49-F238E27FC236}">
                <a16:creationId xmlns:a16="http://schemas.microsoft.com/office/drawing/2014/main" id="{8C33C065-88CF-4E0B-8704-4EECEE0862ED}"/>
              </a:ext>
            </a:extLst>
          </p:cNvPr>
          <p:cNvGrpSpPr>
            <a:grpSpLocks/>
          </p:cNvGrpSpPr>
          <p:nvPr/>
        </p:nvGrpSpPr>
        <p:grpSpPr bwMode="auto">
          <a:xfrm>
            <a:off x="7279120" y="4761780"/>
            <a:ext cx="2190749" cy="1182687"/>
            <a:chOff x="3995" y="2976"/>
            <a:chExt cx="1380" cy="745"/>
          </a:xfrm>
        </p:grpSpPr>
        <p:sp>
          <p:nvSpPr>
            <p:cNvPr id="46088" name="Rectangle 4">
              <a:extLst>
                <a:ext uri="{FF2B5EF4-FFF2-40B4-BE49-F238E27FC236}">
                  <a16:creationId xmlns:a16="http://schemas.microsoft.com/office/drawing/2014/main" id="{7666FD28-26B4-4772-899C-4FE212624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976"/>
              <a:ext cx="862" cy="499"/>
            </a:xfrm>
            <a:prstGeom prst="rect">
              <a:avLst/>
            </a:prstGeom>
            <a:solidFill>
              <a:srgbClr val="FFFF99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mic Sans MS" panose="030F0702030302020204" pitchFamily="66" charset="0"/>
                </a:rPr>
                <a:t>My_comp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46089" name="Line 5">
              <a:extLst>
                <a:ext uri="{FF2B5EF4-FFF2-40B4-BE49-F238E27FC236}">
                  <a16:creationId xmlns:a16="http://schemas.microsoft.com/office/drawing/2014/main" id="{66855995-1B77-4C69-B536-86A20872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02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6">
              <a:extLst>
                <a:ext uri="{FF2B5EF4-FFF2-40B4-BE49-F238E27FC236}">
                  <a16:creationId xmlns:a16="http://schemas.microsoft.com/office/drawing/2014/main" id="{E25EF054-E0A7-478B-BD18-46DF4748D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15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Text Box 7">
              <a:extLst>
                <a:ext uri="{FF2B5EF4-FFF2-40B4-BE49-F238E27FC236}">
                  <a16:creationId xmlns:a16="http://schemas.microsoft.com/office/drawing/2014/main" id="{23631A4B-E238-4EF1-B2A3-B8EB64ED4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" y="313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092" name="Line 8">
              <a:extLst>
                <a:ext uri="{FF2B5EF4-FFF2-40B4-BE49-F238E27FC236}">
                  <a16:creationId xmlns:a16="http://schemas.microsoft.com/office/drawing/2014/main" id="{E344B45A-94C2-4CE8-9354-6B415FF66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32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9">
              <a:extLst>
                <a:ext uri="{FF2B5EF4-FFF2-40B4-BE49-F238E27FC236}">
                  <a16:creationId xmlns:a16="http://schemas.microsoft.com/office/drawing/2014/main" id="{290E3D01-A6E4-4A45-9B83-9CE6CC1CB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41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Text Box 10">
              <a:extLst>
                <a:ext uri="{FF2B5EF4-FFF2-40B4-BE49-F238E27FC236}">
                  <a16:creationId xmlns:a16="http://schemas.microsoft.com/office/drawing/2014/main" id="{556B2507-B3D9-4AF6-A819-201EA00DA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430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mic Sans MS" panose="030F0702030302020204" pitchFamily="66" charset="0"/>
                </a:rPr>
                <a:t>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878929-7F78-4E3D-8092-69E8A2A0BA04}"/>
              </a:ext>
            </a:extLst>
          </p:cNvPr>
          <p:cNvSpPr/>
          <p:nvPr/>
        </p:nvSpPr>
        <p:spPr>
          <a:xfrm>
            <a:off x="2640013" y="3275807"/>
            <a:ext cx="6629400" cy="609600"/>
          </a:xfrm>
          <a:prstGeom prst="rect">
            <a:avLst/>
          </a:prstGeom>
          <a:solidFill>
            <a:srgbClr val="92D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ABFFB-73D3-4CA1-A548-BF13A93AD84A}"/>
              </a:ext>
            </a:extLst>
          </p:cNvPr>
          <p:cNvSpPr/>
          <p:nvPr/>
        </p:nvSpPr>
        <p:spPr>
          <a:xfrm>
            <a:off x="2640013" y="2298701"/>
            <a:ext cx="6629400" cy="609600"/>
          </a:xfrm>
          <a:prstGeom prst="rect">
            <a:avLst/>
          </a:prstGeom>
          <a:solidFill>
            <a:srgbClr val="92D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737710FB-2DE2-4D09-8902-F910D26F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9836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Comic Sans MS" panose="030F0702030302020204" pitchFamily="66" charset="0"/>
              </a:rPr>
              <a:t>Structural VHDL (Generic map II)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F8AE59AD-8430-4BD6-A5F1-ABCDE18C8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9946" y="132556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top_level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(  d 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(1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a: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(2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q1, q2 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bit);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beh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top_level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component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my_comp</a:t>
            </a:r>
            <a:endParaRPr lang="en-US" sz="1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( delay: time;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n: integer);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( a: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bit_vector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(n-1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c: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bit);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component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U1: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my_comp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generic map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 n=&gt;2, delay=&gt;8 ns)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(d, q1);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U2: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my_comp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generic map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(n=&gt;3, delay=&gt;12 ns)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(a, q2);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118670-2158-46F0-A67B-E2C943B988D4}"/>
              </a:ext>
            </a:extLst>
          </p:cNvPr>
          <p:cNvSpPr/>
          <p:nvPr/>
        </p:nvSpPr>
        <p:spPr>
          <a:xfrm>
            <a:off x="1179946" y="2651126"/>
            <a:ext cx="7735888" cy="1431347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0396A3-3B7D-4266-9653-472909170EA8}"/>
              </a:ext>
            </a:extLst>
          </p:cNvPr>
          <p:cNvSpPr/>
          <p:nvPr/>
        </p:nvSpPr>
        <p:spPr>
          <a:xfrm>
            <a:off x="1179946" y="4461165"/>
            <a:ext cx="7735888" cy="1050926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4C76-0189-4D1E-9470-1E3187FE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2387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Comic Sans MS" panose="030F0702030302020204" pitchFamily="66" charset="0"/>
              </a:rPr>
              <a:t>Structural VHDL (Generic map III)</a:t>
            </a:r>
          </a:p>
        </p:txBody>
      </p:sp>
      <p:grpSp>
        <p:nvGrpSpPr>
          <p:cNvPr id="48132" name="Group 75">
            <a:extLst>
              <a:ext uri="{FF2B5EF4-FFF2-40B4-BE49-F238E27FC236}">
                <a16:creationId xmlns:a16="http://schemas.microsoft.com/office/drawing/2014/main" id="{692A90BC-3F53-4A85-85B9-006B2CA1193A}"/>
              </a:ext>
            </a:extLst>
          </p:cNvPr>
          <p:cNvGrpSpPr>
            <a:grpSpLocks/>
          </p:cNvGrpSpPr>
          <p:nvPr/>
        </p:nvGrpSpPr>
        <p:grpSpPr bwMode="auto">
          <a:xfrm>
            <a:off x="2827266" y="1572491"/>
            <a:ext cx="5256213" cy="4032250"/>
            <a:chOff x="1610" y="1117"/>
            <a:chExt cx="3311" cy="2540"/>
          </a:xfrm>
        </p:grpSpPr>
        <p:sp>
          <p:nvSpPr>
            <p:cNvPr id="48133" name="Document">
              <a:extLst>
                <a:ext uri="{FF2B5EF4-FFF2-40B4-BE49-F238E27FC236}">
                  <a16:creationId xmlns:a16="http://schemas.microsoft.com/office/drawing/2014/main" id="{99193693-2A6F-4BF6-B292-FB17C0DD141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10" y="1117"/>
              <a:ext cx="3311" cy="2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9 w 21600"/>
                <a:gd name="T25" fmla="*/ 816 h 21600"/>
                <a:gd name="T26" fmla="*/ 20621 w 21600"/>
                <a:gd name="T27" fmla="*/ 164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003366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00"/>
                  </a:solidFill>
                  <a:latin typeface="Times New Roman" panose="02020603050405020304" pitchFamily="18" charset="0"/>
                </a:rPr>
                <a:t>Synthesis result</a:t>
              </a:r>
            </a:p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d1                                                          q1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 d2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d3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  d4                                                           q2</a:t>
              </a:r>
            </a:p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  d5</a:t>
              </a:r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6B0793D3-2135-481D-9070-091ED411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1792"/>
              <a:ext cx="862" cy="499"/>
            </a:xfrm>
            <a:prstGeom prst="rect">
              <a:avLst/>
            </a:prstGeom>
            <a:solidFill>
              <a:srgbClr val="FF00FF">
                <a:alpha val="8980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U1</a:t>
              </a:r>
            </a:p>
          </p:txBody>
        </p:sp>
        <p:grpSp>
          <p:nvGrpSpPr>
            <p:cNvPr id="48135" name="Group 20">
              <a:extLst>
                <a:ext uri="{FF2B5EF4-FFF2-40B4-BE49-F238E27FC236}">
                  <a16:creationId xmlns:a16="http://schemas.microsoft.com/office/drawing/2014/main" id="{54F8DC4A-E030-43F3-AE4F-37C3833AC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9" y="1872"/>
              <a:ext cx="726" cy="91"/>
              <a:chOff x="1973" y="1933"/>
              <a:chExt cx="726" cy="91"/>
            </a:xfrm>
          </p:grpSpPr>
          <p:grpSp>
            <p:nvGrpSpPr>
              <p:cNvPr id="48185" name="Group 18">
                <a:extLst>
                  <a:ext uri="{FF2B5EF4-FFF2-40B4-BE49-F238E27FC236}">
                    <a16:creationId xmlns:a16="http://schemas.microsoft.com/office/drawing/2014/main" id="{F24E3D89-E6BD-4E75-BE6F-6385999B28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933"/>
                <a:ext cx="181" cy="91"/>
                <a:chOff x="1973" y="1933"/>
                <a:chExt cx="181" cy="91"/>
              </a:xfrm>
            </p:grpSpPr>
            <p:sp>
              <p:nvSpPr>
                <p:cNvPr id="48187" name="Line 13">
                  <a:extLst>
                    <a:ext uri="{FF2B5EF4-FFF2-40B4-BE49-F238E27FC236}">
                      <a16:creationId xmlns:a16="http://schemas.microsoft.com/office/drawing/2014/main" id="{3AC4FE0B-9D78-4FBD-9851-EE81346A5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8" name="Line 14">
                  <a:extLst>
                    <a:ext uri="{FF2B5EF4-FFF2-40B4-BE49-F238E27FC236}">
                      <a16:creationId xmlns:a16="http://schemas.microsoft.com/office/drawing/2014/main" id="{19AB4CAF-27AC-480C-B01C-41A750DA7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9" name="Line 15">
                  <a:extLst>
                    <a:ext uri="{FF2B5EF4-FFF2-40B4-BE49-F238E27FC236}">
                      <a16:creationId xmlns:a16="http://schemas.microsoft.com/office/drawing/2014/main" id="{F736C46F-8A3D-454F-B9F5-D4B6CCCB1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90" name="Line 16">
                  <a:extLst>
                    <a:ext uri="{FF2B5EF4-FFF2-40B4-BE49-F238E27FC236}">
                      <a16:creationId xmlns:a16="http://schemas.microsoft.com/office/drawing/2014/main" id="{FB3F2DE4-7CD6-4B76-875E-F687F252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91" name="Line 17">
                  <a:extLst>
                    <a:ext uri="{FF2B5EF4-FFF2-40B4-BE49-F238E27FC236}">
                      <a16:creationId xmlns:a16="http://schemas.microsoft.com/office/drawing/2014/main" id="{4F5520EB-305A-428A-A9D6-B16714CA2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86" name="Line 19">
                <a:extLst>
                  <a:ext uri="{FF2B5EF4-FFF2-40B4-BE49-F238E27FC236}">
                    <a16:creationId xmlns:a16="http://schemas.microsoft.com/office/drawing/2014/main" id="{7D5975C8-15C8-4426-97C1-18DBC4E71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979"/>
                <a:ext cx="545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36" name="Group 21">
              <a:extLst>
                <a:ext uri="{FF2B5EF4-FFF2-40B4-BE49-F238E27FC236}">
                  <a16:creationId xmlns:a16="http://schemas.microsoft.com/office/drawing/2014/main" id="{2A5FEA59-D2D2-4316-BCC0-EF6765D59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2152"/>
              <a:ext cx="726" cy="91"/>
              <a:chOff x="1973" y="1933"/>
              <a:chExt cx="726" cy="91"/>
            </a:xfrm>
          </p:grpSpPr>
          <p:grpSp>
            <p:nvGrpSpPr>
              <p:cNvPr id="48178" name="Group 22">
                <a:extLst>
                  <a:ext uri="{FF2B5EF4-FFF2-40B4-BE49-F238E27FC236}">
                    <a16:creationId xmlns:a16="http://schemas.microsoft.com/office/drawing/2014/main" id="{AB03EB09-3EBA-4018-B04F-30EC2DC01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933"/>
                <a:ext cx="181" cy="91"/>
                <a:chOff x="1973" y="1933"/>
                <a:chExt cx="181" cy="91"/>
              </a:xfrm>
            </p:grpSpPr>
            <p:sp>
              <p:nvSpPr>
                <p:cNvPr id="48180" name="Line 23">
                  <a:extLst>
                    <a:ext uri="{FF2B5EF4-FFF2-40B4-BE49-F238E27FC236}">
                      <a16:creationId xmlns:a16="http://schemas.microsoft.com/office/drawing/2014/main" id="{76D57EDC-27AC-483E-A1EB-9D00868B7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1" name="Line 24">
                  <a:extLst>
                    <a:ext uri="{FF2B5EF4-FFF2-40B4-BE49-F238E27FC236}">
                      <a16:creationId xmlns:a16="http://schemas.microsoft.com/office/drawing/2014/main" id="{778E9349-83E0-4E7C-B9F4-44F3F111D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2" name="Line 25">
                  <a:extLst>
                    <a:ext uri="{FF2B5EF4-FFF2-40B4-BE49-F238E27FC236}">
                      <a16:creationId xmlns:a16="http://schemas.microsoft.com/office/drawing/2014/main" id="{EDD42616-D4AC-4BC0-B092-71ADAE81E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3" name="Line 26">
                  <a:extLst>
                    <a:ext uri="{FF2B5EF4-FFF2-40B4-BE49-F238E27FC236}">
                      <a16:creationId xmlns:a16="http://schemas.microsoft.com/office/drawing/2014/main" id="{29770E48-B7F7-4A66-A707-F84A1D549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84" name="Line 27">
                  <a:extLst>
                    <a:ext uri="{FF2B5EF4-FFF2-40B4-BE49-F238E27FC236}">
                      <a16:creationId xmlns:a16="http://schemas.microsoft.com/office/drawing/2014/main" id="{2A73935F-5FAD-4FA5-8241-3BC697070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79" name="Line 28">
                <a:extLst>
                  <a:ext uri="{FF2B5EF4-FFF2-40B4-BE49-F238E27FC236}">
                    <a16:creationId xmlns:a16="http://schemas.microsoft.com/office/drawing/2014/main" id="{7F258046-6F44-462D-BB6A-1B38896C8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979"/>
                <a:ext cx="545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37" name="Group 41">
              <a:extLst>
                <a:ext uri="{FF2B5EF4-FFF2-40B4-BE49-F238E27FC236}">
                  <a16:creationId xmlns:a16="http://schemas.microsoft.com/office/drawing/2014/main" id="{C8D6D764-3337-4143-9620-853A4CCCC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2000"/>
              <a:ext cx="611" cy="91"/>
              <a:chOff x="3803" y="2000"/>
              <a:chExt cx="611" cy="91"/>
            </a:xfrm>
          </p:grpSpPr>
          <p:grpSp>
            <p:nvGrpSpPr>
              <p:cNvPr id="48171" name="Group 31">
                <a:extLst>
                  <a:ext uri="{FF2B5EF4-FFF2-40B4-BE49-F238E27FC236}">
                    <a16:creationId xmlns:a16="http://schemas.microsoft.com/office/drawing/2014/main" id="{7E827886-6059-4C65-BE9C-D2CF7AEC0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3" y="2000"/>
                <a:ext cx="181" cy="91"/>
                <a:chOff x="1973" y="1933"/>
                <a:chExt cx="181" cy="91"/>
              </a:xfrm>
            </p:grpSpPr>
            <p:sp>
              <p:nvSpPr>
                <p:cNvPr id="48173" name="Line 32">
                  <a:extLst>
                    <a:ext uri="{FF2B5EF4-FFF2-40B4-BE49-F238E27FC236}">
                      <a16:creationId xmlns:a16="http://schemas.microsoft.com/office/drawing/2014/main" id="{B5A46E3F-58BB-4E4C-8313-1F73DC8428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4" name="Line 33">
                  <a:extLst>
                    <a:ext uri="{FF2B5EF4-FFF2-40B4-BE49-F238E27FC236}">
                      <a16:creationId xmlns:a16="http://schemas.microsoft.com/office/drawing/2014/main" id="{FA6B369A-23A9-453E-85DF-9666AEF08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5" name="Line 34">
                  <a:extLst>
                    <a:ext uri="{FF2B5EF4-FFF2-40B4-BE49-F238E27FC236}">
                      <a16:creationId xmlns:a16="http://schemas.microsoft.com/office/drawing/2014/main" id="{1CF9D174-5228-4F92-808A-63AFD997F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6" name="Line 35">
                  <a:extLst>
                    <a:ext uri="{FF2B5EF4-FFF2-40B4-BE49-F238E27FC236}">
                      <a16:creationId xmlns:a16="http://schemas.microsoft.com/office/drawing/2014/main" id="{924A7A8E-B8E3-4D30-A34E-743DE3219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7" name="Line 36">
                  <a:extLst>
                    <a:ext uri="{FF2B5EF4-FFF2-40B4-BE49-F238E27FC236}">
                      <a16:creationId xmlns:a16="http://schemas.microsoft.com/office/drawing/2014/main" id="{B6EEF3D3-ECBE-409E-858B-64F41B5FE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72" name="Line 40">
                <a:extLst>
                  <a:ext uri="{FF2B5EF4-FFF2-40B4-BE49-F238E27FC236}">
                    <a16:creationId xmlns:a16="http://schemas.microsoft.com/office/drawing/2014/main" id="{4D3DF49A-955F-41FB-A40F-BA3E019D0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2048"/>
                <a:ext cx="408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38" name="Rectangle 42">
              <a:extLst>
                <a:ext uri="{FF2B5EF4-FFF2-40B4-BE49-F238E27FC236}">
                  <a16:creationId xmlns:a16="http://schemas.microsoft.com/office/drawing/2014/main" id="{A0E70E40-9234-47AD-865C-B3B57736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478"/>
              <a:ext cx="862" cy="499"/>
            </a:xfrm>
            <a:prstGeom prst="rect">
              <a:avLst/>
            </a:prstGeom>
            <a:solidFill>
              <a:srgbClr val="FF00FF">
                <a:alpha val="8980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U2</a:t>
              </a:r>
            </a:p>
          </p:txBody>
        </p:sp>
        <p:grpSp>
          <p:nvGrpSpPr>
            <p:cNvPr id="48139" name="Group 43">
              <a:extLst>
                <a:ext uri="{FF2B5EF4-FFF2-40B4-BE49-F238E27FC236}">
                  <a16:creationId xmlns:a16="http://schemas.microsoft.com/office/drawing/2014/main" id="{A24F7648-C051-4FBD-AECE-4079D23C4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478"/>
              <a:ext cx="726" cy="91"/>
              <a:chOff x="1973" y="1933"/>
              <a:chExt cx="726" cy="91"/>
            </a:xfrm>
          </p:grpSpPr>
          <p:grpSp>
            <p:nvGrpSpPr>
              <p:cNvPr id="48164" name="Group 44">
                <a:extLst>
                  <a:ext uri="{FF2B5EF4-FFF2-40B4-BE49-F238E27FC236}">
                    <a16:creationId xmlns:a16="http://schemas.microsoft.com/office/drawing/2014/main" id="{8335E864-DC8C-48C1-974F-B7DFD3035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933"/>
                <a:ext cx="181" cy="91"/>
                <a:chOff x="1973" y="1933"/>
                <a:chExt cx="181" cy="91"/>
              </a:xfrm>
            </p:grpSpPr>
            <p:sp>
              <p:nvSpPr>
                <p:cNvPr id="48166" name="Line 45">
                  <a:extLst>
                    <a:ext uri="{FF2B5EF4-FFF2-40B4-BE49-F238E27FC236}">
                      <a16:creationId xmlns:a16="http://schemas.microsoft.com/office/drawing/2014/main" id="{D73EE82C-B08A-4C54-A742-4CB70560A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7" name="Line 46">
                  <a:extLst>
                    <a:ext uri="{FF2B5EF4-FFF2-40B4-BE49-F238E27FC236}">
                      <a16:creationId xmlns:a16="http://schemas.microsoft.com/office/drawing/2014/main" id="{F3F03336-C829-40CC-9C23-2FD3BDD30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8" name="Line 47">
                  <a:extLst>
                    <a:ext uri="{FF2B5EF4-FFF2-40B4-BE49-F238E27FC236}">
                      <a16:creationId xmlns:a16="http://schemas.microsoft.com/office/drawing/2014/main" id="{C7F404E3-E754-4EB5-99D6-8600289A9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9" name="Line 48">
                  <a:extLst>
                    <a:ext uri="{FF2B5EF4-FFF2-40B4-BE49-F238E27FC236}">
                      <a16:creationId xmlns:a16="http://schemas.microsoft.com/office/drawing/2014/main" id="{EFF841E6-487D-4960-8615-92E359761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0" name="Line 49">
                  <a:extLst>
                    <a:ext uri="{FF2B5EF4-FFF2-40B4-BE49-F238E27FC236}">
                      <a16:creationId xmlns:a16="http://schemas.microsoft.com/office/drawing/2014/main" id="{B253F23A-A4B9-436D-9101-0506A4C2D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65" name="Line 50">
                <a:extLst>
                  <a:ext uri="{FF2B5EF4-FFF2-40B4-BE49-F238E27FC236}">
                    <a16:creationId xmlns:a16="http://schemas.microsoft.com/office/drawing/2014/main" id="{E9405461-ED94-4B01-89C1-12A7A9601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979"/>
                <a:ext cx="545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0" name="Group 51">
              <a:extLst>
                <a:ext uri="{FF2B5EF4-FFF2-40B4-BE49-F238E27FC236}">
                  <a16:creationId xmlns:a16="http://schemas.microsoft.com/office/drawing/2014/main" id="{974DBD35-209E-4DE3-B637-52EE602F3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688"/>
              <a:ext cx="726" cy="91"/>
              <a:chOff x="1973" y="1933"/>
              <a:chExt cx="726" cy="91"/>
            </a:xfrm>
          </p:grpSpPr>
          <p:grpSp>
            <p:nvGrpSpPr>
              <p:cNvPr id="48157" name="Group 52">
                <a:extLst>
                  <a:ext uri="{FF2B5EF4-FFF2-40B4-BE49-F238E27FC236}">
                    <a16:creationId xmlns:a16="http://schemas.microsoft.com/office/drawing/2014/main" id="{386F46BD-0807-4AD7-B1C3-7FB69F48F3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933"/>
                <a:ext cx="181" cy="91"/>
                <a:chOff x="1973" y="1933"/>
                <a:chExt cx="181" cy="91"/>
              </a:xfrm>
            </p:grpSpPr>
            <p:sp>
              <p:nvSpPr>
                <p:cNvPr id="48159" name="Line 53">
                  <a:extLst>
                    <a:ext uri="{FF2B5EF4-FFF2-40B4-BE49-F238E27FC236}">
                      <a16:creationId xmlns:a16="http://schemas.microsoft.com/office/drawing/2014/main" id="{8862AA78-8384-43C8-BCDB-26227A044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0" name="Line 54">
                  <a:extLst>
                    <a:ext uri="{FF2B5EF4-FFF2-40B4-BE49-F238E27FC236}">
                      <a16:creationId xmlns:a16="http://schemas.microsoft.com/office/drawing/2014/main" id="{26266247-A12F-44D3-BA1D-6B5B9DC9C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1" name="Line 55">
                  <a:extLst>
                    <a:ext uri="{FF2B5EF4-FFF2-40B4-BE49-F238E27FC236}">
                      <a16:creationId xmlns:a16="http://schemas.microsoft.com/office/drawing/2014/main" id="{803B47C8-9A0C-4BAA-AA15-CD26555FFB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2" name="Line 56">
                  <a:extLst>
                    <a:ext uri="{FF2B5EF4-FFF2-40B4-BE49-F238E27FC236}">
                      <a16:creationId xmlns:a16="http://schemas.microsoft.com/office/drawing/2014/main" id="{23A57F66-92B7-4F4B-A491-5ADB49F9F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3" name="Line 57">
                  <a:extLst>
                    <a:ext uri="{FF2B5EF4-FFF2-40B4-BE49-F238E27FC236}">
                      <a16:creationId xmlns:a16="http://schemas.microsoft.com/office/drawing/2014/main" id="{0F69986D-E94D-4BF8-8E8F-8AD8291FD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58" name="Line 58">
                <a:extLst>
                  <a:ext uri="{FF2B5EF4-FFF2-40B4-BE49-F238E27FC236}">
                    <a16:creationId xmlns:a16="http://schemas.microsoft.com/office/drawing/2014/main" id="{78548B29-0554-4300-BB78-B95AA5418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979"/>
                <a:ext cx="545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1" name="Group 59">
              <a:extLst>
                <a:ext uri="{FF2B5EF4-FFF2-40B4-BE49-F238E27FC236}">
                  <a16:creationId xmlns:a16="http://schemas.microsoft.com/office/drawing/2014/main" id="{DF9BF59F-F1F5-4581-91B5-68BD92C1A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885"/>
              <a:ext cx="726" cy="91"/>
              <a:chOff x="1973" y="1933"/>
              <a:chExt cx="726" cy="91"/>
            </a:xfrm>
          </p:grpSpPr>
          <p:grpSp>
            <p:nvGrpSpPr>
              <p:cNvPr id="48150" name="Group 60">
                <a:extLst>
                  <a:ext uri="{FF2B5EF4-FFF2-40B4-BE49-F238E27FC236}">
                    <a16:creationId xmlns:a16="http://schemas.microsoft.com/office/drawing/2014/main" id="{AFC92E63-C7FF-4581-A128-01944EEE6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933"/>
                <a:ext cx="181" cy="91"/>
                <a:chOff x="1973" y="1933"/>
                <a:chExt cx="181" cy="91"/>
              </a:xfrm>
            </p:grpSpPr>
            <p:sp>
              <p:nvSpPr>
                <p:cNvPr id="48152" name="Line 61">
                  <a:extLst>
                    <a:ext uri="{FF2B5EF4-FFF2-40B4-BE49-F238E27FC236}">
                      <a16:creationId xmlns:a16="http://schemas.microsoft.com/office/drawing/2014/main" id="{AE495389-A6F4-45D3-A895-CF295DADF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3" name="Line 62">
                  <a:extLst>
                    <a:ext uri="{FF2B5EF4-FFF2-40B4-BE49-F238E27FC236}">
                      <a16:creationId xmlns:a16="http://schemas.microsoft.com/office/drawing/2014/main" id="{B0E4447F-13F8-4F63-86ED-22EB00220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4" name="Line 63">
                  <a:extLst>
                    <a:ext uri="{FF2B5EF4-FFF2-40B4-BE49-F238E27FC236}">
                      <a16:creationId xmlns:a16="http://schemas.microsoft.com/office/drawing/2014/main" id="{1BC3E28D-8D69-43EB-BD73-F77B755ED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5" name="Line 64">
                  <a:extLst>
                    <a:ext uri="{FF2B5EF4-FFF2-40B4-BE49-F238E27FC236}">
                      <a16:creationId xmlns:a16="http://schemas.microsoft.com/office/drawing/2014/main" id="{BA899707-480F-41D2-B9A6-B8115D25E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6" name="Line 65">
                  <a:extLst>
                    <a:ext uri="{FF2B5EF4-FFF2-40B4-BE49-F238E27FC236}">
                      <a16:creationId xmlns:a16="http://schemas.microsoft.com/office/drawing/2014/main" id="{581B9F4D-861C-48AD-BCC9-6F119AA78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51" name="Line 66">
                <a:extLst>
                  <a:ext uri="{FF2B5EF4-FFF2-40B4-BE49-F238E27FC236}">
                    <a16:creationId xmlns:a16="http://schemas.microsoft.com/office/drawing/2014/main" id="{92379EEF-14A1-4D52-B764-148B9E7A8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979"/>
                <a:ext cx="545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2" name="Group 67">
              <a:extLst>
                <a:ext uri="{FF2B5EF4-FFF2-40B4-BE49-F238E27FC236}">
                  <a16:creationId xmlns:a16="http://schemas.microsoft.com/office/drawing/2014/main" id="{49CA88A3-08F4-4F91-920B-C2B8BD9A1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2675"/>
              <a:ext cx="611" cy="91"/>
              <a:chOff x="3803" y="2000"/>
              <a:chExt cx="611" cy="91"/>
            </a:xfrm>
          </p:grpSpPr>
          <p:grpSp>
            <p:nvGrpSpPr>
              <p:cNvPr id="48143" name="Group 68">
                <a:extLst>
                  <a:ext uri="{FF2B5EF4-FFF2-40B4-BE49-F238E27FC236}">
                    <a16:creationId xmlns:a16="http://schemas.microsoft.com/office/drawing/2014/main" id="{4D319D7A-A971-468C-A9F3-F91A27D69F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3" y="2000"/>
                <a:ext cx="181" cy="91"/>
                <a:chOff x="1973" y="1933"/>
                <a:chExt cx="181" cy="91"/>
              </a:xfrm>
            </p:grpSpPr>
            <p:sp>
              <p:nvSpPr>
                <p:cNvPr id="48145" name="Line 69">
                  <a:extLst>
                    <a:ext uri="{FF2B5EF4-FFF2-40B4-BE49-F238E27FC236}">
                      <a16:creationId xmlns:a16="http://schemas.microsoft.com/office/drawing/2014/main" id="{7E81D2B2-17D3-42AC-A633-EA168BDA44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2024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6" name="Line 70">
                  <a:extLst>
                    <a:ext uri="{FF2B5EF4-FFF2-40B4-BE49-F238E27FC236}">
                      <a16:creationId xmlns:a16="http://schemas.microsoft.com/office/drawing/2014/main" id="{A9A402E8-2B1B-4BF6-A9F7-FD18E3E5B5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91" cy="0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7" name="Line 71">
                  <a:extLst>
                    <a:ext uri="{FF2B5EF4-FFF2-40B4-BE49-F238E27FC236}">
                      <a16:creationId xmlns:a16="http://schemas.microsoft.com/office/drawing/2014/main" id="{8D234420-E160-4A8D-86FF-3AE6042B1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3" y="1933"/>
                  <a:ext cx="0" cy="91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8" name="Line 72">
                  <a:extLst>
                    <a:ext uri="{FF2B5EF4-FFF2-40B4-BE49-F238E27FC236}">
                      <a16:creationId xmlns:a16="http://schemas.microsoft.com/office/drawing/2014/main" id="{64265AB9-3274-409D-AB33-359795B6B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3" y="1933"/>
                  <a:ext cx="91" cy="46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9" name="Line 73">
                  <a:extLst>
                    <a:ext uri="{FF2B5EF4-FFF2-40B4-BE49-F238E27FC236}">
                      <a16:creationId xmlns:a16="http://schemas.microsoft.com/office/drawing/2014/main" id="{6CA74A8E-4DDD-4FEC-9BCF-062FDED42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979"/>
                  <a:ext cx="90" cy="45"/>
                </a:xfrm>
                <a:prstGeom prst="line">
                  <a:avLst/>
                </a:prstGeom>
                <a:noFill/>
                <a:ln w="635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44" name="Line 74">
                <a:extLst>
                  <a:ext uri="{FF2B5EF4-FFF2-40B4-BE49-F238E27FC236}">
                    <a16:creationId xmlns:a16="http://schemas.microsoft.com/office/drawing/2014/main" id="{8707450A-2684-4E51-BFFE-D5AD52FA4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2048"/>
                <a:ext cx="408" cy="0"/>
              </a:xfrm>
              <a:prstGeom prst="line">
                <a:avLst/>
              </a:prstGeom>
              <a:noFill/>
              <a:ln w="635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3E9F07C-EC68-4F4A-8ECC-C882DFB5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6A68-7BC3-4BE8-A4D1-39107719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1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54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Generate </a:t>
            </a:r>
            <a:endParaRPr lang="en-US" b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090EEC8-B357-4434-BA34-5804856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873" y="-340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Generate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B912-D8D8-4B02-ACEE-58C31E30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150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dirty="0">
                <a:latin typeface="Comic Sans MS" panose="030F0702030302020204" pitchFamily="66" charset="0"/>
              </a:rPr>
              <a:t> is another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concurrent</a:t>
            </a:r>
            <a:r>
              <a:rPr lang="en-US" altLang="en-US" dirty="0">
                <a:latin typeface="Comic Sans MS" panose="030F0702030302020204" pitchFamily="66" charset="0"/>
              </a:rPr>
              <a:t> statement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It is equivalent to the </a:t>
            </a:r>
            <a:r>
              <a:rPr lang="en-US" altLang="en-US" u="sng" dirty="0">
                <a:latin typeface="Comic Sans MS" panose="030F0702030302020204" pitchFamily="66" charset="0"/>
              </a:rPr>
              <a:t>sequential statement LOOP </a:t>
            </a:r>
            <a:r>
              <a:rPr lang="en-US" altLang="en-US" dirty="0">
                <a:latin typeface="Comic Sans MS" panose="030F0702030302020204" pitchFamily="66" charset="0"/>
              </a:rPr>
              <a:t>in the sense that it allows a section of code to be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repeated</a:t>
            </a:r>
            <a:r>
              <a:rPr lang="en-US" altLang="en-US" dirty="0">
                <a:latin typeface="Comic Sans MS" panose="030F0702030302020204" pitchFamily="66" charset="0"/>
              </a:rPr>
              <a:t> a number of times, thus creating several instances of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same assignments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6BE6F-45B9-4813-9517-9CC1B95B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10" y="4001286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label: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identifier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range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(concurrent assignments)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B5E7BF9-18BD-40DA-97BC-39AED1B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7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Generate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A9CA-91DC-47B4-A9F0-1A2127B9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An irregular form is also available, which uses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IF/GENERATE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Here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ELSE</a:t>
            </a:r>
            <a:r>
              <a:rPr lang="en-US" dirty="0">
                <a:latin typeface="Comic Sans MS" panose="030F0702030302020204" pitchFamily="66" charset="0"/>
              </a:rPr>
              <a:t> is </a:t>
            </a:r>
            <a:r>
              <a:rPr lang="en-US" u="sng" dirty="0">
                <a:latin typeface="Comic Sans MS" panose="030F0702030302020204" pitchFamily="66" charset="0"/>
              </a:rPr>
              <a:t>not allowed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IF/GENERATE</a:t>
            </a:r>
            <a:r>
              <a:rPr lang="en-US" dirty="0">
                <a:latin typeface="Comic Sans MS" panose="030F0702030302020204" pitchFamily="66" charset="0"/>
              </a:rPr>
              <a:t> can be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nested</a:t>
            </a:r>
            <a:r>
              <a:rPr lang="en-US" dirty="0">
                <a:latin typeface="Comic Sans MS" panose="030F0702030302020204" pitchFamily="66" charset="0"/>
              </a:rPr>
              <a:t> inside FOR/GENERATE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D1785-1421-407C-87D3-EF726DEC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3929063"/>
            <a:ext cx="66262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label1: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identifier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label2: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condition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(concurrent assignments)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D685732-1798-432C-A95D-3B73D4F2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10" y="1340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Generate (III)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B2FFC29-9CF0-48D6-A413-DFAF9D6F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F07B2F27-76B1-4CC0-8E50-8F92A810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989138"/>
            <a:ext cx="734536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x: BIT_VECTOR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s-ES" altLang="en-US" sz="1800" dirty="0">
                <a:latin typeface="Comic Sans MS" panose="030F0702030302020204" pitchFamily="66" charset="0"/>
              </a:rPr>
              <a:t> y: BIT_VECTOR (15 </a:t>
            </a:r>
            <a:r>
              <a:rPr lang="es-E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s-E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z: BIT_VECTOR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G1: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x'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z(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&lt;= x(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y(i+8);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AC08BFA-A279-445C-BF6C-D81A6FE6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5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Generate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30FE-6C5F-4C2B-B17D-02B359DD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Important Remark</a:t>
            </a:r>
            <a:r>
              <a:rPr lang="en-US" altLang="en-US" dirty="0">
                <a:latin typeface="Comic Sans MS" panose="030F0702030302020204" pitchFamily="66" charset="0"/>
              </a:rPr>
              <a:t>: both limits of the range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must be static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Example: consider the code below, where choice is </a:t>
            </a:r>
            <a:r>
              <a:rPr lang="en-US" altLang="en-US" u="sng" dirty="0">
                <a:latin typeface="Comic Sans MS" panose="030F0702030302020204" pitchFamily="66" charset="0"/>
              </a:rPr>
              <a:t>an input </a:t>
            </a:r>
            <a:r>
              <a:rPr lang="en-US" altLang="en-US" dirty="0">
                <a:latin typeface="Comic Sans MS" panose="030F0702030302020204" pitchFamily="66" charset="0"/>
              </a:rPr>
              <a:t>(</a:t>
            </a:r>
            <a:r>
              <a:rPr lang="en-US" altLang="en-US" b="1" dirty="0">
                <a:latin typeface="Comic Sans MS" panose="030F0702030302020204" pitchFamily="66" charset="0"/>
              </a:rPr>
              <a:t>non-static</a:t>
            </a:r>
            <a:r>
              <a:rPr lang="en-US" altLang="en-US" dirty="0">
                <a:latin typeface="Comic Sans MS" panose="030F0702030302020204" pitchFamily="66" charset="0"/>
              </a:rPr>
              <a:t>) parameter. This kind of code is generally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9F1FF-3988-4B4F-AA55-FF58499A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31" y="4001294"/>
            <a:ext cx="68405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mic Sans MS" panose="030F0702030302020204" pitchFamily="66" charset="0"/>
              </a:rPr>
              <a:t>NotOK</a:t>
            </a:r>
            <a:r>
              <a:rPr lang="en-US" altLang="en-US" sz="1800" b="1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choice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(concurrent statements)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127B3895-32BA-4C84-82B0-588C2A8A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01" y="-800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Generate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291C-5CF5-4999-9A3F-F4AC04C3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245527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We also must to be aware of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multiply-driven</a:t>
            </a:r>
            <a:r>
              <a:rPr lang="en-US" altLang="en-US" sz="2400" dirty="0">
                <a:latin typeface="Comic Sans MS" panose="030F0702030302020204" pitchFamily="66" charset="0"/>
              </a:rPr>
              <a:t> (unresolved) signals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1D87A-DA18-418D-9836-36D99662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420939"/>
            <a:ext cx="8234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mic Sans MS" panose="030F0702030302020204" pitchFamily="66" charset="0"/>
              </a:rPr>
              <a:t>OK: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output(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)&lt;='1'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(a(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))='1'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ADCE54-FBBC-4B7A-99DA-3C69CC7B9054}"/>
              </a:ext>
            </a:extLst>
          </p:cNvPr>
          <p:cNvGrpSpPr>
            <a:grpSpLocks/>
          </p:cNvGrpSpPr>
          <p:nvPr/>
        </p:nvGrpSpPr>
        <p:grpSpPr bwMode="auto">
          <a:xfrm>
            <a:off x="8494138" y="1634706"/>
            <a:ext cx="2232025" cy="1511300"/>
            <a:chOff x="6516465" y="1593107"/>
            <a:chExt cx="2232248" cy="1512168"/>
          </a:xfrm>
        </p:grpSpPr>
        <p:sp>
          <p:nvSpPr>
            <p:cNvPr id="54287" name="Oval Callout 5">
              <a:extLst>
                <a:ext uri="{FF2B5EF4-FFF2-40B4-BE49-F238E27FC236}">
                  <a16:creationId xmlns:a16="http://schemas.microsoft.com/office/drawing/2014/main" id="{390A5E33-B39E-4FE9-A2D4-67B9D239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465" y="1593107"/>
              <a:ext cx="2232248" cy="1512168"/>
            </a:xfrm>
            <a:prstGeom prst="wedgeEllipseCallout">
              <a:avLst>
                <a:gd name="adj1" fmla="val -78810"/>
                <a:gd name="adj2" fmla="val 1784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        </a:t>
              </a:r>
            </a:p>
          </p:txBody>
        </p:sp>
        <p:sp>
          <p:nvSpPr>
            <p:cNvPr id="54288" name="TextBox 6">
              <a:extLst>
                <a:ext uri="{FF2B5EF4-FFF2-40B4-BE49-F238E27FC236}">
                  <a16:creationId xmlns:a16="http://schemas.microsoft.com/office/drawing/2014/main" id="{98B9FD7C-87A6-49B3-B528-485A92957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467" y="2056803"/>
              <a:ext cx="10262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latin typeface="Comic Sans MS" panose="030F0702030302020204" pitchFamily="66" charset="0"/>
                </a:rPr>
                <a:t>Fine</a:t>
              </a:r>
              <a:endParaRPr lang="en-US" altLang="en-US" sz="18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114AF9C-49FF-45CF-8633-E112D48A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542881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NotOK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 </a:t>
            </a:r>
            <a:r>
              <a:rPr lang="en-US" altLang="en-US" sz="1800" dirty="0">
                <a:latin typeface="Comic Sans MS" panose="030F0702030302020204" pitchFamily="66" charset="0"/>
              </a:rPr>
              <a:t>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accum</a:t>
            </a:r>
            <a:r>
              <a:rPr lang="en-US" altLang="en-US" sz="1800" dirty="0">
                <a:latin typeface="Comic Sans MS" panose="030F0702030302020204" pitchFamily="66" charset="0"/>
              </a:rPr>
              <a:t> &lt;="11111111"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(a(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))='1'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"00000000";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E94E6A-29A0-4072-B0DD-D7CAC3F43C1A}"/>
              </a:ext>
            </a:extLst>
          </p:cNvPr>
          <p:cNvGrpSpPr>
            <a:grpSpLocks/>
          </p:cNvGrpSpPr>
          <p:nvPr/>
        </p:nvGrpSpPr>
        <p:grpSpPr bwMode="auto">
          <a:xfrm>
            <a:off x="9698831" y="3056418"/>
            <a:ext cx="1938338" cy="1000125"/>
            <a:chOff x="6802799" y="490577"/>
            <a:chExt cx="1937182" cy="1000624"/>
          </a:xfrm>
        </p:grpSpPr>
        <p:sp>
          <p:nvSpPr>
            <p:cNvPr id="54285" name="Oval Callout 10">
              <a:extLst>
                <a:ext uri="{FF2B5EF4-FFF2-40B4-BE49-F238E27FC236}">
                  <a16:creationId xmlns:a16="http://schemas.microsoft.com/office/drawing/2014/main" id="{F35067CD-1C45-4A4B-B871-0A48BE5B4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799" y="490577"/>
              <a:ext cx="1937182" cy="1000624"/>
            </a:xfrm>
            <a:prstGeom prst="wedgeEllipseCallout">
              <a:avLst>
                <a:gd name="adj1" fmla="val -66468"/>
                <a:gd name="adj2" fmla="val 32324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        </a:t>
              </a:r>
            </a:p>
          </p:txBody>
        </p:sp>
        <p:sp>
          <p:nvSpPr>
            <p:cNvPr id="54286" name="TextBox 11">
              <a:extLst>
                <a:ext uri="{FF2B5EF4-FFF2-40B4-BE49-F238E27FC236}">
                  <a16:creationId xmlns:a16="http://schemas.microsoft.com/office/drawing/2014/main" id="{8C641CB1-2EC8-4764-B260-3C12A30EE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2934" y="756329"/>
              <a:ext cx="1682470" cy="58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latin typeface="Comic Sans MS" panose="030F0702030302020204" pitchFamily="66" charset="0"/>
                </a:rPr>
                <a:t>Not OK</a:t>
              </a:r>
              <a:endParaRPr lang="en-US" altLang="en-US" sz="18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80594-54E1-4D9E-BDB5-C95BEE8B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749539"/>
            <a:ext cx="77279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NotOK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accum</a:t>
            </a:r>
            <a:r>
              <a:rPr lang="en-US" altLang="en-US" sz="1800" dirty="0">
                <a:latin typeface="Comic Sans MS" panose="030F0702030302020204" pitchFamily="66" charset="0"/>
              </a:rPr>
              <a:t> &lt;= </a:t>
            </a:r>
            <a:r>
              <a:rPr lang="en-US" altLang="en-US" sz="1800" dirty="0" err="1">
                <a:latin typeface="Comic Sans MS" panose="030F0702030302020204" pitchFamily="66" charset="0"/>
              </a:rPr>
              <a:t>accum</a:t>
            </a:r>
            <a:r>
              <a:rPr lang="en-US" altLang="en-US" sz="1800" dirty="0">
                <a:latin typeface="Comic Sans MS" panose="030F0702030302020204" pitchFamily="66" charset="0"/>
              </a:rPr>
              <a:t> + 1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x(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)='1';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GENERATE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2A0A89-93F6-4546-977F-0E8B4BF8B914}"/>
              </a:ext>
            </a:extLst>
          </p:cNvPr>
          <p:cNvGrpSpPr>
            <a:grpSpLocks/>
          </p:cNvGrpSpPr>
          <p:nvPr/>
        </p:nvGrpSpPr>
        <p:grpSpPr bwMode="auto">
          <a:xfrm>
            <a:off x="6747987" y="4376061"/>
            <a:ext cx="1938338" cy="1000125"/>
            <a:chOff x="6802799" y="490577"/>
            <a:chExt cx="1937182" cy="1000624"/>
          </a:xfrm>
        </p:grpSpPr>
        <p:sp>
          <p:nvSpPr>
            <p:cNvPr id="54283" name="Oval Callout 14">
              <a:extLst>
                <a:ext uri="{FF2B5EF4-FFF2-40B4-BE49-F238E27FC236}">
                  <a16:creationId xmlns:a16="http://schemas.microsoft.com/office/drawing/2014/main" id="{FA8B2C9A-5827-4371-BCB4-B5D9B1F1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799" y="490577"/>
              <a:ext cx="1937182" cy="1000624"/>
            </a:xfrm>
            <a:prstGeom prst="wedgeEllipseCallout">
              <a:avLst>
                <a:gd name="adj1" fmla="val -66468"/>
                <a:gd name="adj2" fmla="val 32324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        </a:t>
              </a:r>
            </a:p>
          </p:txBody>
        </p:sp>
        <p:sp>
          <p:nvSpPr>
            <p:cNvPr id="54284" name="TextBox 15">
              <a:extLst>
                <a:ext uri="{FF2B5EF4-FFF2-40B4-BE49-F238E27FC236}">
                  <a16:creationId xmlns:a16="http://schemas.microsoft.com/office/drawing/2014/main" id="{14A92BE4-7F08-499B-A3A0-FD5DC9F6A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2934" y="756329"/>
              <a:ext cx="1682470" cy="58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latin typeface="Comic Sans MS" panose="030F0702030302020204" pitchFamily="66" charset="0"/>
                </a:rPr>
                <a:t>Not OK</a:t>
              </a:r>
              <a:endParaRPr lang="en-US" altLang="en-US" sz="18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17424043-0E27-4376-9EBA-95EFCADF6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(Generate)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807AF20E-E0D0-4172-8C78-F4B6417D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138" y="118189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To generate several sample </a:t>
            </a:r>
            <a:r>
              <a:rPr lang="en-US" sz="2400" dirty="0">
                <a:latin typeface="Comic Sans MS" panose="030F0702030302020204" pitchFamily="66" charset="0"/>
              </a:rPr>
              <a:t>of a component 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>
                <a:latin typeface="Comic Sans MS" panose="030F0702030302020204" pitchFamily="66" charset="0"/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top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( a, b: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(4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q: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(4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rtl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top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component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C1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 delay: time;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          n: integer);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 a, b 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         q 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component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c_gen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I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4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generate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    U: C1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 a(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), b(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), q(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generate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c_gen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736D4-7FA2-422A-A65F-A98E09BC6F5A}"/>
              </a:ext>
            </a:extLst>
          </p:cNvPr>
          <p:cNvSpPr/>
          <p:nvPr/>
        </p:nvSpPr>
        <p:spPr>
          <a:xfrm>
            <a:off x="1749570" y="2607072"/>
            <a:ext cx="7239000" cy="1503110"/>
          </a:xfrm>
          <a:prstGeom prst="rect">
            <a:avLst/>
          </a:prstGeom>
          <a:solidFill>
            <a:srgbClr val="FF33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5B11F-1579-4A99-9433-BF8DB07E817D}"/>
              </a:ext>
            </a:extLst>
          </p:cNvPr>
          <p:cNvSpPr/>
          <p:nvPr/>
        </p:nvSpPr>
        <p:spPr>
          <a:xfrm>
            <a:off x="1749570" y="4372771"/>
            <a:ext cx="7239000" cy="697994"/>
          </a:xfrm>
          <a:prstGeom prst="rect">
            <a:avLst/>
          </a:prstGeom>
          <a:solidFill>
            <a:srgbClr val="FFC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CFDD8D-620B-4F7A-9828-FD095D3B01E2}"/>
              </a:ext>
            </a:extLst>
          </p:cNvPr>
          <p:cNvSpPr/>
          <p:nvPr/>
        </p:nvSpPr>
        <p:spPr>
          <a:xfrm>
            <a:off x="341602" y="1878949"/>
            <a:ext cx="1505671" cy="1123950"/>
          </a:xfrm>
          <a:prstGeom prst="wedgeRoundRectCallout">
            <a:avLst>
              <a:gd name="adj1" fmla="val 49428"/>
              <a:gd name="adj2" fmla="val 77235"/>
              <a:gd name="adj3" fmla="val 16667"/>
            </a:avLst>
          </a:prstGeom>
          <a:solidFill>
            <a:srgbClr val="FFFF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Label is necessary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4C89079-E645-4005-8D23-64D3DAD8EFC4}"/>
              </a:ext>
            </a:extLst>
          </p:cNvPr>
          <p:cNvSpPr/>
          <p:nvPr/>
        </p:nvSpPr>
        <p:spPr>
          <a:xfrm>
            <a:off x="6096000" y="5292981"/>
            <a:ext cx="1600200" cy="1160462"/>
          </a:xfrm>
          <a:prstGeom prst="wedgeRoundRectCallout">
            <a:avLst>
              <a:gd name="adj1" fmla="val -99206"/>
              <a:gd name="adj2" fmla="val -67361"/>
              <a:gd name="adj3" fmla="val 16667"/>
            </a:avLst>
          </a:prstGeom>
          <a:solidFill>
            <a:srgbClr val="FFFF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Label is necessary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461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461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461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461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5BEBE0B-06B6-458E-844A-B6CB0A1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686C-8C45-4DB6-B111-31ACEE81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391516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Components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899C904C-38C5-4535-913E-3E14449BA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</a:t>
            </a:r>
            <a:r>
              <a:rPr lang="en-GB" altLang="en-US" sz="3600" b="1" dirty="0">
                <a:latin typeface="Comic Sans MS" panose="030F0702030302020204" pitchFamily="66" charset="0"/>
              </a:rPr>
              <a:t>Components in packages I </a:t>
            </a:r>
            <a:r>
              <a:rPr lang="en-US" altLang="en-US" sz="3600" b="1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791FF569-3045-4103-9712-A46083405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5333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GB" sz="2400" dirty="0">
                <a:latin typeface="Comic Sans MS" panose="030F0702030302020204" pitchFamily="66" charset="0"/>
              </a:rPr>
              <a:t>If the </a:t>
            </a:r>
            <a:r>
              <a:rPr lang="en-GB" sz="2400" b="1" dirty="0">
                <a:latin typeface="Comic Sans MS" panose="030F0702030302020204" pitchFamily="66" charset="0"/>
              </a:rPr>
              <a:t>components</a:t>
            </a:r>
            <a:r>
              <a:rPr lang="en-GB" sz="2400" dirty="0">
                <a:latin typeface="Comic Sans MS" panose="030F0702030302020204" pitchFamily="66" charset="0"/>
              </a:rPr>
              <a:t> are defined in </a:t>
            </a:r>
            <a:r>
              <a:rPr lang="en-GB" sz="2400" b="1" dirty="0">
                <a:latin typeface="Comic Sans MS" panose="030F0702030302020204" pitchFamily="66" charset="0"/>
              </a:rPr>
              <a:t>packages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  <a:r>
              <a:rPr lang="en-GB" sz="2400" u="sng" dirty="0">
                <a:latin typeface="Comic Sans MS" panose="030F0702030302020204" pitchFamily="66" charset="0"/>
              </a:rPr>
              <a:t>no component declaration is needed in the architecture</a:t>
            </a:r>
            <a:r>
              <a:rPr lang="en-GB" sz="2400" dirty="0">
                <a:latin typeface="Comic Sans MS" panose="030F0702030302020204" pitchFamily="66" charset="0"/>
              </a:rPr>
              <a:t> when the component is instantiated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Comic Sans MS" panose="030F0702030302020204" pitchFamily="66" charset="0"/>
              </a:rPr>
              <a:t>Example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package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my_pack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minimum (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a,b: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component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c1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clk,resetn,din: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   q1,q2: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component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component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c2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a,b: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 q: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component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mypack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package body </a:t>
            </a:r>
            <a:r>
              <a:rPr lang="en-US" sz="2000" i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mypack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…..  -- package body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mypack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B1505-0F46-4765-A25B-1C15E349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1" y="2867821"/>
            <a:ext cx="8144740" cy="720725"/>
          </a:xfrm>
          <a:prstGeom prst="rect">
            <a:avLst/>
          </a:prstGeom>
          <a:solidFill>
            <a:srgbClr val="FF6600">
              <a:alpha val="1607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CEFE7-285C-4D7E-BDBF-1601CA82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1" y="3588546"/>
            <a:ext cx="8144740" cy="720725"/>
          </a:xfrm>
          <a:prstGeom prst="rect">
            <a:avLst/>
          </a:prstGeom>
          <a:solidFill>
            <a:srgbClr val="008000">
              <a:alpha val="1607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4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17EB9F9F-0086-4ABC-AF0B-07713237C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945" y="-142874"/>
            <a:ext cx="10808855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</a:t>
            </a:r>
            <a:r>
              <a:rPr lang="en-GB" altLang="en-US" sz="3600" b="1" dirty="0">
                <a:latin typeface="Comic Sans MS" panose="030F0702030302020204" pitchFamily="66" charset="0"/>
              </a:rPr>
              <a:t>Components in packages II </a:t>
            </a:r>
            <a:r>
              <a:rPr lang="en-US" altLang="en-US" sz="3600" b="1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A26C4EE1-869E-43A3-83CD-EDE45E462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1572" y="118268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GB" sz="2000" dirty="0">
                <a:latin typeface="Comic Sans MS" panose="030F0702030302020204" pitchFamily="66" charset="0"/>
              </a:rPr>
              <a:t>To use the component the declaration of the package is needed </a:t>
            </a:r>
            <a:r>
              <a:rPr lang="en-GB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in the beginning of the VHDL code</a:t>
            </a:r>
            <a:r>
              <a:rPr lang="en-GB" sz="2000" dirty="0">
                <a:latin typeface="Comic Sans MS" panose="030F0702030302020204" pitchFamily="66" charset="0"/>
              </a:rPr>
              <a:t>, only: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library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ieee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ieee.std_logic_1164.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ALL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use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work.my_pack.ALL</a:t>
            </a:r>
            <a:r>
              <a:rPr lang="en-US" sz="1800" b="1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ex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clk,resetn:</a:t>
            </a:r>
            <a:r>
              <a:rPr lang="en-US" sz="1800" dirty="0" err="1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d1,d2: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(3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       q1,q2,q3: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 q4: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std_logic_vector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(3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0));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entity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rtl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of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ex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00FF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begin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U1: c1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(clk,resetn,d1,q1,q2);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  U2: c2 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map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(d1,d2,q3);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 architecture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948228" name="AutoShape 4">
            <a:extLst>
              <a:ext uri="{FF2B5EF4-FFF2-40B4-BE49-F238E27FC236}">
                <a16:creationId xmlns:a16="http://schemas.microsoft.com/office/drawing/2014/main" id="{EC4A486D-59D2-40F9-BD38-B25A6CDA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506" y="1440656"/>
            <a:ext cx="431800" cy="182563"/>
          </a:xfrm>
          <a:prstGeom prst="rightArrow">
            <a:avLst>
              <a:gd name="adj1" fmla="val 50000"/>
              <a:gd name="adj2" fmla="val 5913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0A584-8FFD-4D8F-A614-9222ED4A0157}"/>
              </a:ext>
            </a:extLst>
          </p:cNvPr>
          <p:cNvGrpSpPr>
            <a:grpSpLocks/>
          </p:cNvGrpSpPr>
          <p:nvPr/>
        </p:nvGrpSpPr>
        <p:grpSpPr bwMode="auto">
          <a:xfrm>
            <a:off x="4941343" y="4060426"/>
            <a:ext cx="5289301" cy="369332"/>
            <a:chOff x="2604868" y="4685784"/>
            <a:chExt cx="5289431" cy="368778"/>
          </a:xfrm>
        </p:grpSpPr>
        <p:sp>
          <p:nvSpPr>
            <p:cNvPr id="57354" name="AutoShape 5">
              <a:extLst>
                <a:ext uri="{FF2B5EF4-FFF2-40B4-BE49-F238E27FC236}">
                  <a16:creationId xmlns:a16="http://schemas.microsoft.com/office/drawing/2014/main" id="{657B6385-12F7-4CC6-83F3-B9DE9FA39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868" y="4800600"/>
              <a:ext cx="3635375" cy="139700"/>
            </a:xfrm>
            <a:prstGeom prst="leftArrow">
              <a:avLst>
                <a:gd name="adj1" fmla="val 50000"/>
                <a:gd name="adj2" fmla="val 141920"/>
              </a:avLst>
            </a:prstGeom>
            <a:solidFill>
              <a:srgbClr val="7030A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7355" name="TextBox 1">
              <a:extLst>
                <a:ext uri="{FF2B5EF4-FFF2-40B4-BE49-F238E27FC236}">
                  <a16:creationId xmlns:a16="http://schemas.microsoft.com/office/drawing/2014/main" id="{CE8F813A-FAD8-4A55-B7A3-93ACD520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685784"/>
              <a:ext cx="1569699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7030A0"/>
                  </a:solidFill>
                </a:rPr>
                <a:t>Nothing,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FB123C-DFC6-4950-A070-8359AE6BF521}"/>
              </a:ext>
            </a:extLst>
          </p:cNvPr>
          <p:cNvGrpSpPr>
            <a:grpSpLocks/>
          </p:cNvGrpSpPr>
          <p:nvPr/>
        </p:nvGrpSpPr>
        <p:grpSpPr bwMode="auto">
          <a:xfrm>
            <a:off x="7383046" y="4596310"/>
            <a:ext cx="1277938" cy="501650"/>
            <a:chOff x="6271522" y="5261879"/>
            <a:chExt cx="1278678" cy="502477"/>
          </a:xfrm>
        </p:grpSpPr>
        <p:sp>
          <p:nvSpPr>
            <p:cNvPr id="57352" name="AutoShape 6">
              <a:extLst>
                <a:ext uri="{FF2B5EF4-FFF2-40B4-BE49-F238E27FC236}">
                  <a16:creationId xmlns:a16="http://schemas.microsoft.com/office/drawing/2014/main" id="{BCD1456D-2D4B-4606-90FC-221321EDA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522" y="5548456"/>
              <a:ext cx="1225550" cy="215900"/>
            </a:xfrm>
            <a:prstGeom prst="leftArrow">
              <a:avLst>
                <a:gd name="adj1" fmla="val 50000"/>
                <a:gd name="adj2" fmla="val 141912"/>
              </a:avLst>
            </a:prstGeom>
            <a:solidFill>
              <a:srgbClr val="00FF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7353" name="AutoShape 6">
              <a:extLst>
                <a:ext uri="{FF2B5EF4-FFF2-40B4-BE49-F238E27FC236}">
                  <a16:creationId xmlns:a16="http://schemas.microsoft.com/office/drawing/2014/main" id="{1FB347DC-6AC5-4DC2-9845-C5B70547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50" y="5261879"/>
              <a:ext cx="1225550" cy="215900"/>
            </a:xfrm>
            <a:prstGeom prst="leftArrow">
              <a:avLst>
                <a:gd name="adj1" fmla="val 50000"/>
                <a:gd name="adj2" fmla="val 141912"/>
              </a:avLst>
            </a:prstGeom>
            <a:solidFill>
              <a:srgbClr val="00FF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4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4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8E17A6E-CE7B-4FCD-83A4-9960F4D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6CFD-58FD-429C-9BA7-1E73CA7E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15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BLOCK</a:t>
            </a:r>
            <a:endParaRPr lang="en-US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900D126-134B-4964-B026-692180A9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570" y="0"/>
            <a:ext cx="6592121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Block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ACA7076-BF62-48F5-A50C-5CE9F306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50" y="1325563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There are two kinds of BLOCK statements: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Simple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Guarded</a:t>
            </a:r>
          </a:p>
        </p:txBody>
      </p:sp>
      <p:pic>
        <p:nvPicPr>
          <p:cNvPr id="59397" name="Picture 2" descr="Image result">
            <a:extLst>
              <a:ext uri="{FF2B5EF4-FFF2-40B4-BE49-F238E27FC236}">
                <a16:creationId xmlns:a16="http://schemas.microsoft.com/office/drawing/2014/main" id="{2F74D594-E0F1-43A9-BEC5-070B1C66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43" y="2251219"/>
            <a:ext cx="5256213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875B887-7384-4AF7-A729-B5934A00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1932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Simple BLOCK (I)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85F75024-A383-4FE7-817A-453D9CFF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simple</a:t>
            </a:r>
            <a:r>
              <a:rPr lang="en-US" altLang="en-US" dirty="0">
                <a:latin typeface="Comic Sans MS" panose="030F0702030302020204" pitchFamily="66" charset="0"/>
              </a:rPr>
              <a:t> BLOCK statement represents only a way of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locally partitioning </a:t>
            </a:r>
            <a:r>
              <a:rPr lang="en-US" altLang="en-US" dirty="0">
                <a:latin typeface="Comic Sans MS" panose="030F0702030302020204" pitchFamily="66" charset="0"/>
              </a:rPr>
              <a:t>the code.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It allows </a:t>
            </a:r>
            <a:r>
              <a:rPr lang="en-US" altLang="en-US" u="sng" dirty="0">
                <a:latin typeface="Comic Sans MS" panose="030F0702030302020204" pitchFamily="66" charset="0"/>
              </a:rPr>
              <a:t>a set of concurrent statements </a:t>
            </a:r>
            <a:r>
              <a:rPr lang="en-US" altLang="en-US" dirty="0">
                <a:latin typeface="Comic Sans MS" panose="030F0702030302020204" pitchFamily="66" charset="0"/>
              </a:rPr>
              <a:t>to be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clustered</a:t>
            </a:r>
            <a:r>
              <a:rPr lang="en-US" altLang="en-US" dirty="0">
                <a:latin typeface="Comic Sans MS" panose="030F0702030302020204" pitchFamily="66" charset="0"/>
              </a:rPr>
              <a:t> into a BLOCK,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Objectives: turning the overall code more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readable</a:t>
            </a:r>
            <a:r>
              <a:rPr lang="en-US" altLang="en-US" dirty="0">
                <a:latin typeface="Comic Sans MS" panose="030F0702030302020204" pitchFamily="66" charset="0"/>
              </a:rPr>
              <a:t> and more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manageable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Syntax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77A20C37-EB23-42A1-9ED4-B7ACF971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86213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label: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[declarative part]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(concurrent statements)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 BLOCK </a:t>
            </a:r>
            <a:r>
              <a:rPr lang="en-US" altLang="en-US" sz="1800" dirty="0">
                <a:latin typeface="Comic Sans MS" panose="030F0702030302020204" pitchFamily="66" charset="0"/>
              </a:rPr>
              <a:t>label;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9969D9F-C330-4BF5-8578-5D08CC8C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195" y="55636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overall aspect of a “blocked’’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16F2E35E-AE68-4ADD-80F0-E4F06DDE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824" y="1419226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example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block1: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block1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block2: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block2;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example;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F6746-2FFF-4102-B2C2-0A2BD5F6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824" y="2358737"/>
            <a:ext cx="3313113" cy="1366838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16A90-6F96-4F47-87A1-5514F826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824" y="3798601"/>
            <a:ext cx="3313113" cy="1368425"/>
          </a:xfrm>
          <a:prstGeom prst="rect">
            <a:avLst/>
          </a:prstGeom>
          <a:solidFill>
            <a:srgbClr val="008000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D742D7E-F0BA-4C07-81C6-F970E449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160460"/>
            <a:ext cx="6244472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Simple Block (II)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B2BA53AF-8244-4F0E-AEFC-B46AB4EE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2" y="1069181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Block Example: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A BLOCK can be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nested</a:t>
            </a:r>
            <a:r>
              <a:rPr lang="en-US" altLang="en-US" sz="2400" dirty="0">
                <a:latin typeface="Comic Sans MS" panose="030F0702030302020204" pitchFamily="66" charset="0"/>
              </a:rPr>
              <a:t> inside another BLOCK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B2B822CB-D75A-40A1-A3CA-ACC84F66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1052391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b1: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a: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>
                <a:latin typeface="Comic Sans MS" panose="030F0702030302020204" pitchFamily="66" charset="0"/>
              </a:rPr>
              <a:t>a &lt;= input_sig </a:t>
            </a:r>
            <a:r>
              <a:rPr lang="sv-SE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sv-SE" altLang="en-US" sz="1800" dirty="0">
                <a:latin typeface="Comic Sans MS" panose="030F0702030302020204" pitchFamily="66" charset="0"/>
              </a:rPr>
              <a:t> ena='1' </a:t>
            </a:r>
            <a:r>
              <a:rPr lang="sv-SE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sv-SE" altLang="en-US" sz="1800" dirty="0">
                <a:latin typeface="Comic Sans MS" panose="030F0702030302020204" pitchFamily="66" charset="0"/>
              </a:rPr>
              <a:t> 'Z';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b1;</a:t>
            </a: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20FE8AA5-C56C-44B1-AEAA-3A38C22A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3244851"/>
            <a:ext cx="50403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label1: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[declarative part of top block]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[concurrent statements of top block]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label2: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[declarative part nested block]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(concurrent statements of nested block)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>
                <a:latin typeface="Comic Sans MS" panose="030F0702030302020204" pitchFamily="66" charset="0"/>
              </a:rPr>
              <a:t> label2;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[more concurrent statements of top block]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>
                <a:latin typeface="Comic Sans MS" panose="030F0702030302020204" pitchFamily="66" charset="0"/>
              </a:rPr>
              <a:t> label1;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2045D-40AE-4198-9524-C28AB9D5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244850"/>
            <a:ext cx="5256212" cy="3136900"/>
          </a:xfrm>
          <a:prstGeom prst="rect">
            <a:avLst/>
          </a:prstGeom>
          <a:solidFill>
            <a:schemeClr val="accent1">
              <a:alpha val="2196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EBE00-123E-40AE-8A85-BE6EF2B3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399" y="4387273"/>
            <a:ext cx="4493491" cy="1345191"/>
          </a:xfrm>
          <a:prstGeom prst="rect">
            <a:avLst/>
          </a:prstGeom>
          <a:solidFill>
            <a:srgbClr val="FFFF00">
              <a:alpha val="1803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  <p:bldP spid="2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929B05A-5E93-45DE-851C-A815E344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82696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Guarded BLOCK (I)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1EDAD55-8640-4386-AB36-03A86847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4" y="11358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guarded</a:t>
            </a:r>
            <a:r>
              <a:rPr lang="en-US" altLang="en-US" sz="2400" dirty="0">
                <a:latin typeface="Comic Sans MS" panose="030F0702030302020204" pitchFamily="66" charset="0"/>
              </a:rPr>
              <a:t> BLOCK is a special kind of BLOCK, which includes an additional expression, called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guard expression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A guarded statement in a guarded BLOCK is executed 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only</a:t>
            </a:r>
            <a:r>
              <a:rPr lang="en-US" altLang="en-US" sz="2400" dirty="0">
                <a:latin typeface="Comic Sans MS" panose="030F0702030302020204" pitchFamily="66" charset="0"/>
              </a:rPr>
              <a:t> when the guard expression is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TRUE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Statements can be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without</a:t>
            </a:r>
            <a:r>
              <a:rPr lang="en-US" altLang="en-US" sz="2400" dirty="0">
                <a:latin typeface="Comic Sans MS" panose="030F0702030302020204" pitchFamily="66" charset="0"/>
              </a:rPr>
              <a:t> guarded expression, but they 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ignore</a:t>
            </a:r>
            <a:r>
              <a:rPr lang="en-US" altLang="en-US" sz="2400" dirty="0">
                <a:latin typeface="Comic Sans MS" panose="030F0702030302020204" pitchFamily="66" charset="0"/>
              </a:rPr>
              <a:t> the condition statement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Using guarded block, </a:t>
            </a:r>
            <a:r>
              <a:rPr lang="en-US" altLang="en-US" sz="2400" u="sng" dirty="0">
                <a:latin typeface="Comic Sans MS" panose="030F0702030302020204" pitchFamily="66" charset="0"/>
              </a:rPr>
              <a:t>even sequential circuits </a:t>
            </a:r>
            <a:r>
              <a:rPr lang="en-US" altLang="en-US" sz="2400" dirty="0">
                <a:latin typeface="Comic Sans MS" panose="030F0702030302020204" pitchFamily="66" charset="0"/>
              </a:rPr>
              <a:t>can also be constructed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However, is not a usual design approach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FA166B08-0415-45CD-B951-5B223923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152" y="2573338"/>
            <a:ext cx="684053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label: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(guard expression)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[declarative part]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(concurrent guarded and unguarded statements)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label;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08DE8CD-BC71-49CF-B756-BC03A6DA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836" y="-47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Guarded BLOCK (II)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5B3FCBAC-41C4-4E7F-8E74-0262FE9B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45" y="1266032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Example: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Latch </a:t>
            </a:r>
            <a:r>
              <a:rPr lang="en-US" altLang="en-US" dirty="0">
                <a:latin typeface="Comic Sans MS" panose="030F0702030302020204" pitchFamily="66" charset="0"/>
              </a:rPr>
              <a:t>Implemented with a Guarded BLOCK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D0FBCC14-E3DC-487D-8A47-7D3B5F20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836" y="1924050"/>
            <a:ext cx="4572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2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ieee.std_logic_1164.all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4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600" dirty="0">
                <a:latin typeface="Comic Sans MS" panose="030F0702030302020204" pitchFamily="66" charset="0"/>
              </a:rPr>
              <a:t> latch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600" dirty="0">
                <a:latin typeface="Comic Sans MS" panose="030F0702030302020204" pitchFamily="66" charset="0"/>
              </a:rPr>
              <a:t> (d,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6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7 q: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600" dirty="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8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latch;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9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10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600" dirty="0">
                <a:latin typeface="Comic Sans MS" panose="030F0702030302020204" pitchFamily="66" charset="0"/>
              </a:rPr>
              <a:t> latch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600" dirty="0">
                <a:latin typeface="Comic Sans MS" panose="030F0702030302020204" pitchFamily="66" charset="0"/>
              </a:rPr>
              <a:t> latch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11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12 b1: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13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14 q &lt;=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GUARDED</a:t>
            </a:r>
            <a:r>
              <a:rPr lang="en-US" altLang="en-US" sz="1600" dirty="0">
                <a:latin typeface="Comic Sans MS" panose="030F0702030302020204" pitchFamily="66" charset="0"/>
              </a:rPr>
              <a:t>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15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600" dirty="0">
                <a:latin typeface="Comic Sans MS" panose="030F0702030302020204" pitchFamily="66" charset="0"/>
              </a:rPr>
              <a:t> b1;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16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latch;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17 </a:t>
            </a:r>
            <a:r>
              <a:rPr lang="en-US" altLang="en-US" sz="16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A5992A75-F6F3-4898-AA5D-A70D47CB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42" y="2821709"/>
            <a:ext cx="35290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q&lt;=GUARDED d </a:t>
            </a:r>
            <a:r>
              <a:rPr lang="en-US" altLang="en-US" sz="1800" dirty="0">
                <a:latin typeface="Comic Sans MS" panose="030F0702030302020204" pitchFamily="66" charset="0"/>
              </a:rPr>
              <a:t>(line 14) is a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guarded statement</a:t>
            </a:r>
            <a:r>
              <a:rPr lang="en-US" altLang="en-US" sz="1800" dirty="0">
                <a:latin typeface="Comic Sans MS" panose="030F0702030302020204" pitchFamily="66" charset="0"/>
              </a:rPr>
              <a:t>. Therefore, </a:t>
            </a:r>
            <a:r>
              <a:rPr lang="en-US" altLang="en-US" sz="1600" dirty="0">
                <a:latin typeface="Comic Sans MS" panose="030F0702030302020204" pitchFamily="66" charset="0"/>
              </a:rPr>
              <a:t>q&lt;=d </a:t>
            </a:r>
            <a:r>
              <a:rPr lang="en-US" altLang="en-US" sz="1800" dirty="0">
                <a:latin typeface="Comic Sans MS" panose="030F0702030302020204" pitchFamily="66" charset="0"/>
              </a:rPr>
              <a:t>will only occur if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='1'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A4C3C-4EC6-4163-A0BB-F8035BFE1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4380096"/>
            <a:ext cx="2847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What does happen if we </a:t>
            </a:r>
            <a:r>
              <a:rPr lang="en-US" altLang="en-US" sz="1400" u="sng" dirty="0">
                <a:latin typeface="Comic Sans MS" panose="030F0702030302020204" pitchFamily="66" charset="0"/>
              </a:rPr>
              <a:t>remove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the “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GUARDED</a:t>
            </a:r>
            <a:r>
              <a:rPr lang="en-US" altLang="en-US" sz="1400" dirty="0">
                <a:latin typeface="Comic Sans MS" panose="030F0702030302020204" pitchFamily="66" charset="0"/>
              </a:rPr>
              <a:t>” word?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3EB69-0BA2-4A56-B482-A484E078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5015103"/>
            <a:ext cx="3575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Answer: </a:t>
            </a:r>
            <a:r>
              <a:rPr lang="en-US" altLang="en-US" sz="1400" dirty="0">
                <a:latin typeface="Comic Sans MS" panose="030F0702030302020204" pitchFamily="66" charset="0"/>
              </a:rPr>
              <a:t>The guarded expression 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=‘1’)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will be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neutral</a:t>
            </a:r>
            <a:r>
              <a:rPr lang="en-US" altLang="en-US" sz="1400" dirty="0">
                <a:latin typeface="Comic Sans MS" panose="030F0702030302020204" pitchFamily="66" charset="0"/>
              </a:rPr>
              <a:t>.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E05D9CE-87E4-4D47-8FB1-4F3F3F62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09" y="-22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Guarded BLOCK (III)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15244D2-FF3C-4B13-A492-FF49D4B2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088" y="1109664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 Example: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DFF</a:t>
            </a:r>
            <a:r>
              <a:rPr lang="en-US" altLang="en-US" sz="2400" dirty="0">
                <a:latin typeface="Comic Sans MS" panose="030F0702030302020204" pitchFamily="66" charset="0"/>
              </a:rPr>
              <a:t> Implemented with a Guarded BLOCK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DCBA7965-08D4-4DAC-BE79-CA7AEF84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1482725"/>
            <a:ext cx="457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ieee.std_logic_1164.all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4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 d,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,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7 q: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8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9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12 b1: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800" dirty="0">
                <a:latin typeface="Comic Sans MS" panose="030F0702030302020204" pitchFamily="66" charset="0"/>
              </a:rPr>
              <a:t> 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='1')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14 q &lt;=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GUARDED</a:t>
            </a:r>
            <a:r>
              <a:rPr lang="en-US" altLang="en-US" sz="1800" dirty="0">
                <a:latin typeface="Comic Sans MS" panose="030F0702030302020204" pitchFamily="66" charset="0"/>
              </a:rPr>
              <a:t> '0'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='1'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en-US" altLang="en-US" sz="1800" dirty="0">
                <a:latin typeface="Comic Sans MS" panose="030F0702030302020204" pitchFamily="66" charset="0"/>
              </a:rPr>
              <a:t>    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15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en-US" sz="1800" dirty="0">
                <a:latin typeface="Comic Sans MS" panose="030F0702030302020204" pitchFamily="66" charset="0"/>
              </a:rPr>
              <a:t> b1;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16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17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FD8B4BD4-2F70-448A-B97F-C986A31B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49" y="1676956"/>
            <a:ext cx="4647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positive-edge sensitive D-type flip-flop</a:t>
            </a:r>
          </a:p>
        </p:txBody>
      </p:sp>
      <p:sp>
        <p:nvSpPr>
          <p:cNvPr id="65543" name="Rectangle 6">
            <a:extLst>
              <a:ext uri="{FF2B5EF4-FFF2-40B4-BE49-F238E27FC236}">
                <a16:creationId xmlns:a16="http://schemas.microsoft.com/office/drawing/2014/main" id="{59B95CE7-95EB-4DC8-8A29-22EEEACD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49" y="2038629"/>
            <a:ext cx="2683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with </a:t>
            </a:r>
            <a:r>
              <a:rPr lang="en-US" altLang="en-US" sz="1800" u="sng" dirty="0">
                <a:latin typeface="Comic Sans MS" panose="030F0702030302020204" pitchFamily="66" charset="0"/>
              </a:rPr>
              <a:t>synchronous reset</a:t>
            </a:r>
          </a:p>
        </p:txBody>
      </p:sp>
      <p:sp>
        <p:nvSpPr>
          <p:cNvPr id="65544" name="Rectangle 7">
            <a:extLst>
              <a:ext uri="{FF2B5EF4-FFF2-40B4-BE49-F238E27FC236}">
                <a16:creationId xmlns:a16="http://schemas.microsoft.com/office/drawing/2014/main" id="{45EE1BB2-1E89-4FB6-A521-B26A1945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245" y="2642910"/>
            <a:ext cx="33893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='1' </a:t>
            </a:r>
            <a:r>
              <a:rPr lang="en-US" altLang="en-US" sz="1800" dirty="0">
                <a:latin typeface="Comic Sans MS" panose="030F0702030302020204" pitchFamily="66" charset="0"/>
              </a:rPr>
              <a:t>(line 12) is the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guard expression</a:t>
            </a:r>
            <a:r>
              <a:rPr lang="en-US" altLang="en-US" sz="1800" dirty="0">
                <a:latin typeface="Comic Sans MS" panose="030F0702030302020204" pitchFamily="66" charset="0"/>
              </a:rPr>
              <a:t>, while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q &lt;= GUARDED '0‘ WHEN </a:t>
            </a:r>
            <a:r>
              <a:rPr lang="en-US" alt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rst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='1' </a:t>
            </a:r>
            <a:r>
              <a:rPr lang="en-US" altLang="en-US" sz="1800" dirty="0">
                <a:latin typeface="Comic Sans MS" panose="030F0702030302020204" pitchFamily="66" charset="0"/>
              </a:rPr>
              <a:t>(line 14) is a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guarded statement</a:t>
            </a:r>
          </a:p>
        </p:txBody>
      </p:sp>
      <p:sp>
        <p:nvSpPr>
          <p:cNvPr id="65545" name="Rectangle 8">
            <a:extLst>
              <a:ext uri="{FF2B5EF4-FFF2-40B4-BE49-F238E27FC236}">
                <a16:creationId xmlns:a16="http://schemas.microsoft.com/office/drawing/2014/main" id="{E89DDA3F-1317-4CD0-972F-370D87B5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245" y="5113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q&lt;='0' </a:t>
            </a:r>
            <a:r>
              <a:rPr lang="en-US" altLang="en-US" sz="1800" dirty="0">
                <a:latin typeface="Comic Sans MS" panose="030F0702030302020204" pitchFamily="66" charset="0"/>
              </a:rPr>
              <a:t>will occur when the guard expression is true 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 is ‘1’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7E29A34-C120-45F7-BFDE-9F0A5B88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887-968A-48D8-99E8-D2D71E08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2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dirty="0">
                <a:latin typeface="Comic Sans MS" panose="030F0702030302020204" pitchFamily="66" charset="0"/>
              </a:rPr>
              <a:t> is simply a piece of conventional code.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By declaring such code as being a COMPONENT, it can then be used within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another circuit</a:t>
            </a:r>
            <a:r>
              <a:rPr lang="en-US" altLang="en-US" dirty="0">
                <a:latin typeface="Comic Sans MS" panose="030F0702030302020204" pitchFamily="66" charset="0"/>
              </a:rPr>
              <a:t>, thus allowing the construction of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hierarchical</a:t>
            </a:r>
            <a:r>
              <a:rPr lang="en-US" altLang="en-US" dirty="0">
                <a:latin typeface="Comic Sans MS" panose="030F0702030302020204" pitchFamily="66" charset="0"/>
              </a:rPr>
              <a:t> designs.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A COMPONENT is also another way of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partitioning</a:t>
            </a:r>
            <a:r>
              <a:rPr lang="en-US" altLang="en-US" dirty="0">
                <a:latin typeface="Comic Sans MS" panose="030F0702030302020204" pitchFamily="66" charset="0"/>
              </a:rPr>
              <a:t> a code and providing code sharing and code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flip-flops, multiplexers, adders, basic gates,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1A417BF-FA41-4BE5-BD9C-EFE38BFC9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5340" y="139052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Components (II)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7A39B197-F796-4157-B58B-FEB6B37FB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273" y="1077480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Component is the basic unit of structural VHDL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Component declaration syntax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component </a:t>
            </a:r>
            <a:r>
              <a:rPr lang="en-US" altLang="en-US" sz="2400" dirty="0">
                <a:latin typeface="Comic Sans MS" panose="030F0702030302020204" pitchFamily="66" charset="0"/>
              </a:rPr>
              <a:t> &lt;entity name&gt;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      [</a:t>
            </a:r>
            <a:r>
              <a:rPr lang="en-US" altLang="en-US" sz="2400" b="1" dirty="0">
                <a:latin typeface="Comic Sans MS" panose="030F0702030302020204" pitchFamily="66" charset="0"/>
              </a:rPr>
              <a:t>generic</a:t>
            </a:r>
            <a:r>
              <a:rPr lang="en-US" altLang="en-US" sz="2400" dirty="0">
                <a:latin typeface="Comic Sans MS" panose="030F0702030302020204" pitchFamily="66" charset="0"/>
              </a:rPr>
              <a:t> (&lt;generic-list&gt;);]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        </a:t>
            </a:r>
            <a:r>
              <a:rPr lang="en-US" altLang="en-US" sz="2400" b="1" dirty="0">
                <a:latin typeface="Comic Sans MS" panose="030F0702030302020204" pitchFamily="66" charset="0"/>
              </a:rPr>
              <a:t>port</a:t>
            </a:r>
            <a:r>
              <a:rPr lang="en-US" altLang="en-US" sz="2400" dirty="0">
                <a:latin typeface="Comic Sans MS" panose="030F0702030302020204" pitchFamily="66" charset="0"/>
              </a:rPr>
              <a:t> (&lt;port-list&gt;);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 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end component</a:t>
            </a:r>
            <a:r>
              <a:rPr lang="en-US" altLang="en-US" sz="2400" dirty="0">
                <a:latin typeface="Comic Sans MS" panose="030F0702030302020204" pitchFamily="66" charset="0"/>
              </a:rPr>
              <a:t>;  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Port-list and generic-list </a:t>
            </a:r>
            <a:r>
              <a:rPr lang="en-US" altLang="en-US" sz="2400" b="1" dirty="0">
                <a:latin typeface="Comic Sans MS" panose="030F0702030302020204" pitchFamily="66" charset="0"/>
              </a:rPr>
              <a:t>must be</a:t>
            </a:r>
            <a:r>
              <a:rPr lang="en-US" altLang="en-US" sz="2400" dirty="0">
                <a:latin typeface="Comic Sans MS" panose="030F0702030302020204" pitchFamily="66" charset="0"/>
              </a:rPr>
              <a:t> has the </a:t>
            </a:r>
            <a:r>
              <a:rPr lang="en-US" alt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same order</a:t>
            </a:r>
            <a:r>
              <a:rPr lang="en-US" altLang="en-US" sz="2400" dirty="0">
                <a:latin typeface="Comic Sans MS" panose="030F0702030302020204" pitchFamily="66" charset="0"/>
              </a:rPr>
              <a:t> as in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Component declaration location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In the architecture body </a:t>
            </a:r>
            <a:r>
              <a:rPr lang="en-US" altLang="en-US" sz="2000" u="sng" dirty="0">
                <a:latin typeface="Comic Sans MS" panose="030F0702030302020204" pitchFamily="66" charset="0"/>
              </a:rPr>
              <a:t>before</a:t>
            </a:r>
            <a:r>
              <a:rPr lang="en-US" altLang="en-US" sz="2000" dirty="0">
                <a:latin typeface="Comic Sans MS" panose="030F0702030302020204" pitchFamily="66" charset="0"/>
              </a:rPr>
              <a:t> begin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In a package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5396812-56B2-4E97-A115-3EBC02E1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395" y="131763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Components (III)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0F5ABD9F-4F4A-41B6-B463-FE8265A7DE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4386" y="1063625"/>
            <a:ext cx="8486775" cy="1016000"/>
            <a:chOff x="414" y="890"/>
            <a:chExt cx="5346" cy="640"/>
          </a:xfrm>
        </p:grpSpPr>
        <p:sp>
          <p:nvSpPr>
            <p:cNvPr id="22535" name="AutoShape 3">
              <a:extLst>
                <a:ext uri="{FF2B5EF4-FFF2-40B4-BE49-F238E27FC236}">
                  <a16:creationId xmlns:a16="http://schemas.microsoft.com/office/drawing/2014/main" id="{685748BE-484E-4627-86A0-EA3A4BC41D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" y="890"/>
              <a:ext cx="534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536" name="Picture 5">
              <a:extLst>
                <a:ext uri="{FF2B5EF4-FFF2-40B4-BE49-F238E27FC236}">
                  <a16:creationId xmlns:a16="http://schemas.microsoft.com/office/drawing/2014/main" id="{97FB4FED-77A8-4298-A929-7994D0422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890"/>
              <a:ext cx="5352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6D5AB-9866-49E1-8F62-35C62095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95" y="2404919"/>
            <a:ext cx="8374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To instantiate a component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 label is required</a:t>
            </a:r>
            <a:r>
              <a:rPr lang="en-US" altLang="en-US" sz="1800" dirty="0">
                <a:latin typeface="Comic Sans MS" panose="030F0702030302020204" pitchFamily="66" charset="0"/>
              </a:rPr>
              <a:t>, followed by the </a:t>
            </a:r>
            <a:r>
              <a:rPr lang="en-US" altLang="en-US" sz="1800" dirty="0">
                <a:solidFill>
                  <a:srgbClr val="009900"/>
                </a:solidFill>
                <a:latin typeface="Comic Sans MS" panose="030F0702030302020204" pitchFamily="66" charset="0"/>
              </a:rPr>
              <a:t>component’s name </a:t>
            </a:r>
            <a:r>
              <a:rPr lang="en-US" altLang="en-US" sz="1800" dirty="0">
                <a:latin typeface="Comic Sans MS" panose="030F0702030302020204" pitchFamily="66" charset="0"/>
              </a:rPr>
              <a:t>and a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PORT MAP declaration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37FFA-241B-42E3-893F-784CF5F4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95" y="3421928"/>
            <a:ext cx="8193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port_list</a:t>
            </a:r>
            <a:r>
              <a:rPr lang="en-US" altLang="en-US" sz="1800" dirty="0">
                <a:latin typeface="Comic Sans MS" panose="030F0702030302020204" pitchFamily="66" charset="0"/>
              </a:rPr>
              <a:t> is just a list relating the ports of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actual circuit </a:t>
            </a:r>
            <a:r>
              <a:rPr lang="en-US" altLang="en-US" sz="1800" dirty="0">
                <a:latin typeface="Comic Sans MS" panose="030F0702030302020204" pitchFamily="66" charset="0"/>
              </a:rPr>
              <a:t>to the ports of the </a:t>
            </a:r>
            <a:r>
              <a:rPr lang="en-US" altLang="en-US" sz="1800" u="sng" dirty="0">
                <a:latin typeface="Comic Sans MS" panose="030F0702030302020204" pitchFamily="66" charset="0"/>
              </a:rPr>
              <a:t>pre-designed component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7D880750-19B4-4DE2-B2D6-8E9973136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6795" y="118270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Component (IV)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4482D1F-EAE2-4562-B7BE-3FA67F98B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1" y="92948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 err="1">
                <a:latin typeface="Comic Sans MS" panose="030F0702030302020204" pitchFamily="66" charset="0"/>
              </a:rPr>
              <a:t>Entiry</a:t>
            </a:r>
            <a:r>
              <a:rPr lang="en-US" altLang="en-US" sz="1000" dirty="0">
                <a:latin typeface="Comic Sans MS" panose="030F0702030302020204" pitchFamily="66" charset="0"/>
              </a:rPr>
              <a:t> ex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 port(</a:t>
            </a:r>
            <a:r>
              <a:rPr lang="en-US" altLang="en-US" sz="1000" dirty="0" err="1">
                <a:latin typeface="Comic Sans MS" panose="030F0702030302020204" pitchFamily="66" charset="0"/>
              </a:rPr>
              <a:t>a,b</a:t>
            </a:r>
            <a:r>
              <a:rPr lang="en-US" altLang="en-US" sz="1000" dirty="0">
                <a:latin typeface="Comic Sans MS" panose="030F0702030302020204" pitchFamily="66" charset="0"/>
              </a:rPr>
              <a:t>: in </a:t>
            </a:r>
            <a:r>
              <a:rPr lang="en-US" altLang="en-US" sz="10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000" dirty="0">
                <a:latin typeface="Comic Sans MS" panose="030F0702030302020204" pitchFamily="66" charset="0"/>
              </a:rPr>
              <a:t>(2 </a:t>
            </a:r>
            <a:r>
              <a:rPr lang="en-US" altLang="en-US" sz="10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000" dirty="0">
                <a:latin typeface="Comic Sans MS" panose="030F0702030302020204" pitchFamily="66" charset="0"/>
              </a:rPr>
              <a:t>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            q: out </a:t>
            </a:r>
            <a:r>
              <a:rPr lang="en-US" altLang="en-US" sz="10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000" dirty="0">
                <a:latin typeface="Comic Sans MS" panose="030F0702030302020204" pitchFamily="66" charset="0"/>
              </a:rPr>
              <a:t> (2 </a:t>
            </a:r>
            <a:r>
              <a:rPr lang="en-US" altLang="en-US" sz="10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000" dirty="0">
                <a:latin typeface="Comic Sans MS" panose="030F0702030302020204" pitchFamily="66" charset="0"/>
              </a:rPr>
              <a:t> 0));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Architecture </a:t>
            </a:r>
            <a:r>
              <a:rPr lang="en-US" altLang="en-US" sz="1000" dirty="0" err="1">
                <a:latin typeface="Comic Sans MS" panose="030F0702030302020204" pitchFamily="66" charset="0"/>
              </a:rPr>
              <a:t>rtl</a:t>
            </a:r>
            <a:r>
              <a:rPr lang="en-US" altLang="en-US" sz="1000" dirty="0">
                <a:latin typeface="Comic Sans MS" panose="030F0702030302020204" pitchFamily="66" charset="0"/>
              </a:rPr>
              <a:t> of ex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Entity </a:t>
            </a:r>
            <a:r>
              <a:rPr lang="en-US" altLang="en-US" sz="1000" dirty="0" err="1">
                <a:latin typeface="Comic Sans MS" panose="030F0702030302020204" pitchFamily="66" charset="0"/>
              </a:rPr>
              <a:t>top_level</a:t>
            </a:r>
            <a:r>
              <a:rPr lang="en-US" altLang="en-US" sz="1000" dirty="0">
                <a:latin typeface="Comic Sans MS" panose="030F0702030302020204" pitchFamily="66" charset="0"/>
              </a:rPr>
              <a:t>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port(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         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        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Architecture </a:t>
            </a:r>
            <a:r>
              <a:rPr lang="en-US" altLang="en-US" sz="1000" dirty="0" err="1">
                <a:latin typeface="Comic Sans MS" panose="030F0702030302020204" pitchFamily="66" charset="0"/>
              </a:rPr>
              <a:t>rtl</a:t>
            </a:r>
            <a:r>
              <a:rPr lang="en-US" altLang="en-US" sz="1000" dirty="0">
                <a:latin typeface="Comic Sans MS" panose="030F0702030302020204" pitchFamily="66" charset="0"/>
              </a:rPr>
              <a:t> of </a:t>
            </a:r>
            <a:r>
              <a:rPr lang="en-US" altLang="en-US" sz="1000" dirty="0" err="1">
                <a:latin typeface="Comic Sans MS" panose="030F0702030302020204" pitchFamily="66" charset="0"/>
              </a:rPr>
              <a:t>top_level</a:t>
            </a:r>
            <a:r>
              <a:rPr lang="en-US" altLang="en-US" sz="1000" dirty="0">
                <a:latin typeface="Comic Sans MS" panose="030F0702030302020204" pitchFamily="66" charset="0"/>
              </a:rPr>
              <a:t>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  </a:t>
            </a:r>
            <a:r>
              <a:rPr lang="en-US" alt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component</a:t>
            </a:r>
            <a:r>
              <a:rPr lang="en-US" altLang="en-US" sz="1000" b="1" dirty="0">
                <a:latin typeface="Comic Sans MS" panose="030F0702030302020204" pitchFamily="66" charset="0"/>
              </a:rPr>
              <a:t> 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mic Sans MS" panose="030F0702030302020204" pitchFamily="66" charset="0"/>
              </a:rPr>
              <a:t>     port(</a:t>
            </a:r>
            <a:r>
              <a:rPr lang="en-US" altLang="en-US" sz="1000" b="1" dirty="0" err="1">
                <a:latin typeface="Comic Sans MS" panose="030F0702030302020204" pitchFamily="66" charset="0"/>
              </a:rPr>
              <a:t>a,b</a:t>
            </a:r>
            <a:r>
              <a:rPr lang="en-US" altLang="en-US" sz="1000" b="1" dirty="0">
                <a:latin typeface="Comic Sans MS" panose="030F0702030302020204" pitchFamily="66" charset="0"/>
              </a:rPr>
              <a:t>: in </a:t>
            </a:r>
            <a:r>
              <a:rPr lang="en-US" altLang="en-US" sz="1000" b="1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000" b="1" dirty="0">
                <a:latin typeface="Comic Sans MS" panose="030F0702030302020204" pitchFamily="66" charset="0"/>
              </a:rPr>
              <a:t>(2 </a:t>
            </a:r>
            <a:r>
              <a:rPr lang="en-US" altLang="en-US" sz="10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000" b="1" dirty="0">
                <a:latin typeface="Comic Sans MS" panose="030F0702030302020204" pitchFamily="66" charset="0"/>
              </a:rPr>
              <a:t>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mic Sans MS" panose="030F0702030302020204" pitchFamily="66" charset="0"/>
              </a:rPr>
              <a:t>               q: out </a:t>
            </a:r>
            <a:r>
              <a:rPr lang="en-US" altLang="en-US" sz="1000" b="1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000" b="1" dirty="0">
                <a:latin typeface="Comic Sans MS" panose="030F0702030302020204" pitchFamily="66" charset="0"/>
              </a:rPr>
              <a:t> (2 </a:t>
            </a:r>
            <a:r>
              <a:rPr lang="en-US" altLang="en-US" sz="10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000" b="1" dirty="0">
                <a:latin typeface="Comic Sans MS" panose="030F0702030302020204" pitchFamily="66" charset="0"/>
              </a:rPr>
              <a:t> 0));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mic Sans MS" panose="030F0702030302020204" pitchFamily="66" charset="0"/>
              </a:rPr>
              <a:t>  </a:t>
            </a:r>
            <a:r>
              <a:rPr lang="en-US" altLang="en-US" sz="1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end component</a:t>
            </a:r>
            <a:r>
              <a:rPr lang="en-US" altLang="en-US" sz="1000" b="1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000" dirty="0">
                <a:latin typeface="Comic Sans MS" panose="030F0702030302020204" pitchFamily="66" charset="0"/>
              </a:rPr>
              <a:t>End;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30D5CF24-D38F-4CBF-BA5D-A578AC1F5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7191" y="1089819"/>
            <a:ext cx="0" cy="1655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D5ABEF19-D25B-4544-993F-A372DBD2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489" y="1686868"/>
            <a:ext cx="2175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Component ex</a:t>
            </a:r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0E0C6B6D-CAA4-4A47-94C9-048989AE7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7191" y="3277588"/>
            <a:ext cx="0" cy="29511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DE2E5472-835B-48C5-BCC5-95545A64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24" y="4168199"/>
            <a:ext cx="326243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A hierarchal architecture</a:t>
            </a:r>
          </a:p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call component ex </a:t>
            </a:r>
          </a:p>
        </p:txBody>
      </p:sp>
      <p:sp>
        <p:nvSpPr>
          <p:cNvPr id="936968" name="AutoShape 8">
            <a:extLst>
              <a:ext uri="{FF2B5EF4-FFF2-40B4-BE49-F238E27FC236}">
                <a16:creationId xmlns:a16="http://schemas.microsoft.com/office/drawing/2014/main" id="{37F2DE16-EC92-4ACE-8C79-42BBCA21E1C3}"/>
              </a:ext>
            </a:extLst>
          </p:cNvPr>
          <p:cNvSpPr>
            <a:spLocks noChangeArrowheads="1"/>
          </p:cNvSpPr>
          <p:nvPr/>
        </p:nvSpPr>
        <p:spPr bwMode="auto">
          <a:xfrm rot="708146">
            <a:off x="3449638" y="6120801"/>
            <a:ext cx="1441450" cy="215900"/>
          </a:xfrm>
          <a:prstGeom prst="leftArrow">
            <a:avLst>
              <a:gd name="adj1" fmla="val 50000"/>
              <a:gd name="adj2" fmla="val 166912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36969" name="Oval 9">
            <a:extLst>
              <a:ext uri="{FF2B5EF4-FFF2-40B4-BE49-F238E27FC236}">
                <a16:creationId xmlns:a16="http://schemas.microsoft.com/office/drawing/2014/main" id="{21098132-9483-49D6-8436-1BCF8FBD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" y="1089819"/>
            <a:ext cx="4318553" cy="649287"/>
          </a:xfrm>
          <a:prstGeom prst="ellipse">
            <a:avLst/>
          </a:prstGeom>
          <a:solidFill>
            <a:srgbClr val="FFFF99">
              <a:alpha val="20000"/>
            </a:srgbClr>
          </a:solidFill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36970" name="Oval 10">
            <a:extLst>
              <a:ext uri="{FF2B5EF4-FFF2-40B4-BE49-F238E27FC236}">
                <a16:creationId xmlns:a16="http://schemas.microsoft.com/office/drawing/2014/main" id="{B153FB85-EFB3-4156-B281-E99B1C8D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61" y="4838390"/>
            <a:ext cx="4211637" cy="649288"/>
          </a:xfrm>
          <a:prstGeom prst="ellipse">
            <a:avLst/>
          </a:prstGeom>
          <a:solidFill>
            <a:srgbClr val="FFFF99">
              <a:alpha val="20000"/>
            </a:srgbClr>
          </a:solidFill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8" grpId="0" animBg="1"/>
      <p:bldP spid="936968" grpId="1" animBg="1"/>
      <p:bldP spid="936969" grpId="0" animBg="1"/>
      <p:bldP spid="936969" grpId="1" animBg="1"/>
      <p:bldP spid="936970" grpId="0" animBg="1"/>
      <p:bldP spid="93697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19E7A0AC-F74B-4837-A2BA-4EE3182E1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Structural VHDL (component instantiation)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AD44D2DC-F09F-4947-B7CA-7EFED7984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Syntax 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[port-association-list];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architecture </a:t>
            </a:r>
            <a:r>
              <a:rPr lang="en-US" altLang="en-US" dirty="0" err="1">
                <a:latin typeface="Comic Sans MS" panose="030F0702030302020204" pitchFamily="66" charset="0"/>
              </a:rPr>
              <a:t>my_and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of </a:t>
            </a:r>
            <a:r>
              <a:rPr lang="en-US" altLang="en-US" b="1" dirty="0">
                <a:latin typeface="Comic Sans MS" panose="030F0702030302020204" pitchFamily="66" charset="0"/>
              </a:rPr>
              <a:t>test</a:t>
            </a:r>
            <a:r>
              <a:rPr lang="en-US" altLang="en-US" dirty="0">
                <a:latin typeface="Comic Sans MS" panose="030F0702030302020204" pitchFamily="66" charset="0"/>
              </a:rPr>
              <a:t> is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component </a:t>
            </a:r>
            <a:r>
              <a:rPr lang="en-US" altLang="en-US" i="1" dirty="0">
                <a:latin typeface="Comic Sans MS" panose="030F0702030302020204" pitchFamily="66" charset="0"/>
              </a:rPr>
              <a:t>And2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mic Sans MS" panose="030F0702030302020204" pitchFamily="66" charset="0"/>
              </a:rPr>
              <a:t>-- Component Declaration</a:t>
            </a:r>
            <a:endParaRPr lang="en-US" altLang="en-US" sz="18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	</a:t>
            </a:r>
            <a:r>
              <a:rPr lang="en-US" altLang="en-US" b="1" dirty="0">
                <a:latin typeface="Comic Sans MS" panose="030F0702030302020204" pitchFamily="66" charset="0"/>
              </a:rPr>
              <a:t>port ( I1, I2 : Bit; O1 : </a:t>
            </a:r>
            <a:r>
              <a:rPr lang="en-US" altLang="en-US" dirty="0">
                <a:latin typeface="Comic Sans MS" panose="030F0702030302020204" pitchFamily="66" charset="0"/>
              </a:rPr>
              <a:t>out</a:t>
            </a:r>
            <a:r>
              <a:rPr lang="en-US" altLang="en-US" b="1" dirty="0">
                <a:latin typeface="Comic Sans MS" panose="030F0702030302020204" pitchFamily="66" charset="0"/>
              </a:rPr>
              <a:t> Bit);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end component;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signal </a:t>
            </a:r>
            <a:r>
              <a:rPr lang="en-US" altLang="en-US" b="1" dirty="0">
                <a:latin typeface="Comic Sans MS" panose="030F0702030302020204" pitchFamily="66" charset="0"/>
              </a:rPr>
              <a:t>S1, S2, S3 : Bit;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begin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</a:t>
            </a:r>
            <a:r>
              <a:rPr lang="en-US" altLang="en-US" i="1" dirty="0">
                <a:latin typeface="Comic Sans MS" panose="030F0702030302020204" pitchFamily="66" charset="0"/>
              </a:rPr>
              <a:t>And2</a:t>
            </a:r>
            <a:r>
              <a:rPr lang="en-US" altLang="en-US" b="1" dirty="0">
                <a:latin typeface="Comic Sans MS" panose="030F0702030302020204" pitchFamily="66" charset="0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port map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</a:rPr>
              <a:t>( S1, S2, S3); </a:t>
            </a:r>
            <a:r>
              <a:rPr lang="en-US" altLang="en-US" sz="1800" b="1" dirty="0">
                <a:solidFill>
                  <a:srgbClr val="009900"/>
                </a:solidFill>
                <a:latin typeface="Comic Sans MS" panose="030F0702030302020204" pitchFamily="66" charset="0"/>
              </a:rPr>
              <a:t>-- Instance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end </a:t>
            </a:r>
            <a:r>
              <a:rPr lang="en-US" altLang="en-US" dirty="0" err="1">
                <a:latin typeface="Comic Sans MS" panose="030F0702030302020204" pitchFamily="66" charset="0"/>
              </a:rPr>
              <a:t>my_and</a:t>
            </a:r>
            <a:r>
              <a:rPr lang="en-US" altLang="en-US" b="1" dirty="0">
                <a:latin typeface="Comic Sans MS" panose="030F0702030302020204" pitchFamily="66" charset="0"/>
              </a:rPr>
              <a:t>;</a:t>
            </a:r>
          </a:p>
          <a:p>
            <a:endParaRPr lang="en-US" altLang="en-US" sz="36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937992" name="Group 8">
            <a:extLst>
              <a:ext uri="{FF2B5EF4-FFF2-40B4-BE49-F238E27FC236}">
                <a16:creationId xmlns:a16="http://schemas.microsoft.com/office/drawing/2014/main" id="{8137302F-25EE-409C-AFED-DA876E067D54}"/>
              </a:ext>
            </a:extLst>
          </p:cNvPr>
          <p:cNvGrpSpPr>
            <a:grpSpLocks/>
          </p:cNvGrpSpPr>
          <p:nvPr/>
        </p:nvGrpSpPr>
        <p:grpSpPr bwMode="auto">
          <a:xfrm>
            <a:off x="2807879" y="3875520"/>
            <a:ext cx="3104797" cy="1520825"/>
            <a:chOff x="864" y="2568"/>
            <a:chExt cx="1912" cy="958"/>
          </a:xfrm>
        </p:grpSpPr>
        <p:sp>
          <p:nvSpPr>
            <p:cNvPr id="24584" name="Freeform 4">
              <a:extLst>
                <a:ext uri="{FF2B5EF4-FFF2-40B4-BE49-F238E27FC236}">
                  <a16:creationId xmlns:a16="http://schemas.microsoft.com/office/drawing/2014/main" id="{FA122107-B604-4E6B-B52E-5320F9419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619"/>
              <a:ext cx="905" cy="907"/>
            </a:xfrm>
            <a:custGeom>
              <a:avLst/>
              <a:gdLst>
                <a:gd name="T0" fmla="*/ 46 w 998"/>
                <a:gd name="T1" fmla="*/ 0 h 952"/>
                <a:gd name="T2" fmla="*/ 34 w 998"/>
                <a:gd name="T3" fmla="*/ 184 h 952"/>
                <a:gd name="T4" fmla="*/ 253 w 998"/>
                <a:gd name="T5" fmla="*/ 483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8" h="952">
                  <a:moveTo>
                    <a:pt x="182" y="0"/>
                  </a:moveTo>
                  <a:cubicBezTo>
                    <a:pt x="91" y="102"/>
                    <a:pt x="0" y="204"/>
                    <a:pt x="136" y="363"/>
                  </a:cubicBezTo>
                  <a:cubicBezTo>
                    <a:pt x="272" y="522"/>
                    <a:pt x="635" y="737"/>
                    <a:pt x="998" y="952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5" name="Freeform 6">
              <a:extLst>
                <a:ext uri="{FF2B5EF4-FFF2-40B4-BE49-F238E27FC236}">
                  <a16:creationId xmlns:a16="http://schemas.microsoft.com/office/drawing/2014/main" id="{7E26819C-F548-414E-B5FA-3AC7BE50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597"/>
              <a:ext cx="839" cy="907"/>
            </a:xfrm>
            <a:custGeom>
              <a:avLst/>
              <a:gdLst>
                <a:gd name="T0" fmla="*/ 4 w 1103"/>
                <a:gd name="T1" fmla="*/ 0 h 952"/>
                <a:gd name="T2" fmla="*/ 4 w 1103"/>
                <a:gd name="T3" fmla="*/ 184 h 952"/>
                <a:gd name="T4" fmla="*/ 24 w 1103"/>
                <a:gd name="T5" fmla="*/ 483 h 9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3" h="952">
                  <a:moveTo>
                    <a:pt x="196" y="0"/>
                  </a:moveTo>
                  <a:cubicBezTo>
                    <a:pt x="98" y="102"/>
                    <a:pt x="0" y="204"/>
                    <a:pt x="151" y="363"/>
                  </a:cubicBezTo>
                  <a:cubicBezTo>
                    <a:pt x="302" y="522"/>
                    <a:pt x="702" y="737"/>
                    <a:pt x="1103" y="952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Freeform 7">
              <a:extLst>
                <a:ext uri="{FF2B5EF4-FFF2-40B4-BE49-F238E27FC236}">
                  <a16:creationId xmlns:a16="http://schemas.microsoft.com/office/drawing/2014/main" id="{53DD55CD-2A81-4C7A-A2AB-23BDB9BF9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568"/>
              <a:ext cx="384" cy="862"/>
            </a:xfrm>
            <a:custGeom>
              <a:avLst/>
              <a:gdLst>
                <a:gd name="T0" fmla="*/ 0 w 688"/>
                <a:gd name="T1" fmla="*/ 0 h 862"/>
                <a:gd name="T2" fmla="*/ 1 w 688"/>
                <a:gd name="T3" fmla="*/ 272 h 862"/>
                <a:gd name="T4" fmla="*/ 1 w 688"/>
                <a:gd name="T5" fmla="*/ 862 h 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8" h="862">
                  <a:moveTo>
                    <a:pt x="0" y="0"/>
                  </a:moveTo>
                  <a:cubicBezTo>
                    <a:pt x="246" y="64"/>
                    <a:pt x="492" y="128"/>
                    <a:pt x="590" y="272"/>
                  </a:cubicBezTo>
                  <a:cubicBezTo>
                    <a:pt x="688" y="416"/>
                    <a:pt x="639" y="639"/>
                    <a:pt x="590" y="862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335CE35-850E-4AA4-B36D-646920BFC4EE}"/>
              </a:ext>
            </a:extLst>
          </p:cNvPr>
          <p:cNvSpPr/>
          <p:nvPr/>
        </p:nvSpPr>
        <p:spPr>
          <a:xfrm>
            <a:off x="1607127" y="3368676"/>
            <a:ext cx="5936673" cy="870816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9176F-9C60-4953-9A7D-35C1FFFE51B6}"/>
              </a:ext>
            </a:extLst>
          </p:cNvPr>
          <p:cNvSpPr/>
          <p:nvPr/>
        </p:nvSpPr>
        <p:spPr>
          <a:xfrm>
            <a:off x="2590799" y="5173664"/>
            <a:ext cx="5352473" cy="471487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1" dur="100" fill="hold"/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100" fill="hold"/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79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16889</TotalTime>
  <Words>3449</Words>
  <Application>Microsoft Office PowerPoint</Application>
  <PresentationFormat>Widescreen</PresentationFormat>
  <Paragraphs>604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VHDL (Structural Design)</vt:lpstr>
      <vt:lpstr>Outline</vt:lpstr>
      <vt:lpstr>Structural VHDL (Introduction )</vt:lpstr>
      <vt:lpstr>PowerPoint Presentation</vt:lpstr>
      <vt:lpstr>Components</vt:lpstr>
      <vt:lpstr>Components (II)</vt:lpstr>
      <vt:lpstr>Components (III)</vt:lpstr>
      <vt:lpstr>Component (IV)</vt:lpstr>
      <vt:lpstr>Structural VHDL (component instantiation)</vt:lpstr>
      <vt:lpstr>Structural VHDL (Full Example)</vt:lpstr>
      <vt:lpstr>Structural VHDL (Full Example II)</vt:lpstr>
      <vt:lpstr>Structural VHDL (Full Example III)</vt:lpstr>
      <vt:lpstr>PowerPoint Presentation</vt:lpstr>
      <vt:lpstr>Port Map (I)</vt:lpstr>
      <vt:lpstr>Port Map (II)</vt:lpstr>
      <vt:lpstr>PowerPoint Presentation</vt:lpstr>
      <vt:lpstr>Structural VHDL (open outputs)</vt:lpstr>
      <vt:lpstr>Structural VHDL (open inputs)</vt:lpstr>
      <vt:lpstr>PowerPoint Presentation</vt:lpstr>
      <vt:lpstr>Configuration (I)</vt:lpstr>
      <vt:lpstr>Configuration (II)</vt:lpstr>
      <vt:lpstr>Configuration (III)</vt:lpstr>
      <vt:lpstr>Configuration (IV)</vt:lpstr>
      <vt:lpstr>Configuration-Example</vt:lpstr>
      <vt:lpstr>Configuration-Example (II)</vt:lpstr>
      <vt:lpstr>Configuration-Example (III)</vt:lpstr>
      <vt:lpstr>Configuration-Example (IV)</vt:lpstr>
      <vt:lpstr>PowerPoint Presentation</vt:lpstr>
      <vt:lpstr>Generic Map</vt:lpstr>
      <vt:lpstr>Structural VHDL (Generic map)</vt:lpstr>
      <vt:lpstr>Structural VHDL (Generic map II)</vt:lpstr>
      <vt:lpstr>Structural VHDL (Generic map III)</vt:lpstr>
      <vt:lpstr>PowerPoint Presentation</vt:lpstr>
      <vt:lpstr>Generate (I)</vt:lpstr>
      <vt:lpstr>Generate (II)</vt:lpstr>
      <vt:lpstr>Generate (III)</vt:lpstr>
      <vt:lpstr>Generate (IV)</vt:lpstr>
      <vt:lpstr>Generate (V)</vt:lpstr>
      <vt:lpstr>Structural VHDL (Generate)</vt:lpstr>
      <vt:lpstr>Structural VHDL (Components in packages I )</vt:lpstr>
      <vt:lpstr>Structural VHDL (Components in packages II )</vt:lpstr>
      <vt:lpstr>PowerPoint Presentation</vt:lpstr>
      <vt:lpstr>Block</vt:lpstr>
      <vt:lpstr>Simple BLOCK (I)</vt:lpstr>
      <vt:lpstr>overall aspect of a “blocked’’</vt:lpstr>
      <vt:lpstr>Simple Block (II)</vt:lpstr>
      <vt:lpstr>Guarded BLOCK (I)</vt:lpstr>
      <vt:lpstr>Guarded BLOCK (II)</vt:lpstr>
      <vt:lpstr>Guarded BLOCK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354</cp:revision>
  <dcterms:created xsi:type="dcterms:W3CDTF">2021-09-15T06:22:22Z</dcterms:created>
  <dcterms:modified xsi:type="dcterms:W3CDTF">2022-05-17T06:10:10Z</dcterms:modified>
</cp:coreProperties>
</file>