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 autoAdjust="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575816"/>
            <a:ext cx="10951029" cy="210683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VHDL (State Machine)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406316" y="2168527"/>
            <a:ext cx="8005652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FB646031-2562-4E41-8C16-152C61088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Finite State Machines (II)</a:t>
            </a:r>
          </a:p>
        </p:txBody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B3CDEF54-46E1-48BE-827A-50EBFE9C0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Any Circuit with Memory is a Finite State Machine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Even computers can be viewed as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huge FSMs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Design of FSMs involves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Defining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Defining transitions between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Determining the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Optimization / minimization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Manual Optimization/Minimization is Practical for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Small</a:t>
            </a:r>
            <a:r>
              <a:rPr lang="en-US" altLang="en-US" dirty="0">
                <a:latin typeface="Comic Sans MS" panose="030F0702030302020204" pitchFamily="66" charset="0"/>
              </a:rPr>
              <a:t> FSMs Only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672E736E-1007-4B28-8967-AE9958EE8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1325" y="-116031"/>
            <a:ext cx="2939758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FSM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85E4968-7E39-4ED6-9904-D0FA352B4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057" y="1125682"/>
            <a:ext cx="8382000" cy="533400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Output is a Function of </a:t>
            </a:r>
            <a:r>
              <a:rPr lang="pl-PL" altLang="en-US" dirty="0"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latin typeface="Comic Sans MS" panose="030F0702030302020204" pitchFamily="66" charset="0"/>
              </a:rPr>
              <a:t>Present State Only</a:t>
            </a:r>
          </a:p>
        </p:txBody>
      </p:sp>
      <p:sp>
        <p:nvSpPr>
          <p:cNvPr id="26629" name="Line 22">
            <a:extLst>
              <a:ext uri="{FF2B5EF4-FFF2-40B4-BE49-F238E27FC236}">
                <a16:creationId xmlns:a16="http://schemas.microsoft.com/office/drawing/2014/main" id="{3E2319AF-C3AF-4178-B0F7-4DBF6570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29972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30" name="Text Box 23">
            <a:extLst>
              <a:ext uri="{FF2B5EF4-FFF2-40B4-BE49-F238E27FC236}">
                <a16:creationId xmlns:a16="http://schemas.microsoft.com/office/drawing/2014/main" id="{57D76FD8-8C04-4D7E-B4C4-6F09A4CF4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2590800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Inputs</a:t>
            </a:r>
          </a:p>
        </p:txBody>
      </p:sp>
      <p:sp>
        <p:nvSpPr>
          <p:cNvPr id="26631" name="Rectangle 25">
            <a:extLst>
              <a:ext uri="{FF2B5EF4-FFF2-40B4-BE49-F238E27FC236}">
                <a16:creationId xmlns:a16="http://schemas.microsoft.com/office/drawing/2014/main" id="{72E38C96-A674-4F06-9EFE-C89BB55D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2708276"/>
            <a:ext cx="1511300" cy="81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Next State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function</a:t>
            </a:r>
          </a:p>
        </p:txBody>
      </p:sp>
      <p:sp>
        <p:nvSpPr>
          <p:cNvPr id="26632" name="Rectangle 26">
            <a:extLst>
              <a:ext uri="{FF2B5EF4-FFF2-40B4-BE49-F238E27FC236}">
                <a16:creationId xmlns:a16="http://schemas.microsoft.com/office/drawing/2014/main" id="{4F5B00E6-F360-466E-AA3A-39FC4D7B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2349500"/>
            <a:ext cx="1511300" cy="172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  <a:latin typeface="Comic Sans MS" panose="030F0702030302020204" pitchFamily="66" charset="0"/>
              </a:rPr>
              <a:t>Present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  <a:latin typeface="Comic Sans MS" panose="030F0702030302020204" pitchFamily="66" charset="0"/>
              </a:rPr>
              <a:t>State</a:t>
            </a:r>
            <a:br>
              <a:rPr lang="en-US" altLang="en-US" sz="19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en-US" altLang="en-US" sz="1900" dirty="0">
                <a:solidFill>
                  <a:srgbClr val="FFFFFF"/>
                </a:solidFill>
                <a:latin typeface="Comic Sans MS" panose="030F0702030302020204" pitchFamily="66" charset="0"/>
              </a:rPr>
              <a:t>register</a:t>
            </a:r>
          </a:p>
        </p:txBody>
      </p:sp>
      <p:sp>
        <p:nvSpPr>
          <p:cNvPr id="26633" name="Rectangle 27">
            <a:extLst>
              <a:ext uri="{FF2B5EF4-FFF2-40B4-BE49-F238E27FC236}">
                <a16:creationId xmlns:a16="http://schemas.microsoft.com/office/drawing/2014/main" id="{6A76319C-9BB4-419B-BD56-51E3E431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2781300"/>
            <a:ext cx="1368425" cy="7699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Comic Sans MS" panose="030F0702030302020204" pitchFamily="66" charset="0"/>
              </a:rPr>
              <a:t>Output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Comic Sans MS" panose="030F0702030302020204" pitchFamily="66" charset="0"/>
              </a:rPr>
              <a:t>function</a:t>
            </a:r>
          </a:p>
        </p:txBody>
      </p:sp>
      <p:sp>
        <p:nvSpPr>
          <p:cNvPr id="26634" name="Text Box 29">
            <a:extLst>
              <a:ext uri="{FF2B5EF4-FFF2-40B4-BE49-F238E27FC236}">
                <a16:creationId xmlns:a16="http://schemas.microsoft.com/office/drawing/2014/main" id="{9B97724A-3C76-433A-BE3C-91AAE52D4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114" y="2686050"/>
            <a:ext cx="1159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6D8C0758-01E3-4CF3-AE9E-5DF7B2EF8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7351" y="3200400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B49325B-914E-4F82-A808-BC5BD8B3D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563813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DEE5944-29AB-4ED5-9F9B-A829BB0FC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9338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38" name="Text Box 33">
            <a:extLst>
              <a:ext uri="{FF2B5EF4-FFF2-40B4-BE49-F238E27FC236}">
                <a16:creationId xmlns:a16="http://schemas.microsoft.com/office/drawing/2014/main" id="{1AD5F90D-B907-432F-BA25-2CFB3E72E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2184400"/>
            <a:ext cx="7906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clock</a:t>
            </a:r>
            <a:endParaRPr lang="pl-PL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6639" name="Text Box 34">
            <a:extLst>
              <a:ext uri="{FF2B5EF4-FFF2-40B4-BE49-F238E27FC236}">
                <a16:creationId xmlns:a16="http://schemas.microsoft.com/office/drawing/2014/main" id="{47893782-81A6-4537-BD3D-74AADEFB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571875"/>
            <a:ext cx="8354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reset</a:t>
            </a:r>
            <a:endParaRPr lang="pl-PL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6640" name="Line 36">
            <a:extLst>
              <a:ext uri="{FF2B5EF4-FFF2-40B4-BE49-F238E27FC236}">
                <a16:creationId xmlns:a16="http://schemas.microsoft.com/office/drawing/2014/main" id="{0CD50FB8-1D5F-43D0-8C95-C0BCCC465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3116263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41" name="Line 37">
            <a:extLst>
              <a:ext uri="{FF2B5EF4-FFF2-40B4-BE49-F238E27FC236}">
                <a16:creationId xmlns:a16="http://schemas.microsoft.com/office/drawing/2014/main" id="{54346097-D740-455B-9524-42D692618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3064" y="3157020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42" name="Line 38">
            <a:extLst>
              <a:ext uri="{FF2B5EF4-FFF2-40B4-BE49-F238E27FC236}">
                <a16:creationId xmlns:a16="http://schemas.microsoft.com/office/drawing/2014/main" id="{7EDE4798-002D-42A4-BD44-0CC1AA1B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3141664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43" name="Line 39">
            <a:extLst>
              <a:ext uri="{FF2B5EF4-FFF2-40B4-BE49-F238E27FC236}">
                <a16:creationId xmlns:a16="http://schemas.microsoft.com/office/drawing/2014/main" id="{FCE64A68-87A0-4481-B325-7582A9EBAA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751" y="4941888"/>
            <a:ext cx="5184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44" name="Line 40">
            <a:extLst>
              <a:ext uri="{FF2B5EF4-FFF2-40B4-BE49-F238E27FC236}">
                <a16:creationId xmlns:a16="http://schemas.microsoft.com/office/drawing/2014/main" id="{32506F35-2196-4BE1-A54F-B1ECAE4EFB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3750" y="335756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45" name="Line 41">
            <a:extLst>
              <a:ext uri="{FF2B5EF4-FFF2-40B4-BE49-F238E27FC236}">
                <a16:creationId xmlns:a16="http://schemas.microsoft.com/office/drawing/2014/main" id="{B00A10BA-95B8-4C32-8D03-A52C5CF79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3575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6646" name="Text Box 42">
            <a:extLst>
              <a:ext uri="{FF2B5EF4-FFF2-40B4-BE49-F238E27FC236}">
                <a16:creationId xmlns:a16="http://schemas.microsoft.com/office/drawing/2014/main" id="{3A3D3A2B-D73E-4282-8D6A-4217D66F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452" y="4519613"/>
            <a:ext cx="18293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Current state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11</a:t>
            </a:fld>
            <a:r>
              <a:rPr lang="en-US" dirty="0">
                <a:latin typeface="Comic Sans MS" panose="030F0702030302020204" pitchFamily="66" charset="0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C64473F-444C-43BF-9681-5D32A5241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9551" y="-122958"/>
            <a:ext cx="2805455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Mealy FSM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6ABCEA5-0089-4754-BF3C-DA5D3F0AD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1" y="1100139"/>
            <a:ext cx="8382000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Output Is a Function of a Present State and Inputs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8E3E0399-5690-4F81-A533-9D603674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933" y="3263036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Inputs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583C6B37-D4C0-449C-A42E-3C637A7D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357" y="3380511"/>
            <a:ext cx="1511300" cy="817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Next State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function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568CB3EB-1354-4BE4-8A89-35BC8C71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457" y="3021736"/>
            <a:ext cx="1511300" cy="172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  <a:latin typeface="Comic Sans MS" panose="030F0702030302020204" pitchFamily="66" charset="0"/>
              </a:rPr>
              <a:t>Present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  <a:latin typeface="Comic Sans MS" panose="030F0702030302020204" pitchFamily="66" charset="0"/>
              </a:rPr>
              <a:t>State</a:t>
            </a:r>
            <a:br>
              <a:rPr lang="en-US" altLang="en-US" sz="19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en-US" altLang="en-US" sz="1900" dirty="0">
                <a:solidFill>
                  <a:srgbClr val="FFFFFF"/>
                </a:solidFill>
                <a:latin typeface="Comic Sans MS" panose="030F0702030302020204" pitchFamily="66" charset="0"/>
              </a:rPr>
              <a:t>register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0BBD721E-3938-4CF8-866C-1FCBF29DF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208" y="3377337"/>
            <a:ext cx="1368425" cy="7699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Comic Sans MS" panose="030F0702030302020204" pitchFamily="66" charset="0"/>
              </a:rPr>
              <a:t>Output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Comic Sans MS" panose="030F0702030302020204" pitchFamily="66" charset="0"/>
              </a:rPr>
              <a:t>function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AAE72D9A-D81D-456E-BEE2-DF115254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096" y="3358286"/>
            <a:ext cx="1159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369AB1A3-A822-426D-B4DB-BBC05D8E4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4333" y="3872636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E37A9390-C96C-4500-AB89-5C29339E3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957" y="3236048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009D612A-5EE9-4F0D-9C8E-B9B132B55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957" y="4606061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13543BDE-DFD9-4547-8F15-A0DC79C8C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396" y="2856636"/>
            <a:ext cx="7906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clock</a:t>
            </a:r>
            <a:endParaRPr lang="pl-PL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34603226-F552-431E-A04B-A22A90723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832" y="4244111"/>
            <a:ext cx="8354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reset</a:t>
            </a:r>
            <a:endParaRPr lang="pl-PL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7663" name="Line 17">
            <a:extLst>
              <a:ext uri="{FF2B5EF4-FFF2-40B4-BE49-F238E27FC236}">
                <a16:creationId xmlns:a16="http://schemas.microsoft.com/office/drawing/2014/main" id="{6E6F451B-B9A6-4FFE-81D8-558B8E299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507" y="3813899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4" name="Line 18">
            <a:extLst>
              <a:ext uri="{FF2B5EF4-FFF2-40B4-BE49-F238E27FC236}">
                <a16:creationId xmlns:a16="http://schemas.microsoft.com/office/drawing/2014/main" id="{914B37A2-5BD5-4AB8-90C8-0E799962CB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1095" y="5614123"/>
            <a:ext cx="4824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5" name="Line 19">
            <a:extLst>
              <a:ext uri="{FF2B5EF4-FFF2-40B4-BE49-F238E27FC236}">
                <a16:creationId xmlns:a16="http://schemas.microsoft.com/office/drawing/2014/main" id="{55F8070B-4A08-4DD3-95FB-D01026398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3795" y="4029799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AEF47F81-DDD6-46EB-B68E-1FCEB7E87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570" y="402979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7" name="Text Box 21">
            <a:extLst>
              <a:ext uri="{FF2B5EF4-FFF2-40B4-BE49-F238E27FC236}">
                <a16:creationId xmlns:a16="http://schemas.microsoft.com/office/drawing/2014/main" id="{334BB1C0-7704-4AC1-BB46-46ED0D74F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34" y="5191848"/>
            <a:ext cx="18293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Current state</a:t>
            </a:r>
          </a:p>
        </p:txBody>
      </p:sp>
      <p:sp>
        <p:nvSpPr>
          <p:cNvPr id="27668" name="Line 23">
            <a:extLst>
              <a:ext uri="{FF2B5EF4-FFF2-40B4-BE49-F238E27FC236}">
                <a16:creationId xmlns:a16="http://schemas.microsoft.com/office/drawing/2014/main" id="{89A01198-E650-439F-8A63-A243F92F3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970" y="2348636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69" name="Line 25">
            <a:extLst>
              <a:ext uri="{FF2B5EF4-FFF2-40B4-BE49-F238E27FC236}">
                <a16:creationId xmlns:a16="http://schemas.microsoft.com/office/drawing/2014/main" id="{491C7087-E9A3-4535-9E2C-0F3916A8F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371" y="3658323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0" name="Line 26">
            <a:extLst>
              <a:ext uri="{FF2B5EF4-FFF2-40B4-BE49-F238E27FC236}">
                <a16:creationId xmlns:a16="http://schemas.microsoft.com/office/drawing/2014/main" id="{28E34F94-A29E-4F28-BD38-64CFEDB6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971" y="2348636"/>
            <a:ext cx="4897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1" name="Line 27">
            <a:extLst>
              <a:ext uri="{FF2B5EF4-FFF2-40B4-BE49-F238E27FC236}">
                <a16:creationId xmlns:a16="http://schemas.microsoft.com/office/drawing/2014/main" id="{C91AACF8-1F07-48C0-B138-AAA0566D3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658" y="3813898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2" name="Line 28">
            <a:extLst>
              <a:ext uri="{FF2B5EF4-FFF2-40B4-BE49-F238E27FC236}">
                <a16:creationId xmlns:a16="http://schemas.microsoft.com/office/drawing/2014/main" id="{DCB0409D-C402-499F-81D0-F2924DCAC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583" y="3813898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3" name="Line 29">
            <a:extLst>
              <a:ext uri="{FF2B5EF4-FFF2-40B4-BE49-F238E27FC236}">
                <a16:creationId xmlns:a16="http://schemas.microsoft.com/office/drawing/2014/main" id="{2D7EBC3C-C2B1-4646-AB02-BAB2757E2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407" y="2335937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674" name="Line 32">
            <a:extLst>
              <a:ext uri="{FF2B5EF4-FFF2-40B4-BE49-F238E27FC236}">
                <a16:creationId xmlns:a16="http://schemas.microsoft.com/office/drawing/2014/main" id="{F2A10B34-2BDD-4EE2-9F55-16227987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8707" y="3501161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5004DD08-DDAD-4B60-9083-9CAEE8D33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0" y="0"/>
            <a:ext cx="3570288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Machine</a:t>
            </a:r>
          </a:p>
        </p:txBody>
      </p:sp>
      <p:sp>
        <p:nvSpPr>
          <p:cNvPr id="28676" name="Oval 3">
            <a:extLst>
              <a:ext uri="{FF2B5EF4-FFF2-40B4-BE49-F238E27FC236}">
                <a16:creationId xmlns:a16="http://schemas.microsoft.com/office/drawing/2014/main" id="{A5A7D0AF-3FB5-4FA5-A467-786D29ACF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16764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Comic Sans MS" panose="030F0702030302020204" pitchFamily="66" charset="0"/>
              </a:rPr>
              <a:t>state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output 1</a:t>
            </a: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27B1FF02-B460-4F43-9D87-E7A3B7F8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90800"/>
            <a:ext cx="16764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Comic Sans MS" panose="030F0702030302020204" pitchFamily="66" charset="0"/>
              </a:rPr>
              <a:t>state 2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output 2</a:t>
            </a:r>
          </a:p>
        </p:txBody>
      </p:sp>
      <p:sp>
        <p:nvSpPr>
          <p:cNvPr id="28678" name="Freeform 5">
            <a:extLst>
              <a:ext uri="{FF2B5EF4-FFF2-40B4-BE49-F238E27FC236}">
                <a16:creationId xmlns:a16="http://schemas.microsoft.com/office/drawing/2014/main" id="{B97CDEA0-9613-4B3C-B62D-6C7FE0D6B8F2}"/>
              </a:ext>
            </a:extLst>
          </p:cNvPr>
          <p:cNvSpPr>
            <a:spLocks/>
          </p:cNvSpPr>
          <p:nvPr/>
        </p:nvSpPr>
        <p:spPr bwMode="auto">
          <a:xfrm>
            <a:off x="4343400" y="2781300"/>
            <a:ext cx="3200400" cy="495300"/>
          </a:xfrm>
          <a:custGeom>
            <a:avLst/>
            <a:gdLst>
              <a:gd name="T0" fmla="*/ 0 w 2016"/>
              <a:gd name="T1" fmla="*/ 2147483646 h 312"/>
              <a:gd name="T2" fmla="*/ 2147483646 w 2016"/>
              <a:gd name="T3" fmla="*/ 2147483646 h 312"/>
              <a:gd name="T4" fmla="*/ 2147483646 w 2016"/>
              <a:gd name="T5" fmla="*/ 2147483646 h 312"/>
              <a:gd name="T6" fmla="*/ 2147483646 w 2016"/>
              <a:gd name="T7" fmla="*/ 2147483646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6" h="312">
                <a:moveTo>
                  <a:pt x="0" y="312"/>
                </a:moveTo>
                <a:cubicBezTo>
                  <a:pt x="148" y="240"/>
                  <a:pt x="296" y="168"/>
                  <a:pt x="480" y="120"/>
                </a:cubicBezTo>
                <a:cubicBezTo>
                  <a:pt x="664" y="72"/>
                  <a:pt x="848" y="0"/>
                  <a:pt x="1104" y="24"/>
                </a:cubicBezTo>
                <a:cubicBezTo>
                  <a:pt x="1360" y="48"/>
                  <a:pt x="1864" y="224"/>
                  <a:pt x="2016" y="2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8679" name="Text Box 6">
            <a:extLst>
              <a:ext uri="{FF2B5EF4-FFF2-40B4-BE49-F238E27FC236}">
                <a16:creationId xmlns:a16="http://schemas.microsoft.com/office/drawing/2014/main" id="{AED1C364-7D74-4488-A201-AE2DC6E88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57400"/>
            <a:ext cx="14622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Comic Sans MS" panose="030F0702030302020204" pitchFamily="66" charset="0"/>
              </a:rPr>
              <a:t>transition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Comic Sans MS" panose="030F0702030302020204" pitchFamily="66" charset="0"/>
              </a:rPr>
              <a:t>condition 1</a:t>
            </a:r>
          </a:p>
        </p:txBody>
      </p:sp>
      <p:sp>
        <p:nvSpPr>
          <p:cNvPr id="28680" name="Freeform 7">
            <a:extLst>
              <a:ext uri="{FF2B5EF4-FFF2-40B4-BE49-F238E27FC236}">
                <a16:creationId xmlns:a16="http://schemas.microsoft.com/office/drawing/2014/main" id="{91CD618B-484F-491A-B7BF-EE60AC0ED7D4}"/>
              </a:ext>
            </a:extLst>
          </p:cNvPr>
          <p:cNvSpPr>
            <a:spLocks/>
          </p:cNvSpPr>
          <p:nvPr/>
        </p:nvSpPr>
        <p:spPr bwMode="auto">
          <a:xfrm>
            <a:off x="4191000" y="3886200"/>
            <a:ext cx="3505200" cy="495300"/>
          </a:xfrm>
          <a:custGeom>
            <a:avLst/>
            <a:gdLst>
              <a:gd name="T0" fmla="*/ 2147483646 w 2208"/>
              <a:gd name="T1" fmla="*/ 0 h 312"/>
              <a:gd name="T2" fmla="*/ 2147483646 w 2208"/>
              <a:gd name="T3" fmla="*/ 2147483646 h 312"/>
              <a:gd name="T4" fmla="*/ 2147483646 w 2208"/>
              <a:gd name="T5" fmla="*/ 2147483646 h 312"/>
              <a:gd name="T6" fmla="*/ 0 w 2208"/>
              <a:gd name="T7" fmla="*/ 2147483646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8" h="312">
                <a:moveTo>
                  <a:pt x="2208" y="0"/>
                </a:moveTo>
                <a:cubicBezTo>
                  <a:pt x="2020" y="96"/>
                  <a:pt x="1832" y="192"/>
                  <a:pt x="1584" y="240"/>
                </a:cubicBezTo>
                <a:cubicBezTo>
                  <a:pt x="1336" y="288"/>
                  <a:pt x="984" y="312"/>
                  <a:pt x="720" y="288"/>
                </a:cubicBezTo>
                <a:cubicBezTo>
                  <a:pt x="456" y="264"/>
                  <a:pt x="112" y="128"/>
                  <a:pt x="0" y="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BC41335D-4CA8-46E2-9B53-1A019D5B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81400"/>
            <a:ext cx="15039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Comic Sans MS" panose="030F0702030302020204" pitchFamily="66" charset="0"/>
              </a:rPr>
              <a:t>transition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Comic Sans MS" panose="030F0702030302020204" pitchFamily="66" charset="0"/>
              </a:rPr>
              <a:t>condition 2</a:t>
            </a:r>
          </a:p>
        </p:txBody>
      </p:sp>
      <p:sp>
        <p:nvSpPr>
          <p:cNvPr id="28682" name="Line 9">
            <a:extLst>
              <a:ext uri="{FF2B5EF4-FFF2-40B4-BE49-F238E27FC236}">
                <a16:creationId xmlns:a16="http://schemas.microsoft.com/office/drawing/2014/main" id="{825D3056-0A9E-4BB1-9C90-4E509C12B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1" y="3500438"/>
            <a:ext cx="12239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8683" name="Line 10">
            <a:extLst>
              <a:ext uri="{FF2B5EF4-FFF2-40B4-BE49-F238E27FC236}">
                <a16:creationId xmlns:a16="http://schemas.microsoft.com/office/drawing/2014/main" id="{4C1A1BC4-54C7-4438-98EE-4EA132423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1288" y="3429000"/>
            <a:ext cx="12239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29468735-9E79-4495-8A26-0F3500C44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2527" y="690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Mealy Machine</a:t>
            </a:r>
          </a:p>
        </p:txBody>
      </p:sp>
      <p:sp>
        <p:nvSpPr>
          <p:cNvPr id="29700" name="Oval 3">
            <a:extLst>
              <a:ext uri="{FF2B5EF4-FFF2-40B4-BE49-F238E27FC236}">
                <a16:creationId xmlns:a16="http://schemas.microsoft.com/office/drawing/2014/main" id="{842836A5-E963-4E7F-8FA7-CC5A98C8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6764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Comic Sans MS" panose="030F0702030302020204" pitchFamily="66" charset="0"/>
              </a:rPr>
              <a:t>state 1</a:t>
            </a:r>
          </a:p>
        </p:txBody>
      </p:sp>
      <p:sp>
        <p:nvSpPr>
          <p:cNvPr id="29701" name="Oval 4">
            <a:extLst>
              <a:ext uri="{FF2B5EF4-FFF2-40B4-BE49-F238E27FC236}">
                <a16:creationId xmlns:a16="http://schemas.microsoft.com/office/drawing/2014/main" id="{B9D596D1-D155-435E-918F-295303FE1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90800"/>
            <a:ext cx="16764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Comic Sans MS" panose="030F0702030302020204" pitchFamily="66" charset="0"/>
              </a:rPr>
              <a:t>state 2</a:t>
            </a:r>
          </a:p>
        </p:txBody>
      </p:sp>
      <p:sp>
        <p:nvSpPr>
          <p:cNvPr id="29702" name="Freeform 5">
            <a:extLst>
              <a:ext uri="{FF2B5EF4-FFF2-40B4-BE49-F238E27FC236}">
                <a16:creationId xmlns:a16="http://schemas.microsoft.com/office/drawing/2014/main" id="{A5FE6C47-213D-4530-8EA4-4AAE593D0DA4}"/>
              </a:ext>
            </a:extLst>
          </p:cNvPr>
          <p:cNvSpPr>
            <a:spLocks/>
          </p:cNvSpPr>
          <p:nvPr/>
        </p:nvSpPr>
        <p:spPr bwMode="auto">
          <a:xfrm>
            <a:off x="4419600" y="2781300"/>
            <a:ext cx="3200400" cy="495300"/>
          </a:xfrm>
          <a:custGeom>
            <a:avLst/>
            <a:gdLst>
              <a:gd name="T0" fmla="*/ 0 w 2016"/>
              <a:gd name="T1" fmla="*/ 2147483646 h 312"/>
              <a:gd name="T2" fmla="*/ 2147483646 w 2016"/>
              <a:gd name="T3" fmla="*/ 2147483646 h 312"/>
              <a:gd name="T4" fmla="*/ 2147483646 w 2016"/>
              <a:gd name="T5" fmla="*/ 2147483646 h 312"/>
              <a:gd name="T6" fmla="*/ 2147483646 w 2016"/>
              <a:gd name="T7" fmla="*/ 2147483646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6" h="312">
                <a:moveTo>
                  <a:pt x="0" y="312"/>
                </a:moveTo>
                <a:cubicBezTo>
                  <a:pt x="148" y="240"/>
                  <a:pt x="296" y="168"/>
                  <a:pt x="480" y="120"/>
                </a:cubicBezTo>
                <a:cubicBezTo>
                  <a:pt x="664" y="72"/>
                  <a:pt x="848" y="0"/>
                  <a:pt x="1104" y="24"/>
                </a:cubicBezTo>
                <a:cubicBezTo>
                  <a:pt x="1360" y="48"/>
                  <a:pt x="1864" y="224"/>
                  <a:pt x="2016" y="2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03" name="Freeform 7">
            <a:extLst>
              <a:ext uri="{FF2B5EF4-FFF2-40B4-BE49-F238E27FC236}">
                <a16:creationId xmlns:a16="http://schemas.microsoft.com/office/drawing/2014/main" id="{86A671D6-B2E7-4B61-B442-6C43397596D3}"/>
              </a:ext>
            </a:extLst>
          </p:cNvPr>
          <p:cNvSpPr>
            <a:spLocks/>
          </p:cNvSpPr>
          <p:nvPr/>
        </p:nvSpPr>
        <p:spPr bwMode="auto">
          <a:xfrm>
            <a:off x="4267200" y="3886200"/>
            <a:ext cx="3505200" cy="495300"/>
          </a:xfrm>
          <a:custGeom>
            <a:avLst/>
            <a:gdLst>
              <a:gd name="T0" fmla="*/ 2147483646 w 2208"/>
              <a:gd name="T1" fmla="*/ 0 h 312"/>
              <a:gd name="T2" fmla="*/ 2147483646 w 2208"/>
              <a:gd name="T3" fmla="*/ 2147483646 h 312"/>
              <a:gd name="T4" fmla="*/ 2147483646 w 2208"/>
              <a:gd name="T5" fmla="*/ 2147483646 h 312"/>
              <a:gd name="T6" fmla="*/ 0 w 2208"/>
              <a:gd name="T7" fmla="*/ 2147483646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8" h="312">
                <a:moveTo>
                  <a:pt x="2208" y="0"/>
                </a:moveTo>
                <a:cubicBezTo>
                  <a:pt x="2020" y="96"/>
                  <a:pt x="1832" y="192"/>
                  <a:pt x="1584" y="240"/>
                </a:cubicBezTo>
                <a:cubicBezTo>
                  <a:pt x="1336" y="288"/>
                  <a:pt x="984" y="312"/>
                  <a:pt x="720" y="288"/>
                </a:cubicBezTo>
                <a:cubicBezTo>
                  <a:pt x="456" y="264"/>
                  <a:pt x="112" y="128"/>
                  <a:pt x="0" y="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grpSp>
        <p:nvGrpSpPr>
          <p:cNvPr id="29704" name="Group 10">
            <a:extLst>
              <a:ext uri="{FF2B5EF4-FFF2-40B4-BE49-F238E27FC236}">
                <a16:creationId xmlns:a16="http://schemas.microsoft.com/office/drawing/2014/main" id="{3BD87DE1-6B63-4BD2-9A05-DAA0AE1389F0}"/>
              </a:ext>
            </a:extLst>
          </p:cNvPr>
          <p:cNvGrpSpPr>
            <a:grpSpLocks/>
          </p:cNvGrpSpPr>
          <p:nvPr/>
        </p:nvGrpSpPr>
        <p:grpSpPr bwMode="auto">
          <a:xfrm>
            <a:off x="4759327" y="2006601"/>
            <a:ext cx="2784476" cy="708025"/>
            <a:chOff x="2038" y="1264"/>
            <a:chExt cx="1754" cy="446"/>
          </a:xfrm>
        </p:grpSpPr>
        <p:sp>
          <p:nvSpPr>
            <p:cNvPr id="29708" name="Text Box 6">
              <a:extLst>
                <a:ext uri="{FF2B5EF4-FFF2-40B4-BE49-F238E27FC236}">
                  <a16:creationId xmlns:a16="http://schemas.microsoft.com/office/drawing/2014/main" id="{352D79DC-6E7C-495F-B02F-8C308E0F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" y="1264"/>
              <a:ext cx="175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9900"/>
                  </a:solidFill>
                  <a:latin typeface="Comic Sans MS" panose="030F0702030302020204" pitchFamily="66" charset="0"/>
                </a:rPr>
                <a:t>transition condition 1</a:t>
              </a:r>
              <a:r>
                <a:rPr lang="en-US" altLang="en-US" sz="2000">
                  <a:latin typeface="Comic Sans MS" panose="030F0702030302020204" pitchFamily="66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</a:rPr>
                <a:t>output 1</a:t>
              </a:r>
            </a:p>
          </p:txBody>
        </p:sp>
        <p:sp>
          <p:nvSpPr>
            <p:cNvPr id="29709" name="Line 9">
              <a:extLst>
                <a:ext uri="{FF2B5EF4-FFF2-40B4-BE49-F238E27FC236}">
                  <a16:creationId xmlns:a16="http://schemas.microsoft.com/office/drawing/2014/main" id="{F4D1400A-C2EB-4B65-9D72-9238DF062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96"/>
              <a:ext cx="154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9705" name="Group 11">
            <a:extLst>
              <a:ext uri="{FF2B5EF4-FFF2-40B4-BE49-F238E27FC236}">
                <a16:creationId xmlns:a16="http://schemas.microsoft.com/office/drawing/2014/main" id="{6DBC3D55-57A8-46FC-A886-C5F9F8B28173}"/>
              </a:ext>
            </a:extLst>
          </p:cNvPr>
          <p:cNvGrpSpPr>
            <a:grpSpLocks/>
          </p:cNvGrpSpPr>
          <p:nvPr/>
        </p:nvGrpSpPr>
        <p:grpSpPr bwMode="auto">
          <a:xfrm>
            <a:off x="4765677" y="4362451"/>
            <a:ext cx="2825751" cy="708025"/>
            <a:chOff x="2038" y="1264"/>
            <a:chExt cx="1780" cy="446"/>
          </a:xfrm>
        </p:grpSpPr>
        <p:sp>
          <p:nvSpPr>
            <p:cNvPr id="29706" name="Text Box 12">
              <a:extLst>
                <a:ext uri="{FF2B5EF4-FFF2-40B4-BE49-F238E27FC236}">
                  <a16:creationId xmlns:a16="http://schemas.microsoft.com/office/drawing/2014/main" id="{F613059C-5EE5-45DB-A9B9-FC0934B9D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" y="1264"/>
              <a:ext cx="178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9900"/>
                  </a:solidFill>
                  <a:latin typeface="Comic Sans MS" panose="030F0702030302020204" pitchFamily="66" charset="0"/>
                </a:rPr>
                <a:t>transition condition 2</a:t>
              </a:r>
              <a:r>
                <a:rPr lang="en-US" altLang="en-US" sz="2000">
                  <a:latin typeface="Comic Sans MS" panose="030F0702030302020204" pitchFamily="66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</a:rPr>
                <a:t>output 2</a:t>
              </a:r>
            </a:p>
          </p:txBody>
        </p:sp>
        <p:sp>
          <p:nvSpPr>
            <p:cNvPr id="29707" name="Line 13">
              <a:extLst>
                <a:ext uri="{FF2B5EF4-FFF2-40B4-BE49-F238E27FC236}">
                  <a16:creationId xmlns:a16="http://schemas.microsoft.com/office/drawing/2014/main" id="{1E05C976-AEE0-45A6-9AD7-A96FD3C57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96"/>
              <a:ext cx="154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14</a:t>
            </a:fld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35072C83-27E1-463E-BE1B-99D158F94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4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vs. Mealy FSM (I)</a:t>
            </a:r>
          </a:p>
        </p:txBody>
      </p:sp>
      <p:sp>
        <p:nvSpPr>
          <p:cNvPr id="961539" name="Rectangle 3">
            <a:extLst>
              <a:ext uri="{FF2B5EF4-FFF2-40B4-BE49-F238E27FC236}">
                <a16:creationId xmlns:a16="http://schemas.microsoft.com/office/drawing/2014/main" id="{BE82F3C0-9045-417E-A8FA-736A667FA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035" y="1325563"/>
            <a:ext cx="11603183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Moore and Mealy FSMs Can Be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Functionally Equivalent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Equivalent Mealy FSM can be derived from Moore FSM and vice versa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Mealy FSM Has Richer Description and Usually Requires </a:t>
            </a:r>
            <a:r>
              <a:rPr lang="en-US" alt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Smaller Number of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Smaller circuit area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15</a:t>
            </a:fld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CF90E017-C242-4302-AF9D-3D527B0A2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5399" y="79375"/>
            <a:ext cx="6440055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vs. Mealy FSM (II)</a:t>
            </a:r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FAAF131E-12FA-4E0D-B0FC-78B5877D7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36098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Mealy FSM Computes Outputs </a:t>
            </a:r>
            <a:r>
              <a:rPr 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as soon as </a:t>
            </a:r>
            <a:r>
              <a:rPr lang="en-US" u="sng" dirty="0">
                <a:latin typeface="Comic Sans MS" panose="030F0702030302020204" pitchFamily="66" charset="0"/>
              </a:rPr>
              <a:t>Inputs Change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Mealy FSM responds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one clock cycle sooner </a:t>
            </a:r>
            <a:r>
              <a:rPr lang="en-US" dirty="0">
                <a:latin typeface="Comic Sans MS" panose="030F0702030302020204" pitchFamily="66" charset="0"/>
              </a:rPr>
              <a:t>than equivalent Moore FSM</a:t>
            </a:r>
          </a:p>
          <a:p>
            <a:pPr marL="457200" lvl="1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Moore machine is </a:t>
            </a: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synchronize</a:t>
            </a:r>
            <a:r>
              <a:rPr lang="en-US" dirty="0">
                <a:latin typeface="Comic Sans MS" panose="030F0702030302020204" pitchFamily="66" charset="0"/>
              </a:rPr>
              <a:t> with clock, but Mealy machine is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16</a:t>
            </a:fld>
            <a:r>
              <a:rPr lang="en-US" dirty="0">
                <a:latin typeface="Comic Sans MS" panose="030F0702030302020204" pitchFamily="66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43882BB-18E0-46B3-AEF0-5A16A11A9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0975" y="-277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FSM - Example 1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DAE4C16-D310-44F0-B8B0-602317A0D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819" y="1143000"/>
            <a:ext cx="8610600" cy="5029200"/>
          </a:xfrm>
        </p:spPr>
        <p:txBody>
          <a:bodyPr/>
          <a:lstStyle/>
          <a:p>
            <a:r>
              <a:rPr lang="en-US" altLang="en-US" sz="3000" dirty="0">
                <a:latin typeface="Comic Sans MS" panose="030F0702030302020204" pitchFamily="66" charset="0"/>
              </a:rPr>
              <a:t>Moore FSM that Recognizes Sequence “</a:t>
            </a:r>
            <a:r>
              <a:rPr lang="en-US" altLang="en-US" sz="3000" dirty="0">
                <a:solidFill>
                  <a:srgbClr val="990000"/>
                </a:solidFill>
                <a:latin typeface="Comic Sans MS" panose="030F0702030302020204" pitchFamily="66" charset="0"/>
              </a:rPr>
              <a:t>10</a:t>
            </a:r>
            <a:r>
              <a:rPr lang="en-US" altLang="en-US" sz="3000" dirty="0">
                <a:latin typeface="Comic Sans MS" panose="030F0702030302020204" pitchFamily="66" charset="0"/>
              </a:rPr>
              <a:t>”</a:t>
            </a:r>
          </a:p>
        </p:txBody>
      </p:sp>
      <p:sp>
        <p:nvSpPr>
          <p:cNvPr id="963589" name="Oval 5">
            <a:extLst>
              <a:ext uri="{FF2B5EF4-FFF2-40B4-BE49-F238E27FC236}">
                <a16:creationId xmlns:a16="http://schemas.microsoft.com/office/drawing/2014/main" id="{B55416E5-4257-4FA0-8998-3AC4E34C1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S0/0</a:t>
            </a:r>
          </a:p>
        </p:txBody>
      </p:sp>
      <p:sp>
        <p:nvSpPr>
          <p:cNvPr id="963590" name="Oval 6">
            <a:extLst>
              <a:ext uri="{FF2B5EF4-FFF2-40B4-BE49-F238E27FC236}">
                <a16:creationId xmlns:a16="http://schemas.microsoft.com/office/drawing/2014/main" id="{A76FFD63-F309-4E3C-B97F-E038EAA0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90800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S1/0</a:t>
            </a:r>
          </a:p>
        </p:txBody>
      </p:sp>
      <p:sp>
        <p:nvSpPr>
          <p:cNvPr id="963591" name="Oval 7">
            <a:extLst>
              <a:ext uri="{FF2B5EF4-FFF2-40B4-BE49-F238E27FC236}">
                <a16:creationId xmlns:a16="http://schemas.microsoft.com/office/drawing/2014/main" id="{7534C4B4-037C-49F3-B7F4-7496AC99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S2/1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A5200D-B6B3-4FBD-ADA3-A82B32B04FE1}"/>
              </a:ext>
            </a:extLst>
          </p:cNvPr>
          <p:cNvGrpSpPr>
            <a:grpSpLocks/>
          </p:cNvGrpSpPr>
          <p:nvPr/>
        </p:nvGrpSpPr>
        <p:grpSpPr bwMode="auto">
          <a:xfrm>
            <a:off x="3048001" y="2057401"/>
            <a:ext cx="773113" cy="842963"/>
            <a:chOff x="1524000" y="2057400"/>
            <a:chExt cx="773113" cy="842963"/>
          </a:xfrm>
        </p:grpSpPr>
        <p:sp>
          <p:nvSpPr>
            <p:cNvPr id="32799" name="Freeform 8">
              <a:extLst>
                <a:ext uri="{FF2B5EF4-FFF2-40B4-BE49-F238E27FC236}">
                  <a16:creationId xmlns:a16="http://schemas.microsoft.com/office/drawing/2014/main" id="{F29A175B-0FB0-4D07-BC67-86DF44C1A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288" y="2382838"/>
              <a:ext cx="504825" cy="517525"/>
            </a:xfrm>
            <a:custGeom>
              <a:avLst/>
              <a:gdLst>
                <a:gd name="T0" fmla="*/ 2147483646 w 318"/>
                <a:gd name="T1" fmla="*/ 2147483646 h 326"/>
                <a:gd name="T2" fmla="*/ 2147483646 w 318"/>
                <a:gd name="T3" fmla="*/ 2147483646 h 326"/>
                <a:gd name="T4" fmla="*/ 0 w 318"/>
                <a:gd name="T5" fmla="*/ 2147483646 h 326"/>
                <a:gd name="T6" fmla="*/ 2147483646 w 318"/>
                <a:gd name="T7" fmla="*/ 2147483646 h 326"/>
                <a:gd name="T8" fmla="*/ 2147483646 w 318"/>
                <a:gd name="T9" fmla="*/ 2147483646 h 326"/>
                <a:gd name="T10" fmla="*/ 2147483646 w 318"/>
                <a:gd name="T11" fmla="*/ 2147483646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" h="326">
                  <a:moveTo>
                    <a:pt x="136" y="326"/>
                  </a:moveTo>
                  <a:cubicBezTo>
                    <a:pt x="98" y="318"/>
                    <a:pt x="75" y="314"/>
                    <a:pt x="43" y="292"/>
                  </a:cubicBezTo>
                  <a:cubicBezTo>
                    <a:pt x="4" y="234"/>
                    <a:pt x="16" y="260"/>
                    <a:pt x="0" y="216"/>
                  </a:cubicBezTo>
                  <a:cubicBezTo>
                    <a:pt x="12" y="109"/>
                    <a:pt x="33" y="70"/>
                    <a:pt x="119" y="12"/>
                  </a:cubicBezTo>
                  <a:cubicBezTo>
                    <a:pt x="160" y="15"/>
                    <a:pt x="298" y="0"/>
                    <a:pt x="314" y="80"/>
                  </a:cubicBezTo>
                  <a:cubicBezTo>
                    <a:pt x="318" y="99"/>
                    <a:pt x="314" y="119"/>
                    <a:pt x="314" y="13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800" name="Text Box 14">
              <a:extLst>
                <a:ext uri="{FF2B5EF4-FFF2-40B4-BE49-F238E27FC236}">
                  <a16:creationId xmlns:a16="http://schemas.microsoft.com/office/drawing/2014/main" id="{19EC19F6-4754-47D3-B609-53FBCEB7D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2057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8236CC-10DF-4D11-B243-B32BA87E1AD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1752600" cy="457200"/>
            <a:chOff x="5029200" y="2286000"/>
            <a:chExt cx="1752600" cy="457200"/>
          </a:xfrm>
        </p:grpSpPr>
        <p:sp>
          <p:nvSpPr>
            <p:cNvPr id="32797" name="Line 11">
              <a:extLst>
                <a:ext uri="{FF2B5EF4-FFF2-40B4-BE49-F238E27FC236}">
                  <a16:creationId xmlns:a16="http://schemas.microsoft.com/office/drawing/2014/main" id="{E5EB6202-EF1C-47D7-B42C-A06C998C6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7432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798" name="Text Box 15">
              <a:extLst>
                <a:ext uri="{FF2B5EF4-FFF2-40B4-BE49-F238E27FC236}">
                  <a16:creationId xmlns:a16="http://schemas.microsoft.com/office/drawing/2014/main" id="{0FCA3BBA-5C8C-4524-986B-412316B73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2860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ADBE7A-856A-4D85-9925-A430F5A37EA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352800"/>
            <a:ext cx="4267200" cy="902732"/>
            <a:chOff x="2667000" y="3352800"/>
            <a:chExt cx="4267200" cy="902732"/>
          </a:xfrm>
        </p:grpSpPr>
        <p:sp>
          <p:nvSpPr>
            <p:cNvPr id="32795" name="Freeform 13">
              <a:extLst>
                <a:ext uri="{FF2B5EF4-FFF2-40B4-BE49-F238E27FC236}">
                  <a16:creationId xmlns:a16="http://schemas.microsoft.com/office/drawing/2014/main" id="{F0801F8A-FB47-432D-BA14-662403F7C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3352800"/>
              <a:ext cx="4267200" cy="609600"/>
            </a:xfrm>
            <a:custGeom>
              <a:avLst/>
              <a:gdLst>
                <a:gd name="T0" fmla="*/ 2147483646 w 2688"/>
                <a:gd name="T1" fmla="*/ 0 h 384"/>
                <a:gd name="T2" fmla="*/ 2147483646 w 2688"/>
                <a:gd name="T3" fmla="*/ 2147483646 h 384"/>
                <a:gd name="T4" fmla="*/ 2147483646 w 2688"/>
                <a:gd name="T5" fmla="*/ 2147483646 h 384"/>
                <a:gd name="T6" fmla="*/ 0 w 2688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88" h="384">
                  <a:moveTo>
                    <a:pt x="2688" y="0"/>
                  </a:moveTo>
                  <a:cubicBezTo>
                    <a:pt x="2356" y="116"/>
                    <a:pt x="2024" y="232"/>
                    <a:pt x="1728" y="288"/>
                  </a:cubicBezTo>
                  <a:cubicBezTo>
                    <a:pt x="1432" y="344"/>
                    <a:pt x="1200" y="384"/>
                    <a:pt x="912" y="336"/>
                  </a:cubicBezTo>
                  <a:cubicBezTo>
                    <a:pt x="624" y="288"/>
                    <a:pt x="152" y="48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796" name="Text Box 16">
              <a:extLst>
                <a:ext uri="{FF2B5EF4-FFF2-40B4-BE49-F238E27FC236}">
                  <a16:creationId xmlns:a16="http://schemas.microsoft.com/office/drawing/2014/main" id="{8E118E54-983C-41C9-B659-FD5A81638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8862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5D4CB-15F3-427E-9212-C4026C447E83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2057401"/>
            <a:ext cx="581025" cy="898525"/>
            <a:chOff x="3962400" y="2057400"/>
            <a:chExt cx="581025" cy="898525"/>
          </a:xfrm>
        </p:grpSpPr>
        <p:sp>
          <p:nvSpPr>
            <p:cNvPr id="32793" name="Freeform 9">
              <a:extLst>
                <a:ext uri="{FF2B5EF4-FFF2-40B4-BE49-F238E27FC236}">
                  <a16:creationId xmlns:a16="http://schemas.microsoft.com/office/drawing/2014/main" id="{D5072428-B42F-4868-BA80-AE70C114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2438400"/>
              <a:ext cx="504825" cy="517525"/>
            </a:xfrm>
            <a:custGeom>
              <a:avLst/>
              <a:gdLst>
                <a:gd name="T0" fmla="*/ 2147483646 w 318"/>
                <a:gd name="T1" fmla="*/ 2147483646 h 326"/>
                <a:gd name="T2" fmla="*/ 2147483646 w 318"/>
                <a:gd name="T3" fmla="*/ 2147483646 h 326"/>
                <a:gd name="T4" fmla="*/ 0 w 318"/>
                <a:gd name="T5" fmla="*/ 2147483646 h 326"/>
                <a:gd name="T6" fmla="*/ 2147483646 w 318"/>
                <a:gd name="T7" fmla="*/ 2147483646 h 326"/>
                <a:gd name="T8" fmla="*/ 2147483646 w 318"/>
                <a:gd name="T9" fmla="*/ 2147483646 h 326"/>
                <a:gd name="T10" fmla="*/ 2147483646 w 318"/>
                <a:gd name="T11" fmla="*/ 2147483646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" h="326">
                  <a:moveTo>
                    <a:pt x="136" y="326"/>
                  </a:moveTo>
                  <a:cubicBezTo>
                    <a:pt x="98" y="318"/>
                    <a:pt x="75" y="314"/>
                    <a:pt x="43" y="292"/>
                  </a:cubicBezTo>
                  <a:cubicBezTo>
                    <a:pt x="4" y="234"/>
                    <a:pt x="16" y="260"/>
                    <a:pt x="0" y="216"/>
                  </a:cubicBezTo>
                  <a:cubicBezTo>
                    <a:pt x="12" y="109"/>
                    <a:pt x="33" y="70"/>
                    <a:pt x="119" y="12"/>
                  </a:cubicBezTo>
                  <a:cubicBezTo>
                    <a:pt x="160" y="15"/>
                    <a:pt x="298" y="0"/>
                    <a:pt x="314" y="80"/>
                  </a:cubicBezTo>
                  <a:cubicBezTo>
                    <a:pt x="318" y="99"/>
                    <a:pt x="314" y="119"/>
                    <a:pt x="314" y="13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794" name="Text Box 17">
              <a:extLst>
                <a:ext uri="{FF2B5EF4-FFF2-40B4-BE49-F238E27FC236}">
                  <a16:creationId xmlns:a16="http://schemas.microsoft.com/office/drawing/2014/main" id="{AB7EBEF6-D8EB-46E6-9FBD-375C31047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2057400"/>
              <a:ext cx="2888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5B468D-4E3F-4EB6-885F-66450CEE623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590800"/>
            <a:ext cx="1447800" cy="457200"/>
            <a:chOff x="2819400" y="2590800"/>
            <a:chExt cx="1447800" cy="457200"/>
          </a:xfrm>
        </p:grpSpPr>
        <p:sp>
          <p:nvSpPr>
            <p:cNvPr id="32791" name="Line 10">
              <a:extLst>
                <a:ext uri="{FF2B5EF4-FFF2-40B4-BE49-F238E27FC236}">
                  <a16:creationId xmlns:a16="http://schemas.microsoft.com/office/drawing/2014/main" id="{8DBD6660-86D7-42CA-BC1A-A982F8FD3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048000"/>
              <a:ext cx="144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792" name="Text Box 18">
              <a:extLst>
                <a:ext uri="{FF2B5EF4-FFF2-40B4-BE49-F238E27FC236}">
                  <a16:creationId xmlns:a16="http://schemas.microsoft.com/office/drawing/2014/main" id="{D5A60674-2CB5-45AC-8A02-367D646FC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590800"/>
              <a:ext cx="2888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9B7B20-AEFE-4D06-9F14-7140B028DBB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819400"/>
            <a:ext cx="1676400" cy="381000"/>
            <a:chOff x="5029200" y="2819400"/>
            <a:chExt cx="1676400" cy="381000"/>
          </a:xfrm>
        </p:grpSpPr>
        <p:sp>
          <p:nvSpPr>
            <p:cNvPr id="32789" name="Line 12">
              <a:extLst>
                <a:ext uri="{FF2B5EF4-FFF2-40B4-BE49-F238E27FC236}">
                  <a16:creationId xmlns:a16="http://schemas.microsoft.com/office/drawing/2014/main" id="{5DBAA863-8350-40E2-85F9-F250D294F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200" y="3200400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790" name="Text Box 19">
              <a:extLst>
                <a:ext uri="{FF2B5EF4-FFF2-40B4-BE49-F238E27FC236}">
                  <a16:creationId xmlns:a16="http://schemas.microsoft.com/office/drawing/2014/main" id="{997EA106-B58D-48D3-B60D-1C8CF2E2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2819400"/>
              <a:ext cx="2888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23C435-1D51-469F-82B1-44AABCF2D19B}"/>
              </a:ext>
            </a:extLst>
          </p:cNvPr>
          <p:cNvGrpSpPr>
            <a:grpSpLocks/>
          </p:cNvGrpSpPr>
          <p:nvPr/>
        </p:nvGrpSpPr>
        <p:grpSpPr bwMode="auto">
          <a:xfrm>
            <a:off x="2574926" y="3276600"/>
            <a:ext cx="1006475" cy="674132"/>
            <a:chOff x="1050925" y="3276600"/>
            <a:chExt cx="1006475" cy="674132"/>
          </a:xfrm>
        </p:grpSpPr>
        <p:sp>
          <p:nvSpPr>
            <p:cNvPr id="32787" name="Line 20">
              <a:extLst>
                <a:ext uri="{FF2B5EF4-FFF2-40B4-BE49-F238E27FC236}">
                  <a16:creationId xmlns:a16="http://schemas.microsoft.com/office/drawing/2014/main" id="{E6BDADCD-721D-415E-980E-0A3FC8093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600" y="3276600"/>
              <a:ext cx="304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788" name="Text Box 21">
              <a:extLst>
                <a:ext uri="{FF2B5EF4-FFF2-40B4-BE49-F238E27FC236}">
                  <a16:creationId xmlns:a16="http://schemas.microsoft.com/office/drawing/2014/main" id="{0E41A1B1-93E5-4437-BACA-9AF28122C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925" y="3581400"/>
              <a:ext cx="7697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reset</a:t>
              </a:r>
            </a:p>
          </p:txBody>
        </p:sp>
      </p:grpSp>
      <p:sp>
        <p:nvSpPr>
          <p:cNvPr id="32783" name="Text Box 22">
            <a:extLst>
              <a:ext uri="{FF2B5EF4-FFF2-40B4-BE49-F238E27FC236}">
                <a16:creationId xmlns:a16="http://schemas.microsoft.com/office/drawing/2014/main" id="{5EBC0DD2-10DC-4C7E-895C-4E3609DE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648201"/>
            <a:ext cx="1249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Meaning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of states:</a:t>
            </a:r>
            <a:endParaRPr lang="pl-PL" altLang="en-US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63607" name="Text Box 23">
            <a:extLst>
              <a:ext uri="{FF2B5EF4-FFF2-40B4-BE49-F238E27FC236}">
                <a16:creationId xmlns:a16="http://schemas.microsoft.com/office/drawing/2014/main" id="{3712F016-F4BB-4A27-B614-74FBE36F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89425"/>
            <a:ext cx="1217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S0: No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elements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of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sequence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observed</a:t>
            </a:r>
            <a:endParaRPr lang="pl-PL" altLang="en-US" sz="1800">
              <a:latin typeface="Comic Sans MS" panose="030F0702030302020204" pitchFamily="66" charset="0"/>
            </a:endParaRPr>
          </a:p>
        </p:txBody>
      </p:sp>
      <p:sp>
        <p:nvSpPr>
          <p:cNvPr id="963608" name="Text Box 24">
            <a:extLst>
              <a:ext uri="{FF2B5EF4-FFF2-40B4-BE49-F238E27FC236}">
                <a16:creationId xmlns:a16="http://schemas.microsoft.com/office/drawing/2014/main" id="{355B5EFD-933F-474B-9764-6CA2746B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1" y="4343401"/>
            <a:ext cx="1825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S1: “1”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observed</a:t>
            </a:r>
            <a:endParaRPr lang="pl-PL" altLang="en-US" sz="1800">
              <a:latin typeface="Comic Sans MS" panose="030F0702030302020204" pitchFamily="66" charset="0"/>
            </a:endParaRPr>
          </a:p>
        </p:txBody>
      </p:sp>
      <p:sp>
        <p:nvSpPr>
          <p:cNvPr id="963609" name="Text Box 25">
            <a:extLst>
              <a:ext uri="{FF2B5EF4-FFF2-40B4-BE49-F238E27FC236}">
                <a16:creationId xmlns:a16="http://schemas.microsoft.com/office/drawing/2014/main" id="{4FB3F5CE-C68D-47AF-BF1F-C0509FF2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775" y="4332289"/>
            <a:ext cx="11673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S2: “10”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observed</a:t>
            </a:r>
            <a:endParaRPr lang="pl-PL" altLang="en-US" sz="1800">
              <a:latin typeface="Comic Sans MS" panose="030F0702030302020204" pitchFamily="66" charset="0"/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17</a:t>
            </a:fld>
            <a:r>
              <a:rPr lang="en-US" dirty="0">
                <a:latin typeface="Comic Sans MS" panose="030F0702030302020204" pitchFamily="66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3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3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9" grpId="0" animBg="1"/>
      <p:bldP spid="963590" grpId="0" animBg="1"/>
      <p:bldP spid="963591" grpId="0" animBg="1"/>
      <p:bldP spid="963607" grpId="0"/>
      <p:bldP spid="963608" grpId="0"/>
      <p:bldP spid="9636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4CC988B5-7354-486A-AC4F-B4F863283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2114" y="-1087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Mealy FSM - Example 1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51B28E0-5BDD-45F8-B8D8-258FD8908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382000" cy="5029200"/>
          </a:xfrm>
        </p:spPr>
        <p:txBody>
          <a:bodyPr/>
          <a:lstStyle/>
          <a:p>
            <a:r>
              <a:rPr lang="en-US" altLang="en-US" sz="3000" dirty="0">
                <a:latin typeface="Comic Sans MS" panose="030F0702030302020204" pitchFamily="66" charset="0"/>
              </a:rPr>
              <a:t>Mealy FSM that Recognizes Sequence “</a:t>
            </a:r>
            <a:r>
              <a:rPr lang="en-US" altLang="en-US" sz="3000" dirty="0">
                <a:solidFill>
                  <a:srgbClr val="990000"/>
                </a:solidFill>
                <a:latin typeface="Comic Sans MS" panose="030F0702030302020204" pitchFamily="66" charset="0"/>
              </a:rPr>
              <a:t>10</a:t>
            </a:r>
            <a:r>
              <a:rPr lang="en-US" altLang="en-US" sz="3000" dirty="0">
                <a:latin typeface="Comic Sans MS" panose="030F0702030302020204" pitchFamily="66" charset="0"/>
              </a:rPr>
              <a:t>”</a:t>
            </a:r>
          </a:p>
        </p:txBody>
      </p:sp>
      <p:sp>
        <p:nvSpPr>
          <p:cNvPr id="964612" name="Oval 4">
            <a:extLst>
              <a:ext uri="{FF2B5EF4-FFF2-40B4-BE49-F238E27FC236}">
                <a16:creationId xmlns:a16="http://schemas.microsoft.com/office/drawing/2014/main" id="{23091F09-0EB6-4E17-974B-61A726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43200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S0</a:t>
            </a:r>
          </a:p>
        </p:txBody>
      </p:sp>
      <p:sp>
        <p:nvSpPr>
          <p:cNvPr id="964613" name="Oval 5">
            <a:extLst>
              <a:ext uri="{FF2B5EF4-FFF2-40B4-BE49-F238E27FC236}">
                <a16:creationId xmlns:a16="http://schemas.microsoft.com/office/drawing/2014/main" id="{0C310516-1001-41E9-AEE5-86BEACAA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43200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8965B-0370-4977-A83A-A165B62AA1A9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2057401"/>
            <a:ext cx="733425" cy="974725"/>
            <a:chOff x="2209800" y="2057400"/>
            <a:chExt cx="733425" cy="974725"/>
          </a:xfrm>
        </p:grpSpPr>
        <p:sp>
          <p:nvSpPr>
            <p:cNvPr id="33815" name="Freeform 6">
              <a:extLst>
                <a:ext uri="{FF2B5EF4-FFF2-40B4-BE49-F238E27FC236}">
                  <a16:creationId xmlns:a16="http://schemas.microsoft.com/office/drawing/2014/main" id="{B00E49DB-711F-4F92-B00B-C3754F34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0" y="2514600"/>
              <a:ext cx="504825" cy="517525"/>
            </a:xfrm>
            <a:custGeom>
              <a:avLst/>
              <a:gdLst>
                <a:gd name="T0" fmla="*/ 2147483646 w 318"/>
                <a:gd name="T1" fmla="*/ 2147483646 h 326"/>
                <a:gd name="T2" fmla="*/ 2147483646 w 318"/>
                <a:gd name="T3" fmla="*/ 2147483646 h 326"/>
                <a:gd name="T4" fmla="*/ 0 w 318"/>
                <a:gd name="T5" fmla="*/ 2147483646 h 326"/>
                <a:gd name="T6" fmla="*/ 2147483646 w 318"/>
                <a:gd name="T7" fmla="*/ 2147483646 h 326"/>
                <a:gd name="T8" fmla="*/ 2147483646 w 318"/>
                <a:gd name="T9" fmla="*/ 2147483646 h 326"/>
                <a:gd name="T10" fmla="*/ 2147483646 w 318"/>
                <a:gd name="T11" fmla="*/ 2147483646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" h="326">
                  <a:moveTo>
                    <a:pt x="136" y="326"/>
                  </a:moveTo>
                  <a:cubicBezTo>
                    <a:pt x="98" y="318"/>
                    <a:pt x="75" y="314"/>
                    <a:pt x="43" y="292"/>
                  </a:cubicBezTo>
                  <a:cubicBezTo>
                    <a:pt x="4" y="234"/>
                    <a:pt x="16" y="260"/>
                    <a:pt x="0" y="216"/>
                  </a:cubicBezTo>
                  <a:cubicBezTo>
                    <a:pt x="12" y="109"/>
                    <a:pt x="33" y="70"/>
                    <a:pt x="119" y="12"/>
                  </a:cubicBezTo>
                  <a:cubicBezTo>
                    <a:pt x="160" y="15"/>
                    <a:pt x="298" y="0"/>
                    <a:pt x="314" y="80"/>
                  </a:cubicBezTo>
                  <a:cubicBezTo>
                    <a:pt x="318" y="99"/>
                    <a:pt x="314" y="119"/>
                    <a:pt x="314" y="13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3816" name="Text Box 7">
              <a:extLst>
                <a:ext uri="{FF2B5EF4-FFF2-40B4-BE49-F238E27FC236}">
                  <a16:creationId xmlns:a16="http://schemas.microsoft.com/office/drawing/2014/main" id="{9F5F3017-0D46-44EA-A58D-95657BD63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2057400"/>
              <a:ext cx="7232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0 / </a:t>
              </a: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26DE34-D428-4501-9556-2739A03EF4E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133600"/>
            <a:ext cx="2362200" cy="838200"/>
            <a:chOff x="3429000" y="2133600"/>
            <a:chExt cx="2362200" cy="838200"/>
          </a:xfrm>
        </p:grpSpPr>
        <p:sp>
          <p:nvSpPr>
            <p:cNvPr id="33813" name="Freeform 9">
              <a:extLst>
                <a:ext uri="{FF2B5EF4-FFF2-40B4-BE49-F238E27FC236}">
                  <a16:creationId xmlns:a16="http://schemas.microsoft.com/office/drawing/2014/main" id="{D8F4D912-78FA-4779-9B5D-E086FF44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2616200"/>
              <a:ext cx="2362200" cy="355600"/>
            </a:xfrm>
            <a:custGeom>
              <a:avLst/>
              <a:gdLst>
                <a:gd name="T0" fmla="*/ 0 w 1536"/>
                <a:gd name="T1" fmla="*/ 2147483646 h 224"/>
                <a:gd name="T2" fmla="*/ 2147483646 w 1536"/>
                <a:gd name="T3" fmla="*/ 2147483646 h 224"/>
                <a:gd name="T4" fmla="*/ 2147483646 w 1536"/>
                <a:gd name="T5" fmla="*/ 2147483646 h 224"/>
                <a:gd name="T6" fmla="*/ 2147483646 w 1536"/>
                <a:gd name="T7" fmla="*/ 2147483646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224">
                  <a:moveTo>
                    <a:pt x="0" y="224"/>
                  </a:moveTo>
                  <a:cubicBezTo>
                    <a:pt x="124" y="144"/>
                    <a:pt x="248" y="64"/>
                    <a:pt x="432" y="32"/>
                  </a:cubicBezTo>
                  <a:cubicBezTo>
                    <a:pt x="616" y="0"/>
                    <a:pt x="920" y="8"/>
                    <a:pt x="1104" y="32"/>
                  </a:cubicBezTo>
                  <a:cubicBezTo>
                    <a:pt x="1288" y="56"/>
                    <a:pt x="1448" y="136"/>
                    <a:pt x="1536" y="1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3814" name="Text Box 11">
              <a:extLst>
                <a:ext uri="{FF2B5EF4-FFF2-40B4-BE49-F238E27FC236}">
                  <a16:creationId xmlns:a16="http://schemas.microsoft.com/office/drawing/2014/main" id="{739FD0FC-55DA-4164-B08E-9EF2FDD14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6864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 / </a:t>
              </a: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0AE018-DE40-4F1B-9561-2B409BDE432D}"/>
              </a:ext>
            </a:extLst>
          </p:cNvPr>
          <p:cNvGrpSpPr>
            <a:grpSpLocks/>
          </p:cNvGrpSpPr>
          <p:nvPr/>
        </p:nvGrpSpPr>
        <p:grpSpPr bwMode="auto">
          <a:xfrm>
            <a:off x="7772401" y="2133601"/>
            <a:ext cx="722313" cy="1057275"/>
            <a:chOff x="6248400" y="2133600"/>
            <a:chExt cx="722313" cy="1057275"/>
          </a:xfrm>
        </p:grpSpPr>
        <p:sp>
          <p:nvSpPr>
            <p:cNvPr id="33811" name="Freeform 8">
              <a:extLst>
                <a:ext uri="{FF2B5EF4-FFF2-40B4-BE49-F238E27FC236}">
                  <a16:creationId xmlns:a16="http://schemas.microsoft.com/office/drawing/2014/main" id="{56942823-7B38-47E5-AA14-CBB4B1D8C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113" y="2559050"/>
              <a:ext cx="609600" cy="631825"/>
            </a:xfrm>
            <a:custGeom>
              <a:avLst/>
              <a:gdLst>
                <a:gd name="T0" fmla="*/ 0 w 384"/>
                <a:gd name="T1" fmla="*/ 2147483646 h 398"/>
                <a:gd name="T2" fmla="*/ 2147483646 w 384"/>
                <a:gd name="T3" fmla="*/ 2147483646 h 398"/>
                <a:gd name="T4" fmla="*/ 2147483646 w 384"/>
                <a:gd name="T5" fmla="*/ 2147483646 h 398"/>
                <a:gd name="T6" fmla="*/ 2147483646 w 384"/>
                <a:gd name="T7" fmla="*/ 0 h 398"/>
                <a:gd name="T8" fmla="*/ 2147483646 w 384"/>
                <a:gd name="T9" fmla="*/ 2147483646 h 398"/>
                <a:gd name="T10" fmla="*/ 2147483646 w 384"/>
                <a:gd name="T11" fmla="*/ 2147483646 h 398"/>
                <a:gd name="T12" fmla="*/ 2147483646 w 384"/>
                <a:gd name="T13" fmla="*/ 2147483646 h 398"/>
                <a:gd name="T14" fmla="*/ 2147483646 w 384"/>
                <a:gd name="T15" fmla="*/ 2147483646 h 398"/>
                <a:gd name="T16" fmla="*/ 2147483646 w 384"/>
                <a:gd name="T17" fmla="*/ 2147483646 h 398"/>
                <a:gd name="T18" fmla="*/ 2147483646 w 384"/>
                <a:gd name="T19" fmla="*/ 2147483646 h 398"/>
                <a:gd name="T20" fmla="*/ 2147483646 w 384"/>
                <a:gd name="T21" fmla="*/ 2147483646 h 398"/>
                <a:gd name="T22" fmla="*/ 2147483646 w 384"/>
                <a:gd name="T23" fmla="*/ 2147483646 h 3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4" h="398">
                  <a:moveTo>
                    <a:pt x="0" y="161"/>
                  </a:moveTo>
                  <a:cubicBezTo>
                    <a:pt x="9" y="93"/>
                    <a:pt x="22" y="81"/>
                    <a:pt x="59" y="26"/>
                  </a:cubicBezTo>
                  <a:cubicBezTo>
                    <a:pt x="67" y="14"/>
                    <a:pt x="87" y="20"/>
                    <a:pt x="101" y="17"/>
                  </a:cubicBezTo>
                  <a:cubicBezTo>
                    <a:pt x="132" y="11"/>
                    <a:pt x="194" y="0"/>
                    <a:pt x="194" y="0"/>
                  </a:cubicBezTo>
                  <a:cubicBezTo>
                    <a:pt x="233" y="8"/>
                    <a:pt x="255" y="13"/>
                    <a:pt x="288" y="34"/>
                  </a:cubicBezTo>
                  <a:cubicBezTo>
                    <a:pt x="308" y="98"/>
                    <a:pt x="279" y="24"/>
                    <a:pt x="321" y="76"/>
                  </a:cubicBezTo>
                  <a:cubicBezTo>
                    <a:pt x="327" y="83"/>
                    <a:pt x="326" y="94"/>
                    <a:pt x="330" y="102"/>
                  </a:cubicBezTo>
                  <a:cubicBezTo>
                    <a:pt x="340" y="120"/>
                    <a:pt x="364" y="153"/>
                    <a:pt x="364" y="153"/>
                  </a:cubicBezTo>
                  <a:cubicBezTo>
                    <a:pt x="379" y="218"/>
                    <a:pt x="384" y="225"/>
                    <a:pt x="364" y="322"/>
                  </a:cubicBezTo>
                  <a:cubicBezTo>
                    <a:pt x="361" y="338"/>
                    <a:pt x="288" y="381"/>
                    <a:pt x="288" y="381"/>
                  </a:cubicBezTo>
                  <a:cubicBezTo>
                    <a:pt x="273" y="391"/>
                    <a:pt x="237" y="398"/>
                    <a:pt x="237" y="398"/>
                  </a:cubicBezTo>
                  <a:cubicBezTo>
                    <a:pt x="200" y="395"/>
                    <a:pt x="127" y="390"/>
                    <a:pt x="127" y="39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3812" name="Text Box 12">
              <a:extLst>
                <a:ext uri="{FF2B5EF4-FFF2-40B4-BE49-F238E27FC236}">
                  <a16:creationId xmlns:a16="http://schemas.microsoft.com/office/drawing/2014/main" id="{16BC801D-FB76-47B6-ACF6-1FD495C1F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6864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 / </a:t>
              </a: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192B0BF-C924-48F7-8F65-4624D81F9C8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1"/>
            <a:ext cx="2514600" cy="903061"/>
            <a:chOff x="3276600" y="3429000"/>
            <a:chExt cx="2514600" cy="902505"/>
          </a:xfrm>
        </p:grpSpPr>
        <p:sp>
          <p:nvSpPr>
            <p:cNvPr id="33809" name="Freeform 10">
              <a:extLst>
                <a:ext uri="{FF2B5EF4-FFF2-40B4-BE49-F238E27FC236}">
                  <a16:creationId xmlns:a16="http://schemas.microsoft.com/office/drawing/2014/main" id="{61293DF1-7811-47B4-A7A2-C9151B83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600" y="3429000"/>
              <a:ext cx="2514600" cy="508000"/>
            </a:xfrm>
            <a:custGeom>
              <a:avLst/>
              <a:gdLst>
                <a:gd name="T0" fmla="*/ 2147483646 w 1680"/>
                <a:gd name="T1" fmla="*/ 0 h 320"/>
                <a:gd name="T2" fmla="*/ 2147483646 w 1680"/>
                <a:gd name="T3" fmla="*/ 2147483646 h 320"/>
                <a:gd name="T4" fmla="*/ 2147483646 w 1680"/>
                <a:gd name="T5" fmla="*/ 2147483646 h 320"/>
                <a:gd name="T6" fmla="*/ 0 w 1680"/>
                <a:gd name="T7" fmla="*/ 2147483646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0" h="320">
                  <a:moveTo>
                    <a:pt x="1680" y="0"/>
                  </a:moveTo>
                  <a:cubicBezTo>
                    <a:pt x="1528" y="96"/>
                    <a:pt x="1376" y="192"/>
                    <a:pt x="1200" y="240"/>
                  </a:cubicBezTo>
                  <a:cubicBezTo>
                    <a:pt x="1024" y="288"/>
                    <a:pt x="824" y="320"/>
                    <a:pt x="624" y="288"/>
                  </a:cubicBezTo>
                  <a:cubicBezTo>
                    <a:pt x="424" y="256"/>
                    <a:pt x="88" y="64"/>
                    <a:pt x="0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3810" name="Text Box 13">
              <a:extLst>
                <a:ext uri="{FF2B5EF4-FFF2-40B4-BE49-F238E27FC236}">
                  <a16:creationId xmlns:a16="http://schemas.microsoft.com/office/drawing/2014/main" id="{80905C7E-1596-4ED4-8BA3-E149F27D6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962400"/>
              <a:ext cx="686406" cy="369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0 / </a:t>
              </a: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8066F-A7CD-464F-896B-0ECFB13CFF6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429000"/>
            <a:ext cx="1143000" cy="826532"/>
            <a:chOff x="1600200" y="3429000"/>
            <a:chExt cx="1143000" cy="826532"/>
          </a:xfrm>
        </p:grpSpPr>
        <p:sp>
          <p:nvSpPr>
            <p:cNvPr id="33807" name="Line 14">
              <a:extLst>
                <a:ext uri="{FF2B5EF4-FFF2-40B4-BE49-F238E27FC236}">
                  <a16:creationId xmlns:a16="http://schemas.microsoft.com/office/drawing/2014/main" id="{D591188F-45B4-4958-80BF-15561FFEC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3429000"/>
              <a:ext cx="304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3808" name="Text Box 15">
              <a:extLst>
                <a:ext uri="{FF2B5EF4-FFF2-40B4-BE49-F238E27FC236}">
                  <a16:creationId xmlns:a16="http://schemas.microsoft.com/office/drawing/2014/main" id="{5B0C224D-730B-4F82-92DD-FCC8FACEE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3886200"/>
              <a:ext cx="7697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reset</a:t>
              </a:r>
            </a:p>
          </p:txBody>
        </p:sp>
      </p:grpSp>
      <p:sp>
        <p:nvSpPr>
          <p:cNvPr id="33804" name="Text Box 16">
            <a:extLst>
              <a:ext uri="{FF2B5EF4-FFF2-40B4-BE49-F238E27FC236}">
                <a16:creationId xmlns:a16="http://schemas.microsoft.com/office/drawing/2014/main" id="{73BB4CFD-C05F-4B64-B035-082597F1C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4724401"/>
            <a:ext cx="1249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Meaning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of states:</a:t>
            </a:r>
            <a:endParaRPr lang="pl-PL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64625" name="Text Box 17">
            <a:extLst>
              <a:ext uri="{FF2B5EF4-FFF2-40B4-BE49-F238E27FC236}">
                <a16:creationId xmlns:a16="http://schemas.microsoft.com/office/drawing/2014/main" id="{BAB22ECC-8276-4BD8-8EC4-F09A7F53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8" y="4365625"/>
            <a:ext cx="1217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S0: No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elements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of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sequence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observed</a:t>
            </a:r>
            <a:endParaRPr lang="pl-PL" altLang="en-US" sz="1800">
              <a:latin typeface="Comic Sans MS" panose="030F0702030302020204" pitchFamily="66" charset="0"/>
            </a:endParaRPr>
          </a:p>
        </p:txBody>
      </p:sp>
      <p:sp>
        <p:nvSpPr>
          <p:cNvPr id="964626" name="Text Box 18">
            <a:extLst>
              <a:ext uri="{FF2B5EF4-FFF2-40B4-BE49-F238E27FC236}">
                <a16:creationId xmlns:a16="http://schemas.microsoft.com/office/drawing/2014/main" id="{259623C6-F36C-403D-9D20-2259CB488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4365626"/>
            <a:ext cx="11673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S1: “1”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observed</a:t>
            </a:r>
            <a:endParaRPr lang="pl-PL" altLang="en-US" sz="1800">
              <a:latin typeface="Comic Sans MS" panose="030F0702030302020204" pitchFamily="66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2" grpId="0" animBg="1"/>
      <p:bldP spid="964613" grpId="0" animBg="1"/>
      <p:bldP spid="964625" grpId="0"/>
      <p:bldP spid="9646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78186BCB-C62A-47BE-90EB-89930D97F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912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&amp; Mealy FSMs – Example 1</a:t>
            </a:r>
          </a:p>
        </p:txBody>
      </p:sp>
      <p:sp>
        <p:nvSpPr>
          <p:cNvPr id="34820" name="Line 3">
            <a:extLst>
              <a:ext uri="{FF2B5EF4-FFF2-40B4-BE49-F238E27FC236}">
                <a16:creationId xmlns:a16="http://schemas.microsoft.com/office/drawing/2014/main" id="{7B989D79-A33E-41EC-B40B-490BB9AA3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21" name="Line 4">
            <a:extLst>
              <a:ext uri="{FF2B5EF4-FFF2-40B4-BE49-F238E27FC236}">
                <a16:creationId xmlns:a16="http://schemas.microsoft.com/office/drawing/2014/main" id="{247C6986-E53C-4CC1-9EDA-CC1A29FE0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0CFA8BE2-B648-4168-9678-12E3D15A1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09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23" name="Line 6">
            <a:extLst>
              <a:ext uri="{FF2B5EF4-FFF2-40B4-BE49-F238E27FC236}">
                <a16:creationId xmlns:a16="http://schemas.microsoft.com/office/drawing/2014/main" id="{703CCDEA-EFEA-42EB-9103-4E151457B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24" name="Line 7">
            <a:extLst>
              <a:ext uri="{FF2B5EF4-FFF2-40B4-BE49-F238E27FC236}">
                <a16:creationId xmlns:a16="http://schemas.microsoft.com/office/drawing/2014/main" id="{38E6752A-3A99-4547-94C9-A199346C3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25" name="Line 8">
            <a:extLst>
              <a:ext uri="{FF2B5EF4-FFF2-40B4-BE49-F238E27FC236}">
                <a16:creationId xmlns:a16="http://schemas.microsoft.com/office/drawing/2014/main" id="{4E29EE15-BEC1-4530-8EC2-571966985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id="{E20A30B8-38A8-43EC-89AE-AF48B1E49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27" name="Line 10">
            <a:extLst>
              <a:ext uri="{FF2B5EF4-FFF2-40B4-BE49-F238E27FC236}">
                <a16:creationId xmlns:a16="http://schemas.microsoft.com/office/drawing/2014/main" id="{2D007651-D23E-4744-9B77-02585B3D1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28" name="Line 11">
            <a:extLst>
              <a:ext uri="{FF2B5EF4-FFF2-40B4-BE49-F238E27FC236}">
                <a16:creationId xmlns:a16="http://schemas.microsoft.com/office/drawing/2014/main" id="{57210609-3F29-4890-A04C-675BEF365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29" name="Line 12">
            <a:extLst>
              <a:ext uri="{FF2B5EF4-FFF2-40B4-BE49-F238E27FC236}">
                <a16:creationId xmlns:a16="http://schemas.microsoft.com/office/drawing/2014/main" id="{B48FDABD-3494-4B8F-986E-68BD57A20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0" name="Line 13">
            <a:extLst>
              <a:ext uri="{FF2B5EF4-FFF2-40B4-BE49-F238E27FC236}">
                <a16:creationId xmlns:a16="http://schemas.microsoft.com/office/drawing/2014/main" id="{181DA608-A57E-4FA2-A2B8-920E96F82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209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1" name="Line 14">
            <a:extLst>
              <a:ext uri="{FF2B5EF4-FFF2-40B4-BE49-F238E27FC236}">
                <a16:creationId xmlns:a16="http://schemas.microsoft.com/office/drawing/2014/main" id="{03E580B0-3727-42C6-A2CF-3082E98E0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2" name="Line 15">
            <a:extLst>
              <a:ext uri="{FF2B5EF4-FFF2-40B4-BE49-F238E27FC236}">
                <a16:creationId xmlns:a16="http://schemas.microsoft.com/office/drawing/2014/main" id="{7AA8FFC4-2D95-40EF-948A-25D35060A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3" name="Line 16">
            <a:extLst>
              <a:ext uri="{FF2B5EF4-FFF2-40B4-BE49-F238E27FC236}">
                <a16:creationId xmlns:a16="http://schemas.microsoft.com/office/drawing/2014/main" id="{E5CD053A-CAA0-4A60-B172-7284A7CFD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4" name="Line 17">
            <a:extLst>
              <a:ext uri="{FF2B5EF4-FFF2-40B4-BE49-F238E27FC236}">
                <a16:creationId xmlns:a16="http://schemas.microsoft.com/office/drawing/2014/main" id="{2161A58F-1C04-49D6-95F1-BFAC1BC9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209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5" name="Line 18">
            <a:extLst>
              <a:ext uri="{FF2B5EF4-FFF2-40B4-BE49-F238E27FC236}">
                <a16:creationId xmlns:a16="http://schemas.microsoft.com/office/drawing/2014/main" id="{E7C95257-DA2F-4D08-AFA0-62A059F45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6" name="Line 19">
            <a:extLst>
              <a:ext uri="{FF2B5EF4-FFF2-40B4-BE49-F238E27FC236}">
                <a16:creationId xmlns:a16="http://schemas.microsoft.com/office/drawing/2014/main" id="{808C5919-388D-4679-BD58-9F6C14E99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7" name="Line 20">
            <a:extLst>
              <a:ext uri="{FF2B5EF4-FFF2-40B4-BE49-F238E27FC236}">
                <a16:creationId xmlns:a16="http://schemas.microsoft.com/office/drawing/2014/main" id="{DE988298-24E2-4DA3-A5A7-BE6B32486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8" name="Line 21">
            <a:extLst>
              <a:ext uri="{FF2B5EF4-FFF2-40B4-BE49-F238E27FC236}">
                <a16:creationId xmlns:a16="http://schemas.microsoft.com/office/drawing/2014/main" id="{A86245C9-27E9-43E9-A831-EDDF363D2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209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39" name="Line 22">
            <a:extLst>
              <a:ext uri="{FF2B5EF4-FFF2-40B4-BE49-F238E27FC236}">
                <a16:creationId xmlns:a16="http://schemas.microsoft.com/office/drawing/2014/main" id="{03ED17CC-975E-4938-AE68-94AFD4378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40" name="Line 23">
            <a:extLst>
              <a:ext uri="{FF2B5EF4-FFF2-40B4-BE49-F238E27FC236}">
                <a16:creationId xmlns:a16="http://schemas.microsoft.com/office/drawing/2014/main" id="{244E9832-D32E-4C37-8717-29ED3DEC6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4">
            <a:extLst>
              <a:ext uri="{FF2B5EF4-FFF2-40B4-BE49-F238E27FC236}">
                <a16:creationId xmlns:a16="http://schemas.microsoft.com/office/drawing/2014/main" id="{0999D196-0122-41C5-9B72-5980D31D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00200"/>
            <a:ext cx="0" cy="426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42" name="Text Box 25">
            <a:extLst>
              <a:ext uri="{FF2B5EF4-FFF2-40B4-BE49-F238E27FC236}">
                <a16:creationId xmlns:a16="http://schemas.microsoft.com/office/drawing/2014/main" id="{40ECFA44-CEFD-4475-A164-C387CED10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133600"/>
            <a:ext cx="731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clock</a:t>
            </a:r>
          </a:p>
        </p:txBody>
      </p:sp>
      <p:sp>
        <p:nvSpPr>
          <p:cNvPr id="34843" name="Line 26">
            <a:extLst>
              <a:ext uri="{FF2B5EF4-FFF2-40B4-BE49-F238E27FC236}">
                <a16:creationId xmlns:a16="http://schemas.microsoft.com/office/drawing/2014/main" id="{575F3762-F8B4-4261-A2BA-5F7D91F78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429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44" name="Line 27">
            <a:extLst>
              <a:ext uri="{FF2B5EF4-FFF2-40B4-BE49-F238E27FC236}">
                <a16:creationId xmlns:a16="http://schemas.microsoft.com/office/drawing/2014/main" id="{D044FA38-63F0-4852-AF2D-936120EC9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45" name="Line 28">
            <a:extLst>
              <a:ext uri="{FF2B5EF4-FFF2-40B4-BE49-F238E27FC236}">
                <a16:creationId xmlns:a16="http://schemas.microsoft.com/office/drawing/2014/main" id="{823ED70A-8EBC-41FF-AFAE-31AED9D65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00200"/>
            <a:ext cx="0" cy="426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46" name="Line 29">
            <a:extLst>
              <a:ext uri="{FF2B5EF4-FFF2-40B4-BE49-F238E27FC236}">
                <a16:creationId xmlns:a16="http://schemas.microsoft.com/office/drawing/2014/main" id="{F57DE26A-584A-4A83-8B83-42A6DE5A4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9718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47" name="Line 30">
            <a:extLst>
              <a:ext uri="{FF2B5EF4-FFF2-40B4-BE49-F238E27FC236}">
                <a16:creationId xmlns:a16="http://schemas.microsoft.com/office/drawing/2014/main" id="{065CEF14-3FA2-4022-80DB-990FF578A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48" name="Line 31">
            <a:extLst>
              <a:ext uri="{FF2B5EF4-FFF2-40B4-BE49-F238E27FC236}">
                <a16:creationId xmlns:a16="http://schemas.microsoft.com/office/drawing/2014/main" id="{EA269425-0A31-46B9-8A6D-D964F5332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429000"/>
            <a:ext cx="434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Text Box 32">
            <a:extLst>
              <a:ext uri="{FF2B5EF4-FFF2-40B4-BE49-F238E27FC236}">
                <a16:creationId xmlns:a16="http://schemas.microsoft.com/office/drawing/2014/main" id="{8ED2EB25-34CC-4248-941C-19E2C5E88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895600"/>
            <a:ext cx="721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input</a:t>
            </a:r>
          </a:p>
        </p:txBody>
      </p:sp>
      <p:sp>
        <p:nvSpPr>
          <p:cNvPr id="34850" name="Line 33">
            <a:extLst>
              <a:ext uri="{FF2B5EF4-FFF2-40B4-BE49-F238E27FC236}">
                <a16:creationId xmlns:a16="http://schemas.microsoft.com/office/drawing/2014/main" id="{78BEAAFF-7844-4069-915C-5762AA7A0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343400"/>
            <a:ext cx="332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51" name="Line 34">
            <a:extLst>
              <a:ext uri="{FF2B5EF4-FFF2-40B4-BE49-F238E27FC236}">
                <a16:creationId xmlns:a16="http://schemas.microsoft.com/office/drawing/2014/main" id="{6755DB51-1AFE-4EA7-8C14-985A28F14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8050" y="3886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52" name="Line 35">
            <a:extLst>
              <a:ext uri="{FF2B5EF4-FFF2-40B4-BE49-F238E27FC236}">
                <a16:creationId xmlns:a16="http://schemas.microsoft.com/office/drawing/2014/main" id="{26A9A048-E91F-439B-8B80-B954AD3DD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1" y="3886200"/>
            <a:ext cx="1317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53" name="Line 36">
            <a:extLst>
              <a:ext uri="{FF2B5EF4-FFF2-40B4-BE49-F238E27FC236}">
                <a16:creationId xmlns:a16="http://schemas.microsoft.com/office/drawing/2014/main" id="{747C8E91-07BC-4763-8C8D-BBC376CE9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88" y="387191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54" name="Line 37">
            <a:extLst>
              <a:ext uri="{FF2B5EF4-FFF2-40B4-BE49-F238E27FC236}">
                <a16:creationId xmlns:a16="http://schemas.microsoft.com/office/drawing/2014/main" id="{8CAEA1D2-1A46-47D0-A9E1-D79269A13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4343400"/>
            <a:ext cx="2640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Text Box 38">
            <a:extLst>
              <a:ext uri="{FF2B5EF4-FFF2-40B4-BE49-F238E27FC236}">
                <a16:creationId xmlns:a16="http://schemas.microsoft.com/office/drawing/2014/main" id="{DE47BE3E-21C0-4B39-8F4D-B910C9FDF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810000"/>
            <a:ext cx="869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Moore</a:t>
            </a:r>
          </a:p>
        </p:txBody>
      </p:sp>
      <p:sp>
        <p:nvSpPr>
          <p:cNvPr id="34856" name="Line 39">
            <a:extLst>
              <a:ext uri="{FF2B5EF4-FFF2-40B4-BE49-F238E27FC236}">
                <a16:creationId xmlns:a16="http://schemas.microsoft.com/office/drawing/2014/main" id="{DB51789C-F285-4069-A260-3E43081EB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426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57" name="Line 40">
            <a:extLst>
              <a:ext uri="{FF2B5EF4-FFF2-40B4-BE49-F238E27FC236}">
                <a16:creationId xmlns:a16="http://schemas.microsoft.com/office/drawing/2014/main" id="{78667088-4E93-4E82-B2B6-77BD294ED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600200"/>
            <a:ext cx="0" cy="426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58" name="Line 41">
            <a:extLst>
              <a:ext uri="{FF2B5EF4-FFF2-40B4-BE49-F238E27FC236}">
                <a16:creationId xmlns:a16="http://schemas.microsoft.com/office/drawing/2014/main" id="{D81F1FB1-B445-4B3A-8F9F-8735BFBCA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600200"/>
            <a:ext cx="0" cy="426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59" name="Line 42">
            <a:extLst>
              <a:ext uri="{FF2B5EF4-FFF2-40B4-BE49-F238E27FC236}">
                <a16:creationId xmlns:a16="http://schemas.microsoft.com/office/drawing/2014/main" id="{83274063-5DF4-4C60-B38E-D7B546D5D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1816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60" name="Line 43">
            <a:extLst>
              <a:ext uri="{FF2B5EF4-FFF2-40B4-BE49-F238E27FC236}">
                <a16:creationId xmlns:a16="http://schemas.microsoft.com/office/drawing/2014/main" id="{E665C957-5F60-49F1-804D-835BAACEC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724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61" name="Line 44">
            <a:extLst>
              <a:ext uri="{FF2B5EF4-FFF2-40B4-BE49-F238E27FC236}">
                <a16:creationId xmlns:a16="http://schemas.microsoft.com/office/drawing/2014/main" id="{781B7E1E-0FCB-4668-B0DE-E927911FB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1" y="4724400"/>
            <a:ext cx="449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62" name="Line 45">
            <a:extLst>
              <a:ext uri="{FF2B5EF4-FFF2-40B4-BE49-F238E27FC236}">
                <a16:creationId xmlns:a16="http://schemas.microsoft.com/office/drawing/2014/main" id="{BCCDE053-A118-4928-A9A2-63B2A133A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575" y="4724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863" name="Line 46">
            <a:extLst>
              <a:ext uri="{FF2B5EF4-FFF2-40B4-BE49-F238E27FC236}">
                <a16:creationId xmlns:a16="http://schemas.microsoft.com/office/drawing/2014/main" id="{0EED3FA9-62FB-4E70-918A-3F5463E64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164" y="5181600"/>
            <a:ext cx="3906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Text Box 47">
            <a:extLst>
              <a:ext uri="{FF2B5EF4-FFF2-40B4-BE49-F238E27FC236}">
                <a16:creationId xmlns:a16="http://schemas.microsoft.com/office/drawing/2014/main" id="{6104BB5B-857A-4AB8-A73F-BC5B5C148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648200"/>
            <a:ext cx="81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Mealy</a:t>
            </a:r>
          </a:p>
        </p:txBody>
      </p:sp>
      <p:sp>
        <p:nvSpPr>
          <p:cNvPr id="34865" name="Text Box 48">
            <a:extLst>
              <a:ext uri="{FF2B5EF4-FFF2-40B4-BE49-F238E27FC236}">
                <a16:creationId xmlns:a16="http://schemas.microsoft.com/office/drawing/2014/main" id="{60B7A6C4-6992-4E98-9BEA-91C3FF1FD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6" y="2576513"/>
            <a:ext cx="4575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0             1              0             0              0</a:t>
            </a:r>
          </a:p>
        </p:txBody>
      </p:sp>
      <p:sp>
        <p:nvSpPr>
          <p:cNvPr id="34866" name="Text Box 49">
            <a:extLst>
              <a:ext uri="{FF2B5EF4-FFF2-40B4-BE49-F238E27FC236}">
                <a16:creationId xmlns:a16="http://schemas.microsoft.com/office/drawing/2014/main" id="{13BE1653-9C9F-4295-95CE-30D3C09A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461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S0           S1           S2           S0          S0</a:t>
            </a:r>
          </a:p>
        </p:txBody>
      </p:sp>
      <p:sp>
        <p:nvSpPr>
          <p:cNvPr id="34867" name="Text Box 50">
            <a:extLst>
              <a:ext uri="{FF2B5EF4-FFF2-40B4-BE49-F238E27FC236}">
                <a16:creationId xmlns:a16="http://schemas.microsoft.com/office/drawing/2014/main" id="{22690A83-BD8B-4C2E-BA5F-4375D4999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4314825"/>
            <a:ext cx="461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S0           S1           S0           S0          S0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19</a:t>
            </a:fld>
            <a:r>
              <a:rPr lang="en-US" dirty="0">
                <a:latin typeface="Comic Sans MS" panose="030F0702030302020204" pitchFamily="66" charset="0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89C28F54-5F98-4826-8B04-1211766B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92E20CD-E635-443D-9C6B-E63196E3F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Structure</a:t>
            </a:r>
            <a:r>
              <a:rPr lang="en-US" altLang="en-US" dirty="0">
                <a:latin typeface="Comic Sans MS" panose="030F0702030302020204" pitchFamily="66" charset="0"/>
              </a:rPr>
              <a:t> of a Digital System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State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Moore</a:t>
            </a:r>
            <a:r>
              <a:rPr lang="en-US" altLang="en-US" dirty="0">
                <a:latin typeface="Comic Sans MS" panose="030F0702030302020204" pitchFamily="66" charset="0"/>
              </a:rPr>
              <a:t> Machine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Mealy</a:t>
            </a:r>
            <a:r>
              <a:rPr lang="en-US" altLang="en-US" dirty="0">
                <a:latin typeface="Comic Sans MS" panose="030F0702030302020204" pitchFamily="66" charset="0"/>
              </a:rPr>
              <a:t> Machine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Moore Machine in VHDL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Mealy Machine in VHDL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How to Design </a:t>
            </a:r>
            <a:r>
              <a:rPr lang="en-US" alt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Optimum </a:t>
            </a:r>
            <a:r>
              <a:rPr lang="en-US" altLang="en-US" dirty="0">
                <a:latin typeface="Comic Sans MS" panose="030F0702030302020204" pitchFamily="66" charset="0"/>
              </a:rPr>
              <a:t>State Machines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C30E3776-5E15-4751-8647-C1380620A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D034FAC8-2B41-4A44-A962-5CED10B37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1905001"/>
            <a:ext cx="7343775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pl-PL" altLang="en-US" sz="4000" dirty="0">
                <a:solidFill>
                  <a:srgbClr val="000066"/>
                </a:solidFill>
                <a:latin typeface="Comic Sans MS" panose="030F0702030302020204" pitchFamily="66" charset="0"/>
              </a:rPr>
              <a:t>Finite State Machines</a:t>
            </a:r>
          </a:p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pl-PL" altLang="en-US" sz="4000" dirty="0">
                <a:solidFill>
                  <a:srgbClr val="000066"/>
                </a:solidFill>
                <a:latin typeface="Comic Sans MS" panose="030F0702030302020204" pitchFamily="66" charset="0"/>
              </a:rPr>
              <a:t>in VHDL</a:t>
            </a:r>
            <a:endParaRPr kumimoji="1" lang="en-US" altLang="en-US" sz="4000" dirty="0">
              <a:solidFill>
                <a:srgbClr val="000066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C61B9232-F10D-4BB4-8526-524B96FD3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FSMs in VHDL</a:t>
            </a:r>
          </a:p>
        </p:txBody>
      </p:sp>
      <p:sp>
        <p:nvSpPr>
          <p:cNvPr id="967683" name="Rectangle 3">
            <a:extLst>
              <a:ext uri="{FF2B5EF4-FFF2-40B4-BE49-F238E27FC236}">
                <a16:creationId xmlns:a16="http://schemas.microsoft.com/office/drawing/2014/main" id="{F2600935-53F7-42AB-A2DF-4F13E7BD1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4760" y="1241163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Finite State Machines can be easily described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with processes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Synthesis Tools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understand</a:t>
            </a:r>
            <a:r>
              <a:rPr lang="en-US" altLang="en-US" dirty="0">
                <a:latin typeface="Comic Sans MS" panose="030F0702030302020204" pitchFamily="66" charset="0"/>
              </a:rPr>
              <a:t> FSM description if certain rules are followed: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CC"/>
                </a:solidFill>
                <a:latin typeface="Comic Sans MS" panose="030F0702030302020204" pitchFamily="66" charset="0"/>
              </a:rPr>
              <a:t>State transitions</a:t>
            </a:r>
            <a:r>
              <a:rPr lang="en-US" altLang="en-US" dirty="0">
                <a:latin typeface="Comic Sans MS" panose="030F0702030302020204" pitchFamily="66" charset="0"/>
              </a:rPr>
              <a:t> should be described </a:t>
            </a:r>
            <a:r>
              <a:rPr lang="en-US" altLang="en-US" dirty="0">
                <a:solidFill>
                  <a:srgbClr val="0000CC"/>
                </a:solidFill>
                <a:latin typeface="Comic Sans MS" panose="030F0702030302020204" pitchFamily="66" charset="0"/>
              </a:rPr>
              <a:t>in a process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u="sng" dirty="0">
                <a:latin typeface="Comic Sans MS" panose="030F0702030302020204" pitchFamily="66" charset="0"/>
              </a:rPr>
              <a:t>sensitive to </a:t>
            </a:r>
            <a:r>
              <a:rPr lang="en-US" altLang="en-US" i="1" u="sng" dirty="0">
                <a:latin typeface="Comic Sans MS" panose="030F0702030302020204" pitchFamily="66" charset="0"/>
              </a:rPr>
              <a:t>clock</a:t>
            </a:r>
            <a:r>
              <a:rPr lang="en-US" altLang="en-US" u="sng" dirty="0">
                <a:latin typeface="Comic Sans MS" panose="030F0702030302020204" pitchFamily="66" charset="0"/>
              </a:rPr>
              <a:t> and </a:t>
            </a:r>
            <a:r>
              <a:rPr lang="en-US" altLang="en-US" i="1" u="sng" dirty="0">
                <a:latin typeface="Comic Sans MS" panose="030F0702030302020204" pitchFamily="66" charset="0"/>
              </a:rPr>
              <a:t>reset</a:t>
            </a:r>
            <a:r>
              <a:rPr lang="en-US" altLang="en-US" u="sng" dirty="0">
                <a:latin typeface="Comic Sans MS" panose="030F0702030302020204" pitchFamily="66" charset="0"/>
              </a:rPr>
              <a:t> signals </a:t>
            </a:r>
            <a:endParaRPr lang="en-US" altLang="en-US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CC"/>
                </a:solidFill>
                <a:latin typeface="Comic Sans MS" panose="030F0702030302020204" pitchFamily="66" charset="0"/>
              </a:rPr>
              <a:t>Outputs</a:t>
            </a:r>
            <a:r>
              <a:rPr lang="en-US" altLang="en-US" dirty="0">
                <a:latin typeface="Comic Sans MS" panose="030F0702030302020204" pitchFamily="66" charset="0"/>
              </a:rPr>
              <a:t> described </a:t>
            </a:r>
            <a:r>
              <a:rPr lang="en-US" altLang="en-US" dirty="0">
                <a:solidFill>
                  <a:srgbClr val="0000CC"/>
                </a:solidFill>
                <a:latin typeface="Comic Sans MS" panose="030F0702030302020204" pitchFamily="66" charset="0"/>
              </a:rPr>
              <a:t>as concurrent statements</a:t>
            </a:r>
            <a:r>
              <a:rPr lang="en-US" altLang="en-US" dirty="0">
                <a:latin typeface="Comic Sans MS" panose="030F0702030302020204" pitchFamily="66" charset="0"/>
              </a:rPr>
              <a:t> outside the process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FC11BD6C-AB20-4C51-BCBE-4F5D56188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64164" y="85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FSM in VHDL</a:t>
            </a:r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7D8EBD77-8B12-40E8-AF66-26A1A55C3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29972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3A1D5676-A5F1-49F8-8AEA-4FAF43C3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2590800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Inputs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E569ED2C-08ED-440A-B061-A9DD99F7A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2708276"/>
            <a:ext cx="1511300" cy="81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Next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function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35E15CC8-619F-4776-998E-EB3E62D3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2349500"/>
            <a:ext cx="1511300" cy="172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FFFFFF"/>
                </a:solidFill>
                <a:latin typeface="Comic Sans MS" panose="030F0702030302020204" pitchFamily="66" charset="0"/>
              </a:rPr>
              <a:t>Present State</a:t>
            </a:r>
            <a:br>
              <a:rPr lang="en-US" altLang="en-US" sz="190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en-US" altLang="en-US" sz="1900">
                <a:solidFill>
                  <a:srgbClr val="FFFFFF"/>
                </a:solidFill>
                <a:latin typeface="Comic Sans MS" panose="030F0702030302020204" pitchFamily="66" charset="0"/>
              </a:rPr>
              <a:t>register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DCEFF6DA-D57B-4AAE-B947-BFE663D7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2781300"/>
            <a:ext cx="1368425" cy="7699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Comic Sans MS" panose="030F0702030302020204" pitchFamily="66" charset="0"/>
              </a:rPr>
              <a:t>Output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Comic Sans MS" panose="030F0702030302020204" pitchFamily="66" charset="0"/>
              </a:rPr>
              <a:t>function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D8893F65-37AA-4F1A-86C5-86582131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114" y="2686050"/>
            <a:ext cx="1159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9573A87B-CBE8-45FD-BE9F-CA4EA0D65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7351" y="3200400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A2623136-FFA5-4A66-BF80-3BEFFE4C0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563813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D47FBB08-17C9-4182-A9CD-7846D3AB0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9338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30F7EDEB-8002-4B4C-B7B2-3ED588F61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2184400"/>
            <a:ext cx="7906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clock</a:t>
            </a:r>
            <a:endParaRPr lang="pl-PL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6A350803-499F-4CC4-9684-6552BB650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571875"/>
            <a:ext cx="8354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reset</a:t>
            </a:r>
            <a:endParaRPr lang="pl-PL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2716DE75-C724-4CE0-8CB8-BC827B1D1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3116263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4" name="Line 16">
            <a:extLst>
              <a:ext uri="{FF2B5EF4-FFF2-40B4-BE49-F238E27FC236}">
                <a16:creationId xmlns:a16="http://schemas.microsoft.com/office/drawing/2014/main" id="{1CDC4F84-8F7D-442F-AC9D-9A8EC8395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3064" y="3162300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5" name="Line 17">
            <a:extLst>
              <a:ext uri="{FF2B5EF4-FFF2-40B4-BE49-F238E27FC236}">
                <a16:creationId xmlns:a16="http://schemas.microsoft.com/office/drawing/2014/main" id="{DBB85831-71DC-4B08-8CB6-278EA63E8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3141664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6" name="Line 18">
            <a:extLst>
              <a:ext uri="{FF2B5EF4-FFF2-40B4-BE49-F238E27FC236}">
                <a16:creationId xmlns:a16="http://schemas.microsoft.com/office/drawing/2014/main" id="{EE823D73-9567-4C4A-AE07-EF6C6602E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751" y="4941888"/>
            <a:ext cx="5184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59368DF2-3252-4249-8C81-3DF7A977EF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3750" y="335756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8" name="Line 20">
            <a:extLst>
              <a:ext uri="{FF2B5EF4-FFF2-40B4-BE49-F238E27FC236}">
                <a16:creationId xmlns:a16="http://schemas.microsoft.com/office/drawing/2014/main" id="{C095C83B-E4B2-4A27-92A9-854D91CCA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3575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909" name="Text Box 21">
            <a:extLst>
              <a:ext uri="{FF2B5EF4-FFF2-40B4-BE49-F238E27FC236}">
                <a16:creationId xmlns:a16="http://schemas.microsoft.com/office/drawing/2014/main" id="{18E5AFF5-B6D4-45CE-BBD8-FDE13AADC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452" y="4519613"/>
            <a:ext cx="18293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Current state</a:t>
            </a:r>
          </a:p>
        </p:txBody>
      </p:sp>
      <p:sp>
        <p:nvSpPr>
          <p:cNvPr id="968727" name="Rectangle 23">
            <a:extLst>
              <a:ext uri="{FF2B5EF4-FFF2-40B4-BE49-F238E27FC236}">
                <a16:creationId xmlns:a16="http://schemas.microsoft.com/office/drawing/2014/main" id="{3AE70DD9-50CD-4A31-843E-0FD3D4E8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109788"/>
            <a:ext cx="5486400" cy="3124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968728" name="Rectangle 24">
            <a:extLst>
              <a:ext uri="{FF2B5EF4-FFF2-40B4-BE49-F238E27FC236}">
                <a16:creationId xmlns:a16="http://schemas.microsoft.com/office/drawing/2014/main" id="{ED1A8B75-DC37-41CD-BF7F-DF2A660E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649538"/>
            <a:ext cx="3165475" cy="1262062"/>
          </a:xfrm>
          <a:prstGeom prst="rect">
            <a:avLst/>
          </a:prstGeom>
          <a:noFill/>
          <a:ln w="38100">
            <a:solidFill>
              <a:srgbClr val="00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968729" name="Text Box 25">
            <a:extLst>
              <a:ext uri="{FF2B5EF4-FFF2-40B4-BE49-F238E27FC236}">
                <a16:creationId xmlns:a16="http://schemas.microsoft.com/office/drawing/2014/main" id="{EF766BF8-3496-4389-8703-2CB7C6A5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5357813"/>
            <a:ext cx="3701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process(clock, reset)</a:t>
            </a:r>
            <a:endParaRPr lang="pl-PL" altLang="en-US" sz="280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68730" name="Text Box 26">
            <a:extLst>
              <a:ext uri="{FF2B5EF4-FFF2-40B4-BE49-F238E27FC236}">
                <a16:creationId xmlns:a16="http://schemas.microsoft.com/office/drawing/2014/main" id="{0C8D8067-26E8-433F-9845-CFDE526A8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4005264"/>
            <a:ext cx="21242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concurrent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statements</a:t>
            </a:r>
            <a:endParaRPr lang="pl-PL" altLang="en-US" sz="2800">
              <a:solidFill>
                <a:srgbClr val="00FF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9687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9687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9687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687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87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9687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687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687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687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87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27" grpId="0" animBg="1"/>
      <p:bldP spid="968727" grpId="1" animBg="1"/>
      <p:bldP spid="968728" grpId="0" animBg="1"/>
      <p:bldP spid="968728" grpId="1" animBg="1"/>
      <p:bldP spid="968729" grpId="0"/>
      <p:bldP spid="9687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C4D917AB-43CA-4B34-933D-C86CA5133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184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FSM - Example (I)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EB3517A-EB65-4048-A48E-4DCB50F44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763000" cy="5029200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Moore FSM that Recognizes Sequence “10”</a:t>
            </a:r>
          </a:p>
        </p:txBody>
      </p:sp>
      <p:grpSp>
        <p:nvGrpSpPr>
          <p:cNvPr id="38917" name="Group 4">
            <a:extLst>
              <a:ext uri="{FF2B5EF4-FFF2-40B4-BE49-F238E27FC236}">
                <a16:creationId xmlns:a16="http://schemas.microsoft.com/office/drawing/2014/main" id="{46D53593-ED7C-4313-8441-604FD25BED9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67001"/>
            <a:ext cx="6019800" cy="2198688"/>
            <a:chOff x="720" y="1680"/>
            <a:chExt cx="3792" cy="1385"/>
          </a:xfrm>
        </p:grpSpPr>
        <p:sp>
          <p:nvSpPr>
            <p:cNvPr id="38920" name="Oval 5">
              <a:extLst>
                <a:ext uri="{FF2B5EF4-FFF2-40B4-BE49-F238E27FC236}">
                  <a16:creationId xmlns:a16="http://schemas.microsoft.com/office/drawing/2014/main" id="{07231B9A-9468-418B-BA93-2FF757DF4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2016"/>
              <a:ext cx="528" cy="5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S0/0</a:t>
              </a:r>
            </a:p>
          </p:txBody>
        </p:sp>
        <p:sp>
          <p:nvSpPr>
            <p:cNvPr id="38921" name="Oval 6">
              <a:extLst>
                <a:ext uri="{FF2B5EF4-FFF2-40B4-BE49-F238E27FC236}">
                  <a16:creationId xmlns:a16="http://schemas.microsoft.com/office/drawing/2014/main" id="{2B6B1C37-1E00-4FAD-B5EE-DD6A50F92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16"/>
              <a:ext cx="528" cy="5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S1/0</a:t>
              </a:r>
            </a:p>
          </p:txBody>
        </p:sp>
        <p:sp>
          <p:nvSpPr>
            <p:cNvPr id="38922" name="Oval 7">
              <a:extLst>
                <a:ext uri="{FF2B5EF4-FFF2-40B4-BE49-F238E27FC236}">
                  <a16:creationId xmlns:a16="http://schemas.microsoft.com/office/drawing/2014/main" id="{4DDDBE5A-6545-4D48-A8D9-B04C7F44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16"/>
              <a:ext cx="528" cy="5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S2/1</a:t>
              </a:r>
            </a:p>
          </p:txBody>
        </p:sp>
        <p:sp>
          <p:nvSpPr>
            <p:cNvPr id="38923" name="Freeform 8">
              <a:extLst>
                <a:ext uri="{FF2B5EF4-FFF2-40B4-BE49-F238E27FC236}">
                  <a16:creationId xmlns:a16="http://schemas.microsoft.com/office/drawing/2014/main" id="{226B5AA3-004B-41B3-B284-17696973E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1885"/>
              <a:ext cx="318" cy="326"/>
            </a:xfrm>
            <a:custGeom>
              <a:avLst/>
              <a:gdLst>
                <a:gd name="T0" fmla="*/ 136 w 318"/>
                <a:gd name="T1" fmla="*/ 326 h 326"/>
                <a:gd name="T2" fmla="*/ 43 w 318"/>
                <a:gd name="T3" fmla="*/ 292 h 326"/>
                <a:gd name="T4" fmla="*/ 0 w 318"/>
                <a:gd name="T5" fmla="*/ 216 h 326"/>
                <a:gd name="T6" fmla="*/ 119 w 318"/>
                <a:gd name="T7" fmla="*/ 12 h 326"/>
                <a:gd name="T8" fmla="*/ 314 w 318"/>
                <a:gd name="T9" fmla="*/ 80 h 326"/>
                <a:gd name="T10" fmla="*/ 314 w 318"/>
                <a:gd name="T11" fmla="*/ 139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" h="326">
                  <a:moveTo>
                    <a:pt x="136" y="326"/>
                  </a:moveTo>
                  <a:cubicBezTo>
                    <a:pt x="98" y="318"/>
                    <a:pt x="75" y="314"/>
                    <a:pt x="43" y="292"/>
                  </a:cubicBezTo>
                  <a:cubicBezTo>
                    <a:pt x="4" y="234"/>
                    <a:pt x="16" y="260"/>
                    <a:pt x="0" y="216"/>
                  </a:cubicBezTo>
                  <a:cubicBezTo>
                    <a:pt x="12" y="109"/>
                    <a:pt x="33" y="70"/>
                    <a:pt x="119" y="12"/>
                  </a:cubicBezTo>
                  <a:cubicBezTo>
                    <a:pt x="160" y="15"/>
                    <a:pt x="298" y="0"/>
                    <a:pt x="314" y="80"/>
                  </a:cubicBezTo>
                  <a:cubicBezTo>
                    <a:pt x="318" y="99"/>
                    <a:pt x="314" y="119"/>
                    <a:pt x="314" y="13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8924" name="Freeform 9">
              <a:extLst>
                <a:ext uri="{FF2B5EF4-FFF2-40B4-BE49-F238E27FC236}">
                  <a16:creationId xmlns:a16="http://schemas.microsoft.com/office/drawing/2014/main" id="{B13780F1-64AF-429E-8031-859CA6E78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920"/>
              <a:ext cx="318" cy="326"/>
            </a:xfrm>
            <a:custGeom>
              <a:avLst/>
              <a:gdLst>
                <a:gd name="T0" fmla="*/ 136 w 318"/>
                <a:gd name="T1" fmla="*/ 326 h 326"/>
                <a:gd name="T2" fmla="*/ 43 w 318"/>
                <a:gd name="T3" fmla="*/ 292 h 326"/>
                <a:gd name="T4" fmla="*/ 0 w 318"/>
                <a:gd name="T5" fmla="*/ 216 h 326"/>
                <a:gd name="T6" fmla="*/ 119 w 318"/>
                <a:gd name="T7" fmla="*/ 12 h 326"/>
                <a:gd name="T8" fmla="*/ 314 w 318"/>
                <a:gd name="T9" fmla="*/ 80 h 326"/>
                <a:gd name="T10" fmla="*/ 314 w 318"/>
                <a:gd name="T11" fmla="*/ 139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" h="326">
                  <a:moveTo>
                    <a:pt x="136" y="326"/>
                  </a:moveTo>
                  <a:cubicBezTo>
                    <a:pt x="98" y="318"/>
                    <a:pt x="75" y="314"/>
                    <a:pt x="43" y="292"/>
                  </a:cubicBezTo>
                  <a:cubicBezTo>
                    <a:pt x="4" y="234"/>
                    <a:pt x="16" y="260"/>
                    <a:pt x="0" y="216"/>
                  </a:cubicBezTo>
                  <a:cubicBezTo>
                    <a:pt x="12" y="109"/>
                    <a:pt x="33" y="70"/>
                    <a:pt x="119" y="12"/>
                  </a:cubicBezTo>
                  <a:cubicBezTo>
                    <a:pt x="160" y="15"/>
                    <a:pt x="298" y="0"/>
                    <a:pt x="314" y="80"/>
                  </a:cubicBezTo>
                  <a:cubicBezTo>
                    <a:pt x="318" y="99"/>
                    <a:pt x="314" y="119"/>
                    <a:pt x="314" y="13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8925" name="Line 10">
              <a:extLst>
                <a:ext uri="{FF2B5EF4-FFF2-40B4-BE49-F238E27FC236}">
                  <a16:creationId xmlns:a16="http://schemas.microsoft.com/office/drawing/2014/main" id="{96B1B60D-E998-4F72-874B-4F3A99556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0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8926" name="Line 11">
              <a:extLst>
                <a:ext uri="{FF2B5EF4-FFF2-40B4-BE49-F238E27FC236}">
                  <a16:creationId xmlns:a16="http://schemas.microsoft.com/office/drawing/2014/main" id="{C2207166-6571-420A-A0B3-9356A4019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11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8927" name="Line 12">
              <a:extLst>
                <a:ext uri="{FF2B5EF4-FFF2-40B4-BE49-F238E27FC236}">
                  <a16:creationId xmlns:a16="http://schemas.microsoft.com/office/drawing/2014/main" id="{2B76A8AD-4D35-4366-AFA2-8EE9673E5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00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8928" name="Freeform 13">
              <a:extLst>
                <a:ext uri="{FF2B5EF4-FFF2-40B4-BE49-F238E27FC236}">
                  <a16:creationId xmlns:a16="http://schemas.microsoft.com/office/drawing/2014/main" id="{292A8570-B0C6-4197-B730-930DB6E39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496"/>
              <a:ext cx="2688" cy="384"/>
            </a:xfrm>
            <a:custGeom>
              <a:avLst/>
              <a:gdLst>
                <a:gd name="T0" fmla="*/ 2688 w 2688"/>
                <a:gd name="T1" fmla="*/ 0 h 384"/>
                <a:gd name="T2" fmla="*/ 1728 w 2688"/>
                <a:gd name="T3" fmla="*/ 288 h 384"/>
                <a:gd name="T4" fmla="*/ 912 w 2688"/>
                <a:gd name="T5" fmla="*/ 336 h 384"/>
                <a:gd name="T6" fmla="*/ 0 w 2688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88" h="384">
                  <a:moveTo>
                    <a:pt x="2688" y="0"/>
                  </a:moveTo>
                  <a:cubicBezTo>
                    <a:pt x="2356" y="116"/>
                    <a:pt x="2024" y="232"/>
                    <a:pt x="1728" y="288"/>
                  </a:cubicBezTo>
                  <a:cubicBezTo>
                    <a:pt x="1432" y="344"/>
                    <a:pt x="1200" y="384"/>
                    <a:pt x="912" y="336"/>
                  </a:cubicBezTo>
                  <a:cubicBezTo>
                    <a:pt x="624" y="288"/>
                    <a:pt x="152" y="48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8929" name="Text Box 14">
              <a:extLst>
                <a:ext uri="{FF2B5EF4-FFF2-40B4-BE49-F238E27FC236}">
                  <a16:creationId xmlns:a16="http://schemas.microsoft.com/office/drawing/2014/main" id="{70F5D2FB-4AF9-401D-904F-D03F3903C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68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8930" name="Text Box 15">
              <a:extLst>
                <a:ext uri="{FF2B5EF4-FFF2-40B4-BE49-F238E27FC236}">
                  <a16:creationId xmlns:a16="http://schemas.microsoft.com/office/drawing/2014/main" id="{651B4B5B-8AD9-42BD-989A-DB903390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82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8931" name="Text Box 16">
              <a:extLst>
                <a:ext uri="{FF2B5EF4-FFF2-40B4-BE49-F238E27FC236}">
                  <a16:creationId xmlns:a16="http://schemas.microsoft.com/office/drawing/2014/main" id="{4BE3B537-9DB8-42EB-824C-67E440ED9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8932" name="Text Box 17">
              <a:extLst>
                <a:ext uri="{FF2B5EF4-FFF2-40B4-BE49-F238E27FC236}">
                  <a16:creationId xmlns:a16="http://schemas.microsoft.com/office/drawing/2014/main" id="{EE1C99CF-660D-4B6A-9721-F9B2D6D4A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80"/>
              <a:ext cx="1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8933" name="Text Box 18">
              <a:extLst>
                <a:ext uri="{FF2B5EF4-FFF2-40B4-BE49-F238E27FC236}">
                  <a16:creationId xmlns:a16="http://schemas.microsoft.com/office/drawing/2014/main" id="{11435401-E8E9-4928-AC75-46033C46B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16"/>
              <a:ext cx="1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8934" name="Text Box 19">
              <a:extLst>
                <a:ext uri="{FF2B5EF4-FFF2-40B4-BE49-F238E27FC236}">
                  <a16:creationId xmlns:a16="http://schemas.microsoft.com/office/drawing/2014/main" id="{4C4329DB-8328-482E-9C6F-1379AF5FE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160"/>
              <a:ext cx="1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</a:t>
              </a:r>
            </a:p>
          </p:txBody>
        </p:sp>
      </p:grpSp>
      <p:sp>
        <p:nvSpPr>
          <p:cNvPr id="38918" name="Line 20">
            <a:extLst>
              <a:ext uri="{FF2B5EF4-FFF2-40B4-BE49-F238E27FC236}">
                <a16:creationId xmlns:a16="http://schemas.microsoft.com/office/drawing/2014/main" id="{993C5788-3019-4F44-A9D6-184473FC8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862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8919" name="Text Box 21">
            <a:extLst>
              <a:ext uri="{FF2B5EF4-FFF2-40B4-BE49-F238E27FC236}">
                <a16:creationId xmlns:a16="http://schemas.microsoft.com/office/drawing/2014/main" id="{EDECAF99-E009-41C4-9287-661E6BE61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4306888"/>
            <a:ext cx="769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reset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1159E39C-E34D-4538-B01E-E9F586020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1522" y="-228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omic Sans MS" panose="030F0702030302020204" pitchFamily="66" charset="0"/>
              </a:rPr>
              <a:t>Moore Example (II)</a:t>
            </a:r>
          </a:p>
        </p:txBody>
      </p:sp>
      <p:sp>
        <p:nvSpPr>
          <p:cNvPr id="974851" name="Rectangle 3">
            <a:extLst>
              <a:ext uri="{FF2B5EF4-FFF2-40B4-BE49-F238E27FC236}">
                <a16:creationId xmlns:a16="http://schemas.microsoft.com/office/drawing/2014/main" id="{F2DC7990-A5AC-4ECC-A731-339D8D325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4135" y="729480"/>
            <a:ext cx="9881214" cy="64160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LIBRARY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ieee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USE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ieee.std_logic_1164.</a:t>
            </a:r>
            <a:r>
              <a:rPr lang="en-US" sz="10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ALL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000" dirty="0">
              <a:solidFill>
                <a:srgbClr val="0000FF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sz="1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sequencer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, reset, input :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output: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ENTITY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sequencer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TYPE</a:t>
            </a:r>
            <a:r>
              <a:rPr lang="en-US" sz="1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state </a:t>
            </a:r>
            <a:r>
              <a:rPr lang="en-US" sz="1000" b="1" dirty="0" err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(S0, S1, S2);  </a:t>
            </a:r>
            <a:r>
              <a:rPr lang="en-US" sz="1000" dirty="0">
                <a:solidFill>
                  <a:srgbClr val="00FF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-- state declaration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SIGNAL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: state;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U_Moore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: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, reset)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        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 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(reset = ‘1’)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  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S0;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        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ELSIF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clk’event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=‘1’)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  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CASE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		 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S0 =&gt;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		    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input = ‘1’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  <a:r>
              <a:rPr lang="en-US" sz="10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</a:t>
            </a:r>
            <a:r>
              <a:rPr lang="fa-IR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 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S1;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</a:t>
            </a:r>
            <a:r>
              <a:rPr lang="fa-IR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	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</a:t>
            </a:r>
            <a:r>
              <a:rPr lang="fa-IR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 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S0;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</a:t>
            </a:r>
            <a:r>
              <a:rPr lang="fa-IR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		  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IF</a:t>
            </a:r>
            <a:r>
              <a:rPr lang="en-US" sz="1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A5EC45BE-FE30-45D4-A400-CCFAD9894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8891" y="-1603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Example (III)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80D66E2-8F66-4E3E-8129-3AF7CEDD9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686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S1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      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input = ‘0’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S2;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fa-IR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</a:t>
            </a:r>
            <a:r>
              <a:rPr lang="fa-IR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IF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S2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     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input = ‘0’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     </a:t>
            </a:r>
            <a:r>
              <a:rPr lang="en-US" altLang="en-US" sz="12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  <a:r>
              <a:rPr lang="en-US" altLang="en-US" sz="12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IF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CASE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IF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PROCESS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Output &lt;= ‘1’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Moore_state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= S2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‘0’;</a:t>
            </a:r>
            <a:r>
              <a:rPr lang="en-US" altLang="en-US" sz="1100" dirty="0">
                <a:solidFill>
                  <a:srgbClr val="00FF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Architecture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D2469DBA-0DEC-4A63-9728-E6A3EB625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0004" y="4807370"/>
            <a:ext cx="3311525" cy="792163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5877" name="Text Box 5">
            <a:extLst>
              <a:ext uri="{FF2B5EF4-FFF2-40B4-BE49-F238E27FC236}">
                <a16:creationId xmlns:a16="http://schemas.microsoft.com/office/drawing/2014/main" id="{721B96EF-2CD8-400F-BA7A-35F85A1AC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766" y="4274503"/>
            <a:ext cx="4122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Output:</a:t>
            </a:r>
            <a:r>
              <a:rPr lang="fa-IR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concurrent</a:t>
            </a:r>
            <a:r>
              <a:rPr lang="fa-IR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statements</a:t>
            </a:r>
            <a:endParaRPr lang="pl-PL" altLang="en-US" sz="2000" dirty="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D2FA33E2-A426-44C7-87FD-D9175259B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38054" y="-619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Mealy FSM in VHDL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50868C9-D753-404D-BB83-A893E4B9C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5319" y="1202751"/>
            <a:ext cx="8382000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Output is a Function of a Present State and Inputs</a:t>
            </a: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6F97FEB2-1509-47AE-8282-5E68260C4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3110202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Inputs</a:t>
            </a:r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E7E78FB4-8531-4FB3-A157-03ED69C0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199" y="3227677"/>
            <a:ext cx="1511300" cy="817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Next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function</a:t>
            </a:r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1256C3BF-6C0E-461C-9B07-22458A44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299" y="2868902"/>
            <a:ext cx="1511300" cy="172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Comic Sans MS" panose="030F0702030302020204" pitchFamily="66" charset="0"/>
              </a:rPr>
              <a:t>Present State</a:t>
            </a:r>
            <a:br>
              <a:rPr lang="en-US" altLang="en-US" sz="16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en-US" altLang="en-US" sz="1600" dirty="0">
                <a:solidFill>
                  <a:srgbClr val="FFFFFF"/>
                </a:solidFill>
                <a:latin typeface="Comic Sans MS" panose="030F0702030302020204" pitchFamily="66" charset="0"/>
              </a:rPr>
              <a:t>register</a:t>
            </a:r>
          </a:p>
        </p:txBody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06E1939A-D2C2-4346-9953-46AAC7518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3224503"/>
            <a:ext cx="1368425" cy="7699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Comic Sans MS" panose="030F0702030302020204" pitchFamily="66" charset="0"/>
              </a:rPr>
              <a:t>Output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Comic Sans MS" panose="030F0702030302020204" pitchFamily="66" charset="0"/>
              </a:rPr>
              <a:t>function</a:t>
            </a:r>
          </a:p>
        </p:txBody>
      </p:sp>
      <p:sp>
        <p:nvSpPr>
          <p:cNvPr id="41993" name="Text Box 8">
            <a:extLst>
              <a:ext uri="{FF2B5EF4-FFF2-40B4-BE49-F238E27FC236}">
                <a16:creationId xmlns:a16="http://schemas.microsoft.com/office/drawing/2014/main" id="{D009216C-688A-452B-A027-56FBBE47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938" y="3205452"/>
            <a:ext cx="1159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41994" name="Line 9">
            <a:extLst>
              <a:ext uri="{FF2B5EF4-FFF2-40B4-BE49-F238E27FC236}">
                <a16:creationId xmlns:a16="http://schemas.microsoft.com/office/drawing/2014/main" id="{22F0C308-AA19-46CD-93A0-FA42CDED9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4175" y="3719802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6BD086A2-45E0-4096-B7F3-87EF2049E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799" y="3083214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1996" name="Line 11">
            <a:extLst>
              <a:ext uri="{FF2B5EF4-FFF2-40B4-BE49-F238E27FC236}">
                <a16:creationId xmlns:a16="http://schemas.microsoft.com/office/drawing/2014/main" id="{2619AD0B-29F1-45EB-B77F-709021C65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799" y="4453227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1997" name="Text Box 12">
            <a:extLst>
              <a:ext uri="{FF2B5EF4-FFF2-40B4-BE49-F238E27FC236}">
                <a16:creationId xmlns:a16="http://schemas.microsoft.com/office/drawing/2014/main" id="{F23D3F0F-F0E8-443B-B35D-3F7FF041A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703802"/>
            <a:ext cx="7906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clock</a:t>
            </a:r>
            <a:endParaRPr lang="pl-PL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1998" name="Text Box 13">
            <a:extLst>
              <a:ext uri="{FF2B5EF4-FFF2-40B4-BE49-F238E27FC236}">
                <a16:creationId xmlns:a16="http://schemas.microsoft.com/office/drawing/2014/main" id="{0B6A5B68-667D-4F9D-A744-5CA09C59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4" y="4091277"/>
            <a:ext cx="8354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reset</a:t>
            </a:r>
            <a:endParaRPr lang="pl-PL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1999" name="Line 14">
            <a:extLst>
              <a:ext uri="{FF2B5EF4-FFF2-40B4-BE49-F238E27FC236}">
                <a16:creationId xmlns:a16="http://schemas.microsoft.com/office/drawing/2014/main" id="{84DF4E10-0D0C-4324-94EF-3147BED61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49" y="3661065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00" name="Line 15">
            <a:extLst>
              <a:ext uri="{FF2B5EF4-FFF2-40B4-BE49-F238E27FC236}">
                <a16:creationId xmlns:a16="http://schemas.microsoft.com/office/drawing/2014/main" id="{21300216-BFDF-4D99-9A66-2D5976C944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0937" y="5461289"/>
            <a:ext cx="4824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01" name="Line 16">
            <a:extLst>
              <a:ext uri="{FF2B5EF4-FFF2-40B4-BE49-F238E27FC236}">
                <a16:creationId xmlns:a16="http://schemas.microsoft.com/office/drawing/2014/main" id="{E9557D75-613E-4609-AD2B-99E8CD5011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3637" y="3876965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02" name="Line 17">
            <a:extLst>
              <a:ext uri="{FF2B5EF4-FFF2-40B4-BE49-F238E27FC236}">
                <a16:creationId xmlns:a16="http://schemas.microsoft.com/office/drawing/2014/main" id="{160F85A7-D7A8-4130-946C-92C62E64D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2" y="387696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03" name="Text Box 18">
            <a:extLst>
              <a:ext uri="{FF2B5EF4-FFF2-40B4-BE49-F238E27FC236}">
                <a16:creationId xmlns:a16="http://schemas.microsoft.com/office/drawing/2014/main" id="{3E8F14D6-461B-4763-A4DE-3301C2253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276" y="5039014"/>
            <a:ext cx="18293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Current state</a:t>
            </a:r>
          </a:p>
        </p:txBody>
      </p:sp>
      <p:sp>
        <p:nvSpPr>
          <p:cNvPr id="42004" name="Line 19">
            <a:extLst>
              <a:ext uri="{FF2B5EF4-FFF2-40B4-BE49-F238E27FC236}">
                <a16:creationId xmlns:a16="http://schemas.microsoft.com/office/drawing/2014/main" id="{D4CE02E1-F7B8-471B-A413-30769EB18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3812" y="2195802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05" name="Line 20">
            <a:extLst>
              <a:ext uri="{FF2B5EF4-FFF2-40B4-BE49-F238E27FC236}">
                <a16:creationId xmlns:a16="http://schemas.microsoft.com/office/drawing/2014/main" id="{463C263B-16A5-4738-B217-3A6456623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213" y="3505489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06" name="Line 21">
            <a:extLst>
              <a:ext uri="{FF2B5EF4-FFF2-40B4-BE49-F238E27FC236}">
                <a16:creationId xmlns:a16="http://schemas.microsoft.com/office/drawing/2014/main" id="{6EAE0B6E-18DB-43CC-80A2-D1CCF2349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3813" y="2195802"/>
            <a:ext cx="4897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07" name="Line 22">
            <a:extLst>
              <a:ext uri="{FF2B5EF4-FFF2-40B4-BE49-F238E27FC236}">
                <a16:creationId xmlns:a16="http://schemas.microsoft.com/office/drawing/2014/main" id="{B2F57D57-4DD7-4210-91AA-F05C0067D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3661064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08" name="Line 23">
            <a:extLst>
              <a:ext uri="{FF2B5EF4-FFF2-40B4-BE49-F238E27FC236}">
                <a16:creationId xmlns:a16="http://schemas.microsoft.com/office/drawing/2014/main" id="{11B68C8C-5C23-41F5-BFD5-DC82C8C3E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425" y="3661064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09" name="Line 24">
            <a:extLst>
              <a:ext uri="{FF2B5EF4-FFF2-40B4-BE49-F238E27FC236}">
                <a16:creationId xmlns:a16="http://schemas.microsoft.com/office/drawing/2014/main" id="{872C8E5B-2153-43E6-BF59-8CDE41D9F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49" y="218310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2010" name="Line 25">
            <a:extLst>
              <a:ext uri="{FF2B5EF4-FFF2-40B4-BE49-F238E27FC236}">
                <a16:creationId xmlns:a16="http://schemas.microsoft.com/office/drawing/2014/main" id="{613A157B-7F74-4323-AB0A-658826AC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549" y="3348327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010714" name="Rectangle 26">
            <a:extLst>
              <a:ext uri="{FF2B5EF4-FFF2-40B4-BE49-F238E27FC236}">
                <a16:creationId xmlns:a16="http://schemas.microsoft.com/office/drawing/2014/main" id="{EF7436A1-A241-4C53-828E-B37DFC0F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74" y="2452977"/>
            <a:ext cx="5486400" cy="3124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010715" name="Rectangle 27">
            <a:extLst>
              <a:ext uri="{FF2B5EF4-FFF2-40B4-BE49-F238E27FC236}">
                <a16:creationId xmlns:a16="http://schemas.microsoft.com/office/drawing/2014/main" id="{9FA1E454-3466-45D5-B372-8A89E0A0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2992727"/>
            <a:ext cx="3165475" cy="1262062"/>
          </a:xfrm>
          <a:prstGeom prst="rect">
            <a:avLst/>
          </a:prstGeom>
          <a:noFill/>
          <a:ln w="38100">
            <a:solidFill>
              <a:srgbClr val="00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010716" name="Text Box 28">
            <a:extLst>
              <a:ext uri="{FF2B5EF4-FFF2-40B4-BE49-F238E27FC236}">
                <a16:creationId xmlns:a16="http://schemas.microsoft.com/office/drawing/2014/main" id="{EF8C5BCB-D2A9-4644-B700-9A83D31C5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7" y="5701002"/>
            <a:ext cx="3701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process(clock, reset)</a:t>
            </a:r>
            <a:endParaRPr lang="pl-PL" altLang="en-US" sz="280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10717" name="Text Box 29">
            <a:extLst>
              <a:ext uri="{FF2B5EF4-FFF2-40B4-BE49-F238E27FC236}">
                <a16:creationId xmlns:a16="http://schemas.microsoft.com/office/drawing/2014/main" id="{6A3AC55B-3D89-474B-B718-3651A10BB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913" y="4348453"/>
            <a:ext cx="21242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concurrent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statements</a:t>
            </a:r>
            <a:endParaRPr lang="pl-PL" altLang="en-US" sz="2800">
              <a:solidFill>
                <a:srgbClr val="00FF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10107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10107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0107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107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07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714" grpId="0" animBg="1"/>
      <p:bldP spid="1010714" grpId="1" animBg="1"/>
      <p:bldP spid="1010715" grpId="0" animBg="1"/>
      <p:bldP spid="1010715" grpId="1" animBg="1"/>
      <p:bldP spid="1010716" grpId="0"/>
      <p:bldP spid="10107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50932F02-610A-46D0-90FF-6BD543F4B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211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Mealy FSM - Example (I)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B152EA0-32F5-4301-A37F-DE89AC2F6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329531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Mealy FSM that Recognizes Sequence “10”</a:t>
            </a:r>
          </a:p>
        </p:txBody>
      </p:sp>
      <p:sp>
        <p:nvSpPr>
          <p:cNvPr id="43013" name="Oval 4">
            <a:extLst>
              <a:ext uri="{FF2B5EF4-FFF2-40B4-BE49-F238E27FC236}">
                <a16:creationId xmlns:a16="http://schemas.microsoft.com/office/drawing/2014/main" id="{F232BB18-C07D-4AD4-A901-EB2F9631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76600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S0</a:t>
            </a:r>
          </a:p>
        </p:txBody>
      </p:sp>
      <p:sp>
        <p:nvSpPr>
          <p:cNvPr id="43014" name="Oval 5">
            <a:extLst>
              <a:ext uri="{FF2B5EF4-FFF2-40B4-BE49-F238E27FC236}">
                <a16:creationId xmlns:a16="http://schemas.microsoft.com/office/drawing/2014/main" id="{A6EC04DE-CCDD-4D82-95FC-281859F8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6600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S1</a:t>
            </a:r>
          </a:p>
        </p:txBody>
      </p:sp>
      <p:sp>
        <p:nvSpPr>
          <p:cNvPr id="43015" name="Freeform 6">
            <a:extLst>
              <a:ext uri="{FF2B5EF4-FFF2-40B4-BE49-F238E27FC236}">
                <a16:creationId xmlns:a16="http://schemas.microsoft.com/office/drawing/2014/main" id="{2B744A23-DC0F-4628-824E-BF209D59D7DC}"/>
              </a:ext>
            </a:extLst>
          </p:cNvPr>
          <p:cNvSpPr>
            <a:spLocks/>
          </p:cNvSpPr>
          <p:nvPr/>
        </p:nvSpPr>
        <p:spPr bwMode="auto">
          <a:xfrm>
            <a:off x="3962401" y="3048001"/>
            <a:ext cx="504825" cy="517525"/>
          </a:xfrm>
          <a:custGeom>
            <a:avLst/>
            <a:gdLst>
              <a:gd name="T0" fmla="*/ 2147483646 w 318"/>
              <a:gd name="T1" fmla="*/ 2147483646 h 326"/>
              <a:gd name="T2" fmla="*/ 2147483646 w 318"/>
              <a:gd name="T3" fmla="*/ 2147483646 h 326"/>
              <a:gd name="T4" fmla="*/ 0 w 318"/>
              <a:gd name="T5" fmla="*/ 2147483646 h 326"/>
              <a:gd name="T6" fmla="*/ 2147483646 w 318"/>
              <a:gd name="T7" fmla="*/ 2147483646 h 326"/>
              <a:gd name="T8" fmla="*/ 2147483646 w 318"/>
              <a:gd name="T9" fmla="*/ 2147483646 h 326"/>
              <a:gd name="T10" fmla="*/ 2147483646 w 318"/>
              <a:gd name="T11" fmla="*/ 2147483646 h 3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8" h="326">
                <a:moveTo>
                  <a:pt x="136" y="326"/>
                </a:moveTo>
                <a:cubicBezTo>
                  <a:pt x="98" y="318"/>
                  <a:pt x="75" y="314"/>
                  <a:pt x="43" y="292"/>
                </a:cubicBezTo>
                <a:cubicBezTo>
                  <a:pt x="4" y="234"/>
                  <a:pt x="16" y="260"/>
                  <a:pt x="0" y="216"/>
                </a:cubicBezTo>
                <a:cubicBezTo>
                  <a:pt x="12" y="109"/>
                  <a:pt x="33" y="70"/>
                  <a:pt x="119" y="12"/>
                </a:cubicBezTo>
                <a:cubicBezTo>
                  <a:pt x="160" y="15"/>
                  <a:pt x="298" y="0"/>
                  <a:pt x="314" y="80"/>
                </a:cubicBezTo>
                <a:cubicBezTo>
                  <a:pt x="318" y="99"/>
                  <a:pt x="314" y="119"/>
                  <a:pt x="314" y="13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F0013979-B7F5-4970-97A0-F286A0F8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2590800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0 / 0</a:t>
            </a:r>
          </a:p>
        </p:txBody>
      </p:sp>
      <p:sp>
        <p:nvSpPr>
          <p:cNvPr id="43017" name="Freeform 8">
            <a:extLst>
              <a:ext uri="{FF2B5EF4-FFF2-40B4-BE49-F238E27FC236}">
                <a16:creationId xmlns:a16="http://schemas.microsoft.com/office/drawing/2014/main" id="{7A9D162C-FACE-4CB1-A0B5-DA5967DBD1EA}"/>
              </a:ext>
            </a:extLst>
          </p:cNvPr>
          <p:cNvSpPr>
            <a:spLocks/>
          </p:cNvSpPr>
          <p:nvPr/>
        </p:nvSpPr>
        <p:spPr bwMode="auto">
          <a:xfrm>
            <a:off x="7885113" y="3092451"/>
            <a:ext cx="609600" cy="631825"/>
          </a:xfrm>
          <a:custGeom>
            <a:avLst/>
            <a:gdLst>
              <a:gd name="T0" fmla="*/ 0 w 384"/>
              <a:gd name="T1" fmla="*/ 2147483646 h 398"/>
              <a:gd name="T2" fmla="*/ 2147483646 w 384"/>
              <a:gd name="T3" fmla="*/ 2147483646 h 398"/>
              <a:gd name="T4" fmla="*/ 2147483646 w 384"/>
              <a:gd name="T5" fmla="*/ 2147483646 h 398"/>
              <a:gd name="T6" fmla="*/ 2147483646 w 384"/>
              <a:gd name="T7" fmla="*/ 0 h 398"/>
              <a:gd name="T8" fmla="*/ 2147483646 w 384"/>
              <a:gd name="T9" fmla="*/ 2147483646 h 398"/>
              <a:gd name="T10" fmla="*/ 2147483646 w 384"/>
              <a:gd name="T11" fmla="*/ 2147483646 h 398"/>
              <a:gd name="T12" fmla="*/ 2147483646 w 384"/>
              <a:gd name="T13" fmla="*/ 2147483646 h 398"/>
              <a:gd name="T14" fmla="*/ 2147483646 w 384"/>
              <a:gd name="T15" fmla="*/ 2147483646 h 398"/>
              <a:gd name="T16" fmla="*/ 2147483646 w 384"/>
              <a:gd name="T17" fmla="*/ 2147483646 h 398"/>
              <a:gd name="T18" fmla="*/ 2147483646 w 384"/>
              <a:gd name="T19" fmla="*/ 2147483646 h 398"/>
              <a:gd name="T20" fmla="*/ 2147483646 w 384"/>
              <a:gd name="T21" fmla="*/ 2147483646 h 398"/>
              <a:gd name="T22" fmla="*/ 2147483646 w 384"/>
              <a:gd name="T23" fmla="*/ 2147483646 h 39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4" h="398">
                <a:moveTo>
                  <a:pt x="0" y="161"/>
                </a:moveTo>
                <a:cubicBezTo>
                  <a:pt x="9" y="93"/>
                  <a:pt x="22" y="81"/>
                  <a:pt x="59" y="26"/>
                </a:cubicBezTo>
                <a:cubicBezTo>
                  <a:pt x="67" y="14"/>
                  <a:pt x="87" y="20"/>
                  <a:pt x="101" y="17"/>
                </a:cubicBezTo>
                <a:cubicBezTo>
                  <a:pt x="132" y="11"/>
                  <a:pt x="194" y="0"/>
                  <a:pt x="194" y="0"/>
                </a:cubicBezTo>
                <a:cubicBezTo>
                  <a:pt x="233" y="8"/>
                  <a:pt x="255" y="13"/>
                  <a:pt x="288" y="34"/>
                </a:cubicBezTo>
                <a:cubicBezTo>
                  <a:pt x="308" y="98"/>
                  <a:pt x="279" y="24"/>
                  <a:pt x="321" y="76"/>
                </a:cubicBezTo>
                <a:cubicBezTo>
                  <a:pt x="327" y="83"/>
                  <a:pt x="326" y="94"/>
                  <a:pt x="330" y="102"/>
                </a:cubicBezTo>
                <a:cubicBezTo>
                  <a:pt x="340" y="120"/>
                  <a:pt x="364" y="153"/>
                  <a:pt x="364" y="153"/>
                </a:cubicBezTo>
                <a:cubicBezTo>
                  <a:pt x="379" y="218"/>
                  <a:pt x="384" y="225"/>
                  <a:pt x="364" y="322"/>
                </a:cubicBezTo>
                <a:cubicBezTo>
                  <a:pt x="361" y="338"/>
                  <a:pt x="288" y="381"/>
                  <a:pt x="288" y="381"/>
                </a:cubicBezTo>
                <a:cubicBezTo>
                  <a:pt x="273" y="391"/>
                  <a:pt x="237" y="398"/>
                  <a:pt x="237" y="398"/>
                </a:cubicBezTo>
                <a:cubicBezTo>
                  <a:pt x="200" y="395"/>
                  <a:pt x="127" y="390"/>
                  <a:pt x="127" y="39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18" name="Freeform 9">
            <a:extLst>
              <a:ext uri="{FF2B5EF4-FFF2-40B4-BE49-F238E27FC236}">
                <a16:creationId xmlns:a16="http://schemas.microsoft.com/office/drawing/2014/main" id="{B0B8BB66-DE73-4D8B-B573-B9575998894D}"/>
              </a:ext>
            </a:extLst>
          </p:cNvPr>
          <p:cNvSpPr>
            <a:spLocks/>
          </p:cNvSpPr>
          <p:nvPr/>
        </p:nvSpPr>
        <p:spPr bwMode="auto">
          <a:xfrm>
            <a:off x="4953000" y="3149600"/>
            <a:ext cx="2362200" cy="355600"/>
          </a:xfrm>
          <a:custGeom>
            <a:avLst/>
            <a:gdLst>
              <a:gd name="T0" fmla="*/ 0 w 1536"/>
              <a:gd name="T1" fmla="*/ 2147483646 h 224"/>
              <a:gd name="T2" fmla="*/ 2147483646 w 1536"/>
              <a:gd name="T3" fmla="*/ 2147483646 h 224"/>
              <a:gd name="T4" fmla="*/ 2147483646 w 1536"/>
              <a:gd name="T5" fmla="*/ 2147483646 h 224"/>
              <a:gd name="T6" fmla="*/ 2147483646 w 1536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224">
                <a:moveTo>
                  <a:pt x="0" y="224"/>
                </a:moveTo>
                <a:cubicBezTo>
                  <a:pt x="124" y="144"/>
                  <a:pt x="248" y="64"/>
                  <a:pt x="432" y="32"/>
                </a:cubicBezTo>
                <a:cubicBezTo>
                  <a:pt x="616" y="0"/>
                  <a:pt x="920" y="8"/>
                  <a:pt x="1104" y="32"/>
                </a:cubicBezTo>
                <a:cubicBezTo>
                  <a:pt x="1288" y="56"/>
                  <a:pt x="1448" y="136"/>
                  <a:pt x="1536" y="17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19" name="Freeform 10">
            <a:extLst>
              <a:ext uri="{FF2B5EF4-FFF2-40B4-BE49-F238E27FC236}">
                <a16:creationId xmlns:a16="http://schemas.microsoft.com/office/drawing/2014/main" id="{10F58213-B5A7-4BA4-9399-FB939F838D9D}"/>
              </a:ext>
            </a:extLst>
          </p:cNvPr>
          <p:cNvSpPr>
            <a:spLocks/>
          </p:cNvSpPr>
          <p:nvPr/>
        </p:nvSpPr>
        <p:spPr bwMode="auto">
          <a:xfrm>
            <a:off x="4800600" y="3962400"/>
            <a:ext cx="2514600" cy="508000"/>
          </a:xfrm>
          <a:custGeom>
            <a:avLst/>
            <a:gdLst>
              <a:gd name="T0" fmla="*/ 2147483646 w 1680"/>
              <a:gd name="T1" fmla="*/ 0 h 320"/>
              <a:gd name="T2" fmla="*/ 2147483646 w 1680"/>
              <a:gd name="T3" fmla="*/ 2147483646 h 320"/>
              <a:gd name="T4" fmla="*/ 2147483646 w 1680"/>
              <a:gd name="T5" fmla="*/ 2147483646 h 320"/>
              <a:gd name="T6" fmla="*/ 0 w 1680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" h="320">
                <a:moveTo>
                  <a:pt x="1680" y="0"/>
                </a:moveTo>
                <a:cubicBezTo>
                  <a:pt x="1528" y="96"/>
                  <a:pt x="1376" y="192"/>
                  <a:pt x="1200" y="240"/>
                </a:cubicBezTo>
                <a:cubicBezTo>
                  <a:pt x="1024" y="288"/>
                  <a:pt x="824" y="320"/>
                  <a:pt x="624" y="288"/>
                </a:cubicBezTo>
                <a:cubicBezTo>
                  <a:pt x="424" y="256"/>
                  <a:pt x="88" y="64"/>
                  <a:pt x="0" y="4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20" name="Text Box 11">
            <a:extLst>
              <a:ext uri="{FF2B5EF4-FFF2-40B4-BE49-F238E27FC236}">
                <a16:creationId xmlns:a16="http://schemas.microsoft.com/office/drawing/2014/main" id="{331195C2-301D-4312-BF13-175300AF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2667000"/>
            <a:ext cx="686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1 / 0</a:t>
            </a:r>
          </a:p>
        </p:txBody>
      </p:sp>
      <p:sp>
        <p:nvSpPr>
          <p:cNvPr id="43021" name="Text Box 12">
            <a:extLst>
              <a:ext uri="{FF2B5EF4-FFF2-40B4-BE49-F238E27FC236}">
                <a16:creationId xmlns:a16="http://schemas.microsoft.com/office/drawing/2014/main" id="{5AAF4CDB-2981-4860-A9E6-8A2EF0FBD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2667000"/>
            <a:ext cx="686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1 / 0</a:t>
            </a:r>
          </a:p>
        </p:txBody>
      </p:sp>
      <p:sp>
        <p:nvSpPr>
          <p:cNvPr id="43022" name="Text Box 13">
            <a:extLst>
              <a:ext uri="{FF2B5EF4-FFF2-40B4-BE49-F238E27FC236}">
                <a16:creationId xmlns:a16="http://schemas.microsoft.com/office/drawing/2014/main" id="{DAF2A919-ECAC-4B19-92D8-4807641A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4495800"/>
            <a:ext cx="686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0 / 1</a:t>
            </a:r>
          </a:p>
        </p:txBody>
      </p:sp>
      <p:sp>
        <p:nvSpPr>
          <p:cNvPr id="43023" name="Line 14">
            <a:extLst>
              <a:ext uri="{FF2B5EF4-FFF2-40B4-BE49-F238E27FC236}">
                <a16:creationId xmlns:a16="http://schemas.microsoft.com/office/drawing/2014/main" id="{EECED355-C41B-44C1-A693-1893ED98C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9624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3024" name="Text Box 15">
            <a:extLst>
              <a:ext uri="{FF2B5EF4-FFF2-40B4-BE49-F238E27FC236}">
                <a16:creationId xmlns:a16="http://schemas.microsoft.com/office/drawing/2014/main" id="{09D55DF6-EFDA-4355-A128-7993BD14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419600"/>
            <a:ext cx="769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reset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D6BAA185-EFC2-4D32-BCF5-5B4E9DFBC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2162" y="-3110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omic Sans MS" panose="030F0702030302020204" pitchFamily="66" charset="0"/>
              </a:rPr>
              <a:t>Mealy Example (II)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9CAE18E-5346-4855-A8BF-3E1A703EB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7882" y="70991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LIBRARY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ieee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USE</a:t>
            </a:r>
            <a:r>
              <a:rPr lang="en-US" altLang="en-US" sz="95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ieee.std_logic_1164.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ALL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5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sequencer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, reset, input :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output: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ENTITY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5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Mealy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sequencer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TYPE</a:t>
            </a:r>
            <a:r>
              <a:rPr lang="en-US" altLang="en-US" sz="95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state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(S0, S1);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SIGNAL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Mealy_state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: state;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U_Mealy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: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, reset)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clk’event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= ‘1’)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95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reset=‘1’</a:t>
            </a:r>
            <a:r>
              <a:rPr lang="en-US" altLang="en-US" sz="95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		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Mealy_state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	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  <a:r>
              <a:rPr lang="en-US" altLang="en-US" sz="95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endParaRPr lang="en-US" altLang="en-US" sz="950" b="1" dirty="0">
              <a:solidFill>
                <a:srgbClr val="0000FF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		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CASE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Mealy_state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95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S0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	          	      </a:t>
            </a:r>
            <a:r>
              <a:rPr lang="en-US" altLang="en-US" sz="95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95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input = ‘1’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  <a:r>
              <a:rPr lang="en-US" altLang="en-US" sz="95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Mealy_state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    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          </a:t>
            </a:r>
            <a:r>
              <a:rPr lang="en-US" altLang="en-US" sz="95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Mealy_state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     </a:t>
            </a:r>
            <a:r>
              <a:rPr lang="en-US" altLang="en-US" sz="95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IF</a:t>
            </a:r>
            <a:r>
              <a:rPr lang="en-US" altLang="en-US" sz="95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5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F71B833D-FBFC-4A2F-9E64-078EDA259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4328" y="-125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Mealy Example (III)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FAA9817-E37E-4B6E-8B64-4BC11E65E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8829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		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 S1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		 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input = ‘0’ 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9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Mealy_state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9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Mealy_state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 &lt;= S1;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IF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END CASE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IF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IF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Output &lt;= ‘1’</a:t>
            </a:r>
            <a:r>
              <a:rPr lang="en-US" altLang="en-US" sz="1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1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Mealy_state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 = S1</a:t>
            </a:r>
            <a:r>
              <a:rPr lang="en-US" altLang="en-US" sz="1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</a:t>
            </a:r>
            <a:r>
              <a:rPr lang="en-US" altLang="en-US" sz="1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input = ‘0’)</a:t>
            </a:r>
            <a:r>
              <a:rPr lang="en-US" altLang="en-US" sz="1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 </a:t>
            </a:r>
            <a:r>
              <a:rPr lang="en-US" altLang="en-US" sz="1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‘0’;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Architecture</a:t>
            </a:r>
            <a:r>
              <a:rPr lang="en-US" altLang="en-US" sz="19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D8BE-8D2B-4CA2-80DC-1B8CD9599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48531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Structure of Digital Systems</a:t>
            </a:r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84A14044-D845-4BFC-9F8E-61CDF510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55" y="2265218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Group 3">
            <a:extLst>
              <a:ext uri="{FF2B5EF4-FFF2-40B4-BE49-F238E27FC236}">
                <a16:creationId xmlns:a16="http://schemas.microsoft.com/office/drawing/2014/main" id="{DA3CEA86-7097-49D4-A0B2-C3025CD127A3}"/>
              </a:ext>
            </a:extLst>
          </p:cNvPr>
          <p:cNvGrpSpPr>
            <a:grpSpLocks/>
          </p:cNvGrpSpPr>
          <p:nvPr/>
        </p:nvGrpSpPr>
        <p:grpSpPr bwMode="auto">
          <a:xfrm>
            <a:off x="3115035" y="1389144"/>
            <a:ext cx="4775200" cy="4243388"/>
            <a:chOff x="1392" y="722"/>
            <a:chExt cx="3008" cy="2673"/>
          </a:xfrm>
        </p:grpSpPr>
        <p:sp>
          <p:nvSpPr>
            <p:cNvPr id="46085" name="Freeform 4">
              <a:extLst>
                <a:ext uri="{FF2B5EF4-FFF2-40B4-BE49-F238E27FC236}">
                  <a16:creationId xmlns:a16="http://schemas.microsoft.com/office/drawing/2014/main" id="{8E7171EF-581E-4563-9D97-FA6833F35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1525"/>
              <a:ext cx="72" cy="72"/>
            </a:xfrm>
            <a:custGeom>
              <a:avLst/>
              <a:gdLst>
                <a:gd name="T0" fmla="*/ 0 w 145"/>
                <a:gd name="T1" fmla="*/ 3 h 144"/>
                <a:gd name="T2" fmla="*/ 2 w 145"/>
                <a:gd name="T3" fmla="*/ 0 h 144"/>
                <a:gd name="T4" fmla="*/ 0 w 145"/>
                <a:gd name="T5" fmla="*/ 2 h 144"/>
                <a:gd name="T6" fmla="*/ 0 w 145"/>
                <a:gd name="T7" fmla="*/ 2 h 144"/>
                <a:gd name="T8" fmla="*/ 0 w 145"/>
                <a:gd name="T9" fmla="*/ 3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44">
                  <a:moveTo>
                    <a:pt x="58" y="144"/>
                  </a:moveTo>
                  <a:lnTo>
                    <a:pt x="145" y="0"/>
                  </a:lnTo>
                  <a:lnTo>
                    <a:pt x="0" y="86"/>
                  </a:lnTo>
                  <a:lnTo>
                    <a:pt x="29" y="115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086" name="Freeform 5">
              <a:extLst>
                <a:ext uri="{FF2B5EF4-FFF2-40B4-BE49-F238E27FC236}">
                  <a16:creationId xmlns:a16="http://schemas.microsoft.com/office/drawing/2014/main" id="{39DE5167-8CB1-45DA-B7D1-37B392051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1209"/>
              <a:ext cx="418" cy="404"/>
            </a:xfrm>
            <a:custGeom>
              <a:avLst/>
              <a:gdLst>
                <a:gd name="T0" fmla="*/ 0 w 837"/>
                <a:gd name="T1" fmla="*/ 6 h 809"/>
                <a:gd name="T2" fmla="*/ 0 w 837"/>
                <a:gd name="T3" fmla="*/ 5 h 809"/>
                <a:gd name="T4" fmla="*/ 0 w 837"/>
                <a:gd name="T5" fmla="*/ 4 h 809"/>
                <a:gd name="T6" fmla="*/ 0 w 837"/>
                <a:gd name="T7" fmla="*/ 3 h 809"/>
                <a:gd name="T8" fmla="*/ 1 w 837"/>
                <a:gd name="T9" fmla="*/ 2 h 809"/>
                <a:gd name="T10" fmla="*/ 1 w 837"/>
                <a:gd name="T11" fmla="*/ 1 h 809"/>
                <a:gd name="T12" fmla="*/ 2 w 837"/>
                <a:gd name="T13" fmla="*/ 1 h 809"/>
                <a:gd name="T14" fmla="*/ 3 w 837"/>
                <a:gd name="T15" fmla="*/ 0 h 809"/>
                <a:gd name="T16" fmla="*/ 4 w 837"/>
                <a:gd name="T17" fmla="*/ 0 h 809"/>
                <a:gd name="T18" fmla="*/ 5 w 837"/>
                <a:gd name="T19" fmla="*/ 0 h 809"/>
                <a:gd name="T20" fmla="*/ 6 w 837"/>
                <a:gd name="T21" fmla="*/ 0 h 809"/>
                <a:gd name="T22" fmla="*/ 6 w 837"/>
                <a:gd name="T23" fmla="*/ 0 h 809"/>
                <a:gd name="T24" fmla="*/ 7 w 837"/>
                <a:gd name="T25" fmla="*/ 0 h 809"/>
                <a:gd name="T26" fmla="*/ 8 w 837"/>
                <a:gd name="T27" fmla="*/ 0 h 809"/>
                <a:gd name="T28" fmla="*/ 9 w 837"/>
                <a:gd name="T29" fmla="*/ 0 h 809"/>
                <a:gd name="T30" fmla="*/ 10 w 837"/>
                <a:gd name="T31" fmla="*/ 1 h 809"/>
                <a:gd name="T32" fmla="*/ 11 w 837"/>
                <a:gd name="T33" fmla="*/ 1 h 809"/>
                <a:gd name="T34" fmla="*/ 11 w 837"/>
                <a:gd name="T35" fmla="*/ 2 h 809"/>
                <a:gd name="T36" fmla="*/ 12 w 837"/>
                <a:gd name="T37" fmla="*/ 3 h 809"/>
                <a:gd name="T38" fmla="*/ 12 w 837"/>
                <a:gd name="T39" fmla="*/ 3 h 809"/>
                <a:gd name="T40" fmla="*/ 12 w 837"/>
                <a:gd name="T41" fmla="*/ 4 h 809"/>
                <a:gd name="T42" fmla="*/ 13 w 837"/>
                <a:gd name="T43" fmla="*/ 5 h 809"/>
                <a:gd name="T44" fmla="*/ 13 w 837"/>
                <a:gd name="T45" fmla="*/ 6 h 809"/>
                <a:gd name="T46" fmla="*/ 13 w 837"/>
                <a:gd name="T47" fmla="*/ 6 h 809"/>
                <a:gd name="T48" fmla="*/ 12 w 837"/>
                <a:gd name="T49" fmla="*/ 7 h 809"/>
                <a:gd name="T50" fmla="*/ 12 w 837"/>
                <a:gd name="T51" fmla="*/ 8 h 809"/>
                <a:gd name="T52" fmla="*/ 12 w 837"/>
                <a:gd name="T53" fmla="*/ 9 h 809"/>
                <a:gd name="T54" fmla="*/ 11 w 837"/>
                <a:gd name="T55" fmla="*/ 10 h 809"/>
                <a:gd name="T56" fmla="*/ 11 w 837"/>
                <a:gd name="T57" fmla="*/ 10 h 809"/>
                <a:gd name="T58" fmla="*/ 10 w 837"/>
                <a:gd name="T59" fmla="*/ 11 h 809"/>
                <a:gd name="T60" fmla="*/ 9 w 837"/>
                <a:gd name="T61" fmla="*/ 12 h 809"/>
                <a:gd name="T62" fmla="*/ 8 w 837"/>
                <a:gd name="T63" fmla="*/ 12 h 809"/>
                <a:gd name="T64" fmla="*/ 7 w 837"/>
                <a:gd name="T65" fmla="*/ 12 h 809"/>
                <a:gd name="T66" fmla="*/ 6 w 837"/>
                <a:gd name="T67" fmla="*/ 12 h 809"/>
                <a:gd name="T68" fmla="*/ 6 w 837"/>
                <a:gd name="T69" fmla="*/ 12 h 809"/>
                <a:gd name="T70" fmla="*/ 6 w 837"/>
                <a:gd name="T71" fmla="*/ 12 h 809"/>
                <a:gd name="T72" fmla="*/ 6 w 837"/>
                <a:gd name="T73" fmla="*/ 12 h 809"/>
                <a:gd name="T74" fmla="*/ 6 w 837"/>
                <a:gd name="T75" fmla="*/ 12 h 809"/>
                <a:gd name="T76" fmla="*/ 6 w 837"/>
                <a:gd name="T77" fmla="*/ 12 h 809"/>
                <a:gd name="T78" fmla="*/ 6 w 837"/>
                <a:gd name="T79" fmla="*/ 12 h 809"/>
                <a:gd name="T80" fmla="*/ 6 w 837"/>
                <a:gd name="T81" fmla="*/ 12 h 809"/>
                <a:gd name="T82" fmla="*/ 6 w 837"/>
                <a:gd name="T83" fmla="*/ 12 h 809"/>
                <a:gd name="T84" fmla="*/ 6 w 837"/>
                <a:gd name="T85" fmla="*/ 12 h 809"/>
                <a:gd name="T86" fmla="*/ 6 w 837"/>
                <a:gd name="T87" fmla="*/ 12 h 809"/>
                <a:gd name="T88" fmla="*/ 6 w 837"/>
                <a:gd name="T89" fmla="*/ 12 h 809"/>
                <a:gd name="T90" fmla="*/ 6 w 837"/>
                <a:gd name="T91" fmla="*/ 12 h 809"/>
                <a:gd name="T92" fmla="*/ 5 w 837"/>
                <a:gd name="T93" fmla="*/ 12 h 809"/>
                <a:gd name="T94" fmla="*/ 4 w 837"/>
                <a:gd name="T95" fmla="*/ 12 h 809"/>
                <a:gd name="T96" fmla="*/ 3 w 837"/>
                <a:gd name="T97" fmla="*/ 11 h 809"/>
                <a:gd name="T98" fmla="*/ 2 w 837"/>
                <a:gd name="T99" fmla="*/ 11 h 809"/>
                <a:gd name="T100" fmla="*/ 1 w 837"/>
                <a:gd name="T101" fmla="*/ 10 h 809"/>
                <a:gd name="T102" fmla="*/ 1 w 837"/>
                <a:gd name="T103" fmla="*/ 10 h 809"/>
                <a:gd name="T104" fmla="*/ 0 w 837"/>
                <a:gd name="T105" fmla="*/ 9 h 809"/>
                <a:gd name="T106" fmla="*/ 0 w 837"/>
                <a:gd name="T107" fmla="*/ 8 h 809"/>
                <a:gd name="T108" fmla="*/ 0 w 837"/>
                <a:gd name="T109" fmla="*/ 7 h 809"/>
                <a:gd name="T110" fmla="*/ 0 w 837"/>
                <a:gd name="T111" fmla="*/ 6 h 80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37" h="809">
                  <a:moveTo>
                    <a:pt x="0" y="400"/>
                  </a:moveTo>
                  <a:lnTo>
                    <a:pt x="0" y="410"/>
                  </a:lnTo>
                  <a:lnTo>
                    <a:pt x="2" y="389"/>
                  </a:lnTo>
                  <a:lnTo>
                    <a:pt x="3" y="368"/>
                  </a:lnTo>
                  <a:lnTo>
                    <a:pt x="6" y="347"/>
                  </a:lnTo>
                  <a:lnTo>
                    <a:pt x="9" y="328"/>
                  </a:lnTo>
                  <a:lnTo>
                    <a:pt x="13" y="308"/>
                  </a:lnTo>
                  <a:lnTo>
                    <a:pt x="19" y="288"/>
                  </a:lnTo>
                  <a:lnTo>
                    <a:pt x="26" y="269"/>
                  </a:lnTo>
                  <a:lnTo>
                    <a:pt x="33" y="250"/>
                  </a:lnTo>
                  <a:lnTo>
                    <a:pt x="41" y="233"/>
                  </a:lnTo>
                  <a:lnTo>
                    <a:pt x="51" y="215"/>
                  </a:lnTo>
                  <a:lnTo>
                    <a:pt x="61" y="198"/>
                  </a:lnTo>
                  <a:lnTo>
                    <a:pt x="71" y="181"/>
                  </a:lnTo>
                  <a:lnTo>
                    <a:pt x="82" y="165"/>
                  </a:lnTo>
                  <a:lnTo>
                    <a:pt x="94" y="149"/>
                  </a:lnTo>
                  <a:lnTo>
                    <a:pt x="107" y="135"/>
                  </a:lnTo>
                  <a:lnTo>
                    <a:pt x="120" y="120"/>
                  </a:lnTo>
                  <a:lnTo>
                    <a:pt x="134" y="107"/>
                  </a:lnTo>
                  <a:lnTo>
                    <a:pt x="150" y="94"/>
                  </a:lnTo>
                  <a:lnTo>
                    <a:pt x="165" y="83"/>
                  </a:lnTo>
                  <a:lnTo>
                    <a:pt x="181" y="71"/>
                  </a:lnTo>
                  <a:lnTo>
                    <a:pt x="198" y="59"/>
                  </a:lnTo>
                  <a:lnTo>
                    <a:pt x="215" y="49"/>
                  </a:lnTo>
                  <a:lnTo>
                    <a:pt x="233" y="41"/>
                  </a:lnTo>
                  <a:lnTo>
                    <a:pt x="251" y="32"/>
                  </a:lnTo>
                  <a:lnTo>
                    <a:pt x="269" y="25"/>
                  </a:lnTo>
                  <a:lnTo>
                    <a:pt x="289" y="19"/>
                  </a:lnTo>
                  <a:lnTo>
                    <a:pt x="308" y="13"/>
                  </a:lnTo>
                  <a:lnTo>
                    <a:pt x="328" y="9"/>
                  </a:lnTo>
                  <a:lnTo>
                    <a:pt x="348" y="5"/>
                  </a:lnTo>
                  <a:lnTo>
                    <a:pt x="368" y="3"/>
                  </a:lnTo>
                  <a:lnTo>
                    <a:pt x="389" y="2"/>
                  </a:lnTo>
                  <a:lnTo>
                    <a:pt x="410" y="0"/>
                  </a:lnTo>
                  <a:lnTo>
                    <a:pt x="429" y="0"/>
                  </a:lnTo>
                  <a:lnTo>
                    <a:pt x="451" y="2"/>
                  </a:lnTo>
                  <a:lnTo>
                    <a:pt x="471" y="3"/>
                  </a:lnTo>
                  <a:lnTo>
                    <a:pt x="491" y="5"/>
                  </a:lnTo>
                  <a:lnTo>
                    <a:pt x="511" y="9"/>
                  </a:lnTo>
                  <a:lnTo>
                    <a:pt x="531" y="13"/>
                  </a:lnTo>
                  <a:lnTo>
                    <a:pt x="550" y="19"/>
                  </a:lnTo>
                  <a:lnTo>
                    <a:pt x="570" y="25"/>
                  </a:lnTo>
                  <a:lnTo>
                    <a:pt x="588" y="32"/>
                  </a:lnTo>
                  <a:lnTo>
                    <a:pt x="606" y="41"/>
                  </a:lnTo>
                  <a:lnTo>
                    <a:pt x="624" y="49"/>
                  </a:lnTo>
                  <a:lnTo>
                    <a:pt x="641" y="59"/>
                  </a:lnTo>
                  <a:lnTo>
                    <a:pt x="658" y="71"/>
                  </a:lnTo>
                  <a:lnTo>
                    <a:pt x="674" y="83"/>
                  </a:lnTo>
                  <a:lnTo>
                    <a:pt x="689" y="94"/>
                  </a:lnTo>
                  <a:lnTo>
                    <a:pt x="705" y="107"/>
                  </a:lnTo>
                  <a:lnTo>
                    <a:pt x="718" y="120"/>
                  </a:lnTo>
                  <a:lnTo>
                    <a:pt x="732" y="135"/>
                  </a:lnTo>
                  <a:lnTo>
                    <a:pt x="745" y="149"/>
                  </a:lnTo>
                  <a:lnTo>
                    <a:pt x="757" y="165"/>
                  </a:lnTo>
                  <a:lnTo>
                    <a:pt x="768" y="181"/>
                  </a:lnTo>
                  <a:lnTo>
                    <a:pt x="778" y="198"/>
                  </a:lnTo>
                  <a:lnTo>
                    <a:pt x="788" y="215"/>
                  </a:lnTo>
                  <a:lnTo>
                    <a:pt x="798" y="233"/>
                  </a:lnTo>
                  <a:lnTo>
                    <a:pt x="806" y="250"/>
                  </a:lnTo>
                  <a:lnTo>
                    <a:pt x="813" y="269"/>
                  </a:lnTo>
                  <a:lnTo>
                    <a:pt x="820" y="288"/>
                  </a:lnTo>
                  <a:lnTo>
                    <a:pt x="826" y="308"/>
                  </a:lnTo>
                  <a:lnTo>
                    <a:pt x="830" y="328"/>
                  </a:lnTo>
                  <a:lnTo>
                    <a:pt x="833" y="347"/>
                  </a:lnTo>
                  <a:lnTo>
                    <a:pt x="836" y="368"/>
                  </a:lnTo>
                  <a:lnTo>
                    <a:pt x="837" y="389"/>
                  </a:lnTo>
                  <a:lnTo>
                    <a:pt x="837" y="410"/>
                  </a:lnTo>
                  <a:lnTo>
                    <a:pt x="837" y="400"/>
                  </a:lnTo>
                  <a:lnTo>
                    <a:pt x="837" y="420"/>
                  </a:lnTo>
                  <a:lnTo>
                    <a:pt x="836" y="442"/>
                  </a:lnTo>
                  <a:lnTo>
                    <a:pt x="833" y="462"/>
                  </a:lnTo>
                  <a:lnTo>
                    <a:pt x="830" y="483"/>
                  </a:lnTo>
                  <a:lnTo>
                    <a:pt x="826" y="503"/>
                  </a:lnTo>
                  <a:lnTo>
                    <a:pt x="820" y="521"/>
                  </a:lnTo>
                  <a:lnTo>
                    <a:pt x="813" y="540"/>
                  </a:lnTo>
                  <a:lnTo>
                    <a:pt x="806" y="559"/>
                  </a:lnTo>
                  <a:lnTo>
                    <a:pt x="798" y="578"/>
                  </a:lnTo>
                  <a:lnTo>
                    <a:pt x="788" y="595"/>
                  </a:lnTo>
                  <a:lnTo>
                    <a:pt x="778" y="612"/>
                  </a:lnTo>
                  <a:lnTo>
                    <a:pt x="768" y="628"/>
                  </a:lnTo>
                  <a:lnTo>
                    <a:pt x="757" y="644"/>
                  </a:lnTo>
                  <a:lnTo>
                    <a:pt x="745" y="660"/>
                  </a:lnTo>
                  <a:lnTo>
                    <a:pt x="732" y="675"/>
                  </a:lnTo>
                  <a:lnTo>
                    <a:pt x="718" y="689"/>
                  </a:lnTo>
                  <a:lnTo>
                    <a:pt x="705" y="703"/>
                  </a:lnTo>
                  <a:lnTo>
                    <a:pt x="689" y="716"/>
                  </a:lnTo>
                  <a:lnTo>
                    <a:pt x="674" y="728"/>
                  </a:lnTo>
                  <a:lnTo>
                    <a:pt x="658" y="740"/>
                  </a:lnTo>
                  <a:lnTo>
                    <a:pt x="641" y="750"/>
                  </a:lnTo>
                  <a:lnTo>
                    <a:pt x="624" y="760"/>
                  </a:lnTo>
                  <a:lnTo>
                    <a:pt x="606" y="768"/>
                  </a:lnTo>
                  <a:lnTo>
                    <a:pt x="588" y="777"/>
                  </a:lnTo>
                  <a:lnTo>
                    <a:pt x="570" y="784"/>
                  </a:lnTo>
                  <a:lnTo>
                    <a:pt x="550" y="790"/>
                  </a:lnTo>
                  <a:lnTo>
                    <a:pt x="531" y="796"/>
                  </a:lnTo>
                  <a:lnTo>
                    <a:pt x="511" y="800"/>
                  </a:lnTo>
                  <a:lnTo>
                    <a:pt x="491" y="805"/>
                  </a:lnTo>
                  <a:lnTo>
                    <a:pt x="471" y="807"/>
                  </a:lnTo>
                  <a:lnTo>
                    <a:pt x="451" y="809"/>
                  </a:lnTo>
                  <a:lnTo>
                    <a:pt x="429" y="809"/>
                  </a:lnTo>
                  <a:lnTo>
                    <a:pt x="410" y="809"/>
                  </a:lnTo>
                  <a:lnTo>
                    <a:pt x="389" y="809"/>
                  </a:lnTo>
                  <a:lnTo>
                    <a:pt x="368" y="807"/>
                  </a:lnTo>
                  <a:lnTo>
                    <a:pt x="348" y="805"/>
                  </a:lnTo>
                  <a:lnTo>
                    <a:pt x="328" y="800"/>
                  </a:lnTo>
                  <a:lnTo>
                    <a:pt x="308" y="796"/>
                  </a:lnTo>
                  <a:lnTo>
                    <a:pt x="289" y="790"/>
                  </a:lnTo>
                  <a:lnTo>
                    <a:pt x="269" y="784"/>
                  </a:lnTo>
                  <a:lnTo>
                    <a:pt x="251" y="777"/>
                  </a:lnTo>
                  <a:lnTo>
                    <a:pt x="233" y="768"/>
                  </a:lnTo>
                  <a:lnTo>
                    <a:pt x="215" y="760"/>
                  </a:lnTo>
                  <a:lnTo>
                    <a:pt x="198" y="750"/>
                  </a:lnTo>
                  <a:lnTo>
                    <a:pt x="181" y="740"/>
                  </a:lnTo>
                  <a:lnTo>
                    <a:pt x="165" y="728"/>
                  </a:lnTo>
                  <a:lnTo>
                    <a:pt x="150" y="716"/>
                  </a:lnTo>
                  <a:lnTo>
                    <a:pt x="134" y="703"/>
                  </a:lnTo>
                  <a:lnTo>
                    <a:pt x="120" y="689"/>
                  </a:lnTo>
                  <a:lnTo>
                    <a:pt x="107" y="675"/>
                  </a:lnTo>
                  <a:lnTo>
                    <a:pt x="94" y="660"/>
                  </a:lnTo>
                  <a:lnTo>
                    <a:pt x="82" y="644"/>
                  </a:lnTo>
                  <a:lnTo>
                    <a:pt x="71" y="628"/>
                  </a:lnTo>
                  <a:lnTo>
                    <a:pt x="61" y="612"/>
                  </a:lnTo>
                  <a:lnTo>
                    <a:pt x="51" y="595"/>
                  </a:lnTo>
                  <a:lnTo>
                    <a:pt x="41" y="578"/>
                  </a:lnTo>
                  <a:lnTo>
                    <a:pt x="33" y="559"/>
                  </a:lnTo>
                  <a:lnTo>
                    <a:pt x="26" y="540"/>
                  </a:lnTo>
                  <a:lnTo>
                    <a:pt x="19" y="521"/>
                  </a:lnTo>
                  <a:lnTo>
                    <a:pt x="13" y="503"/>
                  </a:lnTo>
                  <a:lnTo>
                    <a:pt x="9" y="483"/>
                  </a:lnTo>
                  <a:lnTo>
                    <a:pt x="6" y="462"/>
                  </a:lnTo>
                  <a:lnTo>
                    <a:pt x="3" y="442"/>
                  </a:lnTo>
                  <a:lnTo>
                    <a:pt x="2" y="420"/>
                  </a:lnTo>
                  <a:lnTo>
                    <a:pt x="0" y="40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087" name="Freeform 6">
              <a:extLst>
                <a:ext uri="{FF2B5EF4-FFF2-40B4-BE49-F238E27FC236}">
                  <a16:creationId xmlns:a16="http://schemas.microsoft.com/office/drawing/2014/main" id="{CC561598-7020-48FB-8AF8-A4D38343D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2848"/>
              <a:ext cx="72" cy="72"/>
            </a:xfrm>
            <a:custGeom>
              <a:avLst/>
              <a:gdLst>
                <a:gd name="T0" fmla="*/ 1 w 144"/>
                <a:gd name="T1" fmla="*/ 3 h 144"/>
                <a:gd name="T2" fmla="*/ 3 w 144"/>
                <a:gd name="T3" fmla="*/ 0 h 144"/>
                <a:gd name="T4" fmla="*/ 0 w 144"/>
                <a:gd name="T5" fmla="*/ 2 h 144"/>
                <a:gd name="T6" fmla="*/ 1 w 144"/>
                <a:gd name="T7" fmla="*/ 2 h 144"/>
                <a:gd name="T8" fmla="*/ 1 w 144"/>
                <a:gd name="T9" fmla="*/ 3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144">
                  <a:moveTo>
                    <a:pt x="57" y="144"/>
                  </a:moveTo>
                  <a:lnTo>
                    <a:pt x="144" y="0"/>
                  </a:lnTo>
                  <a:lnTo>
                    <a:pt x="0" y="86"/>
                  </a:lnTo>
                  <a:lnTo>
                    <a:pt x="29" y="115"/>
                  </a:lnTo>
                  <a:lnTo>
                    <a:pt x="57" y="14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088" name="Freeform 7">
              <a:extLst>
                <a:ext uri="{FF2B5EF4-FFF2-40B4-BE49-F238E27FC236}">
                  <a16:creationId xmlns:a16="http://schemas.microsoft.com/office/drawing/2014/main" id="{EAF86265-1EBF-4306-B986-A9E35702C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2811"/>
              <a:ext cx="404" cy="405"/>
            </a:xfrm>
            <a:custGeom>
              <a:avLst/>
              <a:gdLst>
                <a:gd name="T0" fmla="*/ 1 w 808"/>
                <a:gd name="T1" fmla="*/ 7 h 808"/>
                <a:gd name="T2" fmla="*/ 1 w 808"/>
                <a:gd name="T3" fmla="*/ 6 h 808"/>
                <a:gd name="T4" fmla="*/ 1 w 808"/>
                <a:gd name="T5" fmla="*/ 5 h 808"/>
                <a:gd name="T6" fmla="*/ 1 w 808"/>
                <a:gd name="T7" fmla="*/ 4 h 808"/>
                <a:gd name="T8" fmla="*/ 2 w 808"/>
                <a:gd name="T9" fmla="*/ 3 h 808"/>
                <a:gd name="T10" fmla="*/ 2 w 808"/>
                <a:gd name="T11" fmla="*/ 2 h 808"/>
                <a:gd name="T12" fmla="*/ 3 w 808"/>
                <a:gd name="T13" fmla="*/ 2 h 808"/>
                <a:gd name="T14" fmla="*/ 4 w 808"/>
                <a:gd name="T15" fmla="*/ 1 h 808"/>
                <a:gd name="T16" fmla="*/ 5 w 808"/>
                <a:gd name="T17" fmla="*/ 1 h 808"/>
                <a:gd name="T18" fmla="*/ 6 w 808"/>
                <a:gd name="T19" fmla="*/ 1 h 808"/>
                <a:gd name="T20" fmla="*/ 7 w 808"/>
                <a:gd name="T21" fmla="*/ 1 h 808"/>
                <a:gd name="T22" fmla="*/ 7 w 808"/>
                <a:gd name="T23" fmla="*/ 0 h 808"/>
                <a:gd name="T24" fmla="*/ 8 w 808"/>
                <a:gd name="T25" fmla="*/ 1 h 808"/>
                <a:gd name="T26" fmla="*/ 9 w 808"/>
                <a:gd name="T27" fmla="*/ 1 h 808"/>
                <a:gd name="T28" fmla="*/ 10 w 808"/>
                <a:gd name="T29" fmla="*/ 1 h 808"/>
                <a:gd name="T30" fmla="*/ 10 w 808"/>
                <a:gd name="T31" fmla="*/ 2 h 808"/>
                <a:gd name="T32" fmla="*/ 11 w 808"/>
                <a:gd name="T33" fmla="*/ 2 h 808"/>
                <a:gd name="T34" fmla="*/ 12 w 808"/>
                <a:gd name="T35" fmla="*/ 3 h 808"/>
                <a:gd name="T36" fmla="*/ 12 w 808"/>
                <a:gd name="T37" fmla="*/ 4 h 808"/>
                <a:gd name="T38" fmla="*/ 13 w 808"/>
                <a:gd name="T39" fmla="*/ 4 h 808"/>
                <a:gd name="T40" fmla="*/ 13 w 808"/>
                <a:gd name="T41" fmla="*/ 5 h 808"/>
                <a:gd name="T42" fmla="*/ 13 w 808"/>
                <a:gd name="T43" fmla="*/ 6 h 808"/>
                <a:gd name="T44" fmla="*/ 13 w 808"/>
                <a:gd name="T45" fmla="*/ 7 h 808"/>
                <a:gd name="T46" fmla="*/ 13 w 808"/>
                <a:gd name="T47" fmla="*/ 7 h 808"/>
                <a:gd name="T48" fmla="*/ 13 w 808"/>
                <a:gd name="T49" fmla="*/ 8 h 808"/>
                <a:gd name="T50" fmla="*/ 13 w 808"/>
                <a:gd name="T51" fmla="*/ 9 h 808"/>
                <a:gd name="T52" fmla="*/ 12 w 808"/>
                <a:gd name="T53" fmla="*/ 10 h 808"/>
                <a:gd name="T54" fmla="*/ 12 w 808"/>
                <a:gd name="T55" fmla="*/ 11 h 808"/>
                <a:gd name="T56" fmla="*/ 11 w 808"/>
                <a:gd name="T57" fmla="*/ 11 h 808"/>
                <a:gd name="T58" fmla="*/ 10 w 808"/>
                <a:gd name="T59" fmla="*/ 12 h 808"/>
                <a:gd name="T60" fmla="*/ 10 w 808"/>
                <a:gd name="T61" fmla="*/ 13 h 808"/>
                <a:gd name="T62" fmla="*/ 9 w 808"/>
                <a:gd name="T63" fmla="*/ 13 h 808"/>
                <a:gd name="T64" fmla="*/ 8 w 808"/>
                <a:gd name="T65" fmla="*/ 13 h 808"/>
                <a:gd name="T66" fmla="*/ 7 w 808"/>
                <a:gd name="T67" fmla="*/ 13 h 808"/>
                <a:gd name="T68" fmla="*/ 7 w 808"/>
                <a:gd name="T69" fmla="*/ 13 h 808"/>
                <a:gd name="T70" fmla="*/ 7 w 808"/>
                <a:gd name="T71" fmla="*/ 13 h 808"/>
                <a:gd name="T72" fmla="*/ 7 w 808"/>
                <a:gd name="T73" fmla="*/ 13 h 808"/>
                <a:gd name="T74" fmla="*/ 7 w 808"/>
                <a:gd name="T75" fmla="*/ 13 h 808"/>
                <a:gd name="T76" fmla="*/ 7 w 808"/>
                <a:gd name="T77" fmla="*/ 13 h 808"/>
                <a:gd name="T78" fmla="*/ 7 w 808"/>
                <a:gd name="T79" fmla="*/ 13 h 808"/>
                <a:gd name="T80" fmla="*/ 7 w 808"/>
                <a:gd name="T81" fmla="*/ 13 h 808"/>
                <a:gd name="T82" fmla="*/ 7 w 808"/>
                <a:gd name="T83" fmla="*/ 13 h 808"/>
                <a:gd name="T84" fmla="*/ 7 w 808"/>
                <a:gd name="T85" fmla="*/ 13 h 808"/>
                <a:gd name="T86" fmla="*/ 7 w 808"/>
                <a:gd name="T87" fmla="*/ 13 h 808"/>
                <a:gd name="T88" fmla="*/ 7 w 808"/>
                <a:gd name="T89" fmla="*/ 13 h 808"/>
                <a:gd name="T90" fmla="*/ 7 w 808"/>
                <a:gd name="T91" fmla="*/ 13 h 808"/>
                <a:gd name="T92" fmla="*/ 6 w 808"/>
                <a:gd name="T93" fmla="*/ 13 h 808"/>
                <a:gd name="T94" fmla="*/ 5 w 808"/>
                <a:gd name="T95" fmla="*/ 13 h 808"/>
                <a:gd name="T96" fmla="*/ 4 w 808"/>
                <a:gd name="T97" fmla="*/ 12 h 808"/>
                <a:gd name="T98" fmla="*/ 3 w 808"/>
                <a:gd name="T99" fmla="*/ 12 h 808"/>
                <a:gd name="T100" fmla="*/ 2 w 808"/>
                <a:gd name="T101" fmla="*/ 11 h 808"/>
                <a:gd name="T102" fmla="*/ 2 w 808"/>
                <a:gd name="T103" fmla="*/ 11 h 808"/>
                <a:gd name="T104" fmla="*/ 1 w 808"/>
                <a:gd name="T105" fmla="*/ 10 h 808"/>
                <a:gd name="T106" fmla="*/ 1 w 808"/>
                <a:gd name="T107" fmla="*/ 9 h 808"/>
                <a:gd name="T108" fmla="*/ 1 w 808"/>
                <a:gd name="T109" fmla="*/ 8 h 808"/>
                <a:gd name="T110" fmla="*/ 1 w 808"/>
                <a:gd name="T111" fmla="*/ 7 h 80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08" h="808">
                  <a:moveTo>
                    <a:pt x="0" y="400"/>
                  </a:moveTo>
                  <a:lnTo>
                    <a:pt x="0" y="410"/>
                  </a:lnTo>
                  <a:lnTo>
                    <a:pt x="1" y="388"/>
                  </a:lnTo>
                  <a:lnTo>
                    <a:pt x="3" y="368"/>
                  </a:lnTo>
                  <a:lnTo>
                    <a:pt x="6" y="346"/>
                  </a:lnTo>
                  <a:lnTo>
                    <a:pt x="8" y="328"/>
                  </a:lnTo>
                  <a:lnTo>
                    <a:pt x="13" y="307"/>
                  </a:lnTo>
                  <a:lnTo>
                    <a:pt x="19" y="287"/>
                  </a:lnTo>
                  <a:lnTo>
                    <a:pt x="26" y="268"/>
                  </a:lnTo>
                  <a:lnTo>
                    <a:pt x="33" y="250"/>
                  </a:lnTo>
                  <a:lnTo>
                    <a:pt x="40" y="232"/>
                  </a:lnTo>
                  <a:lnTo>
                    <a:pt x="50" y="215"/>
                  </a:lnTo>
                  <a:lnTo>
                    <a:pt x="60" y="198"/>
                  </a:lnTo>
                  <a:lnTo>
                    <a:pt x="70" y="180"/>
                  </a:lnTo>
                  <a:lnTo>
                    <a:pt x="82" y="164"/>
                  </a:lnTo>
                  <a:lnTo>
                    <a:pt x="94" y="149"/>
                  </a:lnTo>
                  <a:lnTo>
                    <a:pt x="107" y="134"/>
                  </a:lnTo>
                  <a:lnTo>
                    <a:pt x="120" y="120"/>
                  </a:lnTo>
                  <a:lnTo>
                    <a:pt x="134" y="107"/>
                  </a:lnTo>
                  <a:lnTo>
                    <a:pt x="150" y="94"/>
                  </a:lnTo>
                  <a:lnTo>
                    <a:pt x="164" y="82"/>
                  </a:lnTo>
                  <a:lnTo>
                    <a:pt x="180" y="71"/>
                  </a:lnTo>
                  <a:lnTo>
                    <a:pt x="198" y="59"/>
                  </a:lnTo>
                  <a:lnTo>
                    <a:pt x="215" y="49"/>
                  </a:lnTo>
                  <a:lnTo>
                    <a:pt x="232" y="40"/>
                  </a:lnTo>
                  <a:lnTo>
                    <a:pt x="251" y="32"/>
                  </a:lnTo>
                  <a:lnTo>
                    <a:pt x="268" y="24"/>
                  </a:lnTo>
                  <a:lnTo>
                    <a:pt x="288" y="19"/>
                  </a:lnTo>
                  <a:lnTo>
                    <a:pt x="307" y="13"/>
                  </a:lnTo>
                  <a:lnTo>
                    <a:pt x="327" y="8"/>
                  </a:lnTo>
                  <a:lnTo>
                    <a:pt x="348" y="4"/>
                  </a:lnTo>
                  <a:lnTo>
                    <a:pt x="368" y="3"/>
                  </a:lnTo>
                  <a:lnTo>
                    <a:pt x="388" y="1"/>
                  </a:lnTo>
                  <a:lnTo>
                    <a:pt x="410" y="0"/>
                  </a:lnTo>
                  <a:lnTo>
                    <a:pt x="400" y="0"/>
                  </a:lnTo>
                  <a:lnTo>
                    <a:pt x="421" y="1"/>
                  </a:lnTo>
                  <a:lnTo>
                    <a:pt x="441" y="3"/>
                  </a:lnTo>
                  <a:lnTo>
                    <a:pt x="462" y="4"/>
                  </a:lnTo>
                  <a:lnTo>
                    <a:pt x="482" y="8"/>
                  </a:lnTo>
                  <a:lnTo>
                    <a:pt x="502" y="13"/>
                  </a:lnTo>
                  <a:lnTo>
                    <a:pt x="521" y="19"/>
                  </a:lnTo>
                  <a:lnTo>
                    <a:pt x="541" y="24"/>
                  </a:lnTo>
                  <a:lnTo>
                    <a:pt x="558" y="32"/>
                  </a:lnTo>
                  <a:lnTo>
                    <a:pt x="577" y="40"/>
                  </a:lnTo>
                  <a:lnTo>
                    <a:pt x="594" y="49"/>
                  </a:lnTo>
                  <a:lnTo>
                    <a:pt x="612" y="59"/>
                  </a:lnTo>
                  <a:lnTo>
                    <a:pt x="629" y="71"/>
                  </a:lnTo>
                  <a:lnTo>
                    <a:pt x="645" y="82"/>
                  </a:lnTo>
                  <a:lnTo>
                    <a:pt x="659" y="94"/>
                  </a:lnTo>
                  <a:lnTo>
                    <a:pt x="675" y="107"/>
                  </a:lnTo>
                  <a:lnTo>
                    <a:pt x="688" y="120"/>
                  </a:lnTo>
                  <a:lnTo>
                    <a:pt x="703" y="134"/>
                  </a:lnTo>
                  <a:lnTo>
                    <a:pt x="716" y="149"/>
                  </a:lnTo>
                  <a:lnTo>
                    <a:pt x="727" y="164"/>
                  </a:lnTo>
                  <a:lnTo>
                    <a:pt x="739" y="180"/>
                  </a:lnTo>
                  <a:lnTo>
                    <a:pt x="749" y="198"/>
                  </a:lnTo>
                  <a:lnTo>
                    <a:pt x="759" y="215"/>
                  </a:lnTo>
                  <a:lnTo>
                    <a:pt x="769" y="232"/>
                  </a:lnTo>
                  <a:lnTo>
                    <a:pt x="776" y="250"/>
                  </a:lnTo>
                  <a:lnTo>
                    <a:pt x="784" y="268"/>
                  </a:lnTo>
                  <a:lnTo>
                    <a:pt x="791" y="287"/>
                  </a:lnTo>
                  <a:lnTo>
                    <a:pt x="797" y="307"/>
                  </a:lnTo>
                  <a:lnTo>
                    <a:pt x="801" y="328"/>
                  </a:lnTo>
                  <a:lnTo>
                    <a:pt x="804" y="346"/>
                  </a:lnTo>
                  <a:lnTo>
                    <a:pt x="807" y="368"/>
                  </a:lnTo>
                  <a:lnTo>
                    <a:pt x="808" y="388"/>
                  </a:lnTo>
                  <a:lnTo>
                    <a:pt x="808" y="410"/>
                  </a:lnTo>
                  <a:lnTo>
                    <a:pt x="808" y="400"/>
                  </a:lnTo>
                  <a:lnTo>
                    <a:pt x="808" y="420"/>
                  </a:lnTo>
                  <a:lnTo>
                    <a:pt x="807" y="442"/>
                  </a:lnTo>
                  <a:lnTo>
                    <a:pt x="804" y="462"/>
                  </a:lnTo>
                  <a:lnTo>
                    <a:pt x="801" y="482"/>
                  </a:lnTo>
                  <a:lnTo>
                    <a:pt x="797" y="502"/>
                  </a:lnTo>
                  <a:lnTo>
                    <a:pt x="791" y="521"/>
                  </a:lnTo>
                  <a:lnTo>
                    <a:pt x="784" y="540"/>
                  </a:lnTo>
                  <a:lnTo>
                    <a:pt x="776" y="559"/>
                  </a:lnTo>
                  <a:lnTo>
                    <a:pt x="769" y="577"/>
                  </a:lnTo>
                  <a:lnTo>
                    <a:pt x="759" y="595"/>
                  </a:lnTo>
                  <a:lnTo>
                    <a:pt x="749" y="612"/>
                  </a:lnTo>
                  <a:lnTo>
                    <a:pt x="739" y="628"/>
                  </a:lnTo>
                  <a:lnTo>
                    <a:pt x="727" y="644"/>
                  </a:lnTo>
                  <a:lnTo>
                    <a:pt x="716" y="660"/>
                  </a:lnTo>
                  <a:lnTo>
                    <a:pt x="703" y="674"/>
                  </a:lnTo>
                  <a:lnTo>
                    <a:pt x="688" y="689"/>
                  </a:lnTo>
                  <a:lnTo>
                    <a:pt x="675" y="703"/>
                  </a:lnTo>
                  <a:lnTo>
                    <a:pt x="659" y="715"/>
                  </a:lnTo>
                  <a:lnTo>
                    <a:pt x="645" y="728"/>
                  </a:lnTo>
                  <a:lnTo>
                    <a:pt x="629" y="739"/>
                  </a:lnTo>
                  <a:lnTo>
                    <a:pt x="612" y="749"/>
                  </a:lnTo>
                  <a:lnTo>
                    <a:pt x="594" y="759"/>
                  </a:lnTo>
                  <a:lnTo>
                    <a:pt x="577" y="768"/>
                  </a:lnTo>
                  <a:lnTo>
                    <a:pt x="558" y="777"/>
                  </a:lnTo>
                  <a:lnTo>
                    <a:pt x="541" y="784"/>
                  </a:lnTo>
                  <a:lnTo>
                    <a:pt x="521" y="790"/>
                  </a:lnTo>
                  <a:lnTo>
                    <a:pt x="502" y="795"/>
                  </a:lnTo>
                  <a:lnTo>
                    <a:pt x="482" y="800"/>
                  </a:lnTo>
                  <a:lnTo>
                    <a:pt x="462" y="804"/>
                  </a:lnTo>
                  <a:lnTo>
                    <a:pt x="441" y="807"/>
                  </a:lnTo>
                  <a:lnTo>
                    <a:pt x="421" y="808"/>
                  </a:lnTo>
                  <a:lnTo>
                    <a:pt x="400" y="808"/>
                  </a:lnTo>
                  <a:lnTo>
                    <a:pt x="410" y="808"/>
                  </a:lnTo>
                  <a:lnTo>
                    <a:pt x="388" y="808"/>
                  </a:lnTo>
                  <a:lnTo>
                    <a:pt x="368" y="807"/>
                  </a:lnTo>
                  <a:lnTo>
                    <a:pt x="348" y="804"/>
                  </a:lnTo>
                  <a:lnTo>
                    <a:pt x="327" y="800"/>
                  </a:lnTo>
                  <a:lnTo>
                    <a:pt x="307" y="795"/>
                  </a:lnTo>
                  <a:lnTo>
                    <a:pt x="288" y="790"/>
                  </a:lnTo>
                  <a:lnTo>
                    <a:pt x="268" y="784"/>
                  </a:lnTo>
                  <a:lnTo>
                    <a:pt x="251" y="777"/>
                  </a:lnTo>
                  <a:lnTo>
                    <a:pt x="232" y="768"/>
                  </a:lnTo>
                  <a:lnTo>
                    <a:pt x="215" y="759"/>
                  </a:lnTo>
                  <a:lnTo>
                    <a:pt x="198" y="749"/>
                  </a:lnTo>
                  <a:lnTo>
                    <a:pt x="180" y="739"/>
                  </a:lnTo>
                  <a:lnTo>
                    <a:pt x="164" y="728"/>
                  </a:lnTo>
                  <a:lnTo>
                    <a:pt x="150" y="715"/>
                  </a:lnTo>
                  <a:lnTo>
                    <a:pt x="134" y="703"/>
                  </a:lnTo>
                  <a:lnTo>
                    <a:pt x="120" y="689"/>
                  </a:lnTo>
                  <a:lnTo>
                    <a:pt x="107" y="674"/>
                  </a:lnTo>
                  <a:lnTo>
                    <a:pt x="94" y="660"/>
                  </a:lnTo>
                  <a:lnTo>
                    <a:pt x="82" y="644"/>
                  </a:lnTo>
                  <a:lnTo>
                    <a:pt x="70" y="628"/>
                  </a:lnTo>
                  <a:lnTo>
                    <a:pt x="60" y="612"/>
                  </a:lnTo>
                  <a:lnTo>
                    <a:pt x="50" y="595"/>
                  </a:lnTo>
                  <a:lnTo>
                    <a:pt x="40" y="577"/>
                  </a:lnTo>
                  <a:lnTo>
                    <a:pt x="33" y="559"/>
                  </a:lnTo>
                  <a:lnTo>
                    <a:pt x="26" y="540"/>
                  </a:lnTo>
                  <a:lnTo>
                    <a:pt x="19" y="521"/>
                  </a:lnTo>
                  <a:lnTo>
                    <a:pt x="13" y="502"/>
                  </a:lnTo>
                  <a:lnTo>
                    <a:pt x="8" y="482"/>
                  </a:lnTo>
                  <a:lnTo>
                    <a:pt x="6" y="462"/>
                  </a:lnTo>
                  <a:lnTo>
                    <a:pt x="3" y="442"/>
                  </a:lnTo>
                  <a:lnTo>
                    <a:pt x="1" y="420"/>
                  </a:lnTo>
                  <a:lnTo>
                    <a:pt x="0" y="40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089" name="Freeform 8">
              <a:extLst>
                <a:ext uri="{FF2B5EF4-FFF2-40B4-BE49-F238E27FC236}">
                  <a16:creationId xmlns:a16="http://schemas.microsoft.com/office/drawing/2014/main" id="{56D89354-E5C8-4926-98C5-DC5AFD2A9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" y="2435"/>
              <a:ext cx="716" cy="409"/>
            </a:xfrm>
            <a:custGeom>
              <a:avLst/>
              <a:gdLst>
                <a:gd name="T0" fmla="*/ 11 w 1432"/>
                <a:gd name="T1" fmla="*/ 1 h 817"/>
                <a:gd name="T2" fmla="*/ 9 w 1432"/>
                <a:gd name="T3" fmla="*/ 1 h 817"/>
                <a:gd name="T4" fmla="*/ 7 w 1432"/>
                <a:gd name="T5" fmla="*/ 1 h 817"/>
                <a:gd name="T6" fmla="*/ 6 w 1432"/>
                <a:gd name="T7" fmla="*/ 1 h 817"/>
                <a:gd name="T8" fmla="*/ 5 w 1432"/>
                <a:gd name="T9" fmla="*/ 2 h 817"/>
                <a:gd name="T10" fmla="*/ 3 w 1432"/>
                <a:gd name="T11" fmla="*/ 3 h 817"/>
                <a:gd name="T12" fmla="*/ 2 w 1432"/>
                <a:gd name="T13" fmla="*/ 3 h 817"/>
                <a:gd name="T14" fmla="*/ 2 w 1432"/>
                <a:gd name="T15" fmla="*/ 4 h 817"/>
                <a:gd name="T16" fmla="*/ 1 w 1432"/>
                <a:gd name="T17" fmla="*/ 5 h 817"/>
                <a:gd name="T18" fmla="*/ 1 w 1432"/>
                <a:gd name="T19" fmla="*/ 6 h 817"/>
                <a:gd name="T20" fmla="*/ 0 w 1432"/>
                <a:gd name="T21" fmla="*/ 7 h 817"/>
                <a:gd name="T22" fmla="*/ 1 w 1432"/>
                <a:gd name="T23" fmla="*/ 8 h 817"/>
                <a:gd name="T24" fmla="*/ 1 w 1432"/>
                <a:gd name="T25" fmla="*/ 8 h 817"/>
                <a:gd name="T26" fmla="*/ 1 w 1432"/>
                <a:gd name="T27" fmla="*/ 9 h 817"/>
                <a:gd name="T28" fmla="*/ 2 w 1432"/>
                <a:gd name="T29" fmla="*/ 10 h 817"/>
                <a:gd name="T30" fmla="*/ 3 w 1432"/>
                <a:gd name="T31" fmla="*/ 11 h 817"/>
                <a:gd name="T32" fmla="*/ 4 w 1432"/>
                <a:gd name="T33" fmla="*/ 12 h 817"/>
                <a:gd name="T34" fmla="*/ 5 w 1432"/>
                <a:gd name="T35" fmla="*/ 12 h 817"/>
                <a:gd name="T36" fmla="*/ 7 w 1432"/>
                <a:gd name="T37" fmla="*/ 13 h 817"/>
                <a:gd name="T38" fmla="*/ 8 w 1432"/>
                <a:gd name="T39" fmla="*/ 13 h 817"/>
                <a:gd name="T40" fmla="*/ 10 w 1432"/>
                <a:gd name="T41" fmla="*/ 13 h 817"/>
                <a:gd name="T42" fmla="*/ 12 w 1432"/>
                <a:gd name="T43" fmla="*/ 13 h 817"/>
                <a:gd name="T44" fmla="*/ 13 w 1432"/>
                <a:gd name="T45" fmla="*/ 13 h 817"/>
                <a:gd name="T46" fmla="*/ 14 w 1432"/>
                <a:gd name="T47" fmla="*/ 13 h 817"/>
                <a:gd name="T48" fmla="*/ 16 w 1432"/>
                <a:gd name="T49" fmla="*/ 13 h 817"/>
                <a:gd name="T50" fmla="*/ 17 w 1432"/>
                <a:gd name="T51" fmla="*/ 12 h 817"/>
                <a:gd name="T52" fmla="*/ 19 w 1432"/>
                <a:gd name="T53" fmla="*/ 12 h 817"/>
                <a:gd name="T54" fmla="*/ 20 w 1432"/>
                <a:gd name="T55" fmla="*/ 11 h 817"/>
                <a:gd name="T56" fmla="*/ 21 w 1432"/>
                <a:gd name="T57" fmla="*/ 10 h 817"/>
                <a:gd name="T58" fmla="*/ 22 w 1432"/>
                <a:gd name="T59" fmla="*/ 10 h 817"/>
                <a:gd name="T60" fmla="*/ 22 w 1432"/>
                <a:gd name="T61" fmla="*/ 9 h 817"/>
                <a:gd name="T62" fmla="*/ 23 w 1432"/>
                <a:gd name="T63" fmla="*/ 8 h 817"/>
                <a:gd name="T64" fmla="*/ 23 w 1432"/>
                <a:gd name="T65" fmla="*/ 7 h 817"/>
                <a:gd name="T66" fmla="*/ 23 w 1432"/>
                <a:gd name="T67" fmla="*/ 6 h 817"/>
                <a:gd name="T68" fmla="*/ 23 w 1432"/>
                <a:gd name="T69" fmla="*/ 5 h 817"/>
                <a:gd name="T70" fmla="*/ 22 w 1432"/>
                <a:gd name="T71" fmla="*/ 4 h 817"/>
                <a:gd name="T72" fmla="*/ 21 w 1432"/>
                <a:gd name="T73" fmla="*/ 4 h 817"/>
                <a:gd name="T74" fmla="*/ 20 w 1432"/>
                <a:gd name="T75" fmla="*/ 3 h 817"/>
                <a:gd name="T76" fmla="*/ 19 w 1432"/>
                <a:gd name="T77" fmla="*/ 2 h 817"/>
                <a:gd name="T78" fmla="*/ 18 w 1432"/>
                <a:gd name="T79" fmla="*/ 2 h 817"/>
                <a:gd name="T80" fmla="*/ 17 w 1432"/>
                <a:gd name="T81" fmla="*/ 1 h 817"/>
                <a:gd name="T82" fmla="*/ 15 w 1432"/>
                <a:gd name="T83" fmla="*/ 1 h 817"/>
                <a:gd name="T84" fmla="*/ 13 w 1432"/>
                <a:gd name="T85" fmla="*/ 1 h 817"/>
                <a:gd name="T86" fmla="*/ 12 w 1432"/>
                <a:gd name="T87" fmla="*/ 0 h 8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32" h="817">
                  <a:moveTo>
                    <a:pt x="716" y="0"/>
                  </a:moveTo>
                  <a:lnTo>
                    <a:pt x="680" y="0"/>
                  </a:lnTo>
                  <a:lnTo>
                    <a:pt x="643" y="1"/>
                  </a:lnTo>
                  <a:lnTo>
                    <a:pt x="607" y="4"/>
                  </a:lnTo>
                  <a:lnTo>
                    <a:pt x="573" y="7"/>
                  </a:lnTo>
                  <a:lnTo>
                    <a:pt x="538" y="11"/>
                  </a:lnTo>
                  <a:lnTo>
                    <a:pt x="503" y="17"/>
                  </a:lnTo>
                  <a:lnTo>
                    <a:pt x="470" y="24"/>
                  </a:lnTo>
                  <a:lnTo>
                    <a:pt x="437" y="31"/>
                  </a:lnTo>
                  <a:lnTo>
                    <a:pt x="405" y="39"/>
                  </a:lnTo>
                  <a:lnTo>
                    <a:pt x="375" y="49"/>
                  </a:lnTo>
                  <a:lnTo>
                    <a:pt x="345" y="59"/>
                  </a:lnTo>
                  <a:lnTo>
                    <a:pt x="316" y="69"/>
                  </a:lnTo>
                  <a:lnTo>
                    <a:pt x="288" y="80"/>
                  </a:lnTo>
                  <a:lnTo>
                    <a:pt x="261" y="92"/>
                  </a:lnTo>
                  <a:lnTo>
                    <a:pt x="235" y="105"/>
                  </a:lnTo>
                  <a:lnTo>
                    <a:pt x="210" y="119"/>
                  </a:lnTo>
                  <a:lnTo>
                    <a:pt x="186" y="132"/>
                  </a:lnTo>
                  <a:lnTo>
                    <a:pt x="164" y="148"/>
                  </a:lnTo>
                  <a:lnTo>
                    <a:pt x="143" y="163"/>
                  </a:lnTo>
                  <a:lnTo>
                    <a:pt x="122" y="179"/>
                  </a:lnTo>
                  <a:lnTo>
                    <a:pt x="104" y="196"/>
                  </a:lnTo>
                  <a:lnTo>
                    <a:pt x="86" y="213"/>
                  </a:lnTo>
                  <a:lnTo>
                    <a:pt x="70" y="231"/>
                  </a:lnTo>
                  <a:lnTo>
                    <a:pt x="56" y="249"/>
                  </a:lnTo>
                  <a:lnTo>
                    <a:pt x="44" y="267"/>
                  </a:lnTo>
                  <a:lnTo>
                    <a:pt x="33" y="287"/>
                  </a:lnTo>
                  <a:lnTo>
                    <a:pt x="23" y="306"/>
                  </a:lnTo>
                  <a:lnTo>
                    <a:pt x="16" y="326"/>
                  </a:lnTo>
                  <a:lnTo>
                    <a:pt x="8" y="346"/>
                  </a:lnTo>
                  <a:lnTo>
                    <a:pt x="4" y="366"/>
                  </a:lnTo>
                  <a:lnTo>
                    <a:pt x="1" y="386"/>
                  </a:lnTo>
                  <a:lnTo>
                    <a:pt x="0" y="408"/>
                  </a:lnTo>
                  <a:lnTo>
                    <a:pt x="1" y="428"/>
                  </a:lnTo>
                  <a:lnTo>
                    <a:pt x="4" y="450"/>
                  </a:lnTo>
                  <a:lnTo>
                    <a:pt x="8" y="470"/>
                  </a:lnTo>
                  <a:lnTo>
                    <a:pt x="16" y="490"/>
                  </a:lnTo>
                  <a:lnTo>
                    <a:pt x="23" y="511"/>
                  </a:lnTo>
                  <a:lnTo>
                    <a:pt x="33" y="529"/>
                  </a:lnTo>
                  <a:lnTo>
                    <a:pt x="44" y="548"/>
                  </a:lnTo>
                  <a:lnTo>
                    <a:pt x="56" y="567"/>
                  </a:lnTo>
                  <a:lnTo>
                    <a:pt x="70" y="586"/>
                  </a:lnTo>
                  <a:lnTo>
                    <a:pt x="86" y="603"/>
                  </a:lnTo>
                  <a:lnTo>
                    <a:pt x="104" y="620"/>
                  </a:lnTo>
                  <a:lnTo>
                    <a:pt x="122" y="636"/>
                  </a:lnTo>
                  <a:lnTo>
                    <a:pt x="143" y="652"/>
                  </a:lnTo>
                  <a:lnTo>
                    <a:pt x="164" y="668"/>
                  </a:lnTo>
                  <a:lnTo>
                    <a:pt x="186" y="683"/>
                  </a:lnTo>
                  <a:lnTo>
                    <a:pt x="210" y="697"/>
                  </a:lnTo>
                  <a:lnTo>
                    <a:pt x="235" y="711"/>
                  </a:lnTo>
                  <a:lnTo>
                    <a:pt x="261" y="724"/>
                  </a:lnTo>
                  <a:lnTo>
                    <a:pt x="288" y="736"/>
                  </a:lnTo>
                  <a:lnTo>
                    <a:pt x="316" y="747"/>
                  </a:lnTo>
                  <a:lnTo>
                    <a:pt x="345" y="758"/>
                  </a:lnTo>
                  <a:lnTo>
                    <a:pt x="375" y="768"/>
                  </a:lnTo>
                  <a:lnTo>
                    <a:pt x="405" y="776"/>
                  </a:lnTo>
                  <a:lnTo>
                    <a:pt x="437" y="785"/>
                  </a:lnTo>
                  <a:lnTo>
                    <a:pt x="470" y="792"/>
                  </a:lnTo>
                  <a:lnTo>
                    <a:pt x="503" y="799"/>
                  </a:lnTo>
                  <a:lnTo>
                    <a:pt x="538" y="804"/>
                  </a:lnTo>
                  <a:lnTo>
                    <a:pt x="573" y="810"/>
                  </a:lnTo>
                  <a:lnTo>
                    <a:pt x="607" y="812"/>
                  </a:lnTo>
                  <a:lnTo>
                    <a:pt x="643" y="815"/>
                  </a:lnTo>
                  <a:lnTo>
                    <a:pt x="680" y="817"/>
                  </a:lnTo>
                  <a:lnTo>
                    <a:pt x="716" y="817"/>
                  </a:lnTo>
                  <a:lnTo>
                    <a:pt x="753" y="817"/>
                  </a:lnTo>
                  <a:lnTo>
                    <a:pt x="789" y="815"/>
                  </a:lnTo>
                  <a:lnTo>
                    <a:pt x="825" y="812"/>
                  </a:lnTo>
                  <a:lnTo>
                    <a:pt x="860" y="810"/>
                  </a:lnTo>
                  <a:lnTo>
                    <a:pt x="895" y="804"/>
                  </a:lnTo>
                  <a:lnTo>
                    <a:pt x="929" y="799"/>
                  </a:lnTo>
                  <a:lnTo>
                    <a:pt x="962" y="792"/>
                  </a:lnTo>
                  <a:lnTo>
                    <a:pt x="996" y="785"/>
                  </a:lnTo>
                  <a:lnTo>
                    <a:pt x="1027" y="776"/>
                  </a:lnTo>
                  <a:lnTo>
                    <a:pt x="1058" y="768"/>
                  </a:lnTo>
                  <a:lnTo>
                    <a:pt x="1088" y="758"/>
                  </a:lnTo>
                  <a:lnTo>
                    <a:pt x="1117" y="747"/>
                  </a:lnTo>
                  <a:lnTo>
                    <a:pt x="1144" y="736"/>
                  </a:lnTo>
                  <a:lnTo>
                    <a:pt x="1172" y="724"/>
                  </a:lnTo>
                  <a:lnTo>
                    <a:pt x="1198" y="711"/>
                  </a:lnTo>
                  <a:lnTo>
                    <a:pt x="1222" y="697"/>
                  </a:lnTo>
                  <a:lnTo>
                    <a:pt x="1247" y="683"/>
                  </a:lnTo>
                  <a:lnTo>
                    <a:pt x="1268" y="668"/>
                  </a:lnTo>
                  <a:lnTo>
                    <a:pt x="1290" y="652"/>
                  </a:lnTo>
                  <a:lnTo>
                    <a:pt x="1310" y="636"/>
                  </a:lnTo>
                  <a:lnTo>
                    <a:pt x="1329" y="620"/>
                  </a:lnTo>
                  <a:lnTo>
                    <a:pt x="1346" y="603"/>
                  </a:lnTo>
                  <a:lnTo>
                    <a:pt x="1362" y="586"/>
                  </a:lnTo>
                  <a:lnTo>
                    <a:pt x="1377" y="567"/>
                  </a:lnTo>
                  <a:lnTo>
                    <a:pt x="1388" y="548"/>
                  </a:lnTo>
                  <a:lnTo>
                    <a:pt x="1400" y="529"/>
                  </a:lnTo>
                  <a:lnTo>
                    <a:pt x="1410" y="511"/>
                  </a:lnTo>
                  <a:lnTo>
                    <a:pt x="1417" y="490"/>
                  </a:lnTo>
                  <a:lnTo>
                    <a:pt x="1424" y="470"/>
                  </a:lnTo>
                  <a:lnTo>
                    <a:pt x="1429" y="450"/>
                  </a:lnTo>
                  <a:lnTo>
                    <a:pt x="1432" y="428"/>
                  </a:lnTo>
                  <a:lnTo>
                    <a:pt x="1432" y="408"/>
                  </a:lnTo>
                  <a:lnTo>
                    <a:pt x="1432" y="386"/>
                  </a:lnTo>
                  <a:lnTo>
                    <a:pt x="1429" y="366"/>
                  </a:lnTo>
                  <a:lnTo>
                    <a:pt x="1424" y="346"/>
                  </a:lnTo>
                  <a:lnTo>
                    <a:pt x="1417" y="326"/>
                  </a:lnTo>
                  <a:lnTo>
                    <a:pt x="1410" y="306"/>
                  </a:lnTo>
                  <a:lnTo>
                    <a:pt x="1400" y="287"/>
                  </a:lnTo>
                  <a:lnTo>
                    <a:pt x="1388" y="267"/>
                  </a:lnTo>
                  <a:lnTo>
                    <a:pt x="1377" y="249"/>
                  </a:lnTo>
                  <a:lnTo>
                    <a:pt x="1362" y="231"/>
                  </a:lnTo>
                  <a:lnTo>
                    <a:pt x="1346" y="213"/>
                  </a:lnTo>
                  <a:lnTo>
                    <a:pt x="1329" y="196"/>
                  </a:lnTo>
                  <a:lnTo>
                    <a:pt x="1310" y="179"/>
                  </a:lnTo>
                  <a:lnTo>
                    <a:pt x="1290" y="163"/>
                  </a:lnTo>
                  <a:lnTo>
                    <a:pt x="1268" y="148"/>
                  </a:lnTo>
                  <a:lnTo>
                    <a:pt x="1247" y="132"/>
                  </a:lnTo>
                  <a:lnTo>
                    <a:pt x="1222" y="119"/>
                  </a:lnTo>
                  <a:lnTo>
                    <a:pt x="1198" y="105"/>
                  </a:lnTo>
                  <a:lnTo>
                    <a:pt x="1172" y="92"/>
                  </a:lnTo>
                  <a:lnTo>
                    <a:pt x="1144" y="80"/>
                  </a:lnTo>
                  <a:lnTo>
                    <a:pt x="1117" y="69"/>
                  </a:lnTo>
                  <a:lnTo>
                    <a:pt x="1088" y="59"/>
                  </a:lnTo>
                  <a:lnTo>
                    <a:pt x="1058" y="49"/>
                  </a:lnTo>
                  <a:lnTo>
                    <a:pt x="1027" y="39"/>
                  </a:lnTo>
                  <a:lnTo>
                    <a:pt x="996" y="31"/>
                  </a:lnTo>
                  <a:lnTo>
                    <a:pt x="962" y="24"/>
                  </a:lnTo>
                  <a:lnTo>
                    <a:pt x="929" y="17"/>
                  </a:lnTo>
                  <a:lnTo>
                    <a:pt x="895" y="11"/>
                  </a:lnTo>
                  <a:lnTo>
                    <a:pt x="860" y="7"/>
                  </a:lnTo>
                  <a:lnTo>
                    <a:pt x="825" y="4"/>
                  </a:lnTo>
                  <a:lnTo>
                    <a:pt x="789" y="1"/>
                  </a:lnTo>
                  <a:lnTo>
                    <a:pt x="753" y="0"/>
                  </a:lnTo>
                  <a:lnTo>
                    <a:pt x="716" y="0"/>
                  </a:lnTo>
                </a:path>
              </a:pathLst>
            </a:custGeom>
            <a:solidFill>
              <a:srgbClr val="FFFF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090" name="Rectangle 9">
              <a:extLst>
                <a:ext uri="{FF2B5EF4-FFF2-40B4-BE49-F238E27FC236}">
                  <a16:creationId xmlns:a16="http://schemas.microsoft.com/office/drawing/2014/main" id="{F4365A3F-8DD1-4682-B12C-F11F7BDB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560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C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091" name="Rectangle 10">
              <a:extLst>
                <a:ext uri="{FF2B5EF4-FFF2-40B4-BE49-F238E27FC236}">
                  <a16:creationId xmlns:a16="http://schemas.microsoft.com/office/drawing/2014/main" id="{9425EDD4-3AA7-4810-A158-E22234AB8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560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z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092" name="Rectangle 11">
              <a:extLst>
                <a:ext uri="{FF2B5EF4-FFF2-40B4-BE49-F238E27FC236}">
                  <a16:creationId xmlns:a16="http://schemas.microsoft.com/office/drawing/2014/main" id="{171C0682-0116-4C55-8100-08E7C42D3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2560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093" name="Rectangle 12">
              <a:extLst>
                <a:ext uri="{FF2B5EF4-FFF2-40B4-BE49-F238E27FC236}">
                  <a16:creationId xmlns:a16="http://schemas.microsoft.com/office/drawing/2014/main" id="{B26AE6BF-D4DB-4A4D-A18E-B14516A7C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560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094" name="Rectangle 13">
              <a:extLst>
                <a:ext uri="{FF2B5EF4-FFF2-40B4-BE49-F238E27FC236}">
                  <a16:creationId xmlns:a16="http://schemas.microsoft.com/office/drawing/2014/main" id="{D6846F3D-3E73-4F6A-8054-60EAA3599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556"/>
              <a:ext cx="1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/ 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46095" name="Freeform 14">
              <a:extLst>
                <a:ext uri="{FF2B5EF4-FFF2-40B4-BE49-F238E27FC236}">
                  <a16:creationId xmlns:a16="http://schemas.microsoft.com/office/drawing/2014/main" id="{0231C0D4-0427-428E-96D2-526E91F8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1208"/>
              <a:ext cx="716" cy="409"/>
            </a:xfrm>
            <a:custGeom>
              <a:avLst/>
              <a:gdLst>
                <a:gd name="T0" fmla="*/ 11 w 1432"/>
                <a:gd name="T1" fmla="*/ 1 h 817"/>
                <a:gd name="T2" fmla="*/ 9 w 1432"/>
                <a:gd name="T3" fmla="*/ 1 h 817"/>
                <a:gd name="T4" fmla="*/ 7 w 1432"/>
                <a:gd name="T5" fmla="*/ 1 h 817"/>
                <a:gd name="T6" fmla="*/ 6 w 1432"/>
                <a:gd name="T7" fmla="*/ 1 h 817"/>
                <a:gd name="T8" fmla="*/ 5 w 1432"/>
                <a:gd name="T9" fmla="*/ 2 h 817"/>
                <a:gd name="T10" fmla="*/ 3 w 1432"/>
                <a:gd name="T11" fmla="*/ 3 h 817"/>
                <a:gd name="T12" fmla="*/ 2 w 1432"/>
                <a:gd name="T13" fmla="*/ 3 h 817"/>
                <a:gd name="T14" fmla="*/ 2 w 1432"/>
                <a:gd name="T15" fmla="*/ 4 h 817"/>
                <a:gd name="T16" fmla="*/ 1 w 1432"/>
                <a:gd name="T17" fmla="*/ 5 h 817"/>
                <a:gd name="T18" fmla="*/ 1 w 1432"/>
                <a:gd name="T19" fmla="*/ 6 h 817"/>
                <a:gd name="T20" fmla="*/ 0 w 1432"/>
                <a:gd name="T21" fmla="*/ 7 h 817"/>
                <a:gd name="T22" fmla="*/ 1 w 1432"/>
                <a:gd name="T23" fmla="*/ 8 h 817"/>
                <a:gd name="T24" fmla="*/ 1 w 1432"/>
                <a:gd name="T25" fmla="*/ 8 h 817"/>
                <a:gd name="T26" fmla="*/ 1 w 1432"/>
                <a:gd name="T27" fmla="*/ 9 h 817"/>
                <a:gd name="T28" fmla="*/ 2 w 1432"/>
                <a:gd name="T29" fmla="*/ 10 h 817"/>
                <a:gd name="T30" fmla="*/ 3 w 1432"/>
                <a:gd name="T31" fmla="*/ 11 h 817"/>
                <a:gd name="T32" fmla="*/ 4 w 1432"/>
                <a:gd name="T33" fmla="*/ 12 h 817"/>
                <a:gd name="T34" fmla="*/ 5 w 1432"/>
                <a:gd name="T35" fmla="*/ 12 h 817"/>
                <a:gd name="T36" fmla="*/ 7 w 1432"/>
                <a:gd name="T37" fmla="*/ 13 h 817"/>
                <a:gd name="T38" fmla="*/ 8 w 1432"/>
                <a:gd name="T39" fmla="*/ 13 h 817"/>
                <a:gd name="T40" fmla="*/ 10 w 1432"/>
                <a:gd name="T41" fmla="*/ 13 h 817"/>
                <a:gd name="T42" fmla="*/ 12 w 1432"/>
                <a:gd name="T43" fmla="*/ 13 h 817"/>
                <a:gd name="T44" fmla="*/ 13 w 1432"/>
                <a:gd name="T45" fmla="*/ 13 h 817"/>
                <a:gd name="T46" fmla="*/ 14 w 1432"/>
                <a:gd name="T47" fmla="*/ 13 h 817"/>
                <a:gd name="T48" fmla="*/ 16 w 1432"/>
                <a:gd name="T49" fmla="*/ 13 h 817"/>
                <a:gd name="T50" fmla="*/ 17 w 1432"/>
                <a:gd name="T51" fmla="*/ 12 h 817"/>
                <a:gd name="T52" fmla="*/ 19 w 1432"/>
                <a:gd name="T53" fmla="*/ 12 h 817"/>
                <a:gd name="T54" fmla="*/ 20 w 1432"/>
                <a:gd name="T55" fmla="*/ 11 h 817"/>
                <a:gd name="T56" fmla="*/ 21 w 1432"/>
                <a:gd name="T57" fmla="*/ 10 h 817"/>
                <a:gd name="T58" fmla="*/ 22 w 1432"/>
                <a:gd name="T59" fmla="*/ 10 h 817"/>
                <a:gd name="T60" fmla="*/ 22 w 1432"/>
                <a:gd name="T61" fmla="*/ 9 h 817"/>
                <a:gd name="T62" fmla="*/ 23 w 1432"/>
                <a:gd name="T63" fmla="*/ 8 h 817"/>
                <a:gd name="T64" fmla="*/ 23 w 1432"/>
                <a:gd name="T65" fmla="*/ 7 h 817"/>
                <a:gd name="T66" fmla="*/ 23 w 1432"/>
                <a:gd name="T67" fmla="*/ 6 h 817"/>
                <a:gd name="T68" fmla="*/ 23 w 1432"/>
                <a:gd name="T69" fmla="*/ 5 h 817"/>
                <a:gd name="T70" fmla="*/ 22 w 1432"/>
                <a:gd name="T71" fmla="*/ 4 h 817"/>
                <a:gd name="T72" fmla="*/ 21 w 1432"/>
                <a:gd name="T73" fmla="*/ 4 h 817"/>
                <a:gd name="T74" fmla="*/ 20 w 1432"/>
                <a:gd name="T75" fmla="*/ 3 h 817"/>
                <a:gd name="T76" fmla="*/ 19 w 1432"/>
                <a:gd name="T77" fmla="*/ 2 h 817"/>
                <a:gd name="T78" fmla="*/ 18 w 1432"/>
                <a:gd name="T79" fmla="*/ 2 h 817"/>
                <a:gd name="T80" fmla="*/ 17 w 1432"/>
                <a:gd name="T81" fmla="*/ 1 h 817"/>
                <a:gd name="T82" fmla="*/ 15 w 1432"/>
                <a:gd name="T83" fmla="*/ 1 h 817"/>
                <a:gd name="T84" fmla="*/ 13 w 1432"/>
                <a:gd name="T85" fmla="*/ 1 h 817"/>
                <a:gd name="T86" fmla="*/ 12 w 1432"/>
                <a:gd name="T87" fmla="*/ 0 h 8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32" h="817">
                  <a:moveTo>
                    <a:pt x="716" y="0"/>
                  </a:moveTo>
                  <a:lnTo>
                    <a:pt x="680" y="0"/>
                  </a:lnTo>
                  <a:lnTo>
                    <a:pt x="643" y="1"/>
                  </a:lnTo>
                  <a:lnTo>
                    <a:pt x="607" y="4"/>
                  </a:lnTo>
                  <a:lnTo>
                    <a:pt x="573" y="7"/>
                  </a:lnTo>
                  <a:lnTo>
                    <a:pt x="538" y="11"/>
                  </a:lnTo>
                  <a:lnTo>
                    <a:pt x="503" y="17"/>
                  </a:lnTo>
                  <a:lnTo>
                    <a:pt x="470" y="24"/>
                  </a:lnTo>
                  <a:lnTo>
                    <a:pt x="437" y="32"/>
                  </a:lnTo>
                  <a:lnTo>
                    <a:pt x="405" y="39"/>
                  </a:lnTo>
                  <a:lnTo>
                    <a:pt x="375" y="49"/>
                  </a:lnTo>
                  <a:lnTo>
                    <a:pt x="345" y="59"/>
                  </a:lnTo>
                  <a:lnTo>
                    <a:pt x="316" y="69"/>
                  </a:lnTo>
                  <a:lnTo>
                    <a:pt x="288" y="81"/>
                  </a:lnTo>
                  <a:lnTo>
                    <a:pt x="261" y="92"/>
                  </a:lnTo>
                  <a:lnTo>
                    <a:pt x="235" y="105"/>
                  </a:lnTo>
                  <a:lnTo>
                    <a:pt x="210" y="120"/>
                  </a:lnTo>
                  <a:lnTo>
                    <a:pt x="186" y="133"/>
                  </a:lnTo>
                  <a:lnTo>
                    <a:pt x="164" y="149"/>
                  </a:lnTo>
                  <a:lnTo>
                    <a:pt x="143" y="163"/>
                  </a:lnTo>
                  <a:lnTo>
                    <a:pt x="122" y="179"/>
                  </a:lnTo>
                  <a:lnTo>
                    <a:pt x="104" y="196"/>
                  </a:lnTo>
                  <a:lnTo>
                    <a:pt x="86" y="213"/>
                  </a:lnTo>
                  <a:lnTo>
                    <a:pt x="70" y="231"/>
                  </a:lnTo>
                  <a:lnTo>
                    <a:pt x="56" y="250"/>
                  </a:lnTo>
                  <a:lnTo>
                    <a:pt x="44" y="267"/>
                  </a:lnTo>
                  <a:lnTo>
                    <a:pt x="33" y="287"/>
                  </a:lnTo>
                  <a:lnTo>
                    <a:pt x="23" y="306"/>
                  </a:lnTo>
                  <a:lnTo>
                    <a:pt x="15" y="326"/>
                  </a:lnTo>
                  <a:lnTo>
                    <a:pt x="8" y="346"/>
                  </a:lnTo>
                  <a:lnTo>
                    <a:pt x="4" y="367"/>
                  </a:lnTo>
                  <a:lnTo>
                    <a:pt x="1" y="387"/>
                  </a:lnTo>
                  <a:lnTo>
                    <a:pt x="0" y="408"/>
                  </a:lnTo>
                  <a:lnTo>
                    <a:pt x="1" y="430"/>
                  </a:lnTo>
                  <a:lnTo>
                    <a:pt x="4" y="450"/>
                  </a:lnTo>
                  <a:lnTo>
                    <a:pt x="8" y="471"/>
                  </a:lnTo>
                  <a:lnTo>
                    <a:pt x="15" y="491"/>
                  </a:lnTo>
                  <a:lnTo>
                    <a:pt x="23" y="511"/>
                  </a:lnTo>
                  <a:lnTo>
                    <a:pt x="33" y="530"/>
                  </a:lnTo>
                  <a:lnTo>
                    <a:pt x="44" y="548"/>
                  </a:lnTo>
                  <a:lnTo>
                    <a:pt x="56" y="567"/>
                  </a:lnTo>
                  <a:lnTo>
                    <a:pt x="70" y="586"/>
                  </a:lnTo>
                  <a:lnTo>
                    <a:pt x="86" y="603"/>
                  </a:lnTo>
                  <a:lnTo>
                    <a:pt x="104" y="621"/>
                  </a:lnTo>
                  <a:lnTo>
                    <a:pt x="122" y="637"/>
                  </a:lnTo>
                  <a:lnTo>
                    <a:pt x="143" y="652"/>
                  </a:lnTo>
                  <a:lnTo>
                    <a:pt x="164" y="668"/>
                  </a:lnTo>
                  <a:lnTo>
                    <a:pt x="186" y="683"/>
                  </a:lnTo>
                  <a:lnTo>
                    <a:pt x="210" y="697"/>
                  </a:lnTo>
                  <a:lnTo>
                    <a:pt x="235" y="712"/>
                  </a:lnTo>
                  <a:lnTo>
                    <a:pt x="261" y="725"/>
                  </a:lnTo>
                  <a:lnTo>
                    <a:pt x="288" y="736"/>
                  </a:lnTo>
                  <a:lnTo>
                    <a:pt x="316" y="748"/>
                  </a:lnTo>
                  <a:lnTo>
                    <a:pt x="345" y="758"/>
                  </a:lnTo>
                  <a:lnTo>
                    <a:pt x="375" y="768"/>
                  </a:lnTo>
                  <a:lnTo>
                    <a:pt x="405" y="777"/>
                  </a:lnTo>
                  <a:lnTo>
                    <a:pt x="437" y="785"/>
                  </a:lnTo>
                  <a:lnTo>
                    <a:pt x="470" y="793"/>
                  </a:lnTo>
                  <a:lnTo>
                    <a:pt x="503" y="800"/>
                  </a:lnTo>
                  <a:lnTo>
                    <a:pt x="538" y="804"/>
                  </a:lnTo>
                  <a:lnTo>
                    <a:pt x="573" y="810"/>
                  </a:lnTo>
                  <a:lnTo>
                    <a:pt x="607" y="813"/>
                  </a:lnTo>
                  <a:lnTo>
                    <a:pt x="643" y="816"/>
                  </a:lnTo>
                  <a:lnTo>
                    <a:pt x="680" y="817"/>
                  </a:lnTo>
                  <a:lnTo>
                    <a:pt x="716" y="817"/>
                  </a:lnTo>
                  <a:lnTo>
                    <a:pt x="753" y="817"/>
                  </a:lnTo>
                  <a:lnTo>
                    <a:pt x="789" y="816"/>
                  </a:lnTo>
                  <a:lnTo>
                    <a:pt x="825" y="813"/>
                  </a:lnTo>
                  <a:lnTo>
                    <a:pt x="860" y="810"/>
                  </a:lnTo>
                  <a:lnTo>
                    <a:pt x="895" y="804"/>
                  </a:lnTo>
                  <a:lnTo>
                    <a:pt x="929" y="800"/>
                  </a:lnTo>
                  <a:lnTo>
                    <a:pt x="962" y="793"/>
                  </a:lnTo>
                  <a:lnTo>
                    <a:pt x="996" y="785"/>
                  </a:lnTo>
                  <a:lnTo>
                    <a:pt x="1027" y="777"/>
                  </a:lnTo>
                  <a:lnTo>
                    <a:pt x="1058" y="768"/>
                  </a:lnTo>
                  <a:lnTo>
                    <a:pt x="1088" y="758"/>
                  </a:lnTo>
                  <a:lnTo>
                    <a:pt x="1117" y="748"/>
                  </a:lnTo>
                  <a:lnTo>
                    <a:pt x="1144" y="736"/>
                  </a:lnTo>
                  <a:lnTo>
                    <a:pt x="1172" y="725"/>
                  </a:lnTo>
                  <a:lnTo>
                    <a:pt x="1198" y="712"/>
                  </a:lnTo>
                  <a:lnTo>
                    <a:pt x="1222" y="697"/>
                  </a:lnTo>
                  <a:lnTo>
                    <a:pt x="1247" y="683"/>
                  </a:lnTo>
                  <a:lnTo>
                    <a:pt x="1268" y="668"/>
                  </a:lnTo>
                  <a:lnTo>
                    <a:pt x="1290" y="652"/>
                  </a:lnTo>
                  <a:lnTo>
                    <a:pt x="1310" y="637"/>
                  </a:lnTo>
                  <a:lnTo>
                    <a:pt x="1329" y="621"/>
                  </a:lnTo>
                  <a:lnTo>
                    <a:pt x="1346" y="603"/>
                  </a:lnTo>
                  <a:lnTo>
                    <a:pt x="1362" y="586"/>
                  </a:lnTo>
                  <a:lnTo>
                    <a:pt x="1377" y="567"/>
                  </a:lnTo>
                  <a:lnTo>
                    <a:pt x="1388" y="548"/>
                  </a:lnTo>
                  <a:lnTo>
                    <a:pt x="1400" y="530"/>
                  </a:lnTo>
                  <a:lnTo>
                    <a:pt x="1410" y="511"/>
                  </a:lnTo>
                  <a:lnTo>
                    <a:pt x="1417" y="491"/>
                  </a:lnTo>
                  <a:lnTo>
                    <a:pt x="1424" y="471"/>
                  </a:lnTo>
                  <a:lnTo>
                    <a:pt x="1429" y="450"/>
                  </a:lnTo>
                  <a:lnTo>
                    <a:pt x="1432" y="430"/>
                  </a:lnTo>
                  <a:lnTo>
                    <a:pt x="1432" y="408"/>
                  </a:lnTo>
                  <a:lnTo>
                    <a:pt x="1432" y="387"/>
                  </a:lnTo>
                  <a:lnTo>
                    <a:pt x="1429" y="367"/>
                  </a:lnTo>
                  <a:lnTo>
                    <a:pt x="1424" y="346"/>
                  </a:lnTo>
                  <a:lnTo>
                    <a:pt x="1417" y="326"/>
                  </a:lnTo>
                  <a:lnTo>
                    <a:pt x="1410" y="306"/>
                  </a:lnTo>
                  <a:lnTo>
                    <a:pt x="1400" y="287"/>
                  </a:lnTo>
                  <a:lnTo>
                    <a:pt x="1388" y="267"/>
                  </a:lnTo>
                  <a:lnTo>
                    <a:pt x="1377" y="250"/>
                  </a:lnTo>
                  <a:lnTo>
                    <a:pt x="1362" y="231"/>
                  </a:lnTo>
                  <a:lnTo>
                    <a:pt x="1346" y="213"/>
                  </a:lnTo>
                  <a:lnTo>
                    <a:pt x="1329" y="196"/>
                  </a:lnTo>
                  <a:lnTo>
                    <a:pt x="1310" y="179"/>
                  </a:lnTo>
                  <a:lnTo>
                    <a:pt x="1290" y="163"/>
                  </a:lnTo>
                  <a:lnTo>
                    <a:pt x="1268" y="149"/>
                  </a:lnTo>
                  <a:lnTo>
                    <a:pt x="1247" y="133"/>
                  </a:lnTo>
                  <a:lnTo>
                    <a:pt x="1222" y="120"/>
                  </a:lnTo>
                  <a:lnTo>
                    <a:pt x="1198" y="105"/>
                  </a:lnTo>
                  <a:lnTo>
                    <a:pt x="1172" y="92"/>
                  </a:lnTo>
                  <a:lnTo>
                    <a:pt x="1144" y="81"/>
                  </a:lnTo>
                  <a:lnTo>
                    <a:pt x="1117" y="69"/>
                  </a:lnTo>
                  <a:lnTo>
                    <a:pt x="1088" y="59"/>
                  </a:lnTo>
                  <a:lnTo>
                    <a:pt x="1058" y="49"/>
                  </a:lnTo>
                  <a:lnTo>
                    <a:pt x="1027" y="39"/>
                  </a:lnTo>
                  <a:lnTo>
                    <a:pt x="996" y="32"/>
                  </a:lnTo>
                  <a:lnTo>
                    <a:pt x="962" y="24"/>
                  </a:lnTo>
                  <a:lnTo>
                    <a:pt x="929" y="17"/>
                  </a:lnTo>
                  <a:lnTo>
                    <a:pt x="895" y="11"/>
                  </a:lnTo>
                  <a:lnTo>
                    <a:pt x="860" y="7"/>
                  </a:lnTo>
                  <a:lnTo>
                    <a:pt x="825" y="4"/>
                  </a:lnTo>
                  <a:lnTo>
                    <a:pt x="789" y="1"/>
                  </a:lnTo>
                  <a:lnTo>
                    <a:pt x="753" y="0"/>
                  </a:lnTo>
                  <a:lnTo>
                    <a:pt x="716" y="0"/>
                  </a:lnTo>
                </a:path>
              </a:pathLst>
            </a:custGeom>
            <a:solidFill>
              <a:srgbClr val="FFFF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096" name="Rectangle 15">
              <a:extLst>
                <a:ext uri="{FF2B5EF4-FFF2-40B4-BE49-F238E27FC236}">
                  <a16:creationId xmlns:a16="http://schemas.microsoft.com/office/drawing/2014/main" id="{4EEFC808-EF3C-47B7-9F52-87B46FD35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722"/>
              <a:ext cx="4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resetn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097" name="Rectangle 16">
              <a:extLst>
                <a:ext uri="{FF2B5EF4-FFF2-40B4-BE49-F238E27FC236}">
                  <a16:creationId xmlns:a16="http://schemas.microsoft.com/office/drawing/2014/main" id="{7D059B5F-DB3B-46AD-93F8-7532FDF39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133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098" name="Rectangle 17">
              <a:extLst>
                <a:ext uri="{FF2B5EF4-FFF2-40B4-BE49-F238E27FC236}">
                  <a16:creationId xmlns:a16="http://schemas.microsoft.com/office/drawing/2014/main" id="{D4C73F6D-0FF7-4CA7-839A-1DBB182B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1333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z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099" name="Rectangle 18">
              <a:extLst>
                <a:ext uri="{FF2B5EF4-FFF2-40B4-BE49-F238E27FC236}">
                  <a16:creationId xmlns:a16="http://schemas.microsoft.com/office/drawing/2014/main" id="{38261760-6112-4558-BB18-5864B3AD7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333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00" name="Rectangle 19">
              <a:extLst>
                <a:ext uri="{FF2B5EF4-FFF2-40B4-BE49-F238E27FC236}">
                  <a16:creationId xmlns:a16="http://schemas.microsoft.com/office/drawing/2014/main" id="{748E4368-FB11-433C-9E5D-32A16E596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333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01" name="Freeform 20">
              <a:extLst>
                <a:ext uri="{FF2B5EF4-FFF2-40B4-BE49-F238E27FC236}">
                  <a16:creationId xmlns:a16="http://schemas.microsoft.com/office/drawing/2014/main" id="{E94F070C-9ADB-4F1E-BD28-5910173D2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1208"/>
              <a:ext cx="716" cy="409"/>
            </a:xfrm>
            <a:custGeom>
              <a:avLst/>
              <a:gdLst>
                <a:gd name="T0" fmla="*/ 11 w 1431"/>
                <a:gd name="T1" fmla="*/ 1 h 817"/>
                <a:gd name="T2" fmla="*/ 9 w 1431"/>
                <a:gd name="T3" fmla="*/ 1 h 817"/>
                <a:gd name="T4" fmla="*/ 7 w 1431"/>
                <a:gd name="T5" fmla="*/ 1 h 817"/>
                <a:gd name="T6" fmla="*/ 6 w 1431"/>
                <a:gd name="T7" fmla="*/ 1 h 817"/>
                <a:gd name="T8" fmla="*/ 5 w 1431"/>
                <a:gd name="T9" fmla="*/ 2 h 817"/>
                <a:gd name="T10" fmla="*/ 3 w 1431"/>
                <a:gd name="T11" fmla="*/ 3 h 817"/>
                <a:gd name="T12" fmla="*/ 2 w 1431"/>
                <a:gd name="T13" fmla="*/ 3 h 817"/>
                <a:gd name="T14" fmla="*/ 2 w 1431"/>
                <a:gd name="T15" fmla="*/ 4 h 817"/>
                <a:gd name="T16" fmla="*/ 1 w 1431"/>
                <a:gd name="T17" fmla="*/ 5 h 817"/>
                <a:gd name="T18" fmla="*/ 1 w 1431"/>
                <a:gd name="T19" fmla="*/ 6 h 817"/>
                <a:gd name="T20" fmla="*/ 0 w 1431"/>
                <a:gd name="T21" fmla="*/ 7 h 817"/>
                <a:gd name="T22" fmla="*/ 1 w 1431"/>
                <a:gd name="T23" fmla="*/ 8 h 817"/>
                <a:gd name="T24" fmla="*/ 1 w 1431"/>
                <a:gd name="T25" fmla="*/ 8 h 817"/>
                <a:gd name="T26" fmla="*/ 1 w 1431"/>
                <a:gd name="T27" fmla="*/ 9 h 817"/>
                <a:gd name="T28" fmla="*/ 2 w 1431"/>
                <a:gd name="T29" fmla="*/ 10 h 817"/>
                <a:gd name="T30" fmla="*/ 3 w 1431"/>
                <a:gd name="T31" fmla="*/ 11 h 817"/>
                <a:gd name="T32" fmla="*/ 4 w 1431"/>
                <a:gd name="T33" fmla="*/ 12 h 817"/>
                <a:gd name="T34" fmla="*/ 5 w 1431"/>
                <a:gd name="T35" fmla="*/ 12 h 817"/>
                <a:gd name="T36" fmla="*/ 7 w 1431"/>
                <a:gd name="T37" fmla="*/ 13 h 817"/>
                <a:gd name="T38" fmla="*/ 8 w 1431"/>
                <a:gd name="T39" fmla="*/ 13 h 817"/>
                <a:gd name="T40" fmla="*/ 10 w 1431"/>
                <a:gd name="T41" fmla="*/ 13 h 817"/>
                <a:gd name="T42" fmla="*/ 12 w 1431"/>
                <a:gd name="T43" fmla="*/ 13 h 817"/>
                <a:gd name="T44" fmla="*/ 13 w 1431"/>
                <a:gd name="T45" fmla="*/ 13 h 817"/>
                <a:gd name="T46" fmla="*/ 14 w 1431"/>
                <a:gd name="T47" fmla="*/ 13 h 817"/>
                <a:gd name="T48" fmla="*/ 16 w 1431"/>
                <a:gd name="T49" fmla="*/ 13 h 817"/>
                <a:gd name="T50" fmla="*/ 17 w 1431"/>
                <a:gd name="T51" fmla="*/ 12 h 817"/>
                <a:gd name="T52" fmla="*/ 19 w 1431"/>
                <a:gd name="T53" fmla="*/ 12 h 817"/>
                <a:gd name="T54" fmla="*/ 20 w 1431"/>
                <a:gd name="T55" fmla="*/ 11 h 817"/>
                <a:gd name="T56" fmla="*/ 21 w 1431"/>
                <a:gd name="T57" fmla="*/ 10 h 817"/>
                <a:gd name="T58" fmla="*/ 22 w 1431"/>
                <a:gd name="T59" fmla="*/ 10 h 817"/>
                <a:gd name="T60" fmla="*/ 22 w 1431"/>
                <a:gd name="T61" fmla="*/ 9 h 817"/>
                <a:gd name="T62" fmla="*/ 23 w 1431"/>
                <a:gd name="T63" fmla="*/ 8 h 817"/>
                <a:gd name="T64" fmla="*/ 23 w 1431"/>
                <a:gd name="T65" fmla="*/ 7 h 817"/>
                <a:gd name="T66" fmla="*/ 23 w 1431"/>
                <a:gd name="T67" fmla="*/ 6 h 817"/>
                <a:gd name="T68" fmla="*/ 23 w 1431"/>
                <a:gd name="T69" fmla="*/ 5 h 817"/>
                <a:gd name="T70" fmla="*/ 22 w 1431"/>
                <a:gd name="T71" fmla="*/ 4 h 817"/>
                <a:gd name="T72" fmla="*/ 21 w 1431"/>
                <a:gd name="T73" fmla="*/ 4 h 817"/>
                <a:gd name="T74" fmla="*/ 20 w 1431"/>
                <a:gd name="T75" fmla="*/ 3 h 817"/>
                <a:gd name="T76" fmla="*/ 19 w 1431"/>
                <a:gd name="T77" fmla="*/ 2 h 817"/>
                <a:gd name="T78" fmla="*/ 18 w 1431"/>
                <a:gd name="T79" fmla="*/ 2 h 817"/>
                <a:gd name="T80" fmla="*/ 17 w 1431"/>
                <a:gd name="T81" fmla="*/ 1 h 817"/>
                <a:gd name="T82" fmla="*/ 15 w 1431"/>
                <a:gd name="T83" fmla="*/ 1 h 817"/>
                <a:gd name="T84" fmla="*/ 13 w 1431"/>
                <a:gd name="T85" fmla="*/ 1 h 817"/>
                <a:gd name="T86" fmla="*/ 12 w 1431"/>
                <a:gd name="T87" fmla="*/ 0 h 8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31" h="817">
                  <a:moveTo>
                    <a:pt x="716" y="0"/>
                  </a:moveTo>
                  <a:lnTo>
                    <a:pt x="679" y="0"/>
                  </a:lnTo>
                  <a:lnTo>
                    <a:pt x="643" y="1"/>
                  </a:lnTo>
                  <a:lnTo>
                    <a:pt x="607" y="4"/>
                  </a:lnTo>
                  <a:lnTo>
                    <a:pt x="573" y="7"/>
                  </a:lnTo>
                  <a:lnTo>
                    <a:pt x="538" y="11"/>
                  </a:lnTo>
                  <a:lnTo>
                    <a:pt x="503" y="17"/>
                  </a:lnTo>
                  <a:lnTo>
                    <a:pt x="470" y="24"/>
                  </a:lnTo>
                  <a:lnTo>
                    <a:pt x="437" y="32"/>
                  </a:lnTo>
                  <a:lnTo>
                    <a:pt x="405" y="39"/>
                  </a:lnTo>
                  <a:lnTo>
                    <a:pt x="375" y="49"/>
                  </a:lnTo>
                  <a:lnTo>
                    <a:pt x="345" y="59"/>
                  </a:lnTo>
                  <a:lnTo>
                    <a:pt x="316" y="69"/>
                  </a:lnTo>
                  <a:lnTo>
                    <a:pt x="288" y="81"/>
                  </a:lnTo>
                  <a:lnTo>
                    <a:pt x="261" y="92"/>
                  </a:lnTo>
                  <a:lnTo>
                    <a:pt x="235" y="105"/>
                  </a:lnTo>
                  <a:lnTo>
                    <a:pt x="210" y="120"/>
                  </a:lnTo>
                  <a:lnTo>
                    <a:pt x="186" y="133"/>
                  </a:lnTo>
                  <a:lnTo>
                    <a:pt x="164" y="149"/>
                  </a:lnTo>
                  <a:lnTo>
                    <a:pt x="142" y="163"/>
                  </a:lnTo>
                  <a:lnTo>
                    <a:pt x="122" y="179"/>
                  </a:lnTo>
                  <a:lnTo>
                    <a:pt x="103" y="196"/>
                  </a:lnTo>
                  <a:lnTo>
                    <a:pt x="86" y="213"/>
                  </a:lnTo>
                  <a:lnTo>
                    <a:pt x="70" y="231"/>
                  </a:lnTo>
                  <a:lnTo>
                    <a:pt x="56" y="250"/>
                  </a:lnTo>
                  <a:lnTo>
                    <a:pt x="44" y="267"/>
                  </a:lnTo>
                  <a:lnTo>
                    <a:pt x="33" y="287"/>
                  </a:lnTo>
                  <a:lnTo>
                    <a:pt x="23" y="306"/>
                  </a:lnTo>
                  <a:lnTo>
                    <a:pt x="15" y="326"/>
                  </a:lnTo>
                  <a:lnTo>
                    <a:pt x="8" y="346"/>
                  </a:lnTo>
                  <a:lnTo>
                    <a:pt x="4" y="367"/>
                  </a:lnTo>
                  <a:lnTo>
                    <a:pt x="1" y="387"/>
                  </a:lnTo>
                  <a:lnTo>
                    <a:pt x="0" y="408"/>
                  </a:lnTo>
                  <a:lnTo>
                    <a:pt x="1" y="430"/>
                  </a:lnTo>
                  <a:lnTo>
                    <a:pt x="4" y="450"/>
                  </a:lnTo>
                  <a:lnTo>
                    <a:pt x="8" y="471"/>
                  </a:lnTo>
                  <a:lnTo>
                    <a:pt x="15" y="491"/>
                  </a:lnTo>
                  <a:lnTo>
                    <a:pt x="23" y="511"/>
                  </a:lnTo>
                  <a:lnTo>
                    <a:pt x="33" y="530"/>
                  </a:lnTo>
                  <a:lnTo>
                    <a:pt x="44" y="548"/>
                  </a:lnTo>
                  <a:lnTo>
                    <a:pt x="56" y="567"/>
                  </a:lnTo>
                  <a:lnTo>
                    <a:pt x="70" y="586"/>
                  </a:lnTo>
                  <a:lnTo>
                    <a:pt x="86" y="603"/>
                  </a:lnTo>
                  <a:lnTo>
                    <a:pt x="103" y="621"/>
                  </a:lnTo>
                  <a:lnTo>
                    <a:pt x="122" y="637"/>
                  </a:lnTo>
                  <a:lnTo>
                    <a:pt x="142" y="652"/>
                  </a:lnTo>
                  <a:lnTo>
                    <a:pt x="164" y="668"/>
                  </a:lnTo>
                  <a:lnTo>
                    <a:pt x="186" y="683"/>
                  </a:lnTo>
                  <a:lnTo>
                    <a:pt x="210" y="697"/>
                  </a:lnTo>
                  <a:lnTo>
                    <a:pt x="235" y="712"/>
                  </a:lnTo>
                  <a:lnTo>
                    <a:pt x="261" y="725"/>
                  </a:lnTo>
                  <a:lnTo>
                    <a:pt x="288" y="736"/>
                  </a:lnTo>
                  <a:lnTo>
                    <a:pt x="316" y="748"/>
                  </a:lnTo>
                  <a:lnTo>
                    <a:pt x="345" y="758"/>
                  </a:lnTo>
                  <a:lnTo>
                    <a:pt x="375" y="768"/>
                  </a:lnTo>
                  <a:lnTo>
                    <a:pt x="405" y="777"/>
                  </a:lnTo>
                  <a:lnTo>
                    <a:pt x="437" y="785"/>
                  </a:lnTo>
                  <a:lnTo>
                    <a:pt x="470" y="793"/>
                  </a:lnTo>
                  <a:lnTo>
                    <a:pt x="503" y="800"/>
                  </a:lnTo>
                  <a:lnTo>
                    <a:pt x="538" y="804"/>
                  </a:lnTo>
                  <a:lnTo>
                    <a:pt x="573" y="810"/>
                  </a:lnTo>
                  <a:lnTo>
                    <a:pt x="607" y="813"/>
                  </a:lnTo>
                  <a:lnTo>
                    <a:pt x="643" y="816"/>
                  </a:lnTo>
                  <a:lnTo>
                    <a:pt x="679" y="817"/>
                  </a:lnTo>
                  <a:lnTo>
                    <a:pt x="716" y="817"/>
                  </a:lnTo>
                  <a:lnTo>
                    <a:pt x="753" y="817"/>
                  </a:lnTo>
                  <a:lnTo>
                    <a:pt x="789" y="816"/>
                  </a:lnTo>
                  <a:lnTo>
                    <a:pt x="825" y="813"/>
                  </a:lnTo>
                  <a:lnTo>
                    <a:pt x="860" y="810"/>
                  </a:lnTo>
                  <a:lnTo>
                    <a:pt x="895" y="804"/>
                  </a:lnTo>
                  <a:lnTo>
                    <a:pt x="929" y="800"/>
                  </a:lnTo>
                  <a:lnTo>
                    <a:pt x="962" y="793"/>
                  </a:lnTo>
                  <a:lnTo>
                    <a:pt x="996" y="785"/>
                  </a:lnTo>
                  <a:lnTo>
                    <a:pt x="1027" y="777"/>
                  </a:lnTo>
                  <a:lnTo>
                    <a:pt x="1058" y="768"/>
                  </a:lnTo>
                  <a:lnTo>
                    <a:pt x="1088" y="758"/>
                  </a:lnTo>
                  <a:lnTo>
                    <a:pt x="1117" y="748"/>
                  </a:lnTo>
                  <a:lnTo>
                    <a:pt x="1144" y="736"/>
                  </a:lnTo>
                  <a:lnTo>
                    <a:pt x="1172" y="725"/>
                  </a:lnTo>
                  <a:lnTo>
                    <a:pt x="1198" y="712"/>
                  </a:lnTo>
                  <a:lnTo>
                    <a:pt x="1222" y="697"/>
                  </a:lnTo>
                  <a:lnTo>
                    <a:pt x="1247" y="683"/>
                  </a:lnTo>
                  <a:lnTo>
                    <a:pt x="1268" y="668"/>
                  </a:lnTo>
                  <a:lnTo>
                    <a:pt x="1290" y="652"/>
                  </a:lnTo>
                  <a:lnTo>
                    <a:pt x="1310" y="637"/>
                  </a:lnTo>
                  <a:lnTo>
                    <a:pt x="1329" y="621"/>
                  </a:lnTo>
                  <a:lnTo>
                    <a:pt x="1346" y="603"/>
                  </a:lnTo>
                  <a:lnTo>
                    <a:pt x="1362" y="586"/>
                  </a:lnTo>
                  <a:lnTo>
                    <a:pt x="1377" y="567"/>
                  </a:lnTo>
                  <a:lnTo>
                    <a:pt x="1388" y="548"/>
                  </a:lnTo>
                  <a:lnTo>
                    <a:pt x="1400" y="530"/>
                  </a:lnTo>
                  <a:lnTo>
                    <a:pt x="1410" y="511"/>
                  </a:lnTo>
                  <a:lnTo>
                    <a:pt x="1417" y="491"/>
                  </a:lnTo>
                  <a:lnTo>
                    <a:pt x="1424" y="471"/>
                  </a:lnTo>
                  <a:lnTo>
                    <a:pt x="1429" y="450"/>
                  </a:lnTo>
                  <a:lnTo>
                    <a:pt x="1431" y="430"/>
                  </a:lnTo>
                  <a:lnTo>
                    <a:pt x="1431" y="408"/>
                  </a:lnTo>
                  <a:lnTo>
                    <a:pt x="1431" y="387"/>
                  </a:lnTo>
                  <a:lnTo>
                    <a:pt x="1429" y="367"/>
                  </a:lnTo>
                  <a:lnTo>
                    <a:pt x="1424" y="346"/>
                  </a:lnTo>
                  <a:lnTo>
                    <a:pt x="1417" y="326"/>
                  </a:lnTo>
                  <a:lnTo>
                    <a:pt x="1410" y="306"/>
                  </a:lnTo>
                  <a:lnTo>
                    <a:pt x="1400" y="287"/>
                  </a:lnTo>
                  <a:lnTo>
                    <a:pt x="1388" y="267"/>
                  </a:lnTo>
                  <a:lnTo>
                    <a:pt x="1377" y="250"/>
                  </a:lnTo>
                  <a:lnTo>
                    <a:pt x="1362" y="231"/>
                  </a:lnTo>
                  <a:lnTo>
                    <a:pt x="1346" y="213"/>
                  </a:lnTo>
                  <a:lnTo>
                    <a:pt x="1329" y="196"/>
                  </a:lnTo>
                  <a:lnTo>
                    <a:pt x="1310" y="179"/>
                  </a:lnTo>
                  <a:lnTo>
                    <a:pt x="1290" y="163"/>
                  </a:lnTo>
                  <a:lnTo>
                    <a:pt x="1268" y="149"/>
                  </a:lnTo>
                  <a:lnTo>
                    <a:pt x="1247" y="133"/>
                  </a:lnTo>
                  <a:lnTo>
                    <a:pt x="1222" y="120"/>
                  </a:lnTo>
                  <a:lnTo>
                    <a:pt x="1198" y="105"/>
                  </a:lnTo>
                  <a:lnTo>
                    <a:pt x="1172" y="92"/>
                  </a:lnTo>
                  <a:lnTo>
                    <a:pt x="1144" y="81"/>
                  </a:lnTo>
                  <a:lnTo>
                    <a:pt x="1117" y="69"/>
                  </a:lnTo>
                  <a:lnTo>
                    <a:pt x="1088" y="59"/>
                  </a:lnTo>
                  <a:lnTo>
                    <a:pt x="1058" y="49"/>
                  </a:lnTo>
                  <a:lnTo>
                    <a:pt x="1027" y="39"/>
                  </a:lnTo>
                  <a:lnTo>
                    <a:pt x="996" y="32"/>
                  </a:lnTo>
                  <a:lnTo>
                    <a:pt x="962" y="24"/>
                  </a:lnTo>
                  <a:lnTo>
                    <a:pt x="929" y="17"/>
                  </a:lnTo>
                  <a:lnTo>
                    <a:pt x="895" y="11"/>
                  </a:lnTo>
                  <a:lnTo>
                    <a:pt x="860" y="7"/>
                  </a:lnTo>
                  <a:lnTo>
                    <a:pt x="825" y="4"/>
                  </a:lnTo>
                  <a:lnTo>
                    <a:pt x="789" y="1"/>
                  </a:lnTo>
                  <a:lnTo>
                    <a:pt x="753" y="0"/>
                  </a:lnTo>
                  <a:lnTo>
                    <a:pt x="716" y="0"/>
                  </a:lnTo>
                </a:path>
              </a:pathLst>
            </a:custGeom>
            <a:solidFill>
              <a:srgbClr val="FFFF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02" name="Rectangle 21">
              <a:extLst>
                <a:ext uri="{FF2B5EF4-FFF2-40B4-BE49-F238E27FC236}">
                  <a16:creationId xmlns:a16="http://schemas.microsoft.com/office/drawing/2014/main" id="{46E75061-3456-4D06-9AD9-41CC6C8DB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1329"/>
              <a:ext cx="1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/ 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46103" name="Rectangle 22">
              <a:extLst>
                <a:ext uri="{FF2B5EF4-FFF2-40B4-BE49-F238E27FC236}">
                  <a16:creationId xmlns:a16="http://schemas.microsoft.com/office/drawing/2014/main" id="{56CD1313-1F9A-4D78-9D05-98178864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1333"/>
              <a:ext cx="1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A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04" name="Rectangle 23">
              <a:extLst>
                <a:ext uri="{FF2B5EF4-FFF2-40B4-BE49-F238E27FC236}">
                  <a16:creationId xmlns:a16="http://schemas.microsoft.com/office/drawing/2014/main" id="{21CB71B6-3684-48DC-9B13-E5872CB48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1333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z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05" name="Rectangle 24">
              <a:extLst>
                <a:ext uri="{FF2B5EF4-FFF2-40B4-BE49-F238E27FC236}">
                  <a16:creationId xmlns:a16="http://schemas.microsoft.com/office/drawing/2014/main" id="{615958C3-5181-4C13-B17A-CAEDDC8B5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333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06" name="Rectangle 25">
              <a:extLst>
                <a:ext uri="{FF2B5EF4-FFF2-40B4-BE49-F238E27FC236}">
                  <a16:creationId xmlns:a16="http://schemas.microsoft.com/office/drawing/2014/main" id="{44105DEB-A3E0-4976-9AC7-2D5B97EAD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333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07" name="Freeform 26">
              <a:extLst>
                <a:ext uri="{FF2B5EF4-FFF2-40B4-BE49-F238E27FC236}">
                  <a16:creationId xmlns:a16="http://schemas.microsoft.com/office/drawing/2014/main" id="{DDC5F000-92BC-48AB-B0DB-7D355BDAC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1469"/>
              <a:ext cx="86" cy="43"/>
            </a:xfrm>
            <a:custGeom>
              <a:avLst/>
              <a:gdLst>
                <a:gd name="T0" fmla="*/ 2 w 173"/>
                <a:gd name="T1" fmla="*/ 0 h 87"/>
                <a:gd name="T2" fmla="*/ 0 w 173"/>
                <a:gd name="T3" fmla="*/ 0 h 87"/>
                <a:gd name="T4" fmla="*/ 2 w 173"/>
                <a:gd name="T5" fmla="*/ 1 h 87"/>
                <a:gd name="T6" fmla="*/ 2 w 173"/>
                <a:gd name="T7" fmla="*/ 0 h 87"/>
                <a:gd name="T8" fmla="*/ 2 w 173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87">
                  <a:moveTo>
                    <a:pt x="173" y="29"/>
                  </a:moveTo>
                  <a:lnTo>
                    <a:pt x="0" y="0"/>
                  </a:lnTo>
                  <a:lnTo>
                    <a:pt x="144" y="87"/>
                  </a:lnTo>
                  <a:lnTo>
                    <a:pt x="144" y="58"/>
                  </a:lnTo>
                  <a:lnTo>
                    <a:pt x="173" y="29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08" name="Freeform 27">
              <a:extLst>
                <a:ext uri="{FF2B5EF4-FFF2-40B4-BE49-F238E27FC236}">
                  <a16:creationId xmlns:a16="http://schemas.microsoft.com/office/drawing/2014/main" id="{B03AEEAB-CAD9-44C1-B0B8-E6C6D7313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1502"/>
              <a:ext cx="312" cy="38"/>
            </a:xfrm>
            <a:custGeom>
              <a:avLst/>
              <a:gdLst>
                <a:gd name="T0" fmla="*/ 0 w 625"/>
                <a:gd name="T1" fmla="*/ 1 h 75"/>
                <a:gd name="T2" fmla="*/ 0 w 625"/>
                <a:gd name="T3" fmla="*/ 1 h 75"/>
                <a:gd name="T4" fmla="*/ 0 w 625"/>
                <a:gd name="T5" fmla="*/ 1 h 75"/>
                <a:gd name="T6" fmla="*/ 0 w 625"/>
                <a:gd name="T7" fmla="*/ 1 h 75"/>
                <a:gd name="T8" fmla="*/ 0 w 625"/>
                <a:gd name="T9" fmla="*/ 1 h 75"/>
                <a:gd name="T10" fmla="*/ 0 w 625"/>
                <a:gd name="T11" fmla="*/ 1 h 75"/>
                <a:gd name="T12" fmla="*/ 0 w 625"/>
                <a:gd name="T13" fmla="*/ 1 h 75"/>
                <a:gd name="T14" fmla="*/ 0 w 625"/>
                <a:gd name="T15" fmla="*/ 1 h 75"/>
                <a:gd name="T16" fmla="*/ 1 w 625"/>
                <a:gd name="T17" fmla="*/ 1 h 75"/>
                <a:gd name="T18" fmla="*/ 1 w 625"/>
                <a:gd name="T19" fmla="*/ 1 h 75"/>
                <a:gd name="T20" fmla="*/ 1 w 625"/>
                <a:gd name="T21" fmla="*/ 1 h 75"/>
                <a:gd name="T22" fmla="*/ 1 w 625"/>
                <a:gd name="T23" fmla="*/ 1 h 75"/>
                <a:gd name="T24" fmla="*/ 1 w 625"/>
                <a:gd name="T25" fmla="*/ 1 h 75"/>
                <a:gd name="T26" fmla="*/ 1 w 625"/>
                <a:gd name="T27" fmla="*/ 1 h 75"/>
                <a:gd name="T28" fmla="*/ 1 w 625"/>
                <a:gd name="T29" fmla="*/ 1 h 75"/>
                <a:gd name="T30" fmla="*/ 2 w 625"/>
                <a:gd name="T31" fmla="*/ 1 h 75"/>
                <a:gd name="T32" fmla="*/ 2 w 625"/>
                <a:gd name="T33" fmla="*/ 1 h 75"/>
                <a:gd name="T34" fmla="*/ 2 w 625"/>
                <a:gd name="T35" fmla="*/ 1 h 75"/>
                <a:gd name="T36" fmla="*/ 2 w 625"/>
                <a:gd name="T37" fmla="*/ 1 h 75"/>
                <a:gd name="T38" fmla="*/ 3 w 625"/>
                <a:gd name="T39" fmla="*/ 1 h 75"/>
                <a:gd name="T40" fmla="*/ 3 w 625"/>
                <a:gd name="T41" fmla="*/ 1 h 75"/>
                <a:gd name="T42" fmla="*/ 3 w 625"/>
                <a:gd name="T43" fmla="*/ 1 h 75"/>
                <a:gd name="T44" fmla="*/ 3 w 625"/>
                <a:gd name="T45" fmla="*/ 1 h 75"/>
                <a:gd name="T46" fmla="*/ 3 w 625"/>
                <a:gd name="T47" fmla="*/ 1 h 75"/>
                <a:gd name="T48" fmla="*/ 4 w 625"/>
                <a:gd name="T49" fmla="*/ 1 h 75"/>
                <a:gd name="T50" fmla="*/ 4 w 625"/>
                <a:gd name="T51" fmla="*/ 1 h 75"/>
                <a:gd name="T52" fmla="*/ 4 w 625"/>
                <a:gd name="T53" fmla="*/ 1 h 75"/>
                <a:gd name="T54" fmla="*/ 4 w 625"/>
                <a:gd name="T55" fmla="*/ 1 h 75"/>
                <a:gd name="T56" fmla="*/ 4 w 625"/>
                <a:gd name="T57" fmla="*/ 1 h 75"/>
                <a:gd name="T58" fmla="*/ 5 w 625"/>
                <a:gd name="T59" fmla="*/ 1 h 75"/>
                <a:gd name="T60" fmla="*/ 5 w 625"/>
                <a:gd name="T61" fmla="*/ 1 h 75"/>
                <a:gd name="T62" fmla="*/ 5 w 625"/>
                <a:gd name="T63" fmla="*/ 1 h 75"/>
                <a:gd name="T64" fmla="*/ 6 w 625"/>
                <a:gd name="T65" fmla="*/ 2 h 75"/>
                <a:gd name="T66" fmla="*/ 6 w 625"/>
                <a:gd name="T67" fmla="*/ 2 h 75"/>
                <a:gd name="T68" fmla="*/ 6 w 625"/>
                <a:gd name="T69" fmla="*/ 2 h 75"/>
                <a:gd name="T70" fmla="*/ 7 w 625"/>
                <a:gd name="T71" fmla="*/ 2 h 75"/>
                <a:gd name="T72" fmla="*/ 7 w 625"/>
                <a:gd name="T73" fmla="*/ 2 h 75"/>
                <a:gd name="T74" fmla="*/ 7 w 625"/>
                <a:gd name="T75" fmla="*/ 2 h 75"/>
                <a:gd name="T76" fmla="*/ 7 w 625"/>
                <a:gd name="T77" fmla="*/ 2 h 75"/>
                <a:gd name="T78" fmla="*/ 7 w 625"/>
                <a:gd name="T79" fmla="*/ 2 h 75"/>
                <a:gd name="T80" fmla="*/ 8 w 625"/>
                <a:gd name="T81" fmla="*/ 2 h 75"/>
                <a:gd name="T82" fmla="*/ 8 w 625"/>
                <a:gd name="T83" fmla="*/ 2 h 75"/>
                <a:gd name="T84" fmla="*/ 8 w 625"/>
                <a:gd name="T85" fmla="*/ 2 h 75"/>
                <a:gd name="T86" fmla="*/ 8 w 625"/>
                <a:gd name="T87" fmla="*/ 2 h 75"/>
                <a:gd name="T88" fmla="*/ 8 w 625"/>
                <a:gd name="T89" fmla="*/ 2 h 75"/>
                <a:gd name="T90" fmla="*/ 8 w 625"/>
                <a:gd name="T91" fmla="*/ 2 h 75"/>
                <a:gd name="T92" fmla="*/ 9 w 625"/>
                <a:gd name="T93" fmla="*/ 2 h 75"/>
                <a:gd name="T94" fmla="*/ 9 w 625"/>
                <a:gd name="T95" fmla="*/ 2 h 75"/>
                <a:gd name="T96" fmla="*/ 9 w 625"/>
                <a:gd name="T97" fmla="*/ 2 h 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25" h="75">
                  <a:moveTo>
                    <a:pt x="0" y="0"/>
                  </a:moveTo>
                  <a:lnTo>
                    <a:pt x="4" y="1"/>
                  </a:lnTo>
                  <a:lnTo>
                    <a:pt x="8" y="3"/>
                  </a:lnTo>
                  <a:lnTo>
                    <a:pt x="13" y="4"/>
                  </a:lnTo>
                  <a:lnTo>
                    <a:pt x="17" y="6"/>
                  </a:lnTo>
                  <a:lnTo>
                    <a:pt x="21" y="7"/>
                  </a:lnTo>
                  <a:lnTo>
                    <a:pt x="24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0" y="13"/>
                  </a:lnTo>
                  <a:lnTo>
                    <a:pt x="45" y="14"/>
                  </a:lnTo>
                  <a:lnTo>
                    <a:pt x="47" y="14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59" y="17"/>
                  </a:lnTo>
                  <a:lnTo>
                    <a:pt x="63" y="19"/>
                  </a:lnTo>
                  <a:lnTo>
                    <a:pt x="68" y="19"/>
                  </a:lnTo>
                  <a:lnTo>
                    <a:pt x="71" y="20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84" y="22"/>
                  </a:lnTo>
                  <a:lnTo>
                    <a:pt x="88" y="23"/>
                  </a:lnTo>
                  <a:lnTo>
                    <a:pt x="92" y="23"/>
                  </a:lnTo>
                  <a:lnTo>
                    <a:pt x="97" y="24"/>
                  </a:lnTo>
                  <a:lnTo>
                    <a:pt x="101" y="26"/>
                  </a:lnTo>
                  <a:lnTo>
                    <a:pt x="105" y="26"/>
                  </a:lnTo>
                  <a:lnTo>
                    <a:pt x="111" y="27"/>
                  </a:lnTo>
                  <a:lnTo>
                    <a:pt x="115" y="27"/>
                  </a:lnTo>
                  <a:lnTo>
                    <a:pt x="121" y="29"/>
                  </a:lnTo>
                  <a:lnTo>
                    <a:pt x="125" y="30"/>
                  </a:lnTo>
                  <a:lnTo>
                    <a:pt x="131" y="30"/>
                  </a:lnTo>
                  <a:lnTo>
                    <a:pt x="137" y="32"/>
                  </a:lnTo>
                  <a:lnTo>
                    <a:pt x="147" y="35"/>
                  </a:lnTo>
                  <a:lnTo>
                    <a:pt x="157" y="36"/>
                  </a:lnTo>
                  <a:lnTo>
                    <a:pt x="167" y="37"/>
                  </a:lnTo>
                  <a:lnTo>
                    <a:pt x="176" y="39"/>
                  </a:lnTo>
                  <a:lnTo>
                    <a:pt x="185" y="40"/>
                  </a:lnTo>
                  <a:lnTo>
                    <a:pt x="192" y="42"/>
                  </a:lnTo>
                  <a:lnTo>
                    <a:pt x="199" y="43"/>
                  </a:lnTo>
                  <a:lnTo>
                    <a:pt x="206" y="45"/>
                  </a:lnTo>
                  <a:lnTo>
                    <a:pt x="213" y="46"/>
                  </a:lnTo>
                  <a:lnTo>
                    <a:pt x="219" y="48"/>
                  </a:lnTo>
                  <a:lnTo>
                    <a:pt x="226" y="48"/>
                  </a:lnTo>
                  <a:lnTo>
                    <a:pt x="232" y="49"/>
                  </a:lnTo>
                  <a:lnTo>
                    <a:pt x="238" y="50"/>
                  </a:lnTo>
                  <a:lnTo>
                    <a:pt x="244" y="50"/>
                  </a:lnTo>
                  <a:lnTo>
                    <a:pt x="250" y="52"/>
                  </a:lnTo>
                  <a:lnTo>
                    <a:pt x="257" y="52"/>
                  </a:lnTo>
                  <a:lnTo>
                    <a:pt x="263" y="53"/>
                  </a:lnTo>
                  <a:lnTo>
                    <a:pt x="268" y="53"/>
                  </a:lnTo>
                  <a:lnTo>
                    <a:pt x="274" y="55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4" y="56"/>
                  </a:lnTo>
                  <a:lnTo>
                    <a:pt x="303" y="58"/>
                  </a:lnTo>
                  <a:lnTo>
                    <a:pt x="310" y="58"/>
                  </a:lnTo>
                  <a:lnTo>
                    <a:pt x="319" y="59"/>
                  </a:lnTo>
                  <a:lnTo>
                    <a:pt x="327" y="59"/>
                  </a:lnTo>
                  <a:lnTo>
                    <a:pt x="336" y="61"/>
                  </a:lnTo>
                  <a:lnTo>
                    <a:pt x="346" y="61"/>
                  </a:lnTo>
                  <a:lnTo>
                    <a:pt x="356" y="62"/>
                  </a:lnTo>
                  <a:lnTo>
                    <a:pt x="368" y="62"/>
                  </a:lnTo>
                  <a:lnTo>
                    <a:pt x="379" y="63"/>
                  </a:lnTo>
                  <a:lnTo>
                    <a:pt x="392" y="65"/>
                  </a:lnTo>
                  <a:lnTo>
                    <a:pt x="405" y="65"/>
                  </a:lnTo>
                  <a:lnTo>
                    <a:pt x="417" y="66"/>
                  </a:lnTo>
                  <a:lnTo>
                    <a:pt x="429" y="68"/>
                  </a:lnTo>
                  <a:lnTo>
                    <a:pt x="439" y="68"/>
                  </a:lnTo>
                  <a:lnTo>
                    <a:pt x="449" y="69"/>
                  </a:lnTo>
                  <a:lnTo>
                    <a:pt x="457" y="69"/>
                  </a:lnTo>
                  <a:lnTo>
                    <a:pt x="466" y="71"/>
                  </a:lnTo>
                  <a:lnTo>
                    <a:pt x="475" y="71"/>
                  </a:lnTo>
                  <a:lnTo>
                    <a:pt x="482" y="71"/>
                  </a:lnTo>
                  <a:lnTo>
                    <a:pt x="489" y="72"/>
                  </a:lnTo>
                  <a:lnTo>
                    <a:pt x="496" y="72"/>
                  </a:lnTo>
                  <a:lnTo>
                    <a:pt x="504" y="72"/>
                  </a:lnTo>
                  <a:lnTo>
                    <a:pt x="509" y="74"/>
                  </a:lnTo>
                  <a:lnTo>
                    <a:pt x="515" y="74"/>
                  </a:lnTo>
                  <a:lnTo>
                    <a:pt x="521" y="74"/>
                  </a:lnTo>
                  <a:lnTo>
                    <a:pt x="527" y="74"/>
                  </a:lnTo>
                  <a:lnTo>
                    <a:pt x="531" y="74"/>
                  </a:lnTo>
                  <a:lnTo>
                    <a:pt x="537" y="75"/>
                  </a:lnTo>
                  <a:lnTo>
                    <a:pt x="543" y="75"/>
                  </a:lnTo>
                  <a:lnTo>
                    <a:pt x="547" y="75"/>
                  </a:lnTo>
                  <a:lnTo>
                    <a:pt x="553" y="75"/>
                  </a:lnTo>
                  <a:lnTo>
                    <a:pt x="558" y="75"/>
                  </a:lnTo>
                  <a:lnTo>
                    <a:pt x="563" y="75"/>
                  </a:lnTo>
                  <a:lnTo>
                    <a:pt x="569" y="75"/>
                  </a:lnTo>
                  <a:lnTo>
                    <a:pt x="574" y="75"/>
                  </a:lnTo>
                  <a:lnTo>
                    <a:pt x="582" y="75"/>
                  </a:lnTo>
                  <a:lnTo>
                    <a:pt x="587" y="75"/>
                  </a:lnTo>
                  <a:lnTo>
                    <a:pt x="595" y="75"/>
                  </a:lnTo>
                  <a:lnTo>
                    <a:pt x="602" y="75"/>
                  </a:lnTo>
                  <a:lnTo>
                    <a:pt x="609" y="75"/>
                  </a:lnTo>
                  <a:lnTo>
                    <a:pt x="616" y="75"/>
                  </a:lnTo>
                  <a:lnTo>
                    <a:pt x="625" y="7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09" name="Freeform 28">
              <a:extLst>
                <a:ext uri="{FF2B5EF4-FFF2-40B4-BE49-F238E27FC236}">
                  <a16:creationId xmlns:a16="http://schemas.microsoft.com/office/drawing/2014/main" id="{325ABDB9-BCB0-4F1A-BFFC-3E1C17DF0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1464"/>
              <a:ext cx="443" cy="76"/>
            </a:xfrm>
            <a:custGeom>
              <a:avLst/>
              <a:gdLst>
                <a:gd name="T0" fmla="*/ 17 w 845"/>
                <a:gd name="T1" fmla="*/ 1 h 152"/>
                <a:gd name="T2" fmla="*/ 16 w 845"/>
                <a:gd name="T3" fmla="*/ 1 h 152"/>
                <a:gd name="T4" fmla="*/ 16 w 845"/>
                <a:gd name="T5" fmla="*/ 1 h 152"/>
                <a:gd name="T6" fmla="*/ 15 w 845"/>
                <a:gd name="T7" fmla="*/ 1 h 152"/>
                <a:gd name="T8" fmla="*/ 14 w 845"/>
                <a:gd name="T9" fmla="*/ 1 h 152"/>
                <a:gd name="T10" fmla="*/ 14 w 845"/>
                <a:gd name="T11" fmla="*/ 1 h 152"/>
                <a:gd name="T12" fmla="*/ 14 w 845"/>
                <a:gd name="T13" fmla="*/ 2 h 152"/>
                <a:gd name="T14" fmla="*/ 13 w 845"/>
                <a:gd name="T15" fmla="*/ 2 h 152"/>
                <a:gd name="T16" fmla="*/ 13 w 845"/>
                <a:gd name="T17" fmla="*/ 2 h 152"/>
                <a:gd name="T18" fmla="*/ 13 w 845"/>
                <a:gd name="T19" fmla="*/ 2 h 152"/>
                <a:gd name="T20" fmla="*/ 12 w 845"/>
                <a:gd name="T21" fmla="*/ 2 h 152"/>
                <a:gd name="T22" fmla="*/ 12 w 845"/>
                <a:gd name="T23" fmla="*/ 2 h 152"/>
                <a:gd name="T24" fmla="*/ 12 w 845"/>
                <a:gd name="T25" fmla="*/ 2 h 152"/>
                <a:gd name="T26" fmla="*/ 11 w 845"/>
                <a:gd name="T27" fmla="*/ 2 h 152"/>
                <a:gd name="T28" fmla="*/ 10 w 845"/>
                <a:gd name="T29" fmla="*/ 2 h 152"/>
                <a:gd name="T30" fmla="*/ 10 w 845"/>
                <a:gd name="T31" fmla="*/ 2 h 152"/>
                <a:gd name="T32" fmla="*/ 10 w 845"/>
                <a:gd name="T33" fmla="*/ 2 h 152"/>
                <a:gd name="T34" fmla="*/ 10 w 845"/>
                <a:gd name="T35" fmla="*/ 2 h 152"/>
                <a:gd name="T36" fmla="*/ 9 w 845"/>
                <a:gd name="T37" fmla="*/ 2 h 152"/>
                <a:gd name="T38" fmla="*/ 9 w 845"/>
                <a:gd name="T39" fmla="*/ 2 h 152"/>
                <a:gd name="T40" fmla="*/ 9 w 845"/>
                <a:gd name="T41" fmla="*/ 2 h 152"/>
                <a:gd name="T42" fmla="*/ 8 w 845"/>
                <a:gd name="T43" fmla="*/ 2 h 152"/>
                <a:gd name="T44" fmla="*/ 8 w 845"/>
                <a:gd name="T45" fmla="*/ 2 h 152"/>
                <a:gd name="T46" fmla="*/ 8 w 845"/>
                <a:gd name="T47" fmla="*/ 2 h 152"/>
                <a:gd name="T48" fmla="*/ 8 w 845"/>
                <a:gd name="T49" fmla="*/ 3 h 152"/>
                <a:gd name="T50" fmla="*/ 7 w 845"/>
                <a:gd name="T51" fmla="*/ 3 h 152"/>
                <a:gd name="T52" fmla="*/ 7 w 845"/>
                <a:gd name="T53" fmla="*/ 3 h 152"/>
                <a:gd name="T54" fmla="*/ 7 w 845"/>
                <a:gd name="T55" fmla="*/ 3 h 152"/>
                <a:gd name="T56" fmla="*/ 7 w 845"/>
                <a:gd name="T57" fmla="*/ 3 h 152"/>
                <a:gd name="T58" fmla="*/ 6 w 845"/>
                <a:gd name="T59" fmla="*/ 3 h 152"/>
                <a:gd name="T60" fmla="*/ 6 w 845"/>
                <a:gd name="T61" fmla="*/ 3 h 152"/>
                <a:gd name="T62" fmla="*/ 5 w 845"/>
                <a:gd name="T63" fmla="*/ 3 h 152"/>
                <a:gd name="T64" fmla="*/ 5 w 845"/>
                <a:gd name="T65" fmla="*/ 3 h 152"/>
                <a:gd name="T66" fmla="*/ 5 w 845"/>
                <a:gd name="T67" fmla="*/ 3 h 152"/>
                <a:gd name="T68" fmla="*/ 4 w 845"/>
                <a:gd name="T69" fmla="*/ 3 h 152"/>
                <a:gd name="T70" fmla="*/ 4 w 845"/>
                <a:gd name="T71" fmla="*/ 3 h 152"/>
                <a:gd name="T72" fmla="*/ 3 w 845"/>
                <a:gd name="T73" fmla="*/ 3 h 152"/>
                <a:gd name="T74" fmla="*/ 3 w 845"/>
                <a:gd name="T75" fmla="*/ 3 h 152"/>
                <a:gd name="T76" fmla="*/ 3 w 845"/>
                <a:gd name="T77" fmla="*/ 3 h 152"/>
                <a:gd name="T78" fmla="*/ 3 w 845"/>
                <a:gd name="T79" fmla="*/ 3 h 152"/>
                <a:gd name="T80" fmla="*/ 2 w 845"/>
                <a:gd name="T81" fmla="*/ 3 h 152"/>
                <a:gd name="T82" fmla="*/ 2 w 845"/>
                <a:gd name="T83" fmla="*/ 3 h 152"/>
                <a:gd name="T84" fmla="*/ 2 w 845"/>
                <a:gd name="T85" fmla="*/ 3 h 152"/>
                <a:gd name="T86" fmla="*/ 2 w 845"/>
                <a:gd name="T87" fmla="*/ 3 h 152"/>
                <a:gd name="T88" fmla="*/ 2 w 845"/>
                <a:gd name="T89" fmla="*/ 3 h 152"/>
                <a:gd name="T90" fmla="*/ 1 w 845"/>
                <a:gd name="T91" fmla="*/ 3 h 152"/>
                <a:gd name="T92" fmla="*/ 1 w 845"/>
                <a:gd name="T93" fmla="*/ 3 h 152"/>
                <a:gd name="T94" fmla="*/ 1 w 845"/>
                <a:gd name="T95" fmla="*/ 3 h 152"/>
                <a:gd name="T96" fmla="*/ 1 w 845"/>
                <a:gd name="T97" fmla="*/ 3 h 1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45" h="152">
                  <a:moveTo>
                    <a:pt x="845" y="0"/>
                  </a:moveTo>
                  <a:lnTo>
                    <a:pt x="824" y="8"/>
                  </a:lnTo>
                  <a:lnTo>
                    <a:pt x="804" y="16"/>
                  </a:lnTo>
                  <a:lnTo>
                    <a:pt x="785" y="22"/>
                  </a:lnTo>
                  <a:lnTo>
                    <a:pt x="768" y="29"/>
                  </a:lnTo>
                  <a:lnTo>
                    <a:pt x="752" y="35"/>
                  </a:lnTo>
                  <a:lnTo>
                    <a:pt x="736" y="41"/>
                  </a:lnTo>
                  <a:lnTo>
                    <a:pt x="721" y="47"/>
                  </a:lnTo>
                  <a:lnTo>
                    <a:pt x="708" y="51"/>
                  </a:lnTo>
                  <a:lnTo>
                    <a:pt x="695" y="55"/>
                  </a:lnTo>
                  <a:lnTo>
                    <a:pt x="684" y="60"/>
                  </a:lnTo>
                  <a:lnTo>
                    <a:pt x="672" y="64"/>
                  </a:lnTo>
                  <a:lnTo>
                    <a:pt x="662" y="67"/>
                  </a:lnTo>
                  <a:lnTo>
                    <a:pt x="652" y="71"/>
                  </a:lnTo>
                  <a:lnTo>
                    <a:pt x="642" y="74"/>
                  </a:lnTo>
                  <a:lnTo>
                    <a:pt x="633" y="77"/>
                  </a:lnTo>
                  <a:lnTo>
                    <a:pt x="625" y="80"/>
                  </a:lnTo>
                  <a:lnTo>
                    <a:pt x="617" y="81"/>
                  </a:lnTo>
                  <a:lnTo>
                    <a:pt x="609" y="84"/>
                  </a:lnTo>
                  <a:lnTo>
                    <a:pt x="602" y="86"/>
                  </a:lnTo>
                  <a:lnTo>
                    <a:pt x="594" y="88"/>
                  </a:lnTo>
                  <a:lnTo>
                    <a:pt x="587" y="90"/>
                  </a:lnTo>
                  <a:lnTo>
                    <a:pt x="580" y="91"/>
                  </a:lnTo>
                  <a:lnTo>
                    <a:pt x="573" y="93"/>
                  </a:lnTo>
                  <a:lnTo>
                    <a:pt x="564" y="96"/>
                  </a:lnTo>
                  <a:lnTo>
                    <a:pt x="557" y="97"/>
                  </a:lnTo>
                  <a:lnTo>
                    <a:pt x="550" y="99"/>
                  </a:lnTo>
                  <a:lnTo>
                    <a:pt x="541" y="100"/>
                  </a:lnTo>
                  <a:lnTo>
                    <a:pt x="532" y="101"/>
                  </a:lnTo>
                  <a:lnTo>
                    <a:pt x="524" y="103"/>
                  </a:lnTo>
                  <a:lnTo>
                    <a:pt x="513" y="106"/>
                  </a:lnTo>
                  <a:lnTo>
                    <a:pt x="503" y="107"/>
                  </a:lnTo>
                  <a:lnTo>
                    <a:pt x="493" y="109"/>
                  </a:lnTo>
                  <a:lnTo>
                    <a:pt x="482" y="112"/>
                  </a:lnTo>
                  <a:lnTo>
                    <a:pt x="472" y="113"/>
                  </a:lnTo>
                  <a:lnTo>
                    <a:pt x="463" y="114"/>
                  </a:lnTo>
                  <a:lnTo>
                    <a:pt x="454" y="116"/>
                  </a:lnTo>
                  <a:lnTo>
                    <a:pt x="446" y="117"/>
                  </a:lnTo>
                  <a:lnTo>
                    <a:pt x="437" y="119"/>
                  </a:lnTo>
                  <a:lnTo>
                    <a:pt x="430" y="120"/>
                  </a:lnTo>
                  <a:lnTo>
                    <a:pt x="423" y="122"/>
                  </a:lnTo>
                  <a:lnTo>
                    <a:pt x="415" y="123"/>
                  </a:lnTo>
                  <a:lnTo>
                    <a:pt x="410" y="125"/>
                  </a:lnTo>
                  <a:lnTo>
                    <a:pt x="402" y="125"/>
                  </a:lnTo>
                  <a:lnTo>
                    <a:pt x="397" y="126"/>
                  </a:lnTo>
                  <a:lnTo>
                    <a:pt x="391" y="127"/>
                  </a:lnTo>
                  <a:lnTo>
                    <a:pt x="385" y="127"/>
                  </a:lnTo>
                  <a:lnTo>
                    <a:pt x="378" y="129"/>
                  </a:lnTo>
                  <a:lnTo>
                    <a:pt x="372" y="129"/>
                  </a:lnTo>
                  <a:lnTo>
                    <a:pt x="366" y="130"/>
                  </a:lnTo>
                  <a:lnTo>
                    <a:pt x="360" y="130"/>
                  </a:lnTo>
                  <a:lnTo>
                    <a:pt x="353" y="132"/>
                  </a:lnTo>
                  <a:lnTo>
                    <a:pt x="347" y="132"/>
                  </a:lnTo>
                  <a:lnTo>
                    <a:pt x="340" y="133"/>
                  </a:lnTo>
                  <a:lnTo>
                    <a:pt x="333" y="133"/>
                  </a:lnTo>
                  <a:lnTo>
                    <a:pt x="326" y="135"/>
                  </a:lnTo>
                  <a:lnTo>
                    <a:pt x="317" y="135"/>
                  </a:lnTo>
                  <a:lnTo>
                    <a:pt x="310" y="136"/>
                  </a:lnTo>
                  <a:lnTo>
                    <a:pt x="300" y="136"/>
                  </a:lnTo>
                  <a:lnTo>
                    <a:pt x="291" y="138"/>
                  </a:lnTo>
                  <a:lnTo>
                    <a:pt x="281" y="138"/>
                  </a:lnTo>
                  <a:lnTo>
                    <a:pt x="271" y="139"/>
                  </a:lnTo>
                  <a:lnTo>
                    <a:pt x="259" y="139"/>
                  </a:lnTo>
                  <a:lnTo>
                    <a:pt x="246" y="140"/>
                  </a:lnTo>
                  <a:lnTo>
                    <a:pt x="233" y="142"/>
                  </a:lnTo>
                  <a:lnTo>
                    <a:pt x="222" y="143"/>
                  </a:lnTo>
                  <a:lnTo>
                    <a:pt x="209" y="143"/>
                  </a:lnTo>
                  <a:lnTo>
                    <a:pt x="197" y="145"/>
                  </a:lnTo>
                  <a:lnTo>
                    <a:pt x="187" y="145"/>
                  </a:lnTo>
                  <a:lnTo>
                    <a:pt x="177" y="146"/>
                  </a:lnTo>
                  <a:lnTo>
                    <a:pt x="168" y="146"/>
                  </a:lnTo>
                  <a:lnTo>
                    <a:pt x="160" y="148"/>
                  </a:lnTo>
                  <a:lnTo>
                    <a:pt x="151" y="148"/>
                  </a:lnTo>
                  <a:lnTo>
                    <a:pt x="144" y="149"/>
                  </a:lnTo>
                  <a:lnTo>
                    <a:pt x="137" y="149"/>
                  </a:lnTo>
                  <a:lnTo>
                    <a:pt x="130" y="149"/>
                  </a:lnTo>
                  <a:lnTo>
                    <a:pt x="122" y="151"/>
                  </a:lnTo>
                  <a:lnTo>
                    <a:pt x="117" y="151"/>
                  </a:lnTo>
                  <a:lnTo>
                    <a:pt x="111" y="151"/>
                  </a:lnTo>
                  <a:lnTo>
                    <a:pt x="105" y="151"/>
                  </a:lnTo>
                  <a:lnTo>
                    <a:pt x="99" y="151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3" y="152"/>
                  </a:lnTo>
                  <a:lnTo>
                    <a:pt x="78" y="152"/>
                  </a:lnTo>
                  <a:lnTo>
                    <a:pt x="72" y="152"/>
                  </a:lnTo>
                  <a:lnTo>
                    <a:pt x="67" y="152"/>
                  </a:lnTo>
                  <a:lnTo>
                    <a:pt x="62" y="152"/>
                  </a:lnTo>
                  <a:lnTo>
                    <a:pt x="56" y="152"/>
                  </a:lnTo>
                  <a:lnTo>
                    <a:pt x="50" y="152"/>
                  </a:lnTo>
                  <a:lnTo>
                    <a:pt x="44" y="152"/>
                  </a:lnTo>
                  <a:lnTo>
                    <a:pt x="37" y="152"/>
                  </a:lnTo>
                  <a:lnTo>
                    <a:pt x="30" y="152"/>
                  </a:lnTo>
                  <a:lnTo>
                    <a:pt x="23" y="152"/>
                  </a:lnTo>
                  <a:lnTo>
                    <a:pt x="15" y="152"/>
                  </a:lnTo>
                  <a:lnTo>
                    <a:pt x="8" y="152"/>
                  </a:lnTo>
                  <a:lnTo>
                    <a:pt x="0" y="15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10" name="Rectangle 29">
              <a:extLst>
                <a:ext uri="{FF2B5EF4-FFF2-40B4-BE49-F238E27FC236}">
                  <a16:creationId xmlns:a16="http://schemas.microsoft.com/office/drawing/2014/main" id="{BE9DE8EC-D6DE-4A82-AFF6-7062DFAB6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329"/>
              <a:ext cx="1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/ 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46111" name="Rectangle 30">
              <a:extLst>
                <a:ext uri="{FF2B5EF4-FFF2-40B4-BE49-F238E27FC236}">
                  <a16:creationId xmlns:a16="http://schemas.microsoft.com/office/drawing/2014/main" id="{F340DC28-0574-42E2-85FE-5D52FE64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34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12" name="Rectangle 31">
              <a:extLst>
                <a:ext uri="{FF2B5EF4-FFF2-40B4-BE49-F238E27FC236}">
                  <a16:creationId xmlns:a16="http://schemas.microsoft.com/office/drawing/2014/main" id="{6276FFFE-2A7F-4070-A1AB-1CD79C82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1334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13" name="Freeform 32">
              <a:extLst>
                <a:ext uri="{FF2B5EF4-FFF2-40B4-BE49-F238E27FC236}">
                  <a16:creationId xmlns:a16="http://schemas.microsoft.com/office/drawing/2014/main" id="{CA431F0D-AEEE-48CC-B3E7-D7744F6FA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1093"/>
              <a:ext cx="43" cy="87"/>
            </a:xfrm>
            <a:custGeom>
              <a:avLst/>
              <a:gdLst>
                <a:gd name="T0" fmla="*/ 0 w 87"/>
                <a:gd name="T1" fmla="*/ 0 h 173"/>
                <a:gd name="T2" fmla="*/ 0 w 87"/>
                <a:gd name="T3" fmla="*/ 3 h 173"/>
                <a:gd name="T4" fmla="*/ 1 w 87"/>
                <a:gd name="T5" fmla="*/ 0 h 173"/>
                <a:gd name="T6" fmla="*/ 0 w 87"/>
                <a:gd name="T7" fmla="*/ 0 h 173"/>
                <a:gd name="T8" fmla="*/ 0 w 87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173">
                  <a:moveTo>
                    <a:pt x="0" y="0"/>
                  </a:moveTo>
                  <a:lnTo>
                    <a:pt x="58" y="173"/>
                  </a:lnTo>
                  <a:lnTo>
                    <a:pt x="87" y="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14" name="Line 33">
              <a:extLst>
                <a:ext uri="{FF2B5EF4-FFF2-40B4-BE49-F238E27FC236}">
                  <a16:creationId xmlns:a16="http://schemas.microsoft.com/office/drawing/2014/main" id="{51FF7EE3-80F2-4F86-BBE8-52E71FF01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905"/>
              <a:ext cx="1" cy="1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15" name="Rectangle 34">
              <a:extLst>
                <a:ext uri="{FF2B5EF4-FFF2-40B4-BE49-F238E27FC236}">
                  <a16:creationId xmlns:a16="http://schemas.microsoft.com/office/drawing/2014/main" id="{4B351B60-1EEF-4441-A58E-131ADE645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334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16" name="Rectangle 35">
              <a:extLst>
                <a:ext uri="{FF2B5EF4-FFF2-40B4-BE49-F238E27FC236}">
                  <a16:creationId xmlns:a16="http://schemas.microsoft.com/office/drawing/2014/main" id="{1422F6B1-8A5D-4000-9326-193EF76DA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3240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17" name="Rectangle 36">
              <a:extLst>
                <a:ext uri="{FF2B5EF4-FFF2-40B4-BE49-F238E27FC236}">
                  <a16:creationId xmlns:a16="http://schemas.microsoft.com/office/drawing/2014/main" id="{06E405EC-F571-45B1-BB35-B0B6D9E07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3240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18" name="Rectangle 37">
              <a:extLst>
                <a:ext uri="{FF2B5EF4-FFF2-40B4-BE49-F238E27FC236}">
                  <a16:creationId xmlns:a16="http://schemas.microsoft.com/office/drawing/2014/main" id="{0339BCC0-B78B-4B4C-B3D9-0483655D7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3240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19" name="Rectangle 38">
              <a:extLst>
                <a:ext uri="{FF2B5EF4-FFF2-40B4-BE49-F238E27FC236}">
                  <a16:creationId xmlns:a16="http://schemas.microsoft.com/office/drawing/2014/main" id="{E85931EA-5369-45E6-BDBD-93EED4C82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" y="1093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20" name="Rectangle 39">
              <a:extLst>
                <a:ext uri="{FF2B5EF4-FFF2-40B4-BE49-F238E27FC236}">
                  <a16:creationId xmlns:a16="http://schemas.microsoft.com/office/drawing/2014/main" id="{8B96EF79-0D04-4D9F-9221-62A51ED00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093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21" name="Rectangle 40">
              <a:extLst>
                <a:ext uri="{FF2B5EF4-FFF2-40B4-BE49-F238E27FC236}">
                  <a16:creationId xmlns:a16="http://schemas.microsoft.com/office/drawing/2014/main" id="{DFFAECF0-B075-4E75-830E-F0277CF4D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93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22" name="Rectangle 41">
              <a:extLst>
                <a:ext uri="{FF2B5EF4-FFF2-40B4-BE49-F238E27FC236}">
                  <a16:creationId xmlns:a16="http://schemas.microsoft.com/office/drawing/2014/main" id="{597BAD91-45A7-40F0-902B-95376E015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" y="1613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23" name="Rectangle 42">
              <a:extLst>
                <a:ext uri="{FF2B5EF4-FFF2-40B4-BE49-F238E27FC236}">
                  <a16:creationId xmlns:a16="http://schemas.microsoft.com/office/drawing/2014/main" id="{CD722C83-9820-4825-B72F-15F9CD49E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613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24" name="Freeform 43">
              <a:extLst>
                <a:ext uri="{FF2B5EF4-FFF2-40B4-BE49-F238E27FC236}">
                  <a16:creationId xmlns:a16="http://schemas.microsoft.com/office/drawing/2014/main" id="{4B9B8095-3C72-471F-BFB7-6270EE3E3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613"/>
              <a:ext cx="43" cy="87"/>
            </a:xfrm>
            <a:custGeom>
              <a:avLst/>
              <a:gdLst>
                <a:gd name="T0" fmla="*/ 1 w 87"/>
                <a:gd name="T1" fmla="*/ 3 h 173"/>
                <a:gd name="T2" fmla="*/ 0 w 87"/>
                <a:gd name="T3" fmla="*/ 0 h 173"/>
                <a:gd name="T4" fmla="*/ 0 w 87"/>
                <a:gd name="T5" fmla="*/ 3 h 173"/>
                <a:gd name="T6" fmla="*/ 0 w 87"/>
                <a:gd name="T7" fmla="*/ 3 h 173"/>
                <a:gd name="T8" fmla="*/ 1 w 87"/>
                <a:gd name="T9" fmla="*/ 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173">
                  <a:moveTo>
                    <a:pt x="87" y="144"/>
                  </a:moveTo>
                  <a:lnTo>
                    <a:pt x="0" y="0"/>
                  </a:lnTo>
                  <a:lnTo>
                    <a:pt x="29" y="173"/>
                  </a:lnTo>
                  <a:lnTo>
                    <a:pt x="58" y="173"/>
                  </a:lnTo>
                  <a:lnTo>
                    <a:pt x="87" y="14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25" name="Line 44">
              <a:extLst>
                <a:ext uri="{FF2B5EF4-FFF2-40B4-BE49-F238E27FC236}">
                  <a16:creationId xmlns:a16="http://schemas.microsoft.com/office/drawing/2014/main" id="{16937E0C-6A60-4EF6-BEE4-59C1F089D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4" y="1700"/>
              <a:ext cx="360" cy="7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26" name="Freeform 45">
              <a:extLst>
                <a:ext uri="{FF2B5EF4-FFF2-40B4-BE49-F238E27FC236}">
                  <a16:creationId xmlns:a16="http://schemas.microsoft.com/office/drawing/2014/main" id="{2EB59600-140C-4FC2-86E1-21DCCD4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" y="2364"/>
              <a:ext cx="58" cy="86"/>
            </a:xfrm>
            <a:custGeom>
              <a:avLst/>
              <a:gdLst>
                <a:gd name="T0" fmla="*/ 1 w 115"/>
                <a:gd name="T1" fmla="*/ 0 h 173"/>
                <a:gd name="T2" fmla="*/ 0 w 115"/>
                <a:gd name="T3" fmla="*/ 2 h 173"/>
                <a:gd name="T4" fmla="*/ 2 w 115"/>
                <a:gd name="T5" fmla="*/ 0 h 173"/>
                <a:gd name="T6" fmla="*/ 2 w 115"/>
                <a:gd name="T7" fmla="*/ 0 h 173"/>
                <a:gd name="T8" fmla="*/ 1 w 115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173">
                  <a:moveTo>
                    <a:pt x="29" y="0"/>
                  </a:moveTo>
                  <a:lnTo>
                    <a:pt x="0" y="173"/>
                  </a:lnTo>
                  <a:lnTo>
                    <a:pt x="115" y="28"/>
                  </a:lnTo>
                  <a:lnTo>
                    <a:pt x="87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27" name="Line 46">
              <a:extLst>
                <a:ext uri="{FF2B5EF4-FFF2-40B4-BE49-F238E27FC236}">
                  <a16:creationId xmlns:a16="http://schemas.microsoft.com/office/drawing/2014/main" id="{A763B0A1-EBC9-41C8-BD75-B1EC7D539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1" y="1598"/>
              <a:ext cx="361" cy="7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28" name="Rectangle 47">
              <a:extLst>
                <a:ext uri="{FF2B5EF4-FFF2-40B4-BE49-F238E27FC236}">
                  <a16:creationId xmlns:a16="http://schemas.microsoft.com/office/drawing/2014/main" id="{FA0E274F-A9F2-4F9D-86A6-934C24B1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613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29" name="Rectangle 48">
              <a:extLst>
                <a:ext uri="{FF2B5EF4-FFF2-40B4-BE49-F238E27FC236}">
                  <a16:creationId xmlns:a16="http://schemas.microsoft.com/office/drawing/2014/main" id="{88AEB723-EA2D-4BD7-BCB4-1FC9C89AE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944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30" name="Rectangle 49">
              <a:extLst>
                <a:ext uri="{FF2B5EF4-FFF2-40B4-BE49-F238E27FC236}">
                  <a16:creationId xmlns:a16="http://schemas.microsoft.com/office/drawing/2014/main" id="{78F5A9B6-B92E-4064-9D2D-E1455DEBD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1944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31" name="Rectangle 50">
              <a:extLst>
                <a:ext uri="{FF2B5EF4-FFF2-40B4-BE49-F238E27FC236}">
                  <a16:creationId xmlns:a16="http://schemas.microsoft.com/office/drawing/2014/main" id="{5CC20C7B-9AB4-4D96-9473-72A81B72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944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32" name="Rectangle 51">
              <a:extLst>
                <a:ext uri="{FF2B5EF4-FFF2-40B4-BE49-F238E27FC236}">
                  <a16:creationId xmlns:a16="http://schemas.microsoft.com/office/drawing/2014/main" id="{54C986CD-4AF9-49D4-9C3A-37E739F0A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942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33" name="Rectangle 52">
              <a:extLst>
                <a:ext uri="{FF2B5EF4-FFF2-40B4-BE49-F238E27FC236}">
                  <a16:creationId xmlns:a16="http://schemas.microsoft.com/office/drawing/2014/main" id="{08A33CBE-7BCF-4CEF-9699-5535576CC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942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6134" name="Freeform 53">
              <a:extLst>
                <a:ext uri="{FF2B5EF4-FFF2-40B4-BE49-F238E27FC236}">
                  <a16:creationId xmlns:a16="http://schemas.microsoft.com/office/drawing/2014/main" id="{13A68578-342D-4234-B8CA-06ECA7229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" y="1295"/>
              <a:ext cx="86" cy="58"/>
            </a:xfrm>
            <a:custGeom>
              <a:avLst/>
              <a:gdLst>
                <a:gd name="T0" fmla="*/ 0 w 173"/>
                <a:gd name="T1" fmla="*/ 2 h 116"/>
                <a:gd name="T2" fmla="*/ 2 w 173"/>
                <a:gd name="T3" fmla="*/ 2 h 116"/>
                <a:gd name="T4" fmla="*/ 0 w 173"/>
                <a:gd name="T5" fmla="*/ 0 h 116"/>
                <a:gd name="T6" fmla="*/ 0 w 173"/>
                <a:gd name="T7" fmla="*/ 1 h 116"/>
                <a:gd name="T8" fmla="*/ 0 w 173"/>
                <a:gd name="T9" fmla="*/ 2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116">
                  <a:moveTo>
                    <a:pt x="0" y="87"/>
                  </a:moveTo>
                  <a:lnTo>
                    <a:pt x="173" y="116"/>
                  </a:lnTo>
                  <a:lnTo>
                    <a:pt x="29" y="0"/>
                  </a:lnTo>
                  <a:lnTo>
                    <a:pt x="0" y="58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35" name="Freeform 54">
              <a:extLst>
                <a:ext uri="{FF2B5EF4-FFF2-40B4-BE49-F238E27FC236}">
                  <a16:creationId xmlns:a16="http://schemas.microsoft.com/office/drawing/2014/main" id="{0EE531C3-BB39-42EB-A71B-6E82F7FF9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1279"/>
              <a:ext cx="312" cy="37"/>
            </a:xfrm>
            <a:custGeom>
              <a:avLst/>
              <a:gdLst>
                <a:gd name="T0" fmla="*/ 10 w 623"/>
                <a:gd name="T1" fmla="*/ 1 h 75"/>
                <a:gd name="T2" fmla="*/ 10 w 623"/>
                <a:gd name="T3" fmla="*/ 1 h 75"/>
                <a:gd name="T4" fmla="*/ 10 w 623"/>
                <a:gd name="T5" fmla="*/ 1 h 75"/>
                <a:gd name="T6" fmla="*/ 10 w 623"/>
                <a:gd name="T7" fmla="*/ 1 h 75"/>
                <a:gd name="T8" fmla="*/ 10 w 623"/>
                <a:gd name="T9" fmla="*/ 1 h 75"/>
                <a:gd name="T10" fmla="*/ 10 w 623"/>
                <a:gd name="T11" fmla="*/ 0 h 75"/>
                <a:gd name="T12" fmla="*/ 9 w 623"/>
                <a:gd name="T13" fmla="*/ 0 h 75"/>
                <a:gd name="T14" fmla="*/ 9 w 623"/>
                <a:gd name="T15" fmla="*/ 0 h 75"/>
                <a:gd name="T16" fmla="*/ 9 w 623"/>
                <a:gd name="T17" fmla="*/ 0 h 75"/>
                <a:gd name="T18" fmla="*/ 9 w 623"/>
                <a:gd name="T19" fmla="*/ 0 h 75"/>
                <a:gd name="T20" fmla="*/ 9 w 623"/>
                <a:gd name="T21" fmla="*/ 0 h 75"/>
                <a:gd name="T22" fmla="*/ 9 w 623"/>
                <a:gd name="T23" fmla="*/ 0 h 75"/>
                <a:gd name="T24" fmla="*/ 9 w 623"/>
                <a:gd name="T25" fmla="*/ 0 h 75"/>
                <a:gd name="T26" fmla="*/ 9 w 623"/>
                <a:gd name="T27" fmla="*/ 0 h 75"/>
                <a:gd name="T28" fmla="*/ 8 w 623"/>
                <a:gd name="T29" fmla="*/ 0 h 75"/>
                <a:gd name="T30" fmla="*/ 8 w 623"/>
                <a:gd name="T31" fmla="*/ 0 h 75"/>
                <a:gd name="T32" fmla="*/ 8 w 623"/>
                <a:gd name="T33" fmla="*/ 0 h 75"/>
                <a:gd name="T34" fmla="*/ 8 w 623"/>
                <a:gd name="T35" fmla="*/ 0 h 75"/>
                <a:gd name="T36" fmla="*/ 8 w 623"/>
                <a:gd name="T37" fmla="*/ 0 h 75"/>
                <a:gd name="T38" fmla="*/ 7 w 623"/>
                <a:gd name="T39" fmla="*/ 0 h 75"/>
                <a:gd name="T40" fmla="*/ 7 w 623"/>
                <a:gd name="T41" fmla="*/ 0 h 75"/>
                <a:gd name="T42" fmla="*/ 7 w 623"/>
                <a:gd name="T43" fmla="*/ 0 h 75"/>
                <a:gd name="T44" fmla="*/ 7 w 623"/>
                <a:gd name="T45" fmla="*/ 0 h 75"/>
                <a:gd name="T46" fmla="*/ 6 w 623"/>
                <a:gd name="T47" fmla="*/ 0 h 75"/>
                <a:gd name="T48" fmla="*/ 6 w 623"/>
                <a:gd name="T49" fmla="*/ 0 h 75"/>
                <a:gd name="T50" fmla="*/ 6 w 623"/>
                <a:gd name="T51" fmla="*/ 0 h 75"/>
                <a:gd name="T52" fmla="*/ 6 w 623"/>
                <a:gd name="T53" fmla="*/ 0 h 75"/>
                <a:gd name="T54" fmla="*/ 6 w 623"/>
                <a:gd name="T55" fmla="*/ 0 h 75"/>
                <a:gd name="T56" fmla="*/ 5 w 623"/>
                <a:gd name="T57" fmla="*/ 0 h 75"/>
                <a:gd name="T58" fmla="*/ 5 w 623"/>
                <a:gd name="T59" fmla="*/ 0 h 75"/>
                <a:gd name="T60" fmla="*/ 5 w 623"/>
                <a:gd name="T61" fmla="*/ 0 h 75"/>
                <a:gd name="T62" fmla="*/ 5 w 623"/>
                <a:gd name="T63" fmla="*/ 0 h 75"/>
                <a:gd name="T64" fmla="*/ 4 w 623"/>
                <a:gd name="T65" fmla="*/ 0 h 75"/>
                <a:gd name="T66" fmla="*/ 4 w 623"/>
                <a:gd name="T67" fmla="*/ 0 h 75"/>
                <a:gd name="T68" fmla="*/ 4 w 623"/>
                <a:gd name="T69" fmla="*/ 0 h 75"/>
                <a:gd name="T70" fmla="*/ 3 w 623"/>
                <a:gd name="T71" fmla="*/ 0 h 75"/>
                <a:gd name="T72" fmla="*/ 3 w 623"/>
                <a:gd name="T73" fmla="*/ 0 h 75"/>
                <a:gd name="T74" fmla="*/ 3 w 623"/>
                <a:gd name="T75" fmla="*/ 0 h 75"/>
                <a:gd name="T76" fmla="*/ 2 w 623"/>
                <a:gd name="T77" fmla="*/ 0 h 75"/>
                <a:gd name="T78" fmla="*/ 2 w 623"/>
                <a:gd name="T79" fmla="*/ 0 h 75"/>
                <a:gd name="T80" fmla="*/ 2 w 623"/>
                <a:gd name="T81" fmla="*/ 0 h 75"/>
                <a:gd name="T82" fmla="*/ 2 w 623"/>
                <a:gd name="T83" fmla="*/ 0 h 75"/>
                <a:gd name="T84" fmla="*/ 2 w 623"/>
                <a:gd name="T85" fmla="*/ 0 h 75"/>
                <a:gd name="T86" fmla="*/ 2 w 623"/>
                <a:gd name="T87" fmla="*/ 0 h 75"/>
                <a:gd name="T88" fmla="*/ 1 w 623"/>
                <a:gd name="T89" fmla="*/ 0 h 75"/>
                <a:gd name="T90" fmla="*/ 1 w 623"/>
                <a:gd name="T91" fmla="*/ 0 h 75"/>
                <a:gd name="T92" fmla="*/ 1 w 623"/>
                <a:gd name="T93" fmla="*/ 0 h 75"/>
                <a:gd name="T94" fmla="*/ 1 w 623"/>
                <a:gd name="T95" fmla="*/ 0 h 75"/>
                <a:gd name="T96" fmla="*/ 1 w 623"/>
                <a:gd name="T97" fmla="*/ 0 h 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23" h="75">
                  <a:moveTo>
                    <a:pt x="623" y="75"/>
                  </a:moveTo>
                  <a:lnTo>
                    <a:pt x="620" y="74"/>
                  </a:lnTo>
                  <a:lnTo>
                    <a:pt x="616" y="72"/>
                  </a:lnTo>
                  <a:lnTo>
                    <a:pt x="612" y="71"/>
                  </a:lnTo>
                  <a:lnTo>
                    <a:pt x="607" y="70"/>
                  </a:lnTo>
                  <a:lnTo>
                    <a:pt x="603" y="68"/>
                  </a:lnTo>
                  <a:lnTo>
                    <a:pt x="599" y="67"/>
                  </a:lnTo>
                  <a:lnTo>
                    <a:pt x="596" y="65"/>
                  </a:lnTo>
                  <a:lnTo>
                    <a:pt x="592" y="64"/>
                  </a:lnTo>
                  <a:lnTo>
                    <a:pt x="587" y="64"/>
                  </a:lnTo>
                  <a:lnTo>
                    <a:pt x="584" y="62"/>
                  </a:lnTo>
                  <a:lnTo>
                    <a:pt x="580" y="61"/>
                  </a:lnTo>
                  <a:lnTo>
                    <a:pt x="576" y="61"/>
                  </a:lnTo>
                  <a:lnTo>
                    <a:pt x="573" y="59"/>
                  </a:lnTo>
                  <a:lnTo>
                    <a:pt x="568" y="58"/>
                  </a:lnTo>
                  <a:lnTo>
                    <a:pt x="564" y="58"/>
                  </a:lnTo>
                  <a:lnTo>
                    <a:pt x="561" y="57"/>
                  </a:lnTo>
                  <a:lnTo>
                    <a:pt x="557" y="57"/>
                  </a:lnTo>
                  <a:lnTo>
                    <a:pt x="553" y="55"/>
                  </a:lnTo>
                  <a:lnTo>
                    <a:pt x="548" y="55"/>
                  </a:lnTo>
                  <a:lnTo>
                    <a:pt x="545" y="54"/>
                  </a:lnTo>
                  <a:lnTo>
                    <a:pt x="541" y="52"/>
                  </a:lnTo>
                  <a:lnTo>
                    <a:pt x="537" y="52"/>
                  </a:lnTo>
                  <a:lnTo>
                    <a:pt x="532" y="51"/>
                  </a:lnTo>
                  <a:lnTo>
                    <a:pt x="528" y="51"/>
                  </a:lnTo>
                  <a:lnTo>
                    <a:pt x="524" y="49"/>
                  </a:lnTo>
                  <a:lnTo>
                    <a:pt x="518" y="49"/>
                  </a:lnTo>
                  <a:lnTo>
                    <a:pt x="514" y="48"/>
                  </a:lnTo>
                  <a:lnTo>
                    <a:pt x="508" y="46"/>
                  </a:lnTo>
                  <a:lnTo>
                    <a:pt x="503" y="46"/>
                  </a:lnTo>
                  <a:lnTo>
                    <a:pt x="498" y="45"/>
                  </a:lnTo>
                  <a:lnTo>
                    <a:pt x="493" y="44"/>
                  </a:lnTo>
                  <a:lnTo>
                    <a:pt x="488" y="44"/>
                  </a:lnTo>
                  <a:lnTo>
                    <a:pt x="476" y="41"/>
                  </a:lnTo>
                  <a:lnTo>
                    <a:pt x="467" y="39"/>
                  </a:lnTo>
                  <a:lnTo>
                    <a:pt x="457" y="38"/>
                  </a:lnTo>
                  <a:lnTo>
                    <a:pt x="449" y="36"/>
                  </a:lnTo>
                  <a:lnTo>
                    <a:pt x="440" y="35"/>
                  </a:lnTo>
                  <a:lnTo>
                    <a:pt x="433" y="33"/>
                  </a:lnTo>
                  <a:lnTo>
                    <a:pt x="426" y="32"/>
                  </a:lnTo>
                  <a:lnTo>
                    <a:pt x="418" y="31"/>
                  </a:lnTo>
                  <a:lnTo>
                    <a:pt x="411" y="29"/>
                  </a:lnTo>
                  <a:lnTo>
                    <a:pt x="404" y="28"/>
                  </a:lnTo>
                  <a:lnTo>
                    <a:pt x="398" y="28"/>
                  </a:lnTo>
                  <a:lnTo>
                    <a:pt x="392" y="26"/>
                  </a:lnTo>
                  <a:lnTo>
                    <a:pt x="387" y="25"/>
                  </a:lnTo>
                  <a:lnTo>
                    <a:pt x="381" y="25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2" y="22"/>
                  </a:lnTo>
                  <a:lnTo>
                    <a:pt x="356" y="22"/>
                  </a:lnTo>
                  <a:lnTo>
                    <a:pt x="349" y="21"/>
                  </a:lnTo>
                  <a:lnTo>
                    <a:pt x="343" y="21"/>
                  </a:lnTo>
                  <a:lnTo>
                    <a:pt x="336" y="19"/>
                  </a:lnTo>
                  <a:lnTo>
                    <a:pt x="329" y="19"/>
                  </a:lnTo>
                  <a:lnTo>
                    <a:pt x="322" y="18"/>
                  </a:lnTo>
                  <a:lnTo>
                    <a:pt x="314" y="18"/>
                  </a:lnTo>
                  <a:lnTo>
                    <a:pt x="306" y="16"/>
                  </a:lnTo>
                  <a:lnTo>
                    <a:pt x="297" y="16"/>
                  </a:lnTo>
                  <a:lnTo>
                    <a:pt x="288" y="15"/>
                  </a:lnTo>
                  <a:lnTo>
                    <a:pt x="278" y="15"/>
                  </a:lnTo>
                  <a:lnTo>
                    <a:pt x="267" y="13"/>
                  </a:lnTo>
                  <a:lnTo>
                    <a:pt x="257" y="12"/>
                  </a:lnTo>
                  <a:lnTo>
                    <a:pt x="244" y="12"/>
                  </a:lnTo>
                  <a:lnTo>
                    <a:pt x="232" y="10"/>
                  </a:lnTo>
                  <a:lnTo>
                    <a:pt x="219" y="9"/>
                  </a:lnTo>
                  <a:lnTo>
                    <a:pt x="208" y="9"/>
                  </a:lnTo>
                  <a:lnTo>
                    <a:pt x="196" y="8"/>
                  </a:lnTo>
                  <a:lnTo>
                    <a:pt x="186" y="8"/>
                  </a:lnTo>
                  <a:lnTo>
                    <a:pt x="176" y="6"/>
                  </a:lnTo>
                  <a:lnTo>
                    <a:pt x="166" y="6"/>
                  </a:lnTo>
                  <a:lnTo>
                    <a:pt x="157" y="5"/>
                  </a:lnTo>
                  <a:lnTo>
                    <a:pt x="150" y="5"/>
                  </a:lnTo>
                  <a:lnTo>
                    <a:pt x="143" y="3"/>
                  </a:lnTo>
                  <a:lnTo>
                    <a:pt x="135" y="3"/>
                  </a:lnTo>
                  <a:lnTo>
                    <a:pt x="128" y="3"/>
                  </a:lnTo>
                  <a:lnTo>
                    <a:pt x="121" y="2"/>
                  </a:lnTo>
                  <a:lnTo>
                    <a:pt x="115" y="2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36" name="Freeform 55">
              <a:extLst>
                <a:ext uri="{FF2B5EF4-FFF2-40B4-BE49-F238E27FC236}">
                  <a16:creationId xmlns:a16="http://schemas.microsoft.com/office/drawing/2014/main" id="{A3339375-2383-4EAA-ADBC-065940C45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" y="1278"/>
              <a:ext cx="434" cy="76"/>
            </a:xfrm>
            <a:custGeom>
              <a:avLst/>
              <a:gdLst>
                <a:gd name="T0" fmla="*/ 1 w 846"/>
                <a:gd name="T1" fmla="*/ 2 h 153"/>
                <a:gd name="T2" fmla="*/ 1 w 846"/>
                <a:gd name="T3" fmla="*/ 2 h 153"/>
                <a:gd name="T4" fmla="*/ 2 w 846"/>
                <a:gd name="T5" fmla="*/ 1 h 153"/>
                <a:gd name="T6" fmla="*/ 3 w 846"/>
                <a:gd name="T7" fmla="*/ 1 h 153"/>
                <a:gd name="T8" fmla="*/ 3 w 846"/>
                <a:gd name="T9" fmla="*/ 1 h 153"/>
                <a:gd name="T10" fmla="*/ 3 w 846"/>
                <a:gd name="T11" fmla="*/ 1 h 153"/>
                <a:gd name="T12" fmla="*/ 4 w 846"/>
                <a:gd name="T13" fmla="*/ 1 h 153"/>
                <a:gd name="T14" fmla="*/ 4 w 846"/>
                <a:gd name="T15" fmla="*/ 1 h 153"/>
                <a:gd name="T16" fmla="*/ 4 w 846"/>
                <a:gd name="T17" fmla="*/ 1 h 153"/>
                <a:gd name="T18" fmla="*/ 5 w 846"/>
                <a:gd name="T19" fmla="*/ 1 h 153"/>
                <a:gd name="T20" fmla="*/ 5 w 846"/>
                <a:gd name="T21" fmla="*/ 0 h 153"/>
                <a:gd name="T22" fmla="*/ 5 w 846"/>
                <a:gd name="T23" fmla="*/ 0 h 153"/>
                <a:gd name="T24" fmla="*/ 5 w 846"/>
                <a:gd name="T25" fmla="*/ 0 h 153"/>
                <a:gd name="T26" fmla="*/ 6 w 846"/>
                <a:gd name="T27" fmla="*/ 0 h 153"/>
                <a:gd name="T28" fmla="*/ 6 w 846"/>
                <a:gd name="T29" fmla="*/ 0 h 153"/>
                <a:gd name="T30" fmla="*/ 6 w 846"/>
                <a:gd name="T31" fmla="*/ 0 h 153"/>
                <a:gd name="T32" fmla="*/ 7 w 846"/>
                <a:gd name="T33" fmla="*/ 0 h 153"/>
                <a:gd name="T34" fmla="*/ 7 w 846"/>
                <a:gd name="T35" fmla="*/ 0 h 153"/>
                <a:gd name="T36" fmla="*/ 7 w 846"/>
                <a:gd name="T37" fmla="*/ 0 h 153"/>
                <a:gd name="T38" fmla="*/ 7 w 846"/>
                <a:gd name="T39" fmla="*/ 0 h 153"/>
                <a:gd name="T40" fmla="*/ 8 w 846"/>
                <a:gd name="T41" fmla="*/ 0 h 153"/>
                <a:gd name="T42" fmla="*/ 8 w 846"/>
                <a:gd name="T43" fmla="*/ 0 h 153"/>
                <a:gd name="T44" fmla="*/ 8 w 846"/>
                <a:gd name="T45" fmla="*/ 0 h 153"/>
                <a:gd name="T46" fmla="*/ 8 w 846"/>
                <a:gd name="T47" fmla="*/ 0 h 153"/>
                <a:gd name="T48" fmla="*/ 9 w 846"/>
                <a:gd name="T49" fmla="*/ 0 h 153"/>
                <a:gd name="T50" fmla="*/ 9 w 846"/>
                <a:gd name="T51" fmla="*/ 0 h 153"/>
                <a:gd name="T52" fmla="*/ 9 w 846"/>
                <a:gd name="T53" fmla="*/ 0 h 153"/>
                <a:gd name="T54" fmla="*/ 9 w 846"/>
                <a:gd name="T55" fmla="*/ 0 h 153"/>
                <a:gd name="T56" fmla="*/ 9 w 846"/>
                <a:gd name="T57" fmla="*/ 0 h 153"/>
                <a:gd name="T58" fmla="*/ 10 w 846"/>
                <a:gd name="T59" fmla="*/ 0 h 153"/>
                <a:gd name="T60" fmla="*/ 10 w 846"/>
                <a:gd name="T61" fmla="*/ 0 h 153"/>
                <a:gd name="T62" fmla="*/ 11 w 846"/>
                <a:gd name="T63" fmla="*/ 0 h 153"/>
                <a:gd name="T64" fmla="*/ 11 w 846"/>
                <a:gd name="T65" fmla="*/ 0 h 153"/>
                <a:gd name="T66" fmla="*/ 11 w 846"/>
                <a:gd name="T67" fmla="*/ 0 h 153"/>
                <a:gd name="T68" fmla="*/ 12 w 846"/>
                <a:gd name="T69" fmla="*/ 0 h 153"/>
                <a:gd name="T70" fmla="*/ 12 w 846"/>
                <a:gd name="T71" fmla="*/ 0 h 153"/>
                <a:gd name="T72" fmla="*/ 13 w 846"/>
                <a:gd name="T73" fmla="*/ 0 h 153"/>
                <a:gd name="T74" fmla="*/ 13 w 846"/>
                <a:gd name="T75" fmla="*/ 0 h 153"/>
                <a:gd name="T76" fmla="*/ 13 w 846"/>
                <a:gd name="T77" fmla="*/ 0 h 153"/>
                <a:gd name="T78" fmla="*/ 13 w 846"/>
                <a:gd name="T79" fmla="*/ 0 h 153"/>
                <a:gd name="T80" fmla="*/ 13 w 846"/>
                <a:gd name="T81" fmla="*/ 0 h 153"/>
                <a:gd name="T82" fmla="*/ 14 w 846"/>
                <a:gd name="T83" fmla="*/ 0 h 153"/>
                <a:gd name="T84" fmla="*/ 14 w 846"/>
                <a:gd name="T85" fmla="*/ 0 h 153"/>
                <a:gd name="T86" fmla="*/ 14 w 846"/>
                <a:gd name="T87" fmla="*/ 0 h 153"/>
                <a:gd name="T88" fmla="*/ 14 w 846"/>
                <a:gd name="T89" fmla="*/ 0 h 153"/>
                <a:gd name="T90" fmla="*/ 14 w 846"/>
                <a:gd name="T91" fmla="*/ 0 h 153"/>
                <a:gd name="T92" fmla="*/ 15 w 846"/>
                <a:gd name="T93" fmla="*/ 0 h 153"/>
                <a:gd name="T94" fmla="*/ 15 w 846"/>
                <a:gd name="T95" fmla="*/ 0 h 153"/>
                <a:gd name="T96" fmla="*/ 15 w 846"/>
                <a:gd name="T97" fmla="*/ 0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46" h="153">
                  <a:moveTo>
                    <a:pt x="0" y="153"/>
                  </a:moveTo>
                  <a:lnTo>
                    <a:pt x="20" y="144"/>
                  </a:lnTo>
                  <a:lnTo>
                    <a:pt x="40" y="137"/>
                  </a:lnTo>
                  <a:lnTo>
                    <a:pt x="59" y="130"/>
                  </a:lnTo>
                  <a:lnTo>
                    <a:pt x="78" y="124"/>
                  </a:lnTo>
                  <a:lnTo>
                    <a:pt x="94" y="118"/>
                  </a:lnTo>
                  <a:lnTo>
                    <a:pt x="110" y="112"/>
                  </a:lnTo>
                  <a:lnTo>
                    <a:pt x="124" y="107"/>
                  </a:lnTo>
                  <a:lnTo>
                    <a:pt x="137" y="102"/>
                  </a:lnTo>
                  <a:lnTo>
                    <a:pt x="150" y="98"/>
                  </a:lnTo>
                  <a:lnTo>
                    <a:pt x="162" y="94"/>
                  </a:lnTo>
                  <a:lnTo>
                    <a:pt x="173" y="89"/>
                  </a:lnTo>
                  <a:lnTo>
                    <a:pt x="183" y="86"/>
                  </a:lnTo>
                  <a:lnTo>
                    <a:pt x="193" y="82"/>
                  </a:lnTo>
                  <a:lnTo>
                    <a:pt x="202" y="79"/>
                  </a:lnTo>
                  <a:lnTo>
                    <a:pt x="212" y="76"/>
                  </a:lnTo>
                  <a:lnTo>
                    <a:pt x="219" y="73"/>
                  </a:lnTo>
                  <a:lnTo>
                    <a:pt x="228" y="72"/>
                  </a:lnTo>
                  <a:lnTo>
                    <a:pt x="237" y="69"/>
                  </a:lnTo>
                  <a:lnTo>
                    <a:pt x="244" y="68"/>
                  </a:lnTo>
                  <a:lnTo>
                    <a:pt x="251" y="65"/>
                  </a:lnTo>
                  <a:lnTo>
                    <a:pt x="258" y="63"/>
                  </a:lnTo>
                  <a:lnTo>
                    <a:pt x="266" y="62"/>
                  </a:lnTo>
                  <a:lnTo>
                    <a:pt x="273" y="59"/>
                  </a:lnTo>
                  <a:lnTo>
                    <a:pt x="280" y="58"/>
                  </a:lnTo>
                  <a:lnTo>
                    <a:pt x="289" y="56"/>
                  </a:lnTo>
                  <a:lnTo>
                    <a:pt x="296" y="55"/>
                  </a:lnTo>
                  <a:lnTo>
                    <a:pt x="305" y="53"/>
                  </a:lnTo>
                  <a:lnTo>
                    <a:pt x="313" y="52"/>
                  </a:lnTo>
                  <a:lnTo>
                    <a:pt x="322" y="50"/>
                  </a:lnTo>
                  <a:lnTo>
                    <a:pt x="332" y="47"/>
                  </a:lnTo>
                  <a:lnTo>
                    <a:pt x="342" y="46"/>
                  </a:lnTo>
                  <a:lnTo>
                    <a:pt x="352" y="45"/>
                  </a:lnTo>
                  <a:lnTo>
                    <a:pt x="362" y="42"/>
                  </a:lnTo>
                  <a:lnTo>
                    <a:pt x="372" y="40"/>
                  </a:lnTo>
                  <a:lnTo>
                    <a:pt x="383" y="39"/>
                  </a:lnTo>
                  <a:lnTo>
                    <a:pt x="391" y="37"/>
                  </a:lnTo>
                  <a:lnTo>
                    <a:pt x="400" y="36"/>
                  </a:lnTo>
                  <a:lnTo>
                    <a:pt x="407" y="34"/>
                  </a:lnTo>
                  <a:lnTo>
                    <a:pt x="416" y="33"/>
                  </a:lnTo>
                  <a:lnTo>
                    <a:pt x="423" y="32"/>
                  </a:lnTo>
                  <a:lnTo>
                    <a:pt x="429" y="30"/>
                  </a:lnTo>
                  <a:lnTo>
                    <a:pt x="436" y="29"/>
                  </a:lnTo>
                  <a:lnTo>
                    <a:pt x="442" y="29"/>
                  </a:lnTo>
                  <a:lnTo>
                    <a:pt x="449" y="27"/>
                  </a:lnTo>
                  <a:lnTo>
                    <a:pt x="455" y="26"/>
                  </a:lnTo>
                  <a:lnTo>
                    <a:pt x="461" y="26"/>
                  </a:lnTo>
                  <a:lnTo>
                    <a:pt x="466" y="24"/>
                  </a:lnTo>
                  <a:lnTo>
                    <a:pt x="474" y="24"/>
                  </a:lnTo>
                  <a:lnTo>
                    <a:pt x="479" y="23"/>
                  </a:lnTo>
                  <a:lnTo>
                    <a:pt x="485" y="23"/>
                  </a:lnTo>
                  <a:lnTo>
                    <a:pt x="492" y="22"/>
                  </a:lnTo>
                  <a:lnTo>
                    <a:pt x="498" y="22"/>
                  </a:lnTo>
                  <a:lnTo>
                    <a:pt x="505" y="20"/>
                  </a:lnTo>
                  <a:lnTo>
                    <a:pt x="513" y="20"/>
                  </a:lnTo>
                  <a:lnTo>
                    <a:pt x="520" y="19"/>
                  </a:lnTo>
                  <a:lnTo>
                    <a:pt x="527" y="19"/>
                  </a:lnTo>
                  <a:lnTo>
                    <a:pt x="536" y="17"/>
                  </a:lnTo>
                  <a:lnTo>
                    <a:pt x="544" y="17"/>
                  </a:lnTo>
                  <a:lnTo>
                    <a:pt x="554" y="16"/>
                  </a:lnTo>
                  <a:lnTo>
                    <a:pt x="564" y="16"/>
                  </a:lnTo>
                  <a:lnTo>
                    <a:pt x="575" y="14"/>
                  </a:lnTo>
                  <a:lnTo>
                    <a:pt x="586" y="13"/>
                  </a:lnTo>
                  <a:lnTo>
                    <a:pt x="598" y="13"/>
                  </a:lnTo>
                  <a:lnTo>
                    <a:pt x="611" y="11"/>
                  </a:lnTo>
                  <a:lnTo>
                    <a:pt x="624" y="10"/>
                  </a:lnTo>
                  <a:lnTo>
                    <a:pt x="637" y="10"/>
                  </a:lnTo>
                  <a:lnTo>
                    <a:pt x="647" y="9"/>
                  </a:lnTo>
                  <a:lnTo>
                    <a:pt x="658" y="9"/>
                  </a:lnTo>
                  <a:lnTo>
                    <a:pt x="668" y="7"/>
                  </a:lnTo>
                  <a:lnTo>
                    <a:pt x="677" y="6"/>
                  </a:lnTo>
                  <a:lnTo>
                    <a:pt x="686" y="6"/>
                  </a:lnTo>
                  <a:lnTo>
                    <a:pt x="694" y="6"/>
                  </a:lnTo>
                  <a:lnTo>
                    <a:pt x="702" y="4"/>
                  </a:lnTo>
                  <a:lnTo>
                    <a:pt x="709" y="4"/>
                  </a:lnTo>
                  <a:lnTo>
                    <a:pt x="716" y="4"/>
                  </a:lnTo>
                  <a:lnTo>
                    <a:pt x="723" y="3"/>
                  </a:lnTo>
                  <a:lnTo>
                    <a:pt x="729" y="3"/>
                  </a:lnTo>
                  <a:lnTo>
                    <a:pt x="735" y="3"/>
                  </a:lnTo>
                  <a:lnTo>
                    <a:pt x="741" y="3"/>
                  </a:lnTo>
                  <a:lnTo>
                    <a:pt x="746" y="1"/>
                  </a:lnTo>
                  <a:lnTo>
                    <a:pt x="752" y="1"/>
                  </a:lnTo>
                  <a:lnTo>
                    <a:pt x="758" y="1"/>
                  </a:lnTo>
                  <a:lnTo>
                    <a:pt x="762" y="1"/>
                  </a:lnTo>
                  <a:lnTo>
                    <a:pt x="768" y="1"/>
                  </a:lnTo>
                  <a:lnTo>
                    <a:pt x="774" y="1"/>
                  </a:lnTo>
                  <a:lnTo>
                    <a:pt x="778" y="1"/>
                  </a:lnTo>
                  <a:lnTo>
                    <a:pt x="784" y="1"/>
                  </a:lnTo>
                  <a:lnTo>
                    <a:pt x="790" y="1"/>
                  </a:lnTo>
                  <a:lnTo>
                    <a:pt x="795" y="0"/>
                  </a:lnTo>
                  <a:lnTo>
                    <a:pt x="801" y="0"/>
                  </a:lnTo>
                  <a:lnTo>
                    <a:pt x="808" y="0"/>
                  </a:lnTo>
                  <a:lnTo>
                    <a:pt x="816" y="0"/>
                  </a:lnTo>
                  <a:lnTo>
                    <a:pt x="823" y="0"/>
                  </a:lnTo>
                  <a:lnTo>
                    <a:pt x="830" y="0"/>
                  </a:lnTo>
                  <a:lnTo>
                    <a:pt x="837" y="0"/>
                  </a:lnTo>
                  <a:lnTo>
                    <a:pt x="84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6137" name="Rectangle 56">
              <a:extLst>
                <a:ext uri="{FF2B5EF4-FFF2-40B4-BE49-F238E27FC236}">
                  <a16:creationId xmlns:a16="http://schemas.microsoft.com/office/drawing/2014/main" id="{8FBABF31-2384-46EF-8432-5391F4F3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942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58" name="Rectangle 2">
            <a:extLst>
              <a:ext uri="{FF2B5EF4-FFF2-40B4-BE49-F238E27FC236}">
                <a16:creationId xmlns:a16="http://schemas.microsoft.com/office/drawing/2014/main" id="{5A31A741-FBE4-403A-99C4-07AEF5735216}"/>
              </a:ext>
            </a:extLst>
          </p:cNvPr>
          <p:cNvSpPr txBox="1">
            <a:spLocks noChangeArrowheads="1"/>
          </p:cNvSpPr>
          <p:nvPr/>
        </p:nvSpPr>
        <p:spPr>
          <a:xfrm>
            <a:off x="2881673" y="152376"/>
            <a:ext cx="8259762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>
                <a:latin typeface="Comic Sans MS" panose="030F0702030302020204" pitchFamily="66" charset="0"/>
              </a:rPr>
              <a:t>Moore FSM - Example (II)</a:t>
            </a:r>
          </a:p>
        </p:txBody>
      </p: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7" name="Group 2">
            <a:extLst>
              <a:ext uri="{FF2B5EF4-FFF2-40B4-BE49-F238E27FC236}">
                <a16:creationId xmlns:a16="http://schemas.microsoft.com/office/drawing/2014/main" id="{F469E9EE-22D6-4CB1-B98B-42A6E61DF2A3}"/>
              </a:ext>
            </a:extLst>
          </p:cNvPr>
          <p:cNvGrpSpPr>
            <a:grpSpLocks/>
          </p:cNvGrpSpPr>
          <p:nvPr/>
        </p:nvGrpSpPr>
        <p:grpSpPr bwMode="auto">
          <a:xfrm>
            <a:off x="3311236" y="1812637"/>
            <a:ext cx="4662488" cy="2352675"/>
            <a:chOff x="1348" y="1180"/>
            <a:chExt cx="2937" cy="1482"/>
          </a:xfrm>
        </p:grpSpPr>
        <p:sp>
          <p:nvSpPr>
            <p:cNvPr id="47109" name="Rectangle 3">
              <a:extLst>
                <a:ext uri="{FF2B5EF4-FFF2-40B4-BE49-F238E27FC236}">
                  <a16:creationId xmlns:a16="http://schemas.microsoft.com/office/drawing/2014/main" id="{EBE3BD77-183A-4143-823E-8C7A42CE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1180"/>
              <a:ext cx="2913" cy="8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0" name="Rectangle 4">
              <a:extLst>
                <a:ext uri="{FF2B5EF4-FFF2-40B4-BE49-F238E27FC236}">
                  <a16:creationId xmlns:a16="http://schemas.microsoft.com/office/drawing/2014/main" id="{3B8CF7FE-DD67-4227-8D55-7B2122766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201"/>
              <a:ext cx="8" cy="34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1" name="Rectangle 5">
              <a:extLst>
                <a:ext uri="{FF2B5EF4-FFF2-40B4-BE49-F238E27FC236}">
                  <a16:creationId xmlns:a16="http://schemas.microsoft.com/office/drawing/2014/main" id="{A3C0A23C-73D4-4AA2-A03C-3FFF2EBCB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1201"/>
              <a:ext cx="9" cy="34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2" name="Rectangle 6">
              <a:extLst>
                <a:ext uri="{FF2B5EF4-FFF2-40B4-BE49-F238E27FC236}">
                  <a16:creationId xmlns:a16="http://schemas.microsoft.com/office/drawing/2014/main" id="{EEB5A9B8-B7D9-4D5E-992E-79B5172F2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340"/>
              <a:ext cx="72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Present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3" name="Rectangle 7">
              <a:extLst>
                <a:ext uri="{FF2B5EF4-FFF2-40B4-BE49-F238E27FC236}">
                  <a16:creationId xmlns:a16="http://schemas.microsoft.com/office/drawing/2014/main" id="{E8535309-585B-434D-8BFA-DFA86A83E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201"/>
              <a:ext cx="9" cy="34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4" name="Rectangle 8">
              <a:extLst>
                <a:ext uri="{FF2B5EF4-FFF2-40B4-BE49-F238E27FC236}">
                  <a16:creationId xmlns:a16="http://schemas.microsoft.com/office/drawing/2014/main" id="{27C8F704-9352-41AA-AC0B-B02FC8BA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273"/>
              <a:ext cx="102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Next state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5" name="Rectangle 9">
              <a:extLst>
                <a:ext uri="{FF2B5EF4-FFF2-40B4-BE49-F238E27FC236}">
                  <a16:creationId xmlns:a16="http://schemas.microsoft.com/office/drawing/2014/main" id="{5B9D92A9-8FC7-44B6-BA1C-AF0341DD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201"/>
              <a:ext cx="9" cy="342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6" name="Rectangle 10">
              <a:extLst>
                <a:ext uri="{FF2B5EF4-FFF2-40B4-BE49-F238E27FC236}">
                  <a16:creationId xmlns:a16="http://schemas.microsoft.com/office/drawing/2014/main" id="{CEAB0739-7DC5-4206-B459-818157019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1533"/>
              <a:ext cx="1406" cy="1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7" name="Rectangle 11">
              <a:extLst>
                <a:ext uri="{FF2B5EF4-FFF2-40B4-BE49-F238E27FC236}">
                  <a16:creationId xmlns:a16="http://schemas.microsoft.com/office/drawing/2014/main" id="{7E822F5D-49CF-4072-9BE1-DFE057DFD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543"/>
              <a:ext cx="8" cy="33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8" name="Rectangle 12">
              <a:extLst>
                <a:ext uri="{FF2B5EF4-FFF2-40B4-BE49-F238E27FC236}">
                  <a16:creationId xmlns:a16="http://schemas.microsoft.com/office/drawing/2014/main" id="{35C28307-B42B-4FA0-A9DA-10A64B86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340"/>
              <a:ext cx="61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Output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19" name="Rectangle 13">
              <a:extLst>
                <a:ext uri="{FF2B5EF4-FFF2-40B4-BE49-F238E27FC236}">
                  <a16:creationId xmlns:a16="http://schemas.microsoft.com/office/drawing/2014/main" id="{99DD8EA2-1807-4E29-972B-731789E81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1543"/>
              <a:ext cx="9" cy="33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20" name="Rectangle 14">
              <a:extLst>
                <a:ext uri="{FF2B5EF4-FFF2-40B4-BE49-F238E27FC236}">
                  <a16:creationId xmlns:a16="http://schemas.microsoft.com/office/drawing/2014/main" id="{1B377B23-1C04-4402-B3E9-33C84DDD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546"/>
              <a:ext cx="51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state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21" name="Rectangle 15">
              <a:extLst>
                <a:ext uri="{FF2B5EF4-FFF2-40B4-BE49-F238E27FC236}">
                  <a16:creationId xmlns:a16="http://schemas.microsoft.com/office/drawing/2014/main" id="{8102BF2D-1179-4E9C-910B-B302AE3C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612"/>
              <a:ext cx="1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 i="1">
                <a:latin typeface="Comic Sans MS" panose="030F0702030302020204" pitchFamily="66" charset="0"/>
              </a:endParaRPr>
            </a:p>
          </p:txBody>
        </p:sp>
        <p:sp>
          <p:nvSpPr>
            <p:cNvPr id="47122" name="Rectangle 16">
              <a:extLst>
                <a:ext uri="{FF2B5EF4-FFF2-40B4-BE49-F238E27FC236}">
                  <a16:creationId xmlns:a16="http://schemas.microsoft.com/office/drawing/2014/main" id="{B00FC511-6A9E-44AE-8C1B-B237DDCF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612"/>
              <a:ext cx="1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23" name="Rectangle 17">
              <a:extLst>
                <a:ext uri="{FF2B5EF4-FFF2-40B4-BE49-F238E27FC236}">
                  <a16:creationId xmlns:a16="http://schemas.microsoft.com/office/drawing/2014/main" id="{FE44FA4A-43C7-4908-B66F-B7DB8AA0C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612"/>
              <a:ext cx="1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24" name="Rectangle 18">
              <a:extLst>
                <a:ext uri="{FF2B5EF4-FFF2-40B4-BE49-F238E27FC236}">
                  <a16:creationId xmlns:a16="http://schemas.microsoft.com/office/drawing/2014/main" id="{2A716CA7-BAA7-481E-BD53-97B8C3FE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1612"/>
              <a:ext cx="1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 i="1">
                <a:latin typeface="Comic Sans MS" panose="030F0702030302020204" pitchFamily="66" charset="0"/>
              </a:endParaRPr>
            </a:p>
          </p:txBody>
        </p:sp>
        <p:sp>
          <p:nvSpPr>
            <p:cNvPr id="47125" name="Rectangle 19">
              <a:extLst>
                <a:ext uri="{FF2B5EF4-FFF2-40B4-BE49-F238E27FC236}">
                  <a16:creationId xmlns:a16="http://schemas.microsoft.com/office/drawing/2014/main" id="{F07CB553-E6EC-437A-92FA-6746C294A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4" y="1612"/>
              <a:ext cx="1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26" name="Rectangle 20">
              <a:extLst>
                <a:ext uri="{FF2B5EF4-FFF2-40B4-BE49-F238E27FC236}">
                  <a16:creationId xmlns:a16="http://schemas.microsoft.com/office/drawing/2014/main" id="{084F6BA7-2153-4965-8EDC-B75A3DCD0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543"/>
              <a:ext cx="9" cy="33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27" name="Rectangle 21">
              <a:extLst>
                <a:ext uri="{FF2B5EF4-FFF2-40B4-BE49-F238E27FC236}">
                  <a16:creationId xmlns:a16="http://schemas.microsoft.com/office/drawing/2014/main" id="{7A1E6D65-AFA5-46D1-83AA-CB60E9932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612"/>
              <a:ext cx="1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28" name="Rectangle 22">
              <a:extLst>
                <a:ext uri="{FF2B5EF4-FFF2-40B4-BE49-F238E27FC236}">
                  <a16:creationId xmlns:a16="http://schemas.microsoft.com/office/drawing/2014/main" id="{2B2E84F2-9E3F-45B4-9932-13E61DF32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543"/>
              <a:ext cx="9" cy="33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29" name="Rectangle 23">
              <a:extLst>
                <a:ext uri="{FF2B5EF4-FFF2-40B4-BE49-F238E27FC236}">
                  <a16:creationId xmlns:a16="http://schemas.microsoft.com/office/drawing/2014/main" id="{AA2B0C99-2869-4DE9-B31C-28E78FEDD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1869"/>
              <a:ext cx="2913" cy="1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30" name="Rectangle 24">
              <a:extLst>
                <a:ext uri="{FF2B5EF4-FFF2-40B4-BE49-F238E27FC236}">
                  <a16:creationId xmlns:a16="http://schemas.microsoft.com/office/drawing/2014/main" id="{ED9F1A97-BEB2-4B7E-8A80-F78942B7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881"/>
              <a:ext cx="8" cy="29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31" name="Rectangle 25">
              <a:extLst>
                <a:ext uri="{FF2B5EF4-FFF2-40B4-BE49-F238E27FC236}">
                  <a16:creationId xmlns:a16="http://schemas.microsoft.com/office/drawing/2014/main" id="{60BB372C-CF63-4664-88E9-E2A2D4765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545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z </a:t>
              </a:r>
              <a:endParaRPr lang="en-US" altLang="en-US" sz="1800" i="1">
                <a:latin typeface="Comic Sans MS" panose="030F0702030302020204" pitchFamily="66" charset="0"/>
              </a:endParaRPr>
            </a:p>
          </p:txBody>
        </p:sp>
        <p:sp>
          <p:nvSpPr>
            <p:cNvPr id="47132" name="Rectangle 26">
              <a:extLst>
                <a:ext uri="{FF2B5EF4-FFF2-40B4-BE49-F238E27FC236}">
                  <a16:creationId xmlns:a16="http://schemas.microsoft.com/office/drawing/2014/main" id="{EC0ADD98-3505-4E7A-8D2A-095C9775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1881"/>
              <a:ext cx="9" cy="29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33" name="Rectangle 27">
              <a:extLst>
                <a:ext uri="{FF2B5EF4-FFF2-40B4-BE49-F238E27FC236}">
                  <a16:creationId xmlns:a16="http://schemas.microsoft.com/office/drawing/2014/main" id="{B2E518ED-F08A-430C-BCEE-54D5CA5A0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952"/>
              <a:ext cx="19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A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34" name="Rectangle 28">
              <a:extLst>
                <a:ext uri="{FF2B5EF4-FFF2-40B4-BE49-F238E27FC236}">
                  <a16:creationId xmlns:a16="http://schemas.microsoft.com/office/drawing/2014/main" id="{3E70CBD3-250F-450B-B7CA-3C00FE5D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1952"/>
              <a:ext cx="19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A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35" name="Rectangle 29">
              <a:extLst>
                <a:ext uri="{FF2B5EF4-FFF2-40B4-BE49-F238E27FC236}">
                  <a16:creationId xmlns:a16="http://schemas.microsoft.com/office/drawing/2014/main" id="{2C4D9DEE-02E6-436F-9807-925E2DF28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881"/>
              <a:ext cx="9" cy="29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36" name="Rectangle 30">
              <a:extLst>
                <a:ext uri="{FF2B5EF4-FFF2-40B4-BE49-F238E27FC236}">
                  <a16:creationId xmlns:a16="http://schemas.microsoft.com/office/drawing/2014/main" id="{0D5B0AF0-7DB8-429F-946A-A23EB93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1952"/>
              <a:ext cx="17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B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37" name="Rectangle 31">
              <a:extLst>
                <a:ext uri="{FF2B5EF4-FFF2-40B4-BE49-F238E27FC236}">
                  <a16:creationId xmlns:a16="http://schemas.microsoft.com/office/drawing/2014/main" id="{14288805-50DB-4B5E-A26C-B07BC2C5B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881"/>
              <a:ext cx="9" cy="29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38" name="Rectangle 32">
              <a:extLst>
                <a:ext uri="{FF2B5EF4-FFF2-40B4-BE49-F238E27FC236}">
                  <a16:creationId xmlns:a16="http://schemas.microsoft.com/office/drawing/2014/main" id="{095C645A-F5F1-45F0-BF77-64CE7457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2177"/>
              <a:ext cx="8" cy="22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39" name="Rectangle 33">
              <a:extLst>
                <a:ext uri="{FF2B5EF4-FFF2-40B4-BE49-F238E27FC236}">
                  <a16:creationId xmlns:a16="http://schemas.microsoft.com/office/drawing/2014/main" id="{F713AD01-AB47-4B86-BD1E-CBB2002C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952"/>
              <a:ext cx="16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0" name="Rectangle 34">
              <a:extLst>
                <a:ext uri="{FF2B5EF4-FFF2-40B4-BE49-F238E27FC236}">
                  <a16:creationId xmlns:a16="http://schemas.microsoft.com/office/drawing/2014/main" id="{DC07BBC4-9D26-4CC4-88E9-16BC1E866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2177"/>
              <a:ext cx="9" cy="22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1" name="Rectangle 35">
              <a:extLst>
                <a:ext uri="{FF2B5EF4-FFF2-40B4-BE49-F238E27FC236}">
                  <a16:creationId xmlns:a16="http://schemas.microsoft.com/office/drawing/2014/main" id="{93C8250C-3739-426B-9F68-046346AC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173"/>
              <a:ext cx="17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B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2" name="Rectangle 36">
              <a:extLst>
                <a:ext uri="{FF2B5EF4-FFF2-40B4-BE49-F238E27FC236}">
                  <a16:creationId xmlns:a16="http://schemas.microsoft.com/office/drawing/2014/main" id="{6032F3A7-73A6-4C54-812D-1BADD678B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2173"/>
              <a:ext cx="19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A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3" name="Rectangle 37">
              <a:extLst>
                <a:ext uri="{FF2B5EF4-FFF2-40B4-BE49-F238E27FC236}">
                  <a16:creationId xmlns:a16="http://schemas.microsoft.com/office/drawing/2014/main" id="{042B517F-002E-4027-B866-076807181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177"/>
              <a:ext cx="9" cy="22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4" name="Rectangle 38">
              <a:extLst>
                <a:ext uri="{FF2B5EF4-FFF2-40B4-BE49-F238E27FC236}">
                  <a16:creationId xmlns:a16="http://schemas.microsoft.com/office/drawing/2014/main" id="{86B4B9DA-088C-42CB-9471-6D7CB8E42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2173"/>
              <a:ext cx="16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C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5" name="Rectangle 39">
              <a:extLst>
                <a:ext uri="{FF2B5EF4-FFF2-40B4-BE49-F238E27FC236}">
                  <a16:creationId xmlns:a16="http://schemas.microsoft.com/office/drawing/2014/main" id="{4C197DA0-FAFB-49B0-93EA-3AB55474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177"/>
              <a:ext cx="9" cy="22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6" name="Rectangle 40">
              <a:extLst>
                <a:ext uri="{FF2B5EF4-FFF2-40B4-BE49-F238E27FC236}">
                  <a16:creationId xmlns:a16="http://schemas.microsoft.com/office/drawing/2014/main" id="{7B39FBA9-FEC6-4D63-83A6-5E6D0D64C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2405"/>
              <a:ext cx="8" cy="25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7" name="Rectangle 41">
              <a:extLst>
                <a:ext uri="{FF2B5EF4-FFF2-40B4-BE49-F238E27FC236}">
                  <a16:creationId xmlns:a16="http://schemas.microsoft.com/office/drawing/2014/main" id="{BB96935A-F66C-444E-907C-2F2604D2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173"/>
              <a:ext cx="16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8" name="Rectangle 42">
              <a:extLst>
                <a:ext uri="{FF2B5EF4-FFF2-40B4-BE49-F238E27FC236}">
                  <a16:creationId xmlns:a16="http://schemas.microsoft.com/office/drawing/2014/main" id="{70BB0492-BB73-486D-B5D2-582752F7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2405"/>
              <a:ext cx="9" cy="25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49" name="Rectangle 43">
              <a:extLst>
                <a:ext uri="{FF2B5EF4-FFF2-40B4-BE49-F238E27FC236}">
                  <a16:creationId xmlns:a16="http://schemas.microsoft.com/office/drawing/2014/main" id="{706BC61E-291E-4AC5-BABA-2D2C7E8F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397"/>
              <a:ext cx="16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C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50" name="Rectangle 44">
              <a:extLst>
                <a:ext uri="{FF2B5EF4-FFF2-40B4-BE49-F238E27FC236}">
                  <a16:creationId xmlns:a16="http://schemas.microsoft.com/office/drawing/2014/main" id="{BC12EAC5-E20A-48D1-90BA-3A986585E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2397"/>
              <a:ext cx="19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A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51" name="Rectangle 45">
              <a:extLst>
                <a:ext uri="{FF2B5EF4-FFF2-40B4-BE49-F238E27FC236}">
                  <a16:creationId xmlns:a16="http://schemas.microsoft.com/office/drawing/2014/main" id="{CE6FC2A7-0331-4034-BD69-4DC172D5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405"/>
              <a:ext cx="9" cy="25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52" name="Rectangle 46">
              <a:extLst>
                <a:ext uri="{FF2B5EF4-FFF2-40B4-BE49-F238E27FC236}">
                  <a16:creationId xmlns:a16="http://schemas.microsoft.com/office/drawing/2014/main" id="{DEF89BC3-BBA6-4574-A4D5-8FF1D3D1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2397"/>
              <a:ext cx="16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C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53" name="Rectangle 47">
              <a:extLst>
                <a:ext uri="{FF2B5EF4-FFF2-40B4-BE49-F238E27FC236}">
                  <a16:creationId xmlns:a16="http://schemas.microsoft.com/office/drawing/2014/main" id="{2EE4D85B-F320-4BBB-9474-2F097B13B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405"/>
              <a:ext cx="9" cy="25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54" name="Rectangle 48">
              <a:extLst>
                <a:ext uri="{FF2B5EF4-FFF2-40B4-BE49-F238E27FC236}">
                  <a16:creationId xmlns:a16="http://schemas.microsoft.com/office/drawing/2014/main" id="{106B056D-72F5-4A17-AE79-FA1AF77B2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2653"/>
              <a:ext cx="2913" cy="9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7155" name="Rectangle 49">
              <a:extLst>
                <a:ext uri="{FF2B5EF4-FFF2-40B4-BE49-F238E27FC236}">
                  <a16:creationId xmlns:a16="http://schemas.microsoft.com/office/drawing/2014/main" id="{F41EC27F-2324-48B6-ACD7-6C0D17BDC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397"/>
              <a:ext cx="13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20D34D85-742F-4441-B7BF-77FF76713E24}"/>
              </a:ext>
            </a:extLst>
          </p:cNvPr>
          <p:cNvSpPr txBox="1">
            <a:spLocks noChangeArrowheads="1"/>
          </p:cNvSpPr>
          <p:nvPr/>
        </p:nvSpPr>
        <p:spPr>
          <a:xfrm>
            <a:off x="2937886" y="261650"/>
            <a:ext cx="8259762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>
                <a:latin typeface="Comic Sans MS" panose="030F0702030302020204" pitchFamily="66" charset="0"/>
              </a:rPr>
              <a:t>Moore FSM – State table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AAC34463-4F1F-45BF-8FE3-BD694A862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0709" y="-689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FSM  Example 2: VHDL code (I)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F04C867-1261-4757-B318-02EF47591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7509" y="1256579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Library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ieee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USE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ieee.std_logic_1164.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all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simple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(	clock   :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STD_LOGIC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resetn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: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STD_LOGIC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w          :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STD_LOGIC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		z          :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STD_LOGIC 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simple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Behavior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simple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TYPE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State_type</a:t>
            </a:r>
            <a:r>
              <a:rPr lang="en-US" altLang="en-US" sz="12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(A, B, C)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SIGNAL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y :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State_type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(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resetn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, clock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resetn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= '0'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		y &lt;= A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ELSIF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Clock'EVENT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Clock = '1')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4A5CE2AF-3E5E-4F98-AFEB-B69DFF442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528" y="-1151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FSM  Example 2: VHDL code (II)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B135B6-0F73-4932-84F0-836CE39FB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5146" y="121039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CASE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y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11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A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1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w = '0'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	y &lt;= A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	y &lt;= B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11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11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B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w = '0'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	y &lt;= A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	y &lt;= C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11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C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w = '0'</a:t>
            </a:r>
            <a:r>
              <a:rPr lang="en-US" altLang="en-US" sz="11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	y &lt;= A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	y &lt;= C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		   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11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11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CASE</a:t>
            </a:r>
            <a:r>
              <a:rPr lang="en-US" altLang="en-US" sz="11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400DAC4A-F2C3-4306-AA4A-0E1543A36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8345" y="281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Moore FSM  Example 2: VHDL code (III)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B3571F8-AA50-4E31-94AE-A702DEA6A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20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20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z &lt;= '1' </a:t>
            </a: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y = C </a:t>
            </a: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'0' ;</a:t>
            </a:r>
          </a:p>
          <a:p>
            <a:pPr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Behavior ;</a:t>
            </a:r>
          </a:p>
          <a:p>
            <a:pPr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Group 2">
            <a:extLst>
              <a:ext uri="{FF2B5EF4-FFF2-40B4-BE49-F238E27FC236}">
                <a16:creationId xmlns:a16="http://schemas.microsoft.com/office/drawing/2014/main" id="{B28A53FC-A8E1-4429-95D9-45A0F1682486}"/>
              </a:ext>
            </a:extLst>
          </p:cNvPr>
          <p:cNvGrpSpPr>
            <a:grpSpLocks/>
          </p:cNvGrpSpPr>
          <p:nvPr/>
        </p:nvGrpSpPr>
        <p:grpSpPr bwMode="auto">
          <a:xfrm>
            <a:off x="2740891" y="2050472"/>
            <a:ext cx="6129338" cy="1951038"/>
            <a:chOff x="939" y="1278"/>
            <a:chExt cx="3861" cy="1229"/>
          </a:xfrm>
        </p:grpSpPr>
        <p:sp>
          <p:nvSpPr>
            <p:cNvPr id="51205" name="Freeform 3">
              <a:extLst>
                <a:ext uri="{FF2B5EF4-FFF2-40B4-BE49-F238E27FC236}">
                  <a16:creationId xmlns:a16="http://schemas.microsoft.com/office/drawing/2014/main" id="{D21D56EC-E5D1-4A88-9AEC-774AB98E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" y="2080"/>
              <a:ext cx="86" cy="71"/>
            </a:xfrm>
            <a:custGeom>
              <a:avLst/>
              <a:gdLst>
                <a:gd name="T0" fmla="*/ 2 w 173"/>
                <a:gd name="T1" fmla="*/ 1 h 144"/>
                <a:gd name="T2" fmla="*/ 0 w 173"/>
                <a:gd name="T3" fmla="*/ 0 h 144"/>
                <a:gd name="T4" fmla="*/ 1 w 173"/>
                <a:gd name="T5" fmla="*/ 2 h 144"/>
                <a:gd name="T6" fmla="*/ 2 w 173"/>
                <a:gd name="T7" fmla="*/ 1 h 144"/>
                <a:gd name="T8" fmla="*/ 2 w 173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144">
                  <a:moveTo>
                    <a:pt x="173" y="86"/>
                  </a:moveTo>
                  <a:lnTo>
                    <a:pt x="0" y="0"/>
                  </a:lnTo>
                  <a:lnTo>
                    <a:pt x="115" y="144"/>
                  </a:lnTo>
                  <a:lnTo>
                    <a:pt x="144" y="115"/>
                  </a:lnTo>
                  <a:lnTo>
                    <a:pt x="173" y="86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06" name="Freeform 4">
              <a:extLst>
                <a:ext uri="{FF2B5EF4-FFF2-40B4-BE49-F238E27FC236}">
                  <a16:creationId xmlns:a16="http://schemas.microsoft.com/office/drawing/2014/main" id="{9EB43012-7CCF-41A4-8C49-0E092E41C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" y="1767"/>
              <a:ext cx="403" cy="403"/>
            </a:xfrm>
            <a:custGeom>
              <a:avLst/>
              <a:gdLst>
                <a:gd name="T0" fmla="*/ 1 w 805"/>
                <a:gd name="T1" fmla="*/ 7 h 805"/>
                <a:gd name="T2" fmla="*/ 1 w 805"/>
                <a:gd name="T3" fmla="*/ 6 h 805"/>
                <a:gd name="T4" fmla="*/ 1 w 805"/>
                <a:gd name="T5" fmla="*/ 5 h 805"/>
                <a:gd name="T6" fmla="*/ 1 w 805"/>
                <a:gd name="T7" fmla="*/ 4 h 805"/>
                <a:gd name="T8" fmla="*/ 2 w 805"/>
                <a:gd name="T9" fmla="*/ 3 h 805"/>
                <a:gd name="T10" fmla="*/ 2 w 805"/>
                <a:gd name="T11" fmla="*/ 2 h 805"/>
                <a:gd name="T12" fmla="*/ 3 w 805"/>
                <a:gd name="T13" fmla="*/ 2 h 805"/>
                <a:gd name="T14" fmla="*/ 4 w 805"/>
                <a:gd name="T15" fmla="*/ 1 h 805"/>
                <a:gd name="T16" fmla="*/ 5 w 805"/>
                <a:gd name="T17" fmla="*/ 1 h 805"/>
                <a:gd name="T18" fmla="*/ 6 w 805"/>
                <a:gd name="T19" fmla="*/ 1 h 805"/>
                <a:gd name="T20" fmla="*/ 7 w 805"/>
                <a:gd name="T21" fmla="*/ 1 h 805"/>
                <a:gd name="T22" fmla="*/ 7 w 805"/>
                <a:gd name="T23" fmla="*/ 0 h 805"/>
                <a:gd name="T24" fmla="*/ 8 w 805"/>
                <a:gd name="T25" fmla="*/ 1 h 805"/>
                <a:gd name="T26" fmla="*/ 9 w 805"/>
                <a:gd name="T27" fmla="*/ 1 h 805"/>
                <a:gd name="T28" fmla="*/ 9 w 805"/>
                <a:gd name="T29" fmla="*/ 1 h 805"/>
                <a:gd name="T30" fmla="*/ 10 w 805"/>
                <a:gd name="T31" fmla="*/ 2 h 805"/>
                <a:gd name="T32" fmla="*/ 11 w 805"/>
                <a:gd name="T33" fmla="*/ 2 h 805"/>
                <a:gd name="T34" fmla="*/ 12 w 805"/>
                <a:gd name="T35" fmla="*/ 3 h 805"/>
                <a:gd name="T36" fmla="*/ 12 w 805"/>
                <a:gd name="T37" fmla="*/ 4 h 805"/>
                <a:gd name="T38" fmla="*/ 13 w 805"/>
                <a:gd name="T39" fmla="*/ 4 h 805"/>
                <a:gd name="T40" fmla="*/ 13 w 805"/>
                <a:gd name="T41" fmla="*/ 5 h 805"/>
                <a:gd name="T42" fmla="*/ 13 w 805"/>
                <a:gd name="T43" fmla="*/ 6 h 805"/>
                <a:gd name="T44" fmla="*/ 13 w 805"/>
                <a:gd name="T45" fmla="*/ 7 h 805"/>
                <a:gd name="T46" fmla="*/ 13 w 805"/>
                <a:gd name="T47" fmla="*/ 7 h 805"/>
                <a:gd name="T48" fmla="*/ 13 w 805"/>
                <a:gd name="T49" fmla="*/ 8 h 805"/>
                <a:gd name="T50" fmla="*/ 13 w 805"/>
                <a:gd name="T51" fmla="*/ 9 h 805"/>
                <a:gd name="T52" fmla="*/ 12 w 805"/>
                <a:gd name="T53" fmla="*/ 10 h 805"/>
                <a:gd name="T54" fmla="*/ 12 w 805"/>
                <a:gd name="T55" fmla="*/ 11 h 805"/>
                <a:gd name="T56" fmla="*/ 11 w 805"/>
                <a:gd name="T57" fmla="*/ 11 h 805"/>
                <a:gd name="T58" fmla="*/ 10 w 805"/>
                <a:gd name="T59" fmla="*/ 12 h 805"/>
                <a:gd name="T60" fmla="*/ 9 w 805"/>
                <a:gd name="T61" fmla="*/ 12 h 805"/>
                <a:gd name="T62" fmla="*/ 9 w 805"/>
                <a:gd name="T63" fmla="*/ 13 h 805"/>
                <a:gd name="T64" fmla="*/ 8 w 805"/>
                <a:gd name="T65" fmla="*/ 13 h 805"/>
                <a:gd name="T66" fmla="*/ 7 w 805"/>
                <a:gd name="T67" fmla="*/ 13 h 805"/>
                <a:gd name="T68" fmla="*/ 7 w 805"/>
                <a:gd name="T69" fmla="*/ 13 h 805"/>
                <a:gd name="T70" fmla="*/ 7 w 805"/>
                <a:gd name="T71" fmla="*/ 13 h 805"/>
                <a:gd name="T72" fmla="*/ 7 w 805"/>
                <a:gd name="T73" fmla="*/ 13 h 805"/>
                <a:gd name="T74" fmla="*/ 7 w 805"/>
                <a:gd name="T75" fmla="*/ 13 h 805"/>
                <a:gd name="T76" fmla="*/ 7 w 805"/>
                <a:gd name="T77" fmla="*/ 13 h 805"/>
                <a:gd name="T78" fmla="*/ 7 w 805"/>
                <a:gd name="T79" fmla="*/ 13 h 805"/>
                <a:gd name="T80" fmla="*/ 7 w 805"/>
                <a:gd name="T81" fmla="*/ 13 h 805"/>
                <a:gd name="T82" fmla="*/ 7 w 805"/>
                <a:gd name="T83" fmla="*/ 13 h 805"/>
                <a:gd name="T84" fmla="*/ 7 w 805"/>
                <a:gd name="T85" fmla="*/ 13 h 805"/>
                <a:gd name="T86" fmla="*/ 7 w 805"/>
                <a:gd name="T87" fmla="*/ 13 h 805"/>
                <a:gd name="T88" fmla="*/ 7 w 805"/>
                <a:gd name="T89" fmla="*/ 13 h 805"/>
                <a:gd name="T90" fmla="*/ 7 w 805"/>
                <a:gd name="T91" fmla="*/ 13 h 805"/>
                <a:gd name="T92" fmla="*/ 6 w 805"/>
                <a:gd name="T93" fmla="*/ 13 h 805"/>
                <a:gd name="T94" fmla="*/ 5 w 805"/>
                <a:gd name="T95" fmla="*/ 13 h 805"/>
                <a:gd name="T96" fmla="*/ 4 w 805"/>
                <a:gd name="T97" fmla="*/ 12 h 805"/>
                <a:gd name="T98" fmla="*/ 3 w 805"/>
                <a:gd name="T99" fmla="*/ 12 h 805"/>
                <a:gd name="T100" fmla="*/ 2 w 805"/>
                <a:gd name="T101" fmla="*/ 11 h 805"/>
                <a:gd name="T102" fmla="*/ 2 w 805"/>
                <a:gd name="T103" fmla="*/ 11 h 805"/>
                <a:gd name="T104" fmla="*/ 1 w 805"/>
                <a:gd name="T105" fmla="*/ 10 h 805"/>
                <a:gd name="T106" fmla="*/ 1 w 805"/>
                <a:gd name="T107" fmla="*/ 9 h 805"/>
                <a:gd name="T108" fmla="*/ 1 w 805"/>
                <a:gd name="T109" fmla="*/ 8 h 805"/>
                <a:gd name="T110" fmla="*/ 1 w 805"/>
                <a:gd name="T111" fmla="*/ 7 h 8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05" h="805">
                  <a:moveTo>
                    <a:pt x="0" y="398"/>
                  </a:moveTo>
                  <a:lnTo>
                    <a:pt x="0" y="408"/>
                  </a:lnTo>
                  <a:lnTo>
                    <a:pt x="1" y="386"/>
                  </a:lnTo>
                  <a:lnTo>
                    <a:pt x="3" y="366"/>
                  </a:lnTo>
                  <a:lnTo>
                    <a:pt x="5" y="345"/>
                  </a:lnTo>
                  <a:lnTo>
                    <a:pt x="8" y="326"/>
                  </a:lnTo>
                  <a:lnTo>
                    <a:pt x="13" y="306"/>
                  </a:lnTo>
                  <a:lnTo>
                    <a:pt x="18" y="286"/>
                  </a:lnTo>
                  <a:lnTo>
                    <a:pt x="24" y="267"/>
                  </a:lnTo>
                  <a:lnTo>
                    <a:pt x="33" y="248"/>
                  </a:lnTo>
                  <a:lnTo>
                    <a:pt x="40" y="231"/>
                  </a:lnTo>
                  <a:lnTo>
                    <a:pt x="49" y="214"/>
                  </a:lnTo>
                  <a:lnTo>
                    <a:pt x="59" y="197"/>
                  </a:lnTo>
                  <a:lnTo>
                    <a:pt x="70" y="179"/>
                  </a:lnTo>
                  <a:lnTo>
                    <a:pt x="82" y="164"/>
                  </a:lnTo>
                  <a:lnTo>
                    <a:pt x="93" y="148"/>
                  </a:lnTo>
                  <a:lnTo>
                    <a:pt x="106" y="133"/>
                  </a:lnTo>
                  <a:lnTo>
                    <a:pt x="119" y="119"/>
                  </a:lnTo>
                  <a:lnTo>
                    <a:pt x="133" y="106"/>
                  </a:lnTo>
                  <a:lnTo>
                    <a:pt x="148" y="93"/>
                  </a:lnTo>
                  <a:lnTo>
                    <a:pt x="164" y="82"/>
                  </a:lnTo>
                  <a:lnTo>
                    <a:pt x="180" y="70"/>
                  </a:lnTo>
                  <a:lnTo>
                    <a:pt x="197" y="59"/>
                  </a:lnTo>
                  <a:lnTo>
                    <a:pt x="214" y="49"/>
                  </a:lnTo>
                  <a:lnTo>
                    <a:pt x="231" y="40"/>
                  </a:lnTo>
                  <a:lnTo>
                    <a:pt x="249" y="31"/>
                  </a:lnTo>
                  <a:lnTo>
                    <a:pt x="267" y="24"/>
                  </a:lnTo>
                  <a:lnTo>
                    <a:pt x="286" y="18"/>
                  </a:lnTo>
                  <a:lnTo>
                    <a:pt x="306" y="13"/>
                  </a:lnTo>
                  <a:lnTo>
                    <a:pt x="326" y="8"/>
                  </a:lnTo>
                  <a:lnTo>
                    <a:pt x="346" y="4"/>
                  </a:lnTo>
                  <a:lnTo>
                    <a:pt x="367" y="3"/>
                  </a:lnTo>
                  <a:lnTo>
                    <a:pt x="387" y="1"/>
                  </a:lnTo>
                  <a:lnTo>
                    <a:pt x="408" y="0"/>
                  </a:lnTo>
                  <a:lnTo>
                    <a:pt x="398" y="0"/>
                  </a:lnTo>
                  <a:lnTo>
                    <a:pt x="418" y="1"/>
                  </a:lnTo>
                  <a:lnTo>
                    <a:pt x="440" y="3"/>
                  </a:lnTo>
                  <a:lnTo>
                    <a:pt x="460" y="4"/>
                  </a:lnTo>
                  <a:lnTo>
                    <a:pt x="480" y="8"/>
                  </a:lnTo>
                  <a:lnTo>
                    <a:pt x="500" y="13"/>
                  </a:lnTo>
                  <a:lnTo>
                    <a:pt x="519" y="18"/>
                  </a:lnTo>
                  <a:lnTo>
                    <a:pt x="538" y="24"/>
                  </a:lnTo>
                  <a:lnTo>
                    <a:pt x="556" y="31"/>
                  </a:lnTo>
                  <a:lnTo>
                    <a:pt x="575" y="40"/>
                  </a:lnTo>
                  <a:lnTo>
                    <a:pt x="592" y="49"/>
                  </a:lnTo>
                  <a:lnTo>
                    <a:pt x="610" y="59"/>
                  </a:lnTo>
                  <a:lnTo>
                    <a:pt x="625" y="70"/>
                  </a:lnTo>
                  <a:lnTo>
                    <a:pt x="641" y="82"/>
                  </a:lnTo>
                  <a:lnTo>
                    <a:pt x="657" y="93"/>
                  </a:lnTo>
                  <a:lnTo>
                    <a:pt x="671" y="106"/>
                  </a:lnTo>
                  <a:lnTo>
                    <a:pt x="686" y="119"/>
                  </a:lnTo>
                  <a:lnTo>
                    <a:pt x="700" y="133"/>
                  </a:lnTo>
                  <a:lnTo>
                    <a:pt x="713" y="148"/>
                  </a:lnTo>
                  <a:lnTo>
                    <a:pt x="725" y="164"/>
                  </a:lnTo>
                  <a:lnTo>
                    <a:pt x="736" y="179"/>
                  </a:lnTo>
                  <a:lnTo>
                    <a:pt x="746" y="197"/>
                  </a:lnTo>
                  <a:lnTo>
                    <a:pt x="756" y="214"/>
                  </a:lnTo>
                  <a:lnTo>
                    <a:pt x="765" y="231"/>
                  </a:lnTo>
                  <a:lnTo>
                    <a:pt x="774" y="248"/>
                  </a:lnTo>
                  <a:lnTo>
                    <a:pt x="781" y="267"/>
                  </a:lnTo>
                  <a:lnTo>
                    <a:pt x="788" y="286"/>
                  </a:lnTo>
                  <a:lnTo>
                    <a:pt x="792" y="306"/>
                  </a:lnTo>
                  <a:lnTo>
                    <a:pt x="798" y="326"/>
                  </a:lnTo>
                  <a:lnTo>
                    <a:pt x="801" y="345"/>
                  </a:lnTo>
                  <a:lnTo>
                    <a:pt x="804" y="366"/>
                  </a:lnTo>
                  <a:lnTo>
                    <a:pt x="805" y="386"/>
                  </a:lnTo>
                  <a:lnTo>
                    <a:pt x="805" y="408"/>
                  </a:lnTo>
                  <a:lnTo>
                    <a:pt x="805" y="398"/>
                  </a:lnTo>
                  <a:lnTo>
                    <a:pt x="805" y="418"/>
                  </a:lnTo>
                  <a:lnTo>
                    <a:pt x="804" y="439"/>
                  </a:lnTo>
                  <a:lnTo>
                    <a:pt x="801" y="460"/>
                  </a:lnTo>
                  <a:lnTo>
                    <a:pt x="798" y="480"/>
                  </a:lnTo>
                  <a:lnTo>
                    <a:pt x="792" y="500"/>
                  </a:lnTo>
                  <a:lnTo>
                    <a:pt x="788" y="519"/>
                  </a:lnTo>
                  <a:lnTo>
                    <a:pt x="781" y="537"/>
                  </a:lnTo>
                  <a:lnTo>
                    <a:pt x="774" y="556"/>
                  </a:lnTo>
                  <a:lnTo>
                    <a:pt x="765" y="575"/>
                  </a:lnTo>
                  <a:lnTo>
                    <a:pt x="756" y="592"/>
                  </a:lnTo>
                  <a:lnTo>
                    <a:pt x="746" y="609"/>
                  </a:lnTo>
                  <a:lnTo>
                    <a:pt x="736" y="625"/>
                  </a:lnTo>
                  <a:lnTo>
                    <a:pt x="725" y="641"/>
                  </a:lnTo>
                  <a:lnTo>
                    <a:pt x="713" y="656"/>
                  </a:lnTo>
                  <a:lnTo>
                    <a:pt x="700" y="671"/>
                  </a:lnTo>
                  <a:lnTo>
                    <a:pt x="686" y="685"/>
                  </a:lnTo>
                  <a:lnTo>
                    <a:pt x="671" y="700"/>
                  </a:lnTo>
                  <a:lnTo>
                    <a:pt x="657" y="713"/>
                  </a:lnTo>
                  <a:lnTo>
                    <a:pt x="641" y="724"/>
                  </a:lnTo>
                  <a:lnTo>
                    <a:pt x="625" y="736"/>
                  </a:lnTo>
                  <a:lnTo>
                    <a:pt x="610" y="746"/>
                  </a:lnTo>
                  <a:lnTo>
                    <a:pt x="592" y="756"/>
                  </a:lnTo>
                  <a:lnTo>
                    <a:pt x="575" y="764"/>
                  </a:lnTo>
                  <a:lnTo>
                    <a:pt x="556" y="773"/>
                  </a:lnTo>
                  <a:lnTo>
                    <a:pt x="538" y="780"/>
                  </a:lnTo>
                  <a:lnTo>
                    <a:pt x="519" y="786"/>
                  </a:lnTo>
                  <a:lnTo>
                    <a:pt x="500" y="792"/>
                  </a:lnTo>
                  <a:lnTo>
                    <a:pt x="480" y="796"/>
                  </a:lnTo>
                  <a:lnTo>
                    <a:pt x="460" y="800"/>
                  </a:lnTo>
                  <a:lnTo>
                    <a:pt x="440" y="803"/>
                  </a:lnTo>
                  <a:lnTo>
                    <a:pt x="418" y="805"/>
                  </a:lnTo>
                  <a:lnTo>
                    <a:pt x="398" y="805"/>
                  </a:lnTo>
                  <a:lnTo>
                    <a:pt x="408" y="805"/>
                  </a:lnTo>
                  <a:lnTo>
                    <a:pt x="387" y="805"/>
                  </a:lnTo>
                  <a:lnTo>
                    <a:pt x="367" y="803"/>
                  </a:lnTo>
                  <a:lnTo>
                    <a:pt x="346" y="800"/>
                  </a:lnTo>
                  <a:lnTo>
                    <a:pt x="326" y="796"/>
                  </a:lnTo>
                  <a:lnTo>
                    <a:pt x="306" y="792"/>
                  </a:lnTo>
                  <a:lnTo>
                    <a:pt x="286" y="786"/>
                  </a:lnTo>
                  <a:lnTo>
                    <a:pt x="267" y="780"/>
                  </a:lnTo>
                  <a:lnTo>
                    <a:pt x="249" y="773"/>
                  </a:lnTo>
                  <a:lnTo>
                    <a:pt x="231" y="764"/>
                  </a:lnTo>
                  <a:lnTo>
                    <a:pt x="214" y="756"/>
                  </a:lnTo>
                  <a:lnTo>
                    <a:pt x="197" y="746"/>
                  </a:lnTo>
                  <a:lnTo>
                    <a:pt x="180" y="736"/>
                  </a:lnTo>
                  <a:lnTo>
                    <a:pt x="164" y="724"/>
                  </a:lnTo>
                  <a:lnTo>
                    <a:pt x="148" y="713"/>
                  </a:lnTo>
                  <a:lnTo>
                    <a:pt x="133" y="700"/>
                  </a:lnTo>
                  <a:lnTo>
                    <a:pt x="119" y="685"/>
                  </a:lnTo>
                  <a:lnTo>
                    <a:pt x="106" y="671"/>
                  </a:lnTo>
                  <a:lnTo>
                    <a:pt x="93" y="656"/>
                  </a:lnTo>
                  <a:lnTo>
                    <a:pt x="82" y="641"/>
                  </a:lnTo>
                  <a:lnTo>
                    <a:pt x="70" y="625"/>
                  </a:lnTo>
                  <a:lnTo>
                    <a:pt x="59" y="609"/>
                  </a:lnTo>
                  <a:lnTo>
                    <a:pt x="49" y="592"/>
                  </a:lnTo>
                  <a:lnTo>
                    <a:pt x="40" y="575"/>
                  </a:lnTo>
                  <a:lnTo>
                    <a:pt x="33" y="556"/>
                  </a:lnTo>
                  <a:lnTo>
                    <a:pt x="24" y="537"/>
                  </a:lnTo>
                  <a:lnTo>
                    <a:pt x="18" y="519"/>
                  </a:lnTo>
                  <a:lnTo>
                    <a:pt x="13" y="500"/>
                  </a:lnTo>
                  <a:lnTo>
                    <a:pt x="8" y="480"/>
                  </a:lnTo>
                  <a:lnTo>
                    <a:pt x="5" y="460"/>
                  </a:lnTo>
                  <a:lnTo>
                    <a:pt x="3" y="439"/>
                  </a:lnTo>
                  <a:lnTo>
                    <a:pt x="1" y="418"/>
                  </a:lnTo>
                  <a:lnTo>
                    <a:pt x="0" y="398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07" name="Freeform 5">
              <a:extLst>
                <a:ext uri="{FF2B5EF4-FFF2-40B4-BE49-F238E27FC236}">
                  <a16:creationId xmlns:a16="http://schemas.microsoft.com/office/drawing/2014/main" id="{575DE3A2-75C0-4BFA-B080-C6B731FC8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" y="2084"/>
              <a:ext cx="72" cy="71"/>
            </a:xfrm>
            <a:custGeom>
              <a:avLst/>
              <a:gdLst>
                <a:gd name="T0" fmla="*/ 1 w 144"/>
                <a:gd name="T1" fmla="*/ 2 h 144"/>
                <a:gd name="T2" fmla="*/ 3 w 144"/>
                <a:gd name="T3" fmla="*/ 0 h 144"/>
                <a:gd name="T4" fmla="*/ 0 w 144"/>
                <a:gd name="T5" fmla="*/ 1 h 144"/>
                <a:gd name="T6" fmla="*/ 1 w 144"/>
                <a:gd name="T7" fmla="*/ 1 h 144"/>
                <a:gd name="T8" fmla="*/ 1 w 144"/>
                <a:gd name="T9" fmla="*/ 2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144">
                  <a:moveTo>
                    <a:pt x="58" y="144"/>
                  </a:moveTo>
                  <a:lnTo>
                    <a:pt x="144" y="0"/>
                  </a:lnTo>
                  <a:lnTo>
                    <a:pt x="0" y="86"/>
                  </a:lnTo>
                  <a:lnTo>
                    <a:pt x="29" y="115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08" name="Freeform 6">
              <a:extLst>
                <a:ext uri="{FF2B5EF4-FFF2-40B4-BE49-F238E27FC236}">
                  <a16:creationId xmlns:a16="http://schemas.microsoft.com/office/drawing/2014/main" id="{84157541-31AB-4C60-9B0E-DD5DC6D6E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1767"/>
              <a:ext cx="417" cy="403"/>
            </a:xfrm>
            <a:custGeom>
              <a:avLst/>
              <a:gdLst>
                <a:gd name="T0" fmla="*/ 1 w 834"/>
                <a:gd name="T1" fmla="*/ 7 h 805"/>
                <a:gd name="T2" fmla="*/ 1 w 834"/>
                <a:gd name="T3" fmla="*/ 6 h 805"/>
                <a:gd name="T4" fmla="*/ 1 w 834"/>
                <a:gd name="T5" fmla="*/ 5 h 805"/>
                <a:gd name="T6" fmla="*/ 1 w 834"/>
                <a:gd name="T7" fmla="*/ 4 h 805"/>
                <a:gd name="T8" fmla="*/ 2 w 834"/>
                <a:gd name="T9" fmla="*/ 3 h 805"/>
                <a:gd name="T10" fmla="*/ 2 w 834"/>
                <a:gd name="T11" fmla="*/ 2 h 805"/>
                <a:gd name="T12" fmla="*/ 3 w 834"/>
                <a:gd name="T13" fmla="*/ 2 h 805"/>
                <a:gd name="T14" fmla="*/ 4 w 834"/>
                <a:gd name="T15" fmla="*/ 1 h 805"/>
                <a:gd name="T16" fmla="*/ 5 w 834"/>
                <a:gd name="T17" fmla="*/ 1 h 805"/>
                <a:gd name="T18" fmla="*/ 6 w 834"/>
                <a:gd name="T19" fmla="*/ 1 h 805"/>
                <a:gd name="T20" fmla="*/ 7 w 834"/>
                <a:gd name="T21" fmla="*/ 1 h 805"/>
                <a:gd name="T22" fmla="*/ 7 w 834"/>
                <a:gd name="T23" fmla="*/ 0 h 805"/>
                <a:gd name="T24" fmla="*/ 8 w 834"/>
                <a:gd name="T25" fmla="*/ 1 h 805"/>
                <a:gd name="T26" fmla="*/ 9 w 834"/>
                <a:gd name="T27" fmla="*/ 1 h 805"/>
                <a:gd name="T28" fmla="*/ 10 w 834"/>
                <a:gd name="T29" fmla="*/ 1 h 805"/>
                <a:gd name="T30" fmla="*/ 11 w 834"/>
                <a:gd name="T31" fmla="*/ 2 h 805"/>
                <a:gd name="T32" fmla="*/ 11 w 834"/>
                <a:gd name="T33" fmla="*/ 2 h 805"/>
                <a:gd name="T34" fmla="*/ 12 w 834"/>
                <a:gd name="T35" fmla="*/ 3 h 805"/>
                <a:gd name="T36" fmla="*/ 13 w 834"/>
                <a:gd name="T37" fmla="*/ 4 h 805"/>
                <a:gd name="T38" fmla="*/ 13 w 834"/>
                <a:gd name="T39" fmla="*/ 4 h 805"/>
                <a:gd name="T40" fmla="*/ 13 w 834"/>
                <a:gd name="T41" fmla="*/ 5 h 805"/>
                <a:gd name="T42" fmla="*/ 14 w 834"/>
                <a:gd name="T43" fmla="*/ 6 h 805"/>
                <a:gd name="T44" fmla="*/ 14 w 834"/>
                <a:gd name="T45" fmla="*/ 7 h 805"/>
                <a:gd name="T46" fmla="*/ 14 w 834"/>
                <a:gd name="T47" fmla="*/ 7 h 805"/>
                <a:gd name="T48" fmla="*/ 13 w 834"/>
                <a:gd name="T49" fmla="*/ 8 h 805"/>
                <a:gd name="T50" fmla="*/ 13 w 834"/>
                <a:gd name="T51" fmla="*/ 9 h 805"/>
                <a:gd name="T52" fmla="*/ 13 w 834"/>
                <a:gd name="T53" fmla="*/ 10 h 805"/>
                <a:gd name="T54" fmla="*/ 12 w 834"/>
                <a:gd name="T55" fmla="*/ 11 h 805"/>
                <a:gd name="T56" fmla="*/ 11 w 834"/>
                <a:gd name="T57" fmla="*/ 11 h 805"/>
                <a:gd name="T58" fmla="*/ 11 w 834"/>
                <a:gd name="T59" fmla="*/ 12 h 805"/>
                <a:gd name="T60" fmla="*/ 10 w 834"/>
                <a:gd name="T61" fmla="*/ 12 h 805"/>
                <a:gd name="T62" fmla="*/ 9 w 834"/>
                <a:gd name="T63" fmla="*/ 13 h 805"/>
                <a:gd name="T64" fmla="*/ 8 w 834"/>
                <a:gd name="T65" fmla="*/ 13 h 805"/>
                <a:gd name="T66" fmla="*/ 7 w 834"/>
                <a:gd name="T67" fmla="*/ 13 h 805"/>
                <a:gd name="T68" fmla="*/ 7 w 834"/>
                <a:gd name="T69" fmla="*/ 13 h 805"/>
                <a:gd name="T70" fmla="*/ 7 w 834"/>
                <a:gd name="T71" fmla="*/ 13 h 805"/>
                <a:gd name="T72" fmla="*/ 7 w 834"/>
                <a:gd name="T73" fmla="*/ 13 h 805"/>
                <a:gd name="T74" fmla="*/ 7 w 834"/>
                <a:gd name="T75" fmla="*/ 13 h 805"/>
                <a:gd name="T76" fmla="*/ 7 w 834"/>
                <a:gd name="T77" fmla="*/ 13 h 805"/>
                <a:gd name="T78" fmla="*/ 7 w 834"/>
                <a:gd name="T79" fmla="*/ 13 h 805"/>
                <a:gd name="T80" fmla="*/ 7 w 834"/>
                <a:gd name="T81" fmla="*/ 13 h 805"/>
                <a:gd name="T82" fmla="*/ 7 w 834"/>
                <a:gd name="T83" fmla="*/ 13 h 805"/>
                <a:gd name="T84" fmla="*/ 7 w 834"/>
                <a:gd name="T85" fmla="*/ 13 h 805"/>
                <a:gd name="T86" fmla="*/ 7 w 834"/>
                <a:gd name="T87" fmla="*/ 13 h 805"/>
                <a:gd name="T88" fmla="*/ 7 w 834"/>
                <a:gd name="T89" fmla="*/ 13 h 805"/>
                <a:gd name="T90" fmla="*/ 7 w 834"/>
                <a:gd name="T91" fmla="*/ 13 h 805"/>
                <a:gd name="T92" fmla="*/ 6 w 834"/>
                <a:gd name="T93" fmla="*/ 13 h 805"/>
                <a:gd name="T94" fmla="*/ 5 w 834"/>
                <a:gd name="T95" fmla="*/ 13 h 805"/>
                <a:gd name="T96" fmla="*/ 4 w 834"/>
                <a:gd name="T97" fmla="*/ 12 h 805"/>
                <a:gd name="T98" fmla="*/ 3 w 834"/>
                <a:gd name="T99" fmla="*/ 12 h 805"/>
                <a:gd name="T100" fmla="*/ 2 w 834"/>
                <a:gd name="T101" fmla="*/ 11 h 805"/>
                <a:gd name="T102" fmla="*/ 2 w 834"/>
                <a:gd name="T103" fmla="*/ 11 h 805"/>
                <a:gd name="T104" fmla="*/ 1 w 834"/>
                <a:gd name="T105" fmla="*/ 10 h 805"/>
                <a:gd name="T106" fmla="*/ 1 w 834"/>
                <a:gd name="T107" fmla="*/ 9 h 805"/>
                <a:gd name="T108" fmla="*/ 1 w 834"/>
                <a:gd name="T109" fmla="*/ 8 h 805"/>
                <a:gd name="T110" fmla="*/ 1 w 834"/>
                <a:gd name="T111" fmla="*/ 7 h 8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34" h="805">
                  <a:moveTo>
                    <a:pt x="0" y="398"/>
                  </a:moveTo>
                  <a:lnTo>
                    <a:pt x="0" y="408"/>
                  </a:lnTo>
                  <a:lnTo>
                    <a:pt x="1" y="386"/>
                  </a:lnTo>
                  <a:lnTo>
                    <a:pt x="3" y="366"/>
                  </a:lnTo>
                  <a:lnTo>
                    <a:pt x="6" y="345"/>
                  </a:lnTo>
                  <a:lnTo>
                    <a:pt x="8" y="326"/>
                  </a:lnTo>
                  <a:lnTo>
                    <a:pt x="13" y="306"/>
                  </a:lnTo>
                  <a:lnTo>
                    <a:pt x="19" y="286"/>
                  </a:lnTo>
                  <a:lnTo>
                    <a:pt x="24" y="267"/>
                  </a:lnTo>
                  <a:lnTo>
                    <a:pt x="33" y="248"/>
                  </a:lnTo>
                  <a:lnTo>
                    <a:pt x="40" y="231"/>
                  </a:lnTo>
                  <a:lnTo>
                    <a:pt x="49" y="214"/>
                  </a:lnTo>
                  <a:lnTo>
                    <a:pt x="59" y="197"/>
                  </a:lnTo>
                  <a:lnTo>
                    <a:pt x="70" y="179"/>
                  </a:lnTo>
                  <a:lnTo>
                    <a:pt x="82" y="164"/>
                  </a:lnTo>
                  <a:lnTo>
                    <a:pt x="93" y="148"/>
                  </a:lnTo>
                  <a:lnTo>
                    <a:pt x="106" y="133"/>
                  </a:lnTo>
                  <a:lnTo>
                    <a:pt x="119" y="119"/>
                  </a:lnTo>
                  <a:lnTo>
                    <a:pt x="134" y="106"/>
                  </a:lnTo>
                  <a:lnTo>
                    <a:pt x="148" y="93"/>
                  </a:lnTo>
                  <a:lnTo>
                    <a:pt x="164" y="82"/>
                  </a:lnTo>
                  <a:lnTo>
                    <a:pt x="180" y="70"/>
                  </a:lnTo>
                  <a:lnTo>
                    <a:pt x="197" y="59"/>
                  </a:lnTo>
                  <a:lnTo>
                    <a:pt x="214" y="49"/>
                  </a:lnTo>
                  <a:lnTo>
                    <a:pt x="231" y="40"/>
                  </a:lnTo>
                  <a:lnTo>
                    <a:pt x="249" y="31"/>
                  </a:lnTo>
                  <a:lnTo>
                    <a:pt x="267" y="24"/>
                  </a:lnTo>
                  <a:lnTo>
                    <a:pt x="286" y="18"/>
                  </a:lnTo>
                  <a:lnTo>
                    <a:pt x="306" y="13"/>
                  </a:lnTo>
                  <a:lnTo>
                    <a:pt x="326" y="8"/>
                  </a:lnTo>
                  <a:lnTo>
                    <a:pt x="347" y="4"/>
                  </a:lnTo>
                  <a:lnTo>
                    <a:pt x="367" y="3"/>
                  </a:lnTo>
                  <a:lnTo>
                    <a:pt x="387" y="1"/>
                  </a:lnTo>
                  <a:lnTo>
                    <a:pt x="408" y="0"/>
                  </a:lnTo>
                  <a:lnTo>
                    <a:pt x="427" y="0"/>
                  </a:lnTo>
                  <a:lnTo>
                    <a:pt x="447" y="1"/>
                  </a:lnTo>
                  <a:lnTo>
                    <a:pt x="469" y="3"/>
                  </a:lnTo>
                  <a:lnTo>
                    <a:pt x="489" y="4"/>
                  </a:lnTo>
                  <a:lnTo>
                    <a:pt x="509" y="8"/>
                  </a:lnTo>
                  <a:lnTo>
                    <a:pt x="529" y="13"/>
                  </a:lnTo>
                  <a:lnTo>
                    <a:pt x="548" y="18"/>
                  </a:lnTo>
                  <a:lnTo>
                    <a:pt x="567" y="24"/>
                  </a:lnTo>
                  <a:lnTo>
                    <a:pt x="585" y="31"/>
                  </a:lnTo>
                  <a:lnTo>
                    <a:pt x="604" y="40"/>
                  </a:lnTo>
                  <a:lnTo>
                    <a:pt x="621" y="49"/>
                  </a:lnTo>
                  <a:lnTo>
                    <a:pt x="639" y="59"/>
                  </a:lnTo>
                  <a:lnTo>
                    <a:pt x="654" y="70"/>
                  </a:lnTo>
                  <a:lnTo>
                    <a:pt x="670" y="82"/>
                  </a:lnTo>
                  <a:lnTo>
                    <a:pt x="686" y="93"/>
                  </a:lnTo>
                  <a:lnTo>
                    <a:pt x="700" y="106"/>
                  </a:lnTo>
                  <a:lnTo>
                    <a:pt x="715" y="119"/>
                  </a:lnTo>
                  <a:lnTo>
                    <a:pt x="729" y="133"/>
                  </a:lnTo>
                  <a:lnTo>
                    <a:pt x="742" y="148"/>
                  </a:lnTo>
                  <a:lnTo>
                    <a:pt x="754" y="164"/>
                  </a:lnTo>
                  <a:lnTo>
                    <a:pt x="765" y="179"/>
                  </a:lnTo>
                  <a:lnTo>
                    <a:pt x="775" y="197"/>
                  </a:lnTo>
                  <a:lnTo>
                    <a:pt x="785" y="214"/>
                  </a:lnTo>
                  <a:lnTo>
                    <a:pt x="794" y="231"/>
                  </a:lnTo>
                  <a:lnTo>
                    <a:pt x="803" y="248"/>
                  </a:lnTo>
                  <a:lnTo>
                    <a:pt x="810" y="267"/>
                  </a:lnTo>
                  <a:lnTo>
                    <a:pt x="817" y="286"/>
                  </a:lnTo>
                  <a:lnTo>
                    <a:pt x="821" y="306"/>
                  </a:lnTo>
                  <a:lnTo>
                    <a:pt x="827" y="326"/>
                  </a:lnTo>
                  <a:lnTo>
                    <a:pt x="830" y="345"/>
                  </a:lnTo>
                  <a:lnTo>
                    <a:pt x="833" y="366"/>
                  </a:lnTo>
                  <a:lnTo>
                    <a:pt x="834" y="386"/>
                  </a:lnTo>
                  <a:lnTo>
                    <a:pt x="834" y="408"/>
                  </a:lnTo>
                  <a:lnTo>
                    <a:pt x="834" y="398"/>
                  </a:lnTo>
                  <a:lnTo>
                    <a:pt x="834" y="418"/>
                  </a:lnTo>
                  <a:lnTo>
                    <a:pt x="833" y="439"/>
                  </a:lnTo>
                  <a:lnTo>
                    <a:pt x="830" y="460"/>
                  </a:lnTo>
                  <a:lnTo>
                    <a:pt x="827" y="480"/>
                  </a:lnTo>
                  <a:lnTo>
                    <a:pt x="821" y="500"/>
                  </a:lnTo>
                  <a:lnTo>
                    <a:pt x="817" y="519"/>
                  </a:lnTo>
                  <a:lnTo>
                    <a:pt x="810" y="537"/>
                  </a:lnTo>
                  <a:lnTo>
                    <a:pt x="803" y="556"/>
                  </a:lnTo>
                  <a:lnTo>
                    <a:pt x="794" y="575"/>
                  </a:lnTo>
                  <a:lnTo>
                    <a:pt x="785" y="592"/>
                  </a:lnTo>
                  <a:lnTo>
                    <a:pt x="775" y="609"/>
                  </a:lnTo>
                  <a:lnTo>
                    <a:pt x="765" y="625"/>
                  </a:lnTo>
                  <a:lnTo>
                    <a:pt x="754" y="641"/>
                  </a:lnTo>
                  <a:lnTo>
                    <a:pt x="742" y="656"/>
                  </a:lnTo>
                  <a:lnTo>
                    <a:pt x="729" y="671"/>
                  </a:lnTo>
                  <a:lnTo>
                    <a:pt x="715" y="685"/>
                  </a:lnTo>
                  <a:lnTo>
                    <a:pt x="700" y="700"/>
                  </a:lnTo>
                  <a:lnTo>
                    <a:pt x="686" y="713"/>
                  </a:lnTo>
                  <a:lnTo>
                    <a:pt x="670" y="724"/>
                  </a:lnTo>
                  <a:lnTo>
                    <a:pt x="654" y="736"/>
                  </a:lnTo>
                  <a:lnTo>
                    <a:pt x="639" y="746"/>
                  </a:lnTo>
                  <a:lnTo>
                    <a:pt x="621" y="756"/>
                  </a:lnTo>
                  <a:lnTo>
                    <a:pt x="604" y="764"/>
                  </a:lnTo>
                  <a:lnTo>
                    <a:pt x="585" y="773"/>
                  </a:lnTo>
                  <a:lnTo>
                    <a:pt x="567" y="780"/>
                  </a:lnTo>
                  <a:lnTo>
                    <a:pt x="548" y="786"/>
                  </a:lnTo>
                  <a:lnTo>
                    <a:pt x="529" y="792"/>
                  </a:lnTo>
                  <a:lnTo>
                    <a:pt x="509" y="796"/>
                  </a:lnTo>
                  <a:lnTo>
                    <a:pt x="489" y="800"/>
                  </a:lnTo>
                  <a:lnTo>
                    <a:pt x="469" y="803"/>
                  </a:lnTo>
                  <a:lnTo>
                    <a:pt x="447" y="805"/>
                  </a:lnTo>
                  <a:lnTo>
                    <a:pt x="427" y="805"/>
                  </a:lnTo>
                  <a:lnTo>
                    <a:pt x="408" y="805"/>
                  </a:lnTo>
                  <a:lnTo>
                    <a:pt x="387" y="805"/>
                  </a:lnTo>
                  <a:lnTo>
                    <a:pt x="367" y="803"/>
                  </a:lnTo>
                  <a:lnTo>
                    <a:pt x="347" y="800"/>
                  </a:lnTo>
                  <a:lnTo>
                    <a:pt x="326" y="796"/>
                  </a:lnTo>
                  <a:lnTo>
                    <a:pt x="306" y="792"/>
                  </a:lnTo>
                  <a:lnTo>
                    <a:pt x="286" y="786"/>
                  </a:lnTo>
                  <a:lnTo>
                    <a:pt x="267" y="780"/>
                  </a:lnTo>
                  <a:lnTo>
                    <a:pt x="249" y="773"/>
                  </a:lnTo>
                  <a:lnTo>
                    <a:pt x="231" y="764"/>
                  </a:lnTo>
                  <a:lnTo>
                    <a:pt x="214" y="756"/>
                  </a:lnTo>
                  <a:lnTo>
                    <a:pt x="197" y="746"/>
                  </a:lnTo>
                  <a:lnTo>
                    <a:pt x="180" y="736"/>
                  </a:lnTo>
                  <a:lnTo>
                    <a:pt x="164" y="724"/>
                  </a:lnTo>
                  <a:lnTo>
                    <a:pt x="148" y="713"/>
                  </a:lnTo>
                  <a:lnTo>
                    <a:pt x="134" y="700"/>
                  </a:lnTo>
                  <a:lnTo>
                    <a:pt x="119" y="685"/>
                  </a:lnTo>
                  <a:lnTo>
                    <a:pt x="106" y="671"/>
                  </a:lnTo>
                  <a:lnTo>
                    <a:pt x="93" y="656"/>
                  </a:lnTo>
                  <a:lnTo>
                    <a:pt x="82" y="641"/>
                  </a:lnTo>
                  <a:lnTo>
                    <a:pt x="70" y="625"/>
                  </a:lnTo>
                  <a:lnTo>
                    <a:pt x="59" y="609"/>
                  </a:lnTo>
                  <a:lnTo>
                    <a:pt x="49" y="592"/>
                  </a:lnTo>
                  <a:lnTo>
                    <a:pt x="40" y="575"/>
                  </a:lnTo>
                  <a:lnTo>
                    <a:pt x="33" y="556"/>
                  </a:lnTo>
                  <a:lnTo>
                    <a:pt x="24" y="537"/>
                  </a:lnTo>
                  <a:lnTo>
                    <a:pt x="19" y="519"/>
                  </a:lnTo>
                  <a:lnTo>
                    <a:pt x="13" y="500"/>
                  </a:lnTo>
                  <a:lnTo>
                    <a:pt x="8" y="480"/>
                  </a:lnTo>
                  <a:lnTo>
                    <a:pt x="6" y="460"/>
                  </a:lnTo>
                  <a:lnTo>
                    <a:pt x="3" y="439"/>
                  </a:lnTo>
                  <a:lnTo>
                    <a:pt x="1" y="418"/>
                  </a:lnTo>
                  <a:lnTo>
                    <a:pt x="0" y="398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09" name="Freeform 7">
              <a:extLst>
                <a:ext uri="{FF2B5EF4-FFF2-40B4-BE49-F238E27FC236}">
                  <a16:creationId xmlns:a16="http://schemas.microsoft.com/office/drawing/2014/main" id="{41FE4721-62DE-4E48-B1F8-311EA6D49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9" y="1767"/>
              <a:ext cx="407" cy="406"/>
            </a:xfrm>
            <a:custGeom>
              <a:avLst/>
              <a:gdLst>
                <a:gd name="T0" fmla="*/ 6 w 814"/>
                <a:gd name="T1" fmla="*/ 0 h 814"/>
                <a:gd name="T2" fmla="*/ 5 w 814"/>
                <a:gd name="T3" fmla="*/ 0 h 814"/>
                <a:gd name="T4" fmla="*/ 4 w 814"/>
                <a:gd name="T5" fmla="*/ 0 h 814"/>
                <a:gd name="T6" fmla="*/ 4 w 814"/>
                <a:gd name="T7" fmla="*/ 0 h 814"/>
                <a:gd name="T8" fmla="*/ 3 w 814"/>
                <a:gd name="T9" fmla="*/ 1 h 814"/>
                <a:gd name="T10" fmla="*/ 2 w 814"/>
                <a:gd name="T11" fmla="*/ 2 h 814"/>
                <a:gd name="T12" fmla="*/ 2 w 814"/>
                <a:gd name="T13" fmla="*/ 2 h 814"/>
                <a:gd name="T14" fmla="*/ 1 w 814"/>
                <a:gd name="T15" fmla="*/ 3 h 814"/>
                <a:gd name="T16" fmla="*/ 1 w 814"/>
                <a:gd name="T17" fmla="*/ 4 h 814"/>
                <a:gd name="T18" fmla="*/ 1 w 814"/>
                <a:gd name="T19" fmla="*/ 5 h 814"/>
                <a:gd name="T20" fmla="*/ 0 w 814"/>
                <a:gd name="T21" fmla="*/ 6 h 814"/>
                <a:gd name="T22" fmla="*/ 1 w 814"/>
                <a:gd name="T23" fmla="*/ 7 h 814"/>
                <a:gd name="T24" fmla="*/ 1 w 814"/>
                <a:gd name="T25" fmla="*/ 7 h 814"/>
                <a:gd name="T26" fmla="*/ 1 w 814"/>
                <a:gd name="T27" fmla="*/ 8 h 814"/>
                <a:gd name="T28" fmla="*/ 1 w 814"/>
                <a:gd name="T29" fmla="*/ 9 h 814"/>
                <a:gd name="T30" fmla="*/ 2 w 814"/>
                <a:gd name="T31" fmla="*/ 10 h 814"/>
                <a:gd name="T32" fmla="*/ 3 w 814"/>
                <a:gd name="T33" fmla="*/ 11 h 814"/>
                <a:gd name="T34" fmla="*/ 3 w 814"/>
                <a:gd name="T35" fmla="*/ 11 h 814"/>
                <a:gd name="T36" fmla="*/ 4 w 814"/>
                <a:gd name="T37" fmla="*/ 12 h 814"/>
                <a:gd name="T38" fmla="*/ 5 w 814"/>
                <a:gd name="T39" fmla="*/ 12 h 814"/>
                <a:gd name="T40" fmla="*/ 6 w 814"/>
                <a:gd name="T41" fmla="*/ 12 h 814"/>
                <a:gd name="T42" fmla="*/ 7 w 814"/>
                <a:gd name="T43" fmla="*/ 12 h 814"/>
                <a:gd name="T44" fmla="*/ 7 w 814"/>
                <a:gd name="T45" fmla="*/ 12 h 814"/>
                <a:gd name="T46" fmla="*/ 8 w 814"/>
                <a:gd name="T47" fmla="*/ 12 h 814"/>
                <a:gd name="T48" fmla="*/ 9 w 814"/>
                <a:gd name="T49" fmla="*/ 12 h 814"/>
                <a:gd name="T50" fmla="*/ 10 w 814"/>
                <a:gd name="T51" fmla="*/ 11 h 814"/>
                <a:gd name="T52" fmla="*/ 11 w 814"/>
                <a:gd name="T53" fmla="*/ 11 h 814"/>
                <a:gd name="T54" fmla="*/ 12 w 814"/>
                <a:gd name="T55" fmla="*/ 10 h 814"/>
                <a:gd name="T56" fmla="*/ 12 w 814"/>
                <a:gd name="T57" fmla="*/ 9 h 814"/>
                <a:gd name="T58" fmla="*/ 13 w 814"/>
                <a:gd name="T59" fmla="*/ 9 h 814"/>
                <a:gd name="T60" fmla="*/ 13 w 814"/>
                <a:gd name="T61" fmla="*/ 8 h 814"/>
                <a:gd name="T62" fmla="*/ 13 w 814"/>
                <a:gd name="T63" fmla="*/ 7 h 814"/>
                <a:gd name="T64" fmla="*/ 13 w 814"/>
                <a:gd name="T65" fmla="*/ 6 h 814"/>
                <a:gd name="T66" fmla="*/ 13 w 814"/>
                <a:gd name="T67" fmla="*/ 5 h 814"/>
                <a:gd name="T68" fmla="*/ 13 w 814"/>
                <a:gd name="T69" fmla="*/ 4 h 814"/>
                <a:gd name="T70" fmla="*/ 13 w 814"/>
                <a:gd name="T71" fmla="*/ 3 h 814"/>
                <a:gd name="T72" fmla="*/ 12 w 814"/>
                <a:gd name="T73" fmla="*/ 3 h 814"/>
                <a:gd name="T74" fmla="*/ 12 w 814"/>
                <a:gd name="T75" fmla="*/ 2 h 814"/>
                <a:gd name="T76" fmla="*/ 11 w 814"/>
                <a:gd name="T77" fmla="*/ 1 h 814"/>
                <a:gd name="T78" fmla="*/ 10 w 814"/>
                <a:gd name="T79" fmla="*/ 1 h 814"/>
                <a:gd name="T80" fmla="*/ 10 w 814"/>
                <a:gd name="T81" fmla="*/ 0 h 814"/>
                <a:gd name="T82" fmla="*/ 9 w 814"/>
                <a:gd name="T83" fmla="*/ 0 h 814"/>
                <a:gd name="T84" fmla="*/ 8 w 814"/>
                <a:gd name="T85" fmla="*/ 0 h 814"/>
                <a:gd name="T86" fmla="*/ 7 w 814"/>
                <a:gd name="T87" fmla="*/ 0 h 8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4" h="814">
                  <a:moveTo>
                    <a:pt x="407" y="0"/>
                  </a:moveTo>
                  <a:lnTo>
                    <a:pt x="385" y="0"/>
                  </a:lnTo>
                  <a:lnTo>
                    <a:pt x="365" y="2"/>
                  </a:lnTo>
                  <a:lnTo>
                    <a:pt x="345" y="5"/>
                  </a:lnTo>
                  <a:lnTo>
                    <a:pt x="325" y="7"/>
                  </a:lnTo>
                  <a:lnTo>
                    <a:pt x="305" y="12"/>
                  </a:lnTo>
                  <a:lnTo>
                    <a:pt x="286" y="17"/>
                  </a:lnTo>
                  <a:lnTo>
                    <a:pt x="267" y="25"/>
                  </a:lnTo>
                  <a:lnTo>
                    <a:pt x="248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5" y="59"/>
                  </a:lnTo>
                  <a:lnTo>
                    <a:pt x="179" y="69"/>
                  </a:lnTo>
                  <a:lnTo>
                    <a:pt x="162" y="81"/>
                  </a:lnTo>
                  <a:lnTo>
                    <a:pt x="148" y="92"/>
                  </a:lnTo>
                  <a:lnTo>
                    <a:pt x="132" y="105"/>
                  </a:lnTo>
                  <a:lnTo>
                    <a:pt x="119" y="120"/>
                  </a:lnTo>
                  <a:lnTo>
                    <a:pt x="105" y="132"/>
                  </a:lnTo>
                  <a:lnTo>
                    <a:pt x="92" y="148"/>
                  </a:lnTo>
                  <a:lnTo>
                    <a:pt x="80" y="163"/>
                  </a:lnTo>
                  <a:lnTo>
                    <a:pt x="69" y="178"/>
                  </a:lnTo>
                  <a:lnTo>
                    <a:pt x="59" y="196"/>
                  </a:lnTo>
                  <a:lnTo>
                    <a:pt x="49" y="213"/>
                  </a:lnTo>
                  <a:lnTo>
                    <a:pt x="40" y="230"/>
                  </a:lnTo>
                  <a:lnTo>
                    <a:pt x="31" y="249"/>
                  </a:lnTo>
                  <a:lnTo>
                    <a:pt x="24" y="266"/>
                  </a:lnTo>
                  <a:lnTo>
                    <a:pt x="17" y="286"/>
                  </a:lnTo>
                  <a:lnTo>
                    <a:pt x="13" y="305"/>
                  </a:lnTo>
                  <a:lnTo>
                    <a:pt x="7" y="325"/>
                  </a:lnTo>
                  <a:lnTo>
                    <a:pt x="4" y="345"/>
                  </a:lnTo>
                  <a:lnTo>
                    <a:pt x="1" y="365"/>
                  </a:lnTo>
                  <a:lnTo>
                    <a:pt x="0" y="385"/>
                  </a:lnTo>
                  <a:lnTo>
                    <a:pt x="0" y="407"/>
                  </a:lnTo>
                  <a:lnTo>
                    <a:pt x="0" y="429"/>
                  </a:lnTo>
                  <a:lnTo>
                    <a:pt x="1" y="449"/>
                  </a:lnTo>
                  <a:lnTo>
                    <a:pt x="4" y="469"/>
                  </a:lnTo>
                  <a:lnTo>
                    <a:pt x="7" y="489"/>
                  </a:lnTo>
                  <a:lnTo>
                    <a:pt x="13" y="509"/>
                  </a:lnTo>
                  <a:lnTo>
                    <a:pt x="17" y="528"/>
                  </a:lnTo>
                  <a:lnTo>
                    <a:pt x="24" y="546"/>
                  </a:lnTo>
                  <a:lnTo>
                    <a:pt x="31" y="565"/>
                  </a:lnTo>
                  <a:lnTo>
                    <a:pt x="40" y="584"/>
                  </a:lnTo>
                  <a:lnTo>
                    <a:pt x="49" y="601"/>
                  </a:lnTo>
                  <a:lnTo>
                    <a:pt x="59" y="618"/>
                  </a:lnTo>
                  <a:lnTo>
                    <a:pt x="69" y="634"/>
                  </a:lnTo>
                  <a:lnTo>
                    <a:pt x="80" y="650"/>
                  </a:lnTo>
                  <a:lnTo>
                    <a:pt x="92" y="666"/>
                  </a:lnTo>
                  <a:lnTo>
                    <a:pt x="105" y="680"/>
                  </a:lnTo>
                  <a:lnTo>
                    <a:pt x="119" y="694"/>
                  </a:lnTo>
                  <a:lnTo>
                    <a:pt x="132" y="709"/>
                  </a:lnTo>
                  <a:lnTo>
                    <a:pt x="148" y="722"/>
                  </a:lnTo>
                  <a:lnTo>
                    <a:pt x="162" y="733"/>
                  </a:lnTo>
                  <a:lnTo>
                    <a:pt x="179" y="745"/>
                  </a:lnTo>
                  <a:lnTo>
                    <a:pt x="195" y="755"/>
                  </a:lnTo>
                  <a:lnTo>
                    <a:pt x="213" y="765"/>
                  </a:lnTo>
                  <a:lnTo>
                    <a:pt x="230" y="773"/>
                  </a:lnTo>
                  <a:lnTo>
                    <a:pt x="248" y="782"/>
                  </a:lnTo>
                  <a:lnTo>
                    <a:pt x="267" y="789"/>
                  </a:lnTo>
                  <a:lnTo>
                    <a:pt x="286" y="796"/>
                  </a:lnTo>
                  <a:lnTo>
                    <a:pt x="305" y="801"/>
                  </a:lnTo>
                  <a:lnTo>
                    <a:pt x="325" y="807"/>
                  </a:lnTo>
                  <a:lnTo>
                    <a:pt x="345" y="809"/>
                  </a:lnTo>
                  <a:lnTo>
                    <a:pt x="365" y="812"/>
                  </a:lnTo>
                  <a:lnTo>
                    <a:pt x="385" y="814"/>
                  </a:lnTo>
                  <a:lnTo>
                    <a:pt x="407" y="814"/>
                  </a:lnTo>
                  <a:lnTo>
                    <a:pt x="428" y="814"/>
                  </a:lnTo>
                  <a:lnTo>
                    <a:pt x="448" y="812"/>
                  </a:lnTo>
                  <a:lnTo>
                    <a:pt x="469" y="809"/>
                  </a:lnTo>
                  <a:lnTo>
                    <a:pt x="489" y="807"/>
                  </a:lnTo>
                  <a:lnTo>
                    <a:pt x="509" y="801"/>
                  </a:lnTo>
                  <a:lnTo>
                    <a:pt x="528" y="796"/>
                  </a:lnTo>
                  <a:lnTo>
                    <a:pt x="546" y="789"/>
                  </a:lnTo>
                  <a:lnTo>
                    <a:pt x="565" y="782"/>
                  </a:lnTo>
                  <a:lnTo>
                    <a:pt x="584" y="773"/>
                  </a:lnTo>
                  <a:lnTo>
                    <a:pt x="601" y="765"/>
                  </a:lnTo>
                  <a:lnTo>
                    <a:pt x="618" y="755"/>
                  </a:lnTo>
                  <a:lnTo>
                    <a:pt x="634" y="745"/>
                  </a:lnTo>
                  <a:lnTo>
                    <a:pt x="651" y="733"/>
                  </a:lnTo>
                  <a:lnTo>
                    <a:pt x="666" y="722"/>
                  </a:lnTo>
                  <a:lnTo>
                    <a:pt x="681" y="709"/>
                  </a:lnTo>
                  <a:lnTo>
                    <a:pt x="694" y="694"/>
                  </a:lnTo>
                  <a:lnTo>
                    <a:pt x="709" y="680"/>
                  </a:lnTo>
                  <a:lnTo>
                    <a:pt x="722" y="666"/>
                  </a:lnTo>
                  <a:lnTo>
                    <a:pt x="733" y="650"/>
                  </a:lnTo>
                  <a:lnTo>
                    <a:pt x="745" y="634"/>
                  </a:lnTo>
                  <a:lnTo>
                    <a:pt x="755" y="618"/>
                  </a:lnTo>
                  <a:lnTo>
                    <a:pt x="765" y="601"/>
                  </a:lnTo>
                  <a:lnTo>
                    <a:pt x="774" y="584"/>
                  </a:lnTo>
                  <a:lnTo>
                    <a:pt x="782" y="565"/>
                  </a:lnTo>
                  <a:lnTo>
                    <a:pt x="789" y="546"/>
                  </a:lnTo>
                  <a:lnTo>
                    <a:pt x="797" y="528"/>
                  </a:lnTo>
                  <a:lnTo>
                    <a:pt x="801" y="509"/>
                  </a:lnTo>
                  <a:lnTo>
                    <a:pt x="807" y="489"/>
                  </a:lnTo>
                  <a:lnTo>
                    <a:pt x="809" y="469"/>
                  </a:lnTo>
                  <a:lnTo>
                    <a:pt x="812" y="449"/>
                  </a:lnTo>
                  <a:lnTo>
                    <a:pt x="814" y="429"/>
                  </a:lnTo>
                  <a:lnTo>
                    <a:pt x="814" y="407"/>
                  </a:lnTo>
                  <a:lnTo>
                    <a:pt x="814" y="385"/>
                  </a:lnTo>
                  <a:lnTo>
                    <a:pt x="812" y="365"/>
                  </a:lnTo>
                  <a:lnTo>
                    <a:pt x="809" y="345"/>
                  </a:lnTo>
                  <a:lnTo>
                    <a:pt x="807" y="325"/>
                  </a:lnTo>
                  <a:lnTo>
                    <a:pt x="801" y="305"/>
                  </a:lnTo>
                  <a:lnTo>
                    <a:pt x="797" y="286"/>
                  </a:lnTo>
                  <a:lnTo>
                    <a:pt x="789" y="266"/>
                  </a:lnTo>
                  <a:lnTo>
                    <a:pt x="782" y="249"/>
                  </a:lnTo>
                  <a:lnTo>
                    <a:pt x="774" y="230"/>
                  </a:lnTo>
                  <a:lnTo>
                    <a:pt x="765" y="213"/>
                  </a:lnTo>
                  <a:lnTo>
                    <a:pt x="755" y="196"/>
                  </a:lnTo>
                  <a:lnTo>
                    <a:pt x="745" y="178"/>
                  </a:lnTo>
                  <a:lnTo>
                    <a:pt x="733" y="163"/>
                  </a:lnTo>
                  <a:lnTo>
                    <a:pt x="722" y="148"/>
                  </a:lnTo>
                  <a:lnTo>
                    <a:pt x="709" y="132"/>
                  </a:lnTo>
                  <a:lnTo>
                    <a:pt x="694" y="120"/>
                  </a:lnTo>
                  <a:lnTo>
                    <a:pt x="681" y="105"/>
                  </a:lnTo>
                  <a:lnTo>
                    <a:pt x="666" y="92"/>
                  </a:lnTo>
                  <a:lnTo>
                    <a:pt x="651" y="81"/>
                  </a:lnTo>
                  <a:lnTo>
                    <a:pt x="634" y="69"/>
                  </a:lnTo>
                  <a:lnTo>
                    <a:pt x="618" y="59"/>
                  </a:lnTo>
                  <a:lnTo>
                    <a:pt x="601" y="49"/>
                  </a:lnTo>
                  <a:lnTo>
                    <a:pt x="584" y="39"/>
                  </a:lnTo>
                  <a:lnTo>
                    <a:pt x="565" y="32"/>
                  </a:lnTo>
                  <a:lnTo>
                    <a:pt x="546" y="25"/>
                  </a:lnTo>
                  <a:lnTo>
                    <a:pt x="528" y="17"/>
                  </a:lnTo>
                  <a:lnTo>
                    <a:pt x="509" y="12"/>
                  </a:lnTo>
                  <a:lnTo>
                    <a:pt x="489" y="7"/>
                  </a:lnTo>
                  <a:lnTo>
                    <a:pt x="469" y="5"/>
                  </a:lnTo>
                  <a:lnTo>
                    <a:pt x="448" y="2"/>
                  </a:lnTo>
                  <a:lnTo>
                    <a:pt x="428" y="0"/>
                  </a:lnTo>
                  <a:lnTo>
                    <a:pt x="407" y="0"/>
                  </a:lnTo>
                </a:path>
              </a:pathLst>
            </a:custGeom>
            <a:solidFill>
              <a:srgbClr val="FFFF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10" name="Rectangle 8">
              <a:extLst>
                <a:ext uri="{FF2B5EF4-FFF2-40B4-BE49-F238E27FC236}">
                  <a16:creationId xmlns:a16="http://schemas.microsoft.com/office/drawing/2014/main" id="{59BBFFE9-50F8-4F0D-854F-928F2147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1904"/>
              <a:ext cx="1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A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11" name="Rectangle 9">
              <a:extLst>
                <a:ext uri="{FF2B5EF4-FFF2-40B4-BE49-F238E27FC236}">
                  <a16:creationId xmlns:a16="http://schemas.microsoft.com/office/drawing/2014/main" id="{8E6C89E8-8E25-406D-9123-5905569EF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2345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12" name="Rectangle 10">
              <a:extLst>
                <a:ext uri="{FF2B5EF4-FFF2-40B4-BE49-F238E27FC236}">
                  <a16:creationId xmlns:a16="http://schemas.microsoft.com/office/drawing/2014/main" id="{01A9147A-6AD6-4B54-A989-A299AC58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345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13" name="Rectangle 11">
              <a:extLst>
                <a:ext uri="{FF2B5EF4-FFF2-40B4-BE49-F238E27FC236}">
                  <a16:creationId xmlns:a16="http://schemas.microsoft.com/office/drawing/2014/main" id="{6821C2F4-7761-45E6-B9D1-37274506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345"/>
              <a:ext cx="1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14" name="Rectangle 12">
              <a:extLst>
                <a:ext uri="{FF2B5EF4-FFF2-40B4-BE49-F238E27FC236}">
                  <a16:creationId xmlns:a16="http://schemas.microsoft.com/office/drawing/2014/main" id="{D2C16017-0AD8-4910-B8AB-B087A866B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345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z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15" name="Rectangle 13">
              <a:extLst>
                <a:ext uri="{FF2B5EF4-FFF2-40B4-BE49-F238E27FC236}">
                  <a16:creationId xmlns:a16="http://schemas.microsoft.com/office/drawing/2014/main" id="{C493F9FB-BD93-499A-A920-2A045BBE6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2345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16" name="Rectangle 14">
              <a:extLst>
                <a:ext uri="{FF2B5EF4-FFF2-40B4-BE49-F238E27FC236}">
                  <a16:creationId xmlns:a16="http://schemas.microsoft.com/office/drawing/2014/main" id="{E4FDA6B8-246E-4478-9511-1C369D158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345"/>
              <a:ext cx="1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17" name="Rectangle 15">
              <a:extLst>
                <a:ext uri="{FF2B5EF4-FFF2-40B4-BE49-F238E27FC236}">
                  <a16:creationId xmlns:a16="http://schemas.microsoft.com/office/drawing/2014/main" id="{B5561F63-D7B0-4B16-A9BD-2378BAA3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342"/>
              <a:ext cx="1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/ 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1218" name="Rectangle 16">
              <a:extLst>
                <a:ext uri="{FF2B5EF4-FFF2-40B4-BE49-F238E27FC236}">
                  <a16:creationId xmlns:a16="http://schemas.microsoft.com/office/drawing/2014/main" id="{760A5C38-C617-4C30-B6F4-71D0ECDD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1894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19" name="Rectangle 17">
              <a:extLst>
                <a:ext uri="{FF2B5EF4-FFF2-40B4-BE49-F238E27FC236}">
                  <a16:creationId xmlns:a16="http://schemas.microsoft.com/office/drawing/2014/main" id="{BF2561A8-42DA-4CBA-8704-340F9461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1894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20" name="Rectangle 18">
              <a:extLst>
                <a:ext uri="{FF2B5EF4-FFF2-40B4-BE49-F238E27FC236}">
                  <a16:creationId xmlns:a16="http://schemas.microsoft.com/office/drawing/2014/main" id="{FC2AFF7A-B5CF-4B0A-B105-6864324A0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894"/>
              <a:ext cx="1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21" name="Rectangle 19">
              <a:extLst>
                <a:ext uri="{FF2B5EF4-FFF2-40B4-BE49-F238E27FC236}">
                  <a16:creationId xmlns:a16="http://schemas.microsoft.com/office/drawing/2014/main" id="{572C9121-F697-48F1-BCA2-6C52CD97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1894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z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22" name="Rectangle 20">
              <a:extLst>
                <a:ext uri="{FF2B5EF4-FFF2-40B4-BE49-F238E27FC236}">
                  <a16:creationId xmlns:a16="http://schemas.microsoft.com/office/drawing/2014/main" id="{12304EB8-1D21-48AD-8E14-D05D0AC2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94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23" name="Rectangle 21">
              <a:extLst>
                <a:ext uri="{FF2B5EF4-FFF2-40B4-BE49-F238E27FC236}">
                  <a16:creationId xmlns:a16="http://schemas.microsoft.com/office/drawing/2014/main" id="{FC7DC2AF-7527-4CD0-8DF4-DEC3C5F97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894"/>
              <a:ext cx="1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24" name="Freeform 22">
              <a:extLst>
                <a:ext uri="{FF2B5EF4-FFF2-40B4-BE49-F238E27FC236}">
                  <a16:creationId xmlns:a16="http://schemas.microsoft.com/office/drawing/2014/main" id="{4EE0552D-4DC6-4E10-9010-CB8048134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2111"/>
              <a:ext cx="456" cy="177"/>
            </a:xfrm>
            <a:custGeom>
              <a:avLst/>
              <a:gdLst>
                <a:gd name="T0" fmla="*/ 13 w 914"/>
                <a:gd name="T1" fmla="*/ 0 h 355"/>
                <a:gd name="T2" fmla="*/ 13 w 914"/>
                <a:gd name="T3" fmla="*/ 0 h 355"/>
                <a:gd name="T4" fmla="*/ 12 w 914"/>
                <a:gd name="T5" fmla="*/ 1 h 355"/>
                <a:gd name="T6" fmla="*/ 12 w 914"/>
                <a:gd name="T7" fmla="*/ 1 h 355"/>
                <a:gd name="T8" fmla="*/ 11 w 914"/>
                <a:gd name="T9" fmla="*/ 2 h 355"/>
                <a:gd name="T10" fmla="*/ 11 w 914"/>
                <a:gd name="T11" fmla="*/ 2 h 355"/>
                <a:gd name="T12" fmla="*/ 10 w 914"/>
                <a:gd name="T13" fmla="*/ 2 h 355"/>
                <a:gd name="T14" fmla="*/ 10 w 914"/>
                <a:gd name="T15" fmla="*/ 2 h 355"/>
                <a:gd name="T16" fmla="*/ 10 w 914"/>
                <a:gd name="T17" fmla="*/ 2 h 355"/>
                <a:gd name="T18" fmla="*/ 10 w 914"/>
                <a:gd name="T19" fmla="*/ 3 h 355"/>
                <a:gd name="T20" fmla="*/ 9 w 914"/>
                <a:gd name="T21" fmla="*/ 3 h 355"/>
                <a:gd name="T22" fmla="*/ 9 w 914"/>
                <a:gd name="T23" fmla="*/ 3 h 355"/>
                <a:gd name="T24" fmla="*/ 9 w 914"/>
                <a:gd name="T25" fmla="*/ 3 h 355"/>
                <a:gd name="T26" fmla="*/ 9 w 914"/>
                <a:gd name="T27" fmla="*/ 3 h 355"/>
                <a:gd name="T28" fmla="*/ 8 w 914"/>
                <a:gd name="T29" fmla="*/ 3 h 355"/>
                <a:gd name="T30" fmla="*/ 8 w 914"/>
                <a:gd name="T31" fmla="*/ 3 h 355"/>
                <a:gd name="T32" fmla="*/ 8 w 914"/>
                <a:gd name="T33" fmla="*/ 3 h 355"/>
                <a:gd name="T34" fmla="*/ 7 w 914"/>
                <a:gd name="T35" fmla="*/ 4 h 355"/>
                <a:gd name="T36" fmla="*/ 7 w 914"/>
                <a:gd name="T37" fmla="*/ 4 h 355"/>
                <a:gd name="T38" fmla="*/ 7 w 914"/>
                <a:gd name="T39" fmla="*/ 4 h 355"/>
                <a:gd name="T40" fmla="*/ 7 w 914"/>
                <a:gd name="T41" fmla="*/ 4 h 355"/>
                <a:gd name="T42" fmla="*/ 6 w 914"/>
                <a:gd name="T43" fmla="*/ 4 h 355"/>
                <a:gd name="T44" fmla="*/ 6 w 914"/>
                <a:gd name="T45" fmla="*/ 4 h 355"/>
                <a:gd name="T46" fmla="*/ 6 w 914"/>
                <a:gd name="T47" fmla="*/ 4 h 355"/>
                <a:gd name="T48" fmla="*/ 6 w 914"/>
                <a:gd name="T49" fmla="*/ 4 h 355"/>
                <a:gd name="T50" fmla="*/ 6 w 914"/>
                <a:gd name="T51" fmla="*/ 4 h 355"/>
                <a:gd name="T52" fmla="*/ 5 w 914"/>
                <a:gd name="T53" fmla="*/ 4 h 355"/>
                <a:gd name="T54" fmla="*/ 5 w 914"/>
                <a:gd name="T55" fmla="*/ 4 h 355"/>
                <a:gd name="T56" fmla="*/ 5 w 914"/>
                <a:gd name="T57" fmla="*/ 4 h 355"/>
                <a:gd name="T58" fmla="*/ 5 w 914"/>
                <a:gd name="T59" fmla="*/ 4 h 355"/>
                <a:gd name="T60" fmla="*/ 4 w 914"/>
                <a:gd name="T61" fmla="*/ 5 h 355"/>
                <a:gd name="T62" fmla="*/ 4 w 914"/>
                <a:gd name="T63" fmla="*/ 5 h 355"/>
                <a:gd name="T64" fmla="*/ 3 w 914"/>
                <a:gd name="T65" fmla="*/ 5 h 355"/>
                <a:gd name="T66" fmla="*/ 3 w 914"/>
                <a:gd name="T67" fmla="*/ 5 h 355"/>
                <a:gd name="T68" fmla="*/ 3 w 914"/>
                <a:gd name="T69" fmla="*/ 5 h 355"/>
                <a:gd name="T70" fmla="*/ 3 w 914"/>
                <a:gd name="T71" fmla="*/ 5 h 355"/>
                <a:gd name="T72" fmla="*/ 2 w 914"/>
                <a:gd name="T73" fmla="*/ 5 h 355"/>
                <a:gd name="T74" fmla="*/ 2 w 914"/>
                <a:gd name="T75" fmla="*/ 5 h 355"/>
                <a:gd name="T76" fmla="*/ 2 w 914"/>
                <a:gd name="T77" fmla="*/ 5 h 355"/>
                <a:gd name="T78" fmla="*/ 1 w 914"/>
                <a:gd name="T79" fmla="*/ 5 h 355"/>
                <a:gd name="T80" fmla="*/ 1 w 914"/>
                <a:gd name="T81" fmla="*/ 5 h 355"/>
                <a:gd name="T82" fmla="*/ 1 w 914"/>
                <a:gd name="T83" fmla="*/ 5 h 355"/>
                <a:gd name="T84" fmla="*/ 1 w 914"/>
                <a:gd name="T85" fmla="*/ 5 h 355"/>
                <a:gd name="T86" fmla="*/ 1 w 914"/>
                <a:gd name="T87" fmla="*/ 5 h 355"/>
                <a:gd name="T88" fmla="*/ 1 w 914"/>
                <a:gd name="T89" fmla="*/ 5 h 355"/>
                <a:gd name="T90" fmla="*/ 0 w 914"/>
                <a:gd name="T91" fmla="*/ 5 h 355"/>
                <a:gd name="T92" fmla="*/ 0 w 914"/>
                <a:gd name="T93" fmla="*/ 5 h 355"/>
                <a:gd name="T94" fmla="*/ 0 w 914"/>
                <a:gd name="T95" fmla="*/ 5 h 355"/>
                <a:gd name="T96" fmla="*/ 0 w 914"/>
                <a:gd name="T97" fmla="*/ 5 h 3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14" h="355">
                  <a:moveTo>
                    <a:pt x="914" y="0"/>
                  </a:moveTo>
                  <a:lnTo>
                    <a:pt x="891" y="18"/>
                  </a:lnTo>
                  <a:lnTo>
                    <a:pt x="869" y="36"/>
                  </a:lnTo>
                  <a:lnTo>
                    <a:pt x="849" y="53"/>
                  </a:lnTo>
                  <a:lnTo>
                    <a:pt x="829" y="67"/>
                  </a:lnTo>
                  <a:lnTo>
                    <a:pt x="812" y="82"/>
                  </a:lnTo>
                  <a:lnTo>
                    <a:pt x="796" y="95"/>
                  </a:lnTo>
                  <a:lnTo>
                    <a:pt x="780" y="107"/>
                  </a:lnTo>
                  <a:lnTo>
                    <a:pt x="766" y="119"/>
                  </a:lnTo>
                  <a:lnTo>
                    <a:pt x="751" y="129"/>
                  </a:lnTo>
                  <a:lnTo>
                    <a:pt x="738" y="139"/>
                  </a:lnTo>
                  <a:lnTo>
                    <a:pt x="727" y="148"/>
                  </a:lnTo>
                  <a:lnTo>
                    <a:pt x="715" y="156"/>
                  </a:lnTo>
                  <a:lnTo>
                    <a:pt x="704" y="164"/>
                  </a:lnTo>
                  <a:lnTo>
                    <a:pt x="694" y="171"/>
                  </a:lnTo>
                  <a:lnTo>
                    <a:pt x="685" y="178"/>
                  </a:lnTo>
                  <a:lnTo>
                    <a:pt x="677" y="184"/>
                  </a:lnTo>
                  <a:lnTo>
                    <a:pt x="667" y="189"/>
                  </a:lnTo>
                  <a:lnTo>
                    <a:pt x="659" y="195"/>
                  </a:lnTo>
                  <a:lnTo>
                    <a:pt x="651" y="201"/>
                  </a:lnTo>
                  <a:lnTo>
                    <a:pt x="642" y="205"/>
                  </a:lnTo>
                  <a:lnTo>
                    <a:pt x="635" y="210"/>
                  </a:lnTo>
                  <a:lnTo>
                    <a:pt x="626" y="214"/>
                  </a:lnTo>
                  <a:lnTo>
                    <a:pt x="619" y="218"/>
                  </a:lnTo>
                  <a:lnTo>
                    <a:pt x="610" y="221"/>
                  </a:lnTo>
                  <a:lnTo>
                    <a:pt x="602" y="225"/>
                  </a:lnTo>
                  <a:lnTo>
                    <a:pt x="593" y="230"/>
                  </a:lnTo>
                  <a:lnTo>
                    <a:pt x="585" y="233"/>
                  </a:lnTo>
                  <a:lnTo>
                    <a:pt x="576" y="237"/>
                  </a:lnTo>
                  <a:lnTo>
                    <a:pt x="566" y="241"/>
                  </a:lnTo>
                  <a:lnTo>
                    <a:pt x="556" y="245"/>
                  </a:lnTo>
                  <a:lnTo>
                    <a:pt x="544" y="250"/>
                  </a:lnTo>
                  <a:lnTo>
                    <a:pt x="533" y="254"/>
                  </a:lnTo>
                  <a:lnTo>
                    <a:pt x="521" y="258"/>
                  </a:lnTo>
                  <a:lnTo>
                    <a:pt x="511" y="263"/>
                  </a:lnTo>
                  <a:lnTo>
                    <a:pt x="501" y="267"/>
                  </a:lnTo>
                  <a:lnTo>
                    <a:pt x="491" y="270"/>
                  </a:lnTo>
                  <a:lnTo>
                    <a:pt x="482" y="274"/>
                  </a:lnTo>
                  <a:lnTo>
                    <a:pt x="474" y="277"/>
                  </a:lnTo>
                  <a:lnTo>
                    <a:pt x="465" y="280"/>
                  </a:lnTo>
                  <a:lnTo>
                    <a:pt x="458" y="283"/>
                  </a:lnTo>
                  <a:lnTo>
                    <a:pt x="449" y="286"/>
                  </a:lnTo>
                  <a:lnTo>
                    <a:pt x="442" y="289"/>
                  </a:lnTo>
                  <a:lnTo>
                    <a:pt x="436" y="291"/>
                  </a:lnTo>
                  <a:lnTo>
                    <a:pt x="429" y="293"/>
                  </a:lnTo>
                  <a:lnTo>
                    <a:pt x="422" y="296"/>
                  </a:lnTo>
                  <a:lnTo>
                    <a:pt x="416" y="297"/>
                  </a:lnTo>
                  <a:lnTo>
                    <a:pt x="409" y="300"/>
                  </a:lnTo>
                  <a:lnTo>
                    <a:pt x="403" y="302"/>
                  </a:lnTo>
                  <a:lnTo>
                    <a:pt x="396" y="303"/>
                  </a:lnTo>
                  <a:lnTo>
                    <a:pt x="389" y="304"/>
                  </a:lnTo>
                  <a:lnTo>
                    <a:pt x="383" y="306"/>
                  </a:lnTo>
                  <a:lnTo>
                    <a:pt x="376" y="309"/>
                  </a:lnTo>
                  <a:lnTo>
                    <a:pt x="369" y="310"/>
                  </a:lnTo>
                  <a:lnTo>
                    <a:pt x="360" y="312"/>
                  </a:lnTo>
                  <a:lnTo>
                    <a:pt x="353" y="313"/>
                  </a:lnTo>
                  <a:lnTo>
                    <a:pt x="344" y="314"/>
                  </a:lnTo>
                  <a:lnTo>
                    <a:pt x="334" y="316"/>
                  </a:lnTo>
                  <a:lnTo>
                    <a:pt x="326" y="317"/>
                  </a:lnTo>
                  <a:lnTo>
                    <a:pt x="316" y="320"/>
                  </a:lnTo>
                  <a:lnTo>
                    <a:pt x="304" y="322"/>
                  </a:lnTo>
                  <a:lnTo>
                    <a:pt x="293" y="323"/>
                  </a:lnTo>
                  <a:lnTo>
                    <a:pt x="281" y="326"/>
                  </a:lnTo>
                  <a:lnTo>
                    <a:pt x="268" y="327"/>
                  </a:lnTo>
                  <a:lnTo>
                    <a:pt x="254" y="330"/>
                  </a:lnTo>
                  <a:lnTo>
                    <a:pt x="239" y="332"/>
                  </a:lnTo>
                  <a:lnTo>
                    <a:pt x="226" y="335"/>
                  </a:lnTo>
                  <a:lnTo>
                    <a:pt x="215" y="336"/>
                  </a:lnTo>
                  <a:lnTo>
                    <a:pt x="203" y="339"/>
                  </a:lnTo>
                  <a:lnTo>
                    <a:pt x="193" y="340"/>
                  </a:lnTo>
                  <a:lnTo>
                    <a:pt x="183" y="342"/>
                  </a:lnTo>
                  <a:lnTo>
                    <a:pt x="173" y="343"/>
                  </a:lnTo>
                  <a:lnTo>
                    <a:pt x="164" y="345"/>
                  </a:lnTo>
                  <a:lnTo>
                    <a:pt x="156" y="346"/>
                  </a:lnTo>
                  <a:lnTo>
                    <a:pt x="149" y="348"/>
                  </a:lnTo>
                  <a:lnTo>
                    <a:pt x="140" y="348"/>
                  </a:lnTo>
                  <a:lnTo>
                    <a:pt x="133" y="349"/>
                  </a:lnTo>
                  <a:lnTo>
                    <a:pt x="127" y="350"/>
                  </a:lnTo>
                  <a:lnTo>
                    <a:pt x="120" y="350"/>
                  </a:lnTo>
                  <a:lnTo>
                    <a:pt x="114" y="352"/>
                  </a:lnTo>
                  <a:lnTo>
                    <a:pt x="108" y="352"/>
                  </a:lnTo>
                  <a:lnTo>
                    <a:pt x="103" y="353"/>
                  </a:lnTo>
                  <a:lnTo>
                    <a:pt x="97" y="353"/>
                  </a:lnTo>
                  <a:lnTo>
                    <a:pt x="91" y="353"/>
                  </a:lnTo>
                  <a:lnTo>
                    <a:pt x="85" y="353"/>
                  </a:lnTo>
                  <a:lnTo>
                    <a:pt x="80" y="355"/>
                  </a:lnTo>
                  <a:lnTo>
                    <a:pt x="74" y="355"/>
                  </a:lnTo>
                  <a:lnTo>
                    <a:pt x="67" y="355"/>
                  </a:lnTo>
                  <a:lnTo>
                    <a:pt x="61" y="355"/>
                  </a:lnTo>
                  <a:lnTo>
                    <a:pt x="55" y="355"/>
                  </a:lnTo>
                  <a:lnTo>
                    <a:pt x="48" y="355"/>
                  </a:lnTo>
                  <a:lnTo>
                    <a:pt x="41" y="355"/>
                  </a:lnTo>
                  <a:lnTo>
                    <a:pt x="34" y="355"/>
                  </a:lnTo>
                  <a:lnTo>
                    <a:pt x="26" y="355"/>
                  </a:lnTo>
                  <a:lnTo>
                    <a:pt x="18" y="355"/>
                  </a:lnTo>
                  <a:lnTo>
                    <a:pt x="9" y="355"/>
                  </a:lnTo>
                  <a:lnTo>
                    <a:pt x="0" y="35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25" name="Freeform 23">
              <a:extLst>
                <a:ext uri="{FF2B5EF4-FFF2-40B4-BE49-F238E27FC236}">
                  <a16:creationId xmlns:a16="http://schemas.microsoft.com/office/drawing/2014/main" id="{0AF62628-36C5-4185-A32B-44F75F961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112"/>
              <a:ext cx="86" cy="72"/>
            </a:xfrm>
            <a:custGeom>
              <a:avLst/>
              <a:gdLst>
                <a:gd name="T0" fmla="*/ 2 w 173"/>
                <a:gd name="T1" fmla="*/ 2 h 143"/>
                <a:gd name="T2" fmla="*/ 0 w 173"/>
                <a:gd name="T3" fmla="*/ 0 h 143"/>
                <a:gd name="T4" fmla="*/ 1 w 173"/>
                <a:gd name="T5" fmla="*/ 3 h 143"/>
                <a:gd name="T6" fmla="*/ 2 w 173"/>
                <a:gd name="T7" fmla="*/ 2 h 143"/>
                <a:gd name="T8" fmla="*/ 2 w 173"/>
                <a:gd name="T9" fmla="*/ 2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143">
                  <a:moveTo>
                    <a:pt x="173" y="86"/>
                  </a:moveTo>
                  <a:lnTo>
                    <a:pt x="0" y="0"/>
                  </a:lnTo>
                  <a:lnTo>
                    <a:pt x="115" y="143"/>
                  </a:lnTo>
                  <a:lnTo>
                    <a:pt x="144" y="115"/>
                  </a:lnTo>
                  <a:lnTo>
                    <a:pt x="173" y="86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26" name="Freeform 24">
              <a:extLst>
                <a:ext uri="{FF2B5EF4-FFF2-40B4-BE49-F238E27FC236}">
                  <a16:creationId xmlns:a16="http://schemas.microsoft.com/office/drawing/2014/main" id="{D2DDD260-1895-4554-A21B-187A25AE0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" y="2170"/>
              <a:ext cx="371" cy="118"/>
            </a:xfrm>
            <a:custGeom>
              <a:avLst/>
              <a:gdLst>
                <a:gd name="T0" fmla="*/ 1 w 742"/>
                <a:gd name="T1" fmla="*/ 1 h 236"/>
                <a:gd name="T2" fmla="*/ 1 w 742"/>
                <a:gd name="T3" fmla="*/ 1 h 236"/>
                <a:gd name="T4" fmla="*/ 1 w 742"/>
                <a:gd name="T5" fmla="*/ 1 h 236"/>
                <a:gd name="T6" fmla="*/ 1 w 742"/>
                <a:gd name="T7" fmla="*/ 1 h 236"/>
                <a:gd name="T8" fmla="*/ 2 w 742"/>
                <a:gd name="T9" fmla="*/ 1 h 236"/>
                <a:gd name="T10" fmla="*/ 2 w 742"/>
                <a:gd name="T11" fmla="*/ 1 h 236"/>
                <a:gd name="T12" fmla="*/ 2 w 742"/>
                <a:gd name="T13" fmla="*/ 2 h 236"/>
                <a:gd name="T14" fmla="*/ 2 w 742"/>
                <a:gd name="T15" fmla="*/ 2 h 236"/>
                <a:gd name="T16" fmla="*/ 2 w 742"/>
                <a:gd name="T17" fmla="*/ 2 h 236"/>
                <a:gd name="T18" fmla="*/ 2 w 742"/>
                <a:gd name="T19" fmla="*/ 2 h 236"/>
                <a:gd name="T20" fmla="*/ 3 w 742"/>
                <a:gd name="T21" fmla="*/ 2 h 236"/>
                <a:gd name="T22" fmla="*/ 3 w 742"/>
                <a:gd name="T23" fmla="*/ 2 h 236"/>
                <a:gd name="T24" fmla="*/ 3 w 742"/>
                <a:gd name="T25" fmla="*/ 2 h 236"/>
                <a:gd name="T26" fmla="*/ 3 w 742"/>
                <a:gd name="T27" fmla="*/ 2 h 236"/>
                <a:gd name="T28" fmla="*/ 3 w 742"/>
                <a:gd name="T29" fmla="*/ 2 h 236"/>
                <a:gd name="T30" fmla="*/ 4 w 742"/>
                <a:gd name="T31" fmla="*/ 3 h 236"/>
                <a:gd name="T32" fmla="*/ 4 w 742"/>
                <a:gd name="T33" fmla="*/ 3 h 236"/>
                <a:gd name="T34" fmla="*/ 4 w 742"/>
                <a:gd name="T35" fmla="*/ 3 h 236"/>
                <a:gd name="T36" fmla="*/ 4 w 742"/>
                <a:gd name="T37" fmla="*/ 3 h 236"/>
                <a:gd name="T38" fmla="*/ 5 w 742"/>
                <a:gd name="T39" fmla="*/ 3 h 236"/>
                <a:gd name="T40" fmla="*/ 5 w 742"/>
                <a:gd name="T41" fmla="*/ 3 h 236"/>
                <a:gd name="T42" fmla="*/ 5 w 742"/>
                <a:gd name="T43" fmla="*/ 3 h 236"/>
                <a:gd name="T44" fmla="*/ 5 w 742"/>
                <a:gd name="T45" fmla="*/ 3 h 236"/>
                <a:gd name="T46" fmla="*/ 6 w 742"/>
                <a:gd name="T47" fmla="*/ 3 h 236"/>
                <a:gd name="T48" fmla="*/ 6 w 742"/>
                <a:gd name="T49" fmla="*/ 3 h 236"/>
                <a:gd name="T50" fmla="*/ 6 w 742"/>
                <a:gd name="T51" fmla="*/ 3 h 236"/>
                <a:gd name="T52" fmla="*/ 6 w 742"/>
                <a:gd name="T53" fmla="*/ 3 h 236"/>
                <a:gd name="T54" fmla="*/ 6 w 742"/>
                <a:gd name="T55" fmla="*/ 4 h 236"/>
                <a:gd name="T56" fmla="*/ 7 w 742"/>
                <a:gd name="T57" fmla="*/ 4 h 236"/>
                <a:gd name="T58" fmla="*/ 7 w 742"/>
                <a:gd name="T59" fmla="*/ 4 h 236"/>
                <a:gd name="T60" fmla="*/ 7 w 742"/>
                <a:gd name="T61" fmla="*/ 4 h 236"/>
                <a:gd name="T62" fmla="*/ 8 w 742"/>
                <a:gd name="T63" fmla="*/ 4 h 236"/>
                <a:gd name="T64" fmla="*/ 8 w 742"/>
                <a:gd name="T65" fmla="*/ 4 h 236"/>
                <a:gd name="T66" fmla="*/ 8 w 742"/>
                <a:gd name="T67" fmla="*/ 4 h 236"/>
                <a:gd name="T68" fmla="*/ 9 w 742"/>
                <a:gd name="T69" fmla="*/ 4 h 236"/>
                <a:gd name="T70" fmla="*/ 9 w 742"/>
                <a:gd name="T71" fmla="*/ 4 h 236"/>
                <a:gd name="T72" fmla="*/ 9 w 742"/>
                <a:gd name="T73" fmla="*/ 4 h 236"/>
                <a:gd name="T74" fmla="*/ 10 w 742"/>
                <a:gd name="T75" fmla="*/ 4 h 236"/>
                <a:gd name="T76" fmla="*/ 10 w 742"/>
                <a:gd name="T77" fmla="*/ 4 h 236"/>
                <a:gd name="T78" fmla="*/ 10 w 742"/>
                <a:gd name="T79" fmla="*/ 4 h 236"/>
                <a:gd name="T80" fmla="*/ 10 w 742"/>
                <a:gd name="T81" fmla="*/ 4 h 236"/>
                <a:gd name="T82" fmla="*/ 10 w 742"/>
                <a:gd name="T83" fmla="*/ 4 h 236"/>
                <a:gd name="T84" fmla="*/ 11 w 742"/>
                <a:gd name="T85" fmla="*/ 4 h 236"/>
                <a:gd name="T86" fmla="*/ 11 w 742"/>
                <a:gd name="T87" fmla="*/ 4 h 236"/>
                <a:gd name="T88" fmla="*/ 11 w 742"/>
                <a:gd name="T89" fmla="*/ 4 h 236"/>
                <a:gd name="T90" fmla="*/ 11 w 742"/>
                <a:gd name="T91" fmla="*/ 4 h 236"/>
                <a:gd name="T92" fmla="*/ 11 w 742"/>
                <a:gd name="T93" fmla="*/ 4 h 236"/>
                <a:gd name="T94" fmla="*/ 12 w 742"/>
                <a:gd name="T95" fmla="*/ 4 h 236"/>
                <a:gd name="T96" fmla="*/ 12 w 742"/>
                <a:gd name="T97" fmla="*/ 4 h 2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2" h="236">
                  <a:moveTo>
                    <a:pt x="0" y="0"/>
                  </a:moveTo>
                  <a:lnTo>
                    <a:pt x="9" y="7"/>
                  </a:lnTo>
                  <a:lnTo>
                    <a:pt x="18" y="14"/>
                  </a:lnTo>
                  <a:lnTo>
                    <a:pt x="26" y="20"/>
                  </a:lnTo>
                  <a:lnTo>
                    <a:pt x="33" y="27"/>
                  </a:lnTo>
                  <a:lnTo>
                    <a:pt x="41" y="33"/>
                  </a:lnTo>
                  <a:lnTo>
                    <a:pt x="48" y="39"/>
                  </a:lnTo>
                  <a:lnTo>
                    <a:pt x="53" y="43"/>
                  </a:lnTo>
                  <a:lnTo>
                    <a:pt x="61" y="49"/>
                  </a:lnTo>
                  <a:lnTo>
                    <a:pt x="66" y="53"/>
                  </a:lnTo>
                  <a:lnTo>
                    <a:pt x="72" y="59"/>
                  </a:lnTo>
                  <a:lnTo>
                    <a:pt x="79" y="63"/>
                  </a:lnTo>
                  <a:lnTo>
                    <a:pt x="85" y="68"/>
                  </a:lnTo>
                  <a:lnTo>
                    <a:pt x="91" y="72"/>
                  </a:lnTo>
                  <a:lnTo>
                    <a:pt x="97" y="76"/>
                  </a:lnTo>
                  <a:lnTo>
                    <a:pt x="101" y="79"/>
                  </a:lnTo>
                  <a:lnTo>
                    <a:pt x="107" y="83"/>
                  </a:lnTo>
                  <a:lnTo>
                    <a:pt x="112" y="86"/>
                  </a:lnTo>
                  <a:lnTo>
                    <a:pt x="118" y="91"/>
                  </a:lnTo>
                  <a:lnTo>
                    <a:pt x="124" y="93"/>
                  </a:lnTo>
                  <a:lnTo>
                    <a:pt x="130" y="98"/>
                  </a:lnTo>
                  <a:lnTo>
                    <a:pt x="135" y="101"/>
                  </a:lnTo>
                  <a:lnTo>
                    <a:pt x="141" y="103"/>
                  </a:lnTo>
                  <a:lnTo>
                    <a:pt x="147" y="106"/>
                  </a:lnTo>
                  <a:lnTo>
                    <a:pt x="153" y="109"/>
                  </a:lnTo>
                  <a:lnTo>
                    <a:pt x="158" y="114"/>
                  </a:lnTo>
                  <a:lnTo>
                    <a:pt x="166" y="116"/>
                  </a:lnTo>
                  <a:lnTo>
                    <a:pt x="171" y="119"/>
                  </a:lnTo>
                  <a:lnTo>
                    <a:pt x="179" y="122"/>
                  </a:lnTo>
                  <a:lnTo>
                    <a:pt x="186" y="125"/>
                  </a:lnTo>
                  <a:lnTo>
                    <a:pt x="193" y="128"/>
                  </a:lnTo>
                  <a:lnTo>
                    <a:pt x="200" y="132"/>
                  </a:lnTo>
                  <a:lnTo>
                    <a:pt x="209" y="135"/>
                  </a:lnTo>
                  <a:lnTo>
                    <a:pt x="220" y="139"/>
                  </a:lnTo>
                  <a:lnTo>
                    <a:pt x="232" y="144"/>
                  </a:lnTo>
                  <a:lnTo>
                    <a:pt x="242" y="148"/>
                  </a:lnTo>
                  <a:lnTo>
                    <a:pt x="251" y="151"/>
                  </a:lnTo>
                  <a:lnTo>
                    <a:pt x="261" y="155"/>
                  </a:lnTo>
                  <a:lnTo>
                    <a:pt x="269" y="158"/>
                  </a:lnTo>
                  <a:lnTo>
                    <a:pt x="276" y="161"/>
                  </a:lnTo>
                  <a:lnTo>
                    <a:pt x="285" y="164"/>
                  </a:lnTo>
                  <a:lnTo>
                    <a:pt x="292" y="167"/>
                  </a:lnTo>
                  <a:lnTo>
                    <a:pt x="299" y="170"/>
                  </a:lnTo>
                  <a:lnTo>
                    <a:pt x="307" y="172"/>
                  </a:lnTo>
                  <a:lnTo>
                    <a:pt x="312" y="174"/>
                  </a:lnTo>
                  <a:lnTo>
                    <a:pt x="320" y="177"/>
                  </a:lnTo>
                  <a:lnTo>
                    <a:pt x="325" y="178"/>
                  </a:lnTo>
                  <a:lnTo>
                    <a:pt x="333" y="181"/>
                  </a:lnTo>
                  <a:lnTo>
                    <a:pt x="338" y="183"/>
                  </a:lnTo>
                  <a:lnTo>
                    <a:pt x="345" y="184"/>
                  </a:lnTo>
                  <a:lnTo>
                    <a:pt x="353" y="185"/>
                  </a:lnTo>
                  <a:lnTo>
                    <a:pt x="360" y="187"/>
                  </a:lnTo>
                  <a:lnTo>
                    <a:pt x="366" y="190"/>
                  </a:lnTo>
                  <a:lnTo>
                    <a:pt x="374" y="191"/>
                  </a:lnTo>
                  <a:lnTo>
                    <a:pt x="381" y="193"/>
                  </a:lnTo>
                  <a:lnTo>
                    <a:pt x="390" y="194"/>
                  </a:lnTo>
                  <a:lnTo>
                    <a:pt x="399" y="195"/>
                  </a:lnTo>
                  <a:lnTo>
                    <a:pt x="407" y="197"/>
                  </a:lnTo>
                  <a:lnTo>
                    <a:pt x="416" y="198"/>
                  </a:lnTo>
                  <a:lnTo>
                    <a:pt x="427" y="201"/>
                  </a:lnTo>
                  <a:lnTo>
                    <a:pt x="438" y="203"/>
                  </a:lnTo>
                  <a:lnTo>
                    <a:pt x="449" y="204"/>
                  </a:lnTo>
                  <a:lnTo>
                    <a:pt x="461" y="207"/>
                  </a:lnTo>
                  <a:lnTo>
                    <a:pt x="473" y="208"/>
                  </a:lnTo>
                  <a:lnTo>
                    <a:pt x="488" y="211"/>
                  </a:lnTo>
                  <a:lnTo>
                    <a:pt x="502" y="213"/>
                  </a:lnTo>
                  <a:lnTo>
                    <a:pt x="515" y="216"/>
                  </a:lnTo>
                  <a:lnTo>
                    <a:pt x="527" y="217"/>
                  </a:lnTo>
                  <a:lnTo>
                    <a:pt x="538" y="220"/>
                  </a:lnTo>
                  <a:lnTo>
                    <a:pt x="550" y="221"/>
                  </a:lnTo>
                  <a:lnTo>
                    <a:pt x="560" y="223"/>
                  </a:lnTo>
                  <a:lnTo>
                    <a:pt x="568" y="224"/>
                  </a:lnTo>
                  <a:lnTo>
                    <a:pt x="577" y="226"/>
                  </a:lnTo>
                  <a:lnTo>
                    <a:pt x="586" y="227"/>
                  </a:lnTo>
                  <a:lnTo>
                    <a:pt x="594" y="229"/>
                  </a:lnTo>
                  <a:lnTo>
                    <a:pt x="602" y="229"/>
                  </a:lnTo>
                  <a:lnTo>
                    <a:pt x="609" y="230"/>
                  </a:lnTo>
                  <a:lnTo>
                    <a:pt x="616" y="231"/>
                  </a:lnTo>
                  <a:lnTo>
                    <a:pt x="622" y="231"/>
                  </a:lnTo>
                  <a:lnTo>
                    <a:pt x="627" y="233"/>
                  </a:lnTo>
                  <a:lnTo>
                    <a:pt x="635" y="233"/>
                  </a:lnTo>
                  <a:lnTo>
                    <a:pt x="640" y="234"/>
                  </a:lnTo>
                  <a:lnTo>
                    <a:pt x="646" y="234"/>
                  </a:lnTo>
                  <a:lnTo>
                    <a:pt x="652" y="234"/>
                  </a:lnTo>
                  <a:lnTo>
                    <a:pt x="658" y="234"/>
                  </a:lnTo>
                  <a:lnTo>
                    <a:pt x="663" y="236"/>
                  </a:lnTo>
                  <a:lnTo>
                    <a:pt x="669" y="236"/>
                  </a:lnTo>
                  <a:lnTo>
                    <a:pt x="675" y="236"/>
                  </a:lnTo>
                  <a:lnTo>
                    <a:pt x="681" y="236"/>
                  </a:lnTo>
                  <a:lnTo>
                    <a:pt x="688" y="236"/>
                  </a:lnTo>
                  <a:lnTo>
                    <a:pt x="694" y="236"/>
                  </a:lnTo>
                  <a:lnTo>
                    <a:pt x="701" y="236"/>
                  </a:lnTo>
                  <a:lnTo>
                    <a:pt x="708" y="236"/>
                  </a:lnTo>
                  <a:lnTo>
                    <a:pt x="717" y="236"/>
                  </a:lnTo>
                  <a:lnTo>
                    <a:pt x="724" y="236"/>
                  </a:lnTo>
                  <a:lnTo>
                    <a:pt x="732" y="236"/>
                  </a:lnTo>
                  <a:lnTo>
                    <a:pt x="742" y="236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27" name="Freeform 25">
              <a:extLst>
                <a:ext uri="{FF2B5EF4-FFF2-40B4-BE49-F238E27FC236}">
                  <a16:creationId xmlns:a16="http://schemas.microsoft.com/office/drawing/2014/main" id="{22E9C130-32D3-4277-9320-CED1E8F96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655"/>
              <a:ext cx="457" cy="177"/>
            </a:xfrm>
            <a:custGeom>
              <a:avLst/>
              <a:gdLst>
                <a:gd name="T0" fmla="*/ 0 w 915"/>
                <a:gd name="T1" fmla="*/ 5 h 355"/>
                <a:gd name="T2" fmla="*/ 1 w 915"/>
                <a:gd name="T3" fmla="*/ 4 h 355"/>
                <a:gd name="T4" fmla="*/ 1 w 915"/>
                <a:gd name="T5" fmla="*/ 4 h 355"/>
                <a:gd name="T6" fmla="*/ 2 w 915"/>
                <a:gd name="T7" fmla="*/ 3 h 355"/>
                <a:gd name="T8" fmla="*/ 2 w 915"/>
                <a:gd name="T9" fmla="*/ 3 h 355"/>
                <a:gd name="T10" fmla="*/ 2 w 915"/>
                <a:gd name="T11" fmla="*/ 3 h 355"/>
                <a:gd name="T12" fmla="*/ 3 w 915"/>
                <a:gd name="T13" fmla="*/ 2 h 355"/>
                <a:gd name="T14" fmla="*/ 3 w 915"/>
                <a:gd name="T15" fmla="*/ 2 h 355"/>
                <a:gd name="T16" fmla="*/ 3 w 915"/>
                <a:gd name="T17" fmla="*/ 2 h 355"/>
                <a:gd name="T18" fmla="*/ 4 w 915"/>
                <a:gd name="T19" fmla="*/ 2 h 355"/>
                <a:gd name="T20" fmla="*/ 4 w 915"/>
                <a:gd name="T21" fmla="*/ 2 h 355"/>
                <a:gd name="T22" fmla="*/ 4 w 915"/>
                <a:gd name="T23" fmla="*/ 2 h 355"/>
                <a:gd name="T24" fmla="*/ 4 w 915"/>
                <a:gd name="T25" fmla="*/ 2 h 355"/>
                <a:gd name="T26" fmla="*/ 5 w 915"/>
                <a:gd name="T27" fmla="*/ 1 h 355"/>
                <a:gd name="T28" fmla="*/ 5 w 915"/>
                <a:gd name="T29" fmla="*/ 1 h 355"/>
                <a:gd name="T30" fmla="*/ 5 w 915"/>
                <a:gd name="T31" fmla="*/ 1 h 355"/>
                <a:gd name="T32" fmla="*/ 5 w 915"/>
                <a:gd name="T33" fmla="*/ 1 h 355"/>
                <a:gd name="T34" fmla="*/ 6 w 915"/>
                <a:gd name="T35" fmla="*/ 1 h 355"/>
                <a:gd name="T36" fmla="*/ 6 w 915"/>
                <a:gd name="T37" fmla="*/ 1 h 355"/>
                <a:gd name="T38" fmla="*/ 6 w 915"/>
                <a:gd name="T39" fmla="*/ 1 h 355"/>
                <a:gd name="T40" fmla="*/ 7 w 915"/>
                <a:gd name="T41" fmla="*/ 1 h 355"/>
                <a:gd name="T42" fmla="*/ 7 w 915"/>
                <a:gd name="T43" fmla="*/ 1 h 355"/>
                <a:gd name="T44" fmla="*/ 7 w 915"/>
                <a:gd name="T45" fmla="*/ 0 h 355"/>
                <a:gd name="T46" fmla="*/ 7 w 915"/>
                <a:gd name="T47" fmla="*/ 0 h 355"/>
                <a:gd name="T48" fmla="*/ 7 w 915"/>
                <a:gd name="T49" fmla="*/ 0 h 355"/>
                <a:gd name="T50" fmla="*/ 8 w 915"/>
                <a:gd name="T51" fmla="*/ 0 h 355"/>
                <a:gd name="T52" fmla="*/ 8 w 915"/>
                <a:gd name="T53" fmla="*/ 0 h 355"/>
                <a:gd name="T54" fmla="*/ 8 w 915"/>
                <a:gd name="T55" fmla="*/ 0 h 355"/>
                <a:gd name="T56" fmla="*/ 8 w 915"/>
                <a:gd name="T57" fmla="*/ 0 h 355"/>
                <a:gd name="T58" fmla="*/ 9 w 915"/>
                <a:gd name="T59" fmla="*/ 0 h 355"/>
                <a:gd name="T60" fmla="*/ 9 w 915"/>
                <a:gd name="T61" fmla="*/ 0 h 355"/>
                <a:gd name="T62" fmla="*/ 9 w 915"/>
                <a:gd name="T63" fmla="*/ 0 h 355"/>
                <a:gd name="T64" fmla="*/ 10 w 915"/>
                <a:gd name="T65" fmla="*/ 0 h 355"/>
                <a:gd name="T66" fmla="*/ 10 w 915"/>
                <a:gd name="T67" fmla="*/ 0 h 355"/>
                <a:gd name="T68" fmla="*/ 10 w 915"/>
                <a:gd name="T69" fmla="*/ 0 h 355"/>
                <a:gd name="T70" fmla="*/ 11 w 915"/>
                <a:gd name="T71" fmla="*/ 0 h 355"/>
                <a:gd name="T72" fmla="*/ 11 w 915"/>
                <a:gd name="T73" fmla="*/ 0 h 355"/>
                <a:gd name="T74" fmla="*/ 11 w 915"/>
                <a:gd name="T75" fmla="*/ 0 h 355"/>
                <a:gd name="T76" fmla="*/ 12 w 915"/>
                <a:gd name="T77" fmla="*/ 0 h 355"/>
                <a:gd name="T78" fmla="*/ 12 w 915"/>
                <a:gd name="T79" fmla="*/ 0 h 355"/>
                <a:gd name="T80" fmla="*/ 12 w 915"/>
                <a:gd name="T81" fmla="*/ 0 h 355"/>
                <a:gd name="T82" fmla="*/ 12 w 915"/>
                <a:gd name="T83" fmla="*/ 0 h 355"/>
                <a:gd name="T84" fmla="*/ 12 w 915"/>
                <a:gd name="T85" fmla="*/ 0 h 355"/>
                <a:gd name="T86" fmla="*/ 13 w 915"/>
                <a:gd name="T87" fmla="*/ 0 h 355"/>
                <a:gd name="T88" fmla="*/ 13 w 915"/>
                <a:gd name="T89" fmla="*/ 0 h 355"/>
                <a:gd name="T90" fmla="*/ 13 w 915"/>
                <a:gd name="T91" fmla="*/ 0 h 355"/>
                <a:gd name="T92" fmla="*/ 13 w 915"/>
                <a:gd name="T93" fmla="*/ 0 h 355"/>
                <a:gd name="T94" fmla="*/ 13 w 915"/>
                <a:gd name="T95" fmla="*/ 0 h 355"/>
                <a:gd name="T96" fmla="*/ 14 w 915"/>
                <a:gd name="T97" fmla="*/ 0 h 3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15" h="355">
                  <a:moveTo>
                    <a:pt x="0" y="355"/>
                  </a:moveTo>
                  <a:lnTo>
                    <a:pt x="23" y="336"/>
                  </a:lnTo>
                  <a:lnTo>
                    <a:pt x="44" y="319"/>
                  </a:lnTo>
                  <a:lnTo>
                    <a:pt x="66" y="303"/>
                  </a:lnTo>
                  <a:lnTo>
                    <a:pt x="85" y="289"/>
                  </a:lnTo>
                  <a:lnTo>
                    <a:pt x="102" y="275"/>
                  </a:lnTo>
                  <a:lnTo>
                    <a:pt x="119" y="262"/>
                  </a:lnTo>
                  <a:lnTo>
                    <a:pt x="135" y="249"/>
                  </a:lnTo>
                  <a:lnTo>
                    <a:pt x="149" y="237"/>
                  </a:lnTo>
                  <a:lnTo>
                    <a:pt x="162" y="227"/>
                  </a:lnTo>
                  <a:lnTo>
                    <a:pt x="175" y="217"/>
                  </a:lnTo>
                  <a:lnTo>
                    <a:pt x="188" y="207"/>
                  </a:lnTo>
                  <a:lnTo>
                    <a:pt x="198" y="200"/>
                  </a:lnTo>
                  <a:lnTo>
                    <a:pt x="210" y="191"/>
                  </a:lnTo>
                  <a:lnTo>
                    <a:pt x="220" y="184"/>
                  </a:lnTo>
                  <a:lnTo>
                    <a:pt x="229" y="178"/>
                  </a:lnTo>
                  <a:lnTo>
                    <a:pt x="239" y="171"/>
                  </a:lnTo>
                  <a:lnTo>
                    <a:pt x="247" y="165"/>
                  </a:lnTo>
                  <a:lnTo>
                    <a:pt x="256" y="161"/>
                  </a:lnTo>
                  <a:lnTo>
                    <a:pt x="264" y="155"/>
                  </a:lnTo>
                  <a:lnTo>
                    <a:pt x="272" y="151"/>
                  </a:lnTo>
                  <a:lnTo>
                    <a:pt x="280" y="147"/>
                  </a:lnTo>
                  <a:lnTo>
                    <a:pt x="288" y="142"/>
                  </a:lnTo>
                  <a:lnTo>
                    <a:pt x="296" y="138"/>
                  </a:lnTo>
                  <a:lnTo>
                    <a:pt x="303" y="134"/>
                  </a:lnTo>
                  <a:lnTo>
                    <a:pt x="312" y="131"/>
                  </a:lnTo>
                  <a:lnTo>
                    <a:pt x="321" y="126"/>
                  </a:lnTo>
                  <a:lnTo>
                    <a:pt x="329" y="122"/>
                  </a:lnTo>
                  <a:lnTo>
                    <a:pt x="339" y="119"/>
                  </a:lnTo>
                  <a:lnTo>
                    <a:pt x="348" y="115"/>
                  </a:lnTo>
                  <a:lnTo>
                    <a:pt x="359" y="111"/>
                  </a:lnTo>
                  <a:lnTo>
                    <a:pt x="370" y="106"/>
                  </a:lnTo>
                  <a:lnTo>
                    <a:pt x="381" y="102"/>
                  </a:lnTo>
                  <a:lnTo>
                    <a:pt x="393" y="96"/>
                  </a:lnTo>
                  <a:lnTo>
                    <a:pt x="404" y="92"/>
                  </a:lnTo>
                  <a:lnTo>
                    <a:pt x="414" y="89"/>
                  </a:lnTo>
                  <a:lnTo>
                    <a:pt x="423" y="85"/>
                  </a:lnTo>
                  <a:lnTo>
                    <a:pt x="433" y="80"/>
                  </a:lnTo>
                  <a:lnTo>
                    <a:pt x="441" y="78"/>
                  </a:lnTo>
                  <a:lnTo>
                    <a:pt x="449" y="75"/>
                  </a:lnTo>
                  <a:lnTo>
                    <a:pt x="457" y="72"/>
                  </a:lnTo>
                  <a:lnTo>
                    <a:pt x="464" y="69"/>
                  </a:lnTo>
                  <a:lnTo>
                    <a:pt x="472" y="66"/>
                  </a:lnTo>
                  <a:lnTo>
                    <a:pt x="479" y="65"/>
                  </a:lnTo>
                  <a:lnTo>
                    <a:pt x="485" y="62"/>
                  </a:lnTo>
                  <a:lnTo>
                    <a:pt x="492" y="60"/>
                  </a:lnTo>
                  <a:lnTo>
                    <a:pt x="498" y="57"/>
                  </a:lnTo>
                  <a:lnTo>
                    <a:pt x="505" y="56"/>
                  </a:lnTo>
                  <a:lnTo>
                    <a:pt x="510" y="55"/>
                  </a:lnTo>
                  <a:lnTo>
                    <a:pt x="518" y="52"/>
                  </a:lnTo>
                  <a:lnTo>
                    <a:pt x="525" y="50"/>
                  </a:lnTo>
                  <a:lnTo>
                    <a:pt x="532" y="49"/>
                  </a:lnTo>
                  <a:lnTo>
                    <a:pt x="538" y="47"/>
                  </a:lnTo>
                  <a:lnTo>
                    <a:pt x="546" y="46"/>
                  </a:lnTo>
                  <a:lnTo>
                    <a:pt x="554" y="45"/>
                  </a:lnTo>
                  <a:lnTo>
                    <a:pt x="562" y="43"/>
                  </a:lnTo>
                  <a:lnTo>
                    <a:pt x="571" y="42"/>
                  </a:lnTo>
                  <a:lnTo>
                    <a:pt x="580" y="39"/>
                  </a:lnTo>
                  <a:lnTo>
                    <a:pt x="588" y="37"/>
                  </a:lnTo>
                  <a:lnTo>
                    <a:pt x="600" y="36"/>
                  </a:lnTo>
                  <a:lnTo>
                    <a:pt x="610" y="35"/>
                  </a:lnTo>
                  <a:lnTo>
                    <a:pt x="621" y="32"/>
                  </a:lnTo>
                  <a:lnTo>
                    <a:pt x="633" y="30"/>
                  </a:lnTo>
                  <a:lnTo>
                    <a:pt x="646" y="27"/>
                  </a:lnTo>
                  <a:lnTo>
                    <a:pt x="660" y="26"/>
                  </a:lnTo>
                  <a:lnTo>
                    <a:pt x="674" y="23"/>
                  </a:lnTo>
                  <a:lnTo>
                    <a:pt x="687" y="22"/>
                  </a:lnTo>
                  <a:lnTo>
                    <a:pt x="699" y="19"/>
                  </a:lnTo>
                  <a:lnTo>
                    <a:pt x="710" y="17"/>
                  </a:lnTo>
                  <a:lnTo>
                    <a:pt x="722" y="16"/>
                  </a:lnTo>
                  <a:lnTo>
                    <a:pt x="732" y="14"/>
                  </a:lnTo>
                  <a:lnTo>
                    <a:pt x="741" y="13"/>
                  </a:lnTo>
                  <a:lnTo>
                    <a:pt x="749" y="12"/>
                  </a:lnTo>
                  <a:lnTo>
                    <a:pt x="758" y="10"/>
                  </a:lnTo>
                  <a:lnTo>
                    <a:pt x="767" y="9"/>
                  </a:lnTo>
                  <a:lnTo>
                    <a:pt x="774" y="7"/>
                  </a:lnTo>
                  <a:lnTo>
                    <a:pt x="781" y="7"/>
                  </a:lnTo>
                  <a:lnTo>
                    <a:pt x="788" y="6"/>
                  </a:lnTo>
                  <a:lnTo>
                    <a:pt x="794" y="4"/>
                  </a:lnTo>
                  <a:lnTo>
                    <a:pt x="800" y="4"/>
                  </a:lnTo>
                  <a:lnTo>
                    <a:pt x="807" y="3"/>
                  </a:lnTo>
                  <a:lnTo>
                    <a:pt x="813" y="3"/>
                  </a:lnTo>
                  <a:lnTo>
                    <a:pt x="818" y="3"/>
                  </a:lnTo>
                  <a:lnTo>
                    <a:pt x="824" y="1"/>
                  </a:lnTo>
                  <a:lnTo>
                    <a:pt x="830" y="1"/>
                  </a:lnTo>
                  <a:lnTo>
                    <a:pt x="836" y="1"/>
                  </a:lnTo>
                  <a:lnTo>
                    <a:pt x="841" y="1"/>
                  </a:lnTo>
                  <a:lnTo>
                    <a:pt x="847" y="1"/>
                  </a:lnTo>
                  <a:lnTo>
                    <a:pt x="853" y="0"/>
                  </a:lnTo>
                  <a:lnTo>
                    <a:pt x="860" y="0"/>
                  </a:lnTo>
                  <a:lnTo>
                    <a:pt x="866" y="0"/>
                  </a:lnTo>
                  <a:lnTo>
                    <a:pt x="873" y="0"/>
                  </a:lnTo>
                  <a:lnTo>
                    <a:pt x="880" y="0"/>
                  </a:lnTo>
                  <a:lnTo>
                    <a:pt x="889" y="0"/>
                  </a:lnTo>
                  <a:lnTo>
                    <a:pt x="896" y="0"/>
                  </a:lnTo>
                  <a:lnTo>
                    <a:pt x="905" y="0"/>
                  </a:lnTo>
                  <a:lnTo>
                    <a:pt x="915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28" name="Freeform 26">
              <a:extLst>
                <a:ext uri="{FF2B5EF4-FFF2-40B4-BE49-F238E27FC236}">
                  <a16:creationId xmlns:a16="http://schemas.microsoft.com/office/drawing/2014/main" id="{0618727C-D08A-44F5-8606-4AD7F30A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53"/>
              <a:ext cx="86" cy="72"/>
            </a:xfrm>
            <a:custGeom>
              <a:avLst/>
              <a:gdLst>
                <a:gd name="T0" fmla="*/ 0 w 173"/>
                <a:gd name="T1" fmla="*/ 1 h 144"/>
                <a:gd name="T2" fmla="*/ 2 w 173"/>
                <a:gd name="T3" fmla="*/ 3 h 144"/>
                <a:gd name="T4" fmla="*/ 0 w 173"/>
                <a:gd name="T5" fmla="*/ 0 h 144"/>
                <a:gd name="T6" fmla="*/ 0 w 173"/>
                <a:gd name="T7" fmla="*/ 1 h 144"/>
                <a:gd name="T8" fmla="*/ 0 w 173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144">
                  <a:moveTo>
                    <a:pt x="0" y="57"/>
                  </a:moveTo>
                  <a:lnTo>
                    <a:pt x="173" y="144"/>
                  </a:lnTo>
                  <a:lnTo>
                    <a:pt x="58" y="0"/>
                  </a:lnTo>
                  <a:lnTo>
                    <a:pt x="29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29" name="Freeform 27">
              <a:extLst>
                <a:ext uri="{FF2B5EF4-FFF2-40B4-BE49-F238E27FC236}">
                  <a16:creationId xmlns:a16="http://schemas.microsoft.com/office/drawing/2014/main" id="{A98FA730-65E8-4905-BBD5-D15CE84FB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" y="1655"/>
              <a:ext cx="369" cy="107"/>
            </a:xfrm>
            <a:custGeom>
              <a:avLst/>
              <a:gdLst>
                <a:gd name="T0" fmla="*/ 12 w 736"/>
                <a:gd name="T1" fmla="*/ 3 h 216"/>
                <a:gd name="T2" fmla="*/ 12 w 736"/>
                <a:gd name="T3" fmla="*/ 3 h 216"/>
                <a:gd name="T4" fmla="*/ 11 w 736"/>
                <a:gd name="T5" fmla="*/ 2 h 216"/>
                <a:gd name="T6" fmla="*/ 11 w 736"/>
                <a:gd name="T7" fmla="*/ 2 h 216"/>
                <a:gd name="T8" fmla="*/ 11 w 736"/>
                <a:gd name="T9" fmla="*/ 2 h 216"/>
                <a:gd name="T10" fmla="*/ 11 w 736"/>
                <a:gd name="T11" fmla="*/ 2 h 216"/>
                <a:gd name="T12" fmla="*/ 11 w 736"/>
                <a:gd name="T13" fmla="*/ 2 h 216"/>
                <a:gd name="T14" fmla="*/ 10 w 736"/>
                <a:gd name="T15" fmla="*/ 2 h 216"/>
                <a:gd name="T16" fmla="*/ 10 w 736"/>
                <a:gd name="T17" fmla="*/ 2 h 216"/>
                <a:gd name="T18" fmla="*/ 10 w 736"/>
                <a:gd name="T19" fmla="*/ 2 h 216"/>
                <a:gd name="T20" fmla="*/ 10 w 736"/>
                <a:gd name="T21" fmla="*/ 2 h 216"/>
                <a:gd name="T22" fmla="*/ 10 w 736"/>
                <a:gd name="T23" fmla="*/ 1 h 216"/>
                <a:gd name="T24" fmla="*/ 10 w 736"/>
                <a:gd name="T25" fmla="*/ 1 h 216"/>
                <a:gd name="T26" fmla="*/ 9 w 736"/>
                <a:gd name="T27" fmla="*/ 1 h 216"/>
                <a:gd name="T28" fmla="*/ 9 w 736"/>
                <a:gd name="T29" fmla="*/ 1 h 216"/>
                <a:gd name="T30" fmla="*/ 9 w 736"/>
                <a:gd name="T31" fmla="*/ 1 h 216"/>
                <a:gd name="T32" fmla="*/ 9 w 736"/>
                <a:gd name="T33" fmla="*/ 1 h 216"/>
                <a:gd name="T34" fmla="*/ 8 w 736"/>
                <a:gd name="T35" fmla="*/ 1 h 216"/>
                <a:gd name="T36" fmla="*/ 8 w 736"/>
                <a:gd name="T37" fmla="*/ 1 h 216"/>
                <a:gd name="T38" fmla="*/ 8 w 736"/>
                <a:gd name="T39" fmla="*/ 1 h 216"/>
                <a:gd name="T40" fmla="*/ 8 w 736"/>
                <a:gd name="T41" fmla="*/ 1 h 216"/>
                <a:gd name="T42" fmla="*/ 7 w 736"/>
                <a:gd name="T43" fmla="*/ 1 h 216"/>
                <a:gd name="T44" fmla="*/ 7 w 736"/>
                <a:gd name="T45" fmla="*/ 0 h 216"/>
                <a:gd name="T46" fmla="*/ 7 w 736"/>
                <a:gd name="T47" fmla="*/ 0 h 216"/>
                <a:gd name="T48" fmla="*/ 7 w 736"/>
                <a:gd name="T49" fmla="*/ 0 h 216"/>
                <a:gd name="T50" fmla="*/ 7 w 736"/>
                <a:gd name="T51" fmla="*/ 0 h 216"/>
                <a:gd name="T52" fmla="*/ 6 w 736"/>
                <a:gd name="T53" fmla="*/ 0 h 216"/>
                <a:gd name="T54" fmla="*/ 6 w 736"/>
                <a:gd name="T55" fmla="*/ 0 h 216"/>
                <a:gd name="T56" fmla="*/ 6 w 736"/>
                <a:gd name="T57" fmla="*/ 0 h 216"/>
                <a:gd name="T58" fmla="*/ 6 w 736"/>
                <a:gd name="T59" fmla="*/ 0 h 216"/>
                <a:gd name="T60" fmla="*/ 5 w 736"/>
                <a:gd name="T61" fmla="*/ 0 h 216"/>
                <a:gd name="T62" fmla="*/ 5 w 736"/>
                <a:gd name="T63" fmla="*/ 0 h 216"/>
                <a:gd name="T64" fmla="*/ 4 w 736"/>
                <a:gd name="T65" fmla="*/ 0 h 216"/>
                <a:gd name="T66" fmla="*/ 4 w 736"/>
                <a:gd name="T67" fmla="*/ 0 h 216"/>
                <a:gd name="T68" fmla="*/ 4 w 736"/>
                <a:gd name="T69" fmla="*/ 0 h 216"/>
                <a:gd name="T70" fmla="*/ 3 w 736"/>
                <a:gd name="T71" fmla="*/ 0 h 216"/>
                <a:gd name="T72" fmla="*/ 3 w 736"/>
                <a:gd name="T73" fmla="*/ 0 h 216"/>
                <a:gd name="T74" fmla="*/ 3 w 736"/>
                <a:gd name="T75" fmla="*/ 0 h 216"/>
                <a:gd name="T76" fmla="*/ 3 w 736"/>
                <a:gd name="T77" fmla="*/ 0 h 216"/>
                <a:gd name="T78" fmla="*/ 2 w 736"/>
                <a:gd name="T79" fmla="*/ 0 h 216"/>
                <a:gd name="T80" fmla="*/ 2 w 736"/>
                <a:gd name="T81" fmla="*/ 0 h 216"/>
                <a:gd name="T82" fmla="*/ 2 w 736"/>
                <a:gd name="T83" fmla="*/ 0 h 216"/>
                <a:gd name="T84" fmla="*/ 2 w 736"/>
                <a:gd name="T85" fmla="*/ 0 h 216"/>
                <a:gd name="T86" fmla="*/ 2 w 736"/>
                <a:gd name="T87" fmla="*/ 0 h 216"/>
                <a:gd name="T88" fmla="*/ 2 w 736"/>
                <a:gd name="T89" fmla="*/ 0 h 216"/>
                <a:gd name="T90" fmla="*/ 1 w 736"/>
                <a:gd name="T91" fmla="*/ 0 h 216"/>
                <a:gd name="T92" fmla="*/ 1 w 736"/>
                <a:gd name="T93" fmla="*/ 0 h 216"/>
                <a:gd name="T94" fmla="*/ 1 w 736"/>
                <a:gd name="T95" fmla="*/ 0 h 216"/>
                <a:gd name="T96" fmla="*/ 1 w 736"/>
                <a:gd name="T97" fmla="*/ 0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6" h="216">
                  <a:moveTo>
                    <a:pt x="736" y="216"/>
                  </a:moveTo>
                  <a:lnTo>
                    <a:pt x="728" y="210"/>
                  </a:lnTo>
                  <a:lnTo>
                    <a:pt x="720" y="203"/>
                  </a:lnTo>
                  <a:lnTo>
                    <a:pt x="713" y="197"/>
                  </a:lnTo>
                  <a:lnTo>
                    <a:pt x="706" y="193"/>
                  </a:lnTo>
                  <a:lnTo>
                    <a:pt x="699" y="187"/>
                  </a:lnTo>
                  <a:lnTo>
                    <a:pt x="692" y="183"/>
                  </a:lnTo>
                  <a:lnTo>
                    <a:pt x="686" y="178"/>
                  </a:lnTo>
                  <a:lnTo>
                    <a:pt x="679" y="174"/>
                  </a:lnTo>
                  <a:lnTo>
                    <a:pt x="673" y="170"/>
                  </a:lnTo>
                  <a:lnTo>
                    <a:pt x="667" y="165"/>
                  </a:lnTo>
                  <a:lnTo>
                    <a:pt x="661" y="161"/>
                  </a:lnTo>
                  <a:lnTo>
                    <a:pt x="656" y="158"/>
                  </a:lnTo>
                  <a:lnTo>
                    <a:pt x="650" y="155"/>
                  </a:lnTo>
                  <a:lnTo>
                    <a:pt x="644" y="151"/>
                  </a:lnTo>
                  <a:lnTo>
                    <a:pt x="638" y="148"/>
                  </a:lnTo>
                  <a:lnTo>
                    <a:pt x="634" y="145"/>
                  </a:lnTo>
                  <a:lnTo>
                    <a:pt x="628" y="142"/>
                  </a:lnTo>
                  <a:lnTo>
                    <a:pt x="623" y="139"/>
                  </a:lnTo>
                  <a:lnTo>
                    <a:pt x="617" y="137"/>
                  </a:lnTo>
                  <a:lnTo>
                    <a:pt x="611" y="135"/>
                  </a:lnTo>
                  <a:lnTo>
                    <a:pt x="605" y="132"/>
                  </a:lnTo>
                  <a:lnTo>
                    <a:pt x="600" y="129"/>
                  </a:lnTo>
                  <a:lnTo>
                    <a:pt x="594" y="126"/>
                  </a:lnTo>
                  <a:lnTo>
                    <a:pt x="588" y="124"/>
                  </a:lnTo>
                  <a:lnTo>
                    <a:pt x="582" y="122"/>
                  </a:lnTo>
                  <a:lnTo>
                    <a:pt x="575" y="119"/>
                  </a:lnTo>
                  <a:lnTo>
                    <a:pt x="569" y="116"/>
                  </a:lnTo>
                  <a:lnTo>
                    <a:pt x="562" y="114"/>
                  </a:lnTo>
                  <a:lnTo>
                    <a:pt x="555" y="111"/>
                  </a:lnTo>
                  <a:lnTo>
                    <a:pt x="548" y="108"/>
                  </a:lnTo>
                  <a:lnTo>
                    <a:pt x="541" y="105"/>
                  </a:lnTo>
                  <a:lnTo>
                    <a:pt x="532" y="102"/>
                  </a:lnTo>
                  <a:lnTo>
                    <a:pt x="520" y="96"/>
                  </a:lnTo>
                  <a:lnTo>
                    <a:pt x="510" y="92"/>
                  </a:lnTo>
                  <a:lnTo>
                    <a:pt x="500" y="89"/>
                  </a:lnTo>
                  <a:lnTo>
                    <a:pt x="490" y="85"/>
                  </a:lnTo>
                  <a:lnTo>
                    <a:pt x="482" y="80"/>
                  </a:lnTo>
                  <a:lnTo>
                    <a:pt x="473" y="78"/>
                  </a:lnTo>
                  <a:lnTo>
                    <a:pt x="464" y="75"/>
                  </a:lnTo>
                  <a:lnTo>
                    <a:pt x="457" y="72"/>
                  </a:lnTo>
                  <a:lnTo>
                    <a:pt x="448" y="69"/>
                  </a:lnTo>
                  <a:lnTo>
                    <a:pt x="441" y="66"/>
                  </a:lnTo>
                  <a:lnTo>
                    <a:pt x="436" y="65"/>
                  </a:lnTo>
                  <a:lnTo>
                    <a:pt x="428" y="62"/>
                  </a:lnTo>
                  <a:lnTo>
                    <a:pt x="421" y="60"/>
                  </a:lnTo>
                  <a:lnTo>
                    <a:pt x="415" y="57"/>
                  </a:lnTo>
                  <a:lnTo>
                    <a:pt x="408" y="56"/>
                  </a:lnTo>
                  <a:lnTo>
                    <a:pt x="402" y="55"/>
                  </a:lnTo>
                  <a:lnTo>
                    <a:pt x="395" y="52"/>
                  </a:lnTo>
                  <a:lnTo>
                    <a:pt x="388" y="50"/>
                  </a:lnTo>
                  <a:lnTo>
                    <a:pt x="382" y="49"/>
                  </a:lnTo>
                  <a:lnTo>
                    <a:pt x="375" y="47"/>
                  </a:lnTo>
                  <a:lnTo>
                    <a:pt x="368" y="46"/>
                  </a:lnTo>
                  <a:lnTo>
                    <a:pt x="359" y="45"/>
                  </a:lnTo>
                  <a:lnTo>
                    <a:pt x="352" y="43"/>
                  </a:lnTo>
                  <a:lnTo>
                    <a:pt x="343" y="42"/>
                  </a:lnTo>
                  <a:lnTo>
                    <a:pt x="333" y="39"/>
                  </a:lnTo>
                  <a:lnTo>
                    <a:pt x="325" y="37"/>
                  </a:lnTo>
                  <a:lnTo>
                    <a:pt x="315" y="36"/>
                  </a:lnTo>
                  <a:lnTo>
                    <a:pt x="303" y="35"/>
                  </a:lnTo>
                  <a:lnTo>
                    <a:pt x="292" y="32"/>
                  </a:lnTo>
                  <a:lnTo>
                    <a:pt x="280" y="30"/>
                  </a:lnTo>
                  <a:lnTo>
                    <a:pt x="267" y="27"/>
                  </a:lnTo>
                  <a:lnTo>
                    <a:pt x="253" y="26"/>
                  </a:lnTo>
                  <a:lnTo>
                    <a:pt x="238" y="23"/>
                  </a:lnTo>
                  <a:lnTo>
                    <a:pt x="226" y="22"/>
                  </a:lnTo>
                  <a:lnTo>
                    <a:pt x="214" y="19"/>
                  </a:lnTo>
                  <a:lnTo>
                    <a:pt x="203" y="17"/>
                  </a:lnTo>
                  <a:lnTo>
                    <a:pt x="192" y="16"/>
                  </a:lnTo>
                  <a:lnTo>
                    <a:pt x="182" y="14"/>
                  </a:lnTo>
                  <a:lnTo>
                    <a:pt x="172" y="13"/>
                  </a:lnTo>
                  <a:lnTo>
                    <a:pt x="164" y="12"/>
                  </a:lnTo>
                  <a:lnTo>
                    <a:pt x="155" y="10"/>
                  </a:lnTo>
                  <a:lnTo>
                    <a:pt x="148" y="9"/>
                  </a:lnTo>
                  <a:lnTo>
                    <a:pt x="139" y="7"/>
                  </a:lnTo>
                  <a:lnTo>
                    <a:pt x="132" y="7"/>
                  </a:lnTo>
                  <a:lnTo>
                    <a:pt x="126" y="6"/>
                  </a:lnTo>
                  <a:lnTo>
                    <a:pt x="119" y="4"/>
                  </a:lnTo>
                  <a:lnTo>
                    <a:pt x="113" y="4"/>
                  </a:lnTo>
                  <a:lnTo>
                    <a:pt x="108" y="3"/>
                  </a:lnTo>
                  <a:lnTo>
                    <a:pt x="102" y="3"/>
                  </a:lnTo>
                  <a:lnTo>
                    <a:pt x="96" y="3"/>
                  </a:lnTo>
                  <a:lnTo>
                    <a:pt x="90" y="1"/>
                  </a:lnTo>
                  <a:lnTo>
                    <a:pt x="85" y="1"/>
                  </a:lnTo>
                  <a:lnTo>
                    <a:pt x="79" y="1"/>
                  </a:lnTo>
                  <a:lnTo>
                    <a:pt x="73" y="1"/>
                  </a:lnTo>
                  <a:lnTo>
                    <a:pt x="66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30" name="Freeform 28">
              <a:extLst>
                <a:ext uri="{FF2B5EF4-FFF2-40B4-BE49-F238E27FC236}">
                  <a16:creationId xmlns:a16="http://schemas.microsoft.com/office/drawing/2014/main" id="{57F9D7DD-4C2E-4BAD-932C-13E22A17E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" y="1767"/>
              <a:ext cx="407" cy="406"/>
            </a:xfrm>
            <a:custGeom>
              <a:avLst/>
              <a:gdLst>
                <a:gd name="T0" fmla="*/ 6 w 814"/>
                <a:gd name="T1" fmla="*/ 0 h 814"/>
                <a:gd name="T2" fmla="*/ 5 w 814"/>
                <a:gd name="T3" fmla="*/ 0 h 814"/>
                <a:gd name="T4" fmla="*/ 4 w 814"/>
                <a:gd name="T5" fmla="*/ 0 h 814"/>
                <a:gd name="T6" fmla="*/ 4 w 814"/>
                <a:gd name="T7" fmla="*/ 0 h 814"/>
                <a:gd name="T8" fmla="*/ 3 w 814"/>
                <a:gd name="T9" fmla="*/ 1 h 814"/>
                <a:gd name="T10" fmla="*/ 2 w 814"/>
                <a:gd name="T11" fmla="*/ 2 h 814"/>
                <a:gd name="T12" fmla="*/ 2 w 814"/>
                <a:gd name="T13" fmla="*/ 2 h 814"/>
                <a:gd name="T14" fmla="*/ 1 w 814"/>
                <a:gd name="T15" fmla="*/ 3 h 814"/>
                <a:gd name="T16" fmla="*/ 1 w 814"/>
                <a:gd name="T17" fmla="*/ 4 h 814"/>
                <a:gd name="T18" fmla="*/ 1 w 814"/>
                <a:gd name="T19" fmla="*/ 5 h 814"/>
                <a:gd name="T20" fmla="*/ 0 w 814"/>
                <a:gd name="T21" fmla="*/ 6 h 814"/>
                <a:gd name="T22" fmla="*/ 1 w 814"/>
                <a:gd name="T23" fmla="*/ 7 h 814"/>
                <a:gd name="T24" fmla="*/ 1 w 814"/>
                <a:gd name="T25" fmla="*/ 7 h 814"/>
                <a:gd name="T26" fmla="*/ 1 w 814"/>
                <a:gd name="T27" fmla="*/ 8 h 814"/>
                <a:gd name="T28" fmla="*/ 1 w 814"/>
                <a:gd name="T29" fmla="*/ 9 h 814"/>
                <a:gd name="T30" fmla="*/ 2 w 814"/>
                <a:gd name="T31" fmla="*/ 10 h 814"/>
                <a:gd name="T32" fmla="*/ 3 w 814"/>
                <a:gd name="T33" fmla="*/ 11 h 814"/>
                <a:gd name="T34" fmla="*/ 3 w 814"/>
                <a:gd name="T35" fmla="*/ 11 h 814"/>
                <a:gd name="T36" fmla="*/ 4 w 814"/>
                <a:gd name="T37" fmla="*/ 12 h 814"/>
                <a:gd name="T38" fmla="*/ 5 w 814"/>
                <a:gd name="T39" fmla="*/ 12 h 814"/>
                <a:gd name="T40" fmla="*/ 6 w 814"/>
                <a:gd name="T41" fmla="*/ 12 h 814"/>
                <a:gd name="T42" fmla="*/ 7 w 814"/>
                <a:gd name="T43" fmla="*/ 12 h 814"/>
                <a:gd name="T44" fmla="*/ 8 w 814"/>
                <a:gd name="T45" fmla="*/ 12 h 814"/>
                <a:gd name="T46" fmla="*/ 8 w 814"/>
                <a:gd name="T47" fmla="*/ 12 h 814"/>
                <a:gd name="T48" fmla="*/ 9 w 814"/>
                <a:gd name="T49" fmla="*/ 12 h 814"/>
                <a:gd name="T50" fmla="*/ 10 w 814"/>
                <a:gd name="T51" fmla="*/ 11 h 814"/>
                <a:gd name="T52" fmla="*/ 11 w 814"/>
                <a:gd name="T53" fmla="*/ 11 h 814"/>
                <a:gd name="T54" fmla="*/ 12 w 814"/>
                <a:gd name="T55" fmla="*/ 10 h 814"/>
                <a:gd name="T56" fmla="*/ 12 w 814"/>
                <a:gd name="T57" fmla="*/ 9 h 814"/>
                <a:gd name="T58" fmla="*/ 13 w 814"/>
                <a:gd name="T59" fmla="*/ 9 h 814"/>
                <a:gd name="T60" fmla="*/ 13 w 814"/>
                <a:gd name="T61" fmla="*/ 8 h 814"/>
                <a:gd name="T62" fmla="*/ 13 w 814"/>
                <a:gd name="T63" fmla="*/ 7 h 814"/>
                <a:gd name="T64" fmla="*/ 13 w 814"/>
                <a:gd name="T65" fmla="*/ 6 h 814"/>
                <a:gd name="T66" fmla="*/ 13 w 814"/>
                <a:gd name="T67" fmla="*/ 5 h 814"/>
                <a:gd name="T68" fmla="*/ 13 w 814"/>
                <a:gd name="T69" fmla="*/ 4 h 814"/>
                <a:gd name="T70" fmla="*/ 13 w 814"/>
                <a:gd name="T71" fmla="*/ 3 h 814"/>
                <a:gd name="T72" fmla="*/ 12 w 814"/>
                <a:gd name="T73" fmla="*/ 3 h 814"/>
                <a:gd name="T74" fmla="*/ 12 w 814"/>
                <a:gd name="T75" fmla="*/ 2 h 814"/>
                <a:gd name="T76" fmla="*/ 11 w 814"/>
                <a:gd name="T77" fmla="*/ 1 h 814"/>
                <a:gd name="T78" fmla="*/ 10 w 814"/>
                <a:gd name="T79" fmla="*/ 1 h 814"/>
                <a:gd name="T80" fmla="*/ 10 w 814"/>
                <a:gd name="T81" fmla="*/ 0 h 814"/>
                <a:gd name="T82" fmla="*/ 9 w 814"/>
                <a:gd name="T83" fmla="*/ 0 h 814"/>
                <a:gd name="T84" fmla="*/ 8 w 814"/>
                <a:gd name="T85" fmla="*/ 0 h 814"/>
                <a:gd name="T86" fmla="*/ 7 w 814"/>
                <a:gd name="T87" fmla="*/ 0 h 8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4" h="814">
                  <a:moveTo>
                    <a:pt x="407" y="0"/>
                  </a:moveTo>
                  <a:lnTo>
                    <a:pt x="386" y="0"/>
                  </a:lnTo>
                  <a:lnTo>
                    <a:pt x="365" y="2"/>
                  </a:lnTo>
                  <a:lnTo>
                    <a:pt x="345" y="5"/>
                  </a:lnTo>
                  <a:lnTo>
                    <a:pt x="325" y="7"/>
                  </a:lnTo>
                  <a:lnTo>
                    <a:pt x="305" y="12"/>
                  </a:lnTo>
                  <a:lnTo>
                    <a:pt x="286" y="17"/>
                  </a:lnTo>
                  <a:lnTo>
                    <a:pt x="268" y="25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3" y="81"/>
                  </a:lnTo>
                  <a:lnTo>
                    <a:pt x="148" y="92"/>
                  </a:lnTo>
                  <a:lnTo>
                    <a:pt x="132" y="105"/>
                  </a:lnTo>
                  <a:lnTo>
                    <a:pt x="119" y="120"/>
                  </a:lnTo>
                  <a:lnTo>
                    <a:pt x="105" y="132"/>
                  </a:lnTo>
                  <a:lnTo>
                    <a:pt x="92" y="148"/>
                  </a:lnTo>
                  <a:lnTo>
                    <a:pt x="81" y="163"/>
                  </a:lnTo>
                  <a:lnTo>
                    <a:pt x="69" y="178"/>
                  </a:lnTo>
                  <a:lnTo>
                    <a:pt x="59" y="196"/>
                  </a:lnTo>
                  <a:lnTo>
                    <a:pt x="49" y="213"/>
                  </a:lnTo>
                  <a:lnTo>
                    <a:pt x="40" y="230"/>
                  </a:lnTo>
                  <a:lnTo>
                    <a:pt x="32" y="249"/>
                  </a:lnTo>
                  <a:lnTo>
                    <a:pt x="24" y="266"/>
                  </a:lnTo>
                  <a:lnTo>
                    <a:pt x="17" y="286"/>
                  </a:lnTo>
                  <a:lnTo>
                    <a:pt x="13" y="305"/>
                  </a:lnTo>
                  <a:lnTo>
                    <a:pt x="7" y="325"/>
                  </a:lnTo>
                  <a:lnTo>
                    <a:pt x="4" y="345"/>
                  </a:lnTo>
                  <a:lnTo>
                    <a:pt x="1" y="365"/>
                  </a:lnTo>
                  <a:lnTo>
                    <a:pt x="0" y="385"/>
                  </a:lnTo>
                  <a:lnTo>
                    <a:pt x="0" y="407"/>
                  </a:lnTo>
                  <a:lnTo>
                    <a:pt x="0" y="429"/>
                  </a:lnTo>
                  <a:lnTo>
                    <a:pt x="1" y="449"/>
                  </a:lnTo>
                  <a:lnTo>
                    <a:pt x="4" y="469"/>
                  </a:lnTo>
                  <a:lnTo>
                    <a:pt x="7" y="489"/>
                  </a:lnTo>
                  <a:lnTo>
                    <a:pt x="13" y="509"/>
                  </a:lnTo>
                  <a:lnTo>
                    <a:pt x="17" y="528"/>
                  </a:lnTo>
                  <a:lnTo>
                    <a:pt x="24" y="546"/>
                  </a:lnTo>
                  <a:lnTo>
                    <a:pt x="32" y="565"/>
                  </a:lnTo>
                  <a:lnTo>
                    <a:pt x="40" y="584"/>
                  </a:lnTo>
                  <a:lnTo>
                    <a:pt x="49" y="601"/>
                  </a:lnTo>
                  <a:lnTo>
                    <a:pt x="59" y="618"/>
                  </a:lnTo>
                  <a:lnTo>
                    <a:pt x="69" y="634"/>
                  </a:lnTo>
                  <a:lnTo>
                    <a:pt x="81" y="650"/>
                  </a:lnTo>
                  <a:lnTo>
                    <a:pt x="92" y="666"/>
                  </a:lnTo>
                  <a:lnTo>
                    <a:pt x="105" y="680"/>
                  </a:lnTo>
                  <a:lnTo>
                    <a:pt x="119" y="694"/>
                  </a:lnTo>
                  <a:lnTo>
                    <a:pt x="132" y="709"/>
                  </a:lnTo>
                  <a:lnTo>
                    <a:pt x="148" y="722"/>
                  </a:lnTo>
                  <a:lnTo>
                    <a:pt x="163" y="733"/>
                  </a:lnTo>
                  <a:lnTo>
                    <a:pt x="180" y="745"/>
                  </a:lnTo>
                  <a:lnTo>
                    <a:pt x="196" y="755"/>
                  </a:lnTo>
                  <a:lnTo>
                    <a:pt x="213" y="765"/>
                  </a:lnTo>
                  <a:lnTo>
                    <a:pt x="230" y="773"/>
                  </a:lnTo>
                  <a:lnTo>
                    <a:pt x="249" y="782"/>
                  </a:lnTo>
                  <a:lnTo>
                    <a:pt x="268" y="789"/>
                  </a:lnTo>
                  <a:lnTo>
                    <a:pt x="286" y="796"/>
                  </a:lnTo>
                  <a:lnTo>
                    <a:pt x="305" y="801"/>
                  </a:lnTo>
                  <a:lnTo>
                    <a:pt x="325" y="807"/>
                  </a:lnTo>
                  <a:lnTo>
                    <a:pt x="345" y="809"/>
                  </a:lnTo>
                  <a:lnTo>
                    <a:pt x="365" y="812"/>
                  </a:lnTo>
                  <a:lnTo>
                    <a:pt x="386" y="814"/>
                  </a:lnTo>
                  <a:lnTo>
                    <a:pt x="407" y="814"/>
                  </a:lnTo>
                  <a:lnTo>
                    <a:pt x="429" y="814"/>
                  </a:lnTo>
                  <a:lnTo>
                    <a:pt x="449" y="812"/>
                  </a:lnTo>
                  <a:lnTo>
                    <a:pt x="469" y="809"/>
                  </a:lnTo>
                  <a:lnTo>
                    <a:pt x="489" y="807"/>
                  </a:lnTo>
                  <a:lnTo>
                    <a:pt x="509" y="801"/>
                  </a:lnTo>
                  <a:lnTo>
                    <a:pt x="528" y="796"/>
                  </a:lnTo>
                  <a:lnTo>
                    <a:pt x="547" y="789"/>
                  </a:lnTo>
                  <a:lnTo>
                    <a:pt x="565" y="782"/>
                  </a:lnTo>
                  <a:lnTo>
                    <a:pt x="584" y="773"/>
                  </a:lnTo>
                  <a:lnTo>
                    <a:pt x="601" y="765"/>
                  </a:lnTo>
                  <a:lnTo>
                    <a:pt x="619" y="755"/>
                  </a:lnTo>
                  <a:lnTo>
                    <a:pt x="634" y="745"/>
                  </a:lnTo>
                  <a:lnTo>
                    <a:pt x="652" y="733"/>
                  </a:lnTo>
                  <a:lnTo>
                    <a:pt x="666" y="722"/>
                  </a:lnTo>
                  <a:lnTo>
                    <a:pt x="682" y="709"/>
                  </a:lnTo>
                  <a:lnTo>
                    <a:pt x="695" y="694"/>
                  </a:lnTo>
                  <a:lnTo>
                    <a:pt x="709" y="680"/>
                  </a:lnTo>
                  <a:lnTo>
                    <a:pt x="722" y="666"/>
                  </a:lnTo>
                  <a:lnTo>
                    <a:pt x="734" y="650"/>
                  </a:lnTo>
                  <a:lnTo>
                    <a:pt x="745" y="634"/>
                  </a:lnTo>
                  <a:lnTo>
                    <a:pt x="755" y="618"/>
                  </a:lnTo>
                  <a:lnTo>
                    <a:pt x="765" y="601"/>
                  </a:lnTo>
                  <a:lnTo>
                    <a:pt x="774" y="584"/>
                  </a:lnTo>
                  <a:lnTo>
                    <a:pt x="783" y="565"/>
                  </a:lnTo>
                  <a:lnTo>
                    <a:pt x="790" y="546"/>
                  </a:lnTo>
                  <a:lnTo>
                    <a:pt x="797" y="528"/>
                  </a:lnTo>
                  <a:lnTo>
                    <a:pt x="801" y="509"/>
                  </a:lnTo>
                  <a:lnTo>
                    <a:pt x="807" y="489"/>
                  </a:lnTo>
                  <a:lnTo>
                    <a:pt x="810" y="469"/>
                  </a:lnTo>
                  <a:lnTo>
                    <a:pt x="813" y="449"/>
                  </a:lnTo>
                  <a:lnTo>
                    <a:pt x="814" y="429"/>
                  </a:lnTo>
                  <a:lnTo>
                    <a:pt x="814" y="407"/>
                  </a:lnTo>
                  <a:lnTo>
                    <a:pt x="814" y="385"/>
                  </a:lnTo>
                  <a:lnTo>
                    <a:pt x="813" y="365"/>
                  </a:lnTo>
                  <a:lnTo>
                    <a:pt x="810" y="345"/>
                  </a:lnTo>
                  <a:lnTo>
                    <a:pt x="807" y="325"/>
                  </a:lnTo>
                  <a:lnTo>
                    <a:pt x="801" y="305"/>
                  </a:lnTo>
                  <a:lnTo>
                    <a:pt x="797" y="286"/>
                  </a:lnTo>
                  <a:lnTo>
                    <a:pt x="790" y="266"/>
                  </a:lnTo>
                  <a:lnTo>
                    <a:pt x="783" y="249"/>
                  </a:lnTo>
                  <a:lnTo>
                    <a:pt x="774" y="230"/>
                  </a:lnTo>
                  <a:lnTo>
                    <a:pt x="765" y="213"/>
                  </a:lnTo>
                  <a:lnTo>
                    <a:pt x="755" y="196"/>
                  </a:lnTo>
                  <a:lnTo>
                    <a:pt x="745" y="178"/>
                  </a:lnTo>
                  <a:lnTo>
                    <a:pt x="734" y="163"/>
                  </a:lnTo>
                  <a:lnTo>
                    <a:pt x="722" y="148"/>
                  </a:lnTo>
                  <a:lnTo>
                    <a:pt x="709" y="132"/>
                  </a:lnTo>
                  <a:lnTo>
                    <a:pt x="695" y="120"/>
                  </a:lnTo>
                  <a:lnTo>
                    <a:pt x="682" y="105"/>
                  </a:lnTo>
                  <a:lnTo>
                    <a:pt x="666" y="92"/>
                  </a:lnTo>
                  <a:lnTo>
                    <a:pt x="652" y="81"/>
                  </a:lnTo>
                  <a:lnTo>
                    <a:pt x="634" y="69"/>
                  </a:lnTo>
                  <a:lnTo>
                    <a:pt x="619" y="59"/>
                  </a:lnTo>
                  <a:lnTo>
                    <a:pt x="601" y="49"/>
                  </a:lnTo>
                  <a:lnTo>
                    <a:pt x="584" y="39"/>
                  </a:lnTo>
                  <a:lnTo>
                    <a:pt x="565" y="32"/>
                  </a:lnTo>
                  <a:lnTo>
                    <a:pt x="547" y="25"/>
                  </a:lnTo>
                  <a:lnTo>
                    <a:pt x="528" y="17"/>
                  </a:lnTo>
                  <a:lnTo>
                    <a:pt x="509" y="12"/>
                  </a:lnTo>
                  <a:lnTo>
                    <a:pt x="489" y="7"/>
                  </a:lnTo>
                  <a:lnTo>
                    <a:pt x="469" y="5"/>
                  </a:lnTo>
                  <a:lnTo>
                    <a:pt x="449" y="2"/>
                  </a:lnTo>
                  <a:lnTo>
                    <a:pt x="429" y="0"/>
                  </a:lnTo>
                  <a:lnTo>
                    <a:pt x="407" y="0"/>
                  </a:lnTo>
                </a:path>
              </a:pathLst>
            </a:custGeom>
            <a:solidFill>
              <a:srgbClr val="FFFF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31" name="Rectangle 29">
              <a:extLst>
                <a:ext uri="{FF2B5EF4-FFF2-40B4-BE49-F238E27FC236}">
                  <a16:creationId xmlns:a16="http://schemas.microsoft.com/office/drawing/2014/main" id="{62634EE4-4684-4565-93B3-CC4D1FE29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891"/>
              <a:ext cx="1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/ 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1232" name="Rectangle 30">
              <a:extLst>
                <a:ext uri="{FF2B5EF4-FFF2-40B4-BE49-F238E27FC236}">
                  <a16:creationId xmlns:a16="http://schemas.microsoft.com/office/drawing/2014/main" id="{D5408111-2170-4849-814D-E649E38FC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1904"/>
              <a:ext cx="12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33" name="Rectangle 31">
              <a:extLst>
                <a:ext uri="{FF2B5EF4-FFF2-40B4-BE49-F238E27FC236}">
                  <a16:creationId xmlns:a16="http://schemas.microsoft.com/office/drawing/2014/main" id="{E9ACBC31-0F45-4320-9EA7-090EDD21E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1894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34" name="Rectangle 32">
              <a:extLst>
                <a:ext uri="{FF2B5EF4-FFF2-40B4-BE49-F238E27FC236}">
                  <a16:creationId xmlns:a16="http://schemas.microsoft.com/office/drawing/2014/main" id="{B5E7C676-9117-42CF-A8FE-CB0DDEF6C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1894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35" name="Rectangle 33">
              <a:extLst>
                <a:ext uri="{FF2B5EF4-FFF2-40B4-BE49-F238E27FC236}">
                  <a16:creationId xmlns:a16="http://schemas.microsoft.com/office/drawing/2014/main" id="{223C5F39-DAFF-40DB-9FD9-3291DB44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" y="1894"/>
              <a:ext cx="1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36" name="Rectangle 34">
              <a:extLst>
                <a:ext uri="{FF2B5EF4-FFF2-40B4-BE49-F238E27FC236}">
                  <a16:creationId xmlns:a16="http://schemas.microsoft.com/office/drawing/2014/main" id="{5A7119C4-AEEB-4744-ACD1-2615D4A2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1894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z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37" name="Rectangle 35">
              <a:extLst>
                <a:ext uri="{FF2B5EF4-FFF2-40B4-BE49-F238E27FC236}">
                  <a16:creationId xmlns:a16="http://schemas.microsoft.com/office/drawing/2014/main" id="{8C919FD1-AF33-4B48-B147-CC32C9A5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1894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38" name="Rectangle 36">
              <a:extLst>
                <a:ext uri="{FF2B5EF4-FFF2-40B4-BE49-F238E27FC236}">
                  <a16:creationId xmlns:a16="http://schemas.microsoft.com/office/drawing/2014/main" id="{FB4C9D9E-459F-4ACB-8548-AE2939B0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894"/>
              <a:ext cx="1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39" name="Freeform 37">
              <a:extLst>
                <a:ext uri="{FF2B5EF4-FFF2-40B4-BE49-F238E27FC236}">
                  <a16:creationId xmlns:a16="http://schemas.microsoft.com/office/drawing/2014/main" id="{EEE70BD9-693A-463E-AA78-7DF23C201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" y="1652"/>
              <a:ext cx="43" cy="87"/>
            </a:xfrm>
            <a:custGeom>
              <a:avLst/>
              <a:gdLst>
                <a:gd name="T0" fmla="*/ 0 w 86"/>
                <a:gd name="T1" fmla="*/ 0 h 172"/>
                <a:gd name="T2" fmla="*/ 1 w 86"/>
                <a:gd name="T3" fmla="*/ 3 h 172"/>
                <a:gd name="T4" fmla="*/ 2 w 86"/>
                <a:gd name="T5" fmla="*/ 0 h 172"/>
                <a:gd name="T6" fmla="*/ 1 w 86"/>
                <a:gd name="T7" fmla="*/ 0 h 172"/>
                <a:gd name="T8" fmla="*/ 0 w 86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72">
                  <a:moveTo>
                    <a:pt x="0" y="0"/>
                  </a:moveTo>
                  <a:lnTo>
                    <a:pt x="29" y="172"/>
                  </a:lnTo>
                  <a:lnTo>
                    <a:pt x="86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40" name="Line 38">
              <a:extLst>
                <a:ext uri="{FF2B5EF4-FFF2-40B4-BE49-F238E27FC236}">
                  <a16:creationId xmlns:a16="http://schemas.microsoft.com/office/drawing/2014/main" id="{515BC260-522C-4A3F-B16C-9E940F31D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1" y="1466"/>
              <a:ext cx="1" cy="18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1241" name="Rectangle 39">
              <a:extLst>
                <a:ext uri="{FF2B5EF4-FFF2-40B4-BE49-F238E27FC236}">
                  <a16:creationId xmlns:a16="http://schemas.microsoft.com/office/drawing/2014/main" id="{5E45F65A-A9AF-4C87-99F2-F84DB9C1E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891"/>
              <a:ext cx="1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/ 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1242" name="Rectangle 40">
              <a:extLst>
                <a:ext uri="{FF2B5EF4-FFF2-40B4-BE49-F238E27FC236}">
                  <a16:creationId xmlns:a16="http://schemas.microsoft.com/office/drawing/2014/main" id="{74A3A4E6-27AF-4EF3-9BF0-80B3E14B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1278"/>
              <a:ext cx="4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resetn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43" name="Rectangle 41">
              <a:extLst>
                <a:ext uri="{FF2B5EF4-FFF2-40B4-BE49-F238E27FC236}">
                  <a16:creationId xmlns:a16="http://schemas.microsoft.com/office/drawing/2014/main" id="{8A553029-16F5-47F0-8416-1D6C3B4F3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1476"/>
              <a:ext cx="1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44" name="Rectangle 42">
              <a:extLst>
                <a:ext uri="{FF2B5EF4-FFF2-40B4-BE49-F238E27FC236}">
                  <a16:creationId xmlns:a16="http://schemas.microsoft.com/office/drawing/2014/main" id="{A0529219-FC11-4787-84BA-3C8BB5DC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476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45" name="Rectangle 43">
              <a:extLst>
                <a:ext uri="{FF2B5EF4-FFF2-40B4-BE49-F238E27FC236}">
                  <a16:creationId xmlns:a16="http://schemas.microsoft.com/office/drawing/2014/main" id="{3D1D0FEF-1283-4B55-8570-97E547C2D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476"/>
              <a:ext cx="1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46" name="Rectangle 44">
              <a:extLst>
                <a:ext uri="{FF2B5EF4-FFF2-40B4-BE49-F238E27FC236}">
                  <a16:creationId xmlns:a16="http://schemas.microsoft.com/office/drawing/2014/main" id="{6B19B94F-9B4B-4BA3-AAF3-5EB8FFD53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476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z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47" name="Rectangle 45">
              <a:extLst>
                <a:ext uri="{FF2B5EF4-FFF2-40B4-BE49-F238E27FC236}">
                  <a16:creationId xmlns:a16="http://schemas.microsoft.com/office/drawing/2014/main" id="{4DD4793E-DBDC-4A96-BD6E-F39B45C5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1476"/>
              <a:ext cx="1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48" name="Rectangle 46">
              <a:extLst>
                <a:ext uri="{FF2B5EF4-FFF2-40B4-BE49-F238E27FC236}">
                  <a16:creationId xmlns:a16="http://schemas.microsoft.com/office/drawing/2014/main" id="{859D2C00-CBF8-449D-A478-19F47444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1476"/>
              <a:ext cx="1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1249" name="Rectangle 47">
              <a:extLst>
                <a:ext uri="{FF2B5EF4-FFF2-40B4-BE49-F238E27FC236}">
                  <a16:creationId xmlns:a16="http://schemas.microsoft.com/office/drawing/2014/main" id="{549845B4-7AC0-4F5E-A77B-382F4F35A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473"/>
              <a:ext cx="1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/ 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0" name="Rectangle 2">
            <a:extLst>
              <a:ext uri="{FF2B5EF4-FFF2-40B4-BE49-F238E27FC236}">
                <a16:creationId xmlns:a16="http://schemas.microsoft.com/office/drawing/2014/main" id="{1590D42C-0584-4C1D-99A2-EA3EC5ED9681}"/>
              </a:ext>
            </a:extLst>
          </p:cNvPr>
          <p:cNvSpPr txBox="1">
            <a:spLocks noChangeArrowheads="1"/>
          </p:cNvSpPr>
          <p:nvPr/>
        </p:nvSpPr>
        <p:spPr>
          <a:xfrm>
            <a:off x="2725017" y="303069"/>
            <a:ext cx="8259762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>
                <a:latin typeface="Comic Sans MS" panose="030F0702030302020204" pitchFamily="66" charset="0"/>
              </a:rPr>
              <a:t>Mealy FSM - Example (II)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7" name="Group 2">
            <a:extLst>
              <a:ext uri="{FF2B5EF4-FFF2-40B4-BE49-F238E27FC236}">
                <a16:creationId xmlns:a16="http://schemas.microsoft.com/office/drawing/2014/main" id="{3815BDDA-A2E4-4AFA-A207-756F87A3C27D}"/>
              </a:ext>
            </a:extLst>
          </p:cNvPr>
          <p:cNvGrpSpPr>
            <a:grpSpLocks/>
          </p:cNvGrpSpPr>
          <p:nvPr/>
        </p:nvGrpSpPr>
        <p:grpSpPr bwMode="auto">
          <a:xfrm>
            <a:off x="3315855" y="2098386"/>
            <a:ext cx="4881563" cy="1714500"/>
            <a:chOff x="1301" y="1220"/>
            <a:chExt cx="3075" cy="1080"/>
          </a:xfrm>
        </p:grpSpPr>
        <p:sp>
          <p:nvSpPr>
            <p:cNvPr id="52229" name="Rectangle 3">
              <a:extLst>
                <a:ext uri="{FF2B5EF4-FFF2-40B4-BE49-F238E27FC236}">
                  <a16:creationId xmlns:a16="http://schemas.microsoft.com/office/drawing/2014/main" id="{29D644F9-E001-4601-A3CB-55AF0645D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1220"/>
              <a:ext cx="3075" cy="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30" name="Rectangle 4">
              <a:extLst>
                <a:ext uri="{FF2B5EF4-FFF2-40B4-BE49-F238E27FC236}">
                  <a16:creationId xmlns:a16="http://schemas.microsoft.com/office/drawing/2014/main" id="{979F4778-D039-4A7B-BAE6-97725D1CF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1227"/>
              <a:ext cx="7" cy="288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31" name="Rectangle 5">
              <a:extLst>
                <a:ext uri="{FF2B5EF4-FFF2-40B4-BE49-F238E27FC236}">
                  <a16:creationId xmlns:a16="http://schemas.microsoft.com/office/drawing/2014/main" id="{9568B958-FAFC-4FB7-B88C-E3162A520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1227"/>
              <a:ext cx="8" cy="288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32" name="Rectangle 6">
              <a:extLst>
                <a:ext uri="{FF2B5EF4-FFF2-40B4-BE49-F238E27FC236}">
                  <a16:creationId xmlns:a16="http://schemas.microsoft.com/office/drawing/2014/main" id="{69AFA91C-DCE0-4E63-9496-F400232C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1326"/>
              <a:ext cx="6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Present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33" name="Rectangle 7">
              <a:extLst>
                <a:ext uri="{FF2B5EF4-FFF2-40B4-BE49-F238E27FC236}">
                  <a16:creationId xmlns:a16="http://schemas.microsoft.com/office/drawing/2014/main" id="{1AE28BE0-4C15-4224-B69C-50B03F97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227"/>
              <a:ext cx="8" cy="288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34" name="Rectangle 8">
              <a:extLst>
                <a:ext uri="{FF2B5EF4-FFF2-40B4-BE49-F238E27FC236}">
                  <a16:creationId xmlns:a16="http://schemas.microsoft.com/office/drawing/2014/main" id="{88BD46D7-D3D7-4D91-AA51-5B849D98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269"/>
              <a:ext cx="8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Next state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35" name="Rectangle 9">
              <a:extLst>
                <a:ext uri="{FF2B5EF4-FFF2-40B4-BE49-F238E27FC236}">
                  <a16:creationId xmlns:a16="http://schemas.microsoft.com/office/drawing/2014/main" id="{C8BBF64E-E613-4D35-8C24-E58A50CD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269"/>
              <a:ext cx="5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Output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36" name="Rectangle 10">
              <a:extLst>
                <a:ext uri="{FF2B5EF4-FFF2-40B4-BE49-F238E27FC236}">
                  <a16:creationId xmlns:a16="http://schemas.microsoft.com/office/drawing/2014/main" id="{221CA03A-4536-4940-9DEF-847429B02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1227"/>
              <a:ext cx="8" cy="288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37" name="Rectangle 11">
              <a:extLst>
                <a:ext uri="{FF2B5EF4-FFF2-40B4-BE49-F238E27FC236}">
                  <a16:creationId xmlns:a16="http://schemas.microsoft.com/office/drawing/2014/main" id="{37E9381E-9573-4845-A9E3-7C886944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1523"/>
              <a:ext cx="2414" cy="8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38" name="Rectangle 12">
              <a:extLst>
                <a:ext uri="{FF2B5EF4-FFF2-40B4-BE49-F238E27FC236}">
                  <a16:creationId xmlns:a16="http://schemas.microsoft.com/office/drawing/2014/main" id="{31E40215-B3C2-4481-A8A8-AF4BA9B6B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1515"/>
              <a:ext cx="7" cy="289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39" name="Rectangle 13">
              <a:extLst>
                <a:ext uri="{FF2B5EF4-FFF2-40B4-BE49-F238E27FC236}">
                  <a16:creationId xmlns:a16="http://schemas.microsoft.com/office/drawing/2014/main" id="{F09774DC-EC6F-437A-B30D-A5A9F9962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1268"/>
              <a:ext cx="1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z </a:t>
              </a:r>
              <a:endParaRPr lang="en-US" altLang="en-US" sz="2000" i="1">
                <a:latin typeface="Comic Sans MS" panose="030F0702030302020204" pitchFamily="66" charset="0"/>
              </a:endParaRPr>
            </a:p>
          </p:txBody>
        </p:sp>
        <p:sp>
          <p:nvSpPr>
            <p:cNvPr id="52240" name="Rectangle 14">
              <a:extLst>
                <a:ext uri="{FF2B5EF4-FFF2-40B4-BE49-F238E27FC236}">
                  <a16:creationId xmlns:a16="http://schemas.microsoft.com/office/drawing/2014/main" id="{7FE4F2AE-031C-477B-BA1A-4A31C55C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1515"/>
              <a:ext cx="8" cy="289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41" name="Rectangle 15">
              <a:extLst>
                <a:ext uri="{FF2B5EF4-FFF2-40B4-BE49-F238E27FC236}">
                  <a16:creationId xmlns:a16="http://schemas.microsoft.com/office/drawing/2014/main" id="{949E08DB-72B8-4BEE-8F63-1610C267D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530"/>
              <a:ext cx="4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state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42" name="Rectangle 16">
              <a:extLst>
                <a:ext uri="{FF2B5EF4-FFF2-40B4-BE49-F238E27FC236}">
                  <a16:creationId xmlns:a16="http://schemas.microsoft.com/office/drawing/2014/main" id="{A0DBC5A1-CBAF-48E9-91EC-FEF4D316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588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2000" i="1">
                <a:latin typeface="Comic Sans MS" panose="030F0702030302020204" pitchFamily="66" charset="0"/>
              </a:endParaRPr>
            </a:p>
          </p:txBody>
        </p:sp>
        <p:sp>
          <p:nvSpPr>
            <p:cNvPr id="52243" name="Rectangle 17">
              <a:extLst>
                <a:ext uri="{FF2B5EF4-FFF2-40B4-BE49-F238E27FC236}">
                  <a16:creationId xmlns:a16="http://schemas.microsoft.com/office/drawing/2014/main" id="{934AD937-9103-4862-AD9F-03C974CAC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1588"/>
              <a:ext cx="1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44" name="Rectangle 18">
              <a:extLst>
                <a:ext uri="{FF2B5EF4-FFF2-40B4-BE49-F238E27FC236}">
                  <a16:creationId xmlns:a16="http://schemas.microsoft.com/office/drawing/2014/main" id="{EEC3E909-1AA7-402F-8C95-5B7A4A37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1588"/>
              <a:ext cx="14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45" name="Rectangle 19">
              <a:extLst>
                <a:ext uri="{FF2B5EF4-FFF2-40B4-BE49-F238E27FC236}">
                  <a16:creationId xmlns:a16="http://schemas.microsoft.com/office/drawing/2014/main" id="{C185E824-1C5D-4471-AF6D-AF5959BB2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" y="1588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2000" i="1">
                <a:latin typeface="Comic Sans MS" panose="030F0702030302020204" pitchFamily="66" charset="0"/>
              </a:endParaRPr>
            </a:p>
          </p:txBody>
        </p:sp>
        <p:sp>
          <p:nvSpPr>
            <p:cNvPr id="52246" name="Rectangle 20">
              <a:extLst>
                <a:ext uri="{FF2B5EF4-FFF2-40B4-BE49-F238E27FC236}">
                  <a16:creationId xmlns:a16="http://schemas.microsoft.com/office/drawing/2014/main" id="{570030F5-22FA-4609-A140-7BAA186A3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588"/>
              <a:ext cx="1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47" name="Rectangle 21">
              <a:extLst>
                <a:ext uri="{FF2B5EF4-FFF2-40B4-BE49-F238E27FC236}">
                  <a16:creationId xmlns:a16="http://schemas.microsoft.com/office/drawing/2014/main" id="{65B4E4BC-B8BD-4D9F-A6A5-563A3639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515"/>
              <a:ext cx="8" cy="289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48" name="Rectangle 22">
              <a:extLst>
                <a:ext uri="{FF2B5EF4-FFF2-40B4-BE49-F238E27FC236}">
                  <a16:creationId xmlns:a16="http://schemas.microsoft.com/office/drawing/2014/main" id="{BB19009C-E744-4E49-888F-C6D932E83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1588"/>
              <a:ext cx="1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49" name="Rectangle 23">
              <a:extLst>
                <a:ext uri="{FF2B5EF4-FFF2-40B4-BE49-F238E27FC236}">
                  <a16:creationId xmlns:a16="http://schemas.microsoft.com/office/drawing/2014/main" id="{F209E848-D7E1-4B5E-B939-35A5999CB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1588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2000" i="1">
                <a:latin typeface="Comic Sans MS" panose="030F0702030302020204" pitchFamily="66" charset="0"/>
              </a:endParaRPr>
            </a:p>
          </p:txBody>
        </p:sp>
        <p:sp>
          <p:nvSpPr>
            <p:cNvPr id="52250" name="Rectangle 24">
              <a:extLst>
                <a:ext uri="{FF2B5EF4-FFF2-40B4-BE49-F238E27FC236}">
                  <a16:creationId xmlns:a16="http://schemas.microsoft.com/office/drawing/2014/main" id="{BB653ACA-DE11-4364-A465-FDFB117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588"/>
              <a:ext cx="1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51" name="Rectangle 25">
              <a:extLst>
                <a:ext uri="{FF2B5EF4-FFF2-40B4-BE49-F238E27FC236}">
                  <a16:creationId xmlns:a16="http://schemas.microsoft.com/office/drawing/2014/main" id="{F4A03FFF-586E-44EE-AADD-5B36A58C2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588"/>
              <a:ext cx="14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52" name="Rectangle 26">
              <a:extLst>
                <a:ext uri="{FF2B5EF4-FFF2-40B4-BE49-F238E27FC236}">
                  <a16:creationId xmlns:a16="http://schemas.microsoft.com/office/drawing/2014/main" id="{00D45584-5E28-49FB-BE21-641A143C6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588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w </a:t>
              </a:r>
              <a:endParaRPr lang="en-US" altLang="en-US" sz="2000" i="1">
                <a:latin typeface="Comic Sans MS" panose="030F0702030302020204" pitchFamily="66" charset="0"/>
              </a:endParaRPr>
            </a:p>
          </p:txBody>
        </p:sp>
        <p:sp>
          <p:nvSpPr>
            <p:cNvPr id="52253" name="Rectangle 27">
              <a:extLst>
                <a:ext uri="{FF2B5EF4-FFF2-40B4-BE49-F238E27FC236}">
                  <a16:creationId xmlns:a16="http://schemas.microsoft.com/office/drawing/2014/main" id="{5C8BC334-6DAA-4CE5-8304-A5352C612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588"/>
              <a:ext cx="1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=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54" name="Rectangle 28">
              <a:extLst>
                <a:ext uri="{FF2B5EF4-FFF2-40B4-BE49-F238E27FC236}">
                  <a16:creationId xmlns:a16="http://schemas.microsoft.com/office/drawing/2014/main" id="{43D583BC-E64F-4A52-A428-FB275C547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1515"/>
              <a:ext cx="8" cy="289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55" name="Rectangle 29">
              <a:extLst>
                <a:ext uri="{FF2B5EF4-FFF2-40B4-BE49-F238E27FC236}">
                  <a16:creationId xmlns:a16="http://schemas.microsoft.com/office/drawing/2014/main" id="{10EB8D68-2B98-4871-B824-AA57001E6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1812"/>
              <a:ext cx="3075" cy="8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56" name="Rectangle 30">
              <a:extLst>
                <a:ext uri="{FF2B5EF4-FFF2-40B4-BE49-F238E27FC236}">
                  <a16:creationId xmlns:a16="http://schemas.microsoft.com/office/drawing/2014/main" id="{7B482E64-96FD-4D75-9247-AEFF2F896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1822"/>
              <a:ext cx="7" cy="25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57" name="Rectangle 31">
              <a:extLst>
                <a:ext uri="{FF2B5EF4-FFF2-40B4-BE49-F238E27FC236}">
                  <a16:creationId xmlns:a16="http://schemas.microsoft.com/office/drawing/2014/main" id="{97F09A77-30E9-4A6C-A5B3-0FF5EF6E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588"/>
              <a:ext cx="1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58" name="Rectangle 32">
              <a:extLst>
                <a:ext uri="{FF2B5EF4-FFF2-40B4-BE49-F238E27FC236}">
                  <a16:creationId xmlns:a16="http://schemas.microsoft.com/office/drawing/2014/main" id="{269F0C38-43C6-485B-894E-592703AA1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1822"/>
              <a:ext cx="8" cy="25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59" name="Rectangle 33">
              <a:extLst>
                <a:ext uri="{FF2B5EF4-FFF2-40B4-BE49-F238E27FC236}">
                  <a16:creationId xmlns:a16="http://schemas.microsoft.com/office/drawing/2014/main" id="{969FB562-52BE-4E88-B3CA-275E1DBB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1876"/>
              <a:ext cx="1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A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60" name="Rectangle 34">
              <a:extLst>
                <a:ext uri="{FF2B5EF4-FFF2-40B4-BE49-F238E27FC236}">
                  <a16:creationId xmlns:a16="http://schemas.microsoft.com/office/drawing/2014/main" id="{475F9278-D2AD-4933-B482-63F48647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" y="1876"/>
              <a:ext cx="1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A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61" name="Rectangle 35">
              <a:extLst>
                <a:ext uri="{FF2B5EF4-FFF2-40B4-BE49-F238E27FC236}">
                  <a16:creationId xmlns:a16="http://schemas.microsoft.com/office/drawing/2014/main" id="{EDCDB9E4-78E8-4762-8887-08376FF3B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822"/>
              <a:ext cx="8" cy="25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62" name="Rectangle 36">
              <a:extLst>
                <a:ext uri="{FF2B5EF4-FFF2-40B4-BE49-F238E27FC236}">
                  <a16:creationId xmlns:a16="http://schemas.microsoft.com/office/drawing/2014/main" id="{9611A72C-6786-42C7-B327-AE6EF9057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1876"/>
              <a:ext cx="1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B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63" name="Rectangle 37">
              <a:extLst>
                <a:ext uri="{FF2B5EF4-FFF2-40B4-BE49-F238E27FC236}">
                  <a16:creationId xmlns:a16="http://schemas.microsoft.com/office/drawing/2014/main" id="{C8CA6BE9-4175-407E-BB34-1105FC581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876"/>
              <a:ext cx="14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64" name="Rectangle 38">
              <a:extLst>
                <a:ext uri="{FF2B5EF4-FFF2-40B4-BE49-F238E27FC236}">
                  <a16:creationId xmlns:a16="http://schemas.microsoft.com/office/drawing/2014/main" id="{E4F185C2-0F5D-41B6-A1D1-979727DC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1822"/>
              <a:ext cx="8" cy="25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65" name="Rectangle 39">
              <a:extLst>
                <a:ext uri="{FF2B5EF4-FFF2-40B4-BE49-F238E27FC236}">
                  <a16:creationId xmlns:a16="http://schemas.microsoft.com/office/drawing/2014/main" id="{C787C76A-DD82-4499-ABE9-7BCB3312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063"/>
              <a:ext cx="7" cy="221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66" name="Rectangle 40">
              <a:extLst>
                <a:ext uri="{FF2B5EF4-FFF2-40B4-BE49-F238E27FC236}">
                  <a16:creationId xmlns:a16="http://schemas.microsoft.com/office/drawing/2014/main" id="{54F6898E-201E-4710-B933-D636E740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1876"/>
              <a:ext cx="14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67" name="Rectangle 41">
              <a:extLst>
                <a:ext uri="{FF2B5EF4-FFF2-40B4-BE49-F238E27FC236}">
                  <a16:creationId xmlns:a16="http://schemas.microsoft.com/office/drawing/2014/main" id="{D2D9E832-E07E-461B-A499-871362C7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2063"/>
              <a:ext cx="8" cy="221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68" name="Rectangle 42">
              <a:extLst>
                <a:ext uri="{FF2B5EF4-FFF2-40B4-BE49-F238E27FC236}">
                  <a16:creationId xmlns:a16="http://schemas.microsoft.com/office/drawing/2014/main" id="{B13E670D-03DD-4421-B35E-E44F01B4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2067"/>
              <a:ext cx="1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B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69" name="Rectangle 43">
              <a:extLst>
                <a:ext uri="{FF2B5EF4-FFF2-40B4-BE49-F238E27FC236}">
                  <a16:creationId xmlns:a16="http://schemas.microsoft.com/office/drawing/2014/main" id="{77854B03-3B73-4219-BA16-A2C66A7F7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067"/>
              <a:ext cx="1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A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70" name="Rectangle 44">
              <a:extLst>
                <a:ext uri="{FF2B5EF4-FFF2-40B4-BE49-F238E27FC236}">
                  <a16:creationId xmlns:a16="http://schemas.microsoft.com/office/drawing/2014/main" id="{981EBFE0-D770-4EDD-BC29-A3BA9D861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063"/>
              <a:ext cx="8" cy="221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71" name="Rectangle 45">
              <a:extLst>
                <a:ext uri="{FF2B5EF4-FFF2-40B4-BE49-F238E27FC236}">
                  <a16:creationId xmlns:a16="http://schemas.microsoft.com/office/drawing/2014/main" id="{EED1948B-3A21-4873-A1E3-C4F9C53CA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067"/>
              <a:ext cx="1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B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72" name="Rectangle 46">
              <a:extLst>
                <a:ext uri="{FF2B5EF4-FFF2-40B4-BE49-F238E27FC236}">
                  <a16:creationId xmlns:a16="http://schemas.microsoft.com/office/drawing/2014/main" id="{CC874283-221A-4CAE-99FF-2B6B6E1F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2067"/>
              <a:ext cx="14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0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  <p:sp>
          <p:nvSpPr>
            <p:cNvPr id="52273" name="Rectangle 47">
              <a:extLst>
                <a:ext uri="{FF2B5EF4-FFF2-40B4-BE49-F238E27FC236}">
                  <a16:creationId xmlns:a16="http://schemas.microsoft.com/office/drawing/2014/main" id="{5155835F-E16A-414F-8FA5-328119490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063"/>
              <a:ext cx="8" cy="221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74" name="Rectangle 48">
              <a:extLst>
                <a:ext uri="{FF2B5EF4-FFF2-40B4-BE49-F238E27FC236}">
                  <a16:creationId xmlns:a16="http://schemas.microsoft.com/office/drawing/2014/main" id="{718B19F2-3EC5-4756-8D70-5C5949C7C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292"/>
              <a:ext cx="3075" cy="8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52275" name="Rectangle 49">
              <a:extLst>
                <a:ext uri="{FF2B5EF4-FFF2-40B4-BE49-F238E27FC236}">
                  <a16:creationId xmlns:a16="http://schemas.microsoft.com/office/drawing/2014/main" id="{97663D0B-FD1B-49CC-9118-0CFDDEE0B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2067"/>
              <a:ext cx="1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1 </a:t>
              </a:r>
              <a:endParaRPr lang="en-US" altLang="en-US" sz="2000">
                <a:latin typeface="Comic Sans MS" panose="030F0702030302020204" pitchFamily="66" charset="0"/>
              </a:endParaRPr>
            </a:p>
          </p:txBody>
        </p:sp>
      </p:grpSp>
      <p:sp>
        <p:nvSpPr>
          <p:cNvPr id="51" name="Rectangle 2">
            <a:extLst>
              <a:ext uri="{FF2B5EF4-FFF2-40B4-BE49-F238E27FC236}">
                <a16:creationId xmlns:a16="http://schemas.microsoft.com/office/drawing/2014/main" id="{2065CCF1-B9A5-4AED-A916-EAF29834B199}"/>
              </a:ext>
            </a:extLst>
          </p:cNvPr>
          <p:cNvSpPr txBox="1">
            <a:spLocks noChangeArrowheads="1"/>
          </p:cNvSpPr>
          <p:nvPr/>
        </p:nvSpPr>
        <p:spPr>
          <a:xfrm>
            <a:off x="2769395" y="266123"/>
            <a:ext cx="8259762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>
                <a:latin typeface="Comic Sans MS" panose="030F0702030302020204" pitchFamily="66" charset="0"/>
              </a:rPr>
              <a:t>Mealy FSM – State table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40043DEE-8B3B-48E5-8F63-932687F5F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3509" y="79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Mealy FSM Example 2: VHDL code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3FA24CC-A5D0-4281-9B68-0823B9E2D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910" y="127144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LIBRARY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ieee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USE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ieee.std_logic_1164.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all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Mealy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( 	 clock    :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STD_LOGIC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resetn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: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STD_LOGIC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w 	   :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 STD_LOGIC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		 z        : </a:t>
            </a:r>
            <a:r>
              <a:rPr lang="en-US" altLang="en-US" sz="12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STD_LOGIC 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Mealy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Behavior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Mealy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TYPE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State_type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(A, B)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SIGNAL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y :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State_type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(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resetn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, clock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resetn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= '0'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		y &lt;= A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		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ELSIF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clock'EVENT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AND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  <a:cs typeface="Courier New" panose="02070309020205020404" pitchFamily="49" charset="0"/>
              </a:rPr>
              <a:t>clock = '1') </a:t>
            </a:r>
            <a:r>
              <a:rPr lang="en-US" altLang="en-US" sz="12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>
            <a:extLst>
              <a:ext uri="{FF2B5EF4-FFF2-40B4-BE49-F238E27FC236}">
                <a16:creationId xmlns:a16="http://schemas.microsoft.com/office/drawing/2014/main" id="{FB8A979C-28DD-4F53-96F1-D75C8FA53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6018" y="7937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latin typeface="Comic Sans MS" panose="030F0702030302020204" pitchFamily="66" charset="0"/>
              </a:rPr>
              <a:t>Mealy FSM Example 2: VHDL code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191E318-C878-471B-AE70-1A05DC7F7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600" y="140493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			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CASE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y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			      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A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			             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w = '0'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                       y &lt;= A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				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                       y &lt;= B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				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			       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B =&gt;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				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w = '0'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THEN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                        y &lt;= A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				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ELSE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                        y &lt;= B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			        	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			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CASE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    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IF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PROCESS</a:t>
            </a:r>
            <a:r>
              <a:rPr lang="en-US" altLang="en-US" sz="9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WITH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y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SELECT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		z &lt;= w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B,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‘</a:t>
            </a:r>
            <a:r>
              <a:rPr lang="en-US" altLang="en-US" sz="1050" dirty="0">
                <a:latin typeface="Comic Sans MS" panose="030F0702030302020204" pitchFamily="66" charset="0"/>
                <a:cs typeface="Courier New" panose="02070309020205020404" pitchFamily="49" charset="0"/>
              </a:rPr>
              <a:t>0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’ 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WHEN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others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9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mic Sans MS" panose="030F0702030302020204" pitchFamily="66" charset="0"/>
                <a:cs typeface="Courier New" panose="02070309020205020404" pitchFamily="49" charset="0"/>
              </a:rPr>
              <a:t>Behavior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A9608FE8-A071-4648-A7F3-F9E9745BF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8927" y="79375"/>
            <a:ext cx="10515600" cy="1325563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Design an Optimum State Machine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8459B71-E659-42B4-95C7-55955BEFD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3952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Select the state machine depends on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dirty="0">
                <a:latin typeface="Comic Sans MS" panose="030F0702030302020204" pitchFamily="66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constrains</a:t>
            </a:r>
            <a:r>
              <a:rPr lang="en-US" altLang="en-US" dirty="0">
                <a:latin typeface="Comic Sans MS" panose="030F0702030302020204" pitchFamily="66" charset="0"/>
              </a:rPr>
              <a:t> of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Time schedule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Area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Speed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Outputs without wavelet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Use a </a:t>
            </a:r>
            <a:r>
              <a:rPr lang="en-US" altLang="en-US" b="1" dirty="0">
                <a:latin typeface="Comic Sans MS" panose="030F0702030302020204" pitchFamily="66" charset="0"/>
              </a:rPr>
              <a:t>combination</a:t>
            </a:r>
            <a:r>
              <a:rPr lang="en-US" altLang="en-US" dirty="0">
                <a:latin typeface="Comic Sans MS" panose="030F0702030302020204" pitchFamily="66" charset="0"/>
              </a:rPr>
              <a:t> of Mealy and Moore  </a:t>
            </a: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42300ED4-5BC2-4180-BF97-EEFD8AE85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1020" y="122237"/>
            <a:ext cx="10515600" cy="1325563"/>
          </a:xfrm>
        </p:spPr>
        <p:txBody>
          <a:bodyPr/>
          <a:lstStyle/>
          <a:p>
            <a:r>
              <a:rPr lang="pl-PL" altLang="en-US" sz="3600" b="1" dirty="0">
                <a:latin typeface="Comic Sans MS" panose="030F0702030302020204" pitchFamily="66" charset="0"/>
              </a:rPr>
              <a:t>Structure of a Typical Digital System</a:t>
            </a:r>
            <a:endParaRPr lang="en-US" altLang="en-US" sz="3600" b="1" dirty="0">
              <a:latin typeface="Comic Sans MS" panose="030F0702030302020204" pitchFamily="66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9904D19-C3DE-4B3F-8902-49248970D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743200"/>
            <a:ext cx="2286000" cy="1447800"/>
          </a:xfrm>
          <a:prstGeom prst="rect">
            <a:avLst/>
          </a:prstGeom>
          <a:solidFill>
            <a:srgbClr val="0000FF">
              <a:alpha val="79999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Datapath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(</a:t>
            </a:r>
            <a:r>
              <a:rPr lang="pl-PL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Execution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Unit</a:t>
            </a:r>
            <a:r>
              <a:rPr lang="en-US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E42D6608-002B-4FC3-BD89-DDCE4FDC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743200"/>
            <a:ext cx="2286000" cy="1447800"/>
          </a:xfrm>
          <a:prstGeom prst="rect">
            <a:avLst/>
          </a:prstGeom>
          <a:solidFill>
            <a:srgbClr val="008000">
              <a:alpha val="89803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Control</a:t>
            </a:r>
            <a:r>
              <a:rPr lang="en-US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ler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(Control</a:t>
            </a:r>
            <a:r>
              <a:rPr lang="pl-PL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Unit</a:t>
            </a:r>
            <a:r>
              <a:rPr lang="en-US" altLang="en-US" sz="2400">
                <a:solidFill>
                  <a:srgbClr val="FFFFFF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9462" name="AutoShape 5">
            <a:extLst>
              <a:ext uri="{FF2B5EF4-FFF2-40B4-BE49-F238E27FC236}">
                <a16:creationId xmlns:a16="http://schemas.microsoft.com/office/drawing/2014/main" id="{AD11B2B9-B7B6-48CD-AB92-2D623979F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2057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9463" name="AutoShape 6">
            <a:extLst>
              <a:ext uri="{FF2B5EF4-FFF2-40B4-BE49-F238E27FC236}">
                <a16:creationId xmlns:a16="http://schemas.microsoft.com/office/drawing/2014/main" id="{A5E063A3-9680-499A-87D3-E8868BA2B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41910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9464" name="AutoShape 7">
            <a:extLst>
              <a:ext uri="{FF2B5EF4-FFF2-40B4-BE49-F238E27FC236}">
                <a16:creationId xmlns:a16="http://schemas.microsoft.com/office/drawing/2014/main" id="{5F3904A3-87AB-4570-A500-6B24AFD6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8" y="205740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9465" name="Text Box 8">
            <a:extLst>
              <a:ext uri="{FF2B5EF4-FFF2-40B4-BE49-F238E27FC236}">
                <a16:creationId xmlns:a16="http://schemas.microsoft.com/office/drawing/2014/main" id="{3FA80621-FE78-484F-B1DB-ED112ED8D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1447801"/>
            <a:ext cx="21964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</a:rPr>
              <a:t>Data Inputs</a:t>
            </a:r>
          </a:p>
        </p:txBody>
      </p:sp>
      <p:sp>
        <p:nvSpPr>
          <p:cNvPr id="19466" name="Text Box 9">
            <a:extLst>
              <a:ext uri="{FF2B5EF4-FFF2-40B4-BE49-F238E27FC236}">
                <a16:creationId xmlns:a16="http://schemas.microsoft.com/office/drawing/2014/main" id="{DDB66F87-807E-4BD8-952B-6C57C85C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776" y="5103093"/>
            <a:ext cx="2456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</a:rPr>
              <a:t>Data Outputs</a:t>
            </a:r>
          </a:p>
        </p:txBody>
      </p:sp>
      <p:sp>
        <p:nvSpPr>
          <p:cNvPr id="19467" name="Text Box 10">
            <a:extLst>
              <a:ext uri="{FF2B5EF4-FFF2-40B4-BE49-F238E27FC236}">
                <a16:creationId xmlns:a16="http://schemas.microsoft.com/office/drawing/2014/main" id="{AF5CB25E-857D-444D-A1A9-41004865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9" y="1447801"/>
            <a:ext cx="2621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Control Inputs</a:t>
            </a:r>
          </a:p>
        </p:txBody>
      </p:sp>
      <p:sp>
        <p:nvSpPr>
          <p:cNvPr id="19468" name="AutoShape 11">
            <a:extLst>
              <a:ext uri="{FF2B5EF4-FFF2-40B4-BE49-F238E27FC236}">
                <a16:creationId xmlns:a16="http://schemas.microsoft.com/office/drawing/2014/main" id="{33EE72F7-0B08-4588-968C-AF407635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431165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9469" name="Text Box 12">
            <a:extLst>
              <a:ext uri="{FF2B5EF4-FFF2-40B4-BE49-F238E27FC236}">
                <a16:creationId xmlns:a16="http://schemas.microsoft.com/office/drawing/2014/main" id="{4A2216D2-085C-45A4-9589-04A75E541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1" y="5105401"/>
            <a:ext cx="28809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Control </a:t>
            </a:r>
            <a:r>
              <a:rPr lang="pl-PL" altLang="en-US" sz="2800">
                <a:latin typeface="Comic Sans MS" panose="030F0702030302020204" pitchFamily="66" charset="0"/>
              </a:rPr>
              <a:t>Outputs</a:t>
            </a:r>
            <a:endParaRPr lang="en-US" altLang="en-US" sz="2800">
              <a:latin typeface="Comic Sans MS" panose="030F0702030302020204" pitchFamily="66" charset="0"/>
            </a:endParaRPr>
          </a:p>
        </p:txBody>
      </p:sp>
      <p:sp>
        <p:nvSpPr>
          <p:cNvPr id="19470" name="Text Box 13">
            <a:extLst>
              <a:ext uri="{FF2B5EF4-FFF2-40B4-BE49-F238E27FC236}">
                <a16:creationId xmlns:a16="http://schemas.microsoft.com/office/drawing/2014/main" id="{785CE871-C35B-483D-8629-508D0DF02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1981200"/>
            <a:ext cx="15151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Control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Signals</a:t>
            </a:r>
          </a:p>
        </p:txBody>
      </p:sp>
      <p:grpSp>
        <p:nvGrpSpPr>
          <p:cNvPr id="19471" name="Group 14">
            <a:extLst>
              <a:ext uri="{FF2B5EF4-FFF2-40B4-BE49-F238E27FC236}">
                <a16:creationId xmlns:a16="http://schemas.microsoft.com/office/drawing/2014/main" id="{1804CB22-1B05-4A77-9D20-0C4D0CA00751}"/>
              </a:ext>
            </a:extLst>
          </p:cNvPr>
          <p:cNvGrpSpPr>
            <a:grpSpLocks/>
          </p:cNvGrpSpPr>
          <p:nvPr/>
        </p:nvGrpSpPr>
        <p:grpSpPr bwMode="auto">
          <a:xfrm>
            <a:off x="4705351" y="2971800"/>
            <a:ext cx="2176463" cy="533400"/>
            <a:chOff x="2016" y="1872"/>
            <a:chExt cx="1359" cy="336"/>
          </a:xfrm>
        </p:grpSpPr>
        <p:sp>
          <p:nvSpPr>
            <p:cNvPr id="19476" name="AutoShape 15">
              <a:extLst>
                <a:ext uri="{FF2B5EF4-FFF2-40B4-BE49-F238E27FC236}">
                  <a16:creationId xmlns:a16="http://schemas.microsoft.com/office/drawing/2014/main" id="{D3DF1CC4-546B-478C-8EF6-DC5EA3AE5E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40" y="1848"/>
              <a:ext cx="336" cy="384"/>
            </a:xfrm>
            <a:prstGeom prst="downArrow">
              <a:avLst>
                <a:gd name="adj1" fmla="val 50000"/>
                <a:gd name="adj2" fmla="val 28571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19477" name="Rectangle 16">
              <a:extLst>
                <a:ext uri="{FF2B5EF4-FFF2-40B4-BE49-F238E27FC236}">
                  <a16:creationId xmlns:a16="http://schemas.microsoft.com/office/drawing/2014/main" id="{27E48B84-782E-4C57-9DCF-58DDB54F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955"/>
              <a:ext cx="978" cy="16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9472" name="Group 17">
            <a:extLst>
              <a:ext uri="{FF2B5EF4-FFF2-40B4-BE49-F238E27FC236}">
                <a16:creationId xmlns:a16="http://schemas.microsoft.com/office/drawing/2014/main" id="{173474E7-9184-4E05-BB07-A166C25D23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00589" y="3595688"/>
            <a:ext cx="2166937" cy="533400"/>
            <a:chOff x="2016" y="1872"/>
            <a:chExt cx="1359" cy="336"/>
          </a:xfrm>
        </p:grpSpPr>
        <p:sp>
          <p:nvSpPr>
            <p:cNvPr id="19474" name="AutoShape 18">
              <a:extLst>
                <a:ext uri="{FF2B5EF4-FFF2-40B4-BE49-F238E27FC236}">
                  <a16:creationId xmlns:a16="http://schemas.microsoft.com/office/drawing/2014/main" id="{04515C94-1518-4F5C-8D63-B0C8E7CCFF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40" y="1848"/>
              <a:ext cx="336" cy="384"/>
            </a:xfrm>
            <a:prstGeom prst="downArrow">
              <a:avLst>
                <a:gd name="adj1" fmla="val 50000"/>
                <a:gd name="adj2" fmla="val 28571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19475" name="Rectangle 19">
              <a:extLst>
                <a:ext uri="{FF2B5EF4-FFF2-40B4-BE49-F238E27FC236}">
                  <a16:creationId xmlns:a16="http://schemas.microsoft.com/office/drawing/2014/main" id="{EF9DA1E8-8D07-4F13-A83B-76F6E8F454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97" y="1955"/>
              <a:ext cx="978" cy="16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19473" name="Text Box 20">
            <a:extLst>
              <a:ext uri="{FF2B5EF4-FFF2-40B4-BE49-F238E27FC236}">
                <a16:creationId xmlns:a16="http://schemas.microsoft.com/office/drawing/2014/main" id="{513BC44F-C33D-45F1-B37E-A24024DF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0"/>
            <a:ext cx="13692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Status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Signals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DC4133-0F78-42D8-8545-F1F010183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CAF5AE3-83D3-412F-8C57-00366E722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Design Style #1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BCD Counter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Design Style #2 (Stored Output)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String Detector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Traffic Light Controller (TLC)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CECBFF0-A714-452B-842F-F8A37177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CA27-25BF-4A5D-B3F6-33F6CC29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91" y="1027906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Design Style #1</a:t>
            </a:r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C474933A-097E-4F7A-82C6-639EDD0E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596BF9F6-84C7-42BA-85D4-7385E5FAE8FB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 b="1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CFF17D9-3AE1-4D73-A192-13FBB69B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61938"/>
            <a:ext cx="8259762" cy="646112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Mealy state machine diagram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3C6D9205-9441-4984-92B7-44DE2F7AB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5132E451-4BBD-4A00-A724-DF907C87F4D2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 b="1"/>
          </a:p>
        </p:txBody>
      </p:sp>
      <p:grpSp>
        <p:nvGrpSpPr>
          <p:cNvPr id="19460" name="Group 8">
            <a:extLst>
              <a:ext uri="{FF2B5EF4-FFF2-40B4-BE49-F238E27FC236}">
                <a16:creationId xmlns:a16="http://schemas.microsoft.com/office/drawing/2014/main" id="{3A05B226-92E4-425D-A556-1C82213C67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3750" y="1412876"/>
            <a:ext cx="4895850" cy="3336925"/>
            <a:chOff x="612" y="835"/>
            <a:chExt cx="4673" cy="3185"/>
          </a:xfrm>
        </p:grpSpPr>
        <p:sp>
          <p:nvSpPr>
            <p:cNvPr id="19463" name="AutoShape 7">
              <a:extLst>
                <a:ext uri="{FF2B5EF4-FFF2-40B4-BE49-F238E27FC236}">
                  <a16:creationId xmlns:a16="http://schemas.microsoft.com/office/drawing/2014/main" id="{3A95F598-FDF1-442A-AAB1-E9030D3CFE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2" y="835"/>
              <a:ext cx="4673" cy="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pic>
          <p:nvPicPr>
            <p:cNvPr id="19464" name="Picture 9">
              <a:extLst>
                <a:ext uri="{FF2B5EF4-FFF2-40B4-BE49-F238E27FC236}">
                  <a16:creationId xmlns:a16="http://schemas.microsoft.com/office/drawing/2014/main" id="{7ACA333A-3EDE-437A-8125-166698EE6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35"/>
              <a:ext cx="4681" cy="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1" name="Rectangle 10">
            <a:extLst>
              <a:ext uri="{FF2B5EF4-FFF2-40B4-BE49-F238E27FC236}">
                <a16:creationId xmlns:a16="http://schemas.microsoft.com/office/drawing/2014/main" id="{17A2A489-C5D2-4B19-A63D-B726442C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62550"/>
            <a:ext cx="8083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The separation of the circuit into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two sections </a:t>
            </a:r>
            <a:r>
              <a:rPr lang="en-US" altLang="en-US" sz="1800">
                <a:latin typeface="Comic Sans MS" panose="030F0702030302020204" pitchFamily="66" charset="0"/>
              </a:rPr>
              <a:t>allows the design to be broken into two parts: </a:t>
            </a:r>
          </a:p>
          <a:p>
            <a:pPr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>
                <a:latin typeface="Comic Sans MS" panose="030F0702030302020204" pitchFamily="66" charset="0"/>
              </a:rPr>
              <a:t>The lower part, being </a:t>
            </a:r>
            <a:r>
              <a:rPr lang="en-US" altLang="en-US" sz="1800" u="sng">
                <a:latin typeface="Comic Sans MS" panose="030F0702030302020204" pitchFamily="66" charset="0"/>
              </a:rPr>
              <a:t>sequential</a:t>
            </a:r>
            <a:r>
              <a:rPr lang="en-US" altLang="en-US" sz="1800">
                <a:latin typeface="Comic Sans MS" panose="030F0702030302020204" pitchFamily="66" charset="0"/>
              </a:rPr>
              <a:t>, will require a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>
                <a:latin typeface="Comic Sans MS" panose="030F0702030302020204" pitchFamily="66" charset="0"/>
              </a:rPr>
              <a:t>, </a:t>
            </a:r>
          </a:p>
          <a:p>
            <a:pPr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>
                <a:latin typeface="Comic Sans MS" panose="030F0702030302020204" pitchFamily="66" charset="0"/>
              </a:rPr>
              <a:t>While the upper part, being </a:t>
            </a:r>
            <a:r>
              <a:rPr lang="en-US" altLang="en-US" sz="1800" u="sng">
                <a:latin typeface="Comic Sans MS" panose="030F0702030302020204" pitchFamily="66" charset="0"/>
              </a:rPr>
              <a:t>combinational</a:t>
            </a:r>
            <a:r>
              <a:rPr lang="en-US" altLang="en-US" sz="1800">
                <a:latin typeface="Comic Sans MS" panose="030F0702030302020204" pitchFamily="66" charset="0"/>
              </a:rPr>
              <a:t>,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will not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E3A4DF-E3F7-48A1-8DBA-BFC90A754B2B}"/>
              </a:ext>
            </a:extLst>
          </p:cNvPr>
          <p:cNvSpPr/>
          <p:nvPr/>
        </p:nvSpPr>
        <p:spPr>
          <a:xfrm>
            <a:off x="6743701" y="1568451"/>
            <a:ext cx="3744913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sequential code </a:t>
            </a:r>
            <a:r>
              <a:rPr lang="en-US" dirty="0">
                <a:latin typeface="Comic Sans MS" panose="030F0702030302020204" pitchFamily="66" charset="0"/>
              </a:rPr>
              <a:t>can implement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both</a:t>
            </a:r>
            <a:r>
              <a:rPr lang="en-US" dirty="0">
                <a:latin typeface="Comic Sans MS" panose="030F0702030302020204" pitchFamily="66" charset="0"/>
              </a:rPr>
              <a:t> types of logic, </a:t>
            </a:r>
            <a:r>
              <a:rPr lang="en-US" u="sng" dirty="0">
                <a:latin typeface="Comic Sans MS" panose="030F0702030302020204" pitchFamily="66" charset="0"/>
              </a:rPr>
              <a:t>combinational</a:t>
            </a:r>
            <a:r>
              <a:rPr lang="en-US" dirty="0">
                <a:latin typeface="Comic Sans MS" panose="030F0702030302020204" pitchFamily="66" charset="0"/>
              </a:rPr>
              <a:t> as well as </a:t>
            </a:r>
            <a:r>
              <a:rPr lang="en-US" u="sng" dirty="0">
                <a:latin typeface="Comic Sans MS" panose="030F0702030302020204" pitchFamily="66" charset="0"/>
              </a:rPr>
              <a:t>sequential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If desired, the upper part can also be implemented using a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46D8C6B-D687-4EC8-9FDA-63157F14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91" y="192088"/>
            <a:ext cx="9405793" cy="584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Design of the Lower (Sequential) Section</a:t>
            </a:r>
          </a:p>
        </p:txBody>
      </p:sp>
      <p:sp>
        <p:nvSpPr>
          <p:cNvPr id="20483" name="Footer Placeholder 3">
            <a:extLst>
              <a:ext uri="{FF2B5EF4-FFF2-40B4-BE49-F238E27FC236}">
                <a16:creationId xmlns:a16="http://schemas.microsoft.com/office/drawing/2014/main" id="{B7C38608-F2B4-49B7-8667-1A7D81A54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FE92008C-3700-4A9C-86BD-D3EE193565B6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 b="1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B8FDE8E-DC72-4B70-873A-32C68A8C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09675"/>
            <a:ext cx="4572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</a:rPr>
              <a:t> (reset, clock)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(reset='1')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state0;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800" dirty="0">
                <a:latin typeface="Comic Sans MS" panose="030F0702030302020204" pitchFamily="66" charset="0"/>
              </a:rPr>
              <a:t> (</a:t>
            </a:r>
            <a:r>
              <a:rPr lang="en-US" altLang="en-US" sz="1800" dirty="0" err="1">
                <a:latin typeface="Comic Sans MS" panose="030F0702030302020204" pitchFamily="66" charset="0"/>
              </a:rPr>
              <a:t>clock'EVENT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clock='1')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142ADC4-B102-4410-A58B-24CCF998C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485" y="1209675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It consists of an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asynchronous</a:t>
            </a:r>
            <a:r>
              <a:rPr lang="en-US" altLang="en-US" sz="1800" dirty="0">
                <a:latin typeface="Comic Sans MS" panose="030F0702030302020204" pitchFamily="66" charset="0"/>
              </a:rPr>
              <a:t> reset, which determines the </a:t>
            </a:r>
            <a:r>
              <a:rPr lang="en-US" altLang="en-US" sz="1800" u="sng" dirty="0">
                <a:latin typeface="Comic Sans MS" panose="030F0702030302020204" pitchFamily="66" charset="0"/>
              </a:rPr>
              <a:t>initial state </a:t>
            </a:r>
            <a:r>
              <a:rPr lang="en-US" altLang="en-US" sz="1800" dirty="0">
                <a:latin typeface="Comic Sans MS" panose="030F0702030302020204" pitchFamily="66" charset="0"/>
              </a:rPr>
              <a:t>of the system (state0),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5A521DEE-A2DC-4A73-88CB-C24C7EB6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752" y="2702364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 synchronous storage of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(at the positive transition of clock)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04A8F2DC-DCC7-4B70-971C-154F15F42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752" y="364083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One good thing about this approach is that the design of the lower section is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basically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standard</a:t>
            </a:r>
            <a:r>
              <a:rPr lang="en-US" altLang="en-US" sz="1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3CE667EB-9074-4258-8B97-037AACAF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816" y="4752185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Another advantage of this design style is that the </a:t>
            </a:r>
            <a:r>
              <a:rPr lang="en-US" altLang="en-US" sz="1800" u="sng" dirty="0">
                <a:latin typeface="Comic Sans MS" panose="030F0702030302020204" pitchFamily="66" charset="0"/>
              </a:rPr>
              <a:t>number</a:t>
            </a:r>
            <a:r>
              <a:rPr lang="en-US" altLang="en-US" sz="1800" dirty="0">
                <a:latin typeface="Comic Sans MS" panose="030F0702030302020204" pitchFamily="66" charset="0"/>
              </a:rPr>
              <a:t> of registers is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minimum</a:t>
            </a:r>
            <a:r>
              <a:rPr lang="en-US" altLang="en-US" sz="1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20487" grpId="0"/>
      <p:bldP spid="2048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6468411-6992-4744-984C-BA397465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6" y="307977"/>
            <a:ext cx="10196947" cy="584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Design of the Upper (Combinational) Section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83AA74BD-4DEB-4C3B-8C39-2E58892C45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17C0D0BC-0D60-4E09-966D-19CEAF30062F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 b="1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FB97A8A-65FF-4EBD-A98E-25F64A86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705" y="1065645"/>
            <a:ext cx="34385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400" dirty="0">
                <a:latin typeface="Comic Sans MS" panose="030F0702030302020204" pitchFamily="66" charset="0"/>
              </a:rPr>
              <a:t> (input, </a:t>
            </a:r>
            <a:r>
              <a:rPr lang="en-US" altLang="en-US" sz="14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4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400" dirty="0">
                <a:latin typeface="Comic Sans MS" panose="030F0702030302020204" pitchFamily="66" charset="0"/>
              </a:rPr>
              <a:t> state0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 (input = ...)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output &lt;= &lt;value&gt;;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400" dirty="0">
                <a:latin typeface="Comic Sans MS" panose="030F0702030302020204" pitchFamily="66" charset="0"/>
              </a:rPr>
              <a:t> &lt;= state1;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400" dirty="0">
                <a:latin typeface="Comic Sans MS" panose="030F0702030302020204" pitchFamily="66" charset="0"/>
              </a:rPr>
              <a:t>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400" dirty="0">
                <a:latin typeface="Comic Sans MS" panose="030F0702030302020204" pitchFamily="66" charset="0"/>
              </a:rPr>
              <a:t> state1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 (input = ...)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output &lt;= &lt;value&gt;;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400" dirty="0">
                <a:latin typeface="Comic Sans MS" panose="030F0702030302020204" pitchFamily="66" charset="0"/>
              </a:rPr>
              <a:t> &lt;= state2;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400" dirty="0">
                <a:latin typeface="Comic Sans MS" panose="030F0702030302020204" pitchFamily="66" charset="0"/>
              </a:rPr>
              <a:t>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400" dirty="0">
                <a:latin typeface="Comic Sans MS" panose="030F0702030302020204" pitchFamily="66" charset="0"/>
              </a:rPr>
              <a:t> state2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 (input = ...)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output &lt;= &lt;value&gt;;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400" dirty="0">
                <a:latin typeface="Comic Sans MS" panose="030F0702030302020204" pitchFamily="66" charset="0"/>
              </a:rPr>
              <a:t> &lt;= state2;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400" dirty="0">
                <a:latin typeface="Comic Sans MS" panose="030F0702030302020204" pitchFamily="66" charset="0"/>
              </a:rPr>
              <a:t>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09092-5264-4268-A013-FF4EC5AE56F0}"/>
              </a:ext>
            </a:extLst>
          </p:cNvPr>
          <p:cNvSpPr/>
          <p:nvPr/>
        </p:nvSpPr>
        <p:spPr>
          <a:xfrm>
            <a:off x="5232400" y="1900094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It does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two</a:t>
            </a:r>
            <a:r>
              <a:rPr lang="en-US" dirty="0">
                <a:latin typeface="Comic Sans MS" panose="030F0702030302020204" pitchFamily="66" charset="0"/>
              </a:rPr>
              <a:t> things: </a:t>
            </a: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dirty="0">
                <a:latin typeface="Comic Sans MS" panose="030F0702030302020204" pitchFamily="66" charset="0"/>
              </a:rPr>
              <a:t>it assigns the </a:t>
            </a:r>
            <a:r>
              <a:rPr lang="en-US" u="sng" dirty="0">
                <a:latin typeface="Comic Sans MS" panose="030F0702030302020204" pitchFamily="66" charset="0"/>
              </a:rPr>
              <a:t>output value </a:t>
            </a:r>
            <a:r>
              <a:rPr lang="en-US" dirty="0">
                <a:latin typeface="Comic Sans MS" panose="030F0702030302020204" pitchFamily="66" charset="0"/>
              </a:rPr>
              <a:t>and </a:t>
            </a:r>
          </a:p>
          <a:p>
            <a:pPr marL="342900" indent="-342900">
              <a:buFont typeface="+mj-lt"/>
              <a:buAutoNum type="alphaLcPeriod"/>
              <a:defRPr/>
            </a:pPr>
            <a:r>
              <a:rPr lang="en-US" dirty="0">
                <a:latin typeface="Comic Sans MS" panose="030F0702030302020204" pitchFamily="66" charset="0"/>
              </a:rPr>
              <a:t>it establishes the </a:t>
            </a:r>
            <a:r>
              <a:rPr lang="en-US" u="sng" dirty="0">
                <a:latin typeface="Comic Sans MS" panose="030F0702030302020204" pitchFamily="66" charset="0"/>
              </a:rPr>
              <a:t>next state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BABF42C4-9432-4C7C-B76E-03411C7C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162301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Note that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all input signals </a:t>
            </a:r>
            <a:r>
              <a:rPr lang="en-US" altLang="en-US" sz="1800" dirty="0">
                <a:latin typeface="Comic Sans MS" panose="030F0702030302020204" pitchFamily="66" charset="0"/>
              </a:rPr>
              <a:t>are present in the </a:t>
            </a:r>
            <a:r>
              <a:rPr lang="en-US" altLang="en-US" sz="1800" u="sng" dirty="0">
                <a:latin typeface="Comic Sans MS" panose="030F0702030302020204" pitchFamily="66" charset="0"/>
              </a:rPr>
              <a:t>sensitivity list </a:t>
            </a:r>
            <a:r>
              <a:rPr lang="en-US" altLang="en-US" sz="1800" dirty="0">
                <a:latin typeface="Comic Sans MS" panose="030F0702030302020204" pitchFamily="66" charset="0"/>
              </a:rPr>
              <a:t>and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all input/output combinations</a:t>
            </a:r>
            <a:r>
              <a:rPr lang="en-US" altLang="en-US" sz="1800" dirty="0">
                <a:latin typeface="Comic Sans MS" panose="030F0702030302020204" pitchFamily="66" charset="0"/>
              </a:rPr>
              <a:t> are specified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6" grpId="0"/>
      <p:bldP spid="215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98A2EE0-40B5-4BDF-B80C-0E23F64E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36" y="314759"/>
            <a:ext cx="10531764" cy="584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State Machine Template for Design Style #1</a:t>
            </a:r>
          </a:p>
        </p:txBody>
      </p:sp>
      <p:sp>
        <p:nvSpPr>
          <p:cNvPr id="22531" name="Footer Placeholder 3">
            <a:extLst>
              <a:ext uri="{FF2B5EF4-FFF2-40B4-BE49-F238E27FC236}">
                <a16:creationId xmlns:a16="http://schemas.microsoft.com/office/drawing/2014/main" id="{E57AE986-F7A5-45FB-B679-ABCD6083F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F1576B58-232B-4C3F-9EB0-E72563F070BA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 b="1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AAF4A72-1CB5-4515-8AD7-5F5ADE4B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619" y="1157545"/>
            <a:ext cx="40322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  <a:endParaRPr lang="en-US" altLang="en-US" sz="13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USE ieee.std_logic_1164.all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300" dirty="0">
                <a:latin typeface="Comic Sans MS" panose="030F0702030302020204" pitchFamily="66" charset="0"/>
              </a:rPr>
              <a:t> &lt;</a:t>
            </a:r>
            <a:r>
              <a:rPr lang="en-US" altLang="en-US" sz="1300" dirty="0" err="1">
                <a:latin typeface="Comic Sans MS" panose="030F0702030302020204" pitchFamily="66" charset="0"/>
              </a:rPr>
              <a:t>entity_name</a:t>
            </a:r>
            <a:r>
              <a:rPr lang="en-US" altLang="en-US" sz="1300" dirty="0">
                <a:latin typeface="Comic Sans MS" panose="030F0702030302020204" pitchFamily="66" charset="0"/>
              </a:rPr>
              <a:t>&gt;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300" dirty="0">
                <a:latin typeface="Comic Sans MS" panose="030F0702030302020204" pitchFamily="66" charset="0"/>
              </a:rPr>
              <a:t> ( input: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300" dirty="0">
                <a:latin typeface="Comic Sans MS" panose="030F0702030302020204" pitchFamily="66" charset="0"/>
              </a:rPr>
              <a:t> &lt;</a:t>
            </a:r>
            <a:r>
              <a:rPr lang="en-US" altLang="en-US" sz="1300" dirty="0" err="1">
                <a:latin typeface="Comic Sans MS" panose="030F0702030302020204" pitchFamily="66" charset="0"/>
              </a:rPr>
              <a:t>data_type</a:t>
            </a:r>
            <a:r>
              <a:rPr lang="en-US" altLang="en-US" sz="1300" dirty="0">
                <a:latin typeface="Comic Sans MS" panose="030F0702030302020204" pitchFamily="66" charset="0"/>
              </a:rPr>
              <a:t>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latin typeface="Comic Sans MS" panose="030F0702030302020204" pitchFamily="66" charset="0"/>
              </a:rPr>
              <a:t>reset, clock: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300" dirty="0">
                <a:latin typeface="Comic Sans MS" panose="030F0702030302020204" pitchFamily="66" charset="0"/>
              </a:rPr>
              <a:t>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latin typeface="Comic Sans MS" panose="030F0702030302020204" pitchFamily="66" charset="0"/>
              </a:rPr>
              <a:t>output: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300" dirty="0">
                <a:latin typeface="Comic Sans MS" panose="030F0702030302020204" pitchFamily="66" charset="0"/>
              </a:rPr>
              <a:t> &lt;</a:t>
            </a:r>
            <a:r>
              <a:rPr lang="en-US" altLang="en-US" sz="1300" dirty="0" err="1">
                <a:latin typeface="Comic Sans MS" panose="030F0702030302020204" pitchFamily="66" charset="0"/>
              </a:rPr>
              <a:t>data_type</a:t>
            </a:r>
            <a:r>
              <a:rPr lang="en-US" altLang="en-US" sz="1300" dirty="0">
                <a:latin typeface="Comic Sans MS" panose="030F0702030302020204" pitchFamily="66" charset="0"/>
              </a:rPr>
              <a:t>&gt;);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&lt;</a:t>
            </a:r>
            <a:r>
              <a:rPr lang="en-US" altLang="en-US" sz="1300" dirty="0" err="1">
                <a:latin typeface="Comic Sans MS" panose="030F0702030302020204" pitchFamily="66" charset="0"/>
              </a:rPr>
              <a:t>entity_name</a:t>
            </a:r>
            <a:r>
              <a:rPr lang="en-US" altLang="en-US" sz="1300" dirty="0">
                <a:latin typeface="Comic Sans MS" panose="030F0702030302020204" pitchFamily="66" charset="0"/>
              </a:rPr>
              <a:t>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300" dirty="0">
                <a:latin typeface="Comic Sans MS" panose="030F0702030302020204" pitchFamily="66" charset="0"/>
              </a:rPr>
              <a:t> &lt;</a:t>
            </a:r>
            <a:r>
              <a:rPr lang="en-US" altLang="en-US" sz="1300" dirty="0" err="1">
                <a:latin typeface="Comic Sans MS" panose="030F0702030302020204" pitchFamily="66" charset="0"/>
              </a:rPr>
              <a:t>arch_name</a:t>
            </a:r>
            <a:r>
              <a:rPr lang="en-US" altLang="en-US" sz="1300" dirty="0">
                <a:latin typeface="Comic Sans MS" panose="030F0702030302020204" pitchFamily="66" charset="0"/>
              </a:rPr>
              <a:t>&gt;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300" dirty="0">
                <a:latin typeface="Comic Sans MS" panose="030F0702030302020204" pitchFamily="66" charset="0"/>
              </a:rPr>
              <a:t> &lt;</a:t>
            </a:r>
            <a:r>
              <a:rPr lang="en-US" altLang="en-US" sz="1300" dirty="0" err="1">
                <a:latin typeface="Comic Sans MS" panose="030F0702030302020204" pitchFamily="66" charset="0"/>
              </a:rPr>
              <a:t>entity_name</a:t>
            </a:r>
            <a:r>
              <a:rPr lang="en-US" altLang="en-US" sz="1300" dirty="0">
                <a:latin typeface="Comic Sans MS" panose="030F0702030302020204" pitchFamily="66" charset="0"/>
              </a:rPr>
              <a:t>&gt;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300" dirty="0">
                <a:latin typeface="Comic Sans MS" panose="030F0702030302020204" pitchFamily="66" charset="0"/>
              </a:rPr>
              <a:t> state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300" dirty="0">
                <a:latin typeface="Comic Sans MS" panose="030F0702030302020204" pitchFamily="66" charset="0"/>
              </a:rPr>
              <a:t> (state0, state1, state2, state3, ...);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300" dirty="0">
                <a:latin typeface="Comic Sans MS" panose="030F0702030302020204" pitchFamily="66" charset="0"/>
              </a:rPr>
              <a:t>, </a:t>
            </a:r>
            <a:r>
              <a:rPr lang="en-US" altLang="en-US" sz="13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300" dirty="0">
                <a:latin typeface="Comic Sans MS" panose="030F0702030302020204" pitchFamily="66" charset="0"/>
              </a:rPr>
              <a:t>: state;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 Lower section: 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 </a:t>
            </a:r>
            <a:r>
              <a:rPr lang="en-US" altLang="en-US" sz="1300" dirty="0">
                <a:latin typeface="Comic Sans MS" panose="030F0702030302020204" pitchFamily="66" charset="0"/>
              </a:rPr>
              <a:t>(reset, clock)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 (reset='1')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300" dirty="0">
                <a:latin typeface="Comic Sans MS" panose="030F0702030302020204" pitchFamily="66" charset="0"/>
              </a:rPr>
              <a:t> &lt;= state0;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300" dirty="0">
                <a:latin typeface="Comic Sans MS" panose="030F0702030302020204" pitchFamily="66" charset="0"/>
              </a:rPr>
              <a:t> (</a:t>
            </a:r>
            <a:r>
              <a:rPr lang="en-US" altLang="en-US" sz="1300" dirty="0" err="1">
                <a:latin typeface="Comic Sans MS" panose="030F0702030302020204" pitchFamily="66" charset="0"/>
              </a:rPr>
              <a:t>clock'EVENT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300" dirty="0">
                <a:latin typeface="Comic Sans MS" panose="030F0702030302020204" pitchFamily="66" charset="0"/>
              </a:rPr>
              <a:t> clock='1')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300" dirty="0">
                <a:latin typeface="Comic Sans MS" panose="030F0702030302020204" pitchFamily="66" charset="0"/>
              </a:rPr>
              <a:t> &lt;= </a:t>
            </a:r>
            <a:r>
              <a:rPr lang="en-US" altLang="en-US" sz="13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FE9ED94B-3C4A-4557-B657-1A6237188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1065213"/>
            <a:ext cx="3155950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 Upper section: 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300" dirty="0">
                <a:latin typeface="Comic Sans MS" panose="030F0702030302020204" pitchFamily="66" charset="0"/>
              </a:rPr>
              <a:t> (input, </a:t>
            </a:r>
            <a:r>
              <a:rPr lang="en-US" altLang="en-US" sz="13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3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300" dirty="0">
                <a:latin typeface="Comic Sans MS" panose="030F0702030302020204" pitchFamily="66" charset="0"/>
              </a:rPr>
              <a:t> state0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 (input = ...)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latin typeface="Comic Sans MS" panose="030F0702030302020204" pitchFamily="66" charset="0"/>
              </a:rPr>
              <a:t>output &lt;= &lt;value&gt;;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300" dirty="0">
                <a:latin typeface="Comic Sans MS" panose="030F0702030302020204" pitchFamily="66" charset="0"/>
              </a:rPr>
              <a:t> &lt;= state1;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300" dirty="0">
                <a:latin typeface="Comic Sans MS" panose="030F0702030302020204" pitchFamily="66" charset="0"/>
              </a:rPr>
              <a:t>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300" dirty="0">
                <a:latin typeface="Comic Sans MS" panose="030F0702030302020204" pitchFamily="66" charset="0"/>
              </a:rPr>
              <a:t> state1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 (input = ...)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latin typeface="Comic Sans MS" panose="030F0702030302020204" pitchFamily="66" charset="0"/>
              </a:rPr>
              <a:t>output &lt;= &lt;value&gt;;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300" dirty="0">
                <a:latin typeface="Comic Sans MS" panose="030F0702030302020204" pitchFamily="66" charset="0"/>
              </a:rPr>
              <a:t> &lt;= state2;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300" dirty="0">
                <a:latin typeface="Comic Sans MS" panose="030F0702030302020204" pitchFamily="66" charset="0"/>
              </a:rPr>
              <a:t>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300" dirty="0">
                <a:latin typeface="Comic Sans MS" panose="030F0702030302020204" pitchFamily="66" charset="0"/>
              </a:rPr>
              <a:t> state2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 (input = ...)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latin typeface="Comic Sans MS" panose="030F0702030302020204" pitchFamily="66" charset="0"/>
              </a:rPr>
              <a:t>output &lt;= &lt;value&gt;;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300" dirty="0">
                <a:latin typeface="Comic Sans MS" panose="030F0702030302020204" pitchFamily="66" charset="0"/>
              </a:rPr>
              <a:t> &lt;= state3;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300" dirty="0">
                <a:latin typeface="Comic Sans MS" panose="030F0702030302020204" pitchFamily="66" charset="0"/>
              </a:rPr>
              <a:t>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&lt;</a:t>
            </a:r>
            <a:r>
              <a:rPr lang="en-US" altLang="en-US" sz="1300" dirty="0" err="1">
                <a:latin typeface="Comic Sans MS" panose="030F0702030302020204" pitchFamily="66" charset="0"/>
              </a:rPr>
              <a:t>arch_name</a:t>
            </a:r>
            <a:r>
              <a:rPr lang="en-US" altLang="en-US" sz="1300" dirty="0">
                <a:latin typeface="Comic Sans MS" panose="030F0702030302020204" pitchFamily="66" charset="0"/>
              </a:rPr>
              <a:t>&gt;;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A5EBFCE-DDFB-4F15-A7D0-02C67EA5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36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Example: BCD Counter</a:t>
            </a: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C98CBF68-1AEC-43C9-90DD-46DBF514A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E726714F-0060-459F-A47C-70D6E567BB28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 b="1"/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EB94D306-3758-41E7-AA87-C3DC562CBD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9800" y="1325563"/>
            <a:ext cx="7463706" cy="3329710"/>
            <a:chOff x="657" y="935"/>
            <a:chExt cx="4575" cy="2041"/>
          </a:xfrm>
        </p:grpSpPr>
        <p:sp>
          <p:nvSpPr>
            <p:cNvPr id="23557" name="AutoShape 3">
              <a:extLst>
                <a:ext uri="{FF2B5EF4-FFF2-40B4-BE49-F238E27FC236}">
                  <a16:creationId xmlns:a16="http://schemas.microsoft.com/office/drawing/2014/main" id="{D2AB7957-57A2-423E-ADE0-E5E976ADE5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57" y="935"/>
              <a:ext cx="4575" cy="2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558" name="Picture 5">
              <a:extLst>
                <a:ext uri="{FF2B5EF4-FFF2-40B4-BE49-F238E27FC236}">
                  <a16:creationId xmlns:a16="http://schemas.microsoft.com/office/drawing/2014/main" id="{1ECB1B4B-E873-409D-A096-D68C1AAE1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935"/>
              <a:ext cx="4580" cy="2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A02C09D-4B86-46C7-BBF3-98AAC2C8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854" y="285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Example: BCD Counter (II)</a:t>
            </a:r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A87D9DFC-9BEA-40D1-93F2-02E7EFB838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C0551AD0-DA9E-42C1-AC39-A0ADB6C86B1E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D1CF5-3502-4804-9E1C-46337201FDF4}"/>
              </a:ext>
            </a:extLst>
          </p:cNvPr>
          <p:cNvSpPr/>
          <p:nvPr/>
        </p:nvSpPr>
        <p:spPr>
          <a:xfrm>
            <a:off x="838200" y="1093371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 </a:t>
            </a:r>
            <a:r>
              <a:rPr lang="en-US" sz="14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-------------------------------------------------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2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3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ieee.std_logic_1164.all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4 -------------------------------------------------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5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sz="1400" dirty="0">
                <a:latin typeface="Comic Sans MS" panose="030F0702030302020204" pitchFamily="66" charset="0"/>
              </a:rPr>
              <a:t> counter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6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sz="1400" dirty="0">
                <a:latin typeface="Comic Sans MS" panose="030F0702030302020204" pitchFamily="66" charset="0"/>
              </a:rPr>
              <a:t> ( </a:t>
            </a:r>
            <a:r>
              <a:rPr lang="en-US" sz="1400" dirty="0" err="1">
                <a:latin typeface="Comic Sans MS" panose="030F0702030302020204" pitchFamily="66" charset="0"/>
              </a:rPr>
              <a:t>clk</a:t>
            </a:r>
            <a:r>
              <a:rPr lang="en-US" sz="1400" dirty="0">
                <a:latin typeface="Comic Sans MS" panose="030F0702030302020204" pitchFamily="66" charset="0"/>
              </a:rPr>
              <a:t>, </a:t>
            </a:r>
            <a:r>
              <a:rPr lang="en-US" sz="1400" dirty="0" err="1">
                <a:latin typeface="Comic Sans MS" panose="030F0702030302020204" pitchFamily="66" charset="0"/>
              </a:rPr>
              <a:t>rst</a:t>
            </a:r>
            <a:r>
              <a:rPr lang="en-US" sz="1400" dirty="0">
                <a:latin typeface="Comic Sans MS" panose="030F0702030302020204" pitchFamily="66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sz="1400" dirty="0">
                <a:latin typeface="Comic Sans MS" panose="030F0702030302020204" pitchFamily="66" charset="0"/>
              </a:rPr>
              <a:t> STD_LOGIC;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7 count: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sz="1400" dirty="0">
                <a:latin typeface="Comic Sans MS" panose="030F0702030302020204" pitchFamily="66" charset="0"/>
              </a:rPr>
              <a:t> STD_LOGIC_VECTOR (3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sz="1400" dirty="0">
                <a:latin typeface="Comic Sans MS" panose="030F0702030302020204" pitchFamily="66" charset="0"/>
              </a:rPr>
              <a:t> 0));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8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sz="1400" dirty="0">
                <a:latin typeface="Comic Sans MS" panose="030F0702030302020204" pitchFamily="66" charset="0"/>
              </a:rPr>
              <a:t> counter;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9 </a:t>
            </a:r>
            <a:r>
              <a:rPr lang="en-US" sz="14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-------------------------------------------------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10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state_machine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sz="1400" dirty="0">
                <a:latin typeface="Comic Sans MS" panose="030F0702030302020204" pitchFamily="66" charset="0"/>
              </a:rPr>
              <a:t> counter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11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sz="1400" dirty="0">
                <a:latin typeface="Comic Sans MS" panose="030F0702030302020204" pitchFamily="66" charset="0"/>
              </a:rPr>
              <a:t> state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sz="1400" dirty="0">
                <a:latin typeface="Comic Sans MS" panose="030F0702030302020204" pitchFamily="66" charset="0"/>
              </a:rPr>
              <a:t> (zero, one, two, three, four,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12 five, six, seven, eight, nine);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13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pr_state</a:t>
            </a:r>
            <a:r>
              <a:rPr lang="en-US" sz="1400" dirty="0">
                <a:latin typeface="Comic Sans MS" panose="030F0702030302020204" pitchFamily="66" charset="0"/>
              </a:rPr>
              <a:t>, </a:t>
            </a:r>
            <a:r>
              <a:rPr lang="en-US" sz="1400" dirty="0" err="1">
                <a:latin typeface="Comic Sans MS" panose="030F0702030302020204" pitchFamily="66" charset="0"/>
              </a:rPr>
              <a:t>nx_state</a:t>
            </a:r>
            <a:r>
              <a:rPr lang="en-US" sz="1400" dirty="0">
                <a:latin typeface="Comic Sans MS" panose="030F0702030302020204" pitchFamily="66" charset="0"/>
              </a:rPr>
              <a:t>: state;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14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15 </a:t>
            </a:r>
            <a:r>
              <a:rPr lang="en-US" sz="14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 Lower section: -----------------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16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sz="1400" dirty="0">
                <a:latin typeface="Comic Sans MS" panose="030F0702030302020204" pitchFamily="66" charset="0"/>
              </a:rPr>
              <a:t> (</a:t>
            </a:r>
            <a:r>
              <a:rPr lang="en-US" sz="1400" dirty="0" err="1">
                <a:latin typeface="Comic Sans MS" panose="030F0702030302020204" pitchFamily="66" charset="0"/>
              </a:rPr>
              <a:t>rst</a:t>
            </a:r>
            <a:r>
              <a:rPr lang="en-US" sz="1400" dirty="0">
                <a:latin typeface="Comic Sans MS" panose="030F0702030302020204" pitchFamily="66" charset="0"/>
              </a:rPr>
              <a:t>, </a:t>
            </a:r>
            <a:r>
              <a:rPr lang="en-US" sz="1400" dirty="0" err="1">
                <a:latin typeface="Comic Sans MS" panose="030F0702030302020204" pitchFamily="66" charset="0"/>
              </a:rPr>
              <a:t>clk</a:t>
            </a:r>
            <a:r>
              <a:rPr lang="en-US" sz="1400" dirty="0">
                <a:latin typeface="Comic Sans MS" panose="030F0702030302020204" pitchFamily="66" charset="0"/>
              </a:rPr>
              <a:t>)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17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18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sz="1400" dirty="0">
                <a:latin typeface="Comic Sans MS" panose="030F0702030302020204" pitchFamily="66" charset="0"/>
              </a:rPr>
              <a:t> (</a:t>
            </a:r>
            <a:r>
              <a:rPr lang="en-US" sz="1400" dirty="0" err="1">
                <a:latin typeface="Comic Sans MS" panose="030F0702030302020204" pitchFamily="66" charset="0"/>
              </a:rPr>
              <a:t>rst</a:t>
            </a:r>
            <a:r>
              <a:rPr lang="en-US" sz="1400" dirty="0">
                <a:latin typeface="Comic Sans MS" panose="030F0702030302020204" pitchFamily="66" charset="0"/>
              </a:rPr>
              <a:t>='1')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19 </a:t>
            </a:r>
            <a:r>
              <a:rPr lang="en-US" sz="1400" dirty="0" err="1">
                <a:latin typeface="Comic Sans MS" panose="030F0702030302020204" pitchFamily="66" charset="0"/>
              </a:rPr>
              <a:t>pr_state</a:t>
            </a:r>
            <a:r>
              <a:rPr lang="en-US" sz="1400" dirty="0">
                <a:latin typeface="Comic Sans MS" panose="030F0702030302020204" pitchFamily="66" charset="0"/>
              </a:rPr>
              <a:t> &lt;= zero;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20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sz="1400" dirty="0">
                <a:latin typeface="Comic Sans MS" panose="030F0702030302020204" pitchFamily="66" charset="0"/>
              </a:rPr>
              <a:t> (</a:t>
            </a:r>
            <a:r>
              <a:rPr lang="en-US" sz="1400" dirty="0" err="1">
                <a:latin typeface="Comic Sans MS" panose="030F0702030302020204" pitchFamily="66" charset="0"/>
              </a:rPr>
              <a:t>clk'EVENT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clk</a:t>
            </a:r>
            <a:r>
              <a:rPr lang="en-US" sz="1400" dirty="0">
                <a:latin typeface="Comic Sans MS" panose="030F0702030302020204" pitchFamily="66" charset="0"/>
              </a:rPr>
              <a:t>='1')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21 </a:t>
            </a:r>
            <a:r>
              <a:rPr lang="en-US" sz="1400" dirty="0" err="1">
                <a:latin typeface="Comic Sans MS" panose="030F0702030302020204" pitchFamily="66" charset="0"/>
              </a:rPr>
              <a:t>pr_state</a:t>
            </a:r>
            <a:r>
              <a:rPr lang="en-US" sz="1400" dirty="0">
                <a:latin typeface="Comic Sans MS" panose="030F0702030302020204" pitchFamily="66" charset="0"/>
              </a:rPr>
              <a:t> &lt;= </a:t>
            </a:r>
            <a:r>
              <a:rPr lang="en-US" sz="1400" dirty="0" err="1">
                <a:latin typeface="Comic Sans MS" panose="030F0702030302020204" pitchFamily="66" charset="0"/>
              </a:rPr>
              <a:t>nx_state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22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defRPr/>
            </a:pPr>
            <a:r>
              <a:rPr lang="en-US" sz="1400" dirty="0">
                <a:latin typeface="Comic Sans MS" panose="030F0702030302020204" pitchFamily="66" charset="0"/>
              </a:rPr>
              <a:t>23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sz="14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37630BA-4687-4899-9BB4-82E64B35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909" y="-1285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Example: BCD Counter (III)</a:t>
            </a: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72AC2D4E-5BA0-4911-B427-B42940AA3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428BFC5C-BCE4-4087-8A3C-5E6013C39B57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405C-7585-4731-B1C2-94E9C21E0159}"/>
              </a:ext>
            </a:extLst>
          </p:cNvPr>
          <p:cNvSpPr/>
          <p:nvPr/>
        </p:nvSpPr>
        <p:spPr>
          <a:xfrm>
            <a:off x="1957388" y="1022351"/>
            <a:ext cx="4572000" cy="5508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24 </a:t>
            </a:r>
            <a:r>
              <a:rPr 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 Upper section: -----------------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25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sz="1600" dirty="0">
                <a:latin typeface="Comic Sans MS" panose="030F0702030302020204" pitchFamily="66" charset="0"/>
              </a:rPr>
              <a:t> (</a:t>
            </a:r>
            <a:r>
              <a:rPr 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sz="1600" dirty="0">
                <a:latin typeface="Comic Sans MS" panose="030F0702030302020204" pitchFamily="66" charset="0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26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27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28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sz="1600" dirty="0">
                <a:latin typeface="Comic Sans MS" panose="030F0702030302020204" pitchFamily="66" charset="0"/>
              </a:rPr>
              <a:t> zero =&gt;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29 count &lt;= "0000";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30 </a:t>
            </a:r>
            <a:r>
              <a:rPr 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sz="1600" dirty="0">
                <a:latin typeface="Comic Sans MS" panose="030F0702030302020204" pitchFamily="66" charset="0"/>
              </a:rPr>
              <a:t> &lt;= one;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31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sz="1600" dirty="0">
                <a:latin typeface="Comic Sans MS" panose="030F0702030302020204" pitchFamily="66" charset="0"/>
              </a:rPr>
              <a:t> one =&gt;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32 count &lt;= "0001";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33 </a:t>
            </a:r>
            <a:r>
              <a:rPr 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sz="1600" dirty="0">
                <a:latin typeface="Comic Sans MS" panose="030F0702030302020204" pitchFamily="66" charset="0"/>
              </a:rPr>
              <a:t> &lt;= two;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34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sz="1600" dirty="0">
                <a:latin typeface="Comic Sans MS" panose="030F0702030302020204" pitchFamily="66" charset="0"/>
              </a:rPr>
              <a:t> two =&gt;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35 count &lt;= "0010";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36 </a:t>
            </a:r>
            <a:r>
              <a:rPr 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sz="1600" dirty="0">
                <a:latin typeface="Comic Sans MS" panose="030F0702030302020204" pitchFamily="66" charset="0"/>
              </a:rPr>
              <a:t> &lt;= three;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37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sz="1600" dirty="0">
                <a:latin typeface="Comic Sans MS" panose="030F0702030302020204" pitchFamily="66" charset="0"/>
              </a:rPr>
              <a:t> three =&gt;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38 count &lt;= "0011";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39 </a:t>
            </a:r>
            <a:r>
              <a:rPr 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sz="1600" dirty="0">
                <a:latin typeface="Comic Sans MS" panose="030F0702030302020204" pitchFamily="66" charset="0"/>
              </a:rPr>
              <a:t> &lt;= four;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40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sz="1600" dirty="0">
                <a:latin typeface="Comic Sans MS" panose="030F0702030302020204" pitchFamily="66" charset="0"/>
              </a:rPr>
              <a:t> four =&gt;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41 count &lt;= "0100";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42 </a:t>
            </a:r>
            <a:r>
              <a:rPr 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sz="1600" dirty="0">
                <a:latin typeface="Comic Sans MS" panose="030F0702030302020204" pitchFamily="66" charset="0"/>
              </a:rPr>
              <a:t> &lt;= five;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43 </a:t>
            </a:r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sz="1600" dirty="0">
                <a:latin typeface="Comic Sans MS" panose="030F0702030302020204" pitchFamily="66" charset="0"/>
              </a:rPr>
              <a:t> five =&gt;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44 count &lt;= "0101";</a:t>
            </a:r>
          </a:p>
          <a:p>
            <a:pPr>
              <a:defRPr/>
            </a:pPr>
            <a:r>
              <a:rPr lang="en-US" sz="1600" dirty="0">
                <a:latin typeface="Comic Sans MS" panose="030F0702030302020204" pitchFamily="66" charset="0"/>
              </a:rPr>
              <a:t>45 </a:t>
            </a:r>
            <a:r>
              <a:rPr 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sz="1600" dirty="0">
                <a:latin typeface="Comic Sans MS" panose="030F0702030302020204" pitchFamily="66" charset="0"/>
              </a:rPr>
              <a:t> &lt;= six;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A57611F-791B-46DE-83E7-28BE3BF1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1196976"/>
            <a:ext cx="3382962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46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six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47 count &lt;= "0110";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48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seven;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49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seven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50 count &lt;= "0111";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51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eight;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52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eight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53 count &lt;= "1000";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54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nine;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55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nine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56 count &lt;= "1001";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57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zero;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58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59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60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state_machine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25606" name="Group 4">
            <a:extLst>
              <a:ext uri="{FF2B5EF4-FFF2-40B4-BE49-F238E27FC236}">
                <a16:creationId xmlns:a16="http://schemas.microsoft.com/office/drawing/2014/main" id="{8522B153-17B1-40FD-9F43-234F832CE4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3412" y="5715000"/>
            <a:ext cx="5362575" cy="1006475"/>
            <a:chOff x="412" y="1344"/>
            <a:chExt cx="4548" cy="854"/>
          </a:xfrm>
        </p:grpSpPr>
        <p:sp>
          <p:nvSpPr>
            <p:cNvPr id="25607" name="AutoShape 3">
              <a:extLst>
                <a:ext uri="{FF2B5EF4-FFF2-40B4-BE49-F238E27FC236}">
                  <a16:creationId xmlns:a16="http://schemas.microsoft.com/office/drawing/2014/main" id="{D7FF381F-1971-437C-9CE4-80685B00F8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2" y="1344"/>
              <a:ext cx="4548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5608" name="Picture 5">
              <a:extLst>
                <a:ext uri="{FF2B5EF4-FFF2-40B4-BE49-F238E27FC236}">
                  <a16:creationId xmlns:a16="http://schemas.microsoft.com/office/drawing/2014/main" id="{DF93ACEF-458F-4B16-8AD3-046BE17AE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" y="1344"/>
              <a:ext cx="4554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630290F-6706-40E5-AD46-B960F6DD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189E-120C-4FB0-87AF-B807467B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953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Design Style #2 (Stored Output)</a:t>
            </a:r>
          </a:p>
        </p:txBody>
      </p:sp>
      <p:sp>
        <p:nvSpPr>
          <p:cNvPr id="26628" name="Footer Placeholder 3">
            <a:extLst>
              <a:ext uri="{FF2B5EF4-FFF2-40B4-BE49-F238E27FC236}">
                <a16:creationId xmlns:a16="http://schemas.microsoft.com/office/drawing/2014/main" id="{04AB438F-8A66-4AD0-8A20-8411B4838D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5A664E9E-6FF6-464F-8396-A9A685FD6A0D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 b="1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FF6D27CB-9E44-432F-B9B2-030CD8E5E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49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 err="1">
                <a:latin typeface="Comic Sans MS" panose="030F0702030302020204" pitchFamily="66" charset="0"/>
              </a:rPr>
              <a:t>Datapath</a:t>
            </a:r>
            <a:r>
              <a:rPr lang="en-US" altLang="en-US" sz="3600" b="1" dirty="0">
                <a:latin typeface="Comic Sans MS" panose="030F0702030302020204" pitchFamily="66" charset="0"/>
              </a:rPr>
              <a:t> (Execution Unit)</a:t>
            </a:r>
          </a:p>
        </p:txBody>
      </p:sp>
      <p:sp>
        <p:nvSpPr>
          <p:cNvPr id="951299" name="Rectangle 3">
            <a:extLst>
              <a:ext uri="{FF2B5EF4-FFF2-40B4-BE49-F238E27FC236}">
                <a16:creationId xmlns:a16="http://schemas.microsoft.com/office/drawing/2014/main" id="{F65A23B9-F9D7-42A4-BC94-F51FA2FCF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976" y="1137516"/>
            <a:ext cx="8382000" cy="5238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Manipulates and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processes</a:t>
            </a:r>
            <a:r>
              <a:rPr lang="en-US" dirty="0">
                <a:latin typeface="Comic Sans MS" panose="030F0702030302020204" pitchFamily="66" charset="0"/>
              </a:rPr>
              <a:t> data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Performs </a:t>
            </a:r>
            <a:r>
              <a:rPr lang="en-US" u="sng" dirty="0">
                <a:latin typeface="Comic Sans MS" panose="030F0702030302020204" pitchFamily="66" charset="0"/>
              </a:rPr>
              <a:t>arithmetic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u="sng" dirty="0">
                <a:latin typeface="Comic Sans MS" panose="030F0702030302020204" pitchFamily="66" charset="0"/>
              </a:rPr>
              <a:t>logic operations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u="sng" dirty="0">
                <a:latin typeface="Comic Sans MS" panose="030F0702030302020204" pitchFamily="66" charset="0"/>
              </a:rPr>
              <a:t>shifting</a:t>
            </a:r>
            <a:r>
              <a:rPr lang="en-US" dirty="0">
                <a:latin typeface="Comic Sans MS" panose="030F0702030302020204" pitchFamily="66" charset="0"/>
              </a:rPr>
              <a:t>, and other data-processing tasks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Composed of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registers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gates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multiplexers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decoders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adders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comparators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ALUs</a:t>
            </a:r>
            <a:r>
              <a:rPr lang="en-US" dirty="0">
                <a:latin typeface="Comic Sans MS" panose="030F0702030302020204" pitchFamily="66" charset="0"/>
              </a:rPr>
              <a:t>, etc.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Provides all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necessary resources </a:t>
            </a:r>
            <a:r>
              <a:rPr lang="en-US" dirty="0">
                <a:latin typeface="Comic Sans MS" panose="030F0702030302020204" pitchFamily="66" charset="0"/>
              </a:rPr>
              <a:t>and </a:t>
            </a:r>
            <a:r>
              <a:rPr lang="en-US" u="sng" dirty="0">
                <a:latin typeface="Comic Sans MS" panose="030F0702030302020204" pitchFamily="66" charset="0"/>
              </a:rPr>
              <a:t>interconnects </a:t>
            </a:r>
            <a:r>
              <a:rPr lang="en-US" dirty="0">
                <a:latin typeface="Comic Sans MS" panose="030F0702030302020204" pitchFamily="66" charset="0"/>
              </a:rPr>
              <a:t>among them to perform specified task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Interprets control signals </a:t>
            </a:r>
            <a:r>
              <a:rPr lang="en-US" dirty="0">
                <a:latin typeface="Comic Sans MS" panose="030F0702030302020204" pitchFamily="66" charset="0"/>
              </a:rPr>
              <a:t>from the Controller and </a:t>
            </a:r>
            <a:r>
              <a:rPr lang="en-US" u="sng" dirty="0">
                <a:latin typeface="Comic Sans MS" panose="030F0702030302020204" pitchFamily="66" charset="0"/>
              </a:rPr>
              <a:t>generates status signals </a:t>
            </a:r>
            <a:r>
              <a:rPr lang="en-US" dirty="0">
                <a:latin typeface="Comic Sans MS" panose="030F0702030302020204" pitchFamily="66" charset="0"/>
              </a:rPr>
              <a:t>for the Controller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D92D36E-A008-4D84-AC6E-1C47739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76993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Design Style #2 (Stored Output)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1E305CE-E792-424E-A2DD-F853EB42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152"/>
            <a:ext cx="10515600" cy="4351338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in design style #1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only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u="sng" dirty="0">
                <a:latin typeface="Comic Sans MS" panose="030F0702030302020204" pitchFamily="66" charset="0"/>
              </a:rPr>
              <a:t>is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u="sng" dirty="0">
                <a:latin typeface="Comic Sans MS" panose="030F0702030302020204" pitchFamily="66" charset="0"/>
              </a:rPr>
              <a:t>stored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In many applications, the signals are required to be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synchronous</a:t>
            </a:r>
            <a:r>
              <a:rPr lang="en-US" altLang="en-US" sz="2400" dirty="0">
                <a:latin typeface="Comic Sans MS" panose="030F0702030302020204" pitchFamily="66" charset="0"/>
              </a:rPr>
              <a:t>, so the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  <a:r>
              <a:rPr lang="en-US" altLang="en-US" sz="2400" dirty="0">
                <a:latin typeface="Comic Sans MS" panose="030F0702030302020204" pitchFamily="66" charset="0"/>
              </a:rPr>
              <a:t> should be updated only when the proper </a:t>
            </a:r>
            <a:r>
              <a:rPr lang="en-US" altLang="en-US" sz="2400" u="sng" dirty="0">
                <a:latin typeface="Comic Sans MS" panose="030F0702030302020204" pitchFamily="66" charset="0"/>
              </a:rPr>
              <a:t>clock edge </a:t>
            </a:r>
            <a:r>
              <a:rPr lang="en-US" altLang="en-US" sz="2400" dirty="0">
                <a:latin typeface="Comic Sans MS" panose="030F0702030302020204" pitchFamily="66" charset="0"/>
              </a:rPr>
              <a:t>occurs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To make Mealy machines synchronous, the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  <a:r>
              <a:rPr lang="en-US" altLang="en-US" sz="2400" dirty="0">
                <a:latin typeface="Comic Sans MS" panose="030F0702030302020204" pitchFamily="66" charset="0"/>
              </a:rPr>
              <a:t> must be stored as well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This structure is the object of design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style #2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To implement this new structure, very few modifications are needed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we can use an additional signal (say, temp) to compute the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output value</a:t>
            </a:r>
            <a:r>
              <a:rPr lang="en-US" altLang="en-US" sz="2400" dirty="0">
                <a:latin typeface="Comic Sans MS" panose="030F0702030302020204" pitchFamily="66" charset="0"/>
              </a:rPr>
              <a:t> (upper section), but only pass its value to the actual output signal when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 clock event </a:t>
            </a:r>
            <a:r>
              <a:rPr lang="en-US" altLang="en-US" sz="2400" dirty="0">
                <a:latin typeface="Comic Sans MS" panose="030F0702030302020204" pitchFamily="66" charset="0"/>
              </a:rPr>
              <a:t>occurs (lower section).</a:t>
            </a: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382287F9-9122-4A24-A085-EB7A4A128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40470F94-6801-49CF-89DB-24E27EB7CB4C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 b="1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003AF30-9AC3-47C5-8C28-6A4E6425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382" y="-857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Design Style #1 vs. #2</a:t>
            </a:r>
          </a:p>
        </p:txBody>
      </p:sp>
      <p:sp>
        <p:nvSpPr>
          <p:cNvPr id="28675" name="Footer Placeholder 3">
            <a:extLst>
              <a:ext uri="{FF2B5EF4-FFF2-40B4-BE49-F238E27FC236}">
                <a16:creationId xmlns:a16="http://schemas.microsoft.com/office/drawing/2014/main" id="{E4E220A9-09FD-4168-8F6E-DF57B3DEB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FSM-</a:t>
            </a:r>
            <a:fld id="{F24DC3EC-D3C6-4EB7-BB5B-6EC78684D789}" type="slidenum">
              <a:rPr lang="en-AU" altLang="en-US" b="1"/>
              <a:pPr/>
              <a:t>51</a:t>
            </a:fld>
            <a:endParaRPr lang="en-AU" altLang="en-US" b="1"/>
          </a:p>
        </p:txBody>
      </p:sp>
      <p:grpSp>
        <p:nvGrpSpPr>
          <p:cNvPr id="28676" name="Group 8">
            <a:extLst>
              <a:ext uri="{FF2B5EF4-FFF2-40B4-BE49-F238E27FC236}">
                <a16:creationId xmlns:a16="http://schemas.microsoft.com/office/drawing/2014/main" id="{F92A9F50-FCA8-40D0-A589-1B7FD03234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51910" y="1378384"/>
            <a:ext cx="4913298" cy="3136821"/>
            <a:chOff x="284" y="827"/>
            <a:chExt cx="5001" cy="3193"/>
          </a:xfrm>
        </p:grpSpPr>
        <p:sp>
          <p:nvSpPr>
            <p:cNvPr id="28709" name="AutoShape 7">
              <a:extLst>
                <a:ext uri="{FF2B5EF4-FFF2-40B4-BE49-F238E27FC236}">
                  <a16:creationId xmlns:a16="http://schemas.microsoft.com/office/drawing/2014/main" id="{2FFA36A8-27D2-4E1F-9355-2FC359265DD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2" y="835"/>
              <a:ext cx="4673" cy="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pic>
          <p:nvPicPr>
            <p:cNvPr id="28710" name="Picture 9">
              <a:extLst>
                <a:ext uri="{FF2B5EF4-FFF2-40B4-BE49-F238E27FC236}">
                  <a16:creationId xmlns:a16="http://schemas.microsoft.com/office/drawing/2014/main" id="{2D9B32F9-AA56-4522-BEAB-3CCCF8ADB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827"/>
              <a:ext cx="4681" cy="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7" name="Group 49">
            <a:extLst>
              <a:ext uri="{FF2B5EF4-FFF2-40B4-BE49-F238E27FC236}">
                <a16:creationId xmlns:a16="http://schemas.microsoft.com/office/drawing/2014/main" id="{706337A3-5F02-48CD-95CB-E1343A4DCDD2}"/>
              </a:ext>
            </a:extLst>
          </p:cNvPr>
          <p:cNvGrpSpPr>
            <a:grpSpLocks/>
          </p:cNvGrpSpPr>
          <p:nvPr/>
        </p:nvGrpSpPr>
        <p:grpSpPr bwMode="auto">
          <a:xfrm>
            <a:off x="6797675" y="1378384"/>
            <a:ext cx="3585156" cy="3221037"/>
            <a:chOff x="4644008" y="1432093"/>
            <a:chExt cx="3585220" cy="322104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A8427D-0F74-462D-B29B-8FFABC468BD3}"/>
                </a:ext>
              </a:extLst>
            </p:cNvPr>
            <p:cNvSpPr/>
            <p:nvPr/>
          </p:nvSpPr>
          <p:spPr bwMode="auto">
            <a:xfrm>
              <a:off x="4644008" y="1432093"/>
              <a:ext cx="3579877" cy="13493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90F4E9-1F9D-4321-9F29-A03611EF588D}"/>
                </a:ext>
              </a:extLst>
            </p:cNvPr>
            <p:cNvSpPr/>
            <p:nvPr/>
          </p:nvSpPr>
          <p:spPr bwMode="auto">
            <a:xfrm>
              <a:off x="4644008" y="3324397"/>
              <a:ext cx="3554477" cy="13287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grpSp>
          <p:nvGrpSpPr>
            <p:cNvPr id="28682" name="Group 11">
              <a:extLst>
                <a:ext uri="{FF2B5EF4-FFF2-40B4-BE49-F238E27FC236}">
                  <a16:creationId xmlns:a16="http://schemas.microsoft.com/office/drawing/2014/main" id="{AF9FA854-C598-407B-9991-EA65CB562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272" y="1772816"/>
              <a:ext cx="1378904" cy="703393"/>
              <a:chOff x="5938484" y="1772815"/>
              <a:chExt cx="1378904" cy="703393"/>
            </a:xfrm>
          </p:grpSpPr>
          <p:sp>
            <p:nvSpPr>
              <p:cNvPr id="28707" name="Rectangle 9">
                <a:extLst>
                  <a:ext uri="{FF2B5EF4-FFF2-40B4-BE49-F238E27FC236}">
                    <a16:creationId xmlns:a16="http://schemas.microsoft.com/office/drawing/2014/main" id="{2925B5D6-6D5C-4541-97AE-1425C5776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5570" y="1772815"/>
                <a:ext cx="1291478" cy="70339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8708" name="TextBox 10">
                <a:extLst>
                  <a:ext uri="{FF2B5EF4-FFF2-40B4-BE49-F238E27FC236}">
                    <a16:creationId xmlns:a16="http://schemas.microsoft.com/office/drawing/2014/main" id="{6CA92488-9C4F-42CE-AC98-2CAFDAF34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8484" y="1929232"/>
                <a:ext cx="13789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mic Sans MS" panose="030F0702030302020204" pitchFamily="66" charset="0"/>
                  </a:rPr>
                  <a:t>Combinational </a:t>
                </a:r>
              </a:p>
              <a:p>
                <a:pPr algn="ctr"/>
                <a:r>
                  <a:rPr lang="en-US" altLang="en-US" sz="1400" dirty="0">
                    <a:latin typeface="Comic Sans MS" panose="030F0702030302020204" pitchFamily="66" charset="0"/>
                  </a:rPr>
                  <a:t>logic</a:t>
                </a:r>
              </a:p>
            </p:txBody>
          </p:sp>
        </p:grpSp>
        <p:grpSp>
          <p:nvGrpSpPr>
            <p:cNvPr id="28683" name="Group 12">
              <a:extLst>
                <a:ext uri="{FF2B5EF4-FFF2-40B4-BE49-F238E27FC236}">
                  <a16:creationId xmlns:a16="http://schemas.microsoft.com/office/drawing/2014/main" id="{D01CDFEF-6660-4F5B-BD90-0FE7EEDDF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9268" y="3656667"/>
              <a:ext cx="1291478" cy="703393"/>
              <a:chOff x="5955570" y="1772815"/>
              <a:chExt cx="1291478" cy="703393"/>
            </a:xfrm>
          </p:grpSpPr>
          <p:sp>
            <p:nvSpPr>
              <p:cNvPr id="28705" name="Rectangle 13">
                <a:extLst>
                  <a:ext uri="{FF2B5EF4-FFF2-40B4-BE49-F238E27FC236}">
                    <a16:creationId xmlns:a16="http://schemas.microsoft.com/office/drawing/2014/main" id="{D317F2AF-2329-46B6-BBC5-76406858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5570" y="1772815"/>
                <a:ext cx="1291478" cy="70339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8706" name="TextBox 14">
                <a:extLst>
                  <a:ext uri="{FF2B5EF4-FFF2-40B4-BE49-F238E27FC236}">
                    <a16:creationId xmlns:a16="http://schemas.microsoft.com/office/drawing/2014/main" id="{DAA097B4-CCC4-4A37-8E2D-DFD431778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285" y="1905188"/>
                <a:ext cx="1061528" cy="523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Comic Sans MS" panose="030F0702030302020204" pitchFamily="66" charset="0"/>
                  </a:rPr>
                  <a:t>Sequential</a:t>
                </a:r>
              </a:p>
              <a:p>
                <a:pPr algn="ctr"/>
                <a:r>
                  <a:rPr lang="en-US" altLang="en-US" sz="1400">
                    <a:latin typeface="Comic Sans MS" panose="030F0702030302020204" pitchFamily="66" charset="0"/>
                  </a:rPr>
                  <a:t>logic</a:t>
                </a:r>
              </a:p>
            </p:txBody>
          </p:sp>
        </p:grpSp>
        <p:cxnSp>
          <p:nvCxnSpPr>
            <p:cNvPr id="28684" name="Straight Arrow Connector 16">
              <a:extLst>
                <a:ext uri="{FF2B5EF4-FFF2-40B4-BE49-F238E27FC236}">
                  <a16:creationId xmlns:a16="http://schemas.microsoft.com/office/drawing/2014/main" id="{A8C88CFA-156F-4AC9-B8CE-1E066B474B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23696" y="1929233"/>
              <a:ext cx="432048" cy="0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685" name="TextBox 17">
              <a:extLst>
                <a:ext uri="{FF2B5EF4-FFF2-40B4-BE49-F238E27FC236}">
                  <a16:creationId xmlns:a16="http://schemas.microsoft.com/office/drawing/2014/main" id="{4B9E1A33-41DB-42B9-BBB0-EAF97E9F5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5442" y="1772816"/>
              <a:ext cx="603061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mic Sans MS" panose="030F0702030302020204" pitchFamily="66" charset="0"/>
                </a:rPr>
                <a:t>input</a:t>
              </a:r>
            </a:p>
          </p:txBody>
        </p:sp>
        <p:grpSp>
          <p:nvGrpSpPr>
            <p:cNvPr id="28686" name="Group 25">
              <a:extLst>
                <a:ext uri="{FF2B5EF4-FFF2-40B4-BE49-F238E27FC236}">
                  <a16:creationId xmlns:a16="http://schemas.microsoft.com/office/drawing/2014/main" id="{6524038B-4D3A-4988-BDD8-8457617FE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2836" y="2276872"/>
              <a:ext cx="330367" cy="1512168"/>
              <a:chOff x="7132836" y="2276872"/>
              <a:chExt cx="330367" cy="1512168"/>
            </a:xfrm>
          </p:grpSpPr>
          <p:cxnSp>
            <p:nvCxnSpPr>
              <p:cNvPr id="28702" name="Straight Connector 19">
                <a:extLst>
                  <a:ext uri="{FF2B5EF4-FFF2-40B4-BE49-F238E27FC236}">
                    <a16:creationId xmlns:a16="http://schemas.microsoft.com/office/drawing/2014/main" id="{7D6185A2-664D-4CC6-822D-46E94B2628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50220" y="2290940"/>
                <a:ext cx="312983" cy="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03" name="Straight Connector 22">
                <a:extLst>
                  <a:ext uri="{FF2B5EF4-FFF2-40B4-BE49-F238E27FC236}">
                    <a16:creationId xmlns:a16="http://schemas.microsoft.com/office/drawing/2014/main" id="{CA7C9835-A61A-4BE2-A22C-DC8844D020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52320" y="2276872"/>
                <a:ext cx="0" cy="151216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04" name="Straight Arrow Connector 24">
                <a:extLst>
                  <a:ext uri="{FF2B5EF4-FFF2-40B4-BE49-F238E27FC236}">
                    <a16:creationId xmlns:a16="http://schemas.microsoft.com/office/drawing/2014/main" id="{7E0C26E4-DEBD-471B-8E2C-51809EEE47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132836" y="3789040"/>
                <a:ext cx="330367" cy="0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687" name="Straight Connector 27">
              <a:extLst>
                <a:ext uri="{FF2B5EF4-FFF2-40B4-BE49-F238E27FC236}">
                  <a16:creationId xmlns:a16="http://schemas.microsoft.com/office/drawing/2014/main" id="{D145C91B-1A75-47CC-847C-B247A4C663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33485" y="1922229"/>
              <a:ext cx="64008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88" name="Straight Connector 28">
              <a:extLst>
                <a:ext uri="{FF2B5EF4-FFF2-40B4-BE49-F238E27FC236}">
                  <a16:creationId xmlns:a16="http://schemas.microsoft.com/office/drawing/2014/main" id="{D8430B1A-F638-45D5-8CEB-C24FE06293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70156" y="1908451"/>
              <a:ext cx="0" cy="201168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89" name="Straight Arrow Connector 29">
              <a:extLst>
                <a:ext uri="{FF2B5EF4-FFF2-40B4-BE49-F238E27FC236}">
                  <a16:creationId xmlns:a16="http://schemas.microsoft.com/office/drawing/2014/main" id="{1CE1BD50-4102-48F9-BB8B-AD2ABC3CE4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26560" y="3933056"/>
              <a:ext cx="658368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90" name="Straight Arrow Connector 33">
              <a:extLst>
                <a:ext uri="{FF2B5EF4-FFF2-40B4-BE49-F238E27FC236}">
                  <a16:creationId xmlns:a16="http://schemas.microsoft.com/office/drawing/2014/main" id="{89ED0D08-D11B-4A27-8307-DBDF1F2FF5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50220" y="4126149"/>
              <a:ext cx="518124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91" name="Straight Arrow Connector 34">
              <a:extLst>
                <a:ext uri="{FF2B5EF4-FFF2-40B4-BE49-F238E27FC236}">
                  <a16:creationId xmlns:a16="http://schemas.microsoft.com/office/drawing/2014/main" id="{388783A6-C41B-4A1A-AAD6-D3AE36F1E0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6152" y="4278549"/>
              <a:ext cx="518124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692" name="TextBox 35">
              <a:extLst>
                <a:ext uri="{FF2B5EF4-FFF2-40B4-BE49-F238E27FC236}">
                  <a16:creationId xmlns:a16="http://schemas.microsoft.com/office/drawing/2014/main" id="{9F168FC9-90B3-4868-B9EA-0B22BEB66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8152" y="3933056"/>
              <a:ext cx="611076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mic Sans MS" panose="030F0702030302020204" pitchFamily="66" charset="0"/>
                </a:rPr>
                <a:t>clock</a:t>
              </a:r>
            </a:p>
          </p:txBody>
        </p:sp>
        <p:sp>
          <p:nvSpPr>
            <p:cNvPr id="28693" name="TextBox 36">
              <a:extLst>
                <a:ext uri="{FF2B5EF4-FFF2-40B4-BE49-F238E27FC236}">
                  <a16:creationId xmlns:a16="http://schemas.microsoft.com/office/drawing/2014/main" id="{92C6413F-73BB-4CF4-A373-B208E5507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6582" y="4102490"/>
              <a:ext cx="444360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mic Sans MS" panose="030F0702030302020204" pitchFamily="66" charset="0"/>
                </a:rPr>
                <a:t>rst</a:t>
              </a:r>
            </a:p>
          </p:txBody>
        </p:sp>
        <p:cxnSp>
          <p:nvCxnSpPr>
            <p:cNvPr id="28694" name="Straight Connector 38">
              <a:extLst>
                <a:ext uri="{FF2B5EF4-FFF2-40B4-BE49-F238E27FC236}">
                  <a16:creationId xmlns:a16="http://schemas.microsoft.com/office/drawing/2014/main" id="{2C2025EB-109D-497B-8AE2-D6C0BEC97C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685264" y="3789040"/>
              <a:ext cx="182880" cy="0"/>
            </a:xfrm>
            <a:prstGeom prst="line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95" name="Straight Connector 40">
              <a:extLst>
                <a:ext uri="{FF2B5EF4-FFF2-40B4-BE49-F238E27FC236}">
                  <a16:creationId xmlns:a16="http://schemas.microsoft.com/office/drawing/2014/main" id="{7CE1E1E6-7572-4407-A7AD-D47DF2FD33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81924" y="2290940"/>
              <a:ext cx="0" cy="14981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96" name="Straight Arrow Connector 42">
              <a:extLst>
                <a:ext uri="{FF2B5EF4-FFF2-40B4-BE49-F238E27FC236}">
                  <a16:creationId xmlns:a16="http://schemas.microsoft.com/office/drawing/2014/main" id="{008F7B39-83B5-4C8E-B5A2-51508B10BE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81924" y="2276872"/>
              <a:ext cx="186220" cy="1406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697" name="TextBox 43">
              <a:extLst>
                <a:ext uri="{FF2B5EF4-FFF2-40B4-BE49-F238E27FC236}">
                  <a16:creationId xmlns:a16="http://schemas.microsoft.com/office/drawing/2014/main" id="{1326BF81-5875-40EF-B45B-0115886D3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788" y="2928117"/>
              <a:ext cx="7793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omic Sans MS" panose="030F0702030302020204" pitchFamily="66" charset="0"/>
                </a:rPr>
                <a:t>nx_state</a:t>
              </a:r>
            </a:p>
          </p:txBody>
        </p:sp>
        <p:sp>
          <p:nvSpPr>
            <p:cNvPr id="28698" name="TextBox 44">
              <a:extLst>
                <a:ext uri="{FF2B5EF4-FFF2-40B4-BE49-F238E27FC236}">
                  <a16:creationId xmlns:a16="http://schemas.microsoft.com/office/drawing/2014/main" id="{0B4E739E-EED7-4904-85E3-8B1F4165C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6" y="2830302"/>
              <a:ext cx="76496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Comic Sans MS" panose="030F0702030302020204" pitchFamily="66" charset="0"/>
                </a:rPr>
                <a:t>pr_state</a:t>
              </a:r>
            </a:p>
          </p:txBody>
        </p:sp>
        <p:cxnSp>
          <p:nvCxnSpPr>
            <p:cNvPr id="28699" name="Straight Arrow Connector 46">
              <a:extLst>
                <a:ext uri="{FF2B5EF4-FFF2-40B4-BE49-F238E27FC236}">
                  <a16:creationId xmlns:a16="http://schemas.microsoft.com/office/drawing/2014/main" id="{B489E4DB-73AD-4620-9923-6D48D3696D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337185" y="4149080"/>
              <a:ext cx="522083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700" name="TextBox 47">
              <a:extLst>
                <a:ext uri="{FF2B5EF4-FFF2-40B4-BE49-F238E27FC236}">
                  <a16:creationId xmlns:a16="http://schemas.microsoft.com/office/drawing/2014/main" id="{5E70A0D9-136E-4B0A-99A5-22C0C5631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8592" y="1660708"/>
              <a:ext cx="543749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latin typeface="Comic Sans MS" panose="030F0702030302020204" pitchFamily="66" charset="0"/>
                </a:rPr>
                <a:t>temp</a:t>
              </a:r>
            </a:p>
          </p:txBody>
        </p:sp>
        <p:sp>
          <p:nvSpPr>
            <p:cNvPr id="28701" name="TextBox 48">
              <a:extLst>
                <a:ext uri="{FF2B5EF4-FFF2-40B4-BE49-F238E27FC236}">
                  <a16:creationId xmlns:a16="http://schemas.microsoft.com/office/drawing/2014/main" id="{14F76D33-8BD5-4330-A8A4-44F634041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780" y="3992778"/>
              <a:ext cx="6655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latin typeface="Comic Sans MS" panose="030F0702030302020204" pitchFamily="66" charset="0"/>
                </a:rPr>
                <a:t>output</a:t>
              </a:r>
            </a:p>
          </p:txBody>
        </p:sp>
      </p:grpSp>
      <p:sp>
        <p:nvSpPr>
          <p:cNvPr id="28678" name="TextBox 50">
            <a:extLst>
              <a:ext uri="{FF2B5EF4-FFF2-40B4-BE49-F238E27FC236}">
                <a16:creationId xmlns:a16="http://schemas.microsoft.com/office/drawing/2014/main" id="{16EA1FD3-5AEA-4D74-A29C-0B2DE51B4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146" y="4881779"/>
            <a:ext cx="1130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Style #1</a:t>
            </a:r>
          </a:p>
        </p:txBody>
      </p:sp>
      <p:sp>
        <p:nvSpPr>
          <p:cNvPr id="28679" name="TextBox 51">
            <a:extLst>
              <a:ext uri="{FF2B5EF4-FFF2-40B4-BE49-F238E27FC236}">
                <a16:creationId xmlns:a16="http://schemas.microsoft.com/office/drawing/2014/main" id="{94D3C349-21FF-4F44-A4E6-AD9A44E1A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789" y="5018089"/>
            <a:ext cx="11673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Style #2</a:t>
            </a: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D22ED20-0532-4B48-9696-7001C2C7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8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Design Style #2 (Stored Output)</a:t>
            </a:r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A79D79CA-B094-4366-972B-6C78B43FE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4F67C762-5BDD-4696-B341-51331C8A1D2E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 b="1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8CBF9C56-51D0-4D60-9684-2360FB1B0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22362"/>
            <a:ext cx="533717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600" dirty="0">
                <a:latin typeface="Comic Sans MS" panose="030F0702030302020204" pitchFamily="66" charset="0"/>
              </a:rPr>
              <a:t> &lt;</a:t>
            </a:r>
            <a:r>
              <a:rPr lang="en-US" altLang="en-US" sz="1600" dirty="0" err="1">
                <a:latin typeface="Comic Sans MS" panose="030F0702030302020204" pitchFamily="66" charset="0"/>
              </a:rPr>
              <a:t>ent_name</a:t>
            </a:r>
            <a:r>
              <a:rPr lang="en-US" altLang="en-US" sz="1600" dirty="0">
                <a:latin typeface="Comic Sans MS" panose="030F0702030302020204" pitchFamily="66" charset="0"/>
              </a:rPr>
              <a:t>&gt;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600" dirty="0">
                <a:latin typeface="Comic Sans MS" panose="030F0702030302020204" pitchFamily="66" charset="0"/>
              </a:rPr>
              <a:t> (input: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600" dirty="0">
                <a:latin typeface="Comic Sans MS" panose="030F0702030302020204" pitchFamily="66" charset="0"/>
              </a:rPr>
              <a:t> &lt;</a:t>
            </a:r>
            <a:r>
              <a:rPr lang="en-US" altLang="en-US" sz="1600" dirty="0" err="1">
                <a:latin typeface="Comic Sans MS" panose="030F0702030302020204" pitchFamily="66" charset="0"/>
              </a:rPr>
              <a:t>data_type</a:t>
            </a:r>
            <a:r>
              <a:rPr lang="en-US" altLang="en-US" sz="1600" dirty="0">
                <a:latin typeface="Comic Sans MS" panose="030F0702030302020204" pitchFamily="66" charset="0"/>
              </a:rPr>
              <a:t>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reset, clock: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600" dirty="0">
                <a:latin typeface="Comic Sans MS" panose="030F0702030302020204" pitchFamily="66" charset="0"/>
              </a:rPr>
              <a:t>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output: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600" dirty="0">
                <a:latin typeface="Comic Sans MS" panose="030F0702030302020204" pitchFamily="66" charset="0"/>
              </a:rPr>
              <a:t> &lt;</a:t>
            </a:r>
            <a:r>
              <a:rPr lang="en-US" altLang="en-US" sz="1600" dirty="0" err="1">
                <a:latin typeface="Comic Sans MS" panose="030F0702030302020204" pitchFamily="66" charset="0"/>
              </a:rPr>
              <a:t>data_type</a:t>
            </a:r>
            <a:r>
              <a:rPr lang="en-US" altLang="en-US" sz="1600" dirty="0">
                <a:latin typeface="Comic Sans MS" panose="030F0702030302020204" pitchFamily="66" charset="0"/>
              </a:rPr>
              <a:t>&gt;);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&lt;</a:t>
            </a:r>
            <a:r>
              <a:rPr lang="en-US" altLang="en-US" sz="1600" dirty="0" err="1">
                <a:latin typeface="Comic Sans MS" panose="030F0702030302020204" pitchFamily="66" charset="0"/>
              </a:rPr>
              <a:t>ent_name</a:t>
            </a:r>
            <a:r>
              <a:rPr lang="en-US" altLang="en-US" sz="1600" dirty="0">
                <a:latin typeface="Comic Sans MS" panose="030F0702030302020204" pitchFamily="66" charset="0"/>
              </a:rPr>
              <a:t>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600" dirty="0">
                <a:latin typeface="Comic Sans MS" panose="030F0702030302020204" pitchFamily="66" charset="0"/>
              </a:rPr>
              <a:t> &lt;</a:t>
            </a:r>
            <a:r>
              <a:rPr lang="en-US" altLang="en-US" sz="1600" dirty="0" err="1">
                <a:latin typeface="Comic Sans MS" panose="030F0702030302020204" pitchFamily="66" charset="0"/>
              </a:rPr>
              <a:t>arch_name</a:t>
            </a:r>
            <a:r>
              <a:rPr lang="en-US" altLang="en-US" sz="1600" dirty="0">
                <a:latin typeface="Comic Sans MS" panose="030F0702030302020204" pitchFamily="66" charset="0"/>
              </a:rPr>
              <a:t>&gt;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600" dirty="0">
                <a:latin typeface="Comic Sans MS" panose="030F0702030302020204" pitchFamily="66" charset="0"/>
              </a:rPr>
              <a:t> &lt;</a:t>
            </a:r>
            <a:r>
              <a:rPr lang="en-US" altLang="en-US" sz="1600" dirty="0" err="1">
                <a:latin typeface="Comic Sans MS" panose="030F0702030302020204" pitchFamily="66" charset="0"/>
              </a:rPr>
              <a:t>ent_name</a:t>
            </a:r>
            <a:r>
              <a:rPr lang="en-US" altLang="en-US" sz="1600" dirty="0">
                <a:latin typeface="Comic Sans MS" panose="030F0702030302020204" pitchFamily="66" charset="0"/>
              </a:rPr>
              <a:t>&gt;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600" dirty="0">
                <a:latin typeface="Comic Sans MS" panose="030F0702030302020204" pitchFamily="66" charset="0"/>
              </a:rPr>
              <a:t> states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600" dirty="0">
                <a:latin typeface="Comic Sans MS" panose="030F0702030302020204" pitchFamily="66" charset="0"/>
              </a:rPr>
              <a:t> (state0, state1, state2, state3, ...);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,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: states;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temp: &lt;</a:t>
            </a:r>
            <a:r>
              <a:rPr lang="en-US" altLang="en-US" sz="1600" dirty="0" err="1">
                <a:latin typeface="Comic Sans MS" panose="030F0702030302020204" pitchFamily="66" charset="0"/>
              </a:rPr>
              <a:t>data_type</a:t>
            </a:r>
            <a:r>
              <a:rPr lang="en-US" altLang="en-US" sz="1600" dirty="0">
                <a:latin typeface="Comic Sans MS" panose="030F0702030302020204" pitchFamily="66" charset="0"/>
              </a:rPr>
              <a:t>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 Lower section: 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 (reset, clock)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 (reset='1')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state0;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clock'EVENT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600" dirty="0">
                <a:latin typeface="Comic Sans MS" panose="030F0702030302020204" pitchFamily="66" charset="0"/>
              </a:rPr>
              <a:t> clock='1')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output &lt;=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EDFE4AB-ACC9-4664-808B-F2D50F48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873" y="-78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Design Style #2 (Stored Output)</a:t>
            </a:r>
          </a:p>
        </p:txBody>
      </p:sp>
      <p:sp>
        <p:nvSpPr>
          <p:cNvPr id="30723" name="Footer Placeholder 3">
            <a:extLst>
              <a:ext uri="{FF2B5EF4-FFF2-40B4-BE49-F238E27FC236}">
                <a16:creationId xmlns:a16="http://schemas.microsoft.com/office/drawing/2014/main" id="{B0525A01-9FA3-4FED-9B3E-6CE0A3487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7340DF29-BBC3-4EED-BFEC-12916089EFE3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 b="1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803077F-D4C2-4A70-A890-2AE01C12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9163"/>
            <a:ext cx="6678612" cy="55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 Upper section: 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500" dirty="0">
                <a:latin typeface="Comic Sans MS" panose="030F0702030302020204" pitchFamily="66" charset="0"/>
              </a:rPr>
              <a:t> (</a:t>
            </a:r>
            <a:r>
              <a:rPr lang="en-US" altLang="en-US" sz="15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5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500" dirty="0">
                <a:latin typeface="Comic Sans MS" panose="030F0702030302020204" pitchFamily="66" charset="0"/>
              </a:rPr>
              <a:t> state0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temp &lt;= &lt;value&gt;;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500" dirty="0">
                <a:latin typeface="Comic Sans MS" panose="030F0702030302020204" pitchFamily="66" charset="0"/>
              </a:rPr>
              <a:t> (condition) </a:t>
            </a: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500" dirty="0">
                <a:latin typeface="Comic Sans MS" panose="030F0702030302020204" pitchFamily="66" charset="0"/>
              </a:rPr>
              <a:t> &lt;= state1;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500" dirty="0">
                <a:latin typeface="Comic Sans MS" panose="030F0702030302020204" pitchFamily="66" charset="0"/>
              </a:rPr>
              <a:t> state1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temp &lt;= &lt;value&gt;;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500" dirty="0">
                <a:latin typeface="Comic Sans MS" panose="030F0702030302020204" pitchFamily="66" charset="0"/>
              </a:rPr>
              <a:t> (condition) </a:t>
            </a: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500" dirty="0">
                <a:latin typeface="Comic Sans MS" panose="030F0702030302020204" pitchFamily="66" charset="0"/>
              </a:rPr>
              <a:t> &lt;= state2;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500" dirty="0">
                <a:latin typeface="Comic Sans MS" panose="030F0702030302020204" pitchFamily="66" charset="0"/>
              </a:rPr>
              <a:t> state2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temp &lt;= &lt;value&gt;;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500" dirty="0">
                <a:latin typeface="Comic Sans MS" panose="030F0702030302020204" pitchFamily="66" charset="0"/>
              </a:rPr>
              <a:t> (condition) </a:t>
            </a: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500" dirty="0">
                <a:latin typeface="Comic Sans MS" panose="030F0702030302020204" pitchFamily="66" charset="0"/>
              </a:rPr>
              <a:t> &lt;= state3;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5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500" dirty="0">
                <a:latin typeface="Comic Sans MS" panose="030F0702030302020204" pitchFamily="66" charset="0"/>
              </a:rPr>
              <a:t> &lt;</a:t>
            </a:r>
            <a:r>
              <a:rPr lang="en-US" altLang="en-US" sz="1500" dirty="0" err="1">
                <a:latin typeface="Comic Sans MS" panose="030F0702030302020204" pitchFamily="66" charset="0"/>
              </a:rPr>
              <a:t>arch_name</a:t>
            </a:r>
            <a:r>
              <a:rPr lang="en-US" altLang="en-US" sz="1500" dirty="0">
                <a:latin typeface="Comic Sans MS" panose="030F0702030302020204" pitchFamily="66" charset="0"/>
              </a:rPr>
              <a:t>&gt;;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B08402D-5B23-4363-8D5B-F5C01E41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3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Example: String Detector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A82A79D-4C37-4B63-891B-41E467EC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We want to design a circuit that takes as input a serial bit stream and outputs a ‘1’ whenever the sequence ‘‘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111</a:t>
            </a:r>
            <a:r>
              <a:rPr lang="en-US" altLang="en-US" dirty="0">
                <a:latin typeface="Comic Sans MS" panose="030F0702030302020204" pitchFamily="66" charset="0"/>
              </a:rPr>
              <a:t>’’ occurs.</a:t>
            </a:r>
          </a:p>
          <a:p>
            <a:r>
              <a:rPr lang="en-US" altLang="en-US" u="sng" dirty="0">
                <a:latin typeface="Comic Sans MS" panose="030F0702030302020204" pitchFamily="66" charset="0"/>
              </a:rPr>
              <a:t>Overlaps</a:t>
            </a:r>
            <a:r>
              <a:rPr lang="en-US" altLang="en-US" dirty="0">
                <a:latin typeface="Comic Sans MS" panose="030F0702030302020204" pitchFamily="66" charset="0"/>
              </a:rPr>
              <a:t> must also be considered, that is, if . . .0111110 . . . occurs, than the output should remain active for </a:t>
            </a:r>
            <a:r>
              <a:rPr lang="en-US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three</a:t>
            </a:r>
            <a:r>
              <a:rPr lang="en-US" altLang="en-US" dirty="0">
                <a:latin typeface="Comic Sans MS" panose="030F0702030302020204" pitchFamily="66" charset="0"/>
              </a:rPr>
              <a:t> consecutive clock cycles.</a:t>
            </a:r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6B4BB6D9-47C0-4F9B-B630-D5730B1EC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01E26D4F-FA94-4DCB-B677-77910078B24A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 b="1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38204F4-88FC-43AE-B9B7-FF294004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Style #2 Design of string detector</a:t>
            </a:r>
          </a:p>
        </p:txBody>
      </p:sp>
      <p:sp>
        <p:nvSpPr>
          <p:cNvPr id="32771" name="Footer Placeholder 3">
            <a:extLst>
              <a:ext uri="{FF2B5EF4-FFF2-40B4-BE49-F238E27FC236}">
                <a16:creationId xmlns:a16="http://schemas.microsoft.com/office/drawing/2014/main" id="{67D7D1D0-CCD4-4D3A-B5DA-693E3DCC88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FF058A09-4142-4D79-8345-5EBE2D027EFA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 b="1"/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7AB04955-AD3D-4FD9-822D-6A166026B7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275" y="1881189"/>
            <a:ext cx="5100704" cy="3490982"/>
            <a:chOff x="335" y="420"/>
            <a:chExt cx="5098" cy="3488"/>
          </a:xfrm>
        </p:grpSpPr>
        <p:sp>
          <p:nvSpPr>
            <p:cNvPr id="32773" name="AutoShape 3">
              <a:extLst>
                <a:ext uri="{FF2B5EF4-FFF2-40B4-BE49-F238E27FC236}">
                  <a16:creationId xmlns:a16="http://schemas.microsoft.com/office/drawing/2014/main" id="{728D9536-B1AC-4C71-841A-B9D112405ED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5" y="420"/>
              <a:ext cx="5090" cy="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2774" name="Picture 5">
              <a:extLst>
                <a:ext uri="{FF2B5EF4-FFF2-40B4-BE49-F238E27FC236}">
                  <a16:creationId xmlns:a16="http://schemas.microsoft.com/office/drawing/2014/main" id="{2D15C886-FF3C-4DF1-9550-E0F05B420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" y="420"/>
              <a:ext cx="5098" cy="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351CC3E-B4C4-4C5F-8836-74BC3283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231776"/>
            <a:ext cx="12302837" cy="460375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latin typeface="Comic Sans MS" panose="030F0702030302020204" pitchFamily="66" charset="0"/>
              </a:rPr>
              <a:t>Style #2 Design of string detector (Implementation) </a:t>
            </a:r>
          </a:p>
        </p:txBody>
      </p:sp>
      <p:sp>
        <p:nvSpPr>
          <p:cNvPr id="33795" name="Footer Placeholder 3">
            <a:extLst>
              <a:ext uri="{FF2B5EF4-FFF2-40B4-BE49-F238E27FC236}">
                <a16:creationId xmlns:a16="http://schemas.microsoft.com/office/drawing/2014/main" id="{BDBADC3F-F3FA-490C-9277-619326A5D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E7943212-E221-40F1-8127-D3AA23802D18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 b="1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1CB400E-4F3D-48F3-8AF8-4D28DD16D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36" y="1015871"/>
            <a:ext cx="597535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string_detector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600" dirty="0">
                <a:latin typeface="Comic Sans MS" panose="030F0702030302020204" pitchFamily="66" charset="0"/>
              </a:rPr>
              <a:t> ( d,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, </a:t>
            </a:r>
            <a:r>
              <a:rPr lang="en-US" altLang="en-US" sz="1600" dirty="0" err="1">
                <a:latin typeface="Comic Sans MS" panose="030F0702030302020204" pitchFamily="66" charset="0"/>
              </a:rPr>
              <a:t>rst</a:t>
            </a:r>
            <a:r>
              <a:rPr lang="en-US" altLang="en-US" sz="1600" dirty="0">
                <a:latin typeface="Comic Sans MS" panose="030F0702030302020204" pitchFamily="66" charset="0"/>
              </a:rPr>
              <a:t>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600" dirty="0">
                <a:latin typeface="Comic Sans MS" panose="030F0702030302020204" pitchFamily="66" charset="0"/>
              </a:rPr>
              <a:t>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7 q: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600" dirty="0">
                <a:latin typeface="Comic Sans MS" panose="030F0702030302020204" pitchFamily="66" charset="0"/>
              </a:rPr>
              <a:t> BIT);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8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string_detector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9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10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my_arch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string_detector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11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600" dirty="0">
                <a:latin typeface="Comic Sans MS" panose="030F0702030302020204" pitchFamily="66" charset="0"/>
              </a:rPr>
              <a:t> state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600" dirty="0">
                <a:latin typeface="Comic Sans MS" panose="030F0702030302020204" pitchFamily="66" charset="0"/>
              </a:rPr>
              <a:t> (zero, one, two, three);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12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,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: state;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13   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temp: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14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15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 ----- Lower section: 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16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rst</a:t>
            </a:r>
            <a:r>
              <a:rPr lang="en-US" altLang="en-US" sz="1600" dirty="0">
                <a:latin typeface="Comic Sans MS" panose="030F0702030302020204" pitchFamily="66" charset="0"/>
              </a:rPr>
              <a:t>,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17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18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rst</a:t>
            </a:r>
            <a:r>
              <a:rPr lang="en-US" altLang="en-US" sz="1600" dirty="0">
                <a:latin typeface="Comic Sans MS" panose="030F0702030302020204" pitchFamily="66" charset="0"/>
              </a:rPr>
              <a:t>='1')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19 </a:t>
            </a: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zero;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20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='1')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21 </a:t>
            </a: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22    q&lt;=temp;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22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23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40A94D3-2537-4776-83FF-F48B4B1C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47" y="289069"/>
            <a:ext cx="11767126" cy="461962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latin typeface="Comic Sans MS" panose="030F0702030302020204" pitchFamily="66" charset="0"/>
              </a:rPr>
              <a:t>Style #2 Design of string detector (Implementation) </a:t>
            </a:r>
          </a:p>
        </p:txBody>
      </p:sp>
      <p:sp>
        <p:nvSpPr>
          <p:cNvPr id="34819" name="Footer Placeholder 3">
            <a:extLst>
              <a:ext uri="{FF2B5EF4-FFF2-40B4-BE49-F238E27FC236}">
                <a16:creationId xmlns:a16="http://schemas.microsoft.com/office/drawing/2014/main" id="{DD32AE78-E632-4A55-9260-ABA7EE65B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>
                <a:latin typeface="Comic Sans MS" panose="030F0702030302020204" pitchFamily="66" charset="0"/>
              </a:rPr>
              <a:t>FSM-</a:t>
            </a:r>
            <a:fld id="{534ED982-E6DF-436A-89D2-37427D44BF41}" type="slidenum">
              <a:rPr lang="en-AU" altLang="en-US" sz="1400" b="1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 b="1">
              <a:latin typeface="Comic Sans MS" panose="030F0702030302020204" pitchFamily="66" charset="0"/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5E14C6F8-E358-466A-93A0-60628976A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14534"/>
            <a:ext cx="4572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23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 Upper section: 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24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</a:rPr>
              <a:t> (d, </a:t>
            </a:r>
            <a:r>
              <a:rPr lang="en-US" altLang="en-US" sz="18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25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26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zero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28 temp &lt;= 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29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(d='1')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one;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zero;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31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32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one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33 temp &lt;= 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34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(d='1')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two;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35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zero;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36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two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38 temp &lt;= 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39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(d='1')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three;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4C8FAE4E-B192-4DDA-AEB9-7DDED1C0B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870" y="1672504"/>
            <a:ext cx="42989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zero;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41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42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three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43 temp &lt;= 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44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(d='0')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zero;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45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800" dirty="0">
                <a:latin typeface="Comic Sans MS" panose="030F0702030302020204" pitchFamily="66" charset="0"/>
              </a:rPr>
              <a:t> &lt;= three;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46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48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49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my_arch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27934FD-FCD2-447C-9B70-6B9A1110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37F5-57BD-490B-9042-5F3CD277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080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Traffic Light Controller (TLC)</a:t>
            </a:r>
          </a:p>
        </p:txBody>
      </p:sp>
      <p:sp>
        <p:nvSpPr>
          <p:cNvPr id="35844" name="Footer Placeholder 3">
            <a:extLst>
              <a:ext uri="{FF2B5EF4-FFF2-40B4-BE49-F238E27FC236}">
                <a16:creationId xmlns:a16="http://schemas.microsoft.com/office/drawing/2014/main" id="{0268DF29-DF34-40F3-8969-B61C2528CA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6DAC4B62-8A55-4EB5-9A75-6D80BFACA348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 b="1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1566B8D-0E78-45DB-93F9-D9C7FD7A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69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Traffic Logic Controller 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F467ED0-5006-4875-944C-D64362BB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96" y="1325563"/>
            <a:ext cx="11323059" cy="511175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Three modes of operation: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Regular</a:t>
            </a:r>
            <a:r>
              <a:rPr lang="en-US" altLang="en-US" dirty="0">
                <a:latin typeface="Comic Sans MS" panose="030F0702030302020204" pitchFamily="66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Test</a:t>
            </a:r>
            <a:r>
              <a:rPr lang="en-US" altLang="en-US" dirty="0">
                <a:latin typeface="Comic Sans MS" panose="030F0702030302020204" pitchFamily="66" charset="0"/>
              </a:rPr>
              <a:t>, and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Standby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Regular mode</a:t>
            </a:r>
            <a:r>
              <a:rPr lang="en-US" altLang="en-US" dirty="0">
                <a:latin typeface="Comic Sans MS" panose="030F0702030302020204" pitchFamily="66" charset="0"/>
              </a:rPr>
              <a:t>: four states, each with an independent, programmable time, passed to the circuit by means of a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CONSTANT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7030A0"/>
                </a:solidFill>
                <a:latin typeface="Comic Sans MS" panose="030F0702030302020204" pitchFamily="66" charset="0"/>
              </a:rPr>
              <a:t>Test mode</a:t>
            </a:r>
            <a:r>
              <a:rPr lang="en-US" altLang="en-US" dirty="0">
                <a:latin typeface="Comic Sans MS" panose="030F0702030302020204" pitchFamily="66" charset="0"/>
              </a:rPr>
              <a:t>: allows all pre-programmed times to be overwritten (by a manual switch) with a small value, such that the system can be easily tested during maintenance (1 second per state).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990000"/>
                </a:solidFill>
                <a:latin typeface="Comic Sans MS" panose="030F0702030302020204" pitchFamily="66" charset="0"/>
              </a:rPr>
              <a:t>Standby mode</a:t>
            </a:r>
            <a:r>
              <a:rPr lang="en-US" altLang="en-US" dirty="0">
                <a:latin typeface="Comic Sans MS" panose="030F0702030302020204" pitchFamily="66" charset="0"/>
              </a:rPr>
              <a:t>: if set the system should activate the yellow lights in both directions and remain so while the standby signal is active.</a:t>
            </a:r>
          </a:p>
          <a:p>
            <a:r>
              <a:rPr lang="en-US" altLang="en-US" sz="2700" dirty="0">
                <a:latin typeface="Comic Sans MS" panose="030F0702030302020204" pitchFamily="66" charset="0"/>
              </a:rPr>
              <a:t>Assume that a </a:t>
            </a:r>
            <a:r>
              <a:rPr lang="en-US" altLang="en-US" sz="2700" dirty="0">
                <a:solidFill>
                  <a:srgbClr val="0000FF"/>
                </a:solidFill>
                <a:latin typeface="Comic Sans MS" panose="030F0702030302020204" pitchFamily="66" charset="0"/>
              </a:rPr>
              <a:t>60 Hz clock </a:t>
            </a:r>
            <a:r>
              <a:rPr lang="en-US" altLang="en-US" sz="2700" dirty="0">
                <a:latin typeface="Comic Sans MS" panose="030F0702030302020204" pitchFamily="66" charset="0"/>
              </a:rPr>
              <a:t>(obtained from the power line itself ) is available</a:t>
            </a:r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E74D5EF6-F3B9-44AD-A0BB-9D21FAE5FD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>
                <a:latin typeface="Comic Sans MS" panose="030F0702030302020204" pitchFamily="66" charset="0"/>
              </a:rPr>
              <a:t>FSM-</a:t>
            </a:r>
            <a:fld id="{7414031C-76DA-45E7-B9CA-E6837A53F514}" type="slidenum">
              <a:rPr lang="en-AU" altLang="en-US" sz="1400" b="1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DC30AD74-C0BF-412A-B949-A3219078D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99509" y="0"/>
            <a:ext cx="5562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Controller (Control Unit)</a:t>
            </a:r>
          </a:p>
        </p:txBody>
      </p:sp>
      <p:sp>
        <p:nvSpPr>
          <p:cNvPr id="952323" name="Rectangle 3">
            <a:extLst>
              <a:ext uri="{FF2B5EF4-FFF2-40B4-BE49-F238E27FC236}">
                <a16:creationId xmlns:a16="http://schemas.microsoft.com/office/drawing/2014/main" id="{15E3F86A-F47F-4AB6-ADBB-008C6D14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035" y="1325563"/>
            <a:ext cx="11359965" cy="4681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A controller controls data movements in the</a:t>
            </a:r>
            <a:r>
              <a:rPr lang="pl-PL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datapath</a:t>
            </a:r>
            <a:r>
              <a:rPr lang="en-US" altLang="en-US" dirty="0">
                <a:latin typeface="Comic Sans MS" panose="030F0702030302020204" pitchFamily="66" charset="0"/>
              </a:rPr>
              <a:t> by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switching multiplexers </a:t>
            </a:r>
            <a:r>
              <a:rPr lang="en-US" altLang="en-US" dirty="0">
                <a:latin typeface="Comic Sans MS" panose="030F0702030302020204" pitchFamily="66" charset="0"/>
              </a:rPr>
              <a:t>and </a:t>
            </a:r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enabling</a:t>
            </a:r>
            <a:r>
              <a:rPr lang="en-US" altLang="en-US" dirty="0">
                <a:latin typeface="Comic Sans MS" panose="030F0702030302020204" pitchFamily="66" charset="0"/>
              </a:rPr>
              <a:t> or </a:t>
            </a:r>
            <a:r>
              <a:rPr lang="en-US" altLang="en-US" dirty="0">
                <a:solidFill>
                  <a:srgbClr val="FF3300"/>
                </a:solidFill>
                <a:latin typeface="Comic Sans MS" panose="030F0702030302020204" pitchFamily="66" charset="0"/>
              </a:rPr>
              <a:t>disabling </a:t>
            </a:r>
            <a:r>
              <a:rPr lang="en-US" altLang="en-US" dirty="0">
                <a:latin typeface="Comic Sans MS" panose="030F0702030302020204" pitchFamily="66" charset="0"/>
              </a:rPr>
              <a:t>resources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3200" dirty="0">
                <a:latin typeface="Comic Sans MS" panose="030F0702030302020204" pitchFamily="66" charset="0"/>
              </a:rPr>
              <a:t>Example: enable signals for Registers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3200" dirty="0">
                <a:latin typeface="Comic Sans MS" panose="030F0702030302020204" pitchFamily="66" charset="0"/>
              </a:rPr>
              <a:t>Example: control signals for </a:t>
            </a:r>
            <a:r>
              <a:rPr lang="en-US" altLang="en-US" sz="3200" dirty="0" err="1">
                <a:latin typeface="Comic Sans MS" panose="030F0702030302020204" pitchFamily="66" charset="0"/>
              </a:rPr>
              <a:t>Muxes</a:t>
            </a:r>
            <a:r>
              <a:rPr lang="en-US" altLang="en-US" sz="3200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Provides signals to activate various processing tasks in the </a:t>
            </a:r>
            <a:r>
              <a:rPr lang="en-US" altLang="en-US" dirty="0" err="1">
                <a:latin typeface="Comic Sans MS" panose="030F0702030302020204" pitchFamily="66" charset="0"/>
              </a:rPr>
              <a:t>Datapath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Determines the </a:t>
            </a:r>
            <a:r>
              <a:rPr lang="en-US" alt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sequence of the operations </a:t>
            </a:r>
            <a:r>
              <a:rPr lang="en-US" altLang="en-US" dirty="0">
                <a:latin typeface="Comic Sans MS" panose="030F0702030302020204" pitchFamily="66" charset="0"/>
              </a:rPr>
              <a:t>performed by Datapath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3C83CBF-C01F-4DC4-8931-D8A601C0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Traffic Logic Controller (II)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148D0C14-17AB-4BF4-A18C-DD3A863AC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>
                <a:latin typeface="Comic Sans MS" panose="030F0702030302020204" pitchFamily="66" charset="0"/>
              </a:rPr>
              <a:t>FSM-</a:t>
            </a:r>
            <a:fld id="{09EA4926-EF1F-4AEC-9D0F-8DBF75AC23B3}" type="slidenum">
              <a:rPr lang="en-AU" altLang="en-US" sz="1400" b="1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 b="1" dirty="0">
              <a:latin typeface="Comic Sans MS" panose="030F0702030302020204" pitchFamily="66" charset="0"/>
            </a:endParaRP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77F99517-E0F6-4902-809D-9B9C4B123E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51747" y="1695884"/>
            <a:ext cx="8189912" cy="2698750"/>
            <a:chOff x="509" y="981"/>
            <a:chExt cx="5159" cy="1700"/>
          </a:xfrm>
        </p:grpSpPr>
        <p:sp>
          <p:nvSpPr>
            <p:cNvPr id="37893" name="AutoShape 3">
              <a:extLst>
                <a:ext uri="{FF2B5EF4-FFF2-40B4-BE49-F238E27FC236}">
                  <a16:creationId xmlns:a16="http://schemas.microsoft.com/office/drawing/2014/main" id="{3A9BDB57-1F4F-4A96-A973-F0D7E293B3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9" y="981"/>
              <a:ext cx="5159" cy="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7894" name="Picture 5">
              <a:extLst>
                <a:ext uri="{FF2B5EF4-FFF2-40B4-BE49-F238E27FC236}">
                  <a16:creationId xmlns:a16="http://schemas.microsoft.com/office/drawing/2014/main" id="{3F9A3A74-43EC-4BBD-A675-E650848DC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" y="981"/>
              <a:ext cx="5165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60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D979837-33C3-43EB-9536-CABD333E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146" y="612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Traffic Logic Controller (III)</a:t>
            </a:r>
          </a:p>
        </p:txBody>
      </p:sp>
      <p:sp>
        <p:nvSpPr>
          <p:cNvPr id="38915" name="Footer Placeholder 3">
            <a:extLst>
              <a:ext uri="{FF2B5EF4-FFF2-40B4-BE49-F238E27FC236}">
                <a16:creationId xmlns:a16="http://schemas.microsoft.com/office/drawing/2014/main" id="{46B06A21-6734-4BA9-94F9-4555F4E8C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FSM-</a:t>
            </a:r>
            <a:fld id="{2728713B-CD58-46A1-97D7-755C508A8C6B}" type="slidenum">
              <a:rPr lang="en-AU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 b="1"/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51AE54A3-05D1-47ED-925C-8E60F14B3D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8105" y="1386855"/>
            <a:ext cx="6789737" cy="4308475"/>
            <a:chOff x="975" y="1079"/>
            <a:chExt cx="3814" cy="2420"/>
          </a:xfrm>
        </p:grpSpPr>
        <p:sp>
          <p:nvSpPr>
            <p:cNvPr id="38917" name="AutoShape 3">
              <a:extLst>
                <a:ext uri="{FF2B5EF4-FFF2-40B4-BE49-F238E27FC236}">
                  <a16:creationId xmlns:a16="http://schemas.microsoft.com/office/drawing/2014/main" id="{7473E837-46BF-4B33-88E4-5800F4316B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75" y="1079"/>
              <a:ext cx="3814" cy="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8918" name="Picture 5">
              <a:extLst>
                <a:ext uri="{FF2B5EF4-FFF2-40B4-BE49-F238E27FC236}">
                  <a16:creationId xmlns:a16="http://schemas.microsoft.com/office/drawing/2014/main" id="{060C3430-7AA1-4FF8-AD3A-8176EA934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079"/>
              <a:ext cx="3819" cy="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61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A605BA4-39EA-4ADE-94A4-6DAA6FEE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46" y="274262"/>
            <a:ext cx="9941502" cy="523875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Traffic Logic Controller Implementation (I)</a:t>
            </a:r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426DE6C9-6B13-4A08-B016-4C9C02129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>
                <a:latin typeface="Comic Sans MS" panose="030F0702030302020204" pitchFamily="66" charset="0"/>
              </a:rPr>
              <a:t>FSM-</a:t>
            </a:r>
            <a:fld id="{774445D4-C69F-419C-943C-5C2B705BBA78}" type="slidenum">
              <a:rPr lang="en-AU" altLang="en-US" sz="1400" b="1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38D36E2-03CA-4BC0-B751-ED4BA829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1430339"/>
            <a:ext cx="4897438" cy="452431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tlc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600" dirty="0">
                <a:latin typeface="Comic Sans MS" panose="030F0702030302020204" pitchFamily="66" charset="0"/>
              </a:rPr>
              <a:t> (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, </a:t>
            </a:r>
            <a:r>
              <a:rPr lang="en-US" altLang="en-US" sz="1600" dirty="0" err="1">
                <a:latin typeface="Comic Sans MS" panose="030F0702030302020204" pitchFamily="66" charset="0"/>
              </a:rPr>
              <a:t>stby</a:t>
            </a:r>
            <a:r>
              <a:rPr lang="en-US" altLang="en-US" sz="1600" dirty="0">
                <a:latin typeface="Comic Sans MS" panose="030F0702030302020204" pitchFamily="66" charset="0"/>
              </a:rPr>
              <a:t>, test: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600" dirty="0">
                <a:latin typeface="Comic Sans MS" panose="030F0702030302020204" pitchFamily="66" charset="0"/>
              </a:rPr>
              <a:t>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7 r1, r2, y1, y2, g1, g2: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600" dirty="0">
                <a:latin typeface="Comic Sans MS" panose="030F0702030302020204" pitchFamily="66" charset="0"/>
              </a:rPr>
              <a:t> STD_LOGIC);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8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tlc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9 -------------------------------------------------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10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600" dirty="0">
                <a:latin typeface="Comic Sans MS" panose="030F0702030302020204" pitchFamily="66" charset="0"/>
              </a:rPr>
              <a:t> behavior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tlc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11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timeMAX</a:t>
            </a:r>
            <a:r>
              <a:rPr lang="en-US" altLang="en-US" sz="1600" dirty="0">
                <a:latin typeface="Comic Sans MS" panose="030F0702030302020204" pitchFamily="66" charset="0"/>
              </a:rPr>
              <a:t>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600" dirty="0">
                <a:latin typeface="Comic Sans MS" panose="030F0702030302020204" pitchFamily="66" charset="0"/>
              </a:rPr>
              <a:t> := 2700;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12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timeRG</a:t>
            </a:r>
            <a:r>
              <a:rPr lang="en-US" altLang="en-US" sz="1600" dirty="0">
                <a:latin typeface="Comic Sans MS" panose="030F0702030302020204" pitchFamily="66" charset="0"/>
              </a:rPr>
              <a:t>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600" dirty="0">
                <a:latin typeface="Comic Sans MS" panose="030F0702030302020204" pitchFamily="66" charset="0"/>
              </a:rPr>
              <a:t> := 1800;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13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timeRY</a:t>
            </a:r>
            <a:r>
              <a:rPr lang="en-US" altLang="en-US" sz="1600" dirty="0">
                <a:latin typeface="Comic Sans MS" panose="030F0702030302020204" pitchFamily="66" charset="0"/>
              </a:rPr>
              <a:t>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600" dirty="0">
                <a:latin typeface="Comic Sans MS" panose="030F0702030302020204" pitchFamily="66" charset="0"/>
              </a:rPr>
              <a:t> := 300;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14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timeGR</a:t>
            </a:r>
            <a:r>
              <a:rPr lang="en-US" altLang="en-US" sz="1600" dirty="0">
                <a:latin typeface="Comic Sans MS" panose="030F0702030302020204" pitchFamily="66" charset="0"/>
              </a:rPr>
              <a:t>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600" dirty="0">
                <a:latin typeface="Comic Sans MS" panose="030F0702030302020204" pitchFamily="66" charset="0"/>
              </a:rPr>
              <a:t> := 2700;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15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timeYR</a:t>
            </a:r>
            <a:r>
              <a:rPr lang="en-US" altLang="en-US" sz="1600" dirty="0">
                <a:latin typeface="Comic Sans MS" panose="030F0702030302020204" pitchFamily="66" charset="0"/>
              </a:rPr>
              <a:t>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600" dirty="0">
                <a:latin typeface="Comic Sans MS" panose="030F0702030302020204" pitchFamily="66" charset="0"/>
              </a:rPr>
              <a:t> := 300;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16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timeTEST</a:t>
            </a:r>
            <a:r>
              <a:rPr lang="en-US" altLang="en-US" sz="1600" dirty="0">
                <a:latin typeface="Comic Sans MS" panose="030F0702030302020204" pitchFamily="66" charset="0"/>
              </a:rPr>
              <a:t>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600" dirty="0">
                <a:latin typeface="Comic Sans MS" panose="030F0702030302020204" pitchFamily="66" charset="0"/>
              </a:rPr>
              <a:t> := 60;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17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600" dirty="0">
                <a:latin typeface="Comic Sans MS" panose="030F0702030302020204" pitchFamily="66" charset="0"/>
              </a:rPr>
              <a:t> state IS (RG, RY, GR, YR, YY);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18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,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: state;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19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time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600" dirty="0">
                <a:latin typeface="Comic Sans MS" panose="030F0702030302020204" pitchFamily="66" charset="0"/>
              </a:rPr>
              <a:t> 0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timeMAX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1" name="Rectangle 1">
            <a:extLst>
              <a:ext uri="{FF2B5EF4-FFF2-40B4-BE49-F238E27FC236}">
                <a16:creationId xmlns:a16="http://schemas.microsoft.com/office/drawing/2014/main" id="{2B6BA2EA-3FED-4BA2-85B1-28C8E41EA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4" y="1430338"/>
            <a:ext cx="4237037" cy="452431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20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21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 Lower section of state machine: 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22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, </a:t>
            </a:r>
            <a:r>
              <a:rPr lang="en-US" altLang="en-US" sz="1600" dirty="0" err="1">
                <a:latin typeface="Comic Sans MS" panose="030F0702030302020204" pitchFamily="66" charset="0"/>
              </a:rPr>
              <a:t>stby</a:t>
            </a:r>
            <a:r>
              <a:rPr lang="en-US" altLang="en-US" sz="16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23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600" dirty="0">
                <a:latin typeface="Comic Sans MS" panose="030F0702030302020204" pitchFamily="66" charset="0"/>
              </a:rPr>
              <a:t> count 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600" dirty="0">
                <a:latin typeface="Comic Sans MS" panose="030F0702030302020204" pitchFamily="66" charset="0"/>
              </a:rPr>
              <a:t> 0 TO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timeMAX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24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25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stby</a:t>
            </a:r>
            <a:r>
              <a:rPr lang="en-US" altLang="en-US" sz="1600" dirty="0">
                <a:latin typeface="Comic Sans MS" panose="030F0702030302020204" pitchFamily="66" charset="0"/>
              </a:rPr>
              <a:t>='1')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26 </a:t>
            </a: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YY;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27 count :=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28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='1')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29 count := count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30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 (count = time)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31 </a:t>
            </a: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32 count :=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33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34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35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62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AB84A1C-714B-440F-AAE0-15349B5B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951"/>
            <a:ext cx="10467975" cy="523875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Traffic Logic Controller Implementation (II)</a:t>
            </a:r>
          </a:p>
        </p:txBody>
      </p:sp>
      <p:sp>
        <p:nvSpPr>
          <p:cNvPr id="40963" name="Footer Placeholder 3">
            <a:extLst>
              <a:ext uri="{FF2B5EF4-FFF2-40B4-BE49-F238E27FC236}">
                <a16:creationId xmlns:a16="http://schemas.microsoft.com/office/drawing/2014/main" id="{55F6E1F8-296F-4964-97A7-644C8E1EC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>
                <a:latin typeface="Comic Sans MS" panose="030F0702030302020204" pitchFamily="66" charset="0"/>
              </a:rPr>
              <a:t>FSM-</a:t>
            </a:r>
            <a:fld id="{F7B1E2E5-7A2D-406D-98EA-1A5C63DEF08C}" type="slidenum">
              <a:rPr lang="en-AU" altLang="en-US" sz="1400" b="1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F522C52-A696-4E6C-A2EB-EE0D04A6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1125438"/>
            <a:ext cx="4824413" cy="501675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9900"/>
                </a:solidFill>
                <a:latin typeface="Comic Sans MS" panose="030F0702030302020204" pitchFamily="66" charset="0"/>
              </a:rPr>
              <a:t>36 -------- Upper section of state machine: 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37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, test)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38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39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pr_state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40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600" dirty="0">
                <a:latin typeface="Comic Sans MS" panose="030F0702030302020204" pitchFamily="66" charset="0"/>
              </a:rPr>
              <a:t> RG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latin typeface="Comic Sans MS" panose="030F0702030302020204" pitchFamily="66" charset="0"/>
              </a:rPr>
              <a:t>41 r1&lt;='1'; r2&lt;='0'; y1&lt;='0'; y2&lt;='0'; g1&lt;='0'; g2&lt;='1';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42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RY;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43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 (test='0')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600" dirty="0">
                <a:latin typeface="Comic Sans MS" panose="030F0702030302020204" pitchFamily="66" charset="0"/>
              </a:rPr>
              <a:t> time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timeRG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44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600" dirty="0">
                <a:latin typeface="Comic Sans MS" panose="030F0702030302020204" pitchFamily="66" charset="0"/>
              </a:rPr>
              <a:t> time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timeTEST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45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46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600" dirty="0">
                <a:latin typeface="Comic Sans MS" panose="030F0702030302020204" pitchFamily="66" charset="0"/>
              </a:rPr>
              <a:t> RY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latin typeface="Comic Sans MS" panose="030F0702030302020204" pitchFamily="66" charset="0"/>
              </a:rPr>
              <a:t>47 r1&lt;='1'; r2&lt;='0'; y1&lt;='0'; y2&lt;='1'; g1&lt;='0'; g2&lt;='0';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48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GR;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49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 (test='0')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600" dirty="0">
                <a:latin typeface="Comic Sans MS" panose="030F0702030302020204" pitchFamily="66" charset="0"/>
              </a:rPr>
              <a:t> time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timeRY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50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600" dirty="0">
                <a:latin typeface="Comic Sans MS" panose="030F0702030302020204" pitchFamily="66" charset="0"/>
              </a:rPr>
              <a:t> time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timeTEST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51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52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600" dirty="0">
                <a:latin typeface="Comic Sans MS" panose="030F0702030302020204" pitchFamily="66" charset="0"/>
              </a:rPr>
              <a:t> GR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40965" name="Rectangle 1">
            <a:extLst>
              <a:ext uri="{FF2B5EF4-FFF2-40B4-BE49-F238E27FC236}">
                <a16:creationId xmlns:a16="http://schemas.microsoft.com/office/drawing/2014/main" id="{79420137-0244-457C-9CCC-0D43865F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100138"/>
            <a:ext cx="4572000" cy="501675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latin typeface="Comic Sans MS" panose="030F0702030302020204" pitchFamily="66" charset="0"/>
              </a:rPr>
              <a:t>53 r1&lt;='0'; r2&lt;='1'; y1&lt;='0'; y2&lt;='0'; g1&lt;='1'; g2&lt;='0';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54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YR;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55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 (test='0')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600" dirty="0">
                <a:latin typeface="Comic Sans MS" panose="030F0702030302020204" pitchFamily="66" charset="0"/>
              </a:rPr>
              <a:t> time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timeGR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56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600" dirty="0">
                <a:latin typeface="Comic Sans MS" panose="030F0702030302020204" pitchFamily="66" charset="0"/>
              </a:rPr>
              <a:t> time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timeTEST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57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58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600" dirty="0">
                <a:latin typeface="Comic Sans MS" panose="030F0702030302020204" pitchFamily="66" charset="0"/>
              </a:rPr>
              <a:t> YR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latin typeface="Comic Sans MS" panose="030F0702030302020204" pitchFamily="66" charset="0"/>
              </a:rPr>
              <a:t>59 r1&lt;='0'; r2&lt;='1'; y1&lt;='1'; y2&lt;='0'; g1&lt;='0'; g2&lt;='0';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60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RG;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61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 (test='0')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600" dirty="0">
                <a:latin typeface="Comic Sans MS" panose="030F0702030302020204" pitchFamily="66" charset="0"/>
              </a:rPr>
              <a:t> time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timeYR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62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600" dirty="0">
                <a:latin typeface="Comic Sans MS" panose="030F0702030302020204" pitchFamily="66" charset="0"/>
              </a:rPr>
              <a:t> time &lt;= </a:t>
            </a:r>
            <a:r>
              <a:rPr lang="en-US" altLang="en-US" sz="1600" dirty="0" err="1">
                <a:latin typeface="Comic Sans MS" panose="030F0702030302020204" pitchFamily="66" charset="0"/>
              </a:rPr>
              <a:t>timeTEST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63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64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600" dirty="0">
                <a:latin typeface="Comic Sans MS" panose="030F0702030302020204" pitchFamily="66" charset="0"/>
              </a:rPr>
              <a:t> YY =&gt;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600" dirty="0">
                <a:latin typeface="Comic Sans MS" panose="030F0702030302020204" pitchFamily="66" charset="0"/>
              </a:rPr>
              <a:t>65 r1&lt;='0'; r2&lt;='0'; y1&lt;='1'; y2&lt;='1'; g1&lt;='0'; g2&lt;='0';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66 </a:t>
            </a:r>
            <a:r>
              <a:rPr lang="en-US" altLang="en-US" sz="1600" dirty="0" err="1">
                <a:latin typeface="Comic Sans MS" panose="030F0702030302020204" pitchFamily="66" charset="0"/>
              </a:rPr>
              <a:t>nx_state</a:t>
            </a:r>
            <a:r>
              <a:rPr lang="en-US" altLang="en-US" sz="1600" dirty="0">
                <a:latin typeface="Comic Sans MS" panose="030F0702030302020204" pitchFamily="66" charset="0"/>
              </a:rPr>
              <a:t> &lt;= RY;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67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CASE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68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69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behavior;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63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47A6087-0F75-4779-BB63-7A327E3C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83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TLC Simulation Result</a:t>
            </a:r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C2503C80-CFF5-4FF8-9021-D482DBB42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>
                <a:latin typeface="Comic Sans MS" panose="030F0702030302020204" pitchFamily="66" charset="0"/>
              </a:rPr>
              <a:t>FSM-</a:t>
            </a:r>
            <a:fld id="{1250E440-FF6B-4798-893E-EB7D3D32A001}" type="slidenum">
              <a:rPr lang="en-AU" altLang="en-US" sz="1400" b="1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en-US" sz="1400" b="1" dirty="0">
              <a:latin typeface="Comic Sans MS" panose="030F0702030302020204" pitchFamily="66" charset="0"/>
            </a:endParaRPr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DA611D3E-E780-4938-AEAC-35181475C4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2313" y="1341438"/>
            <a:ext cx="8202612" cy="3168650"/>
            <a:chOff x="431" y="1071"/>
            <a:chExt cx="4551" cy="1758"/>
          </a:xfrm>
        </p:grpSpPr>
        <p:sp>
          <p:nvSpPr>
            <p:cNvPr id="41989" name="AutoShape 3">
              <a:extLst>
                <a:ext uri="{FF2B5EF4-FFF2-40B4-BE49-F238E27FC236}">
                  <a16:creationId xmlns:a16="http://schemas.microsoft.com/office/drawing/2014/main" id="{62384FD3-FFAA-475B-AD47-D6D8B228D70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1" y="1071"/>
              <a:ext cx="4551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1990" name="Picture 5">
              <a:extLst>
                <a:ext uri="{FF2B5EF4-FFF2-40B4-BE49-F238E27FC236}">
                  <a16:creationId xmlns:a16="http://schemas.microsoft.com/office/drawing/2014/main" id="{D04E1C3C-DAC6-48DB-B84D-3F4CEAACE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071"/>
              <a:ext cx="4557" cy="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64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32D19EB1-A449-4C88-805B-41C13B628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7946" y="-126206"/>
            <a:ext cx="2710182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Controller</a:t>
            </a:r>
          </a:p>
        </p:txBody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B5AD127B-475E-4C27-903D-2BCE452FB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555" y="1098695"/>
            <a:ext cx="11290445" cy="5029200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Controller can be programmable or non-programmable</a:t>
            </a:r>
          </a:p>
          <a:p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Programmable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Has a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program counter </a:t>
            </a: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which points to the next instruction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Instructions are held in a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RAM</a:t>
            </a: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 or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ROM</a:t>
            </a: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 externally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66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Micro-programming</a:t>
            </a: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 is an example of programmable controller</a:t>
            </a:r>
          </a:p>
          <a:p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Non-Programmable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It is a “hardwired state machine” or “hardwired instructions”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rgbClr val="99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We will be focusing primarily on the non-programmable type in this course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428-E7DA-41F1-82F4-C9596A0D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81" y="809625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Finite State Machine</a:t>
            </a: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13C25233-3648-4055-88FD-ED17A854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081" y="1965037"/>
            <a:ext cx="40386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CA61182E-3D36-4F49-B1BB-DEF1E8A4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63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Finite State Machines (I)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6922B6C3-CD5F-46AD-AD7C-93EF0DD9A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25563"/>
            <a:ext cx="11637818" cy="4724400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Digital Systems and especially their Controllers can be described as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Finite State Machines </a:t>
            </a:r>
            <a:r>
              <a:rPr lang="en-US" altLang="en-US" dirty="0">
                <a:latin typeface="Comic Sans MS" panose="030F0702030302020204" pitchFamily="66" charset="0"/>
              </a:rPr>
              <a:t>(FSMs)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Finite State Machines can be represented using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660033"/>
                </a:solidFill>
                <a:latin typeface="Comic Sans MS" panose="030F0702030302020204" pitchFamily="66" charset="0"/>
              </a:rPr>
              <a:t>State Diagrams and State Tables</a:t>
            </a:r>
            <a:r>
              <a:rPr lang="en-US" altLang="en-US" dirty="0">
                <a:latin typeface="Comic Sans MS" panose="030F0702030302020204" pitchFamily="66" charset="0"/>
              </a:rPr>
              <a:t> - suitable for </a:t>
            </a:r>
            <a:r>
              <a:rPr lang="en-US" alt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simple digital systems </a:t>
            </a:r>
            <a:r>
              <a:rPr lang="en-US" altLang="en-US" dirty="0">
                <a:latin typeface="Comic Sans MS" panose="030F0702030302020204" pitchFamily="66" charset="0"/>
              </a:rPr>
              <a:t>with a relatively few inputs and outputs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660033"/>
                </a:solidFill>
                <a:latin typeface="Comic Sans MS" panose="030F0702030302020204" pitchFamily="66" charset="0"/>
              </a:rPr>
              <a:t>Algorithmic State Machine (ASM) Charts</a:t>
            </a:r>
            <a:r>
              <a:rPr lang="en-US" altLang="en-US" dirty="0">
                <a:latin typeface="Comic Sans MS" panose="030F0702030302020204" pitchFamily="66" charset="0"/>
              </a:rPr>
              <a:t> - suitable for </a:t>
            </a:r>
            <a:r>
              <a:rPr lang="en-US" alt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complex digital systems </a:t>
            </a:r>
            <a:r>
              <a:rPr lang="en-US" altLang="en-US" dirty="0">
                <a:latin typeface="Comic Sans MS" panose="030F0702030302020204" pitchFamily="66" charset="0"/>
              </a:rPr>
              <a:t>with a large number of inputs and outputs</a:t>
            </a:r>
            <a:endParaRPr lang="en-US" altLang="en-US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15861</TotalTime>
  <Words>4670</Words>
  <Application>Microsoft Office PowerPoint</Application>
  <PresentationFormat>Widescreen</PresentationFormat>
  <Paragraphs>996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Comic Sans MS</vt:lpstr>
      <vt:lpstr>Wingdings</vt:lpstr>
      <vt:lpstr>Office Theme</vt:lpstr>
      <vt:lpstr>VHDL (State Machine)</vt:lpstr>
      <vt:lpstr>Outline</vt:lpstr>
      <vt:lpstr>PowerPoint Presentation</vt:lpstr>
      <vt:lpstr>Structure of a Typical Digital System</vt:lpstr>
      <vt:lpstr>Datapath (Execution Unit)</vt:lpstr>
      <vt:lpstr>Controller (Control Unit)</vt:lpstr>
      <vt:lpstr>Controller</vt:lpstr>
      <vt:lpstr>PowerPoint Presentation</vt:lpstr>
      <vt:lpstr>Finite State Machines (I)</vt:lpstr>
      <vt:lpstr>Finite State Machines (II)</vt:lpstr>
      <vt:lpstr>Moore FSM</vt:lpstr>
      <vt:lpstr>Mealy FSM</vt:lpstr>
      <vt:lpstr>Moore Machine</vt:lpstr>
      <vt:lpstr>Mealy Machine</vt:lpstr>
      <vt:lpstr>Moore vs. Mealy FSM (I)</vt:lpstr>
      <vt:lpstr>Moore vs. Mealy FSM (II)</vt:lpstr>
      <vt:lpstr>Moore FSM - Example 1</vt:lpstr>
      <vt:lpstr>Mealy FSM - Example 1</vt:lpstr>
      <vt:lpstr>Moore &amp; Mealy FSMs – Example 1</vt:lpstr>
      <vt:lpstr>PowerPoint Presentation</vt:lpstr>
      <vt:lpstr>FSMs in VHDL</vt:lpstr>
      <vt:lpstr>Moore FSM in VHDL</vt:lpstr>
      <vt:lpstr>Moore FSM - Example (I)</vt:lpstr>
      <vt:lpstr>Moore Example (II)</vt:lpstr>
      <vt:lpstr>Moore Example (III)</vt:lpstr>
      <vt:lpstr>Mealy FSM in VHDL</vt:lpstr>
      <vt:lpstr>Mealy FSM - Example (I)</vt:lpstr>
      <vt:lpstr>Mealy Example (II)</vt:lpstr>
      <vt:lpstr>Mealy Example (III)</vt:lpstr>
      <vt:lpstr>PowerPoint Presentation</vt:lpstr>
      <vt:lpstr>PowerPoint Presentation</vt:lpstr>
      <vt:lpstr>Moore FSM  Example 2: VHDL code (I)</vt:lpstr>
      <vt:lpstr>Moore FSM  Example 2: VHDL code (II)</vt:lpstr>
      <vt:lpstr>Moore FSM  Example 2: VHDL code (III)</vt:lpstr>
      <vt:lpstr>PowerPoint Presentation</vt:lpstr>
      <vt:lpstr>PowerPoint Presentation</vt:lpstr>
      <vt:lpstr>Mealy FSM Example 2: VHDL code</vt:lpstr>
      <vt:lpstr>Mealy FSM Example 2: VHDL code</vt:lpstr>
      <vt:lpstr>Design an Optimum State Machine</vt:lpstr>
      <vt:lpstr>Outline</vt:lpstr>
      <vt:lpstr>PowerPoint Presentation</vt:lpstr>
      <vt:lpstr>Mealy state machine diagram</vt:lpstr>
      <vt:lpstr>Design of the Lower (Sequential) Section</vt:lpstr>
      <vt:lpstr>Design of the Upper (Combinational) Section</vt:lpstr>
      <vt:lpstr>State Machine Template for Design Style #1</vt:lpstr>
      <vt:lpstr>Example: BCD Counter</vt:lpstr>
      <vt:lpstr>Example: BCD Counter (II)</vt:lpstr>
      <vt:lpstr>Example: BCD Counter (III)</vt:lpstr>
      <vt:lpstr>PowerPoint Presentation</vt:lpstr>
      <vt:lpstr>Design Style #2 (Stored Output)</vt:lpstr>
      <vt:lpstr>Design Style #1 vs. #2</vt:lpstr>
      <vt:lpstr>Design Style #2 (Stored Output)</vt:lpstr>
      <vt:lpstr>Design Style #2 (Stored Output)</vt:lpstr>
      <vt:lpstr>Example: String Detector</vt:lpstr>
      <vt:lpstr>Style #2 Design of string detector</vt:lpstr>
      <vt:lpstr>Style #2 Design of string detector (Implementation) </vt:lpstr>
      <vt:lpstr>Style #2 Design of string detector (Implementation) </vt:lpstr>
      <vt:lpstr>PowerPoint Presentation</vt:lpstr>
      <vt:lpstr>Traffic Logic Controller </vt:lpstr>
      <vt:lpstr>Traffic Logic Controller (II)</vt:lpstr>
      <vt:lpstr>Traffic Logic Controller (III)</vt:lpstr>
      <vt:lpstr>Traffic Logic Controller Implementation (I)</vt:lpstr>
      <vt:lpstr>Traffic Logic Controller Implementation (II)</vt:lpstr>
      <vt:lpstr>TLC Simulation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376</cp:revision>
  <dcterms:created xsi:type="dcterms:W3CDTF">2021-09-15T06:22:22Z</dcterms:created>
  <dcterms:modified xsi:type="dcterms:W3CDTF">2022-05-24T07:10:26Z</dcterms:modified>
</cp:coreProperties>
</file>