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9" r:id="rId4"/>
    <p:sldId id="270" r:id="rId5"/>
    <p:sldId id="271" r:id="rId6"/>
    <p:sldId id="272" r:id="rId7"/>
    <p:sldId id="266" r:id="rId8"/>
    <p:sldId id="267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4666"/>
  </p:normalViewPr>
  <p:slideViewPr>
    <p:cSldViewPr>
      <p:cViewPr varScale="1">
        <p:scale>
          <a:sx n="98" d="100"/>
          <a:sy n="9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010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519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7886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9345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369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550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06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379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1443/2/21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2CCD-2911-6744-A37C-292AA092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1052736"/>
            <a:ext cx="5925344" cy="1143000"/>
          </a:xfrm>
        </p:spPr>
        <p:txBody>
          <a:bodyPr>
            <a:normAutofit fontScale="90000"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Digital Electronics</a:t>
            </a:r>
            <a:br>
              <a:rPr lang="en-US" dirty="0"/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AA3A-8EC4-E34D-8B63-5D82EF3A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044" y="3068960"/>
            <a:ext cx="4762872" cy="1324743"/>
          </a:xfrm>
        </p:spPr>
        <p:txBody>
          <a:bodyPr>
            <a:normAutofit fontScale="62500" lnSpcReduction="20000"/>
          </a:bodyPr>
          <a:lstStyle/>
          <a:p>
            <a:pPr marL="0" indent="0" algn="ctr" defTabSz="914400" rtl="0" eaLnBrk="1" latinLnBrk="0" hangingPunct="1">
              <a:spcBef>
                <a:spcPct val="20000"/>
              </a:spcBef>
              <a:buNone/>
            </a:pPr>
            <a:r>
              <a:rPr lang="en-US" b="1" dirty="0"/>
              <a:t>Mahdi Fazeli</a:t>
            </a:r>
          </a:p>
          <a:p>
            <a:pPr marL="0" indent="0" algn="ctr" defTabSz="914400" rtl="0" eaLnBrk="1" latinLnBrk="0" hangingPunct="1">
              <a:spcBef>
                <a:spcPct val="2000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Associate Professor</a:t>
            </a:r>
          </a:p>
          <a:p>
            <a:pPr marL="0" indent="0" algn="ctr" defTabSz="914400" rtl="0" eaLnBrk="1" latinLnBrk="0" hangingPunct="1">
              <a:spcBef>
                <a:spcPct val="2000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Department of Computer Engineering</a:t>
            </a:r>
          </a:p>
          <a:p>
            <a:pPr marL="0" indent="0" algn="ctr" defTabSz="914400" rtl="0" eaLnBrk="1" latinLnBrk="0" hangingPunct="1">
              <a:spcBef>
                <a:spcPct val="2000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Iran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0870A-53F2-9C44-91D4-32112637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2008"/>
            <a:ext cx="2592288" cy="6693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D9667A-D206-A04C-9461-51C8FB56BD26}"/>
              </a:ext>
            </a:extLst>
          </p:cNvPr>
          <p:cNvSpPr txBox="1"/>
          <p:nvPr/>
        </p:nvSpPr>
        <p:spPr>
          <a:xfrm>
            <a:off x="4211960" y="1734071"/>
            <a:ext cx="29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Introduction Lecture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BD67C-4658-3E4B-B352-E819A809D4AD}"/>
              </a:ext>
            </a:extLst>
          </p:cNvPr>
          <p:cNvSpPr txBox="1"/>
          <p:nvPr/>
        </p:nvSpPr>
        <p:spPr>
          <a:xfrm>
            <a:off x="9692640" y="25040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Course Syllabus (MSRT)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702E8-C08C-484D-B6BA-29D3E2C03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9" y="1391274"/>
            <a:ext cx="7392886" cy="40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Course Syllabus (MSRT)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FD383-06AC-1944-ABBA-1FF5E62D0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69754"/>
            <a:ext cx="7029372" cy="52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Course Syllabus (MSRT)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CD8A6-18F6-4C4D-BF2A-4F24B7251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11" y="1761447"/>
            <a:ext cx="7392886" cy="29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Course Syllabus (MSRT)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FD383-06AC-1944-ABBA-1FF5E62D0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69754"/>
            <a:ext cx="7029372" cy="52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Course Syllabus (Our Course)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12BB3-4777-2640-8500-2C2264FE3746}"/>
              </a:ext>
            </a:extLst>
          </p:cNvPr>
          <p:cNvSpPr/>
          <p:nvPr/>
        </p:nvSpPr>
        <p:spPr>
          <a:xfrm>
            <a:off x="1599656" y="908720"/>
            <a:ext cx="720080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endParaRPr lang="en-US" dirty="0">
              <a:latin typeface="TimesNewRomanPSMT" panose="02020603050405020304" pitchFamily="18" charset="0"/>
            </a:endParaRPr>
          </a:p>
          <a:p>
            <a:pPr marL="285750" indent="-285750" algn="just" rtl="0"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i="1" dirty="0">
                <a:solidFill>
                  <a:srgbClr val="C00000"/>
                </a:solidFill>
              </a:rPr>
              <a:t>Basic Principle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i="1" dirty="0"/>
              <a:t>The Field-Effect Principle, The Inversion-Layer MOS Transistor, Derivation of Simple MOS Formulae, Different Types of MOS Transistors, Parasitic MOS Transistors, Capacitances in MOS Structures</a:t>
            </a:r>
            <a:endParaRPr lang="fa-IR" i="1" dirty="0"/>
          </a:p>
          <a:p>
            <a:pPr marL="285750" indent="-285750" algn="just" rtl="0"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i="1" dirty="0">
                <a:solidFill>
                  <a:srgbClr val="C00000"/>
                </a:solidFill>
              </a:rPr>
              <a:t>MOS Device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i="1" dirty="0"/>
              <a:t>Carrier Mobility Reduction, Channel Length Modulation, Short-Channel Effects, MOS Transistor Leakage Mechanisms, MOS Transistor Models and Simulation, Manufacture of MOS Devices</a:t>
            </a:r>
            <a:endParaRPr lang="fa-IR" i="1" dirty="0"/>
          </a:p>
          <a:p>
            <a:pPr marL="285750" indent="-285750" algn="just" rtl="0"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i="1" dirty="0">
                <a:solidFill>
                  <a:srgbClr val="C00000"/>
                </a:solidFill>
              </a:rPr>
              <a:t>CMOS Circuits: </a:t>
            </a:r>
            <a:r>
              <a:rPr lang="en-US" i="1" dirty="0"/>
              <a:t>The Basic </a:t>
            </a:r>
            <a:r>
              <a:rPr lang="en-US" i="1" dirty="0" err="1"/>
              <a:t>nMOS</a:t>
            </a:r>
            <a:r>
              <a:rPr lang="en-US" i="1" dirty="0"/>
              <a:t> Inverter, Electrical Design of CMOS Circuits, Digital CMOS Circuits, CMOS Input and Output (I/O) Circuits, The Layout Process, </a:t>
            </a:r>
            <a:endParaRPr lang="fa-IR" i="1" dirty="0"/>
          </a:p>
          <a:p>
            <a:pPr marL="285750" indent="-285750" algn="just" rtl="0"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i="1" dirty="0">
                <a:solidFill>
                  <a:srgbClr val="C00000"/>
                </a:solidFill>
              </a:rPr>
              <a:t>Special Circuits, Devices and Technologies: </a:t>
            </a:r>
            <a:r>
              <a:rPr lang="en-US" i="1" dirty="0"/>
              <a:t>Resistor–Transistor Logic (RTL), Diode–Transistor Logic (DTL), Transistor–Transistor Logic (TTL), BICMOS Circuits, </a:t>
            </a:r>
          </a:p>
          <a:p>
            <a:pPr marL="285750" indent="-285750" algn="just" rtl="0"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i="1" dirty="0">
                <a:solidFill>
                  <a:srgbClr val="C00000"/>
                </a:solidFill>
              </a:rPr>
              <a:t>Memories: </a:t>
            </a:r>
            <a:r>
              <a:rPr lang="en-US" i="1" dirty="0"/>
              <a:t>Serial Memories, Content-Addressable Memories (CAM), Random-Access Memories (RAM), Non-volatile Memories, Embedded Memories, </a:t>
            </a:r>
          </a:p>
          <a:p>
            <a:pPr marL="285750" indent="-285750" algn="just" rtl="0"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i="1" dirty="0">
                <a:solidFill>
                  <a:srgbClr val="C00000"/>
                </a:solidFill>
              </a:rPr>
              <a:t>Very Large Scale Integration (VLSI) and ASICs: </a:t>
            </a:r>
            <a:r>
              <a:rPr lang="en-US" i="1" dirty="0"/>
              <a:t>Abstraction Levels for VLSI, Digital VLSI Design, The use of ASICs, Silicon Realization of VLSI and ASICs</a:t>
            </a: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3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Text Books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65E99-DD19-2940-9A08-404BA657B127}"/>
              </a:ext>
            </a:extLst>
          </p:cNvPr>
          <p:cNvSpPr/>
          <p:nvPr/>
        </p:nvSpPr>
        <p:spPr>
          <a:xfrm>
            <a:off x="1634176" y="890828"/>
            <a:ext cx="720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Harry J.M. </a:t>
            </a:r>
            <a:r>
              <a:rPr lang="en-US" dirty="0" err="1"/>
              <a:t>Veendrick</a:t>
            </a:r>
            <a:r>
              <a:rPr lang="en-US" dirty="0"/>
              <a:t> (auth.) - Nanometer CMOS ICs_ From Basics to ASICs-Springer International Publishing (2017)</a:t>
            </a:r>
          </a:p>
          <a:p>
            <a:pPr marL="285750" indent="-285750" algn="just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Jain - Modern Digital Electronics, 4th Edition-Mc Graw Hill India (2012)</a:t>
            </a:r>
          </a:p>
          <a:p>
            <a:pPr marL="285750" indent="-285750" algn="just" rt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Thomas A. </a:t>
            </a:r>
            <a:r>
              <a:rPr lang="en-US" dirty="0" err="1"/>
              <a:t>DeMassa</a:t>
            </a:r>
            <a:r>
              <a:rPr lang="en-US" dirty="0"/>
              <a:t>, Zack Ciccone - Digital Integrated Circuits-Wiley (1995)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D8F8A-346D-5645-B5C6-19A6F1CB7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76" y="2820754"/>
            <a:ext cx="2548822" cy="371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D7BD96-902F-8540-B1AA-E8AD40EB4F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r="13929"/>
          <a:stretch/>
        </p:blipFill>
        <p:spPr>
          <a:xfrm>
            <a:off x="5032771" y="2820754"/>
            <a:ext cx="2795959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6F4889-5A4D-E84B-B468-20D9441A39CA}"/>
              </a:ext>
            </a:extLst>
          </p:cNvPr>
          <p:cNvGrpSpPr/>
          <p:nvPr/>
        </p:nvGrpSpPr>
        <p:grpSpPr>
          <a:xfrm>
            <a:off x="71405" y="5770105"/>
            <a:ext cx="1535918" cy="937277"/>
            <a:chOff x="71405" y="5770105"/>
            <a:chExt cx="1535918" cy="937277"/>
          </a:xfrm>
        </p:grpSpPr>
        <p:sp>
          <p:nvSpPr>
            <p:cNvPr id="13" name="TextBox 12"/>
            <p:cNvSpPr txBox="1"/>
            <p:nvPr/>
          </p:nvSpPr>
          <p:spPr>
            <a:xfrm>
              <a:off x="107125" y="5770105"/>
              <a:ext cx="150019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cs typeface="B Behnam " pitchFamily="2" charset="-78"/>
                </a:rPr>
                <a:t>Digital Electronics</a:t>
              </a:r>
              <a:endParaRPr lang="fa-IR" sz="1600" dirty="0">
                <a:cs typeface="B Behnam 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05" y="6368828"/>
              <a:ext cx="15001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cs typeface="B Behnam " pitchFamily="2" charset="-78"/>
                </a:rPr>
                <a:t>Mahdi Fazeli</a:t>
              </a:r>
              <a:endParaRPr lang="fa-IR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CC71D-AB9B-044F-B866-274CF1442BF2}"/>
              </a:ext>
            </a:extLst>
          </p:cNvPr>
          <p:cNvSpPr txBox="1"/>
          <p:nvPr/>
        </p:nvSpPr>
        <p:spPr>
          <a:xfrm>
            <a:off x="1571603" y="129406"/>
            <a:ext cx="739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Grading Policies</a:t>
            </a:r>
          </a:p>
        </p:txBody>
      </p:sp>
      <p:sp>
        <p:nvSpPr>
          <p:cNvPr id="27" name="Rounded Rectangle 26">
            <a:hlinkClick r:id="" action="ppaction://noaction"/>
            <a:extLst>
              <a:ext uri="{FF2B5EF4-FFF2-40B4-BE49-F238E27FC236}">
                <a16:creationId xmlns:a16="http://schemas.microsoft.com/office/drawing/2014/main" id="{21E18A7F-9918-2040-937A-2D937320FC9F}"/>
              </a:ext>
            </a:extLst>
          </p:cNvPr>
          <p:cNvSpPr/>
          <p:nvPr/>
        </p:nvSpPr>
        <p:spPr>
          <a:xfrm>
            <a:off x="214282" y="16777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Syllabus</a:t>
            </a:r>
            <a:endParaRPr lang="fa-IR" sz="1400" dirty="0"/>
          </a:p>
        </p:txBody>
      </p:sp>
      <p:sp>
        <p:nvSpPr>
          <p:cNvPr id="28" name="Rounded Rectangle 27">
            <a:hlinkClick r:id="" action="ppaction://noaction"/>
            <a:extLst>
              <a:ext uri="{FF2B5EF4-FFF2-40B4-BE49-F238E27FC236}">
                <a16:creationId xmlns:a16="http://schemas.microsoft.com/office/drawing/2014/main" id="{D83D33E9-1FA3-7B4E-ADC9-96CEDDEC7486}"/>
              </a:ext>
            </a:extLst>
          </p:cNvPr>
          <p:cNvSpPr/>
          <p:nvPr/>
        </p:nvSpPr>
        <p:spPr>
          <a:xfrm>
            <a:off x="214282" y="22492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altLang="en-US" sz="1400" dirty="0">
                <a:cs typeface="B Behnam " pitchFamily="2" charset="-78"/>
              </a:rPr>
              <a:t>Text Books</a:t>
            </a:r>
          </a:p>
        </p:txBody>
      </p:sp>
      <p:sp>
        <p:nvSpPr>
          <p:cNvPr id="29" name="Rounded 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FE2F18F0-B653-DE40-B55A-21EFBAB1F424}"/>
              </a:ext>
            </a:extLst>
          </p:cNvPr>
          <p:cNvSpPr/>
          <p:nvPr/>
        </p:nvSpPr>
        <p:spPr>
          <a:xfrm>
            <a:off x="214282" y="2820754"/>
            <a:ext cx="1214446" cy="428628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Grading Policy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65E99-DD19-2940-9A08-404BA657B127}"/>
              </a:ext>
            </a:extLst>
          </p:cNvPr>
          <p:cNvSpPr/>
          <p:nvPr/>
        </p:nvSpPr>
        <p:spPr>
          <a:xfrm>
            <a:off x="1667645" y="1276567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Home work ( 10% 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Mid-term exam ( 20% 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Final exam ( 60% 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Project ( 10% )</a:t>
            </a:r>
          </a:p>
        </p:txBody>
      </p:sp>
    </p:spTree>
    <p:extLst>
      <p:ext uri="{BB962C8B-B14F-4D97-AF65-F5344CB8AC3E}">
        <p14:creationId xmlns:p14="http://schemas.microsoft.com/office/powerpoint/2010/main" val="2024080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66b838324b7765f3a9aa1a15bd59a6ecbe67f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369</Words>
  <Application>Microsoft Macintosh PowerPoint</Application>
  <PresentationFormat>On-screen Show 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TimesNewRomanPSMT</vt:lpstr>
      <vt:lpstr>Wingdings</vt:lpstr>
      <vt:lpstr>Office Theme</vt:lpstr>
      <vt:lpstr>Digital Electronics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Mahdi Fazeli</cp:lastModifiedBy>
  <cp:revision>93</cp:revision>
  <dcterms:created xsi:type="dcterms:W3CDTF">2014-02-12T04:26:14Z</dcterms:created>
  <dcterms:modified xsi:type="dcterms:W3CDTF">2021-09-28T08:49:19Z</dcterms:modified>
</cp:coreProperties>
</file>