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268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D5E7F-BA2F-452A-BAE2-6DBEE2458115}" v="14" dt="2025-05-28T10:08:16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0695D-9F88-66AA-3D6F-181ED6A0F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0603F0-ACCB-EB3C-7BF7-11F71745A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7F1E5B-5D54-D30A-95BC-45A46931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8BF-FCF2-4DA2-9047-AF09F935F54C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282F86-A4D7-103D-496E-857DE448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182BC-5AD3-258D-EC7D-8EA72180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43C3-35EF-49FC-A214-61723D721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60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05198-322C-09A3-32A6-8DA01789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5687D5-5652-F270-A1CB-B8C026A1D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1E91F2-97B9-C594-1C83-4B027808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8BF-FCF2-4DA2-9047-AF09F935F54C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30FF9-41CF-F2CB-4170-47D9297C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EE9269-E1FA-3273-E511-981715FC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43C3-35EF-49FC-A214-61723D721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22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6903D3-6FE5-B8F5-A27C-7B2ED1D52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41013B-B28D-68DF-4843-E443ED0D8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BA1DC-E738-F3D2-844A-8E46F99D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8BF-FCF2-4DA2-9047-AF09F935F54C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56FF0C-3ED5-8BD3-FE65-6D36913A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1D4620-03E2-33B7-09B3-04C53875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43C3-35EF-49FC-A214-61723D721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95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C0CA7-F7E7-01B5-D088-E8DC6AA4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A5CAA-B00A-B1C6-FBBD-0D59F9FF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DDE13-F05C-C42D-08FD-91B43040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8BF-FCF2-4DA2-9047-AF09F935F54C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AF067-BE1F-02B9-AC7D-4D606AA1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B9768F-8251-26C7-F345-1DEB65E4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43C3-35EF-49FC-A214-61723D721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65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CAD0F-5731-86DE-089E-D3071EFF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C7FB1F-3D94-9D5F-E895-61F8D36E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5003B-41A0-5327-A0AF-31C2EC94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8BF-FCF2-4DA2-9047-AF09F935F54C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59FB3-B68F-7821-FE17-ECD6C658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F849CF-DEF3-0A64-373E-D8997266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43C3-35EF-49FC-A214-61723D721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10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32D3F-8756-90AB-9FBE-AC5CA893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AE29A6-6B8B-9368-7DD9-BBE07A01C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3C63A4-42C2-322E-B27B-13BC27691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19FE32-2B31-2317-71F4-72AC7384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8BF-FCF2-4DA2-9047-AF09F935F54C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2BF54F-09B2-8EF8-7E62-F61E9D64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52B951-309C-819D-C8A3-39399F9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43C3-35EF-49FC-A214-61723D721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63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30C7B-909E-4DF9-16DA-1326A4873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8C6A00-A700-7EEC-C311-068F41404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EB3554-CBC4-3C31-5561-DBA43EB63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287EEF-A656-C3CB-D337-5A56E6D90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4328ED-2D78-3A32-1235-D7F8DF488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D7CB1F-079D-BDEB-3F3E-D3C540D0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8BF-FCF2-4DA2-9047-AF09F935F54C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6BD9E0-B281-0DA5-F5DF-55006655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4C5B24-DF13-FA8E-2FE0-51971B72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43C3-35EF-49FC-A214-61723D721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4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957C-FC4A-00E3-BCD6-C6F745A9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86E150-FE8E-30E4-976D-83C8506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8BF-FCF2-4DA2-9047-AF09F935F54C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5C76EE-E53B-576C-6514-FD0DB35A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981468-9AFB-E35A-576D-43BF4C07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43C3-35EF-49FC-A214-61723D721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55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1947E8-147A-6538-9FBA-38E25669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8BF-FCF2-4DA2-9047-AF09F935F54C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3C21A4-37D1-7B14-568F-B63155C2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F7AA47-ED9F-E0D3-AC1E-1C0E796D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43C3-35EF-49FC-A214-61723D721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47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A420C-6FA4-A79F-198B-12D8DE09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41F57-341F-7AF8-5FA7-FD6F3173A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BBB053-EEF8-93B0-C857-A0A1CAEC7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562F1D-01CF-5D9D-FE8E-85318640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8BF-FCF2-4DA2-9047-AF09F935F54C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6FBF63-30C5-1CB2-2CEC-1E0E72AD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B0CF6C-1931-21F8-432F-9EDCA666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43C3-35EF-49FC-A214-61723D721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38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60C95-1146-8E04-DEA1-BBBC1280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A039D9-5847-364F-9CF7-84E2C214F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0887FC-C853-5FC9-08DD-76EED42D7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3343EF-4B3E-A912-E8F8-2F2A927A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68BF-FCF2-4DA2-9047-AF09F935F54C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3229DA-9782-BD2C-C59F-CA2E5E2A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DBCD5B-4B13-68A6-5556-BF2DFBB5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43C3-35EF-49FC-A214-61723D721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18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04FF29-CB6D-EE74-D92E-89B85DF3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4F3F58-795C-83AB-B3E0-0FF3686F4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51C49A-E9F5-2F49-EB6C-B0885BE89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3168BF-FCF2-4DA2-9047-AF09F935F54C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98780D-25FA-2674-A21A-4F3777475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4095D-6C8C-6442-0C26-3A2986EF4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443C3-35EF-49FC-A214-61723D721F6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15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0CE8-1C38-1486-8D1D-344D8163D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950" y="-407987"/>
            <a:ext cx="9144000" cy="2387600"/>
          </a:xfrm>
        </p:spPr>
        <p:txBody>
          <a:bodyPr/>
          <a:lstStyle/>
          <a:p>
            <a:r>
              <a:rPr lang="en-GB" dirty="0" err="1"/>
              <a:t>Popquiz</a:t>
            </a:r>
            <a:r>
              <a:rPr lang="en-GB" dirty="0"/>
              <a:t>: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8148C6-B8F7-98D7-41ED-AF06B859F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is the primary cause of cancer mortality in females worldwide?</a:t>
            </a:r>
          </a:p>
        </p:txBody>
      </p:sp>
    </p:spTree>
    <p:extLst>
      <p:ext uri="{BB962C8B-B14F-4D97-AF65-F5344CB8AC3E}">
        <p14:creationId xmlns:p14="http://schemas.microsoft.com/office/powerpoint/2010/main" val="815461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56DD6-8D14-24A8-1332-88720D3C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the results matter?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E40792-F8F6-4DDC-485E-9AA45475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Possibility of more routine screening</a:t>
            </a:r>
          </a:p>
          <a:p>
            <a:r>
              <a:rPr lang="en-GB" dirty="0"/>
              <a:t>Reduction of unnecessary biopsies</a:t>
            </a:r>
          </a:p>
          <a:p>
            <a:r>
              <a:rPr lang="en-GB" dirty="0"/>
              <a:t>Application to other multimodal tasks</a:t>
            </a:r>
          </a:p>
        </p:txBody>
      </p:sp>
    </p:spTree>
    <p:extLst>
      <p:ext uri="{BB962C8B-B14F-4D97-AF65-F5344CB8AC3E}">
        <p14:creationId xmlns:p14="http://schemas.microsoft.com/office/powerpoint/2010/main" val="229975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E88D8-F5D6-9C0C-3221-B0C688CE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Math, for those who are </a:t>
            </a:r>
            <a:r>
              <a:rPr lang="en-GB" dirty="0" err="1"/>
              <a:t>interrested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D352EA-C802-D754-FFA2-A17C47231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373" y="1585052"/>
            <a:ext cx="3677163" cy="93358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585A9A7-30D4-1694-055B-5C8596B1C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372" y="2652193"/>
            <a:ext cx="4582164" cy="11050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D178BD0-1E99-9A71-378B-9BE2B3D71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847" y="3854894"/>
            <a:ext cx="4153480" cy="48584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D96B4C0-0704-0924-C5B6-82921E792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321" y="4479554"/>
            <a:ext cx="4163006" cy="93358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B20159F-44EC-65CC-292F-45714B442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6267" y="5608428"/>
            <a:ext cx="3896269" cy="40010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53083DB-CED1-ADFA-694E-B4735FFA4E1C}"/>
              </a:ext>
            </a:extLst>
          </p:cNvPr>
          <p:cNvSpPr txBox="1"/>
          <p:nvPr/>
        </p:nvSpPr>
        <p:spPr>
          <a:xfrm>
            <a:off x="559920" y="2120607"/>
            <a:ext cx="2292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Input into l+1 </a:t>
            </a:r>
            <a:r>
              <a:rPr lang="en-GB" sz="1600" dirty="0" err="1"/>
              <a:t>th</a:t>
            </a:r>
            <a:r>
              <a:rPr lang="en-GB" sz="1600" dirty="0"/>
              <a:t> transformer block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C0054F9-3332-9DA1-FE15-232B1E92E9EE}"/>
              </a:ext>
            </a:extLst>
          </p:cNvPr>
          <p:cNvSpPr txBox="1"/>
          <p:nvPr/>
        </p:nvSpPr>
        <p:spPr>
          <a:xfrm>
            <a:off x="7184253" y="1521411"/>
            <a:ext cx="3088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Multihead</a:t>
            </a:r>
            <a:r>
              <a:rPr lang="en-GB" sz="1600" dirty="0"/>
              <a:t> Self Attention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CA168D5-0786-23CE-1C70-E145324800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6484" y="1386093"/>
            <a:ext cx="1181265" cy="1810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526921A-4C54-C278-29A2-3ED0F55A7B59}"/>
              </a:ext>
            </a:extLst>
          </p:cNvPr>
          <p:cNvSpPr txBox="1"/>
          <p:nvPr/>
        </p:nvSpPr>
        <p:spPr>
          <a:xfrm>
            <a:off x="559920" y="1388499"/>
            <a:ext cx="3088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Features after tokenizers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128B27B-6E20-A430-479C-EE276755EECA}"/>
              </a:ext>
            </a:extLst>
          </p:cNvPr>
          <p:cNvSpPr txBox="1"/>
          <p:nvPr/>
        </p:nvSpPr>
        <p:spPr>
          <a:xfrm>
            <a:off x="7286938" y="359722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Gaussian Error Linear Unit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A5E165F-A2A5-83B7-3A24-30412482DEBB}"/>
              </a:ext>
            </a:extLst>
          </p:cNvPr>
          <p:cNvSpPr txBox="1"/>
          <p:nvPr/>
        </p:nvSpPr>
        <p:spPr>
          <a:xfrm>
            <a:off x="7109237" y="615804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Soft Mixture of experts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AA46F25-E3B3-235E-EA86-0EAB711D8CF9}"/>
              </a:ext>
            </a:extLst>
          </p:cNvPr>
          <p:cNvSpPr txBox="1"/>
          <p:nvPr/>
        </p:nvSpPr>
        <p:spPr>
          <a:xfrm>
            <a:off x="7392214" y="470835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Layer Norm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792EEC0-3D69-0AD1-E3A5-C0865F2C7FD2}"/>
              </a:ext>
            </a:extLst>
          </p:cNvPr>
          <p:cNvSpPr txBox="1"/>
          <p:nvPr/>
        </p:nvSpPr>
        <p:spPr>
          <a:xfrm>
            <a:off x="866536" y="623071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Linear Projection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E139A90-A5E6-E60D-F7AB-171B14C2C5E3}"/>
              </a:ext>
            </a:extLst>
          </p:cNvPr>
          <p:cNvSpPr txBox="1"/>
          <p:nvPr/>
        </p:nvSpPr>
        <p:spPr>
          <a:xfrm>
            <a:off x="7383529" y="258613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Feed Forward Net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77F40AAB-CF2D-A919-34F8-535EFB51A5DA}"/>
              </a:ext>
            </a:extLst>
          </p:cNvPr>
          <p:cNvSpPr/>
          <p:nvPr/>
        </p:nvSpPr>
        <p:spPr>
          <a:xfrm>
            <a:off x="2429435" y="2330779"/>
            <a:ext cx="1268442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45FC1917-DDE6-401C-2AFC-66A15174DEDC}"/>
              </a:ext>
            </a:extLst>
          </p:cNvPr>
          <p:cNvSpPr/>
          <p:nvPr/>
        </p:nvSpPr>
        <p:spPr>
          <a:xfrm rot="21337701">
            <a:off x="3013256" y="1525360"/>
            <a:ext cx="641597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1E6424EB-FD43-8FA7-9D36-E2BB34FBA28B}"/>
              </a:ext>
            </a:extLst>
          </p:cNvPr>
          <p:cNvSpPr/>
          <p:nvPr/>
        </p:nvSpPr>
        <p:spPr>
          <a:xfrm rot="20904604">
            <a:off x="2722041" y="6173318"/>
            <a:ext cx="1645736" cy="524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97392D81-F328-919F-7DE1-EE5E62FE5490}"/>
              </a:ext>
            </a:extLst>
          </p:cNvPr>
          <p:cNvSpPr/>
          <p:nvPr/>
        </p:nvSpPr>
        <p:spPr>
          <a:xfrm rot="11229420">
            <a:off x="5009317" y="6135184"/>
            <a:ext cx="2035949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23125579-603D-8CF8-EE81-A149DEA7ACB6}"/>
              </a:ext>
            </a:extLst>
          </p:cNvPr>
          <p:cNvSpPr/>
          <p:nvPr/>
        </p:nvSpPr>
        <p:spPr>
          <a:xfrm rot="10301809">
            <a:off x="5258357" y="3842699"/>
            <a:ext cx="2035949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B49D4F99-3BB0-84B2-AA6B-66F1676F09C6}"/>
              </a:ext>
            </a:extLst>
          </p:cNvPr>
          <p:cNvSpPr/>
          <p:nvPr/>
        </p:nvSpPr>
        <p:spPr>
          <a:xfrm rot="11229420">
            <a:off x="4919739" y="2587972"/>
            <a:ext cx="2035949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96639AB0-F94B-D667-8345-2C246811AD78}"/>
              </a:ext>
            </a:extLst>
          </p:cNvPr>
          <p:cNvSpPr/>
          <p:nvPr/>
        </p:nvSpPr>
        <p:spPr>
          <a:xfrm rot="10800000">
            <a:off x="4741424" y="1663286"/>
            <a:ext cx="2035949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44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9A2E9-7BF5-5D30-DC45-506A11C5B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CA07E-B4ED-6453-5BBA-DC7E9E712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950" y="-407987"/>
            <a:ext cx="9144000" cy="2387600"/>
          </a:xfrm>
        </p:spPr>
        <p:txBody>
          <a:bodyPr/>
          <a:lstStyle/>
          <a:p>
            <a:r>
              <a:rPr lang="en-GB" dirty="0"/>
              <a:t>Bonus round: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D3E082-ADC3-E308-3C3A-88FAFD845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methods are usually used for screening?</a:t>
            </a:r>
          </a:p>
        </p:txBody>
      </p:sp>
    </p:spTree>
    <p:extLst>
      <p:ext uri="{BB962C8B-B14F-4D97-AF65-F5344CB8AC3E}">
        <p14:creationId xmlns:p14="http://schemas.microsoft.com/office/powerpoint/2010/main" val="420069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22637-D6B8-8AEE-35A1-7F30A674E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400" b="1" i="0" u="none" strike="noStrike" baseline="0" dirty="0">
                <a:cs typeface="Times New Roman" panose="02020603050405020304" pitchFamily="18" charset="0"/>
              </a:rPr>
              <a:t>A large model for non-invasive and</a:t>
            </a:r>
            <a:br>
              <a:rPr lang="en-GB" sz="2400" b="1" i="0" u="none" strike="noStrike" baseline="0" dirty="0">
                <a:cs typeface="Times New Roman" panose="02020603050405020304" pitchFamily="18" charset="0"/>
              </a:rPr>
            </a:br>
            <a:r>
              <a:rPr lang="en-GB" sz="2400" b="1" i="0" u="none" strike="noStrike" baseline="0" dirty="0">
                <a:cs typeface="Times New Roman" panose="02020603050405020304" pitchFamily="18" charset="0"/>
              </a:rPr>
              <a:t>personalized management of breast cancer</a:t>
            </a:r>
            <a:br>
              <a:rPr lang="en-GB" sz="2400" b="1" i="0" u="none" strike="noStrike" baseline="0" dirty="0">
                <a:cs typeface="Times New Roman" panose="02020603050405020304" pitchFamily="18" charset="0"/>
              </a:rPr>
            </a:br>
            <a:r>
              <a:rPr lang="de-DE" sz="2400" b="1" i="0" u="none" strike="noStrike" baseline="0" dirty="0" err="1">
                <a:cs typeface="Times New Roman" panose="02020603050405020304" pitchFamily="18" charset="0"/>
              </a:rPr>
              <a:t>from</a:t>
            </a:r>
            <a:r>
              <a:rPr lang="de-DE" sz="2400" b="1" i="0" u="none" strike="noStrike" baseline="0" dirty="0">
                <a:cs typeface="Times New Roman" panose="02020603050405020304" pitchFamily="18" charset="0"/>
              </a:rPr>
              <a:t> </a:t>
            </a:r>
            <a:r>
              <a:rPr lang="de-DE" sz="2400" b="1" i="0" u="none" strike="noStrike" baseline="0" dirty="0" err="1">
                <a:cs typeface="Times New Roman" panose="02020603050405020304" pitchFamily="18" charset="0"/>
              </a:rPr>
              <a:t>multiparametric</a:t>
            </a:r>
            <a:r>
              <a:rPr lang="de-DE" sz="2400" b="1" i="0" u="none" strike="noStrike" baseline="0" dirty="0">
                <a:cs typeface="Times New Roman" panose="02020603050405020304" pitchFamily="18" charset="0"/>
              </a:rPr>
              <a:t> MRI</a:t>
            </a:r>
            <a:endParaRPr lang="de-DE" sz="2400" b="1" dirty="0">
              <a:cs typeface="Times New Roman" panose="02020603050405020304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472A4C-767A-3DCC-AEF4-EBB2290EA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de-DE" dirty="0" err="1"/>
              <a:t>Summerized</a:t>
            </a:r>
            <a:r>
              <a:rPr lang="de-DE" dirty="0"/>
              <a:t> and </a:t>
            </a:r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</a:t>
            </a:r>
          </a:p>
          <a:p>
            <a:r>
              <a:rPr lang="de-DE" dirty="0"/>
              <a:t>Luis Schmid</a:t>
            </a:r>
          </a:p>
        </p:txBody>
      </p:sp>
    </p:spTree>
    <p:extLst>
      <p:ext uri="{BB962C8B-B14F-4D97-AF65-F5344CB8AC3E}">
        <p14:creationId xmlns:p14="http://schemas.microsoft.com/office/powerpoint/2010/main" val="52462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B0087-7A78-72C3-1DCE-EC585665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41534D-B248-10D4-3960-1485FCBD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Breastcancer</a:t>
            </a:r>
            <a:r>
              <a:rPr lang="de-DE" dirty="0"/>
              <a:t>? MRI? </a:t>
            </a:r>
            <a:r>
              <a:rPr lang="de-DE" dirty="0" err="1"/>
              <a:t>Tf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, im not a </a:t>
            </a:r>
            <a:r>
              <a:rPr lang="de-DE" dirty="0" err="1"/>
              <a:t>doctor</a:t>
            </a:r>
            <a:r>
              <a:rPr lang="de-DE" dirty="0"/>
              <a:t>?</a:t>
            </a:r>
          </a:p>
          <a:p>
            <a:r>
              <a:rPr lang="de-DE" dirty="0"/>
              <a:t>Model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 err="1"/>
              <a:t>Results</a:t>
            </a:r>
            <a:endParaRPr lang="de-DE" dirty="0"/>
          </a:p>
          <a:p>
            <a:r>
              <a:rPr lang="de-DE" dirty="0"/>
              <a:t>Possible </a:t>
            </a:r>
            <a:r>
              <a:rPr lang="de-DE" dirty="0" err="1"/>
              <a:t>applications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50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23C77-2035-8553-58D8-ACD3196E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Breast cancer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723DC5-2418-8425-2A93-38E47A6B9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1800" dirty="0">
                <a:latin typeface="AdvOTdd63dae3"/>
              </a:rPr>
              <a:t>P</a:t>
            </a:r>
            <a:r>
              <a:rPr lang="en-GB" sz="1800" b="0" i="0" u="none" strike="noStrike" baseline="0" dirty="0">
                <a:latin typeface="AdvOTdd63dae3"/>
              </a:rPr>
              <a:t>rimary cause of cancer mortality in females worldwide</a:t>
            </a:r>
          </a:p>
          <a:p>
            <a:pPr algn="l"/>
            <a:r>
              <a:rPr lang="en-GB" sz="1800" dirty="0">
                <a:latin typeface="AdvOTdd63dae3"/>
              </a:rPr>
              <a:t>Early detection improves odds of survival</a:t>
            </a:r>
          </a:p>
          <a:p>
            <a:pPr algn="l"/>
            <a:r>
              <a:rPr lang="en-GB" sz="1800" dirty="0">
                <a:latin typeface="AdvOTdd63dae3"/>
              </a:rPr>
              <a:t>Tissue density contributes to risk for breast cancer -&gt; screening recommended</a:t>
            </a:r>
          </a:p>
          <a:p>
            <a:pPr algn="l"/>
            <a:r>
              <a:rPr lang="en-GB" sz="1800" dirty="0">
                <a:latin typeface="AdvOTdd63dae3"/>
              </a:rPr>
              <a:t>Screening possible with </a:t>
            </a:r>
            <a:r>
              <a:rPr lang="en-GB" sz="1800" dirty="0" err="1">
                <a:latin typeface="AdvOTdd63dae3"/>
              </a:rPr>
              <a:t>f.e</a:t>
            </a:r>
            <a:r>
              <a:rPr lang="en-GB" sz="1800" dirty="0">
                <a:latin typeface="AdvOTdd63dae3"/>
              </a:rPr>
              <a:t>. mammography or MRI imaging</a:t>
            </a:r>
          </a:p>
          <a:p>
            <a:pPr algn="l"/>
            <a:r>
              <a:rPr lang="en-GB" sz="1800" dirty="0">
                <a:latin typeface="AdvOTdd63dae3"/>
              </a:rPr>
              <a:t>Multiparametric MRI data has the highest sensitivity for breast cancer detection</a:t>
            </a:r>
          </a:p>
          <a:p>
            <a:pPr algn="l"/>
            <a:endParaRPr lang="en-GB" sz="1800" dirty="0">
              <a:latin typeface="AdvOTdd63dae3"/>
            </a:endParaRPr>
          </a:p>
          <a:p>
            <a:pPr algn="l"/>
            <a:r>
              <a:rPr lang="en-GB" sz="1800" dirty="0">
                <a:latin typeface="AdvOTdd63dae3"/>
              </a:rPr>
              <a:t>Problem: Detection requires Radiologists analysing lots of data</a:t>
            </a:r>
          </a:p>
          <a:p>
            <a:pPr algn="l"/>
            <a:endParaRPr lang="en-GB" sz="1800" dirty="0">
              <a:latin typeface="AdvOTdd63dae3"/>
            </a:endParaRPr>
          </a:p>
          <a:p>
            <a:pPr algn="l"/>
            <a:r>
              <a:rPr lang="en-GB" sz="1800" dirty="0">
                <a:latin typeface="AdvOTdd63dae3"/>
              </a:rPr>
              <a:t>Solution? Use AI for regular screening 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5A5409-3864-DC85-4CFA-0558E563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618" y="3837709"/>
            <a:ext cx="2957258" cy="226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2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E0231-EA23-0E1C-BCCE-C6F840DA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Systems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D4850-36B0-3E03-040F-D7102600E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Imaging features generate Biomarkers </a:t>
            </a:r>
          </a:p>
          <a:p>
            <a:r>
              <a:rPr lang="en-GB" dirty="0"/>
              <a:t>Based on single modality DCE-MRI (Dynamic Contrast-Enhanced)</a:t>
            </a:r>
          </a:p>
          <a:p>
            <a:pPr marL="0" indent="0">
              <a:buNone/>
            </a:pPr>
            <a:r>
              <a:rPr lang="en-GB" dirty="0"/>
              <a:t>	- high sensitivity, moderate specificity</a:t>
            </a:r>
          </a:p>
          <a:p>
            <a:r>
              <a:rPr lang="en-GB" dirty="0"/>
              <a:t>Usually, more data is available</a:t>
            </a:r>
          </a:p>
          <a:p>
            <a:r>
              <a:rPr lang="en-GB" dirty="0"/>
              <a:t>Other sequences may improve specificity and accuracy</a:t>
            </a:r>
          </a:p>
          <a:p>
            <a:r>
              <a:rPr lang="en-GB" dirty="0"/>
              <a:t>Difficulty is heterogeneity of data and high dimensionality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29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570FB-F520-8D9B-B6E2-6CC26A8F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System: MOME</a:t>
            </a:r>
            <a:br>
              <a:rPr lang="en-GB" dirty="0"/>
            </a:br>
            <a:r>
              <a:rPr lang="en-GB" sz="3600" dirty="0"/>
              <a:t>Mixture-off-modality-experts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09DDBA-D7C7-29D7-CFA7-239D85AFE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 Data is embedded into features</a:t>
            </a:r>
          </a:p>
          <a:p>
            <a:pPr lvl="1"/>
            <a:r>
              <a:rPr lang="en-GB" dirty="0"/>
              <a:t>Each MRI sequence with its own tokenizer</a:t>
            </a:r>
          </a:p>
          <a:p>
            <a:r>
              <a:rPr lang="en-GB" dirty="0"/>
              <a:t>A DCE-MRI with shape 384x256x128x6 to 24x16x8x768</a:t>
            </a:r>
          </a:p>
          <a:p>
            <a:r>
              <a:rPr lang="en-GB" dirty="0"/>
              <a:t>Flattened and concatenated to other tokens</a:t>
            </a:r>
          </a:p>
          <a:p>
            <a:r>
              <a:rPr lang="en-GB" dirty="0"/>
              <a:t>Input into adapted BEiT3 (VLF model 276 Mio parameter)</a:t>
            </a:r>
          </a:p>
          <a:p>
            <a:r>
              <a:rPr lang="en-GB" dirty="0"/>
              <a:t>Fix pretrained weights and inject simple trainable modules</a:t>
            </a:r>
          </a:p>
          <a:p>
            <a:r>
              <a:rPr lang="en-GB" dirty="0"/>
              <a:t>Finish with linear classification layer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27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3E38201-2FB3-6B1A-7E1D-C5C5D056A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082" y="643466"/>
            <a:ext cx="6172927" cy="557106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DE1941C-024F-4A3A-750D-F88345AD1BF0}"/>
              </a:ext>
            </a:extLst>
          </p:cNvPr>
          <p:cNvSpPr txBox="1"/>
          <p:nvPr/>
        </p:nvSpPr>
        <p:spPr>
          <a:xfrm>
            <a:off x="716973" y="1720839"/>
            <a:ext cx="48387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SparseMOME</a:t>
            </a:r>
            <a:r>
              <a:rPr lang="en-GB" dirty="0"/>
              <a:t>/</a:t>
            </a:r>
            <a:r>
              <a:rPr lang="en-GB" dirty="0" err="1"/>
              <a:t>SoftMOME</a:t>
            </a:r>
            <a:endParaRPr lang="en-GB" dirty="0"/>
          </a:p>
          <a:p>
            <a:endParaRPr lang="en-GB" dirty="0"/>
          </a:p>
          <a:p>
            <a:r>
              <a:rPr lang="en-GB" dirty="0"/>
              <a:t>9 Transformer blocks with sparse MOME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feed forward structure, 2 layers of linear projections, then layer norm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Sparse MOME can be removed for missing modality</a:t>
            </a:r>
          </a:p>
          <a:p>
            <a:endParaRPr lang="en-GB" dirty="0"/>
          </a:p>
          <a:p>
            <a:r>
              <a:rPr lang="en-GB" dirty="0"/>
              <a:t>3 </a:t>
            </a:r>
            <a:r>
              <a:rPr lang="en-GB" dirty="0" err="1"/>
              <a:t>Transfomer</a:t>
            </a:r>
            <a:r>
              <a:rPr lang="en-GB" dirty="0"/>
              <a:t> blocks with soft MOME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Includes </a:t>
            </a:r>
            <a:r>
              <a:rPr lang="en-GB" dirty="0" err="1"/>
              <a:t>SMoE</a:t>
            </a:r>
            <a:r>
              <a:rPr lang="en-GB" dirty="0"/>
              <a:t> Soft Mixture of Experts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Learns and integrated multimodal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53273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C8846A-D4B1-E0EC-D72E-DFD5E65C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400"/>
              <a:t>Results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ACD59C-03F3-18A9-FA39-C0F71D13A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/>
              <a:t>AUROC 0.896 AUCPR 0.901</a:t>
            </a:r>
          </a:p>
          <a:p>
            <a:r>
              <a:rPr lang="en-GB" sz="2200"/>
              <a:t>Outperforms comparable methods, especially unimodal</a:t>
            </a:r>
          </a:p>
          <a:p>
            <a:r>
              <a:rPr lang="en-GB" sz="2200"/>
              <a:t>Able to generalize to datasets of different hospitals</a:t>
            </a:r>
          </a:p>
          <a:p>
            <a:r>
              <a:rPr lang="en-GB" sz="2200"/>
              <a:t>Comparable to radiologists</a:t>
            </a:r>
          </a:p>
          <a:p>
            <a:r>
              <a:rPr lang="en-GB" sz="2200"/>
              <a:t>Able to infer with missing modalities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7BFD11-EBC0-0E31-3A3F-02B0087A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272" y="640080"/>
            <a:ext cx="188252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Breitbild</PresentationFormat>
  <Paragraphs>67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AdvOTdd63dae3</vt:lpstr>
      <vt:lpstr>Aptos</vt:lpstr>
      <vt:lpstr>Aptos Display</vt:lpstr>
      <vt:lpstr>Arial</vt:lpstr>
      <vt:lpstr>Times New Roman</vt:lpstr>
      <vt:lpstr>Office</vt:lpstr>
      <vt:lpstr>Popquiz:</vt:lpstr>
      <vt:lpstr>Bonus round:</vt:lpstr>
      <vt:lpstr>A large model for non-invasive and personalized management of breast cancer from multiparametric MRI</vt:lpstr>
      <vt:lpstr>Table of contents</vt:lpstr>
      <vt:lpstr>Breast cancer</vt:lpstr>
      <vt:lpstr>Current Systems</vt:lpstr>
      <vt:lpstr>Proposed System: MOME Mixture-off-modality-experts</vt:lpstr>
      <vt:lpstr>PowerPoint-Präsentation</vt:lpstr>
      <vt:lpstr>Results</vt:lpstr>
      <vt:lpstr>Why do the results matter?</vt:lpstr>
      <vt:lpstr>Math, for those who are interrested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schmid</dc:creator>
  <cp:lastModifiedBy>luis schmid</cp:lastModifiedBy>
  <cp:revision>2</cp:revision>
  <dcterms:created xsi:type="dcterms:W3CDTF">2025-05-26T22:16:06Z</dcterms:created>
  <dcterms:modified xsi:type="dcterms:W3CDTF">2025-05-28T10:11:00Z</dcterms:modified>
</cp:coreProperties>
</file>