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4"/>
  </p:notesMasterIdLst>
  <p:sldIdLst>
    <p:sldId id="256" r:id="rId2"/>
    <p:sldId id="257" r:id="rId3"/>
    <p:sldId id="258" r:id="rId4"/>
    <p:sldId id="259" r:id="rId5"/>
    <p:sldId id="271" r:id="rId6"/>
    <p:sldId id="261" r:id="rId7"/>
    <p:sldId id="262" r:id="rId8"/>
    <p:sldId id="263" r:id="rId9"/>
    <p:sldId id="264" r:id="rId10"/>
    <p:sldId id="272" r:id="rId11"/>
    <p:sldId id="267" r:id="rId12"/>
    <p:sldId id="268" r:id="rId13"/>
    <p:sldId id="269" r:id="rId14"/>
    <p:sldId id="265" r:id="rId15"/>
    <p:sldId id="273" r:id="rId16"/>
    <p:sldId id="274" r:id="rId17"/>
    <p:sldId id="275" r:id="rId18"/>
    <p:sldId id="276" r:id="rId19"/>
    <p:sldId id="277" r:id="rId20"/>
    <p:sldId id="278" r:id="rId21"/>
    <p:sldId id="279" r:id="rId22"/>
    <p:sldId id="270" r:id="rId23"/>
  </p:sldIdLst>
  <p:sldSz cx="9144000" cy="5143500" type="screen16x9"/>
  <p:notesSz cx="6858000" cy="9144000"/>
  <p:embeddedFontLst>
    <p:embeddedFont>
      <p:font typeface="Oswald" panose="020B0604020202020204" charset="0"/>
      <p:regular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D6A07E-18EB-44EF-8830-1447F7862E14}">
  <a:tblStyle styleId="{46D6A07E-18EB-44EF-8830-1447F7862E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8" autoAdjust="0"/>
  </p:normalViewPr>
  <p:slideViewPr>
    <p:cSldViewPr snapToGrid="0">
      <p:cViewPr varScale="1">
        <p:scale>
          <a:sx n="91" d="100"/>
          <a:sy n="91" d="100"/>
        </p:scale>
        <p:origin x="7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66403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82411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70571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a5282f5d8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a5282f5d8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050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91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a5282f5d8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a5282f5d8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7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a4dfecce4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a4dfecce4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291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61840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a5282f5d8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a5282f5d8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46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494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226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1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6420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41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a5282f5d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a5282f5d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36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a4dfecce4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a4dfecce4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6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209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9047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5136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a4dfecce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a4dfecce4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79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a4dfecce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7a4dfecce4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7949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a4dfecce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7a4dfecce4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5394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a4dfecce4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a4dfecce4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57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sp>
        <p:nvSpPr>
          <p:cNvPr id="51" name="Google Shape;51;p13"/>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3044100" y="0"/>
            <a:ext cx="6099900" cy="5143500"/>
          </a:xfrm>
          <a:prstGeom prst="rect">
            <a:avLst/>
          </a:prstGeom>
          <a:solidFill>
            <a:srgbClr val="FFA800">
              <a:alpha val="8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txBox="1">
            <a:spLocks noGrp="1"/>
          </p:cNvSpPr>
          <p:nvPr>
            <p:ph type="ctrTitle"/>
          </p:nvPr>
        </p:nvSpPr>
        <p:spPr>
          <a:xfrm>
            <a:off x="3679325" y="2753850"/>
            <a:ext cx="4903800" cy="1159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cxnSp>
        <p:nvCxnSpPr>
          <p:cNvPr id="54" name="Google Shape;54;p13"/>
          <p:cNvCxnSpPr/>
          <p:nvPr/>
        </p:nvCxnSpPr>
        <p:spPr>
          <a:xfrm>
            <a:off x="3815840" y="4083900"/>
            <a:ext cx="695700" cy="0"/>
          </a:xfrm>
          <a:prstGeom prst="straightConnector1">
            <a:avLst/>
          </a:prstGeom>
          <a:noFill/>
          <a:ln w="38100" cap="flat" cmpd="sng">
            <a:solidFill>
              <a:srgbClr val="FFFFFF"/>
            </a:solidFill>
            <a:prstDash val="solid"/>
            <a:round/>
            <a:headEnd type="none" w="sm" len="sm"/>
            <a:tailEnd type="none" w="sm" len="sm"/>
          </a:ln>
        </p:spPr>
      </p:cxnSp>
      <p:sp>
        <p:nvSpPr>
          <p:cNvPr id="55" name="Google Shape;55;p13"/>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ird - 2 columns left">
  <p:cSld name="Third - 2 columns left">
    <p:spTree>
      <p:nvGrpSpPr>
        <p:cNvPr id="1" name="Shape 56"/>
        <p:cNvGrpSpPr/>
        <p:nvPr/>
      </p:nvGrpSpPr>
      <p:grpSpPr>
        <a:xfrm>
          <a:off x="0" y="0"/>
          <a:ext cx="0" cy="0"/>
          <a:chOff x="0" y="0"/>
          <a:chExt cx="0" cy="0"/>
        </a:xfrm>
      </p:grpSpPr>
      <p:sp>
        <p:nvSpPr>
          <p:cNvPr id="57" name="Google Shape;57;p14"/>
          <p:cNvSpPr/>
          <p:nvPr/>
        </p:nvSpPr>
        <p:spPr>
          <a:xfrm flipH="1">
            <a:off x="6099775" y="0"/>
            <a:ext cx="3044100" cy="5143500"/>
          </a:xfrm>
          <a:prstGeom prst="rect">
            <a:avLst/>
          </a:prstGeom>
          <a:solidFill>
            <a:srgbClr val="325680">
              <a:alpha val="85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txBox="1">
            <a:spLocks noGrp="1"/>
          </p:cNvSpPr>
          <p:nvPr>
            <p:ph type="title"/>
          </p:nvPr>
        </p:nvSpPr>
        <p:spPr>
          <a:xfrm>
            <a:off x="434705" y="796375"/>
            <a:ext cx="5218800" cy="6693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4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1" name="Google Shape;61;p14"/>
          <p:cNvSpPr txBox="1">
            <a:spLocks noGrp="1"/>
          </p:cNvSpPr>
          <p:nvPr>
            <p:ph type="body" idx="1"/>
          </p:nvPr>
        </p:nvSpPr>
        <p:spPr>
          <a:xfrm>
            <a:off x="434330" y="1614875"/>
            <a:ext cx="2532900" cy="31587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FFFFFF"/>
              </a:buClr>
              <a:buSzPts val="1400"/>
              <a:buChar char="●"/>
              <a:defRPr sz="1400">
                <a:solidFill>
                  <a:srgbClr val="FFFFFF"/>
                </a:solidFill>
              </a:defRPr>
            </a:lvl1pPr>
            <a:lvl2pPr marL="914400" lvl="1" indent="-317500" algn="l" rtl="0">
              <a:lnSpc>
                <a:spcPct val="100000"/>
              </a:lnSpc>
              <a:spcBef>
                <a:spcPts val="0"/>
              </a:spcBef>
              <a:spcAft>
                <a:spcPts val="0"/>
              </a:spcAft>
              <a:buClr>
                <a:srgbClr val="FFFFFF"/>
              </a:buClr>
              <a:buSzPts val="1400"/>
              <a:buChar char="○"/>
              <a:defRPr sz="1400">
                <a:solidFill>
                  <a:srgbClr val="FFFFFF"/>
                </a:solidFill>
              </a:defRPr>
            </a:lvl2pPr>
            <a:lvl3pPr marL="1371600" lvl="2" indent="-317500" algn="l" rtl="0">
              <a:lnSpc>
                <a:spcPct val="100000"/>
              </a:lnSpc>
              <a:spcBef>
                <a:spcPts val="0"/>
              </a:spcBef>
              <a:spcAft>
                <a:spcPts val="0"/>
              </a:spcAft>
              <a:buClr>
                <a:srgbClr val="FFFFFF"/>
              </a:buClr>
              <a:buSzPts val="1400"/>
              <a:buChar char="■"/>
              <a:defRPr sz="1400">
                <a:solidFill>
                  <a:srgbClr val="FFFFFF"/>
                </a:solidFill>
              </a:defRPr>
            </a:lvl3pPr>
            <a:lvl4pPr marL="1828800" lvl="3" indent="-317500" algn="l" rtl="0">
              <a:lnSpc>
                <a:spcPct val="100000"/>
              </a:lnSpc>
              <a:spcBef>
                <a:spcPts val="0"/>
              </a:spcBef>
              <a:spcAft>
                <a:spcPts val="0"/>
              </a:spcAft>
              <a:buClr>
                <a:srgbClr val="FFFFFF"/>
              </a:buClr>
              <a:buSzPts val="1400"/>
              <a:buChar char="●"/>
              <a:defRPr sz="1400">
                <a:solidFill>
                  <a:srgbClr val="FFFFFF"/>
                </a:solidFill>
              </a:defRPr>
            </a:lvl4pPr>
            <a:lvl5pPr marL="2286000" lvl="4" indent="-317500" algn="l" rtl="0">
              <a:lnSpc>
                <a:spcPct val="100000"/>
              </a:lnSpc>
              <a:spcBef>
                <a:spcPts val="0"/>
              </a:spcBef>
              <a:spcAft>
                <a:spcPts val="0"/>
              </a:spcAft>
              <a:buClr>
                <a:srgbClr val="FFFFFF"/>
              </a:buClr>
              <a:buSzPts val="1400"/>
              <a:buChar char="○"/>
              <a:defRPr sz="1400">
                <a:solidFill>
                  <a:srgbClr val="FFFFFF"/>
                </a:solidFill>
              </a:defRPr>
            </a:lvl5pPr>
            <a:lvl6pPr marL="2743200" lvl="5" indent="-317500" algn="l" rtl="0">
              <a:lnSpc>
                <a:spcPct val="100000"/>
              </a:lnSpc>
              <a:spcBef>
                <a:spcPts val="0"/>
              </a:spcBef>
              <a:spcAft>
                <a:spcPts val="0"/>
              </a:spcAft>
              <a:buClr>
                <a:srgbClr val="FFFFFF"/>
              </a:buClr>
              <a:buSzPts val="1400"/>
              <a:buChar char="■"/>
              <a:defRPr sz="1400">
                <a:solidFill>
                  <a:srgbClr val="FFFFFF"/>
                </a:solidFill>
              </a:defRPr>
            </a:lvl6pPr>
            <a:lvl7pPr marL="3200400" lvl="6" indent="-317500" algn="l" rtl="0">
              <a:lnSpc>
                <a:spcPct val="100000"/>
              </a:lnSpc>
              <a:spcBef>
                <a:spcPts val="0"/>
              </a:spcBef>
              <a:spcAft>
                <a:spcPts val="0"/>
              </a:spcAft>
              <a:buClr>
                <a:srgbClr val="FFFFFF"/>
              </a:buClr>
              <a:buSzPts val="1400"/>
              <a:buChar char="●"/>
              <a:defRPr sz="1400">
                <a:solidFill>
                  <a:srgbClr val="FFFFFF"/>
                </a:solidFill>
              </a:defRPr>
            </a:lvl7pPr>
            <a:lvl8pPr marL="3657600" lvl="7" indent="-317500" algn="l" rtl="0">
              <a:lnSpc>
                <a:spcPct val="100000"/>
              </a:lnSpc>
              <a:spcBef>
                <a:spcPts val="0"/>
              </a:spcBef>
              <a:spcAft>
                <a:spcPts val="0"/>
              </a:spcAft>
              <a:buClr>
                <a:srgbClr val="FFFFFF"/>
              </a:buClr>
              <a:buSzPts val="1400"/>
              <a:buChar char="○"/>
              <a:defRPr sz="1400">
                <a:solidFill>
                  <a:srgbClr val="FFFFFF"/>
                </a:solidFill>
              </a:defRPr>
            </a:lvl8pPr>
            <a:lvl9pPr marL="4114800" lvl="8" indent="-317500" algn="l" rtl="0">
              <a:lnSpc>
                <a:spcPct val="100000"/>
              </a:lnSpc>
              <a:spcBef>
                <a:spcPts val="0"/>
              </a:spcBef>
              <a:spcAft>
                <a:spcPts val="0"/>
              </a:spcAft>
              <a:buClr>
                <a:srgbClr val="FFFFFF"/>
              </a:buClr>
              <a:buSzPts val="1400"/>
              <a:buChar char="■"/>
              <a:defRPr sz="1400">
                <a:solidFill>
                  <a:srgbClr val="FFFFFF"/>
                </a:solidFill>
              </a:defRPr>
            </a:lvl9pPr>
          </a:lstStyle>
          <a:p>
            <a:endParaRPr/>
          </a:p>
        </p:txBody>
      </p:sp>
      <p:sp>
        <p:nvSpPr>
          <p:cNvPr id="62" name="Google Shape;62;p14"/>
          <p:cNvSpPr txBox="1">
            <a:spLocks noGrp="1"/>
          </p:cNvSpPr>
          <p:nvPr>
            <p:ph type="body" idx="2"/>
          </p:nvPr>
        </p:nvSpPr>
        <p:spPr>
          <a:xfrm>
            <a:off x="3120084" y="1614875"/>
            <a:ext cx="2532900" cy="31587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Clr>
                <a:srgbClr val="FFFFFF"/>
              </a:buClr>
              <a:buSzPts val="1400"/>
              <a:buChar char="●"/>
              <a:defRPr sz="1400">
                <a:solidFill>
                  <a:srgbClr val="FFFFFF"/>
                </a:solidFill>
              </a:defRPr>
            </a:lvl1pPr>
            <a:lvl2pPr marL="914400" lvl="1" indent="-317500" algn="l" rtl="0">
              <a:lnSpc>
                <a:spcPct val="100000"/>
              </a:lnSpc>
              <a:spcBef>
                <a:spcPts val="0"/>
              </a:spcBef>
              <a:spcAft>
                <a:spcPts val="0"/>
              </a:spcAft>
              <a:buClr>
                <a:srgbClr val="FFFFFF"/>
              </a:buClr>
              <a:buSzPts val="1400"/>
              <a:buChar char="○"/>
              <a:defRPr sz="1400">
                <a:solidFill>
                  <a:srgbClr val="FFFFFF"/>
                </a:solidFill>
              </a:defRPr>
            </a:lvl2pPr>
            <a:lvl3pPr marL="1371600" lvl="2" indent="-317500" algn="l" rtl="0">
              <a:lnSpc>
                <a:spcPct val="100000"/>
              </a:lnSpc>
              <a:spcBef>
                <a:spcPts val="0"/>
              </a:spcBef>
              <a:spcAft>
                <a:spcPts val="0"/>
              </a:spcAft>
              <a:buClr>
                <a:srgbClr val="FFFFFF"/>
              </a:buClr>
              <a:buSzPts val="1400"/>
              <a:buChar char="■"/>
              <a:defRPr sz="1400">
                <a:solidFill>
                  <a:srgbClr val="FFFFFF"/>
                </a:solidFill>
              </a:defRPr>
            </a:lvl3pPr>
            <a:lvl4pPr marL="1828800" lvl="3" indent="-317500" algn="l" rtl="0">
              <a:lnSpc>
                <a:spcPct val="100000"/>
              </a:lnSpc>
              <a:spcBef>
                <a:spcPts val="0"/>
              </a:spcBef>
              <a:spcAft>
                <a:spcPts val="0"/>
              </a:spcAft>
              <a:buClr>
                <a:srgbClr val="FFFFFF"/>
              </a:buClr>
              <a:buSzPts val="1400"/>
              <a:buChar char="●"/>
              <a:defRPr sz="1400">
                <a:solidFill>
                  <a:srgbClr val="FFFFFF"/>
                </a:solidFill>
              </a:defRPr>
            </a:lvl4pPr>
            <a:lvl5pPr marL="2286000" lvl="4" indent="-317500" algn="l" rtl="0">
              <a:lnSpc>
                <a:spcPct val="100000"/>
              </a:lnSpc>
              <a:spcBef>
                <a:spcPts val="0"/>
              </a:spcBef>
              <a:spcAft>
                <a:spcPts val="0"/>
              </a:spcAft>
              <a:buClr>
                <a:srgbClr val="FFFFFF"/>
              </a:buClr>
              <a:buSzPts val="1400"/>
              <a:buChar char="○"/>
              <a:defRPr sz="1400">
                <a:solidFill>
                  <a:srgbClr val="FFFFFF"/>
                </a:solidFill>
              </a:defRPr>
            </a:lvl5pPr>
            <a:lvl6pPr marL="2743200" lvl="5" indent="-317500" algn="l" rtl="0">
              <a:lnSpc>
                <a:spcPct val="100000"/>
              </a:lnSpc>
              <a:spcBef>
                <a:spcPts val="0"/>
              </a:spcBef>
              <a:spcAft>
                <a:spcPts val="0"/>
              </a:spcAft>
              <a:buClr>
                <a:srgbClr val="FFFFFF"/>
              </a:buClr>
              <a:buSzPts val="1400"/>
              <a:buChar char="■"/>
              <a:defRPr sz="1400">
                <a:solidFill>
                  <a:srgbClr val="FFFFFF"/>
                </a:solidFill>
              </a:defRPr>
            </a:lvl6pPr>
            <a:lvl7pPr marL="3200400" lvl="6" indent="-317500" algn="l" rtl="0">
              <a:lnSpc>
                <a:spcPct val="100000"/>
              </a:lnSpc>
              <a:spcBef>
                <a:spcPts val="0"/>
              </a:spcBef>
              <a:spcAft>
                <a:spcPts val="0"/>
              </a:spcAft>
              <a:buClr>
                <a:srgbClr val="FFFFFF"/>
              </a:buClr>
              <a:buSzPts val="1400"/>
              <a:buChar char="●"/>
              <a:defRPr sz="1400">
                <a:solidFill>
                  <a:srgbClr val="FFFFFF"/>
                </a:solidFill>
              </a:defRPr>
            </a:lvl7pPr>
            <a:lvl8pPr marL="3657600" lvl="7" indent="-317500" algn="l" rtl="0">
              <a:lnSpc>
                <a:spcPct val="100000"/>
              </a:lnSpc>
              <a:spcBef>
                <a:spcPts val="0"/>
              </a:spcBef>
              <a:spcAft>
                <a:spcPts val="0"/>
              </a:spcAft>
              <a:buClr>
                <a:srgbClr val="FFFFFF"/>
              </a:buClr>
              <a:buSzPts val="1400"/>
              <a:buChar char="○"/>
              <a:defRPr sz="1400">
                <a:solidFill>
                  <a:srgbClr val="FFFFFF"/>
                </a:solidFill>
              </a:defRPr>
            </a:lvl8pPr>
            <a:lvl9pPr marL="4114800" lvl="8" indent="-317500" algn="l" rtl="0">
              <a:lnSpc>
                <a:spcPct val="100000"/>
              </a:lnSpc>
              <a:spcBef>
                <a:spcPts val="0"/>
              </a:spcBef>
              <a:spcAft>
                <a:spcPts val="0"/>
              </a:spcAft>
              <a:buClr>
                <a:srgbClr val="FFFFFF"/>
              </a:buClr>
              <a:buSzPts val="1400"/>
              <a:buChar char="■"/>
              <a:defRPr sz="1400">
                <a:solidFill>
                  <a:srgbClr val="FFFFFF"/>
                </a:solidFill>
              </a:defRPr>
            </a:lvl9pPr>
          </a:lstStyle>
          <a:p>
            <a:endParaRPr/>
          </a:p>
        </p:txBody>
      </p:sp>
      <p:sp>
        <p:nvSpPr>
          <p:cNvPr id="63" name="Google Shape;63;p14"/>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marL="0" lvl="0" indent="0" algn="ctr" rtl="0">
              <a:lnSpc>
                <a:spcPct val="100000"/>
              </a:lnSpc>
              <a:spcBef>
                <a:spcPts val="0"/>
              </a:spcBef>
              <a:spcAft>
                <a:spcPts val="0"/>
              </a:spcAft>
              <a:buClr>
                <a:srgbClr val="294667"/>
              </a:buClr>
              <a:buSzPts val="1400"/>
              <a:buFont typeface="Arial"/>
              <a:buNone/>
              <a:defRPr>
                <a:solidFill>
                  <a:srgbClr val="294667"/>
                </a:solidFill>
              </a:defRPr>
            </a:lvl1pPr>
            <a:lvl2pPr marL="0" lvl="1" indent="0" algn="ctr" rtl="0">
              <a:lnSpc>
                <a:spcPct val="100000"/>
              </a:lnSpc>
              <a:spcBef>
                <a:spcPts val="0"/>
              </a:spcBef>
              <a:spcAft>
                <a:spcPts val="0"/>
              </a:spcAft>
              <a:buClr>
                <a:srgbClr val="294667"/>
              </a:buClr>
              <a:buSzPts val="1400"/>
              <a:buFont typeface="Arial"/>
              <a:buNone/>
              <a:defRPr>
                <a:solidFill>
                  <a:srgbClr val="294667"/>
                </a:solidFill>
              </a:defRPr>
            </a:lvl2pPr>
            <a:lvl3pPr marL="0" lvl="2" indent="0" algn="ctr" rtl="0">
              <a:lnSpc>
                <a:spcPct val="100000"/>
              </a:lnSpc>
              <a:spcBef>
                <a:spcPts val="0"/>
              </a:spcBef>
              <a:spcAft>
                <a:spcPts val="0"/>
              </a:spcAft>
              <a:buClr>
                <a:srgbClr val="294667"/>
              </a:buClr>
              <a:buSzPts val="1400"/>
              <a:buFont typeface="Arial"/>
              <a:buNone/>
              <a:defRPr>
                <a:solidFill>
                  <a:srgbClr val="294667"/>
                </a:solidFill>
              </a:defRPr>
            </a:lvl3pPr>
            <a:lvl4pPr marL="0" lvl="3" indent="0" algn="ctr" rtl="0">
              <a:lnSpc>
                <a:spcPct val="100000"/>
              </a:lnSpc>
              <a:spcBef>
                <a:spcPts val="0"/>
              </a:spcBef>
              <a:spcAft>
                <a:spcPts val="0"/>
              </a:spcAft>
              <a:buClr>
                <a:srgbClr val="294667"/>
              </a:buClr>
              <a:buSzPts val="1400"/>
              <a:buFont typeface="Arial"/>
              <a:buNone/>
              <a:defRPr>
                <a:solidFill>
                  <a:srgbClr val="294667"/>
                </a:solidFill>
              </a:defRPr>
            </a:lvl4pPr>
            <a:lvl5pPr marL="0" lvl="4" indent="0" algn="ctr" rtl="0">
              <a:lnSpc>
                <a:spcPct val="100000"/>
              </a:lnSpc>
              <a:spcBef>
                <a:spcPts val="0"/>
              </a:spcBef>
              <a:spcAft>
                <a:spcPts val="0"/>
              </a:spcAft>
              <a:buClr>
                <a:srgbClr val="294667"/>
              </a:buClr>
              <a:buSzPts val="1400"/>
              <a:buFont typeface="Arial"/>
              <a:buNone/>
              <a:defRPr>
                <a:solidFill>
                  <a:srgbClr val="294667"/>
                </a:solidFill>
              </a:defRPr>
            </a:lvl5pPr>
            <a:lvl6pPr marL="0" lvl="5" indent="0" algn="ctr" rtl="0">
              <a:lnSpc>
                <a:spcPct val="100000"/>
              </a:lnSpc>
              <a:spcBef>
                <a:spcPts val="0"/>
              </a:spcBef>
              <a:spcAft>
                <a:spcPts val="0"/>
              </a:spcAft>
              <a:buClr>
                <a:srgbClr val="294667"/>
              </a:buClr>
              <a:buSzPts val="1400"/>
              <a:buFont typeface="Arial"/>
              <a:buNone/>
              <a:defRPr>
                <a:solidFill>
                  <a:srgbClr val="294667"/>
                </a:solidFill>
              </a:defRPr>
            </a:lvl6pPr>
            <a:lvl7pPr marL="0" lvl="6" indent="0" algn="ctr" rtl="0">
              <a:lnSpc>
                <a:spcPct val="100000"/>
              </a:lnSpc>
              <a:spcBef>
                <a:spcPts val="0"/>
              </a:spcBef>
              <a:spcAft>
                <a:spcPts val="0"/>
              </a:spcAft>
              <a:buClr>
                <a:srgbClr val="294667"/>
              </a:buClr>
              <a:buSzPts val="1400"/>
              <a:buFont typeface="Arial"/>
              <a:buNone/>
              <a:defRPr>
                <a:solidFill>
                  <a:srgbClr val="294667"/>
                </a:solidFill>
              </a:defRPr>
            </a:lvl7pPr>
            <a:lvl8pPr marL="0" lvl="7" indent="0" algn="ctr" rtl="0">
              <a:lnSpc>
                <a:spcPct val="100000"/>
              </a:lnSpc>
              <a:spcBef>
                <a:spcPts val="0"/>
              </a:spcBef>
              <a:spcAft>
                <a:spcPts val="0"/>
              </a:spcAft>
              <a:buClr>
                <a:srgbClr val="294667"/>
              </a:buClr>
              <a:buSzPts val="1400"/>
              <a:buFont typeface="Arial"/>
              <a:buNone/>
              <a:defRPr>
                <a:solidFill>
                  <a:srgbClr val="294667"/>
                </a:solidFill>
              </a:defRPr>
            </a:lvl8pPr>
            <a:lvl9pPr marL="0" lvl="8" indent="0" algn="ctr" rtl="0">
              <a:lnSpc>
                <a:spcPct val="100000"/>
              </a:lnSpc>
              <a:spcBef>
                <a:spcPts val="0"/>
              </a:spcBef>
              <a:spcAft>
                <a:spcPts val="0"/>
              </a:spcAft>
              <a:buClr>
                <a:srgbClr val="294667"/>
              </a:buClr>
              <a:buSzPts val="1400"/>
              <a:buFont typeface="Arial"/>
              <a:buNone/>
              <a:defRPr>
                <a:solidFill>
                  <a:srgbClr val="294667"/>
                </a:solidFill>
              </a:defRPr>
            </a:lvl9pPr>
          </a:lstStyle>
          <a:p>
            <a:pPr marL="0" lvl="0" indent="0" algn="ctr" rtl="0">
              <a:spcBef>
                <a:spcPts val="0"/>
              </a:spcBef>
              <a:spcAft>
                <a:spcPts val="0"/>
              </a:spcAft>
              <a:buNone/>
            </a:pPr>
            <a:fld id="{00000000-1234-1234-1234-123412341234}" type="slidenum">
              <a:rPr lang="vi-VN"/>
              <a:t>‹#›</a:t>
            </a:fld>
            <a:endParaRPr/>
          </a:p>
        </p:txBody>
      </p:sp>
      <p:cxnSp>
        <p:nvCxnSpPr>
          <p:cNvPr id="64" name="Google Shape;64;p14"/>
          <p:cNvCxnSpPr/>
          <p:nvPr/>
        </p:nvCxnSpPr>
        <p:spPr>
          <a:xfrm>
            <a:off x="545292" y="1519975"/>
            <a:ext cx="452400" cy="0"/>
          </a:xfrm>
          <a:prstGeom prst="straightConnector1">
            <a:avLst/>
          </a:prstGeom>
          <a:noFill/>
          <a:ln w="28575" cap="flat" cmpd="sng">
            <a:solidFill>
              <a:srgbClr val="294667"/>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5"/>
        <p:cNvGrpSpPr/>
        <p:nvPr/>
      </p:nvGrpSpPr>
      <p:grpSpPr>
        <a:xfrm>
          <a:off x="0" y="0"/>
          <a:ext cx="0" cy="0"/>
          <a:chOff x="0" y="0"/>
          <a:chExt cx="0" cy="0"/>
        </a:xfrm>
      </p:grpSpPr>
      <p:sp>
        <p:nvSpPr>
          <p:cNvPr id="66" name="Google Shape;66;p15"/>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3043975" y="0"/>
            <a:ext cx="6099900" cy="5143500"/>
          </a:xfrm>
          <a:prstGeom prst="rect">
            <a:avLst/>
          </a:prstGeom>
          <a:solidFill>
            <a:srgbClr val="325680">
              <a:alpha val="85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8" name="Google Shape;68;p15"/>
          <p:cNvCxnSpPr/>
          <p:nvPr/>
        </p:nvCxnSpPr>
        <p:spPr>
          <a:xfrm>
            <a:off x="534891" y="1796050"/>
            <a:ext cx="452400" cy="0"/>
          </a:xfrm>
          <a:prstGeom prst="straightConnector1">
            <a:avLst/>
          </a:prstGeom>
          <a:noFill/>
          <a:ln w="28575" cap="flat" cmpd="sng">
            <a:solidFill>
              <a:srgbClr val="FFA800"/>
            </a:solidFill>
            <a:prstDash val="solid"/>
            <a:round/>
            <a:headEnd type="none" w="sm" len="sm"/>
            <a:tailEnd type="none" w="sm" len="sm"/>
          </a:ln>
        </p:spPr>
      </p:cxnSp>
      <p:sp>
        <p:nvSpPr>
          <p:cNvPr id="69" name="Google Shape;69;p15"/>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txBox="1">
            <a:spLocks noGrp="1"/>
          </p:cNvSpPr>
          <p:nvPr>
            <p:ph type="title"/>
          </p:nvPr>
        </p:nvSpPr>
        <p:spPr>
          <a:xfrm>
            <a:off x="442405" y="1045150"/>
            <a:ext cx="2147400" cy="674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14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71" name="Google Shape;71;p15"/>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marL="0" lvl="0" indent="0" algn="ctr" rtl="0">
              <a:lnSpc>
                <a:spcPct val="100000"/>
              </a:lnSpc>
              <a:spcBef>
                <a:spcPts val="0"/>
              </a:spcBef>
              <a:spcAft>
                <a:spcPts val="0"/>
              </a:spcAft>
              <a:buClr>
                <a:srgbClr val="FFFFFF"/>
              </a:buClr>
              <a:buSzPts val="1400"/>
              <a:buFont typeface="Arial"/>
              <a:buNone/>
              <a:defRPr>
                <a:solidFill>
                  <a:srgbClr val="FFFFFF"/>
                </a:solidFill>
              </a:defRPr>
            </a:lvl1pPr>
            <a:lvl2pPr marL="0" lvl="1" indent="0" algn="ctr" rtl="0">
              <a:lnSpc>
                <a:spcPct val="100000"/>
              </a:lnSpc>
              <a:spcBef>
                <a:spcPts val="0"/>
              </a:spcBef>
              <a:spcAft>
                <a:spcPts val="0"/>
              </a:spcAft>
              <a:buClr>
                <a:srgbClr val="FFFFFF"/>
              </a:buClr>
              <a:buSzPts val="1400"/>
              <a:buFont typeface="Arial"/>
              <a:buNone/>
              <a:defRPr>
                <a:solidFill>
                  <a:srgbClr val="FFFFFF"/>
                </a:solidFill>
              </a:defRPr>
            </a:lvl2pPr>
            <a:lvl3pPr marL="0" lvl="2" indent="0" algn="ctr" rtl="0">
              <a:lnSpc>
                <a:spcPct val="100000"/>
              </a:lnSpc>
              <a:spcBef>
                <a:spcPts val="0"/>
              </a:spcBef>
              <a:spcAft>
                <a:spcPts val="0"/>
              </a:spcAft>
              <a:buClr>
                <a:srgbClr val="FFFFFF"/>
              </a:buClr>
              <a:buSzPts val="1400"/>
              <a:buFont typeface="Arial"/>
              <a:buNone/>
              <a:defRPr>
                <a:solidFill>
                  <a:srgbClr val="FFFFFF"/>
                </a:solidFill>
              </a:defRPr>
            </a:lvl3pPr>
            <a:lvl4pPr marL="0" lvl="3" indent="0" algn="ctr" rtl="0">
              <a:lnSpc>
                <a:spcPct val="100000"/>
              </a:lnSpc>
              <a:spcBef>
                <a:spcPts val="0"/>
              </a:spcBef>
              <a:spcAft>
                <a:spcPts val="0"/>
              </a:spcAft>
              <a:buClr>
                <a:srgbClr val="FFFFFF"/>
              </a:buClr>
              <a:buSzPts val="1400"/>
              <a:buFont typeface="Arial"/>
              <a:buNone/>
              <a:defRPr>
                <a:solidFill>
                  <a:srgbClr val="FFFFFF"/>
                </a:solidFill>
              </a:defRPr>
            </a:lvl4pPr>
            <a:lvl5pPr marL="0" lvl="4" indent="0" algn="ctr" rtl="0">
              <a:lnSpc>
                <a:spcPct val="100000"/>
              </a:lnSpc>
              <a:spcBef>
                <a:spcPts val="0"/>
              </a:spcBef>
              <a:spcAft>
                <a:spcPts val="0"/>
              </a:spcAft>
              <a:buClr>
                <a:srgbClr val="FFFFFF"/>
              </a:buClr>
              <a:buSzPts val="1400"/>
              <a:buFont typeface="Arial"/>
              <a:buNone/>
              <a:defRPr>
                <a:solidFill>
                  <a:srgbClr val="FFFFFF"/>
                </a:solidFill>
              </a:defRPr>
            </a:lvl5pPr>
            <a:lvl6pPr marL="0" lvl="5" indent="0" algn="ctr" rtl="0">
              <a:lnSpc>
                <a:spcPct val="100000"/>
              </a:lnSpc>
              <a:spcBef>
                <a:spcPts val="0"/>
              </a:spcBef>
              <a:spcAft>
                <a:spcPts val="0"/>
              </a:spcAft>
              <a:buClr>
                <a:srgbClr val="FFFFFF"/>
              </a:buClr>
              <a:buSzPts val="1400"/>
              <a:buFont typeface="Arial"/>
              <a:buNone/>
              <a:defRPr>
                <a:solidFill>
                  <a:srgbClr val="FFFFFF"/>
                </a:solidFill>
              </a:defRPr>
            </a:lvl6pPr>
            <a:lvl7pPr marL="0" lvl="6" indent="0" algn="ctr" rtl="0">
              <a:lnSpc>
                <a:spcPct val="100000"/>
              </a:lnSpc>
              <a:spcBef>
                <a:spcPts val="0"/>
              </a:spcBef>
              <a:spcAft>
                <a:spcPts val="0"/>
              </a:spcAft>
              <a:buClr>
                <a:srgbClr val="FFFFFF"/>
              </a:buClr>
              <a:buSzPts val="1400"/>
              <a:buFont typeface="Arial"/>
              <a:buNone/>
              <a:defRPr>
                <a:solidFill>
                  <a:srgbClr val="FFFFFF"/>
                </a:solidFill>
              </a:defRPr>
            </a:lvl7pPr>
            <a:lvl8pPr marL="0" lvl="7" indent="0" algn="ctr" rtl="0">
              <a:lnSpc>
                <a:spcPct val="100000"/>
              </a:lnSpc>
              <a:spcBef>
                <a:spcPts val="0"/>
              </a:spcBef>
              <a:spcAft>
                <a:spcPts val="0"/>
              </a:spcAft>
              <a:buClr>
                <a:srgbClr val="FFFFFF"/>
              </a:buClr>
              <a:buSzPts val="1400"/>
              <a:buFont typeface="Arial"/>
              <a:buNone/>
              <a:defRPr>
                <a:solidFill>
                  <a:srgbClr val="FFFFFF"/>
                </a:solidFill>
              </a:defRPr>
            </a:lvl8pPr>
            <a:lvl9pPr marL="0" lvl="8" indent="0" algn="ctr" rtl="0">
              <a:lnSpc>
                <a:spcPct val="100000"/>
              </a:lnSpc>
              <a:spcBef>
                <a:spcPts val="0"/>
              </a:spcBef>
              <a:spcAft>
                <a:spcPts val="0"/>
              </a:spcAft>
              <a:buClr>
                <a:srgbClr val="FFFFFF"/>
              </a:buClr>
              <a:buSzPts val="1400"/>
              <a:buFont typeface="Arial"/>
              <a:buNone/>
              <a:defRPr>
                <a:solidFill>
                  <a:srgbClr val="FFFFFF"/>
                </a:solidFill>
              </a:defRPr>
            </a:lvl9pPr>
          </a:lstStyle>
          <a:p>
            <a:pPr marL="0" lvl="0" indent="0" algn="ct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Enterprise_service_bu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telliJ_IDEA"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en.wikipedia.org/wiki/Zabbix" TargetMode="External"/><Relationship Id="rId5" Type="http://schemas.openxmlformats.org/officeDocument/2006/relationships/hyperlink" Target="https://en.wikipedia.org/wiki/NetBeans" TargetMode="External"/><Relationship Id="rId4" Type="http://schemas.openxmlformats.org/officeDocument/2006/relationships/hyperlink" Target="https://en.wikipedia.org/wiki/Eclipse_(softwar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3286039" y="1507279"/>
            <a:ext cx="5621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vi-VN" sz="6000" dirty="0">
                <a:solidFill>
                  <a:srgbClr val="134F5C"/>
                </a:solidFill>
              </a:rPr>
              <a:t>ULTRAESB</a:t>
            </a:r>
            <a:endParaRPr sz="6000" dirty="0">
              <a:solidFill>
                <a:srgbClr val="134F5C"/>
              </a:solidFill>
              <a:latin typeface="Arial"/>
              <a:ea typeface="Arial"/>
              <a:cs typeface="Arial"/>
              <a:sym typeface="Arial"/>
            </a:endParaRPr>
          </a:p>
        </p:txBody>
      </p:sp>
      <p:sp>
        <p:nvSpPr>
          <p:cNvPr id="77" name="Google Shape;77;p16"/>
          <p:cNvSpPr txBox="1"/>
          <p:nvPr/>
        </p:nvSpPr>
        <p:spPr>
          <a:xfrm>
            <a:off x="3645943" y="3683422"/>
            <a:ext cx="1517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vi-VN" sz="2000" b="0" i="0" u="none" strike="noStrike" cap="none" dirty="0">
                <a:solidFill>
                  <a:schemeClr val="lt1"/>
                </a:solidFill>
                <a:latin typeface="Arial"/>
                <a:ea typeface="Arial"/>
                <a:cs typeface="Arial"/>
                <a:sym typeface="Arial"/>
              </a:rPr>
              <a:t>Nhóm </a:t>
            </a:r>
            <a:r>
              <a:rPr lang="vi-VN" sz="2000" dirty="0">
                <a:solidFill>
                  <a:schemeClr val="lt1"/>
                </a:solidFill>
              </a:rPr>
              <a:t>3</a:t>
            </a:r>
            <a:endParaRPr sz="2000" b="0" i="0" u="none" strike="noStrike" cap="none" dirty="0">
              <a:solidFill>
                <a:schemeClr val="lt1"/>
              </a:solidFill>
              <a:latin typeface="Arial"/>
              <a:ea typeface="Arial"/>
              <a:cs typeface="Arial"/>
              <a:sym typeface="Arial"/>
            </a:endParaRPr>
          </a:p>
        </p:txBody>
      </p:sp>
      <p:sp>
        <p:nvSpPr>
          <p:cNvPr id="78" name="Google Shape;78;p16"/>
          <p:cNvSpPr txBox="1"/>
          <p:nvPr/>
        </p:nvSpPr>
        <p:spPr>
          <a:xfrm>
            <a:off x="5980350" y="3056000"/>
            <a:ext cx="2927100" cy="17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Open Sans"/>
                <a:ea typeface="Open Sans"/>
                <a:cs typeface="Open Sans"/>
                <a:sym typeface="Open Sans"/>
              </a:rPr>
              <a:t>Thành viên: </a:t>
            </a:r>
            <a:endParaRPr dirty="0">
              <a:latin typeface="Open Sans"/>
              <a:ea typeface="Open Sans"/>
              <a:cs typeface="Open Sans"/>
              <a:sym typeface="Open Sans"/>
            </a:endParaRPr>
          </a:p>
          <a:p>
            <a:pPr marL="914400" lvl="0" indent="0" algn="l" rtl="0">
              <a:lnSpc>
                <a:spcPct val="150000"/>
              </a:lnSpc>
              <a:spcBef>
                <a:spcPts val="0"/>
              </a:spcBef>
              <a:spcAft>
                <a:spcPts val="0"/>
              </a:spcAft>
              <a:buNone/>
            </a:pPr>
            <a:r>
              <a:rPr lang="vi-VN" dirty="0">
                <a:latin typeface="Open Sans"/>
                <a:ea typeface="Open Sans"/>
                <a:cs typeface="Open Sans"/>
                <a:sym typeface="Open Sans"/>
              </a:rPr>
              <a:t>Nguyễn Tuấn Anh</a:t>
            </a:r>
            <a:br>
              <a:rPr lang="vi-VN" dirty="0">
                <a:latin typeface="Open Sans"/>
                <a:ea typeface="Open Sans"/>
                <a:cs typeface="Open Sans"/>
                <a:sym typeface="Open Sans"/>
              </a:rPr>
            </a:br>
            <a:r>
              <a:rPr lang="vi-VN" dirty="0">
                <a:latin typeface="Open Sans"/>
                <a:ea typeface="Open Sans"/>
                <a:cs typeface="Open Sans"/>
                <a:sym typeface="Open Sans"/>
              </a:rPr>
              <a:t>Lê Lương Tuấn Anh</a:t>
            </a:r>
            <a:br>
              <a:rPr lang="vi-VN" dirty="0">
                <a:latin typeface="Open Sans"/>
                <a:ea typeface="Open Sans"/>
                <a:cs typeface="Open Sans"/>
                <a:sym typeface="Open Sans"/>
              </a:rPr>
            </a:br>
            <a:r>
              <a:rPr lang="vi-VN" dirty="0">
                <a:latin typeface="Open Sans"/>
                <a:ea typeface="Open Sans"/>
                <a:cs typeface="Open Sans"/>
                <a:sym typeface="Open Sans"/>
              </a:rPr>
              <a:t>Lê Văn Duy</a:t>
            </a:r>
            <a:br>
              <a:rPr lang="vi-VN" dirty="0">
                <a:latin typeface="Open Sans"/>
                <a:ea typeface="Open Sans"/>
                <a:cs typeface="Open Sans"/>
                <a:sym typeface="Open Sans"/>
              </a:rPr>
            </a:br>
            <a:r>
              <a:rPr lang="vi-VN" dirty="0">
                <a:latin typeface="Open Sans"/>
                <a:ea typeface="Open Sans"/>
                <a:cs typeface="Open Sans"/>
                <a:sym typeface="Open Sans"/>
              </a:rPr>
              <a:t>Bùi Ngọc Đăng</a:t>
            </a:r>
            <a:br>
              <a:rPr lang="vi-VN" dirty="0">
                <a:latin typeface="Open Sans"/>
                <a:ea typeface="Open Sans"/>
                <a:cs typeface="Open Sans"/>
                <a:sym typeface="Open Sans"/>
              </a:rPr>
            </a:br>
            <a:r>
              <a:rPr lang="vi-VN" dirty="0">
                <a:latin typeface="Open Sans"/>
                <a:ea typeface="Open Sans"/>
                <a:cs typeface="Open Sans"/>
                <a:sym typeface="Open Sans"/>
              </a:rPr>
              <a:t>Phùng Đình Xuân</a:t>
            </a:r>
            <a:endParaRPr dirty="0">
              <a:latin typeface="Open Sans"/>
              <a:ea typeface="Open Sans"/>
              <a:cs typeface="Open Sans"/>
              <a:sym typeface="Open Sans"/>
            </a:endParaRPr>
          </a:p>
        </p:txBody>
      </p:sp>
      <p:sp>
        <p:nvSpPr>
          <p:cNvPr id="79" name="Google Shape;79;p16"/>
          <p:cNvSpPr txBox="1"/>
          <p:nvPr/>
        </p:nvSpPr>
        <p:spPr>
          <a:xfrm>
            <a:off x="3976950" y="343775"/>
            <a:ext cx="4239600" cy="6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3000"/>
              <a:t>TÍCH HỢP HỆ THỐNG</a:t>
            </a:r>
            <a:endParaRPr sz="3000"/>
          </a:p>
        </p:txBody>
      </p:sp>
      <p:pic>
        <p:nvPicPr>
          <p:cNvPr id="80" name="Google Shape;80;p16"/>
          <p:cNvPicPr preferRelativeResize="0"/>
          <p:nvPr/>
        </p:nvPicPr>
        <p:blipFill>
          <a:blip r:embed="rId4">
            <a:alphaModFix/>
          </a:blip>
          <a:stretch>
            <a:fillRect/>
          </a:stretch>
        </p:blipFill>
        <p:spPr>
          <a:xfrm>
            <a:off x="1734184" y="2796050"/>
            <a:ext cx="1324016" cy="1287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400"/>
              <a:buFont typeface="Arial"/>
              <a:buNone/>
            </a:pPr>
            <a:fld id="{00000000-1234-1234-1234-123412341234}" type="slidenum">
              <a:rPr lang="vi-VN" sz="1000" b="0">
                <a:latin typeface="Arial"/>
                <a:ea typeface="Arial"/>
                <a:cs typeface="Arial"/>
                <a:sym typeface="Arial"/>
              </a:rPr>
              <a:t>10</a:t>
            </a:fld>
            <a:endParaRPr sz="1000" b="0">
              <a:latin typeface="Arial"/>
              <a:ea typeface="Arial"/>
              <a:cs typeface="Arial"/>
              <a:sym typeface="Arial"/>
            </a:endParaRPr>
          </a:p>
        </p:txBody>
      </p:sp>
      <p:sp>
        <p:nvSpPr>
          <p:cNvPr id="164" name="Google Shape;164;p19"/>
          <p:cNvSpPr txBox="1">
            <a:spLocks noGrp="1"/>
          </p:cNvSpPr>
          <p:nvPr>
            <p:ph type="title"/>
          </p:nvPr>
        </p:nvSpPr>
        <p:spPr>
          <a:xfrm>
            <a:off x="377245" y="2064038"/>
            <a:ext cx="2147400" cy="674700"/>
          </a:xfrm>
          <a:prstGeom prst="rect">
            <a:avLst/>
          </a:prstGeom>
          <a:noFill/>
          <a:ln>
            <a:noFill/>
          </a:ln>
        </p:spPr>
        <p:txBody>
          <a:bodyPr spcFirstLastPara="1" wrap="square" lIns="91425" tIns="91425" rIns="91425" bIns="91425" anchor="b" anchorCtr="0">
            <a:noAutofit/>
          </a:bodyPr>
          <a:lstStyle/>
          <a:p>
            <a:pPr lvl="0" algn="ctr">
              <a:buSzPts val="2000"/>
            </a:pPr>
            <a:r>
              <a:rPr lang="vi-VN" sz="2000" dirty="0">
                <a:solidFill>
                  <a:srgbClr val="000000"/>
                </a:solidFill>
              </a:rPr>
              <a:t>Hệ thống UltraESB</a:t>
            </a:r>
            <a:endParaRPr sz="2000" dirty="0">
              <a:solidFill>
                <a:srgbClr val="000000"/>
              </a:solidFill>
              <a:latin typeface="Open Sans"/>
              <a:ea typeface="Open Sans"/>
              <a:cs typeface="Open Sans"/>
              <a:sym typeface="Open Sans"/>
            </a:endParaRPr>
          </a:p>
        </p:txBody>
      </p:sp>
      <p:sp>
        <p:nvSpPr>
          <p:cNvPr id="166" name="Google Shape;166;p19"/>
          <p:cNvSpPr/>
          <p:nvPr/>
        </p:nvSpPr>
        <p:spPr>
          <a:xfrm>
            <a:off x="1041378" y="652841"/>
            <a:ext cx="9897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Oswald"/>
              <a:buNone/>
            </a:pPr>
            <a:r>
              <a:rPr lang="vi-VN" sz="3600" b="0" i="0" u="none" strike="noStrike" cap="none" dirty="0" smtClean="0">
                <a:solidFill>
                  <a:schemeClr val="lt1"/>
                </a:solidFill>
                <a:latin typeface="Oswald"/>
                <a:ea typeface="Oswald"/>
                <a:cs typeface="Oswald"/>
                <a:sym typeface="Oswald"/>
              </a:rPr>
              <a:t>0</a:t>
            </a:r>
            <a:r>
              <a:rPr lang="en-US" sz="3600" dirty="0">
                <a:solidFill>
                  <a:schemeClr val="lt1"/>
                </a:solidFill>
                <a:latin typeface="Oswald"/>
                <a:ea typeface="Oswald"/>
                <a:cs typeface="Oswald"/>
                <a:sym typeface="Oswald"/>
              </a:rPr>
              <a:t>5</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34" y="2887580"/>
            <a:ext cx="1684421" cy="1578543"/>
          </a:xfrm>
          <a:prstGeom prst="rect">
            <a:avLst/>
          </a:prstGeom>
        </p:spPr>
      </p:pic>
      <p:sp>
        <p:nvSpPr>
          <p:cNvPr id="9" name="Google Shape;295;p26"/>
          <p:cNvSpPr txBox="1"/>
          <p:nvPr/>
        </p:nvSpPr>
        <p:spPr>
          <a:xfrm>
            <a:off x="3096600" y="0"/>
            <a:ext cx="6047400" cy="9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2400"/>
              </a:spcBef>
              <a:spcAft>
                <a:spcPts val="600"/>
              </a:spcAft>
              <a:buNone/>
            </a:pPr>
            <a:r>
              <a:rPr lang="vi-VN" sz="3200" b="1" dirty="0">
                <a:solidFill>
                  <a:srgbClr val="FFFFFF"/>
                </a:solidFill>
              </a:rPr>
              <a:t>Các connector sử </a:t>
            </a:r>
            <a:r>
              <a:rPr lang="vi-VN" sz="3200" b="1" dirty="0" smtClean="0">
                <a:solidFill>
                  <a:srgbClr val="FFFFFF"/>
                </a:solidFill>
              </a:rPr>
              <a:t>dụng</a:t>
            </a:r>
            <a:r>
              <a:rPr lang="en-US" sz="3200" b="1" dirty="0" smtClean="0">
                <a:solidFill>
                  <a:srgbClr val="FFFFFF"/>
                </a:solidFill>
              </a:rPr>
              <a:t>:</a:t>
            </a:r>
            <a:endParaRPr sz="3200" b="1" dirty="0">
              <a:solidFill>
                <a:srgbClr val="FFFFFF"/>
              </a:solidFill>
            </a:endParaRPr>
          </a:p>
        </p:txBody>
      </p:sp>
      <p:graphicFrame>
        <p:nvGraphicFramePr>
          <p:cNvPr id="10" name="Google Shape;296;p26"/>
          <p:cNvGraphicFramePr/>
          <p:nvPr/>
        </p:nvGraphicFramePr>
        <p:xfrm>
          <a:off x="3096600" y="1211900"/>
          <a:ext cx="5757600" cy="3581775"/>
        </p:xfrm>
        <a:graphic>
          <a:graphicData uri="http://schemas.openxmlformats.org/drawingml/2006/table">
            <a:tbl>
              <a:tblPr>
                <a:noFill/>
                <a:tableStyleId>{46D6A07E-18EB-44EF-8830-1447F7862E14}</a:tableStyleId>
              </a:tblPr>
              <a:tblGrid>
                <a:gridCol w="1919200">
                  <a:extLst>
                    <a:ext uri="{9D8B030D-6E8A-4147-A177-3AD203B41FA5}">
                      <a16:colId xmlns:a16="http://schemas.microsoft.com/office/drawing/2014/main" val="20000"/>
                    </a:ext>
                  </a:extLst>
                </a:gridCol>
                <a:gridCol w="1919200">
                  <a:extLst>
                    <a:ext uri="{9D8B030D-6E8A-4147-A177-3AD203B41FA5}">
                      <a16:colId xmlns:a16="http://schemas.microsoft.com/office/drawing/2014/main" val="20001"/>
                    </a:ext>
                  </a:extLst>
                </a:gridCol>
                <a:gridCol w="1919200">
                  <a:extLst>
                    <a:ext uri="{9D8B030D-6E8A-4147-A177-3AD203B41FA5}">
                      <a16:colId xmlns:a16="http://schemas.microsoft.com/office/drawing/2014/main" val="20002"/>
                    </a:ext>
                  </a:extLst>
                </a:gridCol>
              </a:tblGrid>
              <a:tr h="3581775">
                <a:tc>
                  <a:txBody>
                    <a:bodyPr/>
                    <a:lstStyle/>
                    <a:p>
                      <a:pPr marL="0" lvl="0" indent="0" algn="l" rtl="0">
                        <a:spcBef>
                          <a:spcPts val="0"/>
                        </a:spcBef>
                        <a:spcAft>
                          <a:spcPts val="0"/>
                        </a:spcAft>
                        <a:buNone/>
                      </a:pPr>
                      <a:r>
                        <a:rPr lang="vi-VN" sz="1800" dirty="0">
                          <a:solidFill>
                            <a:srgbClr val="DDDDDD"/>
                          </a:solidFill>
                        </a:rPr>
                        <a:t>NIO HTTP Ingress Connector</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Clr>
                          <a:schemeClr val="dk1"/>
                        </a:buClr>
                        <a:buSzPts val="1100"/>
                        <a:buFont typeface="Arial"/>
                        <a:buNone/>
                      </a:pPr>
                      <a:endParaRPr sz="1800" dirty="0">
                        <a:solidFill>
                          <a:srgbClr val="FFFFFF"/>
                        </a:solidFill>
                      </a:endParaRPr>
                    </a:p>
                    <a:p>
                      <a:pPr marL="0" lvl="0" indent="0" algn="l" rtl="0">
                        <a:spcBef>
                          <a:spcPts val="0"/>
                        </a:spcBef>
                        <a:spcAft>
                          <a:spcPts val="0"/>
                        </a:spcAft>
                        <a:buNone/>
                      </a:pPr>
                      <a:endParaRPr sz="1800" dirty="0">
                        <a:solidFill>
                          <a:srgbClr val="FFFFFF"/>
                        </a:solidFill>
                      </a:endParaRPr>
                    </a:p>
                  </a:txBody>
                  <a:tcPr marL="91425" marR="91425" marT="91425" marB="91425"/>
                </a:tc>
                <a:tc>
                  <a:txBody>
                    <a:bodyPr/>
                    <a:lstStyle/>
                    <a:p>
                      <a:pPr marL="0" lvl="0" indent="0" algn="l" rtl="0">
                        <a:spcBef>
                          <a:spcPts val="0"/>
                        </a:spcBef>
                        <a:spcAft>
                          <a:spcPts val="0"/>
                        </a:spcAft>
                        <a:buNone/>
                      </a:pPr>
                      <a:r>
                        <a:rPr lang="vi-VN" sz="1800">
                          <a:solidFill>
                            <a:srgbClr val="DDDDDD"/>
                          </a:solidFill>
                        </a:rPr>
                        <a:t>Slack Egress Connector</a:t>
                      </a:r>
                      <a:endParaRPr sz="1800"/>
                    </a:p>
                    <a:p>
                      <a:pPr marL="0" lvl="0" indent="0" algn="l" rtl="0">
                        <a:spcBef>
                          <a:spcPts val="0"/>
                        </a:spcBef>
                        <a:spcAft>
                          <a:spcPts val="0"/>
                        </a:spcAft>
                        <a:buNone/>
                      </a:pPr>
                      <a:endParaRPr sz="1800"/>
                    </a:p>
                    <a:p>
                      <a:pPr marL="0" lvl="0" indent="0" algn="l" rtl="0">
                        <a:lnSpc>
                          <a:spcPct val="114286"/>
                        </a:lnSpc>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vi-VN" sz="1800">
                          <a:solidFill>
                            <a:srgbClr val="DDDDDD"/>
                          </a:solidFill>
                        </a:rPr>
                        <a:t>NIO HTTPS Egress Connector</a:t>
                      </a:r>
                      <a:endParaRPr sz="1800"/>
                    </a:p>
                    <a:p>
                      <a:pPr marL="0" lvl="0" indent="0" algn="l" rtl="0">
                        <a:spcBef>
                          <a:spcPts val="0"/>
                        </a:spcBef>
                        <a:spcAft>
                          <a:spcPts val="0"/>
                        </a:spcAft>
                        <a:buNone/>
                      </a:pPr>
                      <a:endParaRPr sz="1800"/>
                    </a:p>
                    <a:p>
                      <a:pPr marL="0" lvl="0" indent="0" algn="l" rtl="0">
                        <a:lnSpc>
                          <a:spcPct val="114286"/>
                        </a:lnSpc>
                        <a:spcBef>
                          <a:spcPts val="0"/>
                        </a:spcBef>
                        <a:spcAft>
                          <a:spcPts val="0"/>
                        </a:spcAft>
                        <a:buNone/>
                      </a:pPr>
                      <a:endParaRPr sz="1800">
                        <a:solidFill>
                          <a:srgbClr val="FFFFFF"/>
                        </a:solidFill>
                      </a:endParaRPr>
                    </a:p>
                  </a:txBody>
                  <a:tcPr marL="91425" marR="91425" marT="91425" marB="91425"/>
                </a:tc>
                <a:extLst>
                  <a:ext uri="{0D108BD9-81ED-4DB2-BD59-A6C34878D82A}">
                    <a16:rowId xmlns:a16="http://schemas.microsoft.com/office/drawing/2014/main" val="10000"/>
                  </a:ext>
                </a:extLst>
              </a:tr>
            </a:tbl>
          </a:graphicData>
        </a:graphic>
      </p:graphicFrame>
      <p:pic>
        <p:nvPicPr>
          <p:cNvPr id="11" name="Google Shape;298;p26"/>
          <p:cNvPicPr preferRelativeResize="0"/>
          <p:nvPr/>
        </p:nvPicPr>
        <p:blipFill>
          <a:blip r:embed="rId5">
            <a:alphaModFix/>
          </a:blip>
          <a:stretch>
            <a:fillRect/>
          </a:stretch>
        </p:blipFill>
        <p:spPr>
          <a:xfrm>
            <a:off x="3329075" y="2420063"/>
            <a:ext cx="1333500" cy="1933575"/>
          </a:xfrm>
          <a:prstGeom prst="rect">
            <a:avLst/>
          </a:prstGeom>
          <a:noFill/>
          <a:ln>
            <a:noFill/>
          </a:ln>
        </p:spPr>
      </p:pic>
      <p:pic>
        <p:nvPicPr>
          <p:cNvPr id="12" name="Google Shape;299;p26"/>
          <p:cNvPicPr preferRelativeResize="0"/>
          <p:nvPr/>
        </p:nvPicPr>
        <p:blipFill>
          <a:blip r:embed="rId6">
            <a:alphaModFix/>
          </a:blip>
          <a:stretch>
            <a:fillRect/>
          </a:stretch>
        </p:blipFill>
        <p:spPr>
          <a:xfrm>
            <a:off x="5266363" y="2420075"/>
            <a:ext cx="1323975" cy="2000250"/>
          </a:xfrm>
          <a:prstGeom prst="rect">
            <a:avLst/>
          </a:prstGeom>
          <a:noFill/>
          <a:ln>
            <a:noFill/>
          </a:ln>
        </p:spPr>
      </p:pic>
      <p:pic>
        <p:nvPicPr>
          <p:cNvPr id="13" name="Google Shape;300;p26"/>
          <p:cNvPicPr preferRelativeResize="0"/>
          <p:nvPr/>
        </p:nvPicPr>
        <p:blipFill>
          <a:blip r:embed="rId7">
            <a:alphaModFix/>
          </a:blip>
          <a:stretch>
            <a:fillRect/>
          </a:stretch>
        </p:blipFill>
        <p:spPr>
          <a:xfrm>
            <a:off x="7194113" y="2420075"/>
            <a:ext cx="1323975" cy="2000250"/>
          </a:xfrm>
          <a:prstGeom prst="rect">
            <a:avLst/>
          </a:prstGeom>
          <a:noFill/>
          <a:ln>
            <a:noFill/>
          </a:ln>
        </p:spPr>
      </p:pic>
    </p:spTree>
    <p:extLst>
      <p:ext uri="{BB962C8B-B14F-4D97-AF65-F5344CB8AC3E}">
        <p14:creationId xmlns:p14="http://schemas.microsoft.com/office/powerpoint/2010/main" val="178261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p:nvPr/>
        </p:nvSpPr>
        <p:spPr>
          <a:xfrm>
            <a:off x="902963" y="407075"/>
            <a:ext cx="5860200" cy="815100"/>
          </a:xfrm>
          <a:prstGeom prst="rect">
            <a:avLst/>
          </a:prstGeom>
          <a:noFill/>
          <a:ln>
            <a:noFill/>
          </a:ln>
        </p:spPr>
        <p:txBody>
          <a:bodyPr spcFirstLastPara="1" wrap="square" lIns="91425" tIns="91425" rIns="91425" bIns="91425" anchor="t" anchorCtr="0">
            <a:noAutofit/>
          </a:bodyPr>
          <a:lstStyle/>
          <a:p>
            <a:pPr marL="0" lvl="0" indent="0" algn="l" rtl="0">
              <a:lnSpc>
                <a:spcPct val="128570"/>
              </a:lnSpc>
              <a:spcBef>
                <a:spcPts val="0"/>
              </a:spcBef>
              <a:spcAft>
                <a:spcPts val="0"/>
              </a:spcAft>
              <a:buClr>
                <a:schemeClr val="dk1"/>
              </a:buClr>
              <a:buSzPts val="1100"/>
              <a:buFont typeface="Arial"/>
              <a:buNone/>
            </a:pPr>
            <a:r>
              <a:rPr lang="vi-VN" sz="3200" b="1" dirty="0"/>
              <a:t>Processors được sử dụng</a:t>
            </a:r>
            <a:endParaRPr sz="3200" b="1" dirty="0"/>
          </a:p>
          <a:p>
            <a:pPr marL="0" lvl="0" indent="0" algn="l" rtl="0">
              <a:spcBef>
                <a:spcPts val="600"/>
              </a:spcBef>
              <a:spcAft>
                <a:spcPts val="0"/>
              </a:spcAft>
              <a:buNone/>
            </a:pPr>
            <a:endParaRPr sz="2400" b="1" dirty="0"/>
          </a:p>
        </p:txBody>
      </p:sp>
      <p:pic>
        <p:nvPicPr>
          <p:cNvPr id="306" name="Google Shape;306;p27"/>
          <p:cNvPicPr preferRelativeResize="0"/>
          <p:nvPr/>
        </p:nvPicPr>
        <p:blipFill>
          <a:blip r:embed="rId3">
            <a:alphaModFix/>
          </a:blip>
          <a:stretch>
            <a:fillRect/>
          </a:stretch>
        </p:blipFill>
        <p:spPr>
          <a:xfrm>
            <a:off x="995550" y="1638300"/>
            <a:ext cx="1343025" cy="1866900"/>
          </a:xfrm>
          <a:prstGeom prst="rect">
            <a:avLst/>
          </a:prstGeom>
          <a:noFill/>
          <a:ln>
            <a:noFill/>
          </a:ln>
        </p:spPr>
      </p:pic>
      <p:pic>
        <p:nvPicPr>
          <p:cNvPr id="307" name="Google Shape;307;p27"/>
          <p:cNvPicPr preferRelativeResize="0"/>
          <p:nvPr/>
        </p:nvPicPr>
        <p:blipFill>
          <a:blip r:embed="rId4">
            <a:alphaModFix/>
          </a:blip>
          <a:stretch>
            <a:fillRect/>
          </a:stretch>
        </p:blipFill>
        <p:spPr>
          <a:xfrm>
            <a:off x="3833063" y="1638300"/>
            <a:ext cx="1314450" cy="2028825"/>
          </a:xfrm>
          <a:prstGeom prst="rect">
            <a:avLst/>
          </a:prstGeom>
          <a:noFill/>
          <a:ln>
            <a:noFill/>
          </a:ln>
        </p:spPr>
      </p:pic>
      <p:pic>
        <p:nvPicPr>
          <p:cNvPr id="308" name="Google Shape;308;p27"/>
          <p:cNvPicPr preferRelativeResize="0"/>
          <p:nvPr/>
        </p:nvPicPr>
        <p:blipFill>
          <a:blip r:embed="rId5">
            <a:alphaModFix/>
          </a:blip>
          <a:stretch>
            <a:fillRect/>
          </a:stretch>
        </p:blipFill>
        <p:spPr>
          <a:xfrm>
            <a:off x="6642025" y="1638275"/>
            <a:ext cx="1333500" cy="1866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cBhvr additive="base">
                                        <p:cTn id="7" dur="500" fill="hold"/>
                                        <p:tgtEl>
                                          <p:spTgt spid="305"/>
                                        </p:tgtEl>
                                        <p:attrNameLst>
                                          <p:attrName>ppt_x</p:attrName>
                                        </p:attrNameLst>
                                      </p:cBhvr>
                                      <p:tavLst>
                                        <p:tav tm="0">
                                          <p:val>
                                            <p:strVal val="#ppt_x"/>
                                          </p:val>
                                        </p:tav>
                                        <p:tav tm="100000">
                                          <p:val>
                                            <p:strVal val="#ppt_x"/>
                                          </p:val>
                                        </p:tav>
                                      </p:tavLst>
                                    </p:anim>
                                    <p:anim calcmode="lin" valueType="num">
                                      <p:cBhvr additive="base">
                                        <p:cTn id="8" dur="500" fill="hold"/>
                                        <p:tgtEl>
                                          <p:spTgt spid="30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6"/>
                                        </p:tgtEl>
                                        <p:attrNameLst>
                                          <p:attrName>style.visibility</p:attrName>
                                        </p:attrNameLst>
                                      </p:cBhvr>
                                      <p:to>
                                        <p:strVal val="visible"/>
                                      </p:to>
                                    </p:set>
                                    <p:anim calcmode="lin" valueType="num">
                                      <p:cBhvr additive="base">
                                        <p:cTn id="11" dur="500" fill="hold"/>
                                        <p:tgtEl>
                                          <p:spTgt spid="306"/>
                                        </p:tgtEl>
                                        <p:attrNameLst>
                                          <p:attrName>ppt_x</p:attrName>
                                        </p:attrNameLst>
                                      </p:cBhvr>
                                      <p:tavLst>
                                        <p:tav tm="0">
                                          <p:val>
                                            <p:strVal val="#ppt_x"/>
                                          </p:val>
                                        </p:tav>
                                        <p:tav tm="100000">
                                          <p:val>
                                            <p:strVal val="#ppt_x"/>
                                          </p:val>
                                        </p:tav>
                                      </p:tavLst>
                                    </p:anim>
                                    <p:anim calcmode="lin" valueType="num">
                                      <p:cBhvr additive="base">
                                        <p:cTn id="12" dur="500" fill="hold"/>
                                        <p:tgtEl>
                                          <p:spTgt spid="30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
                                        </p:tgtEl>
                                        <p:attrNameLst>
                                          <p:attrName>style.visibility</p:attrName>
                                        </p:attrNameLst>
                                      </p:cBhvr>
                                      <p:to>
                                        <p:strVal val="visible"/>
                                      </p:to>
                                    </p:set>
                                    <p:anim calcmode="lin" valueType="num">
                                      <p:cBhvr additive="base">
                                        <p:cTn id="15" dur="500" fill="hold"/>
                                        <p:tgtEl>
                                          <p:spTgt spid="307"/>
                                        </p:tgtEl>
                                        <p:attrNameLst>
                                          <p:attrName>ppt_x</p:attrName>
                                        </p:attrNameLst>
                                      </p:cBhvr>
                                      <p:tavLst>
                                        <p:tav tm="0">
                                          <p:val>
                                            <p:strVal val="#ppt_x"/>
                                          </p:val>
                                        </p:tav>
                                        <p:tav tm="100000">
                                          <p:val>
                                            <p:strVal val="#ppt_x"/>
                                          </p:val>
                                        </p:tav>
                                      </p:tavLst>
                                    </p:anim>
                                    <p:anim calcmode="lin" valueType="num">
                                      <p:cBhvr additive="base">
                                        <p:cTn id="16" dur="500" fill="hold"/>
                                        <p:tgtEl>
                                          <p:spTgt spid="30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anim calcmode="lin" valueType="num">
                                      <p:cBhvr additive="base">
                                        <p:cTn id="19" dur="500" fill="hold"/>
                                        <p:tgtEl>
                                          <p:spTgt spid="308"/>
                                        </p:tgtEl>
                                        <p:attrNameLst>
                                          <p:attrName>ppt_x</p:attrName>
                                        </p:attrNameLst>
                                      </p:cBhvr>
                                      <p:tavLst>
                                        <p:tav tm="0">
                                          <p:val>
                                            <p:strVal val="#ppt_x"/>
                                          </p:val>
                                        </p:tav>
                                        <p:tav tm="100000">
                                          <p:val>
                                            <p:strVal val="#ppt_x"/>
                                          </p:val>
                                        </p:tav>
                                      </p:tavLst>
                                    </p:anim>
                                    <p:anim calcmode="lin" valueType="num">
                                      <p:cBhvr additive="base">
                                        <p:cTn id="20"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12</a:t>
            </a:fld>
            <a:endParaRPr/>
          </a:p>
        </p:txBody>
      </p:sp>
      <p:sp>
        <p:nvSpPr>
          <p:cNvPr id="314" name="Google Shape;314;p28"/>
          <p:cNvSpPr txBox="1"/>
          <p:nvPr/>
        </p:nvSpPr>
        <p:spPr>
          <a:xfrm>
            <a:off x="1124250" y="421600"/>
            <a:ext cx="6759600" cy="15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t>Cấu trúc của hệ thống</a:t>
            </a:r>
            <a:endParaRPr sz="3600" b="1" dirty="0"/>
          </a:p>
          <a:p>
            <a:pPr marL="0" lvl="0" indent="0" algn="l" rtl="0">
              <a:spcBef>
                <a:spcPts val="0"/>
              </a:spcBef>
              <a:spcAft>
                <a:spcPts val="0"/>
              </a:spcAft>
              <a:buNone/>
            </a:pPr>
            <a:endParaRPr sz="2400" b="1" dirty="0"/>
          </a:p>
          <a:p>
            <a:pPr marL="0" lvl="0" indent="0" algn="l" rtl="0">
              <a:spcBef>
                <a:spcPts val="0"/>
              </a:spcBef>
              <a:spcAft>
                <a:spcPts val="0"/>
              </a:spcAft>
              <a:buNone/>
            </a:pPr>
            <a:r>
              <a:rPr lang="vi-VN" sz="1800" dirty="0"/>
              <a:t>Nhận thống báo từ trello webhooks và gửi tin nhắn lên slack</a:t>
            </a:r>
            <a:endParaRPr sz="1800" dirty="0"/>
          </a:p>
        </p:txBody>
      </p:sp>
      <p:pic>
        <p:nvPicPr>
          <p:cNvPr id="315" name="Google Shape;315;p28"/>
          <p:cNvPicPr preferRelativeResize="0"/>
          <p:nvPr/>
        </p:nvPicPr>
        <p:blipFill>
          <a:blip r:embed="rId3">
            <a:alphaModFix/>
          </a:blip>
          <a:stretch>
            <a:fillRect/>
          </a:stretch>
        </p:blipFill>
        <p:spPr>
          <a:xfrm>
            <a:off x="1124249" y="2261937"/>
            <a:ext cx="6883970" cy="24012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500" fill="hold"/>
                                        <p:tgtEl>
                                          <p:spTgt spid="314"/>
                                        </p:tgtEl>
                                        <p:attrNameLst>
                                          <p:attrName>ppt_x</p:attrName>
                                        </p:attrNameLst>
                                      </p:cBhvr>
                                      <p:tavLst>
                                        <p:tav tm="0">
                                          <p:val>
                                            <p:strVal val="#ppt_x"/>
                                          </p:val>
                                        </p:tav>
                                        <p:tav tm="100000">
                                          <p:val>
                                            <p:strVal val="#ppt_x"/>
                                          </p:val>
                                        </p:tav>
                                      </p:tavLst>
                                    </p:anim>
                                    <p:anim calcmode="lin" valueType="num">
                                      <p:cBhvr additive="base">
                                        <p:cTn id="8" dur="500" fill="hold"/>
                                        <p:tgtEl>
                                          <p:spTgt spid="3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5"/>
                                        </p:tgtEl>
                                        <p:attrNameLst>
                                          <p:attrName>style.visibility</p:attrName>
                                        </p:attrNameLst>
                                      </p:cBhvr>
                                      <p:to>
                                        <p:strVal val="visible"/>
                                      </p:to>
                                    </p:set>
                                    <p:anim calcmode="lin" valueType="num">
                                      <p:cBhvr additive="base">
                                        <p:cTn id="11" dur="500" fill="hold"/>
                                        <p:tgtEl>
                                          <p:spTgt spid="315"/>
                                        </p:tgtEl>
                                        <p:attrNameLst>
                                          <p:attrName>ppt_x</p:attrName>
                                        </p:attrNameLst>
                                      </p:cBhvr>
                                      <p:tavLst>
                                        <p:tav tm="0">
                                          <p:val>
                                            <p:strVal val="#ppt_x"/>
                                          </p:val>
                                        </p:tav>
                                        <p:tav tm="100000">
                                          <p:val>
                                            <p:strVal val="#ppt_x"/>
                                          </p:val>
                                        </p:tav>
                                      </p:tavLst>
                                    </p:anim>
                                    <p:anim calcmode="lin" valueType="num">
                                      <p:cBhvr additive="base">
                                        <p:cTn id="12" dur="500" fill="hold"/>
                                        <p:tgtEl>
                                          <p:spTgt spid="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13</a:t>
            </a:fld>
            <a:endParaRPr/>
          </a:p>
        </p:txBody>
      </p:sp>
      <p:sp>
        <p:nvSpPr>
          <p:cNvPr id="321" name="Google Shape;321;p29"/>
          <p:cNvSpPr txBox="1"/>
          <p:nvPr/>
        </p:nvSpPr>
        <p:spPr>
          <a:xfrm>
            <a:off x="1124250" y="421600"/>
            <a:ext cx="6886200" cy="15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t>Cấu trúc của hệ thống</a:t>
            </a:r>
            <a:endParaRPr sz="3600" b="1" dirty="0"/>
          </a:p>
          <a:p>
            <a:pPr marL="0" lvl="0" indent="0" algn="l" rtl="0">
              <a:spcBef>
                <a:spcPts val="0"/>
              </a:spcBef>
              <a:spcAft>
                <a:spcPts val="0"/>
              </a:spcAft>
              <a:buNone/>
            </a:pPr>
            <a:endParaRPr sz="2400" b="1" dirty="0"/>
          </a:p>
          <a:p>
            <a:pPr marL="0" lvl="0" indent="0" algn="l" rtl="0">
              <a:spcBef>
                <a:spcPts val="0"/>
              </a:spcBef>
              <a:spcAft>
                <a:spcPts val="0"/>
              </a:spcAft>
              <a:buNone/>
            </a:pPr>
            <a:r>
              <a:rPr lang="vi-VN" sz="1800" dirty="0"/>
              <a:t>Nhận thống báo từ slack </a:t>
            </a:r>
            <a:r>
              <a:rPr lang="vi-VN" sz="1800" dirty="0">
                <a:solidFill>
                  <a:srgbClr val="1D1C1D"/>
                </a:solidFill>
                <a:highlight>
                  <a:srgbClr val="F8F8F8"/>
                </a:highlight>
              </a:rPr>
              <a:t>Event Subscriptions và tạo thẻ trên trello</a:t>
            </a:r>
            <a:endParaRPr sz="1800" dirty="0">
              <a:solidFill>
                <a:srgbClr val="1D1C1D"/>
              </a:solidFill>
              <a:highlight>
                <a:srgbClr val="F8F8F8"/>
              </a:highlight>
            </a:endParaRPr>
          </a:p>
          <a:p>
            <a:pPr marL="0" lvl="0" indent="0" algn="l" rtl="0">
              <a:spcBef>
                <a:spcPts val="0"/>
              </a:spcBef>
              <a:spcAft>
                <a:spcPts val="0"/>
              </a:spcAft>
              <a:buNone/>
            </a:pPr>
            <a:endParaRPr sz="1800" b="1" dirty="0"/>
          </a:p>
        </p:txBody>
      </p:sp>
      <p:pic>
        <p:nvPicPr>
          <p:cNvPr id="322" name="Google Shape;322;p29"/>
          <p:cNvPicPr preferRelativeResize="0"/>
          <p:nvPr/>
        </p:nvPicPr>
        <p:blipFill>
          <a:blip r:embed="rId3">
            <a:alphaModFix/>
          </a:blip>
          <a:stretch>
            <a:fillRect/>
          </a:stretch>
        </p:blipFill>
        <p:spPr>
          <a:xfrm>
            <a:off x="1124250" y="2257425"/>
            <a:ext cx="6886200" cy="24057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additive="base">
                                        <p:cTn id="7" dur="500" fill="hold"/>
                                        <p:tgtEl>
                                          <p:spTgt spid="321"/>
                                        </p:tgtEl>
                                        <p:attrNameLst>
                                          <p:attrName>ppt_x</p:attrName>
                                        </p:attrNameLst>
                                      </p:cBhvr>
                                      <p:tavLst>
                                        <p:tav tm="0">
                                          <p:val>
                                            <p:strVal val="#ppt_x"/>
                                          </p:val>
                                        </p:tav>
                                        <p:tav tm="100000">
                                          <p:val>
                                            <p:strVal val="#ppt_x"/>
                                          </p:val>
                                        </p:tav>
                                      </p:tavLst>
                                    </p:anim>
                                    <p:anim calcmode="lin" valueType="num">
                                      <p:cBhvr additive="base">
                                        <p:cTn id="8" dur="500" fill="hold"/>
                                        <p:tgtEl>
                                          <p:spTgt spid="3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2"/>
                                        </p:tgtEl>
                                        <p:attrNameLst>
                                          <p:attrName>style.visibility</p:attrName>
                                        </p:attrNameLst>
                                      </p:cBhvr>
                                      <p:to>
                                        <p:strVal val="visible"/>
                                      </p:to>
                                    </p:set>
                                    <p:anim calcmode="lin" valueType="num">
                                      <p:cBhvr additive="base">
                                        <p:cTn id="11" dur="500" fill="hold"/>
                                        <p:tgtEl>
                                          <p:spTgt spid="322"/>
                                        </p:tgtEl>
                                        <p:attrNameLst>
                                          <p:attrName>ppt_x</p:attrName>
                                        </p:attrNameLst>
                                      </p:cBhvr>
                                      <p:tavLst>
                                        <p:tav tm="0">
                                          <p:val>
                                            <p:strVal val="#ppt_x"/>
                                          </p:val>
                                        </p:tav>
                                        <p:tav tm="100000">
                                          <p:val>
                                            <p:strVal val="#ppt_x"/>
                                          </p:val>
                                        </p:tav>
                                      </p:tavLst>
                                    </p:anim>
                                    <p:anim calcmode="lin" valueType="num">
                                      <p:cBhvr additive="base">
                                        <p:cTn id="12" dur="50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ctrTitle"/>
          </p:nvPr>
        </p:nvSpPr>
        <p:spPr>
          <a:xfrm>
            <a:off x="3520264" y="1041332"/>
            <a:ext cx="5203322" cy="11598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US" sz="1800" b="1" dirty="0" err="1" smtClean="0">
                <a:solidFill>
                  <a:srgbClr val="384248"/>
                </a:solidFill>
              </a:rPr>
              <a:t>Bài</a:t>
            </a:r>
            <a:r>
              <a:rPr lang="en-US" sz="1800" b="1" dirty="0" smtClean="0">
                <a:solidFill>
                  <a:srgbClr val="384248"/>
                </a:solidFill>
              </a:rPr>
              <a:t> </a:t>
            </a:r>
            <a:r>
              <a:rPr lang="en-US" sz="1800" b="1" dirty="0" err="1" smtClean="0">
                <a:solidFill>
                  <a:srgbClr val="384248"/>
                </a:solidFill>
              </a:rPr>
              <a:t>toán</a:t>
            </a:r>
            <a:r>
              <a:rPr lang="vi-VN" sz="1800" b="1" dirty="0" smtClean="0">
                <a:solidFill>
                  <a:srgbClr val="384248"/>
                </a:solidFill>
              </a:rPr>
              <a:t>:</a:t>
            </a:r>
            <a:r>
              <a:rPr lang="en-US" sz="1800" b="1" dirty="0">
                <a:solidFill>
                  <a:srgbClr val="384248"/>
                </a:solidFill>
              </a:rPr>
              <a:t> </a:t>
            </a:r>
            <a:r>
              <a:rPr lang="en-US" sz="1800" dirty="0" err="1" smtClean="0">
                <a:solidFill>
                  <a:srgbClr val="384248"/>
                </a:solidFill>
              </a:rPr>
              <a:t>Một</a:t>
            </a:r>
            <a:r>
              <a:rPr lang="en-US" sz="1800" dirty="0" smtClean="0">
                <a:solidFill>
                  <a:srgbClr val="384248"/>
                </a:solidFill>
              </a:rPr>
              <a:t> </a:t>
            </a:r>
            <a:r>
              <a:rPr lang="en-US" sz="1800" dirty="0" err="1" smtClean="0">
                <a:solidFill>
                  <a:srgbClr val="384248"/>
                </a:solidFill>
              </a:rPr>
              <a:t>bộ</a:t>
            </a:r>
            <a:r>
              <a:rPr lang="en-US" sz="1800" dirty="0" smtClean="0">
                <a:solidFill>
                  <a:srgbClr val="384248"/>
                </a:solidFill>
              </a:rPr>
              <a:t> </a:t>
            </a:r>
            <a:r>
              <a:rPr lang="en-US" sz="1800" dirty="0" err="1" smtClean="0">
                <a:solidFill>
                  <a:srgbClr val="384248"/>
                </a:solidFill>
              </a:rPr>
              <a:t>phận</a:t>
            </a:r>
            <a:r>
              <a:rPr lang="en-US" sz="1800" dirty="0" smtClean="0">
                <a:solidFill>
                  <a:srgbClr val="384248"/>
                </a:solidFill>
              </a:rPr>
              <a:t> PR </a:t>
            </a:r>
            <a:r>
              <a:rPr lang="en-US" sz="1800" dirty="0" err="1" smtClean="0">
                <a:solidFill>
                  <a:srgbClr val="384248"/>
                </a:solidFill>
              </a:rPr>
              <a:t>của</a:t>
            </a:r>
            <a:r>
              <a:rPr lang="en-US" sz="1800" dirty="0" smtClean="0">
                <a:solidFill>
                  <a:srgbClr val="384248"/>
                </a:solidFill>
              </a:rPr>
              <a:t> </a:t>
            </a:r>
            <a:r>
              <a:rPr lang="en-US" sz="1800" dirty="0" err="1" smtClean="0">
                <a:solidFill>
                  <a:srgbClr val="384248"/>
                </a:solidFill>
              </a:rPr>
              <a:t>một</a:t>
            </a:r>
            <a:r>
              <a:rPr lang="en-US" sz="1800" dirty="0" smtClean="0">
                <a:solidFill>
                  <a:srgbClr val="384248"/>
                </a:solidFill>
              </a:rPr>
              <a:t> </a:t>
            </a:r>
            <a:r>
              <a:rPr lang="en-US" sz="1800" dirty="0" err="1" smtClean="0">
                <a:solidFill>
                  <a:srgbClr val="384248"/>
                </a:solidFill>
              </a:rPr>
              <a:t>doanh</a:t>
            </a:r>
            <a:r>
              <a:rPr lang="en-US" sz="1800" dirty="0" smtClean="0">
                <a:solidFill>
                  <a:srgbClr val="384248"/>
                </a:solidFill>
              </a:rPr>
              <a:t> </a:t>
            </a:r>
            <a:r>
              <a:rPr lang="en-US" sz="1800" dirty="0" err="1" smtClean="0">
                <a:solidFill>
                  <a:srgbClr val="384248"/>
                </a:solidFill>
              </a:rPr>
              <a:t>nghiệp</a:t>
            </a:r>
            <a:r>
              <a:rPr lang="en-US" sz="1800" dirty="0" smtClean="0">
                <a:solidFill>
                  <a:srgbClr val="384248"/>
                </a:solidFill>
              </a:rPr>
              <a:t> </a:t>
            </a:r>
            <a:r>
              <a:rPr lang="en-US" sz="1800" dirty="0" err="1" smtClean="0">
                <a:solidFill>
                  <a:srgbClr val="384248"/>
                </a:solidFill>
              </a:rPr>
              <a:t>liên</a:t>
            </a:r>
            <a:r>
              <a:rPr lang="en-US" sz="1800" dirty="0" smtClean="0">
                <a:solidFill>
                  <a:srgbClr val="384248"/>
                </a:solidFill>
              </a:rPr>
              <a:t> </a:t>
            </a:r>
            <a:r>
              <a:rPr lang="en-US" sz="1800" dirty="0" err="1" smtClean="0">
                <a:solidFill>
                  <a:srgbClr val="384248"/>
                </a:solidFill>
              </a:rPr>
              <a:t>tục</a:t>
            </a:r>
            <a:r>
              <a:rPr lang="en-US" sz="1800" dirty="0" smtClean="0">
                <a:solidFill>
                  <a:srgbClr val="384248"/>
                </a:solidFill>
              </a:rPr>
              <a:t> </a:t>
            </a:r>
            <a:r>
              <a:rPr lang="en-US" sz="1800" dirty="0" err="1" smtClean="0">
                <a:solidFill>
                  <a:srgbClr val="384248"/>
                </a:solidFill>
              </a:rPr>
              <a:t>nhận</a:t>
            </a:r>
            <a:r>
              <a:rPr lang="en-US" sz="1800" dirty="0" smtClean="0">
                <a:solidFill>
                  <a:srgbClr val="384248"/>
                </a:solidFill>
              </a:rPr>
              <a:t> </a:t>
            </a:r>
            <a:r>
              <a:rPr lang="en-US" sz="1800" dirty="0" err="1" smtClean="0">
                <a:solidFill>
                  <a:srgbClr val="384248"/>
                </a:solidFill>
              </a:rPr>
              <a:t>được</a:t>
            </a:r>
            <a:r>
              <a:rPr lang="en-US" sz="1800" dirty="0" smtClean="0">
                <a:solidFill>
                  <a:srgbClr val="384248"/>
                </a:solidFill>
              </a:rPr>
              <a:t> </a:t>
            </a:r>
            <a:r>
              <a:rPr lang="en-US" sz="1800" dirty="0" err="1" smtClean="0">
                <a:solidFill>
                  <a:srgbClr val="384248"/>
                </a:solidFill>
              </a:rPr>
              <a:t>các</a:t>
            </a:r>
            <a:r>
              <a:rPr lang="en-US" sz="1800" dirty="0" smtClean="0">
                <a:solidFill>
                  <a:srgbClr val="384248"/>
                </a:solidFill>
              </a:rPr>
              <a:t> </a:t>
            </a:r>
            <a:r>
              <a:rPr lang="en-US" sz="1800" dirty="0" err="1" smtClean="0">
                <a:solidFill>
                  <a:srgbClr val="384248"/>
                </a:solidFill>
              </a:rPr>
              <a:t>đơn</a:t>
            </a:r>
            <a:r>
              <a:rPr lang="en-US" sz="1800" dirty="0" smtClean="0">
                <a:solidFill>
                  <a:srgbClr val="384248"/>
                </a:solidFill>
              </a:rPr>
              <a:t> </a:t>
            </a:r>
            <a:r>
              <a:rPr lang="en-US" sz="1800" dirty="0" err="1" smtClean="0">
                <a:solidFill>
                  <a:srgbClr val="384248"/>
                </a:solidFill>
              </a:rPr>
              <a:t>phản</a:t>
            </a:r>
            <a:r>
              <a:rPr lang="en-US" sz="1800" dirty="0" smtClean="0">
                <a:solidFill>
                  <a:srgbClr val="384248"/>
                </a:solidFill>
              </a:rPr>
              <a:t> </a:t>
            </a:r>
            <a:r>
              <a:rPr lang="en-US" sz="1800" dirty="0" err="1" smtClean="0">
                <a:solidFill>
                  <a:srgbClr val="384248"/>
                </a:solidFill>
              </a:rPr>
              <a:t>hồi</a:t>
            </a:r>
            <a:r>
              <a:rPr lang="en-US" sz="1800" dirty="0" smtClean="0">
                <a:solidFill>
                  <a:srgbClr val="384248"/>
                </a:solidFill>
              </a:rPr>
              <a:t> </a:t>
            </a:r>
            <a:r>
              <a:rPr lang="en-US" sz="1800" dirty="0" err="1" smtClean="0">
                <a:solidFill>
                  <a:srgbClr val="384248"/>
                </a:solidFill>
              </a:rPr>
              <a:t>về</a:t>
            </a:r>
            <a:r>
              <a:rPr lang="en-US" sz="1800" dirty="0" smtClean="0">
                <a:solidFill>
                  <a:srgbClr val="384248"/>
                </a:solidFill>
              </a:rPr>
              <a:t> </a:t>
            </a:r>
            <a:r>
              <a:rPr lang="en-US" sz="1800" dirty="0" err="1" smtClean="0">
                <a:solidFill>
                  <a:srgbClr val="384248"/>
                </a:solidFill>
              </a:rPr>
              <a:t>sản</a:t>
            </a:r>
            <a:r>
              <a:rPr lang="en-US" sz="1800" dirty="0" smtClean="0">
                <a:solidFill>
                  <a:srgbClr val="384248"/>
                </a:solidFill>
              </a:rPr>
              <a:t> </a:t>
            </a:r>
            <a:r>
              <a:rPr lang="en-US" sz="1800" dirty="0" err="1" smtClean="0">
                <a:solidFill>
                  <a:srgbClr val="384248"/>
                </a:solidFill>
              </a:rPr>
              <a:t>phẩm</a:t>
            </a:r>
            <a:r>
              <a:rPr lang="en-US" sz="1800" dirty="0" smtClean="0">
                <a:solidFill>
                  <a:srgbClr val="384248"/>
                </a:solidFill>
              </a:rPr>
              <a:t> </a:t>
            </a:r>
            <a:r>
              <a:rPr lang="en-US" sz="1800" dirty="0" err="1" smtClean="0">
                <a:solidFill>
                  <a:srgbClr val="384248"/>
                </a:solidFill>
              </a:rPr>
              <a:t>của</a:t>
            </a:r>
            <a:r>
              <a:rPr lang="en-US" sz="1800" dirty="0" smtClean="0">
                <a:solidFill>
                  <a:srgbClr val="384248"/>
                </a:solidFill>
              </a:rPr>
              <a:t> </a:t>
            </a:r>
            <a:r>
              <a:rPr lang="en-US" sz="1800" dirty="0" err="1" smtClean="0">
                <a:solidFill>
                  <a:srgbClr val="384248"/>
                </a:solidFill>
              </a:rPr>
              <a:t>họ</a:t>
            </a:r>
            <a:r>
              <a:rPr lang="en-US" sz="1800" dirty="0" smtClean="0">
                <a:solidFill>
                  <a:srgbClr val="384248"/>
                </a:solidFill>
              </a:rPr>
              <a:t>. Cho </a:t>
            </a:r>
            <a:r>
              <a:rPr lang="en-US" sz="1800" dirty="0" err="1" smtClean="0">
                <a:solidFill>
                  <a:srgbClr val="384248"/>
                </a:solidFill>
              </a:rPr>
              <a:t>nên</a:t>
            </a:r>
            <a:r>
              <a:rPr lang="en-US" sz="1800" dirty="0" smtClean="0">
                <a:solidFill>
                  <a:srgbClr val="384248"/>
                </a:solidFill>
              </a:rPr>
              <a:t> </a:t>
            </a:r>
            <a:r>
              <a:rPr lang="en-US" sz="1800" dirty="0" err="1" smtClean="0">
                <a:solidFill>
                  <a:srgbClr val="384248"/>
                </a:solidFill>
              </a:rPr>
              <a:t>việc</a:t>
            </a:r>
            <a:r>
              <a:rPr lang="en-US" sz="1800" dirty="0" smtClean="0">
                <a:solidFill>
                  <a:srgbClr val="384248"/>
                </a:solidFill>
              </a:rPr>
              <a:t> </a:t>
            </a:r>
            <a:r>
              <a:rPr lang="en-US" sz="1800" dirty="0" err="1" smtClean="0">
                <a:solidFill>
                  <a:srgbClr val="384248"/>
                </a:solidFill>
              </a:rPr>
              <a:t>lưu</a:t>
            </a:r>
            <a:r>
              <a:rPr lang="en-US" sz="1800" dirty="0" smtClean="0">
                <a:solidFill>
                  <a:srgbClr val="384248"/>
                </a:solidFill>
              </a:rPr>
              <a:t> </a:t>
            </a:r>
            <a:r>
              <a:rPr lang="en-US" sz="1800" dirty="0" err="1" smtClean="0">
                <a:solidFill>
                  <a:srgbClr val="384248"/>
                </a:solidFill>
              </a:rPr>
              <a:t>trữ</a:t>
            </a:r>
            <a:r>
              <a:rPr lang="en-US" sz="1800" dirty="0" smtClean="0">
                <a:solidFill>
                  <a:srgbClr val="384248"/>
                </a:solidFill>
              </a:rPr>
              <a:t> </a:t>
            </a:r>
            <a:r>
              <a:rPr lang="en-US" sz="1800" dirty="0" err="1" smtClean="0">
                <a:solidFill>
                  <a:srgbClr val="384248"/>
                </a:solidFill>
              </a:rPr>
              <a:t>số</a:t>
            </a:r>
            <a:r>
              <a:rPr lang="en-US" sz="1800" dirty="0" smtClean="0">
                <a:solidFill>
                  <a:srgbClr val="384248"/>
                </a:solidFill>
              </a:rPr>
              <a:t> </a:t>
            </a:r>
            <a:r>
              <a:rPr lang="en-US" sz="1800" dirty="0" err="1" smtClean="0">
                <a:solidFill>
                  <a:srgbClr val="384248"/>
                </a:solidFill>
              </a:rPr>
              <a:t>lượng</a:t>
            </a:r>
            <a:r>
              <a:rPr lang="en-US" sz="1800" dirty="0" smtClean="0">
                <a:solidFill>
                  <a:srgbClr val="384248"/>
                </a:solidFill>
              </a:rPr>
              <a:t> </a:t>
            </a:r>
            <a:r>
              <a:rPr lang="en-US" sz="1800" dirty="0" err="1" smtClean="0">
                <a:solidFill>
                  <a:srgbClr val="384248"/>
                </a:solidFill>
              </a:rPr>
              <a:t>lớn</a:t>
            </a:r>
            <a:r>
              <a:rPr lang="en-US" sz="1800" dirty="0" smtClean="0">
                <a:solidFill>
                  <a:srgbClr val="384248"/>
                </a:solidFill>
              </a:rPr>
              <a:t> </a:t>
            </a:r>
            <a:r>
              <a:rPr lang="en-US" sz="1800" dirty="0" err="1" smtClean="0">
                <a:solidFill>
                  <a:srgbClr val="384248"/>
                </a:solidFill>
              </a:rPr>
              <a:t>tệp</a:t>
            </a:r>
            <a:r>
              <a:rPr lang="en-US" sz="1800" dirty="0" smtClean="0">
                <a:solidFill>
                  <a:srgbClr val="384248"/>
                </a:solidFill>
              </a:rPr>
              <a:t> </a:t>
            </a:r>
            <a:r>
              <a:rPr lang="en-US" sz="1800" dirty="0" err="1" smtClean="0">
                <a:solidFill>
                  <a:srgbClr val="384248"/>
                </a:solidFill>
              </a:rPr>
              <a:t>như</a:t>
            </a:r>
            <a:r>
              <a:rPr lang="en-US" sz="1800" dirty="0" smtClean="0">
                <a:solidFill>
                  <a:srgbClr val="384248"/>
                </a:solidFill>
              </a:rPr>
              <a:t> </a:t>
            </a:r>
            <a:r>
              <a:rPr lang="en-US" sz="1800" dirty="0" err="1" smtClean="0">
                <a:solidFill>
                  <a:srgbClr val="384248"/>
                </a:solidFill>
              </a:rPr>
              <a:t>vậy</a:t>
            </a:r>
            <a:r>
              <a:rPr lang="en-US" sz="1800" dirty="0" smtClean="0">
                <a:solidFill>
                  <a:srgbClr val="384248"/>
                </a:solidFill>
              </a:rPr>
              <a:t> </a:t>
            </a:r>
            <a:r>
              <a:rPr lang="en-US" sz="1800" dirty="0" err="1" smtClean="0">
                <a:solidFill>
                  <a:srgbClr val="384248"/>
                </a:solidFill>
              </a:rPr>
              <a:t>buộc</a:t>
            </a:r>
            <a:r>
              <a:rPr lang="en-US" sz="1800" dirty="0" smtClean="0">
                <a:solidFill>
                  <a:srgbClr val="384248"/>
                </a:solidFill>
              </a:rPr>
              <a:t> </a:t>
            </a:r>
            <a:r>
              <a:rPr lang="en-US" sz="1800" dirty="0" err="1" smtClean="0">
                <a:solidFill>
                  <a:srgbClr val="384248"/>
                </a:solidFill>
              </a:rPr>
              <a:t>họ</a:t>
            </a:r>
            <a:r>
              <a:rPr lang="en-US" sz="1800" dirty="0" smtClean="0">
                <a:solidFill>
                  <a:srgbClr val="384248"/>
                </a:solidFill>
              </a:rPr>
              <a:t> </a:t>
            </a:r>
            <a:r>
              <a:rPr lang="en-US" sz="1800" dirty="0" err="1" smtClean="0">
                <a:solidFill>
                  <a:srgbClr val="384248"/>
                </a:solidFill>
              </a:rPr>
              <a:t>phải</a:t>
            </a:r>
            <a:r>
              <a:rPr lang="en-US" sz="1800" dirty="0">
                <a:solidFill>
                  <a:srgbClr val="384248"/>
                </a:solidFill>
              </a:rPr>
              <a:t> </a:t>
            </a:r>
            <a:r>
              <a:rPr lang="en-US" sz="1800" dirty="0" err="1" smtClean="0">
                <a:solidFill>
                  <a:srgbClr val="384248"/>
                </a:solidFill>
              </a:rPr>
              <a:t>dùng</a:t>
            </a:r>
            <a:r>
              <a:rPr lang="en-US" sz="1800" dirty="0" smtClean="0">
                <a:solidFill>
                  <a:srgbClr val="384248"/>
                </a:solidFill>
              </a:rPr>
              <a:t> </a:t>
            </a:r>
            <a:r>
              <a:rPr lang="en-US" sz="1800" dirty="0" err="1" smtClean="0">
                <a:solidFill>
                  <a:srgbClr val="384248"/>
                </a:solidFill>
              </a:rPr>
              <a:t>đến</a:t>
            </a:r>
            <a:r>
              <a:rPr lang="en-US" sz="1800" dirty="0" smtClean="0">
                <a:solidFill>
                  <a:srgbClr val="384248"/>
                </a:solidFill>
              </a:rPr>
              <a:t> google drive, </a:t>
            </a:r>
            <a:r>
              <a:rPr lang="en-US" sz="1800" dirty="0" err="1" smtClean="0">
                <a:solidFill>
                  <a:srgbClr val="384248"/>
                </a:solidFill>
              </a:rPr>
              <a:t>dropbox</a:t>
            </a:r>
            <a:r>
              <a:rPr lang="en-US" sz="1800" dirty="0" smtClean="0">
                <a:solidFill>
                  <a:srgbClr val="384248"/>
                </a:solidFill>
              </a:rPr>
              <a:t>, … </a:t>
            </a:r>
            <a:endParaRPr sz="1800" dirty="0" smtClean="0">
              <a:solidFill>
                <a:srgbClr val="252525"/>
              </a:solidFill>
            </a:endParaRPr>
          </a:p>
        </p:txBody>
      </p:sp>
      <p:pic>
        <p:nvPicPr>
          <p:cNvPr id="282" name="Google Shape;282;p25"/>
          <p:cNvPicPr preferRelativeResize="0"/>
          <p:nvPr/>
        </p:nvPicPr>
        <p:blipFill rotWithShape="1">
          <a:blip r:embed="rId3">
            <a:alphaModFix/>
          </a:blip>
          <a:srcRect/>
          <a:stretch/>
        </p:blipFill>
        <p:spPr>
          <a:xfrm>
            <a:off x="1687400" y="2753850"/>
            <a:ext cx="1357450" cy="1526375"/>
          </a:xfrm>
          <a:prstGeom prst="rect">
            <a:avLst/>
          </a:prstGeom>
          <a:noFill/>
          <a:ln>
            <a:noFill/>
          </a:ln>
        </p:spPr>
      </p:pic>
      <p:pic>
        <p:nvPicPr>
          <p:cNvPr id="283" name="Google Shape;283;p25"/>
          <p:cNvPicPr preferRelativeResize="0"/>
          <p:nvPr/>
        </p:nvPicPr>
        <p:blipFill>
          <a:blip r:embed="rId4">
            <a:alphaModFix/>
          </a:blip>
          <a:stretch>
            <a:fillRect/>
          </a:stretch>
        </p:blipFill>
        <p:spPr>
          <a:xfrm>
            <a:off x="3677650" y="3976250"/>
            <a:ext cx="1237575" cy="303975"/>
          </a:xfrm>
          <a:prstGeom prst="rect">
            <a:avLst/>
          </a:prstGeom>
          <a:noFill/>
          <a:ln>
            <a:noFill/>
          </a:ln>
        </p:spPr>
      </p:pic>
      <p:grpSp>
        <p:nvGrpSpPr>
          <p:cNvPr id="284" name="Google Shape;284;p25"/>
          <p:cNvGrpSpPr/>
          <p:nvPr/>
        </p:nvGrpSpPr>
        <p:grpSpPr>
          <a:xfrm>
            <a:off x="422900" y="895181"/>
            <a:ext cx="2130106" cy="1988494"/>
            <a:chOff x="2599392" y="1203361"/>
            <a:chExt cx="4226400" cy="1988494"/>
          </a:xfrm>
        </p:grpSpPr>
        <p:sp>
          <p:nvSpPr>
            <p:cNvPr id="285" name="Google Shape;285;p25"/>
            <p:cNvSpPr/>
            <p:nvPr/>
          </p:nvSpPr>
          <p:spPr>
            <a:xfrm>
              <a:off x="3590131" y="1203361"/>
              <a:ext cx="19638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600"/>
                <a:buFont typeface="Oswald"/>
                <a:buNone/>
              </a:pPr>
              <a:r>
                <a:rPr lang="vi-VN" sz="3600" b="0" i="0" u="none" strike="noStrike" cap="none">
                  <a:solidFill>
                    <a:srgbClr val="FFFFFF"/>
                  </a:solidFill>
                  <a:latin typeface="Oswald"/>
                  <a:ea typeface="Oswald"/>
                  <a:cs typeface="Oswald"/>
                  <a:sym typeface="Oswald"/>
                </a:rPr>
                <a:t>0</a:t>
              </a:r>
              <a:r>
                <a:rPr lang="vi-VN" sz="3600">
                  <a:solidFill>
                    <a:srgbClr val="FFFFFF"/>
                  </a:solidFill>
                  <a:latin typeface="Oswald"/>
                  <a:ea typeface="Oswald"/>
                  <a:cs typeface="Oswald"/>
                  <a:sym typeface="Oswald"/>
                </a:rPr>
                <a:t>4</a:t>
              </a:r>
              <a:endParaRPr/>
            </a:p>
          </p:txBody>
        </p:sp>
        <p:sp>
          <p:nvSpPr>
            <p:cNvPr id="286" name="Google Shape;286;p25"/>
            <p:cNvSpPr txBox="1"/>
            <p:nvPr/>
          </p:nvSpPr>
          <p:spPr>
            <a:xfrm>
              <a:off x="2599392" y="2114555"/>
              <a:ext cx="4226400" cy="1077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US" sz="2400" b="1" dirty="0" err="1" smtClean="0">
                  <a:solidFill>
                    <a:srgbClr val="FFFFFF"/>
                  </a:solidFill>
                </a:rPr>
                <a:t>Đồng</a:t>
              </a:r>
              <a:r>
                <a:rPr lang="en-US" sz="2400" b="1" dirty="0" smtClean="0">
                  <a:solidFill>
                    <a:srgbClr val="FFFFFF"/>
                  </a:solidFill>
                </a:rPr>
                <a:t> </a:t>
              </a:r>
              <a:r>
                <a:rPr lang="en-US" sz="2400" b="1" dirty="0" err="1" smtClean="0">
                  <a:solidFill>
                    <a:srgbClr val="FFFFFF"/>
                  </a:solidFill>
                </a:rPr>
                <a:t>bộ</a:t>
              </a:r>
              <a:r>
                <a:rPr lang="en-US" sz="2400" b="1" dirty="0" smtClean="0">
                  <a:solidFill>
                    <a:srgbClr val="FFFFFF"/>
                  </a:solidFill>
                </a:rPr>
                <a:t> Dropbox</a:t>
              </a:r>
              <a:endParaRPr sz="2400" b="1" i="0" u="none" strike="noStrike" cap="none" dirty="0">
                <a:solidFill>
                  <a:srgbClr val="FFFFFF"/>
                </a:solidFill>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860" y="2883675"/>
            <a:ext cx="1546186" cy="1546184"/>
          </a:xfrm>
          <a:prstGeom prst="rect">
            <a:avLst/>
          </a:prstGeom>
          <a:ln>
            <a:noFill/>
          </a:ln>
          <a:effectLst>
            <a:softEdge rad="112500"/>
          </a:effectLst>
        </p:spPr>
      </p:pic>
      <p:sp>
        <p:nvSpPr>
          <p:cNvPr id="3" name="TextBox 2"/>
          <p:cNvSpPr txBox="1"/>
          <p:nvPr/>
        </p:nvSpPr>
        <p:spPr>
          <a:xfrm>
            <a:off x="3520264" y="2639874"/>
            <a:ext cx="5203322" cy="1754326"/>
          </a:xfrm>
          <a:prstGeom prst="rect">
            <a:avLst/>
          </a:prstGeom>
          <a:noFill/>
        </p:spPr>
        <p:txBody>
          <a:bodyPr wrap="square" rtlCol="0">
            <a:spAutoFit/>
          </a:bodyPr>
          <a:lstStyle/>
          <a:p>
            <a:r>
              <a:rPr lang="en-US" sz="1800" dirty="0" err="1">
                <a:solidFill>
                  <a:srgbClr val="252525"/>
                </a:solidFill>
              </a:rPr>
              <a:t>Tuy</a:t>
            </a:r>
            <a:r>
              <a:rPr lang="en-US" sz="1800" dirty="0">
                <a:solidFill>
                  <a:srgbClr val="252525"/>
                </a:solidFill>
              </a:rPr>
              <a:t> </a:t>
            </a:r>
            <a:r>
              <a:rPr lang="en-US" sz="1800" dirty="0" err="1">
                <a:solidFill>
                  <a:srgbClr val="252525"/>
                </a:solidFill>
              </a:rPr>
              <a:t>nhiên</a:t>
            </a:r>
            <a:r>
              <a:rPr lang="en-US" sz="1800" dirty="0">
                <a:solidFill>
                  <a:srgbClr val="252525"/>
                </a:solidFill>
              </a:rPr>
              <a:t> </a:t>
            </a:r>
            <a:r>
              <a:rPr lang="en-US" sz="1800" dirty="0" err="1">
                <a:solidFill>
                  <a:srgbClr val="252525"/>
                </a:solidFill>
              </a:rPr>
              <a:t>không</a:t>
            </a:r>
            <a:r>
              <a:rPr lang="en-US" sz="1800" dirty="0">
                <a:solidFill>
                  <a:srgbClr val="252525"/>
                </a:solidFill>
              </a:rPr>
              <a:t> </a:t>
            </a:r>
            <a:r>
              <a:rPr lang="en-US" sz="1800" dirty="0" err="1">
                <a:solidFill>
                  <a:srgbClr val="252525"/>
                </a:solidFill>
              </a:rPr>
              <a:t>phải</a:t>
            </a:r>
            <a:r>
              <a:rPr lang="en-US" sz="1800" dirty="0">
                <a:solidFill>
                  <a:srgbClr val="252525"/>
                </a:solidFill>
              </a:rPr>
              <a:t> </a:t>
            </a:r>
            <a:r>
              <a:rPr lang="en-US" sz="1800" dirty="0" err="1">
                <a:solidFill>
                  <a:srgbClr val="252525"/>
                </a:solidFill>
              </a:rPr>
              <a:t>lúc</a:t>
            </a:r>
            <a:r>
              <a:rPr lang="en-US" sz="1800" dirty="0">
                <a:solidFill>
                  <a:srgbClr val="252525"/>
                </a:solidFill>
              </a:rPr>
              <a:t> </a:t>
            </a:r>
            <a:r>
              <a:rPr lang="en-US" sz="1800" dirty="0" err="1">
                <a:solidFill>
                  <a:srgbClr val="252525"/>
                </a:solidFill>
              </a:rPr>
              <a:t>nào</a:t>
            </a:r>
            <a:r>
              <a:rPr lang="en-US" sz="1800" dirty="0">
                <a:solidFill>
                  <a:srgbClr val="252525"/>
                </a:solidFill>
              </a:rPr>
              <a:t> </a:t>
            </a:r>
            <a:r>
              <a:rPr lang="en-US" sz="1800" dirty="0" err="1">
                <a:solidFill>
                  <a:srgbClr val="252525"/>
                </a:solidFill>
              </a:rPr>
              <a:t>nhân</a:t>
            </a:r>
            <a:r>
              <a:rPr lang="en-US" sz="1800" dirty="0">
                <a:solidFill>
                  <a:srgbClr val="252525"/>
                </a:solidFill>
              </a:rPr>
              <a:t> </a:t>
            </a:r>
            <a:r>
              <a:rPr lang="en-US" sz="1800" dirty="0" err="1">
                <a:solidFill>
                  <a:srgbClr val="252525"/>
                </a:solidFill>
              </a:rPr>
              <a:t>viên</a:t>
            </a:r>
            <a:r>
              <a:rPr lang="en-US" sz="1800" dirty="0">
                <a:solidFill>
                  <a:srgbClr val="252525"/>
                </a:solidFill>
              </a:rPr>
              <a:t> </a:t>
            </a:r>
            <a:r>
              <a:rPr lang="en-US" sz="1800" dirty="0" err="1">
                <a:solidFill>
                  <a:srgbClr val="252525"/>
                </a:solidFill>
              </a:rPr>
              <a:t>cũng</a:t>
            </a:r>
            <a:r>
              <a:rPr lang="en-US" sz="1800" dirty="0">
                <a:solidFill>
                  <a:srgbClr val="252525"/>
                </a:solidFill>
              </a:rPr>
              <a:t> </a:t>
            </a:r>
            <a:r>
              <a:rPr lang="en-US" sz="1800" dirty="0" err="1">
                <a:solidFill>
                  <a:srgbClr val="252525"/>
                </a:solidFill>
              </a:rPr>
              <a:t>có</a:t>
            </a:r>
            <a:r>
              <a:rPr lang="en-US" sz="1800" dirty="0">
                <a:solidFill>
                  <a:srgbClr val="252525"/>
                </a:solidFill>
              </a:rPr>
              <a:t> </a:t>
            </a:r>
            <a:r>
              <a:rPr lang="en-US" sz="1800" dirty="0" err="1">
                <a:solidFill>
                  <a:srgbClr val="252525"/>
                </a:solidFill>
              </a:rPr>
              <a:t>thời</a:t>
            </a:r>
            <a:r>
              <a:rPr lang="en-US" sz="1800" dirty="0">
                <a:solidFill>
                  <a:srgbClr val="252525"/>
                </a:solidFill>
              </a:rPr>
              <a:t> </a:t>
            </a:r>
            <a:r>
              <a:rPr lang="en-US" sz="1800" dirty="0" err="1">
                <a:solidFill>
                  <a:srgbClr val="252525"/>
                </a:solidFill>
              </a:rPr>
              <a:t>gian</a:t>
            </a:r>
            <a:r>
              <a:rPr lang="en-US" sz="1800" dirty="0">
                <a:solidFill>
                  <a:srgbClr val="252525"/>
                </a:solidFill>
              </a:rPr>
              <a:t> </a:t>
            </a:r>
            <a:r>
              <a:rPr lang="en-US" sz="1800" dirty="0" err="1">
                <a:solidFill>
                  <a:srgbClr val="252525"/>
                </a:solidFill>
              </a:rPr>
              <a:t>để</a:t>
            </a:r>
            <a:r>
              <a:rPr lang="en-US" sz="1800" dirty="0">
                <a:solidFill>
                  <a:srgbClr val="252525"/>
                </a:solidFill>
              </a:rPr>
              <a:t> </a:t>
            </a:r>
            <a:r>
              <a:rPr lang="en-US" sz="1800" dirty="0" err="1">
                <a:solidFill>
                  <a:srgbClr val="252525"/>
                </a:solidFill>
              </a:rPr>
              <a:t>mắt</a:t>
            </a:r>
            <a:r>
              <a:rPr lang="en-US" sz="1800" dirty="0">
                <a:solidFill>
                  <a:srgbClr val="252525"/>
                </a:solidFill>
              </a:rPr>
              <a:t> </a:t>
            </a:r>
            <a:r>
              <a:rPr lang="en-US" sz="1800" dirty="0" err="1">
                <a:solidFill>
                  <a:srgbClr val="252525"/>
                </a:solidFill>
              </a:rPr>
              <a:t>đến</a:t>
            </a:r>
            <a:r>
              <a:rPr lang="en-US" sz="1800" dirty="0">
                <a:solidFill>
                  <a:srgbClr val="252525"/>
                </a:solidFill>
              </a:rPr>
              <a:t> </a:t>
            </a:r>
            <a:r>
              <a:rPr lang="en-US" sz="1800" dirty="0" err="1">
                <a:solidFill>
                  <a:srgbClr val="252525"/>
                </a:solidFill>
              </a:rPr>
              <a:t>dropbox</a:t>
            </a:r>
            <a:r>
              <a:rPr lang="en-US" sz="1800" dirty="0">
                <a:solidFill>
                  <a:srgbClr val="252525"/>
                </a:solidFill>
              </a:rPr>
              <a:t> </a:t>
            </a:r>
            <a:r>
              <a:rPr lang="en-US" sz="1800" dirty="0" err="1">
                <a:solidFill>
                  <a:srgbClr val="252525"/>
                </a:solidFill>
              </a:rPr>
              <a:t>mọi</a:t>
            </a:r>
            <a:r>
              <a:rPr lang="en-US" sz="1800" dirty="0">
                <a:solidFill>
                  <a:srgbClr val="252525"/>
                </a:solidFill>
              </a:rPr>
              <a:t> </a:t>
            </a:r>
            <a:r>
              <a:rPr lang="en-US" sz="1800" dirty="0" err="1">
                <a:solidFill>
                  <a:srgbClr val="252525"/>
                </a:solidFill>
              </a:rPr>
              <a:t>lúc</a:t>
            </a:r>
            <a:r>
              <a:rPr lang="en-US" sz="1800" dirty="0">
                <a:solidFill>
                  <a:srgbClr val="252525"/>
                </a:solidFill>
              </a:rPr>
              <a:t>, </a:t>
            </a:r>
            <a:r>
              <a:rPr lang="en-US" sz="1800" dirty="0" err="1">
                <a:solidFill>
                  <a:srgbClr val="252525"/>
                </a:solidFill>
              </a:rPr>
              <a:t>hoặc</a:t>
            </a:r>
            <a:r>
              <a:rPr lang="en-US" sz="1800" dirty="0">
                <a:solidFill>
                  <a:srgbClr val="252525"/>
                </a:solidFill>
              </a:rPr>
              <a:t> </a:t>
            </a:r>
            <a:r>
              <a:rPr lang="en-US" sz="1800" dirty="0" err="1">
                <a:solidFill>
                  <a:srgbClr val="252525"/>
                </a:solidFill>
              </a:rPr>
              <a:t>tệ</a:t>
            </a:r>
            <a:r>
              <a:rPr lang="en-US" sz="1800" dirty="0">
                <a:solidFill>
                  <a:srgbClr val="252525"/>
                </a:solidFill>
              </a:rPr>
              <a:t> </a:t>
            </a:r>
            <a:r>
              <a:rPr lang="en-US" sz="1800" dirty="0" err="1">
                <a:solidFill>
                  <a:srgbClr val="252525"/>
                </a:solidFill>
              </a:rPr>
              <a:t>nhất</a:t>
            </a:r>
            <a:r>
              <a:rPr lang="en-US" sz="1800" dirty="0">
                <a:solidFill>
                  <a:srgbClr val="252525"/>
                </a:solidFill>
              </a:rPr>
              <a:t> </a:t>
            </a:r>
            <a:r>
              <a:rPr lang="en-US" sz="1800" dirty="0" err="1">
                <a:solidFill>
                  <a:srgbClr val="252525"/>
                </a:solidFill>
              </a:rPr>
              <a:t>là</a:t>
            </a:r>
            <a:r>
              <a:rPr lang="en-US" sz="1800" dirty="0">
                <a:solidFill>
                  <a:srgbClr val="252525"/>
                </a:solidFill>
              </a:rPr>
              <a:t> </a:t>
            </a:r>
            <a:r>
              <a:rPr lang="en-US" sz="1800" dirty="0" err="1">
                <a:solidFill>
                  <a:srgbClr val="252525"/>
                </a:solidFill>
              </a:rPr>
              <a:t>trong</a:t>
            </a:r>
            <a:r>
              <a:rPr lang="en-US" sz="1800" dirty="0">
                <a:solidFill>
                  <a:srgbClr val="252525"/>
                </a:solidFill>
              </a:rPr>
              <a:t> </a:t>
            </a:r>
            <a:r>
              <a:rPr lang="en-US" sz="1800" dirty="0" err="1">
                <a:solidFill>
                  <a:srgbClr val="252525"/>
                </a:solidFill>
              </a:rPr>
              <a:t>trường</a:t>
            </a:r>
            <a:r>
              <a:rPr lang="en-US" sz="1800" dirty="0">
                <a:solidFill>
                  <a:srgbClr val="252525"/>
                </a:solidFill>
              </a:rPr>
              <a:t> </a:t>
            </a:r>
            <a:r>
              <a:rPr lang="en-US" sz="1800" dirty="0" err="1">
                <a:solidFill>
                  <a:srgbClr val="252525"/>
                </a:solidFill>
              </a:rPr>
              <a:t>hợp</a:t>
            </a:r>
            <a:r>
              <a:rPr lang="en-US" sz="1800" dirty="0">
                <a:solidFill>
                  <a:srgbClr val="252525"/>
                </a:solidFill>
              </a:rPr>
              <a:t> </a:t>
            </a:r>
            <a:r>
              <a:rPr lang="en-US" sz="1800" dirty="0" err="1">
                <a:solidFill>
                  <a:srgbClr val="252525"/>
                </a:solidFill>
              </a:rPr>
              <a:t>không</a:t>
            </a:r>
            <a:r>
              <a:rPr lang="en-US" sz="1800" dirty="0">
                <a:solidFill>
                  <a:srgbClr val="252525"/>
                </a:solidFill>
              </a:rPr>
              <a:t> </a:t>
            </a:r>
            <a:r>
              <a:rPr lang="en-US" sz="1800" dirty="0" err="1">
                <a:solidFill>
                  <a:srgbClr val="252525"/>
                </a:solidFill>
              </a:rPr>
              <a:t>có</a:t>
            </a:r>
            <a:r>
              <a:rPr lang="en-US" sz="1800" dirty="0">
                <a:solidFill>
                  <a:srgbClr val="252525"/>
                </a:solidFill>
              </a:rPr>
              <a:t> </a:t>
            </a:r>
            <a:r>
              <a:rPr lang="en-US" sz="1800" dirty="0" err="1">
                <a:solidFill>
                  <a:srgbClr val="252525"/>
                </a:solidFill>
              </a:rPr>
              <a:t>mạng</a:t>
            </a:r>
            <a:r>
              <a:rPr lang="en-US" sz="1800" dirty="0">
                <a:solidFill>
                  <a:srgbClr val="252525"/>
                </a:solidFill>
              </a:rPr>
              <a:t>. Ý </a:t>
            </a:r>
            <a:r>
              <a:rPr lang="en-US" sz="1800" dirty="0" err="1">
                <a:solidFill>
                  <a:srgbClr val="252525"/>
                </a:solidFill>
              </a:rPr>
              <a:t>tưởng</a:t>
            </a:r>
            <a:r>
              <a:rPr lang="en-US" sz="1800" dirty="0">
                <a:solidFill>
                  <a:srgbClr val="252525"/>
                </a:solidFill>
              </a:rPr>
              <a:t> ở </a:t>
            </a:r>
            <a:r>
              <a:rPr lang="en-US" sz="1800" dirty="0" err="1">
                <a:solidFill>
                  <a:srgbClr val="252525"/>
                </a:solidFill>
              </a:rPr>
              <a:t>đây</a:t>
            </a:r>
            <a:r>
              <a:rPr lang="en-US" sz="1800" dirty="0">
                <a:solidFill>
                  <a:srgbClr val="252525"/>
                </a:solidFill>
              </a:rPr>
              <a:t> </a:t>
            </a:r>
            <a:r>
              <a:rPr lang="en-US" sz="1800" dirty="0" err="1">
                <a:solidFill>
                  <a:srgbClr val="252525"/>
                </a:solidFill>
              </a:rPr>
              <a:t>là</a:t>
            </a:r>
            <a:r>
              <a:rPr lang="en-US" sz="1800" dirty="0">
                <a:solidFill>
                  <a:srgbClr val="252525"/>
                </a:solidFill>
              </a:rPr>
              <a:t> </a:t>
            </a:r>
            <a:r>
              <a:rPr lang="en-US" sz="1800" dirty="0" err="1">
                <a:solidFill>
                  <a:srgbClr val="252525"/>
                </a:solidFill>
              </a:rPr>
              <a:t>thiết</a:t>
            </a:r>
            <a:r>
              <a:rPr lang="en-US" sz="1800" dirty="0">
                <a:solidFill>
                  <a:srgbClr val="252525"/>
                </a:solidFill>
              </a:rPr>
              <a:t> </a:t>
            </a:r>
            <a:r>
              <a:rPr lang="en-US" sz="1800" dirty="0" err="1">
                <a:solidFill>
                  <a:srgbClr val="252525"/>
                </a:solidFill>
              </a:rPr>
              <a:t>kế</a:t>
            </a:r>
            <a:r>
              <a:rPr lang="en-US" sz="1800" dirty="0">
                <a:solidFill>
                  <a:srgbClr val="252525"/>
                </a:solidFill>
              </a:rPr>
              <a:t> </a:t>
            </a:r>
            <a:r>
              <a:rPr lang="en-US" sz="1800" dirty="0" err="1">
                <a:solidFill>
                  <a:srgbClr val="252525"/>
                </a:solidFill>
              </a:rPr>
              <a:t>một</a:t>
            </a:r>
            <a:r>
              <a:rPr lang="en-US" sz="1800" dirty="0">
                <a:solidFill>
                  <a:srgbClr val="252525"/>
                </a:solidFill>
              </a:rPr>
              <a:t> </a:t>
            </a:r>
            <a:r>
              <a:rPr lang="en-US" sz="1800" dirty="0" err="1">
                <a:solidFill>
                  <a:srgbClr val="252525"/>
                </a:solidFill>
              </a:rPr>
              <a:t>hệ</a:t>
            </a:r>
            <a:r>
              <a:rPr lang="en-US" sz="1800" dirty="0">
                <a:solidFill>
                  <a:srgbClr val="252525"/>
                </a:solidFill>
              </a:rPr>
              <a:t> </a:t>
            </a:r>
            <a:r>
              <a:rPr lang="en-US" sz="1800" dirty="0" err="1">
                <a:solidFill>
                  <a:srgbClr val="252525"/>
                </a:solidFill>
              </a:rPr>
              <a:t>thống</a:t>
            </a:r>
            <a:r>
              <a:rPr lang="en-US" sz="1800" dirty="0">
                <a:solidFill>
                  <a:srgbClr val="252525"/>
                </a:solidFill>
              </a:rPr>
              <a:t> </a:t>
            </a:r>
            <a:r>
              <a:rPr lang="en-US" sz="1800" dirty="0" err="1">
                <a:solidFill>
                  <a:srgbClr val="252525"/>
                </a:solidFill>
              </a:rPr>
              <a:t>có</a:t>
            </a:r>
            <a:r>
              <a:rPr lang="en-US" sz="1800" dirty="0">
                <a:solidFill>
                  <a:srgbClr val="252525"/>
                </a:solidFill>
              </a:rPr>
              <a:t> </a:t>
            </a:r>
            <a:r>
              <a:rPr lang="en-US" sz="1800" dirty="0" err="1">
                <a:solidFill>
                  <a:srgbClr val="252525"/>
                </a:solidFill>
              </a:rPr>
              <a:t>thể</a:t>
            </a:r>
            <a:r>
              <a:rPr lang="en-US" sz="1800" dirty="0">
                <a:solidFill>
                  <a:srgbClr val="252525"/>
                </a:solidFill>
              </a:rPr>
              <a:t> </a:t>
            </a:r>
            <a:r>
              <a:rPr lang="en-US" sz="1800" dirty="0" err="1">
                <a:solidFill>
                  <a:srgbClr val="252525"/>
                </a:solidFill>
              </a:rPr>
              <a:t>đồng</a:t>
            </a:r>
            <a:r>
              <a:rPr lang="en-US" sz="1800" dirty="0">
                <a:solidFill>
                  <a:srgbClr val="252525"/>
                </a:solidFill>
              </a:rPr>
              <a:t> </a:t>
            </a:r>
            <a:r>
              <a:rPr lang="en-US" sz="1800" dirty="0" err="1">
                <a:solidFill>
                  <a:srgbClr val="252525"/>
                </a:solidFill>
              </a:rPr>
              <a:t>bộ</a:t>
            </a:r>
            <a:r>
              <a:rPr lang="en-US" sz="1800" dirty="0">
                <a:solidFill>
                  <a:srgbClr val="252525"/>
                </a:solidFill>
              </a:rPr>
              <a:t> </a:t>
            </a:r>
            <a:r>
              <a:rPr lang="en-US" sz="1800" dirty="0" err="1">
                <a:solidFill>
                  <a:srgbClr val="252525"/>
                </a:solidFill>
              </a:rPr>
              <a:t>tệp</a:t>
            </a:r>
            <a:r>
              <a:rPr lang="en-US" sz="1800" dirty="0">
                <a:solidFill>
                  <a:srgbClr val="252525"/>
                </a:solidFill>
              </a:rPr>
              <a:t> tin </a:t>
            </a:r>
            <a:r>
              <a:rPr lang="en-US" sz="1800" dirty="0" err="1">
                <a:solidFill>
                  <a:srgbClr val="252525"/>
                </a:solidFill>
              </a:rPr>
              <a:t>từ</a:t>
            </a:r>
            <a:r>
              <a:rPr lang="en-US" sz="1800" dirty="0">
                <a:solidFill>
                  <a:srgbClr val="252525"/>
                </a:solidFill>
              </a:rPr>
              <a:t> </a:t>
            </a:r>
            <a:r>
              <a:rPr lang="en-US" sz="1800" dirty="0" err="1">
                <a:solidFill>
                  <a:srgbClr val="252525"/>
                </a:solidFill>
              </a:rPr>
              <a:t>dropbox</a:t>
            </a:r>
            <a:r>
              <a:rPr lang="en-US" sz="1800" dirty="0">
                <a:solidFill>
                  <a:srgbClr val="252525"/>
                </a:solidFill>
              </a:rPr>
              <a:t> </a:t>
            </a:r>
            <a:r>
              <a:rPr lang="en-US" sz="1800" dirty="0" err="1">
                <a:solidFill>
                  <a:srgbClr val="252525"/>
                </a:solidFill>
              </a:rPr>
              <a:t>về</a:t>
            </a:r>
            <a:r>
              <a:rPr lang="en-US" sz="1800" dirty="0">
                <a:solidFill>
                  <a:srgbClr val="252525"/>
                </a:solidFill>
              </a:rPr>
              <a:t> local </a:t>
            </a:r>
            <a:r>
              <a:rPr lang="en-US" sz="1800" dirty="0" err="1">
                <a:solidFill>
                  <a:srgbClr val="252525"/>
                </a:solidFill>
              </a:rPr>
              <a:t>mọi</a:t>
            </a:r>
            <a:r>
              <a:rPr lang="en-US" sz="1800" dirty="0">
                <a:solidFill>
                  <a:srgbClr val="252525"/>
                </a:solidFill>
              </a:rPr>
              <a:t> </a:t>
            </a:r>
            <a:r>
              <a:rPr lang="en-US" sz="1800" dirty="0" err="1" smtClean="0">
                <a:solidFill>
                  <a:srgbClr val="252525"/>
                </a:solidFill>
              </a:rPr>
              <a:t>lúc</a:t>
            </a:r>
            <a:r>
              <a:rPr lang="en-US" sz="1800" dirty="0" smtClean="0">
                <a:solidFill>
                  <a:srgbClr val="252525"/>
                </a:solidFill>
              </a:rPr>
              <a:t> </a:t>
            </a:r>
            <a:r>
              <a:rPr lang="en-US" sz="1800" dirty="0" err="1" smtClean="0">
                <a:solidFill>
                  <a:srgbClr val="252525"/>
                </a:solidFill>
              </a:rPr>
              <a:t>sử</a:t>
            </a:r>
            <a:r>
              <a:rPr lang="en-US" sz="1800" dirty="0" smtClean="0">
                <a:solidFill>
                  <a:srgbClr val="252525"/>
                </a:solidFill>
              </a:rPr>
              <a:t> </a:t>
            </a:r>
            <a:r>
              <a:rPr lang="en-US" sz="1800" dirty="0" err="1" smtClean="0">
                <a:solidFill>
                  <a:srgbClr val="252525"/>
                </a:solidFill>
              </a:rPr>
              <a:t>dụng</a:t>
            </a:r>
            <a:r>
              <a:rPr lang="en-US" sz="1800" dirty="0" smtClean="0">
                <a:solidFill>
                  <a:srgbClr val="252525"/>
                </a:solidFill>
              </a:rPr>
              <a:t> </a:t>
            </a:r>
            <a:r>
              <a:rPr lang="en-US" sz="1800" dirty="0" err="1" smtClean="0">
                <a:solidFill>
                  <a:srgbClr val="252525"/>
                </a:solidFill>
              </a:rPr>
              <a:t>UltraESB</a:t>
            </a:r>
            <a:r>
              <a:rPr lang="vi-VN" sz="1800" dirty="0" smtClean="0">
                <a:solidFill>
                  <a:srgbClr val="252525"/>
                </a:solidFill>
              </a:rPr>
              <a: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500" fill="hold"/>
                                        <p:tgtEl>
                                          <p:spTgt spid="281"/>
                                        </p:tgtEl>
                                        <p:attrNameLst>
                                          <p:attrName>ppt_x</p:attrName>
                                        </p:attrNameLst>
                                      </p:cBhvr>
                                      <p:tavLst>
                                        <p:tav tm="0">
                                          <p:val>
                                            <p:strVal val="#ppt_x"/>
                                          </p:val>
                                        </p:tav>
                                        <p:tav tm="100000">
                                          <p:val>
                                            <p:strVal val="#ppt_x"/>
                                          </p:val>
                                        </p:tav>
                                      </p:tavLst>
                                    </p:anim>
                                    <p:anim calcmode="lin" valueType="num">
                                      <p:cBhvr additive="base">
                                        <p:cTn id="8"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400"/>
              <a:buFont typeface="Arial"/>
              <a:buNone/>
            </a:pPr>
            <a:fld id="{00000000-1234-1234-1234-123412341234}" type="slidenum">
              <a:rPr lang="vi-VN" sz="1000" b="0">
                <a:latin typeface="Arial"/>
                <a:ea typeface="Arial"/>
                <a:cs typeface="Arial"/>
                <a:sym typeface="Arial"/>
              </a:rPr>
              <a:t>15</a:t>
            </a:fld>
            <a:endParaRPr sz="1000" b="0">
              <a:latin typeface="Arial"/>
              <a:ea typeface="Arial"/>
              <a:cs typeface="Arial"/>
              <a:sym typeface="Arial"/>
            </a:endParaRPr>
          </a:p>
        </p:txBody>
      </p:sp>
      <p:sp>
        <p:nvSpPr>
          <p:cNvPr id="164" name="Google Shape;164;p19"/>
          <p:cNvSpPr txBox="1">
            <a:spLocks noGrp="1"/>
          </p:cNvSpPr>
          <p:nvPr>
            <p:ph type="title"/>
          </p:nvPr>
        </p:nvSpPr>
        <p:spPr>
          <a:xfrm>
            <a:off x="377245" y="2064038"/>
            <a:ext cx="2147400" cy="674700"/>
          </a:xfrm>
          <a:prstGeom prst="rect">
            <a:avLst/>
          </a:prstGeom>
          <a:noFill/>
          <a:ln>
            <a:noFill/>
          </a:ln>
        </p:spPr>
        <p:txBody>
          <a:bodyPr spcFirstLastPara="1" wrap="square" lIns="91425" tIns="91425" rIns="91425" bIns="91425" anchor="b" anchorCtr="0">
            <a:noAutofit/>
          </a:bodyPr>
          <a:lstStyle/>
          <a:p>
            <a:pPr lvl="0" algn="ctr">
              <a:buSzPts val="2000"/>
            </a:pPr>
            <a:r>
              <a:rPr lang="en-US" sz="2000" dirty="0" err="1" smtClean="0">
                <a:solidFill>
                  <a:srgbClr val="000000"/>
                </a:solidFill>
                <a:ea typeface="Open Sans"/>
              </a:rPr>
              <a:t>Đồng</a:t>
            </a:r>
            <a:r>
              <a:rPr lang="en-US" sz="2000" dirty="0" smtClean="0">
                <a:solidFill>
                  <a:srgbClr val="000000"/>
                </a:solidFill>
                <a:ea typeface="Open Sans"/>
              </a:rPr>
              <a:t> </a:t>
            </a:r>
            <a:r>
              <a:rPr lang="en-US" sz="2000" dirty="0" err="1" smtClean="0">
                <a:solidFill>
                  <a:srgbClr val="000000"/>
                </a:solidFill>
                <a:ea typeface="Open Sans"/>
              </a:rPr>
              <a:t>bộ</a:t>
            </a:r>
            <a:r>
              <a:rPr lang="en-US" sz="2000" dirty="0" smtClean="0">
                <a:solidFill>
                  <a:srgbClr val="000000"/>
                </a:solidFill>
                <a:ea typeface="Open Sans"/>
              </a:rPr>
              <a:t> </a:t>
            </a:r>
            <a:r>
              <a:rPr lang="en-US" sz="2000" dirty="0" err="1" smtClean="0">
                <a:solidFill>
                  <a:srgbClr val="000000"/>
                </a:solidFill>
                <a:ea typeface="Open Sans"/>
              </a:rPr>
              <a:t>dropbox</a:t>
            </a:r>
            <a:endParaRPr sz="2000" dirty="0">
              <a:solidFill>
                <a:srgbClr val="000000"/>
              </a:solidFill>
              <a:latin typeface="Open Sans"/>
              <a:ea typeface="Open Sans"/>
              <a:cs typeface="Open Sans"/>
              <a:sym typeface="Open Sans"/>
            </a:endParaRPr>
          </a:p>
        </p:txBody>
      </p:sp>
      <p:sp>
        <p:nvSpPr>
          <p:cNvPr id="166" name="Google Shape;166;p19"/>
          <p:cNvSpPr/>
          <p:nvPr/>
        </p:nvSpPr>
        <p:spPr>
          <a:xfrm>
            <a:off x="1041378" y="652841"/>
            <a:ext cx="9897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Oswald"/>
              <a:buNone/>
            </a:pPr>
            <a:r>
              <a:rPr lang="vi-VN" sz="3600" b="0" i="0" u="none" strike="noStrike" cap="none" dirty="0" smtClean="0">
                <a:solidFill>
                  <a:schemeClr val="lt1"/>
                </a:solidFill>
                <a:latin typeface="Oswald"/>
                <a:ea typeface="Oswald"/>
                <a:cs typeface="Oswald"/>
                <a:sym typeface="Oswald"/>
              </a:rPr>
              <a:t>0</a:t>
            </a:r>
            <a:r>
              <a:rPr lang="en-US" sz="3600" dirty="0">
                <a:solidFill>
                  <a:schemeClr val="lt1"/>
                </a:solidFill>
                <a:latin typeface="Oswald"/>
                <a:ea typeface="Oswald"/>
                <a:cs typeface="Oswald"/>
                <a:sym typeface="Oswald"/>
              </a:rPr>
              <a:t>5</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34" y="2887580"/>
            <a:ext cx="1684421" cy="1578543"/>
          </a:xfrm>
          <a:prstGeom prst="rect">
            <a:avLst/>
          </a:prstGeom>
        </p:spPr>
      </p:pic>
      <p:sp>
        <p:nvSpPr>
          <p:cNvPr id="9" name="Google Shape;295;p26"/>
          <p:cNvSpPr txBox="1"/>
          <p:nvPr/>
        </p:nvSpPr>
        <p:spPr>
          <a:xfrm>
            <a:off x="3096600" y="0"/>
            <a:ext cx="6047400" cy="9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2400"/>
              </a:spcBef>
              <a:spcAft>
                <a:spcPts val="600"/>
              </a:spcAft>
              <a:buNone/>
            </a:pPr>
            <a:r>
              <a:rPr lang="vi-VN" sz="3200" b="1" dirty="0">
                <a:solidFill>
                  <a:srgbClr val="FFFFFF"/>
                </a:solidFill>
              </a:rPr>
              <a:t>Các connector sử </a:t>
            </a:r>
            <a:r>
              <a:rPr lang="vi-VN" sz="3200" b="1" dirty="0" smtClean="0">
                <a:solidFill>
                  <a:srgbClr val="FFFFFF"/>
                </a:solidFill>
              </a:rPr>
              <a:t>dụng</a:t>
            </a:r>
            <a:r>
              <a:rPr lang="en-US" sz="3200" b="1" dirty="0" smtClean="0">
                <a:solidFill>
                  <a:srgbClr val="FFFFFF"/>
                </a:solidFill>
              </a:rPr>
              <a:t>:</a:t>
            </a:r>
            <a:endParaRPr sz="3200" b="1" dirty="0">
              <a:solidFill>
                <a:srgbClr val="FFFFFF"/>
              </a:solidFill>
            </a:endParaRPr>
          </a:p>
        </p:txBody>
      </p:sp>
      <p:graphicFrame>
        <p:nvGraphicFramePr>
          <p:cNvPr id="10" name="Google Shape;296;p26"/>
          <p:cNvGraphicFramePr/>
          <p:nvPr>
            <p:extLst>
              <p:ext uri="{D42A27DB-BD31-4B8C-83A1-F6EECF244321}">
                <p14:modId xmlns:p14="http://schemas.microsoft.com/office/powerpoint/2010/main" val="1628388856"/>
              </p:ext>
            </p:extLst>
          </p:nvPr>
        </p:nvGraphicFramePr>
        <p:xfrm>
          <a:off x="3096600" y="1211900"/>
          <a:ext cx="5757600" cy="3581775"/>
        </p:xfrm>
        <a:graphic>
          <a:graphicData uri="http://schemas.openxmlformats.org/drawingml/2006/table">
            <a:tbl>
              <a:tblPr>
                <a:noFill/>
                <a:tableStyleId>{46D6A07E-18EB-44EF-8830-1447F7862E14}</a:tableStyleId>
              </a:tblPr>
              <a:tblGrid>
                <a:gridCol w="1919200">
                  <a:extLst>
                    <a:ext uri="{9D8B030D-6E8A-4147-A177-3AD203B41FA5}">
                      <a16:colId xmlns:a16="http://schemas.microsoft.com/office/drawing/2014/main" val="20000"/>
                    </a:ext>
                  </a:extLst>
                </a:gridCol>
                <a:gridCol w="1919200">
                  <a:extLst>
                    <a:ext uri="{9D8B030D-6E8A-4147-A177-3AD203B41FA5}">
                      <a16:colId xmlns:a16="http://schemas.microsoft.com/office/drawing/2014/main" val="20001"/>
                    </a:ext>
                  </a:extLst>
                </a:gridCol>
                <a:gridCol w="1919200">
                  <a:extLst>
                    <a:ext uri="{9D8B030D-6E8A-4147-A177-3AD203B41FA5}">
                      <a16:colId xmlns:a16="http://schemas.microsoft.com/office/drawing/2014/main" val="20002"/>
                    </a:ext>
                  </a:extLst>
                </a:gridCol>
              </a:tblGrid>
              <a:tr h="3581775">
                <a:tc>
                  <a:txBody>
                    <a:bodyPr/>
                    <a:lstStyle/>
                    <a:p>
                      <a:pPr marL="0" lvl="0" indent="0" algn="l" rtl="0">
                        <a:spcBef>
                          <a:spcPts val="0"/>
                        </a:spcBef>
                        <a:spcAft>
                          <a:spcPts val="0"/>
                        </a:spcAft>
                        <a:buNone/>
                      </a:pPr>
                      <a:r>
                        <a:rPr lang="en-US" sz="1800" dirty="0" smtClean="0">
                          <a:solidFill>
                            <a:srgbClr val="DDDDDD"/>
                          </a:solidFill>
                        </a:rPr>
                        <a:t>Dropbox Egress Connector</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Clr>
                          <a:schemeClr val="dk1"/>
                        </a:buClr>
                        <a:buSzPts val="1100"/>
                        <a:buFont typeface="Arial"/>
                        <a:buNone/>
                      </a:pPr>
                      <a:endParaRPr sz="1800" dirty="0">
                        <a:solidFill>
                          <a:srgbClr val="FFFFFF"/>
                        </a:solidFill>
                      </a:endParaRPr>
                    </a:p>
                    <a:p>
                      <a:pPr marL="0" lvl="0" indent="0" algn="l" rtl="0">
                        <a:spcBef>
                          <a:spcPts val="0"/>
                        </a:spcBef>
                        <a:spcAft>
                          <a:spcPts val="0"/>
                        </a:spcAft>
                        <a:buNone/>
                      </a:pPr>
                      <a:endParaRPr sz="1800" dirty="0">
                        <a:solidFill>
                          <a:srgbClr val="FFFFFF"/>
                        </a:solidFill>
                      </a:endParaRPr>
                    </a:p>
                  </a:txBody>
                  <a:tcPr marL="91425" marR="91425" marT="91425" marB="91425"/>
                </a:tc>
                <a:tc>
                  <a:txBody>
                    <a:bodyPr/>
                    <a:lstStyle/>
                    <a:p>
                      <a:pPr marL="0" lvl="0" indent="0" algn="l" rtl="0">
                        <a:spcBef>
                          <a:spcPts val="0"/>
                        </a:spcBef>
                        <a:spcAft>
                          <a:spcPts val="0"/>
                        </a:spcAft>
                        <a:buNone/>
                      </a:pPr>
                      <a:r>
                        <a:rPr lang="en-US" sz="1800" dirty="0" smtClean="0">
                          <a:solidFill>
                            <a:srgbClr val="DDDDDD"/>
                          </a:solidFill>
                        </a:rPr>
                        <a:t>Timer</a:t>
                      </a:r>
                      <a:r>
                        <a:rPr lang="en-US" sz="1800" baseline="0" dirty="0" smtClean="0">
                          <a:solidFill>
                            <a:srgbClr val="DDDDDD"/>
                          </a:solidFill>
                        </a:rPr>
                        <a:t> Ingress Connector</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r>
                        <a:rPr lang="en-US" sz="1800" dirty="0" smtClean="0">
                          <a:solidFill>
                            <a:srgbClr val="DDDDDD"/>
                          </a:solidFill>
                        </a:rPr>
                        <a:t>List</a:t>
                      </a:r>
                      <a:r>
                        <a:rPr lang="en-US" sz="1800" baseline="0" dirty="0" smtClean="0">
                          <a:solidFill>
                            <a:srgbClr val="DDDDDD"/>
                          </a:solidFill>
                        </a:rPr>
                        <a:t> Entities</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None/>
                      </a:pPr>
                      <a:endParaRPr sz="1800" dirty="0">
                        <a:solidFill>
                          <a:srgbClr val="FFFFFF"/>
                        </a:solidFill>
                      </a:endParaRPr>
                    </a:p>
                  </a:txBody>
                  <a:tcPr marL="91425" marR="91425" marT="91425" marB="91425"/>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5"/>
          <a:stretch>
            <a:fillRect/>
          </a:stretch>
        </p:blipFill>
        <p:spPr>
          <a:xfrm>
            <a:off x="3206058" y="2537728"/>
            <a:ext cx="1372448" cy="1764944"/>
          </a:xfrm>
          <a:prstGeom prst="rect">
            <a:avLst/>
          </a:prstGeom>
        </p:spPr>
      </p:pic>
      <p:pic>
        <p:nvPicPr>
          <p:cNvPr id="4" name="Picture 3"/>
          <p:cNvPicPr>
            <a:picLocks noChangeAspect="1"/>
          </p:cNvPicPr>
          <p:nvPr/>
        </p:nvPicPr>
        <p:blipFill>
          <a:blip r:embed="rId6"/>
          <a:stretch>
            <a:fillRect/>
          </a:stretch>
        </p:blipFill>
        <p:spPr>
          <a:xfrm>
            <a:off x="5294248" y="2537728"/>
            <a:ext cx="1327910" cy="1764944"/>
          </a:xfrm>
          <a:prstGeom prst="rect">
            <a:avLst/>
          </a:prstGeom>
        </p:spPr>
      </p:pic>
      <p:pic>
        <p:nvPicPr>
          <p:cNvPr id="5" name="Picture 4"/>
          <p:cNvPicPr>
            <a:picLocks noChangeAspect="1"/>
          </p:cNvPicPr>
          <p:nvPr/>
        </p:nvPicPr>
        <p:blipFill>
          <a:blip r:embed="rId7"/>
          <a:stretch>
            <a:fillRect/>
          </a:stretch>
        </p:blipFill>
        <p:spPr>
          <a:xfrm>
            <a:off x="7194113" y="2537728"/>
            <a:ext cx="1251956" cy="1727842"/>
          </a:xfrm>
          <a:prstGeom prst="rect">
            <a:avLst/>
          </a:prstGeom>
        </p:spPr>
      </p:pic>
    </p:spTree>
    <p:extLst>
      <p:ext uri="{BB962C8B-B14F-4D97-AF65-F5344CB8AC3E}">
        <p14:creationId xmlns:p14="http://schemas.microsoft.com/office/powerpoint/2010/main" val="387754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p:nvPr/>
        </p:nvSpPr>
        <p:spPr>
          <a:xfrm>
            <a:off x="1795334" y="501668"/>
            <a:ext cx="5860200" cy="815100"/>
          </a:xfrm>
          <a:prstGeom prst="rect">
            <a:avLst/>
          </a:prstGeom>
          <a:noFill/>
          <a:ln>
            <a:noFill/>
          </a:ln>
        </p:spPr>
        <p:txBody>
          <a:bodyPr spcFirstLastPara="1" wrap="square" lIns="91425" tIns="91425" rIns="91425" bIns="91425" anchor="t" anchorCtr="0">
            <a:noAutofit/>
          </a:bodyPr>
          <a:lstStyle/>
          <a:p>
            <a:pPr marL="0" lvl="0" indent="0" algn="l" rtl="0">
              <a:lnSpc>
                <a:spcPct val="128570"/>
              </a:lnSpc>
              <a:spcBef>
                <a:spcPts val="0"/>
              </a:spcBef>
              <a:spcAft>
                <a:spcPts val="0"/>
              </a:spcAft>
              <a:buClr>
                <a:schemeClr val="dk1"/>
              </a:buClr>
              <a:buSzPts val="1100"/>
              <a:buFont typeface="Arial"/>
              <a:buNone/>
            </a:pPr>
            <a:r>
              <a:rPr lang="vi-VN" sz="3200" b="1" dirty="0"/>
              <a:t>Processors được sử dụng</a:t>
            </a:r>
            <a:endParaRPr sz="3200" b="1" dirty="0"/>
          </a:p>
          <a:p>
            <a:pPr marL="0" lvl="0" indent="0" algn="l" rtl="0">
              <a:spcBef>
                <a:spcPts val="600"/>
              </a:spcBef>
              <a:spcAft>
                <a:spcPts val="0"/>
              </a:spcAft>
              <a:buNone/>
            </a:pPr>
            <a:endParaRPr sz="2400" b="1" dirty="0"/>
          </a:p>
        </p:txBody>
      </p:sp>
      <p:pic>
        <p:nvPicPr>
          <p:cNvPr id="2" name="Picture 1"/>
          <p:cNvPicPr>
            <a:picLocks noChangeAspect="1"/>
          </p:cNvPicPr>
          <p:nvPr/>
        </p:nvPicPr>
        <p:blipFill>
          <a:blip r:embed="rId3"/>
          <a:stretch>
            <a:fillRect/>
          </a:stretch>
        </p:blipFill>
        <p:spPr>
          <a:xfrm>
            <a:off x="1123822" y="2096460"/>
            <a:ext cx="1343025" cy="1428750"/>
          </a:xfrm>
          <a:prstGeom prst="rect">
            <a:avLst/>
          </a:prstGeom>
        </p:spPr>
      </p:pic>
      <p:pic>
        <p:nvPicPr>
          <p:cNvPr id="3" name="Picture 2"/>
          <p:cNvPicPr>
            <a:picLocks noChangeAspect="1"/>
          </p:cNvPicPr>
          <p:nvPr/>
        </p:nvPicPr>
        <p:blipFill>
          <a:blip r:embed="rId4"/>
          <a:stretch>
            <a:fillRect/>
          </a:stretch>
        </p:blipFill>
        <p:spPr>
          <a:xfrm>
            <a:off x="3526220" y="2096460"/>
            <a:ext cx="1524000" cy="1524000"/>
          </a:xfrm>
          <a:prstGeom prst="rect">
            <a:avLst/>
          </a:prstGeom>
        </p:spPr>
      </p:pic>
      <p:pic>
        <p:nvPicPr>
          <p:cNvPr id="4" name="Picture 3"/>
          <p:cNvPicPr>
            <a:picLocks noChangeAspect="1"/>
          </p:cNvPicPr>
          <p:nvPr/>
        </p:nvPicPr>
        <p:blipFill>
          <a:blip r:embed="rId5"/>
          <a:stretch>
            <a:fillRect/>
          </a:stretch>
        </p:blipFill>
        <p:spPr>
          <a:xfrm>
            <a:off x="6242816" y="2096460"/>
            <a:ext cx="1619250" cy="1514475"/>
          </a:xfrm>
          <a:prstGeom prst="rect">
            <a:avLst/>
          </a:prstGeom>
        </p:spPr>
      </p:pic>
    </p:spTree>
    <p:extLst>
      <p:ext uri="{BB962C8B-B14F-4D97-AF65-F5344CB8AC3E}">
        <p14:creationId xmlns:p14="http://schemas.microsoft.com/office/powerpoint/2010/main" val="406624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 calcmode="lin" valueType="num">
                                      <p:cBhvr additive="base">
                                        <p:cTn id="7" dur="500" fill="hold"/>
                                        <p:tgtEl>
                                          <p:spTgt spid="305"/>
                                        </p:tgtEl>
                                        <p:attrNameLst>
                                          <p:attrName>ppt_x</p:attrName>
                                        </p:attrNameLst>
                                      </p:cBhvr>
                                      <p:tavLst>
                                        <p:tav tm="0">
                                          <p:val>
                                            <p:strVal val="#ppt_x"/>
                                          </p:val>
                                        </p:tav>
                                        <p:tav tm="100000">
                                          <p:val>
                                            <p:strVal val="#ppt_x"/>
                                          </p:val>
                                        </p:tav>
                                      </p:tavLst>
                                    </p:anim>
                                    <p:anim calcmode="lin" valueType="num">
                                      <p:cBhvr additive="base">
                                        <p:cTn id="8"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17</a:t>
            </a:fld>
            <a:endParaRPr/>
          </a:p>
        </p:txBody>
      </p:sp>
      <p:sp>
        <p:nvSpPr>
          <p:cNvPr id="314" name="Google Shape;314;p28"/>
          <p:cNvSpPr txBox="1"/>
          <p:nvPr/>
        </p:nvSpPr>
        <p:spPr>
          <a:xfrm>
            <a:off x="1124250" y="421600"/>
            <a:ext cx="6759600" cy="15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3600" b="1" dirty="0"/>
              <a:t>Cấu trúc của hệ </a:t>
            </a:r>
            <a:r>
              <a:rPr lang="vi-VN" sz="3600" b="1" dirty="0" smtClean="0"/>
              <a:t>thống</a:t>
            </a:r>
            <a:endParaRPr sz="2400" b="1" dirty="0"/>
          </a:p>
          <a:p>
            <a:pPr marL="0" lvl="0" indent="0" algn="just" rtl="0">
              <a:lnSpc>
                <a:spcPct val="150000"/>
              </a:lnSpc>
              <a:spcBef>
                <a:spcPts val="0"/>
              </a:spcBef>
              <a:spcAft>
                <a:spcPts val="0"/>
              </a:spcAft>
              <a:buNone/>
            </a:pPr>
            <a:r>
              <a:rPr lang="en-US" sz="1800" dirty="0" err="1" smtClean="0"/>
              <a:t>Tạo</a:t>
            </a:r>
            <a:r>
              <a:rPr lang="en-US" sz="1800" dirty="0" smtClean="0"/>
              <a:t> </a:t>
            </a:r>
            <a:r>
              <a:rPr lang="en-US" sz="1800" dirty="0" err="1" smtClean="0"/>
              <a:t>một</a:t>
            </a:r>
            <a:r>
              <a:rPr lang="en-US" sz="1800" dirty="0" smtClean="0"/>
              <a:t> </a:t>
            </a:r>
            <a:r>
              <a:rPr lang="en-US" sz="1800" dirty="0" err="1" smtClean="0"/>
              <a:t>trình</a:t>
            </a:r>
            <a:r>
              <a:rPr lang="en-US" sz="1800" dirty="0" smtClean="0"/>
              <a:t> </a:t>
            </a:r>
            <a:r>
              <a:rPr lang="en-US" sz="1800" dirty="0" err="1" smtClean="0"/>
              <a:t>khởi</a:t>
            </a:r>
            <a:r>
              <a:rPr lang="en-US" sz="1800" dirty="0" smtClean="0"/>
              <a:t> </a:t>
            </a:r>
            <a:r>
              <a:rPr lang="en-US" sz="1800" dirty="0" err="1" smtClean="0"/>
              <a:t>tạo</a:t>
            </a:r>
            <a:r>
              <a:rPr lang="en-US" sz="1800" dirty="0" smtClean="0"/>
              <a:t> timer, </a:t>
            </a:r>
            <a:r>
              <a:rPr lang="en-US" sz="1800" dirty="0" err="1" smtClean="0"/>
              <a:t>với</a:t>
            </a:r>
            <a:r>
              <a:rPr lang="en-US" sz="1800" dirty="0" smtClean="0"/>
              <a:t> </a:t>
            </a:r>
            <a:r>
              <a:rPr lang="en-US" sz="1800" dirty="0" err="1" smtClean="0"/>
              <a:t>việc</a:t>
            </a:r>
            <a:r>
              <a:rPr lang="en-US" sz="1800" dirty="0" smtClean="0"/>
              <a:t> </a:t>
            </a:r>
            <a:r>
              <a:rPr lang="en-US" sz="1800" dirty="0" err="1" smtClean="0"/>
              <a:t>thiết</a:t>
            </a:r>
            <a:r>
              <a:rPr lang="en-US" sz="1800" dirty="0" smtClean="0"/>
              <a:t> </a:t>
            </a:r>
            <a:r>
              <a:rPr lang="en-US" sz="1800" dirty="0" err="1" smtClean="0"/>
              <a:t>lập</a:t>
            </a:r>
            <a:r>
              <a:rPr lang="en-US" sz="1800" dirty="0" smtClean="0"/>
              <a:t> </a:t>
            </a:r>
            <a:r>
              <a:rPr lang="en-US" sz="1800" dirty="0" err="1" smtClean="0"/>
              <a:t>sau</a:t>
            </a:r>
            <a:r>
              <a:rPr lang="en-US" sz="1800" dirty="0" smtClean="0"/>
              <a:t> </a:t>
            </a:r>
            <a:r>
              <a:rPr lang="en-US" sz="1800" dirty="0" err="1" smtClean="0"/>
              <a:t>khoảng</a:t>
            </a:r>
            <a:r>
              <a:rPr lang="en-US" sz="1800" dirty="0" smtClean="0"/>
              <a:t> 3s </a:t>
            </a:r>
            <a:r>
              <a:rPr lang="en-US" sz="1800" dirty="0" err="1" smtClean="0"/>
              <a:t>sẽ</a:t>
            </a:r>
            <a:r>
              <a:rPr lang="en-US" sz="1800" dirty="0" smtClean="0"/>
              <a:t> </a:t>
            </a:r>
            <a:r>
              <a:rPr lang="en-US" sz="1800" dirty="0" err="1" smtClean="0"/>
              <a:t>quét</a:t>
            </a:r>
            <a:r>
              <a:rPr lang="en-US" sz="1800" dirty="0" smtClean="0"/>
              <a:t> </a:t>
            </a:r>
            <a:r>
              <a:rPr lang="en-US" sz="1800" dirty="0" smtClean="0"/>
              <a:t>qua </a:t>
            </a:r>
            <a:r>
              <a:rPr lang="en-US" sz="1800" dirty="0" err="1" smtClean="0"/>
              <a:t>thư</a:t>
            </a:r>
            <a:r>
              <a:rPr lang="en-US" sz="1800" dirty="0" smtClean="0"/>
              <a:t> </a:t>
            </a:r>
            <a:r>
              <a:rPr lang="en-US" sz="1800" dirty="0" err="1" smtClean="0"/>
              <a:t>mục</a:t>
            </a:r>
            <a:r>
              <a:rPr lang="en-US" sz="1800" dirty="0" smtClean="0"/>
              <a:t> </a:t>
            </a:r>
            <a:r>
              <a:rPr lang="en-US" sz="1800" dirty="0" err="1" smtClean="0"/>
              <a:t>FeedBack</a:t>
            </a:r>
            <a:r>
              <a:rPr lang="en-US" sz="1800" dirty="0" smtClean="0"/>
              <a:t>/Inbox </a:t>
            </a:r>
            <a:r>
              <a:rPr lang="en-US" sz="1800" dirty="0" err="1" smtClean="0"/>
              <a:t>một</a:t>
            </a:r>
            <a:r>
              <a:rPr lang="en-US" sz="1800" dirty="0" smtClean="0"/>
              <a:t> </a:t>
            </a:r>
            <a:r>
              <a:rPr lang="en-US" sz="1800" dirty="0" err="1" smtClean="0"/>
              <a:t>lần</a:t>
            </a:r>
            <a:endParaRPr sz="1800" dirty="0"/>
          </a:p>
        </p:txBody>
      </p:sp>
      <p:pic>
        <p:nvPicPr>
          <p:cNvPr id="2" name="Picture 1"/>
          <p:cNvPicPr>
            <a:picLocks noChangeAspect="1"/>
          </p:cNvPicPr>
          <p:nvPr/>
        </p:nvPicPr>
        <p:blipFill>
          <a:blip r:embed="rId3"/>
          <a:stretch>
            <a:fillRect/>
          </a:stretch>
        </p:blipFill>
        <p:spPr>
          <a:xfrm>
            <a:off x="1858196" y="2087585"/>
            <a:ext cx="4733925" cy="3171825"/>
          </a:xfrm>
          <a:prstGeom prst="rect">
            <a:avLst/>
          </a:prstGeom>
        </p:spPr>
      </p:pic>
    </p:spTree>
    <p:extLst>
      <p:ext uri="{BB962C8B-B14F-4D97-AF65-F5344CB8AC3E}">
        <p14:creationId xmlns:p14="http://schemas.microsoft.com/office/powerpoint/2010/main" val="266482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500" fill="hold"/>
                                        <p:tgtEl>
                                          <p:spTgt spid="314"/>
                                        </p:tgtEl>
                                        <p:attrNameLst>
                                          <p:attrName>ppt_x</p:attrName>
                                        </p:attrNameLst>
                                      </p:cBhvr>
                                      <p:tavLst>
                                        <p:tav tm="0">
                                          <p:val>
                                            <p:strVal val="#ppt_x"/>
                                          </p:val>
                                        </p:tav>
                                        <p:tav tm="100000">
                                          <p:val>
                                            <p:strVal val="#ppt_x"/>
                                          </p:val>
                                        </p:tav>
                                      </p:tavLst>
                                    </p:anim>
                                    <p:anim calcmode="lin" valueType="num">
                                      <p:cBhvr additive="base">
                                        <p:cTn id="8" dur="500" fill="hold"/>
                                        <p:tgtEl>
                                          <p:spTgt spid="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18</a:t>
            </a:fld>
            <a:endParaRPr/>
          </a:p>
        </p:txBody>
      </p:sp>
      <p:sp>
        <p:nvSpPr>
          <p:cNvPr id="314" name="Google Shape;314;p28"/>
          <p:cNvSpPr txBox="1"/>
          <p:nvPr/>
        </p:nvSpPr>
        <p:spPr>
          <a:xfrm>
            <a:off x="1124250" y="421600"/>
            <a:ext cx="7105350" cy="15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3600" b="1" dirty="0"/>
              <a:t>Cấu trúc của hệ </a:t>
            </a:r>
            <a:r>
              <a:rPr lang="vi-VN" sz="3600" b="1" dirty="0" smtClean="0"/>
              <a:t>thống</a:t>
            </a:r>
            <a:endParaRPr sz="2400" b="1" dirty="0"/>
          </a:p>
          <a:p>
            <a:pPr marL="0" lvl="0" indent="0" algn="just" rtl="0">
              <a:lnSpc>
                <a:spcPct val="150000"/>
              </a:lnSpc>
              <a:spcBef>
                <a:spcPts val="0"/>
              </a:spcBef>
              <a:spcAft>
                <a:spcPts val="0"/>
              </a:spcAft>
              <a:buNone/>
            </a:pPr>
            <a:r>
              <a:rPr lang="en-US" sz="1800" dirty="0" smtClean="0"/>
              <a:t>Dropbox Connector </a:t>
            </a:r>
            <a:r>
              <a:rPr lang="en-US" sz="1800" dirty="0" err="1" smtClean="0"/>
              <a:t>có</a:t>
            </a:r>
            <a:r>
              <a:rPr lang="en-US" sz="1800" dirty="0" smtClean="0"/>
              <a:t> </a:t>
            </a:r>
            <a:r>
              <a:rPr lang="en-US" sz="1800" dirty="0" err="1" smtClean="0"/>
              <a:t>tác</a:t>
            </a:r>
            <a:r>
              <a:rPr lang="en-US" sz="1800" dirty="0" smtClean="0"/>
              <a:t> </a:t>
            </a:r>
            <a:r>
              <a:rPr lang="en-US" sz="1800" dirty="0" err="1" smtClean="0"/>
              <a:t>dụng</a:t>
            </a:r>
            <a:r>
              <a:rPr lang="en-US" sz="1800" dirty="0" smtClean="0"/>
              <a:t> </a:t>
            </a:r>
            <a:r>
              <a:rPr lang="en-US" sz="1800" dirty="0" err="1" smtClean="0"/>
              <a:t>kết</a:t>
            </a:r>
            <a:r>
              <a:rPr lang="en-US" sz="1800" dirty="0" smtClean="0"/>
              <a:t> </a:t>
            </a:r>
            <a:r>
              <a:rPr lang="en-US" sz="1800" dirty="0" err="1" smtClean="0"/>
              <a:t>nối</a:t>
            </a:r>
            <a:r>
              <a:rPr lang="en-US" sz="1800" dirty="0" smtClean="0"/>
              <a:t> project </a:t>
            </a:r>
            <a:r>
              <a:rPr lang="en-US" sz="1800" dirty="0" err="1" smtClean="0"/>
              <a:t>đến</a:t>
            </a:r>
            <a:r>
              <a:rPr lang="en-US" sz="1800" dirty="0" smtClean="0"/>
              <a:t> </a:t>
            </a:r>
            <a:r>
              <a:rPr lang="en-US" sz="1800" dirty="0" err="1" smtClean="0"/>
              <a:t>dropbox</a:t>
            </a:r>
            <a:r>
              <a:rPr lang="en-US" sz="1800" dirty="0" smtClean="0"/>
              <a:t> </a:t>
            </a:r>
            <a:r>
              <a:rPr lang="en-US" sz="1800" dirty="0" err="1" smtClean="0"/>
              <a:t>thông</a:t>
            </a:r>
            <a:r>
              <a:rPr lang="en-US" sz="1800" dirty="0" smtClean="0"/>
              <a:t> qua </a:t>
            </a:r>
            <a:r>
              <a:rPr lang="en-US" sz="1800" dirty="0" err="1" smtClean="0"/>
              <a:t>clien</a:t>
            </a:r>
            <a:r>
              <a:rPr lang="en-US" sz="1800" dirty="0" err="1" smtClean="0"/>
              <a:t>tID</a:t>
            </a:r>
            <a:r>
              <a:rPr lang="en-US" sz="1800" dirty="0" smtClean="0"/>
              <a:t> </a:t>
            </a:r>
            <a:r>
              <a:rPr lang="en-US" sz="1800" dirty="0" err="1" smtClean="0"/>
              <a:t>và</a:t>
            </a:r>
            <a:r>
              <a:rPr lang="en-US" sz="1800" dirty="0" smtClean="0"/>
              <a:t> token access</a:t>
            </a:r>
            <a:endParaRPr sz="1800" dirty="0"/>
          </a:p>
        </p:txBody>
      </p:sp>
      <p:pic>
        <p:nvPicPr>
          <p:cNvPr id="2" name="Picture 1"/>
          <p:cNvPicPr>
            <a:picLocks noChangeAspect="1"/>
          </p:cNvPicPr>
          <p:nvPr/>
        </p:nvPicPr>
        <p:blipFill>
          <a:blip r:embed="rId3"/>
          <a:stretch>
            <a:fillRect/>
          </a:stretch>
        </p:blipFill>
        <p:spPr>
          <a:xfrm>
            <a:off x="1858196" y="2087585"/>
            <a:ext cx="4733925" cy="3171825"/>
          </a:xfrm>
          <a:prstGeom prst="rect">
            <a:avLst/>
          </a:prstGeom>
        </p:spPr>
      </p:pic>
    </p:spTree>
    <p:extLst>
      <p:ext uri="{BB962C8B-B14F-4D97-AF65-F5344CB8AC3E}">
        <p14:creationId xmlns:p14="http://schemas.microsoft.com/office/powerpoint/2010/main" val="21507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circle(in)">
                                      <p:cBhvr>
                                        <p:cTn id="7" dur="2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19</a:t>
            </a:fld>
            <a:endParaRPr/>
          </a:p>
        </p:txBody>
      </p:sp>
      <p:sp>
        <p:nvSpPr>
          <p:cNvPr id="314" name="Google Shape;314;p28"/>
          <p:cNvSpPr txBox="1"/>
          <p:nvPr/>
        </p:nvSpPr>
        <p:spPr>
          <a:xfrm>
            <a:off x="1124250" y="421600"/>
            <a:ext cx="6759600" cy="15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3600" b="1" dirty="0"/>
              <a:t>Cấu trúc của hệ </a:t>
            </a:r>
            <a:r>
              <a:rPr lang="vi-VN" sz="3600" b="1" dirty="0" smtClean="0"/>
              <a:t>thống</a:t>
            </a:r>
            <a:endParaRPr sz="2400" b="1" dirty="0"/>
          </a:p>
          <a:p>
            <a:pPr marL="0" lvl="0" indent="0" algn="just" rtl="0">
              <a:lnSpc>
                <a:spcPct val="150000"/>
              </a:lnSpc>
              <a:spcBef>
                <a:spcPts val="0"/>
              </a:spcBef>
              <a:spcAft>
                <a:spcPts val="0"/>
              </a:spcAft>
              <a:buNone/>
            </a:pPr>
            <a:r>
              <a:rPr lang="en-US" sz="1800" dirty="0" err="1" smtClean="0"/>
              <a:t>Sau</a:t>
            </a:r>
            <a:r>
              <a:rPr lang="en-US" sz="1800" dirty="0" smtClean="0"/>
              <a:t> </a:t>
            </a:r>
            <a:r>
              <a:rPr lang="en-US" sz="1800" dirty="0" err="1" smtClean="0"/>
              <a:t>khi</a:t>
            </a:r>
            <a:r>
              <a:rPr lang="en-US" sz="1800" dirty="0" smtClean="0"/>
              <a:t> </a:t>
            </a:r>
            <a:r>
              <a:rPr lang="en-US" sz="1800" dirty="0" err="1" smtClean="0"/>
              <a:t>kế</a:t>
            </a:r>
            <a:r>
              <a:rPr lang="en-US" sz="1800" dirty="0" err="1" smtClean="0"/>
              <a:t>t</a:t>
            </a:r>
            <a:r>
              <a:rPr lang="en-US" sz="1800" dirty="0" smtClean="0"/>
              <a:t> </a:t>
            </a:r>
            <a:r>
              <a:rPr lang="en-US" sz="1800" dirty="0" err="1" smtClean="0"/>
              <a:t>nối</a:t>
            </a:r>
            <a:r>
              <a:rPr lang="en-US" sz="1800" dirty="0" smtClean="0"/>
              <a:t> </a:t>
            </a:r>
            <a:r>
              <a:rPr lang="en-US" sz="1800" dirty="0" err="1" smtClean="0"/>
              <a:t>đến</a:t>
            </a:r>
            <a:r>
              <a:rPr lang="en-US" sz="1800" dirty="0" smtClean="0"/>
              <a:t> </a:t>
            </a:r>
            <a:r>
              <a:rPr lang="en-US" sz="1800" dirty="0" err="1" smtClean="0"/>
              <a:t>dropbox</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sẽ</a:t>
            </a:r>
            <a:r>
              <a:rPr lang="en-US" sz="1800" dirty="0" smtClean="0"/>
              <a:t> </a:t>
            </a:r>
            <a:r>
              <a:rPr lang="en-US" sz="1800" dirty="0" err="1" smtClean="0"/>
              <a:t>dưới</a:t>
            </a:r>
            <a:r>
              <a:rPr lang="en-US" sz="1800" dirty="0" smtClean="0"/>
              <a:t> </a:t>
            </a:r>
            <a:r>
              <a:rPr lang="en-US" sz="1800" dirty="0" err="1" smtClean="0"/>
              <a:t>định</a:t>
            </a:r>
            <a:r>
              <a:rPr lang="en-US" sz="1800" dirty="0" smtClean="0"/>
              <a:t> </a:t>
            </a:r>
            <a:r>
              <a:rPr lang="en-US" sz="1800" dirty="0" err="1" smtClean="0"/>
              <a:t>dạng</a:t>
            </a:r>
            <a:r>
              <a:rPr lang="en-US" sz="1800" dirty="0" smtClean="0"/>
              <a:t> </a:t>
            </a:r>
            <a:r>
              <a:rPr lang="en-US" sz="1800" dirty="0" err="1" smtClean="0"/>
              <a:t>tệp</a:t>
            </a:r>
            <a:r>
              <a:rPr lang="en-US" sz="1800" dirty="0" smtClean="0"/>
              <a:t> </a:t>
            </a:r>
            <a:r>
              <a:rPr lang="en-US" sz="1800" dirty="0" err="1" smtClean="0"/>
              <a:t>json</a:t>
            </a:r>
            <a:endParaRPr sz="1800" dirty="0"/>
          </a:p>
        </p:txBody>
      </p:sp>
      <p:pic>
        <p:nvPicPr>
          <p:cNvPr id="3" name="Picture 2"/>
          <p:cNvPicPr>
            <a:picLocks noChangeAspect="1"/>
          </p:cNvPicPr>
          <p:nvPr/>
        </p:nvPicPr>
        <p:blipFill>
          <a:blip r:embed="rId3"/>
          <a:stretch>
            <a:fillRect/>
          </a:stretch>
        </p:blipFill>
        <p:spPr>
          <a:xfrm>
            <a:off x="2999100" y="2070209"/>
            <a:ext cx="3009900" cy="2495550"/>
          </a:xfrm>
          <a:prstGeom prst="rect">
            <a:avLst/>
          </a:prstGeom>
        </p:spPr>
      </p:pic>
    </p:spTree>
    <p:extLst>
      <p:ext uri="{BB962C8B-B14F-4D97-AF65-F5344CB8AC3E}">
        <p14:creationId xmlns:p14="http://schemas.microsoft.com/office/powerpoint/2010/main" val="158632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circle(in)">
                                      <p:cBhvr>
                                        <p:cTn id="7" dur="20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sz="1000" b="0">
                <a:solidFill>
                  <a:schemeClr val="dk2"/>
                </a:solidFill>
                <a:latin typeface="Arial"/>
                <a:ea typeface="Arial"/>
                <a:cs typeface="Arial"/>
                <a:sym typeface="Arial"/>
              </a:rPr>
              <a:t>2</a:t>
            </a:fld>
            <a:endParaRPr sz="1000" b="0">
              <a:solidFill>
                <a:schemeClr val="dk2"/>
              </a:solidFill>
              <a:latin typeface="Arial"/>
              <a:ea typeface="Arial"/>
              <a:cs typeface="Arial"/>
              <a:sym typeface="Arial"/>
            </a:endParaRPr>
          </a:p>
        </p:txBody>
      </p:sp>
      <p:grpSp>
        <p:nvGrpSpPr>
          <p:cNvPr id="86" name="Google Shape;86;p17"/>
          <p:cNvGrpSpPr/>
          <p:nvPr/>
        </p:nvGrpSpPr>
        <p:grpSpPr>
          <a:xfrm>
            <a:off x="4835885" y="1102961"/>
            <a:ext cx="3493205" cy="439414"/>
            <a:chOff x="5601728" y="1588368"/>
            <a:chExt cx="3086961" cy="527567"/>
          </a:xfrm>
        </p:grpSpPr>
        <p:sp>
          <p:nvSpPr>
            <p:cNvPr id="87" name="Google Shape;87;p17"/>
            <p:cNvSpPr/>
            <p:nvPr/>
          </p:nvSpPr>
          <p:spPr>
            <a:xfrm>
              <a:off x="5601728" y="1588369"/>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17"/>
            <p:cNvSpPr/>
            <p:nvPr/>
          </p:nvSpPr>
          <p:spPr>
            <a:xfrm>
              <a:off x="5867400" y="1588368"/>
              <a:ext cx="2552700" cy="527566"/>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89" name="Google Shape;89;p17"/>
            <p:cNvSpPr/>
            <p:nvPr/>
          </p:nvSpPr>
          <p:spPr>
            <a:xfrm>
              <a:off x="5675011" y="1661652"/>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vi-VN" sz="1400" b="0" i="0" u="none" strike="noStrike" cap="none">
                  <a:solidFill>
                    <a:srgbClr val="3F3F3F"/>
                  </a:solidFill>
                  <a:latin typeface="Arial"/>
                  <a:ea typeface="Arial"/>
                  <a:cs typeface="Arial"/>
                  <a:sym typeface="Arial"/>
                </a:rPr>
                <a:t>2</a:t>
              </a:r>
              <a:endParaRPr/>
            </a:p>
          </p:txBody>
        </p:sp>
        <p:sp>
          <p:nvSpPr>
            <p:cNvPr id="90" name="Google Shape;90;p17"/>
            <p:cNvSpPr/>
            <p:nvPr/>
          </p:nvSpPr>
          <p:spPr>
            <a:xfrm>
              <a:off x="8161123" y="1588369"/>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17"/>
            <p:cNvSpPr txBox="1"/>
            <p:nvPr/>
          </p:nvSpPr>
          <p:spPr>
            <a:xfrm>
              <a:off x="5973134" y="1661651"/>
              <a:ext cx="2378671" cy="364841"/>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vi-VN" sz="1600" dirty="0">
                  <a:solidFill>
                    <a:schemeClr val="lt1"/>
                  </a:solidFill>
                  <a:latin typeface="+mn-lt"/>
                  <a:ea typeface="Oswald"/>
                  <a:cs typeface="Oswald"/>
                  <a:sym typeface="Oswald"/>
                </a:rPr>
                <a:t>Tính năng</a:t>
              </a:r>
              <a:endParaRPr sz="1600" b="0" i="0" u="none" strike="noStrike" cap="none" dirty="0">
                <a:solidFill>
                  <a:schemeClr val="lt1"/>
                </a:solidFill>
                <a:latin typeface="+mn-lt"/>
                <a:ea typeface="Oswald"/>
                <a:cs typeface="Oswald"/>
                <a:sym typeface="Oswald"/>
              </a:endParaRPr>
            </a:p>
          </p:txBody>
        </p:sp>
      </p:grpSp>
      <p:grpSp>
        <p:nvGrpSpPr>
          <p:cNvPr id="92" name="Google Shape;92;p17"/>
          <p:cNvGrpSpPr/>
          <p:nvPr/>
        </p:nvGrpSpPr>
        <p:grpSpPr>
          <a:xfrm>
            <a:off x="4835939" y="1938421"/>
            <a:ext cx="3493236" cy="452362"/>
            <a:chOff x="4944182" y="2977650"/>
            <a:chExt cx="3493236" cy="503956"/>
          </a:xfrm>
        </p:grpSpPr>
        <p:grpSp>
          <p:nvGrpSpPr>
            <p:cNvPr id="93" name="Google Shape;93;p17"/>
            <p:cNvGrpSpPr/>
            <p:nvPr/>
          </p:nvGrpSpPr>
          <p:grpSpPr>
            <a:xfrm>
              <a:off x="4944182" y="2977650"/>
              <a:ext cx="3493236" cy="503956"/>
              <a:chOff x="5601728" y="2307967"/>
              <a:chExt cx="3086961" cy="527567"/>
            </a:xfrm>
          </p:grpSpPr>
          <p:sp>
            <p:nvSpPr>
              <p:cNvPr id="94" name="Google Shape;94;p17"/>
              <p:cNvSpPr/>
              <p:nvPr/>
            </p:nvSpPr>
            <p:spPr>
              <a:xfrm>
                <a:off x="5601728" y="2307968"/>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 name="Google Shape;95;p17"/>
              <p:cNvSpPr/>
              <p:nvPr/>
            </p:nvSpPr>
            <p:spPr>
              <a:xfrm>
                <a:off x="5867400" y="2307967"/>
                <a:ext cx="2552700" cy="527566"/>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96" name="Google Shape;96;p17"/>
              <p:cNvSpPr/>
              <p:nvPr/>
            </p:nvSpPr>
            <p:spPr>
              <a:xfrm>
                <a:off x="5675011" y="2381251"/>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vi-VN" sz="1400" b="0" i="0" u="none" strike="noStrike" cap="none">
                    <a:solidFill>
                      <a:srgbClr val="3F3F3F"/>
                    </a:solidFill>
                    <a:latin typeface="Arial"/>
                    <a:ea typeface="Arial"/>
                    <a:cs typeface="Arial"/>
                    <a:sym typeface="Arial"/>
                  </a:rPr>
                  <a:t>3</a:t>
                </a:r>
                <a:endParaRPr/>
              </a:p>
            </p:txBody>
          </p:sp>
          <p:sp>
            <p:nvSpPr>
              <p:cNvPr id="97" name="Google Shape;97;p17"/>
              <p:cNvSpPr/>
              <p:nvPr/>
            </p:nvSpPr>
            <p:spPr>
              <a:xfrm>
                <a:off x="8161123" y="2307967"/>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98" name="Google Shape;98;p17"/>
            <p:cNvSpPr txBox="1"/>
            <p:nvPr/>
          </p:nvSpPr>
          <p:spPr>
            <a:xfrm>
              <a:off x="5364469" y="3057393"/>
              <a:ext cx="2932213" cy="338554"/>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vi-VN" sz="1600" dirty="0">
                  <a:solidFill>
                    <a:schemeClr val="lt1"/>
                  </a:solidFill>
                  <a:latin typeface="+mn-lt"/>
                  <a:ea typeface="Oswald"/>
                  <a:cs typeface="Oswald"/>
                  <a:sym typeface="Oswald"/>
                </a:rPr>
                <a:t>Công Cụ</a:t>
              </a:r>
              <a:endParaRPr sz="1600" b="0" i="0" u="none" strike="noStrike" cap="none" dirty="0">
                <a:solidFill>
                  <a:schemeClr val="lt1"/>
                </a:solidFill>
                <a:latin typeface="+mn-lt"/>
                <a:ea typeface="Oswald"/>
                <a:cs typeface="Oswald"/>
                <a:sym typeface="Oswald"/>
              </a:endParaRPr>
            </a:p>
          </p:txBody>
        </p:sp>
      </p:grpSp>
      <p:grpSp>
        <p:nvGrpSpPr>
          <p:cNvPr id="99" name="Google Shape;99;p17"/>
          <p:cNvGrpSpPr/>
          <p:nvPr/>
        </p:nvGrpSpPr>
        <p:grpSpPr>
          <a:xfrm>
            <a:off x="4835885" y="231228"/>
            <a:ext cx="3493205" cy="453194"/>
            <a:chOff x="5601728" y="868769"/>
            <a:chExt cx="3086961" cy="527567"/>
          </a:xfrm>
        </p:grpSpPr>
        <p:sp>
          <p:nvSpPr>
            <p:cNvPr id="100" name="Google Shape;100;p17"/>
            <p:cNvSpPr/>
            <p:nvPr/>
          </p:nvSpPr>
          <p:spPr>
            <a:xfrm>
              <a:off x="5601728" y="868770"/>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17"/>
            <p:cNvSpPr/>
            <p:nvPr/>
          </p:nvSpPr>
          <p:spPr>
            <a:xfrm>
              <a:off x="5867400" y="868769"/>
              <a:ext cx="2552700" cy="527566"/>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102" name="Google Shape;102;p17"/>
            <p:cNvSpPr/>
            <p:nvPr/>
          </p:nvSpPr>
          <p:spPr>
            <a:xfrm>
              <a:off x="5675011" y="942053"/>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vi-VN" sz="1400" b="0" i="0" u="none" strike="noStrike" cap="none">
                  <a:solidFill>
                    <a:srgbClr val="3F3F3F"/>
                  </a:solidFill>
                  <a:latin typeface="Arial"/>
                  <a:ea typeface="Arial"/>
                  <a:cs typeface="Arial"/>
                  <a:sym typeface="Arial"/>
                </a:rPr>
                <a:t>1</a:t>
              </a:r>
              <a:endParaRPr/>
            </a:p>
          </p:txBody>
        </p:sp>
        <p:sp>
          <p:nvSpPr>
            <p:cNvPr id="103" name="Google Shape;103;p17"/>
            <p:cNvSpPr txBox="1"/>
            <p:nvPr/>
          </p:nvSpPr>
          <p:spPr>
            <a:xfrm>
              <a:off x="5975366" y="963276"/>
              <a:ext cx="1952779" cy="338554"/>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vi-VN" sz="1600" dirty="0">
                  <a:solidFill>
                    <a:schemeClr val="lt1"/>
                  </a:solidFill>
                  <a:latin typeface="+mn-lt"/>
                  <a:ea typeface="Oswald"/>
                  <a:cs typeface="Oswald"/>
                  <a:sym typeface="Oswald"/>
                </a:rPr>
                <a:t>Giới thiệu</a:t>
              </a:r>
              <a:endParaRPr sz="1600" b="0" i="0" u="none" strike="noStrike" cap="none" dirty="0">
                <a:solidFill>
                  <a:schemeClr val="lt1"/>
                </a:solidFill>
                <a:latin typeface="+mn-lt"/>
                <a:ea typeface="Oswald"/>
                <a:cs typeface="Oswald"/>
                <a:sym typeface="Oswald"/>
              </a:endParaRPr>
            </a:p>
          </p:txBody>
        </p:sp>
        <p:sp>
          <p:nvSpPr>
            <p:cNvPr id="104" name="Google Shape;104;p17"/>
            <p:cNvSpPr/>
            <p:nvPr/>
          </p:nvSpPr>
          <p:spPr>
            <a:xfrm>
              <a:off x="8161123" y="868770"/>
              <a:ext cx="527566" cy="527566"/>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105" name="Google Shape;105;p17"/>
          <p:cNvPicPr preferRelativeResize="0"/>
          <p:nvPr/>
        </p:nvPicPr>
        <p:blipFill rotWithShape="1">
          <a:blip r:embed="rId3">
            <a:alphaModFix/>
          </a:blip>
          <a:srcRect l="26331" t="16522" r="26547" b="13703"/>
          <a:stretch/>
        </p:blipFill>
        <p:spPr>
          <a:xfrm>
            <a:off x="852375" y="1411875"/>
            <a:ext cx="2992576" cy="2167350"/>
          </a:xfrm>
          <a:prstGeom prst="rect">
            <a:avLst/>
          </a:prstGeom>
          <a:noFill/>
          <a:ln>
            <a:noFill/>
          </a:ln>
        </p:spPr>
      </p:pic>
      <p:grpSp>
        <p:nvGrpSpPr>
          <p:cNvPr id="106" name="Google Shape;106;p17"/>
          <p:cNvGrpSpPr/>
          <p:nvPr/>
        </p:nvGrpSpPr>
        <p:grpSpPr>
          <a:xfrm>
            <a:off x="4835885" y="2795003"/>
            <a:ext cx="3493356" cy="452456"/>
            <a:chOff x="4944126" y="2977545"/>
            <a:chExt cx="3493356" cy="504060"/>
          </a:xfrm>
        </p:grpSpPr>
        <p:grpSp>
          <p:nvGrpSpPr>
            <p:cNvPr id="107" name="Google Shape;107;p17"/>
            <p:cNvGrpSpPr/>
            <p:nvPr/>
          </p:nvGrpSpPr>
          <p:grpSpPr>
            <a:xfrm>
              <a:off x="4944126" y="2977545"/>
              <a:ext cx="3493356" cy="504060"/>
              <a:chOff x="5601728" y="2307967"/>
              <a:chExt cx="3087095" cy="527701"/>
            </a:xfrm>
          </p:grpSpPr>
          <p:sp>
            <p:nvSpPr>
              <p:cNvPr id="108" name="Google Shape;108;p17"/>
              <p:cNvSpPr/>
              <p:nvPr/>
            </p:nvSpPr>
            <p:spPr>
              <a:xfrm>
                <a:off x="5601728" y="2307968"/>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 name="Google Shape;109;p17"/>
              <p:cNvSpPr/>
              <p:nvPr/>
            </p:nvSpPr>
            <p:spPr>
              <a:xfrm>
                <a:off x="5867400" y="2307967"/>
                <a:ext cx="2552700" cy="527700"/>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110" name="Google Shape;110;p17"/>
              <p:cNvSpPr/>
              <p:nvPr/>
            </p:nvSpPr>
            <p:spPr>
              <a:xfrm>
                <a:off x="5675011" y="2381251"/>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vi-VN">
                    <a:solidFill>
                      <a:srgbClr val="3F3F3F"/>
                    </a:solidFill>
                  </a:rPr>
                  <a:t>4</a:t>
                </a:r>
                <a:endParaRPr/>
              </a:p>
            </p:txBody>
          </p:sp>
          <p:sp>
            <p:nvSpPr>
              <p:cNvPr id="111" name="Google Shape;111;p17"/>
              <p:cNvSpPr/>
              <p:nvPr/>
            </p:nvSpPr>
            <p:spPr>
              <a:xfrm>
                <a:off x="8161123" y="2307967"/>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12" name="Google Shape;112;p17"/>
            <p:cNvSpPr txBox="1"/>
            <p:nvPr/>
          </p:nvSpPr>
          <p:spPr>
            <a:xfrm>
              <a:off x="5364469" y="3057393"/>
              <a:ext cx="2932200" cy="338700"/>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vi-VN" sz="1600" dirty="0">
                  <a:solidFill>
                    <a:schemeClr val="lt1"/>
                  </a:solidFill>
                  <a:latin typeface="+mn-lt"/>
                  <a:ea typeface="Oswald"/>
                  <a:cs typeface="Oswald"/>
                  <a:sym typeface="Oswald"/>
                </a:rPr>
                <a:t>Slack API, Trello API</a:t>
              </a:r>
              <a:endParaRPr sz="1600" b="0" i="0" u="none" strike="noStrike" cap="none" dirty="0">
                <a:solidFill>
                  <a:schemeClr val="lt1"/>
                </a:solidFill>
                <a:latin typeface="+mn-lt"/>
                <a:ea typeface="Oswald"/>
                <a:cs typeface="Oswald"/>
                <a:sym typeface="Oswald"/>
              </a:endParaRPr>
            </a:p>
          </p:txBody>
        </p:sp>
      </p:grpSp>
      <p:grpSp>
        <p:nvGrpSpPr>
          <p:cNvPr id="113" name="Google Shape;113;p17"/>
          <p:cNvGrpSpPr/>
          <p:nvPr/>
        </p:nvGrpSpPr>
        <p:grpSpPr>
          <a:xfrm>
            <a:off x="4834158" y="3643733"/>
            <a:ext cx="3493356" cy="452456"/>
            <a:chOff x="4944126" y="2977545"/>
            <a:chExt cx="3493356" cy="504060"/>
          </a:xfrm>
        </p:grpSpPr>
        <p:grpSp>
          <p:nvGrpSpPr>
            <p:cNvPr id="114" name="Google Shape;114;p17"/>
            <p:cNvGrpSpPr/>
            <p:nvPr/>
          </p:nvGrpSpPr>
          <p:grpSpPr>
            <a:xfrm>
              <a:off x="4944126" y="2977545"/>
              <a:ext cx="3493356" cy="504060"/>
              <a:chOff x="5601728" y="2307967"/>
              <a:chExt cx="3087095" cy="527701"/>
            </a:xfrm>
          </p:grpSpPr>
          <p:sp>
            <p:nvSpPr>
              <p:cNvPr id="115" name="Google Shape;115;p17"/>
              <p:cNvSpPr/>
              <p:nvPr/>
            </p:nvSpPr>
            <p:spPr>
              <a:xfrm>
                <a:off x="5601728" y="2307968"/>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Google Shape;116;p17"/>
              <p:cNvSpPr/>
              <p:nvPr/>
            </p:nvSpPr>
            <p:spPr>
              <a:xfrm>
                <a:off x="5867400" y="2307967"/>
                <a:ext cx="2552700" cy="527700"/>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117" name="Google Shape;117;p17"/>
              <p:cNvSpPr/>
              <p:nvPr/>
            </p:nvSpPr>
            <p:spPr>
              <a:xfrm>
                <a:off x="5675011" y="2381251"/>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vi-VN">
                    <a:solidFill>
                      <a:srgbClr val="3F3F3F"/>
                    </a:solidFill>
                  </a:rPr>
                  <a:t>5</a:t>
                </a:r>
                <a:endParaRPr/>
              </a:p>
            </p:txBody>
          </p:sp>
          <p:sp>
            <p:nvSpPr>
              <p:cNvPr id="118" name="Google Shape;118;p17"/>
              <p:cNvSpPr/>
              <p:nvPr/>
            </p:nvSpPr>
            <p:spPr>
              <a:xfrm>
                <a:off x="8161123" y="2307967"/>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19" name="Google Shape;119;p17"/>
            <p:cNvSpPr txBox="1"/>
            <p:nvPr/>
          </p:nvSpPr>
          <p:spPr>
            <a:xfrm>
              <a:off x="5364469" y="3057393"/>
              <a:ext cx="2932200" cy="338700"/>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vi-VN" sz="1600" dirty="0">
                  <a:solidFill>
                    <a:schemeClr val="lt1"/>
                  </a:solidFill>
                  <a:latin typeface="+mn-lt"/>
                  <a:ea typeface="Oswald"/>
                  <a:cs typeface="Oswald"/>
                  <a:sym typeface="Oswald"/>
                </a:rPr>
                <a:t>Hệ thống </a:t>
              </a:r>
              <a:r>
                <a:rPr lang="vi-VN" sz="1600" dirty="0" smtClean="0">
                  <a:solidFill>
                    <a:schemeClr val="lt1"/>
                  </a:solidFill>
                  <a:latin typeface="+mn-lt"/>
                  <a:ea typeface="Oswald"/>
                  <a:cs typeface="Oswald"/>
                  <a:sym typeface="Oswald"/>
                </a:rPr>
                <a:t>UltraESB</a:t>
              </a:r>
              <a:endParaRPr sz="1600" b="0" i="0" u="none" strike="noStrike" cap="none" dirty="0">
                <a:solidFill>
                  <a:schemeClr val="lt1"/>
                </a:solidFill>
                <a:latin typeface="+mn-lt"/>
                <a:ea typeface="Oswald"/>
                <a:cs typeface="Oswald"/>
                <a:sym typeface="Oswald"/>
              </a:endParaRPr>
            </a:p>
          </p:txBody>
        </p:sp>
      </p:grpSp>
      <p:grpSp>
        <p:nvGrpSpPr>
          <p:cNvPr id="37" name="Google Shape;113;p17"/>
          <p:cNvGrpSpPr/>
          <p:nvPr/>
        </p:nvGrpSpPr>
        <p:grpSpPr>
          <a:xfrm>
            <a:off x="4832431" y="4430287"/>
            <a:ext cx="3493356" cy="452456"/>
            <a:chOff x="4944126" y="2977545"/>
            <a:chExt cx="3493356" cy="504060"/>
          </a:xfrm>
        </p:grpSpPr>
        <p:grpSp>
          <p:nvGrpSpPr>
            <p:cNvPr id="38" name="Google Shape;114;p17"/>
            <p:cNvGrpSpPr/>
            <p:nvPr/>
          </p:nvGrpSpPr>
          <p:grpSpPr>
            <a:xfrm>
              <a:off x="4944126" y="2977545"/>
              <a:ext cx="3493356" cy="504060"/>
              <a:chOff x="5601728" y="2307967"/>
              <a:chExt cx="3087095" cy="527701"/>
            </a:xfrm>
          </p:grpSpPr>
          <p:sp>
            <p:nvSpPr>
              <p:cNvPr id="40" name="Google Shape;115;p17"/>
              <p:cNvSpPr/>
              <p:nvPr/>
            </p:nvSpPr>
            <p:spPr>
              <a:xfrm>
                <a:off x="5601728" y="2307968"/>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 name="Google Shape;116;p17"/>
              <p:cNvSpPr/>
              <p:nvPr/>
            </p:nvSpPr>
            <p:spPr>
              <a:xfrm>
                <a:off x="5867400" y="2307967"/>
                <a:ext cx="2552700" cy="527700"/>
              </a:xfrm>
              <a:prstGeom prst="rect">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62626"/>
                  </a:solidFill>
                  <a:latin typeface="Arial"/>
                  <a:ea typeface="Arial"/>
                  <a:cs typeface="Arial"/>
                  <a:sym typeface="Arial"/>
                </a:endParaRPr>
              </a:p>
            </p:txBody>
          </p:sp>
          <p:sp>
            <p:nvSpPr>
              <p:cNvPr id="42" name="Google Shape;117;p17"/>
              <p:cNvSpPr/>
              <p:nvPr/>
            </p:nvSpPr>
            <p:spPr>
              <a:xfrm>
                <a:off x="5675011" y="2381251"/>
                <a:ext cx="381000" cy="3810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F3F3F"/>
                  </a:buClr>
                  <a:buSzPts val="1400"/>
                  <a:buFont typeface="Arial"/>
                  <a:buNone/>
                </a:pPr>
                <a:r>
                  <a:rPr lang="en-US" dirty="0" smtClean="0"/>
                  <a:t>6</a:t>
                </a:r>
                <a:endParaRPr dirty="0"/>
              </a:p>
            </p:txBody>
          </p:sp>
          <p:sp>
            <p:nvSpPr>
              <p:cNvPr id="43" name="Google Shape;118;p17"/>
              <p:cNvSpPr/>
              <p:nvPr/>
            </p:nvSpPr>
            <p:spPr>
              <a:xfrm>
                <a:off x="8161123" y="2307967"/>
                <a:ext cx="527700" cy="527700"/>
              </a:xfrm>
              <a:prstGeom prst="ellipse">
                <a:avLst/>
              </a:prstGeom>
              <a:solidFill>
                <a:srgbClr val="2B60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39" name="Google Shape;119;p17"/>
            <p:cNvSpPr txBox="1"/>
            <p:nvPr/>
          </p:nvSpPr>
          <p:spPr>
            <a:xfrm>
              <a:off x="5364469" y="3057393"/>
              <a:ext cx="2932200" cy="338700"/>
            </a:xfrm>
            <a:prstGeom prst="rect">
              <a:avLst/>
            </a:prstGeom>
            <a:solidFill>
              <a:srgbClr val="2B60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Oswald"/>
                <a:buNone/>
              </a:pPr>
              <a:r>
                <a:rPr lang="en-US" sz="1600" dirty="0" err="1" smtClean="0">
                  <a:solidFill>
                    <a:schemeClr val="lt1"/>
                  </a:solidFill>
                  <a:latin typeface="+mn-lt"/>
                  <a:ea typeface="Oswald"/>
                  <a:cs typeface="Oswald"/>
                  <a:sym typeface="Oswald"/>
                </a:rPr>
                <a:t>Đồng</a:t>
              </a:r>
              <a:r>
                <a:rPr lang="en-US" sz="1600" dirty="0" smtClean="0">
                  <a:solidFill>
                    <a:schemeClr val="lt1"/>
                  </a:solidFill>
                  <a:latin typeface="+mn-lt"/>
                  <a:ea typeface="Oswald"/>
                  <a:cs typeface="Oswald"/>
                  <a:sym typeface="Oswald"/>
                </a:rPr>
                <a:t> </a:t>
              </a:r>
              <a:r>
                <a:rPr lang="en-US" sz="1600" dirty="0" err="1" smtClean="0">
                  <a:solidFill>
                    <a:schemeClr val="lt1"/>
                  </a:solidFill>
                  <a:latin typeface="+mn-lt"/>
                  <a:ea typeface="Oswald"/>
                  <a:cs typeface="Oswald"/>
                  <a:sym typeface="Oswald"/>
                </a:rPr>
                <a:t>bộ</a:t>
              </a:r>
              <a:r>
                <a:rPr lang="en-US" sz="1600" dirty="0" smtClean="0">
                  <a:solidFill>
                    <a:schemeClr val="lt1"/>
                  </a:solidFill>
                  <a:latin typeface="+mn-lt"/>
                  <a:ea typeface="Oswald"/>
                  <a:cs typeface="Oswald"/>
                  <a:sym typeface="Oswald"/>
                </a:rPr>
                <a:t> Dropbox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ppt_x"/>
                                          </p:val>
                                        </p:tav>
                                        <p:tav tm="100000">
                                          <p:val>
                                            <p:strVal val="#ppt_x"/>
                                          </p:val>
                                        </p:tav>
                                      </p:tavLst>
                                    </p:anim>
                                    <p:anim calcmode="lin" valueType="num">
                                      <p:cBhvr additive="base">
                                        <p:cTn id="1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anim calcmode="lin" valueType="num">
                                      <p:cBhvr additive="base">
                                        <p:cTn id="31" dur="500" fill="hold"/>
                                        <p:tgtEl>
                                          <p:spTgt spid="113"/>
                                        </p:tgtEl>
                                        <p:attrNameLst>
                                          <p:attrName>ppt_x</p:attrName>
                                        </p:attrNameLst>
                                      </p:cBhvr>
                                      <p:tavLst>
                                        <p:tav tm="0">
                                          <p:val>
                                            <p:strVal val="#ppt_x"/>
                                          </p:val>
                                        </p:tav>
                                        <p:tav tm="100000">
                                          <p:val>
                                            <p:strVal val="#ppt_x"/>
                                          </p:val>
                                        </p:tav>
                                      </p:tavLst>
                                    </p:anim>
                                    <p:anim calcmode="lin" valueType="num">
                                      <p:cBhvr additive="base">
                                        <p:cTn id="3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20</a:t>
            </a:fld>
            <a:endParaRPr/>
          </a:p>
        </p:txBody>
      </p:sp>
      <p:sp>
        <p:nvSpPr>
          <p:cNvPr id="314" name="Google Shape;314;p28"/>
          <p:cNvSpPr txBox="1"/>
          <p:nvPr/>
        </p:nvSpPr>
        <p:spPr>
          <a:xfrm>
            <a:off x="1124250" y="421600"/>
            <a:ext cx="6759600" cy="155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3600" b="1" dirty="0"/>
              <a:t>Cấu trúc của hệ </a:t>
            </a:r>
            <a:r>
              <a:rPr lang="vi-VN" sz="3600" b="1" dirty="0" smtClean="0"/>
              <a:t>thống</a:t>
            </a:r>
            <a:endParaRPr sz="2400" b="1" dirty="0"/>
          </a:p>
          <a:p>
            <a:pPr marL="0" lvl="0" indent="0" algn="just" rtl="0">
              <a:lnSpc>
                <a:spcPct val="150000"/>
              </a:lnSpc>
              <a:spcBef>
                <a:spcPts val="0"/>
              </a:spcBef>
              <a:spcAft>
                <a:spcPts val="0"/>
              </a:spcAft>
              <a:buNone/>
            </a:pPr>
            <a:r>
              <a:rPr lang="en-US" sz="1800" dirty="0" err="1" smtClean="0"/>
              <a:t>Sau</a:t>
            </a:r>
            <a:r>
              <a:rPr lang="en-US" sz="1800" dirty="0" smtClean="0"/>
              <a:t> </a:t>
            </a:r>
            <a:r>
              <a:rPr lang="en-US" sz="1800" dirty="0" err="1" smtClean="0"/>
              <a:t>khi</a:t>
            </a:r>
            <a:r>
              <a:rPr lang="en-US" sz="1800" dirty="0" smtClean="0"/>
              <a:t> </a:t>
            </a:r>
            <a:r>
              <a:rPr lang="en-US" sz="1800" dirty="0" err="1" smtClean="0"/>
              <a:t>đã</a:t>
            </a:r>
            <a:r>
              <a:rPr lang="en-US" sz="1800" dirty="0" smtClean="0"/>
              <a:t> </a:t>
            </a:r>
            <a:r>
              <a:rPr lang="en-US" sz="1800" dirty="0" err="1" smtClean="0"/>
              <a:t>đọc</a:t>
            </a:r>
            <a:r>
              <a:rPr lang="en-US" sz="1800" dirty="0" smtClean="0"/>
              <a:t> </a:t>
            </a:r>
            <a:r>
              <a:rPr lang="en-US" sz="1800" dirty="0" err="1" smtClean="0"/>
              <a:t>thông</a:t>
            </a:r>
            <a:r>
              <a:rPr lang="en-US" sz="1800" dirty="0" smtClean="0"/>
              <a:t> tin </a:t>
            </a:r>
            <a:r>
              <a:rPr lang="en-US" sz="1800" dirty="0" err="1" smtClean="0"/>
              <a:t>từ</a:t>
            </a:r>
            <a:r>
              <a:rPr lang="en-US" sz="1800" dirty="0" smtClean="0"/>
              <a:t> </a:t>
            </a:r>
            <a:r>
              <a:rPr lang="en-US" sz="1800" dirty="0" err="1" smtClean="0"/>
              <a:t>tệp</a:t>
            </a:r>
            <a:r>
              <a:rPr lang="en-US" sz="1800" dirty="0" smtClean="0"/>
              <a:t> </a:t>
            </a:r>
            <a:r>
              <a:rPr lang="en-US" sz="1800" dirty="0" err="1" smtClean="0"/>
              <a:t>json</a:t>
            </a:r>
            <a:r>
              <a:rPr lang="en-US" sz="1800" dirty="0" smtClean="0"/>
              <a:t>, </a:t>
            </a:r>
            <a:r>
              <a:rPr lang="en-US" sz="1800" dirty="0" err="1" smtClean="0"/>
              <a:t>chúng</a:t>
            </a:r>
            <a:r>
              <a:rPr lang="en-US" sz="1800" dirty="0" smtClean="0"/>
              <a:t> ta </a:t>
            </a:r>
            <a:r>
              <a:rPr lang="en-US" sz="1800" dirty="0" err="1" smtClean="0"/>
              <a:t>sẽ</a:t>
            </a:r>
            <a:r>
              <a:rPr lang="en-US" sz="1800" dirty="0" smtClean="0"/>
              <a:t> </a:t>
            </a:r>
            <a:r>
              <a:rPr lang="en-US" sz="1800" dirty="0" err="1" smtClean="0"/>
              <a:t>kết</a:t>
            </a:r>
            <a:r>
              <a:rPr lang="en-US" sz="1800" dirty="0" smtClean="0"/>
              <a:t> </a:t>
            </a:r>
            <a:r>
              <a:rPr lang="en-US" sz="1800" dirty="0" err="1" smtClean="0"/>
              <a:t>nối</a:t>
            </a:r>
            <a:r>
              <a:rPr lang="en-US" sz="1800" dirty="0" smtClean="0"/>
              <a:t> </a:t>
            </a:r>
            <a:r>
              <a:rPr lang="en-US" sz="1800" dirty="0" err="1" smtClean="0"/>
              <a:t>lại</a:t>
            </a:r>
            <a:r>
              <a:rPr lang="en-US" sz="1800" dirty="0" smtClean="0"/>
              <a:t> </a:t>
            </a:r>
            <a:r>
              <a:rPr lang="en-US" sz="1800" dirty="0" err="1" smtClean="0"/>
              <a:t>với</a:t>
            </a:r>
            <a:r>
              <a:rPr lang="en-US" sz="1800" dirty="0" smtClean="0"/>
              <a:t> </a:t>
            </a:r>
            <a:r>
              <a:rPr lang="en-US" sz="1800" dirty="0" err="1" smtClean="0"/>
              <a:t>dropbox</a:t>
            </a:r>
            <a:r>
              <a:rPr lang="en-US" sz="1800" dirty="0" smtClean="0"/>
              <a:t> </a:t>
            </a:r>
            <a:r>
              <a:rPr lang="en-US" sz="1800" dirty="0" err="1" smtClean="0"/>
              <a:t>và</a:t>
            </a:r>
            <a:r>
              <a:rPr lang="en-US" sz="1800" dirty="0" smtClean="0"/>
              <a:t> </a:t>
            </a:r>
            <a:r>
              <a:rPr lang="en-US" sz="1800" dirty="0" err="1" smtClean="0"/>
              <a:t>tải</a:t>
            </a:r>
            <a:r>
              <a:rPr lang="en-US" sz="1800" dirty="0" smtClean="0"/>
              <a:t> </a:t>
            </a:r>
            <a:r>
              <a:rPr lang="en-US" sz="1800" dirty="0" err="1" smtClean="0"/>
              <a:t>tệp</a:t>
            </a:r>
            <a:r>
              <a:rPr lang="en-US" sz="1800" dirty="0" smtClean="0"/>
              <a:t> </a:t>
            </a:r>
            <a:r>
              <a:rPr lang="en-US" sz="1800" dirty="0" err="1" smtClean="0"/>
              <a:t>xuống</a:t>
            </a:r>
            <a:r>
              <a:rPr lang="en-US" sz="1800" dirty="0" smtClean="0"/>
              <a:t> local </a:t>
            </a:r>
            <a:r>
              <a:rPr lang="en-US" sz="1800" dirty="0" err="1" smtClean="0"/>
              <a:t>dựa</a:t>
            </a:r>
            <a:r>
              <a:rPr lang="en-US" sz="1800" dirty="0" smtClean="0"/>
              <a:t> </a:t>
            </a:r>
            <a:r>
              <a:rPr lang="en-US" sz="1800" dirty="0" err="1" smtClean="0"/>
              <a:t>vào</a:t>
            </a:r>
            <a:r>
              <a:rPr lang="en-US" sz="1800" dirty="0" smtClean="0"/>
              <a:t> </a:t>
            </a:r>
            <a:r>
              <a:rPr lang="en-US" sz="1800" dirty="0" err="1" smtClean="0"/>
              <a:t>tên</a:t>
            </a:r>
            <a:r>
              <a:rPr lang="en-US" sz="1800" dirty="0" smtClean="0"/>
              <a:t> </a:t>
            </a:r>
            <a:r>
              <a:rPr lang="en-US" sz="1800" dirty="0" err="1" smtClean="0"/>
              <a:t>tệp</a:t>
            </a:r>
            <a:r>
              <a:rPr lang="en-US" sz="1800" dirty="0" smtClean="0"/>
              <a:t> </a:t>
            </a:r>
            <a:r>
              <a:rPr lang="en-US" sz="1800" dirty="0" err="1" smtClean="0"/>
              <a:t>và</a:t>
            </a:r>
            <a:r>
              <a:rPr lang="en-US" sz="1800" dirty="0" smtClean="0"/>
              <a:t> id </a:t>
            </a:r>
            <a:r>
              <a:rPr lang="en-US" sz="1800" dirty="0" err="1" smtClean="0"/>
              <a:t>của</a:t>
            </a:r>
            <a:r>
              <a:rPr lang="en-US" sz="1800" dirty="0" smtClean="0"/>
              <a:t> </a:t>
            </a:r>
            <a:r>
              <a:rPr lang="en-US" sz="1800" dirty="0" err="1" smtClean="0"/>
              <a:t>tệp</a:t>
            </a:r>
            <a:endParaRPr sz="1800" dirty="0"/>
          </a:p>
        </p:txBody>
      </p:sp>
      <p:pic>
        <p:nvPicPr>
          <p:cNvPr id="3" name="Picture 2"/>
          <p:cNvPicPr>
            <a:picLocks noChangeAspect="1"/>
          </p:cNvPicPr>
          <p:nvPr/>
        </p:nvPicPr>
        <p:blipFill>
          <a:blip r:embed="rId3"/>
          <a:stretch>
            <a:fillRect/>
          </a:stretch>
        </p:blipFill>
        <p:spPr>
          <a:xfrm>
            <a:off x="1841812" y="2155278"/>
            <a:ext cx="5324475" cy="3124200"/>
          </a:xfrm>
          <a:prstGeom prst="rect">
            <a:avLst/>
          </a:prstGeom>
          <a:ln>
            <a:noFill/>
          </a:ln>
          <a:effectLst>
            <a:softEdge rad="112500"/>
          </a:effectLst>
        </p:spPr>
      </p:pic>
    </p:spTree>
    <p:extLst>
      <p:ext uri="{BB962C8B-B14F-4D97-AF65-F5344CB8AC3E}">
        <p14:creationId xmlns:p14="http://schemas.microsoft.com/office/powerpoint/2010/main" val="255628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circle(in)">
                                      <p:cBhvr>
                                        <p:cTn id="7" dur="20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21</a:t>
            </a:fld>
            <a:endParaRPr/>
          </a:p>
        </p:txBody>
      </p:sp>
      <p:sp>
        <p:nvSpPr>
          <p:cNvPr id="314" name="Google Shape;314;p28"/>
          <p:cNvSpPr txBox="1"/>
          <p:nvPr/>
        </p:nvSpPr>
        <p:spPr>
          <a:xfrm>
            <a:off x="1124250" y="421600"/>
            <a:ext cx="6759600" cy="11339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3600" b="1" dirty="0"/>
              <a:t>Cấu trúc của hệ </a:t>
            </a:r>
            <a:r>
              <a:rPr lang="vi-VN" sz="3600" b="1" dirty="0" smtClean="0"/>
              <a:t>thống</a:t>
            </a:r>
            <a:endParaRPr sz="2400" b="1" dirty="0"/>
          </a:p>
        </p:txBody>
      </p:sp>
      <p:pic>
        <p:nvPicPr>
          <p:cNvPr id="2" name="Picture 1"/>
          <p:cNvPicPr>
            <a:picLocks noChangeAspect="1"/>
          </p:cNvPicPr>
          <p:nvPr/>
        </p:nvPicPr>
        <p:blipFill>
          <a:blip r:embed="rId3"/>
          <a:stretch>
            <a:fillRect/>
          </a:stretch>
        </p:blipFill>
        <p:spPr>
          <a:xfrm>
            <a:off x="159789" y="1421196"/>
            <a:ext cx="8677275" cy="2952750"/>
          </a:xfrm>
          <a:prstGeom prst="rect">
            <a:avLst/>
          </a:prstGeom>
          <a:ln>
            <a:noFill/>
          </a:ln>
          <a:effectLst>
            <a:softEdge rad="112500"/>
          </a:effectLst>
        </p:spPr>
      </p:pic>
    </p:spTree>
    <p:extLst>
      <p:ext uri="{BB962C8B-B14F-4D97-AF65-F5344CB8AC3E}">
        <p14:creationId xmlns:p14="http://schemas.microsoft.com/office/powerpoint/2010/main" val="21337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circle(in)">
                                      <p:cBhvr>
                                        <p:cTn id="7" dur="20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A800"/>
        </a:solidFill>
        <a:effectLst/>
      </p:bgPr>
    </p:bg>
    <p:spTree>
      <p:nvGrpSpPr>
        <p:cNvPr id="1" name="Shape 326"/>
        <p:cNvGrpSpPr/>
        <p:nvPr/>
      </p:nvGrpSpPr>
      <p:grpSpPr>
        <a:xfrm>
          <a:off x="0" y="0"/>
          <a:ext cx="0" cy="0"/>
          <a:chOff x="0" y="0"/>
          <a:chExt cx="0" cy="0"/>
        </a:xfrm>
      </p:grpSpPr>
      <p:sp>
        <p:nvSpPr>
          <p:cNvPr id="327" name="Google Shape;32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22</a:t>
            </a:fld>
            <a:endParaRPr/>
          </a:p>
        </p:txBody>
      </p:sp>
      <p:graphicFrame>
        <p:nvGraphicFramePr>
          <p:cNvPr id="2" name="Table 1"/>
          <p:cNvGraphicFramePr>
            <a:graphicFrameLocks noGrp="1"/>
          </p:cNvGraphicFramePr>
          <p:nvPr>
            <p:extLst>
              <p:ext uri="{D42A27DB-BD31-4B8C-83A1-F6EECF244321}">
                <p14:modId xmlns:p14="http://schemas.microsoft.com/office/powerpoint/2010/main" val="2954695612"/>
              </p:ext>
            </p:extLst>
          </p:nvPr>
        </p:nvGraphicFramePr>
        <p:xfrm>
          <a:off x="180975" y="133350"/>
          <a:ext cx="8763000" cy="4838700"/>
        </p:xfrm>
        <a:graphic>
          <a:graphicData uri="http://schemas.openxmlformats.org/drawingml/2006/table">
            <a:tbl>
              <a:tblPr firstRow="1" bandRow="1">
                <a:tableStyleId>{46D6A07E-18EB-44EF-8830-1447F7862E14}</a:tableStyleId>
              </a:tblPr>
              <a:tblGrid>
                <a:gridCol w="8763000">
                  <a:extLst>
                    <a:ext uri="{9D8B030D-6E8A-4147-A177-3AD203B41FA5}">
                      <a16:colId xmlns:a16="http://schemas.microsoft.com/office/drawing/2014/main" val="20000"/>
                    </a:ext>
                  </a:extLst>
                </a:gridCol>
              </a:tblGrid>
              <a:tr h="48387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5400" dirty="0" smtClean="0">
                        <a:solidFill>
                          <a:schemeClr val="bg1"/>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5400" dirty="0" smtClean="0">
                        <a:solidFill>
                          <a:schemeClr val="bg1"/>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400" baseline="0" dirty="0" smtClean="0">
                          <a:solidFill>
                            <a:schemeClr val="bg1"/>
                          </a:solidFill>
                        </a:rPr>
                        <a:t> </a:t>
                      </a:r>
                      <a:r>
                        <a:rPr lang="vi-VN" sz="5400" dirty="0" smtClean="0">
                          <a:solidFill>
                            <a:schemeClr val="bg1"/>
                          </a:solidFill>
                        </a:rPr>
                        <a:t>Cảm ơn thầy và các bạn đã lắng nghe!</a:t>
                      </a:r>
                    </a:p>
                  </a:txBody>
                  <a:tcPr>
                    <a:solidFill>
                      <a:schemeClr val="accent5">
                        <a:lumMod val="75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94667"/>
              </a:buClr>
              <a:buSzPts val="1400"/>
              <a:buFont typeface="Arial"/>
              <a:buNone/>
            </a:pPr>
            <a:r>
              <a:rPr lang="vi-VN" sz="1400"/>
              <a:t>3</a:t>
            </a:r>
            <a:endParaRPr sz="1400" b="0" i="0" u="none" strike="noStrike" cap="none">
              <a:solidFill>
                <a:srgbClr val="294667"/>
              </a:solidFill>
              <a:latin typeface="Arial"/>
              <a:ea typeface="Arial"/>
              <a:cs typeface="Arial"/>
              <a:sym typeface="Arial"/>
            </a:endParaRPr>
          </a:p>
        </p:txBody>
      </p:sp>
      <p:grpSp>
        <p:nvGrpSpPr>
          <p:cNvPr id="125" name="Google Shape;125;p18"/>
          <p:cNvGrpSpPr/>
          <p:nvPr/>
        </p:nvGrpSpPr>
        <p:grpSpPr>
          <a:xfrm>
            <a:off x="6277029" y="978906"/>
            <a:ext cx="2742327" cy="1988494"/>
            <a:chOff x="1817101" y="1203361"/>
            <a:chExt cx="5441100" cy="1988494"/>
          </a:xfrm>
        </p:grpSpPr>
        <p:sp>
          <p:nvSpPr>
            <p:cNvPr id="126" name="Google Shape;126;p18"/>
            <p:cNvSpPr/>
            <p:nvPr/>
          </p:nvSpPr>
          <p:spPr>
            <a:xfrm>
              <a:off x="3590131" y="1203361"/>
              <a:ext cx="1963725"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600"/>
                <a:buFont typeface="Oswald"/>
                <a:buNone/>
              </a:pPr>
              <a:r>
                <a:rPr lang="vi-VN" sz="3600" b="0" i="0" u="none" strike="noStrike" cap="none">
                  <a:solidFill>
                    <a:srgbClr val="FFFFFF"/>
                  </a:solidFill>
                  <a:latin typeface="Oswald"/>
                  <a:ea typeface="Oswald"/>
                  <a:cs typeface="Oswald"/>
                  <a:sym typeface="Oswald"/>
                </a:rPr>
                <a:t>01</a:t>
              </a:r>
              <a:endParaRPr/>
            </a:p>
          </p:txBody>
        </p:sp>
        <p:sp>
          <p:nvSpPr>
            <p:cNvPr id="127" name="Google Shape;127;p18"/>
            <p:cNvSpPr txBox="1"/>
            <p:nvPr/>
          </p:nvSpPr>
          <p:spPr>
            <a:xfrm>
              <a:off x="1817101" y="2114555"/>
              <a:ext cx="5441100" cy="1077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vi-VN" sz="2400" b="1">
                  <a:solidFill>
                    <a:srgbClr val="FFFFFF"/>
                  </a:solidFill>
                </a:rPr>
                <a:t>GIỚI THIỆU</a:t>
              </a:r>
              <a:endParaRPr sz="2400" b="1" i="0" u="none" strike="noStrike" cap="none">
                <a:solidFill>
                  <a:srgbClr val="FFFFFF"/>
                </a:solidFill>
              </a:endParaRPr>
            </a:p>
          </p:txBody>
        </p:sp>
      </p:grpSp>
      <p:grpSp>
        <p:nvGrpSpPr>
          <p:cNvPr id="128" name="Google Shape;128;p18"/>
          <p:cNvGrpSpPr/>
          <p:nvPr/>
        </p:nvGrpSpPr>
        <p:grpSpPr>
          <a:xfrm>
            <a:off x="6937791" y="3126098"/>
            <a:ext cx="1426315" cy="1426402"/>
            <a:chOff x="6643075" y="3664250"/>
            <a:chExt cx="407950" cy="407975"/>
          </a:xfrm>
        </p:grpSpPr>
        <p:sp>
          <p:nvSpPr>
            <p:cNvPr id="129" name="Google Shape;129;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8"/>
          <p:cNvSpPr/>
          <p:nvPr/>
        </p:nvSpPr>
        <p:spPr>
          <a:xfrm>
            <a:off x="6779137" y="3126098"/>
            <a:ext cx="317309"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8"/>
          <p:cNvSpPr/>
          <p:nvPr/>
        </p:nvSpPr>
        <p:spPr>
          <a:xfrm rot="6223920">
            <a:off x="8388997" y="3778347"/>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8"/>
          <p:cNvSpPr/>
          <p:nvPr/>
        </p:nvSpPr>
        <p:spPr>
          <a:xfrm>
            <a:off x="7340621" y="4681826"/>
            <a:ext cx="250223" cy="2389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 name="Google Shape;134;p18"/>
          <p:cNvGrpSpPr/>
          <p:nvPr/>
        </p:nvGrpSpPr>
        <p:grpSpPr>
          <a:xfrm>
            <a:off x="6937791" y="3126098"/>
            <a:ext cx="1426315" cy="1426402"/>
            <a:chOff x="6643075" y="3664250"/>
            <a:chExt cx="407950" cy="407975"/>
          </a:xfrm>
        </p:grpSpPr>
        <p:sp>
          <p:nvSpPr>
            <p:cNvPr id="135" name="Google Shape;135;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18"/>
          <p:cNvGrpSpPr/>
          <p:nvPr/>
        </p:nvGrpSpPr>
        <p:grpSpPr>
          <a:xfrm>
            <a:off x="568023" y="1086369"/>
            <a:ext cx="397848" cy="387523"/>
            <a:chOff x="5916675" y="927975"/>
            <a:chExt cx="516350" cy="502950"/>
          </a:xfrm>
        </p:grpSpPr>
        <p:sp>
          <p:nvSpPr>
            <p:cNvPr id="138" name="Google Shape;138;p1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18"/>
          <p:cNvSpPr/>
          <p:nvPr/>
        </p:nvSpPr>
        <p:spPr>
          <a:xfrm rot="6223920">
            <a:off x="8388997" y="3772854"/>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8"/>
          <p:cNvSpPr/>
          <p:nvPr/>
        </p:nvSpPr>
        <p:spPr>
          <a:xfrm>
            <a:off x="7340621" y="4676333"/>
            <a:ext cx="250223" cy="2389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 name="Google Shape;142;p18"/>
          <p:cNvGrpSpPr/>
          <p:nvPr/>
        </p:nvGrpSpPr>
        <p:grpSpPr>
          <a:xfrm>
            <a:off x="6937791" y="3131591"/>
            <a:ext cx="1426315" cy="1426402"/>
            <a:chOff x="6643075" y="3664250"/>
            <a:chExt cx="407950" cy="407975"/>
          </a:xfrm>
        </p:grpSpPr>
        <p:sp>
          <p:nvSpPr>
            <p:cNvPr id="143" name="Google Shape;143;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 name="Google Shape;145;p18"/>
          <p:cNvSpPr/>
          <p:nvPr/>
        </p:nvSpPr>
        <p:spPr>
          <a:xfrm>
            <a:off x="7340621" y="4681826"/>
            <a:ext cx="250223" cy="2389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8"/>
          <p:cNvSpPr/>
          <p:nvPr/>
        </p:nvSpPr>
        <p:spPr>
          <a:xfrm rot="6223920">
            <a:off x="8388997"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18"/>
          <p:cNvGrpSpPr/>
          <p:nvPr/>
        </p:nvGrpSpPr>
        <p:grpSpPr>
          <a:xfrm>
            <a:off x="6937791" y="3132280"/>
            <a:ext cx="1426315" cy="1426402"/>
            <a:chOff x="6643075" y="3664250"/>
            <a:chExt cx="407950" cy="407975"/>
          </a:xfrm>
        </p:grpSpPr>
        <p:sp>
          <p:nvSpPr>
            <p:cNvPr id="148" name="Google Shape;148;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Google Shape;150;p18"/>
          <p:cNvSpPr/>
          <p:nvPr/>
        </p:nvSpPr>
        <p:spPr>
          <a:xfrm>
            <a:off x="7340621" y="4682515"/>
            <a:ext cx="250223" cy="2389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18"/>
          <p:cNvGrpSpPr/>
          <p:nvPr/>
        </p:nvGrpSpPr>
        <p:grpSpPr>
          <a:xfrm>
            <a:off x="6779136" y="3126098"/>
            <a:ext cx="1953304" cy="1795339"/>
            <a:chOff x="6779136" y="3126098"/>
            <a:chExt cx="1953304" cy="1795339"/>
          </a:xfrm>
        </p:grpSpPr>
        <p:sp>
          <p:nvSpPr>
            <p:cNvPr id="152" name="Google Shape;152;p18"/>
            <p:cNvSpPr/>
            <p:nvPr/>
          </p:nvSpPr>
          <p:spPr>
            <a:xfrm>
              <a:off x="6779136" y="3126098"/>
              <a:ext cx="317309"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8"/>
            <p:cNvSpPr/>
            <p:nvPr/>
          </p:nvSpPr>
          <p:spPr>
            <a:xfrm rot="6223920">
              <a:off x="8388996"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p18"/>
            <p:cNvGrpSpPr/>
            <p:nvPr/>
          </p:nvGrpSpPr>
          <p:grpSpPr>
            <a:xfrm>
              <a:off x="6937789" y="3132280"/>
              <a:ext cx="1426315" cy="1426402"/>
              <a:chOff x="6643075" y="3664250"/>
              <a:chExt cx="407950" cy="407975"/>
            </a:xfrm>
          </p:grpSpPr>
          <p:sp>
            <p:nvSpPr>
              <p:cNvPr id="155" name="Google Shape;155;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8"/>
            <p:cNvSpPr/>
            <p:nvPr/>
          </p:nvSpPr>
          <p:spPr>
            <a:xfrm>
              <a:off x="7340620" y="4682515"/>
              <a:ext cx="250223" cy="2389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 name="Google Shape;158;p18"/>
          <p:cNvSpPr/>
          <p:nvPr/>
        </p:nvSpPr>
        <p:spPr>
          <a:xfrm>
            <a:off x="378650" y="1590700"/>
            <a:ext cx="5264100" cy="3324600"/>
          </a:xfrm>
          <a:prstGeom prst="roundRect">
            <a:avLst>
              <a:gd name="adj" fmla="val 16667"/>
            </a:avLst>
          </a:prstGeom>
          <a:noFill/>
          <a:ln w="25400" cap="flat" cmpd="sng">
            <a:solidFill>
              <a:srgbClr val="2A5E87"/>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vi-VN" dirty="0"/>
              <a:t>Là một </a:t>
            </a:r>
            <a:r>
              <a:rPr lang="en-US" dirty="0" smtClean="0">
                <a:uFill>
                  <a:noFill/>
                </a:uFill>
                <a:hlinkClick r:id="rId3"/>
              </a:rPr>
              <a:t>bus </a:t>
            </a:r>
            <a:r>
              <a:rPr lang="vi-VN" dirty="0" smtClean="0">
                <a:uFill>
                  <a:noFill/>
                </a:uFill>
                <a:hlinkClick r:id="rId3"/>
              </a:rPr>
              <a:t>dịch </a:t>
            </a:r>
            <a:r>
              <a:rPr lang="vi-VN" dirty="0">
                <a:uFill>
                  <a:noFill/>
                </a:uFill>
                <a:hlinkClick r:id="rId3"/>
              </a:rPr>
              <a:t>vụ doanh nghiệp</a:t>
            </a:r>
            <a:r>
              <a:rPr lang="vi-VN" dirty="0"/>
              <a:t> nhẹ (ESB- </a:t>
            </a:r>
            <a:r>
              <a:rPr lang="vi-VN" b="1" i="1" dirty="0">
                <a:solidFill>
                  <a:schemeClr val="accent5"/>
                </a:solidFill>
              </a:rPr>
              <a:t>E</a:t>
            </a:r>
            <a:r>
              <a:rPr lang="vi-VN" b="1" i="1" dirty="0">
                <a:solidFill>
                  <a:srgbClr val="0B0080"/>
                </a:solidFill>
                <a:uFill>
                  <a:noFill/>
                </a:uFill>
                <a:hlinkClick r:id="rId3"/>
              </a:rPr>
              <a:t>nterprise Service Bus</a:t>
            </a:r>
            <a:r>
              <a:rPr lang="vi-VN" dirty="0"/>
              <a:t>).</a:t>
            </a:r>
            <a:endParaRPr dirty="0"/>
          </a:p>
          <a:p>
            <a:pPr marL="0" lvl="0" indent="0" algn="just" rtl="0">
              <a:lnSpc>
                <a:spcPct val="115000"/>
              </a:lnSpc>
              <a:spcBef>
                <a:spcPts val="1200"/>
              </a:spcBef>
              <a:spcAft>
                <a:spcPts val="0"/>
              </a:spcAft>
              <a:buNone/>
            </a:pPr>
            <a:r>
              <a:rPr lang="vi-VN" dirty="0"/>
              <a:t>Hỗ trợ nhiều phương tiện vận chuyển và định dạng tin nhắn nguyên bản.</a:t>
            </a:r>
            <a:endParaRPr dirty="0"/>
          </a:p>
          <a:p>
            <a:pPr marL="0" lvl="0" indent="0" algn="just" rtl="0">
              <a:lnSpc>
                <a:spcPct val="115000"/>
              </a:lnSpc>
              <a:spcBef>
                <a:spcPts val="1200"/>
              </a:spcBef>
              <a:spcAft>
                <a:spcPts val="0"/>
              </a:spcAft>
              <a:buNone/>
            </a:pPr>
            <a:r>
              <a:rPr lang="vi-VN" dirty="0"/>
              <a:t>Các ngôn ngữ kịch bản Java hoặc JSR 223 thông qua API.</a:t>
            </a:r>
            <a:endParaRPr dirty="0"/>
          </a:p>
          <a:p>
            <a:pPr marL="0" lvl="0" indent="0" algn="just" rtl="0">
              <a:lnSpc>
                <a:spcPct val="115000"/>
              </a:lnSpc>
              <a:spcBef>
                <a:spcPts val="1200"/>
              </a:spcBef>
              <a:spcAft>
                <a:spcPts val="0"/>
              </a:spcAft>
              <a:buNone/>
            </a:pPr>
            <a:r>
              <a:rPr lang="vi-VN" dirty="0"/>
              <a:t>ESB đầu tiên yêu cầu hỗ trợ cho việc ủy ​​quyền Zero-Copy.</a:t>
            </a:r>
            <a:endParaRPr dirty="0"/>
          </a:p>
          <a:p>
            <a:pPr marL="0" lvl="0" indent="0" algn="just" rtl="0">
              <a:lnSpc>
                <a:spcPct val="115000"/>
              </a:lnSpc>
              <a:spcBef>
                <a:spcPts val="1200"/>
              </a:spcBef>
              <a:spcAft>
                <a:spcPts val="1200"/>
              </a:spcAft>
              <a:buNone/>
            </a:pPr>
            <a:r>
              <a:rPr lang="vi-VN" dirty="0"/>
              <a:t>Năm 2013, công ty Fortune chọn là nền tảng Quản lý API và ESB số một gần đây dựa trên hiệu suất và tính ổn định của nó.</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400"/>
              <a:buFont typeface="Arial"/>
              <a:buNone/>
            </a:pPr>
            <a:fld id="{00000000-1234-1234-1234-123412341234}" type="slidenum">
              <a:rPr lang="vi-VN" sz="1000" b="0">
                <a:latin typeface="Arial"/>
                <a:ea typeface="Arial"/>
                <a:cs typeface="Arial"/>
                <a:sym typeface="Arial"/>
              </a:rPr>
              <a:t>4</a:t>
            </a:fld>
            <a:endParaRPr sz="1000" b="0">
              <a:latin typeface="Arial"/>
              <a:ea typeface="Arial"/>
              <a:cs typeface="Arial"/>
              <a:sym typeface="Arial"/>
            </a:endParaRPr>
          </a:p>
        </p:txBody>
      </p:sp>
      <p:sp>
        <p:nvSpPr>
          <p:cNvPr id="164" name="Google Shape;164;p19"/>
          <p:cNvSpPr txBox="1">
            <a:spLocks noGrp="1"/>
          </p:cNvSpPr>
          <p:nvPr>
            <p:ph type="title"/>
          </p:nvPr>
        </p:nvSpPr>
        <p:spPr>
          <a:xfrm>
            <a:off x="377245" y="2064038"/>
            <a:ext cx="2147400" cy="67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vi-VN" sz="2000" dirty="0">
                <a:solidFill>
                  <a:srgbClr val="000000"/>
                </a:solidFill>
              </a:rPr>
              <a:t>TÍNH NĂNG</a:t>
            </a:r>
            <a:endParaRPr sz="2000" dirty="0">
              <a:solidFill>
                <a:srgbClr val="000000"/>
              </a:solidFill>
              <a:latin typeface="Open Sans"/>
              <a:ea typeface="Open Sans"/>
              <a:cs typeface="Open Sans"/>
              <a:sym typeface="Open Sans"/>
            </a:endParaRPr>
          </a:p>
        </p:txBody>
      </p:sp>
      <p:sp>
        <p:nvSpPr>
          <p:cNvPr id="165" name="Google Shape;165;p19"/>
          <p:cNvSpPr txBox="1"/>
          <p:nvPr/>
        </p:nvSpPr>
        <p:spPr>
          <a:xfrm>
            <a:off x="3127864" y="1567241"/>
            <a:ext cx="5756700" cy="3452400"/>
          </a:xfrm>
          <a:prstGeom prst="rect">
            <a:avLst/>
          </a:prstGeom>
          <a:noFill/>
          <a:ln>
            <a:noFill/>
          </a:ln>
        </p:spPr>
        <p:txBody>
          <a:bodyPr spcFirstLastPara="1" wrap="square" lIns="91425" tIns="45700" rIns="91425" bIns="45700" anchor="t" anchorCtr="0">
            <a:noAutofit/>
          </a:bodyPr>
          <a:lstStyle/>
          <a:p>
            <a:pPr marL="457200" lvl="0" indent="-323850" algn="just" rtl="0">
              <a:lnSpc>
                <a:spcPct val="115000"/>
              </a:lnSpc>
              <a:spcBef>
                <a:spcPts val="600"/>
              </a:spcBef>
              <a:spcAft>
                <a:spcPts val="0"/>
              </a:spcAft>
              <a:buClr>
                <a:srgbClr val="FFFFFF"/>
              </a:buClr>
              <a:buSzPts val="1500"/>
              <a:buChar char="-"/>
            </a:pPr>
            <a:r>
              <a:rPr lang="vi-VN" sz="1500" dirty="0">
                <a:solidFill>
                  <a:srgbClr val="FFFFFF"/>
                </a:solidFill>
              </a:rPr>
              <a:t>Sử dụng bất kỳ IDE - Cho phép người dùng chọn bất kỳ IDE nào để phát triển.</a:t>
            </a:r>
            <a:endParaRPr sz="1500" dirty="0">
              <a:solidFill>
                <a:srgbClr val="FFFFFF"/>
              </a:solidFill>
            </a:endParaRPr>
          </a:p>
          <a:p>
            <a:pPr marL="457200" lvl="0" indent="-323850" algn="just" rtl="0">
              <a:lnSpc>
                <a:spcPct val="115000"/>
              </a:lnSpc>
              <a:spcBef>
                <a:spcPts val="0"/>
              </a:spcBef>
              <a:spcAft>
                <a:spcPts val="0"/>
              </a:spcAft>
              <a:buClr>
                <a:srgbClr val="FFFFFF"/>
              </a:buClr>
              <a:buSzPts val="1500"/>
              <a:buChar char="-"/>
            </a:pPr>
            <a:r>
              <a:rPr lang="vi-VN" sz="1500" dirty="0">
                <a:solidFill>
                  <a:srgbClr val="FFFFFF"/>
                </a:solidFill>
              </a:rPr>
              <a:t>Khả năng kiểm </a:t>
            </a:r>
            <a:r>
              <a:rPr lang="vi-VN" sz="1500" dirty="0" smtClean="0">
                <a:solidFill>
                  <a:srgbClr val="FFFFFF"/>
                </a:solidFill>
              </a:rPr>
              <a:t>tr</a:t>
            </a:r>
            <a:r>
              <a:rPr lang="en-US" sz="1500" dirty="0" smtClean="0">
                <a:solidFill>
                  <a:srgbClr val="FFFFFF"/>
                </a:solidFill>
              </a:rPr>
              <a:t>a</a:t>
            </a:r>
            <a:r>
              <a:rPr lang="vi-VN" sz="1500" dirty="0" smtClean="0">
                <a:solidFill>
                  <a:srgbClr val="FFFFFF"/>
                </a:solidFill>
              </a:rPr>
              <a:t>, </a:t>
            </a:r>
            <a:r>
              <a:rPr lang="vi-VN" sz="1500" dirty="0">
                <a:solidFill>
                  <a:srgbClr val="FFFFFF"/>
                </a:solidFill>
              </a:rPr>
              <a:t>cùng với độ bao phủ code gần 50%.</a:t>
            </a:r>
            <a:endParaRPr sz="1500" baseline="30000" dirty="0">
              <a:solidFill>
                <a:srgbClr val="FFFFFF"/>
              </a:solidFill>
            </a:endParaRPr>
          </a:p>
          <a:p>
            <a:pPr marL="457200" lvl="0" indent="-323850" algn="just" rtl="0">
              <a:lnSpc>
                <a:spcPct val="115000"/>
              </a:lnSpc>
              <a:spcBef>
                <a:spcPts val="0"/>
              </a:spcBef>
              <a:spcAft>
                <a:spcPts val="0"/>
              </a:spcAft>
              <a:buClr>
                <a:srgbClr val="FFFFFF"/>
              </a:buClr>
              <a:buSzPts val="1500"/>
              <a:buChar char="-"/>
            </a:pPr>
            <a:r>
              <a:rPr lang="vi-VN" sz="1500" dirty="0">
                <a:solidFill>
                  <a:srgbClr val="FFFFFF"/>
                </a:solidFill>
              </a:rPr>
              <a:t>Dễ dàng mở rộng thông qua các thư viện của bên thứ </a:t>
            </a:r>
            <a:r>
              <a:rPr lang="vi-VN" sz="1500" dirty="0" smtClean="0">
                <a:solidFill>
                  <a:srgbClr val="FFFFFF"/>
                </a:solidFill>
              </a:rPr>
              <a:t>ba.</a:t>
            </a:r>
            <a:endParaRPr sz="1500" dirty="0">
              <a:solidFill>
                <a:srgbClr val="FFFFFF"/>
              </a:solidFill>
            </a:endParaRPr>
          </a:p>
          <a:p>
            <a:pPr marL="457200" lvl="0" indent="-323850" algn="just" rtl="0">
              <a:lnSpc>
                <a:spcPct val="115000"/>
              </a:lnSpc>
              <a:spcBef>
                <a:spcPts val="0"/>
              </a:spcBef>
              <a:spcAft>
                <a:spcPts val="0"/>
              </a:spcAft>
              <a:buClr>
                <a:srgbClr val="FFFFFF"/>
              </a:buClr>
              <a:buSzPts val="1500"/>
              <a:buChar char="-"/>
            </a:pPr>
            <a:r>
              <a:rPr lang="vi-VN" sz="1500" dirty="0">
                <a:solidFill>
                  <a:srgbClr val="FFFFFF"/>
                </a:solidFill>
              </a:rPr>
              <a:t>Hỗ trợ số lượng định dạng và chuyển đổi tin nhắn.</a:t>
            </a:r>
            <a:endParaRPr sz="1500" dirty="0">
              <a:solidFill>
                <a:srgbClr val="FFFFFF"/>
              </a:solidFill>
            </a:endParaRPr>
          </a:p>
          <a:p>
            <a:pPr marL="457200" lvl="0" indent="-323850" algn="just" rtl="0">
              <a:lnSpc>
                <a:spcPct val="115000"/>
              </a:lnSpc>
              <a:spcBef>
                <a:spcPts val="0"/>
              </a:spcBef>
              <a:spcAft>
                <a:spcPts val="0"/>
              </a:spcAft>
              <a:buClr>
                <a:srgbClr val="FFFFFF"/>
              </a:buClr>
              <a:buSzPts val="1500"/>
              <a:buChar char="-"/>
            </a:pPr>
            <a:r>
              <a:rPr lang="vi-VN" sz="1500" dirty="0" smtClean="0">
                <a:solidFill>
                  <a:srgbClr val="FFFFFF"/>
                </a:solidFill>
              </a:rPr>
              <a:t>Hỗ </a:t>
            </a:r>
            <a:r>
              <a:rPr lang="vi-VN" sz="1500" dirty="0">
                <a:solidFill>
                  <a:srgbClr val="FFFFFF"/>
                </a:solidFill>
              </a:rPr>
              <a:t>trợ phân cụm và chuyển đổi dự phòng cho tính sẵn sàng cao.</a:t>
            </a:r>
            <a:endParaRPr sz="1500" dirty="0">
              <a:solidFill>
                <a:srgbClr val="FFFFFF"/>
              </a:solidFill>
            </a:endParaRPr>
          </a:p>
          <a:p>
            <a:pPr marL="457200" lvl="0" indent="-323850" algn="just" rtl="0">
              <a:lnSpc>
                <a:spcPct val="115000"/>
              </a:lnSpc>
              <a:spcBef>
                <a:spcPts val="0"/>
              </a:spcBef>
              <a:spcAft>
                <a:spcPts val="0"/>
              </a:spcAft>
              <a:buClr>
                <a:srgbClr val="FFFFFF"/>
              </a:buClr>
              <a:buSzPts val="1500"/>
              <a:buChar char="-"/>
            </a:pPr>
            <a:r>
              <a:rPr lang="vi-VN" sz="1500" dirty="0">
                <a:solidFill>
                  <a:srgbClr val="FFFFFF"/>
                </a:solidFill>
              </a:rPr>
              <a:t>Các số liệu tích hợp và quản lý dựa trên JMX, CLI và Web.</a:t>
            </a:r>
            <a:endParaRPr sz="1500" dirty="0">
              <a:solidFill>
                <a:srgbClr val="FFFFFF"/>
              </a:solidFill>
            </a:endParaRPr>
          </a:p>
        </p:txBody>
      </p:sp>
      <p:sp>
        <p:nvSpPr>
          <p:cNvPr id="166" name="Google Shape;166;p19"/>
          <p:cNvSpPr/>
          <p:nvPr/>
        </p:nvSpPr>
        <p:spPr>
          <a:xfrm>
            <a:off x="1041378" y="652841"/>
            <a:ext cx="9897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Oswald"/>
              <a:buNone/>
            </a:pPr>
            <a:r>
              <a:rPr lang="vi-VN" sz="3600" b="0" i="0" u="none" strike="noStrike" cap="none" dirty="0">
                <a:solidFill>
                  <a:schemeClr val="lt1"/>
                </a:solidFill>
                <a:latin typeface="Oswald"/>
                <a:ea typeface="Oswald"/>
                <a:cs typeface="Oswald"/>
                <a:sym typeface="Oswald"/>
              </a:rPr>
              <a:t>0</a:t>
            </a:r>
            <a:r>
              <a:rPr lang="vi-VN" sz="3600" dirty="0">
                <a:solidFill>
                  <a:schemeClr val="lt1"/>
                </a:solidFill>
                <a:latin typeface="Oswald"/>
                <a:ea typeface="Oswald"/>
                <a:cs typeface="Oswald"/>
                <a:sym typeface="Oswald"/>
              </a:rPr>
              <a:t>2</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34" y="2887580"/>
            <a:ext cx="1684421" cy="15785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ppt_x"/>
                                          </p:val>
                                        </p:tav>
                                        <p:tav tm="100000">
                                          <p:val>
                                            <p:strVal val="#ppt_x"/>
                                          </p:val>
                                        </p:tav>
                                      </p:tavLst>
                                    </p:anim>
                                    <p:anim calcmode="lin" valueType="num">
                                      <p:cBhvr additive="base">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
                                            <p:txEl>
                                              <p:pRg st="0" end="0"/>
                                            </p:txEl>
                                          </p:spTgt>
                                        </p:tgtEl>
                                        <p:attrNameLst>
                                          <p:attrName>style.visibility</p:attrName>
                                        </p:attrNameLst>
                                      </p:cBhvr>
                                      <p:to>
                                        <p:strVal val="visible"/>
                                      </p:to>
                                    </p:set>
                                    <p:anim calcmode="lin" valueType="num">
                                      <p:cBhvr additive="base">
                                        <p:cTn id="13" dur="500" fill="hold"/>
                                        <p:tgtEl>
                                          <p:spTgt spid="1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5">
                                            <p:txEl>
                                              <p:pRg st="1" end="1"/>
                                            </p:txEl>
                                          </p:spTgt>
                                        </p:tgtEl>
                                        <p:attrNameLst>
                                          <p:attrName>style.visibility</p:attrName>
                                        </p:attrNameLst>
                                      </p:cBhvr>
                                      <p:to>
                                        <p:strVal val="visible"/>
                                      </p:to>
                                    </p:set>
                                    <p:anim calcmode="lin" valueType="num">
                                      <p:cBhvr additive="base">
                                        <p:cTn id="19" dur="500" fill="hold"/>
                                        <p:tgtEl>
                                          <p:spTgt spid="1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5">
                                            <p:txEl>
                                              <p:pRg st="2" end="2"/>
                                            </p:txEl>
                                          </p:spTgt>
                                        </p:tgtEl>
                                        <p:attrNameLst>
                                          <p:attrName>style.visibility</p:attrName>
                                        </p:attrNameLst>
                                      </p:cBhvr>
                                      <p:to>
                                        <p:strVal val="visible"/>
                                      </p:to>
                                    </p:set>
                                    <p:anim calcmode="lin" valueType="num">
                                      <p:cBhvr additive="base">
                                        <p:cTn id="25" dur="500" fill="hold"/>
                                        <p:tgtEl>
                                          <p:spTgt spid="16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5">
                                            <p:txEl>
                                              <p:pRg st="3" end="3"/>
                                            </p:txEl>
                                          </p:spTgt>
                                        </p:tgtEl>
                                        <p:attrNameLst>
                                          <p:attrName>style.visibility</p:attrName>
                                        </p:attrNameLst>
                                      </p:cBhvr>
                                      <p:to>
                                        <p:strVal val="visible"/>
                                      </p:to>
                                    </p:set>
                                    <p:anim calcmode="lin" valueType="num">
                                      <p:cBhvr additive="base">
                                        <p:cTn id="31" dur="500" fill="hold"/>
                                        <p:tgtEl>
                                          <p:spTgt spid="16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5">
                                            <p:txEl>
                                              <p:pRg st="4" end="4"/>
                                            </p:txEl>
                                          </p:spTgt>
                                        </p:tgtEl>
                                        <p:attrNameLst>
                                          <p:attrName>style.visibility</p:attrName>
                                        </p:attrNameLst>
                                      </p:cBhvr>
                                      <p:to>
                                        <p:strVal val="visible"/>
                                      </p:to>
                                    </p:set>
                                    <p:anim calcmode="lin" valueType="num">
                                      <p:cBhvr additive="base">
                                        <p:cTn id="37" dur="500" fill="hold"/>
                                        <p:tgtEl>
                                          <p:spTgt spid="16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5">
                                            <p:txEl>
                                              <p:pRg st="5" end="5"/>
                                            </p:txEl>
                                          </p:spTgt>
                                        </p:tgtEl>
                                        <p:attrNameLst>
                                          <p:attrName>style.visibility</p:attrName>
                                        </p:attrNameLst>
                                      </p:cBhvr>
                                      <p:to>
                                        <p:strVal val="visible"/>
                                      </p:to>
                                    </p:set>
                                    <p:anim calcmode="lin" valueType="num">
                                      <p:cBhvr additive="base">
                                        <p:cTn id="43" dur="500" fill="hold"/>
                                        <p:tgtEl>
                                          <p:spTgt spid="16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19"/>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FFFFFF"/>
              </a:buClr>
              <a:buSzPts val="1400"/>
              <a:buFont typeface="Arial"/>
              <a:buNone/>
            </a:pPr>
            <a:fld id="{00000000-1234-1234-1234-123412341234}" type="slidenum">
              <a:rPr lang="vi-VN" sz="1000" b="0">
                <a:latin typeface="Arial"/>
                <a:ea typeface="Arial"/>
                <a:cs typeface="Arial"/>
                <a:sym typeface="Arial"/>
              </a:rPr>
              <a:t>5</a:t>
            </a:fld>
            <a:endParaRPr sz="1000" b="0">
              <a:latin typeface="Arial"/>
              <a:ea typeface="Arial"/>
              <a:cs typeface="Arial"/>
              <a:sym typeface="Arial"/>
            </a:endParaRPr>
          </a:p>
        </p:txBody>
      </p:sp>
      <p:sp>
        <p:nvSpPr>
          <p:cNvPr id="164" name="Google Shape;164;p19"/>
          <p:cNvSpPr txBox="1">
            <a:spLocks noGrp="1"/>
          </p:cNvSpPr>
          <p:nvPr>
            <p:ph type="title"/>
          </p:nvPr>
        </p:nvSpPr>
        <p:spPr>
          <a:xfrm>
            <a:off x="377245" y="2064038"/>
            <a:ext cx="2147400" cy="67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vi-VN" sz="2000" dirty="0">
                <a:solidFill>
                  <a:srgbClr val="000000"/>
                </a:solidFill>
              </a:rPr>
              <a:t>TÍNH NĂNG</a:t>
            </a:r>
            <a:endParaRPr sz="2000" dirty="0">
              <a:solidFill>
                <a:srgbClr val="000000"/>
              </a:solidFill>
              <a:latin typeface="Open Sans"/>
              <a:ea typeface="Open Sans"/>
              <a:cs typeface="Open Sans"/>
              <a:sym typeface="Open Sans"/>
            </a:endParaRPr>
          </a:p>
        </p:txBody>
      </p:sp>
      <p:sp>
        <p:nvSpPr>
          <p:cNvPr id="166" name="Google Shape;166;p19"/>
          <p:cNvSpPr/>
          <p:nvPr/>
        </p:nvSpPr>
        <p:spPr>
          <a:xfrm>
            <a:off x="1041378" y="652841"/>
            <a:ext cx="9897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Oswald"/>
              <a:buNone/>
            </a:pPr>
            <a:r>
              <a:rPr lang="vi-VN" sz="3600" b="0" i="0" u="none" strike="noStrike" cap="none" dirty="0">
                <a:solidFill>
                  <a:schemeClr val="lt1"/>
                </a:solidFill>
                <a:latin typeface="Oswald"/>
                <a:ea typeface="Oswald"/>
                <a:cs typeface="Oswald"/>
                <a:sym typeface="Oswald"/>
              </a:rPr>
              <a:t>0</a:t>
            </a:r>
            <a:r>
              <a:rPr lang="vi-VN" sz="3600" dirty="0">
                <a:solidFill>
                  <a:schemeClr val="lt1"/>
                </a:solidFill>
                <a:latin typeface="Oswald"/>
                <a:ea typeface="Oswald"/>
                <a:cs typeface="Oswald"/>
                <a:sym typeface="Oswald"/>
              </a:rPr>
              <a:t>2</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34" y="2887580"/>
            <a:ext cx="1684421" cy="1578543"/>
          </a:xfrm>
          <a:prstGeom prst="rect">
            <a:avLst/>
          </a:prstGeom>
        </p:spPr>
      </p:pic>
      <p:sp>
        <p:nvSpPr>
          <p:cNvPr id="7" name="Google Shape;175;p20"/>
          <p:cNvSpPr txBox="1"/>
          <p:nvPr/>
        </p:nvSpPr>
        <p:spPr>
          <a:xfrm>
            <a:off x="3096600" y="0"/>
            <a:ext cx="6047400" cy="9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2400"/>
              </a:spcBef>
              <a:spcAft>
                <a:spcPts val="600"/>
              </a:spcAft>
              <a:buNone/>
            </a:pPr>
            <a:r>
              <a:rPr lang="vi-VN" sz="2000" dirty="0">
                <a:solidFill>
                  <a:srgbClr val="FFFFFF"/>
                </a:solidFill>
              </a:rPr>
              <a:t>Hỗ trợ nhiều giao thức truyền thông và định dạng tin nhắn:</a:t>
            </a:r>
            <a:endParaRPr sz="2000" dirty="0">
              <a:solidFill>
                <a:srgbClr val="FFFFFF"/>
              </a:solidFill>
            </a:endParaRPr>
          </a:p>
        </p:txBody>
      </p:sp>
      <p:graphicFrame>
        <p:nvGraphicFramePr>
          <p:cNvPr id="8" name="Google Shape;176;p20"/>
          <p:cNvGraphicFramePr/>
          <p:nvPr>
            <p:extLst>
              <p:ext uri="{D42A27DB-BD31-4B8C-83A1-F6EECF244321}">
                <p14:modId xmlns:p14="http://schemas.microsoft.com/office/powerpoint/2010/main" val="1434453979"/>
              </p:ext>
            </p:extLst>
          </p:nvPr>
        </p:nvGraphicFramePr>
        <p:xfrm>
          <a:off x="3089709" y="1211900"/>
          <a:ext cx="6006164" cy="3620105"/>
        </p:xfrm>
        <a:graphic>
          <a:graphicData uri="http://schemas.openxmlformats.org/drawingml/2006/table">
            <a:tbl>
              <a:tblPr>
                <a:noFill/>
                <a:tableStyleId>{46D6A07E-18EB-44EF-8830-1447F7862E14}</a:tableStyleId>
              </a:tblPr>
              <a:tblGrid>
                <a:gridCol w="1551416">
                  <a:extLst>
                    <a:ext uri="{9D8B030D-6E8A-4147-A177-3AD203B41FA5}">
                      <a16:colId xmlns:a16="http://schemas.microsoft.com/office/drawing/2014/main" val="20000"/>
                    </a:ext>
                  </a:extLst>
                </a:gridCol>
                <a:gridCol w="1543548">
                  <a:extLst>
                    <a:ext uri="{9D8B030D-6E8A-4147-A177-3AD203B41FA5}">
                      <a16:colId xmlns:a16="http://schemas.microsoft.com/office/drawing/2014/main" val="20001"/>
                    </a:ext>
                  </a:extLst>
                </a:gridCol>
                <a:gridCol w="1543548">
                  <a:extLst>
                    <a:ext uri="{9D8B030D-6E8A-4147-A177-3AD203B41FA5}">
                      <a16:colId xmlns:a16="http://schemas.microsoft.com/office/drawing/2014/main" val="20002"/>
                    </a:ext>
                  </a:extLst>
                </a:gridCol>
                <a:gridCol w="1367652">
                  <a:extLst>
                    <a:ext uri="{9D8B030D-6E8A-4147-A177-3AD203B41FA5}">
                      <a16:colId xmlns:a16="http://schemas.microsoft.com/office/drawing/2014/main" val="20003"/>
                    </a:ext>
                  </a:extLst>
                </a:gridCol>
              </a:tblGrid>
              <a:tr h="3581775">
                <a:tc>
                  <a:txBody>
                    <a:bodyPr/>
                    <a:lstStyle/>
                    <a:p>
                      <a:pPr marL="0" lvl="0" indent="0" algn="l" rtl="0">
                        <a:spcBef>
                          <a:spcPts val="0"/>
                        </a:spcBef>
                        <a:spcAft>
                          <a:spcPts val="0"/>
                        </a:spcAft>
                        <a:buNone/>
                      </a:pPr>
                      <a:r>
                        <a:rPr lang="vi-VN" sz="1800" dirty="0"/>
                        <a:t>Transports :</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-HTTP/S</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-JMS</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-Email (POP3/IMAP/SMTP)</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-AMQP</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-File/SFTP/FTP</a:t>
                      </a:r>
                      <a:r>
                        <a:rPr lang="vi-VN" dirty="0" smtClean="0">
                          <a:solidFill>
                            <a:srgbClr val="FFFFFF"/>
                          </a:solidFill>
                        </a:rPr>
                        <a:t>/</a:t>
                      </a:r>
                      <a:endParaRPr lang="en-US" dirty="0" smtClean="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smtClean="0">
                          <a:solidFill>
                            <a:srgbClr val="FFFFFF"/>
                          </a:solidFill>
                        </a:rPr>
                        <a:t>FTPS/Samba</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-WebSockets</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-TCP/S</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-MLLP/S</a:t>
                      </a:r>
                      <a:endParaRPr dirty="0">
                        <a:solidFill>
                          <a:srgbClr val="FFFFFF"/>
                        </a:solidFill>
                      </a:endParaRPr>
                    </a:p>
                    <a:p>
                      <a:pPr marL="0" lvl="0" indent="0" algn="l" rtl="0">
                        <a:spcBef>
                          <a:spcPts val="0"/>
                        </a:spcBef>
                        <a:spcAft>
                          <a:spcPts val="0"/>
                        </a:spcAft>
                        <a:buNone/>
                      </a:pP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vi-VN" sz="1800"/>
                        <a:t>Protocols:</a:t>
                      </a:r>
                      <a:endParaRPr sz="1800"/>
                    </a:p>
                    <a:p>
                      <a:pPr marL="0" lvl="0" indent="0" algn="l" rtl="0">
                        <a:spcBef>
                          <a:spcPts val="0"/>
                        </a:spcBef>
                        <a:spcAft>
                          <a:spcPts val="0"/>
                        </a:spcAft>
                        <a:buNone/>
                      </a:pPr>
                      <a:endParaRPr sz="1800"/>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-REST</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-SOAP</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-Hessian</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-FastInfoset</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-AS2</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-Protocol Buffers</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-SWIFT</a:t>
                      </a:r>
                      <a:endParaRPr>
                        <a:solidFill>
                          <a:srgbClr val="FFFFFF"/>
                        </a:solidFill>
                      </a:endParaRPr>
                    </a:p>
                    <a:p>
                      <a:pPr marL="0" lvl="0" indent="0" algn="l" rtl="0">
                        <a:lnSpc>
                          <a:spcPct val="114286"/>
                        </a:lnSpc>
                        <a:spcBef>
                          <a:spcPts val="0"/>
                        </a:spcBef>
                        <a:spcAft>
                          <a:spcPts val="0"/>
                        </a:spcAft>
                        <a:buNone/>
                      </a:pPr>
                      <a:r>
                        <a:rPr lang="vi-VN">
                          <a:solidFill>
                            <a:srgbClr val="FFFFFF"/>
                          </a:solidFill>
                        </a:rPr>
                        <a:t>-FIX</a:t>
                      </a:r>
                      <a:endParaRPr/>
                    </a:p>
                  </a:txBody>
                  <a:tcPr marL="91425" marR="91425" marT="91425" marB="91425"/>
                </a:tc>
                <a:tc>
                  <a:txBody>
                    <a:bodyPr/>
                    <a:lstStyle/>
                    <a:p>
                      <a:pPr marL="0" lvl="0" indent="0" algn="l" rtl="0">
                        <a:spcBef>
                          <a:spcPts val="0"/>
                        </a:spcBef>
                        <a:spcAft>
                          <a:spcPts val="0"/>
                        </a:spcAft>
                        <a:buNone/>
                      </a:pPr>
                      <a:r>
                        <a:rPr lang="vi-VN" sz="1800"/>
                        <a:t>Payloads:</a:t>
                      </a:r>
                      <a:endParaRPr sz="1800"/>
                    </a:p>
                    <a:p>
                      <a:pPr marL="0" lvl="0" indent="0" algn="l" rtl="0">
                        <a:spcBef>
                          <a:spcPts val="0"/>
                        </a:spcBef>
                        <a:spcAft>
                          <a:spcPts val="0"/>
                        </a:spcAft>
                        <a:buNone/>
                      </a:pPr>
                      <a:endParaRPr sz="1800"/>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-XML/POX</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-JSON</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-Text/String</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-HL7</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-Map</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-Binary</a:t>
                      </a:r>
                      <a:endParaRPr>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a:solidFill>
                            <a:srgbClr val="FFFFFF"/>
                          </a:solidFill>
                        </a:rPr>
                        <a:t>-SWIFT</a:t>
                      </a:r>
                      <a:endParaRPr>
                        <a:solidFill>
                          <a:srgbClr val="FFFFFF"/>
                        </a:solidFill>
                      </a:endParaRPr>
                    </a:p>
                    <a:p>
                      <a:pPr marL="0" lvl="0" indent="0" algn="l" rtl="0">
                        <a:lnSpc>
                          <a:spcPct val="114286"/>
                        </a:lnSpc>
                        <a:spcBef>
                          <a:spcPts val="0"/>
                        </a:spcBef>
                        <a:spcAft>
                          <a:spcPts val="0"/>
                        </a:spcAft>
                        <a:buNone/>
                      </a:pPr>
                      <a:r>
                        <a:rPr lang="vi-VN">
                          <a:solidFill>
                            <a:srgbClr val="FFFFFF"/>
                          </a:solidFill>
                        </a:rPr>
                        <a:t>-EDI</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vi-VN" sz="1800" dirty="0"/>
                        <a:t>Features:</a:t>
                      </a:r>
                      <a:endParaRPr sz="1800" dirty="0"/>
                    </a:p>
                    <a:p>
                      <a:pPr marL="0" lvl="0" indent="0" algn="l" rtl="0">
                        <a:spcBef>
                          <a:spcPts val="0"/>
                        </a:spcBef>
                        <a:spcAft>
                          <a:spcPts val="0"/>
                        </a:spcAft>
                        <a:buNone/>
                      </a:pPr>
                      <a:endParaRPr sz="1800" dirty="0"/>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-WS-Security</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-XSLT/XQuery</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-Data Services</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-Transactional Support</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-AuthN and AuthR</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-Caching</a:t>
                      </a:r>
                      <a:endParaRPr dirty="0">
                        <a:solidFill>
                          <a:srgbClr val="FFFFFF"/>
                        </a:solidFill>
                      </a:endParaRPr>
                    </a:p>
                    <a:p>
                      <a:pPr marL="0" lvl="0" indent="0" algn="l" rtl="0">
                        <a:lnSpc>
                          <a:spcPct val="114286"/>
                        </a:lnSpc>
                        <a:spcBef>
                          <a:spcPts val="0"/>
                        </a:spcBef>
                        <a:spcAft>
                          <a:spcPts val="0"/>
                        </a:spcAft>
                        <a:buClr>
                          <a:schemeClr val="dk1"/>
                        </a:buClr>
                        <a:buSzPts val="1100"/>
                        <a:buFont typeface="Arial"/>
                        <a:buNone/>
                      </a:pPr>
                      <a:r>
                        <a:rPr lang="vi-VN" dirty="0">
                          <a:solidFill>
                            <a:srgbClr val="FFFFFF"/>
                          </a:solidFill>
                        </a:rPr>
                        <a:t>-Throttling</a:t>
                      </a:r>
                      <a:endParaRPr dirty="0">
                        <a:solidFill>
                          <a:srgbClr val="FFFFFF"/>
                        </a:solidFill>
                      </a:endParaRPr>
                    </a:p>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3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vi-VN"/>
              <a:t>6</a:t>
            </a:fld>
            <a:endParaRPr/>
          </a:p>
        </p:txBody>
      </p:sp>
      <p:pic>
        <p:nvPicPr>
          <p:cNvPr id="183" name="Google Shape;183;p21"/>
          <p:cNvPicPr preferRelativeResize="0"/>
          <p:nvPr/>
        </p:nvPicPr>
        <p:blipFill>
          <a:blip r:embed="rId3">
            <a:alphaModFix/>
          </a:blip>
          <a:stretch>
            <a:fillRect/>
          </a:stretch>
        </p:blipFill>
        <p:spPr>
          <a:xfrm>
            <a:off x="779650" y="724825"/>
            <a:ext cx="7834725" cy="3768700"/>
          </a:xfrm>
          <a:prstGeom prst="rect">
            <a:avLst/>
          </a:prstGeom>
          <a:noFill/>
          <a:ln>
            <a:noFill/>
          </a:ln>
        </p:spPr>
      </p:pic>
      <p:sp>
        <p:nvSpPr>
          <p:cNvPr id="184" name="Google Shape;184;p21"/>
          <p:cNvSpPr txBox="1"/>
          <p:nvPr/>
        </p:nvSpPr>
        <p:spPr>
          <a:xfrm>
            <a:off x="228600" y="0"/>
            <a:ext cx="5746500" cy="489300"/>
          </a:xfrm>
          <a:prstGeom prst="rect">
            <a:avLst/>
          </a:prstGeom>
          <a:noFill/>
          <a:ln>
            <a:noFill/>
          </a:ln>
        </p:spPr>
        <p:txBody>
          <a:bodyPr spcFirstLastPara="1" wrap="square" lIns="91425" tIns="91425" rIns="91425" bIns="91425" anchor="t" anchorCtr="0">
            <a:noAutofit/>
          </a:bodyPr>
          <a:lstStyle/>
          <a:p>
            <a:pPr marL="0" lvl="0" indent="0" algn="l" rtl="0">
              <a:lnSpc>
                <a:spcPct val="128571"/>
              </a:lnSpc>
              <a:spcBef>
                <a:spcPts val="0"/>
              </a:spcBef>
              <a:spcAft>
                <a:spcPts val="600"/>
              </a:spcAft>
              <a:buNone/>
            </a:pPr>
            <a:r>
              <a:rPr lang="en-US" sz="2000" dirty="0" err="1" smtClean="0"/>
              <a:t>Các</a:t>
            </a:r>
            <a:r>
              <a:rPr lang="en-US" sz="2000" dirty="0" smtClean="0"/>
              <a:t> Connector </a:t>
            </a:r>
            <a:r>
              <a:rPr lang="vi-VN" sz="2000" dirty="0" smtClean="0"/>
              <a:t>và </a:t>
            </a:r>
            <a:r>
              <a:rPr lang="en-US" sz="2000" dirty="0" smtClean="0"/>
              <a:t>Processors</a:t>
            </a:r>
            <a:endParaRPr sz="2000" dirty="0"/>
          </a:p>
        </p:txBody>
      </p:sp>
      <p:sp>
        <p:nvSpPr>
          <p:cNvPr id="185" name="Google Shape;185;p21"/>
          <p:cNvSpPr txBox="1"/>
          <p:nvPr/>
        </p:nvSpPr>
        <p:spPr>
          <a:xfrm>
            <a:off x="422764" y="2104674"/>
            <a:ext cx="2236353" cy="1416292"/>
          </a:xfrm>
          <a:prstGeom prst="rect">
            <a:avLst/>
          </a:prstGeom>
          <a:noFill/>
          <a:ln>
            <a:noFill/>
          </a:ln>
        </p:spPr>
        <p:txBody>
          <a:bodyPr spcFirstLastPara="1" wrap="square" lIns="91425" tIns="91425" rIns="91425" bIns="91425" anchor="t" anchorCtr="0">
            <a:noAutofit/>
          </a:bodyPr>
          <a:lstStyle/>
          <a:p>
            <a:pPr marL="0" lvl="0" indent="0" algn="just" rtl="0">
              <a:lnSpc>
                <a:spcPct val="128571"/>
              </a:lnSpc>
              <a:spcBef>
                <a:spcPts val="0"/>
              </a:spcBef>
              <a:spcAft>
                <a:spcPts val="600"/>
              </a:spcAft>
              <a:buNone/>
            </a:pPr>
            <a:r>
              <a:rPr lang="vi-VN" sz="1300" dirty="0">
                <a:solidFill>
                  <a:srgbClr val="2A3646"/>
                </a:solidFill>
                <a:highlight>
                  <a:srgbClr val="FFFFFF"/>
                </a:highlight>
              </a:rPr>
              <a:t>UltraESB chạy với một bộ </a:t>
            </a:r>
            <a:r>
              <a:rPr lang="en-US" sz="1300" dirty="0" err="1" smtClean="0">
                <a:solidFill>
                  <a:srgbClr val="2A3646"/>
                </a:solidFill>
                <a:highlight>
                  <a:srgbClr val="FFFFFF"/>
                </a:highlight>
              </a:rPr>
              <a:t>các</a:t>
            </a:r>
            <a:r>
              <a:rPr lang="en-US" sz="1300" dirty="0">
                <a:solidFill>
                  <a:srgbClr val="2A3646"/>
                </a:solidFill>
                <a:highlight>
                  <a:srgbClr val="FFFFFF"/>
                </a:highlight>
              </a:rPr>
              <a:t> </a:t>
            </a:r>
            <a:r>
              <a:rPr lang="en-US" sz="1300" dirty="0" smtClean="0">
                <a:solidFill>
                  <a:srgbClr val="2A3646"/>
                </a:solidFill>
                <a:highlight>
                  <a:srgbClr val="FFFFFF"/>
                </a:highlight>
              </a:rPr>
              <a:t>connector </a:t>
            </a:r>
            <a:r>
              <a:rPr lang="vi-VN" sz="1300" dirty="0" smtClean="0">
                <a:solidFill>
                  <a:srgbClr val="2A3646"/>
                </a:solidFill>
                <a:highlight>
                  <a:srgbClr val="FFFFFF"/>
                </a:highlight>
              </a:rPr>
              <a:t>và </a:t>
            </a:r>
            <a:r>
              <a:rPr lang="en-US" sz="1300" dirty="0" smtClean="0">
                <a:solidFill>
                  <a:srgbClr val="2A3646"/>
                </a:solidFill>
                <a:highlight>
                  <a:srgbClr val="FFFFFF"/>
                </a:highlight>
              </a:rPr>
              <a:t>processors </a:t>
            </a:r>
            <a:r>
              <a:rPr lang="en-US" sz="1300" dirty="0" err="1" smtClean="0">
                <a:solidFill>
                  <a:srgbClr val="2A3646"/>
                </a:solidFill>
                <a:highlight>
                  <a:srgbClr val="FFFFFF"/>
                </a:highlight>
              </a:rPr>
              <a:t>trên</a:t>
            </a:r>
            <a:r>
              <a:rPr lang="en-US" sz="1300" dirty="0" smtClean="0">
                <a:solidFill>
                  <a:srgbClr val="2A3646"/>
                </a:solidFill>
                <a:highlight>
                  <a:srgbClr val="FFFFFF"/>
                </a:highlight>
              </a:rPr>
              <a:t> framework</a:t>
            </a:r>
            <a:r>
              <a:rPr lang="vi-VN" sz="1300" dirty="0" smtClean="0">
                <a:solidFill>
                  <a:srgbClr val="2A3646"/>
                </a:solidFill>
                <a:highlight>
                  <a:srgbClr val="FFFFFF"/>
                </a:highlight>
              </a:rPr>
              <a:t> </a:t>
            </a:r>
            <a:r>
              <a:rPr lang="vi-VN" sz="1300" dirty="0">
                <a:solidFill>
                  <a:srgbClr val="2A3646"/>
                </a:solidFill>
                <a:highlight>
                  <a:srgbClr val="FFFFFF"/>
                </a:highlight>
              </a:rPr>
              <a:t>Project-X. </a:t>
            </a:r>
            <a:endParaRPr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
                                        </p:tgtEl>
                                        <p:attrNameLst>
                                          <p:attrName>style.visibility</p:attrName>
                                        </p:attrNameLst>
                                      </p:cBhvr>
                                      <p:to>
                                        <p:strVal val="visible"/>
                                      </p:to>
                                    </p:set>
                                    <p:anim calcmode="lin" valueType="num">
                                      <p:cBhvr additive="base">
                                        <p:cTn id="11" dur="500" fill="hold"/>
                                        <p:tgtEl>
                                          <p:spTgt spid="184"/>
                                        </p:tgtEl>
                                        <p:attrNameLst>
                                          <p:attrName>ppt_x</p:attrName>
                                        </p:attrNameLst>
                                      </p:cBhvr>
                                      <p:tavLst>
                                        <p:tav tm="0">
                                          <p:val>
                                            <p:strVal val="#ppt_x"/>
                                          </p:val>
                                        </p:tav>
                                        <p:tav tm="100000">
                                          <p:val>
                                            <p:strVal val="#ppt_x"/>
                                          </p:val>
                                        </p:tav>
                                      </p:tavLst>
                                    </p:anim>
                                    <p:anim calcmode="lin" valueType="num">
                                      <p:cBhvr additive="base">
                                        <p:cTn id="12" dur="500" fill="hold"/>
                                        <p:tgtEl>
                                          <p:spTgt spid="18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additive="base">
                                        <p:cTn id="15" dur="500" fill="hold"/>
                                        <p:tgtEl>
                                          <p:spTgt spid="183"/>
                                        </p:tgtEl>
                                        <p:attrNameLst>
                                          <p:attrName>ppt_x</p:attrName>
                                        </p:attrNameLst>
                                      </p:cBhvr>
                                      <p:tavLst>
                                        <p:tav tm="0">
                                          <p:val>
                                            <p:strVal val="#ppt_x"/>
                                          </p:val>
                                        </p:tav>
                                        <p:tav tm="100000">
                                          <p:val>
                                            <p:strVal val="#ppt_x"/>
                                          </p:val>
                                        </p:tav>
                                      </p:tavLst>
                                    </p:anim>
                                    <p:anim calcmode="lin" valueType="num">
                                      <p:cBhvr additive="base">
                                        <p:cTn id="1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94667"/>
              </a:buClr>
              <a:buSzPts val="1400"/>
              <a:buFont typeface="Arial"/>
              <a:buNone/>
            </a:pPr>
            <a:r>
              <a:rPr lang="vi-VN" sz="1400"/>
              <a:t>3</a:t>
            </a:r>
            <a:endParaRPr sz="1400" b="0" i="0" u="none" strike="noStrike" cap="none">
              <a:solidFill>
                <a:srgbClr val="294667"/>
              </a:solidFill>
              <a:latin typeface="Arial"/>
              <a:ea typeface="Arial"/>
              <a:cs typeface="Arial"/>
              <a:sym typeface="Arial"/>
            </a:endParaRPr>
          </a:p>
        </p:txBody>
      </p:sp>
      <p:grpSp>
        <p:nvGrpSpPr>
          <p:cNvPr id="191" name="Google Shape;191;p22"/>
          <p:cNvGrpSpPr/>
          <p:nvPr/>
        </p:nvGrpSpPr>
        <p:grpSpPr>
          <a:xfrm>
            <a:off x="6671300" y="978906"/>
            <a:ext cx="2130106" cy="1988494"/>
            <a:chOff x="2599392" y="1203361"/>
            <a:chExt cx="4226400" cy="1988494"/>
          </a:xfrm>
        </p:grpSpPr>
        <p:sp>
          <p:nvSpPr>
            <p:cNvPr id="192" name="Google Shape;192;p22"/>
            <p:cNvSpPr/>
            <p:nvPr/>
          </p:nvSpPr>
          <p:spPr>
            <a:xfrm>
              <a:off x="3590131" y="1203361"/>
              <a:ext cx="19638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600"/>
                <a:buFont typeface="Oswald"/>
                <a:buNone/>
              </a:pPr>
              <a:r>
                <a:rPr lang="vi-VN" sz="3600" b="0" i="0" u="none" strike="noStrike" cap="none">
                  <a:solidFill>
                    <a:srgbClr val="FFFFFF"/>
                  </a:solidFill>
                  <a:latin typeface="Oswald"/>
                  <a:ea typeface="Oswald"/>
                  <a:cs typeface="Oswald"/>
                  <a:sym typeface="Oswald"/>
                </a:rPr>
                <a:t>0</a:t>
              </a:r>
              <a:r>
                <a:rPr lang="vi-VN" sz="3600">
                  <a:solidFill>
                    <a:srgbClr val="FFFFFF"/>
                  </a:solidFill>
                  <a:latin typeface="Oswald"/>
                  <a:ea typeface="Oswald"/>
                  <a:cs typeface="Oswald"/>
                  <a:sym typeface="Oswald"/>
                </a:rPr>
                <a:t>3</a:t>
              </a:r>
              <a:endParaRPr/>
            </a:p>
          </p:txBody>
        </p:sp>
        <p:sp>
          <p:nvSpPr>
            <p:cNvPr id="193" name="Google Shape;193;p22"/>
            <p:cNvSpPr txBox="1"/>
            <p:nvPr/>
          </p:nvSpPr>
          <p:spPr>
            <a:xfrm>
              <a:off x="2599392" y="2114555"/>
              <a:ext cx="4226400" cy="1077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vi-VN" sz="2400" b="1">
                  <a:solidFill>
                    <a:srgbClr val="FFFFFF"/>
                  </a:solidFill>
                </a:rPr>
                <a:t>CÔNG CỤ HỖ TRỢ</a:t>
              </a:r>
              <a:endParaRPr sz="2400" b="1" i="0" u="none" strike="noStrike" cap="none">
                <a:solidFill>
                  <a:srgbClr val="FFFFFF"/>
                </a:solidFill>
              </a:endParaRPr>
            </a:p>
          </p:txBody>
        </p:sp>
      </p:grpSp>
      <p:grpSp>
        <p:nvGrpSpPr>
          <p:cNvPr id="194" name="Google Shape;194;p22"/>
          <p:cNvGrpSpPr/>
          <p:nvPr/>
        </p:nvGrpSpPr>
        <p:grpSpPr>
          <a:xfrm>
            <a:off x="6937800" y="3126107"/>
            <a:ext cx="1426316" cy="1426403"/>
            <a:chOff x="6643075" y="3664250"/>
            <a:chExt cx="407950" cy="407975"/>
          </a:xfrm>
        </p:grpSpPr>
        <p:sp>
          <p:nvSpPr>
            <p:cNvPr id="195" name="Google Shape;195;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22"/>
          <p:cNvSpPr/>
          <p:nvPr/>
        </p:nvSpPr>
        <p:spPr>
          <a:xfrm>
            <a:off x="6779137" y="3126098"/>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2"/>
          <p:cNvSpPr/>
          <p:nvPr/>
        </p:nvSpPr>
        <p:spPr>
          <a:xfrm rot="6223920">
            <a:off x="8388996" y="3778347"/>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2"/>
          <p:cNvSpPr/>
          <p:nvPr/>
        </p:nvSpPr>
        <p:spPr>
          <a:xfrm>
            <a:off x="7340621" y="4681826"/>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 name="Google Shape;200;p22"/>
          <p:cNvGrpSpPr/>
          <p:nvPr/>
        </p:nvGrpSpPr>
        <p:grpSpPr>
          <a:xfrm>
            <a:off x="6937800" y="3126107"/>
            <a:ext cx="1426316" cy="1426403"/>
            <a:chOff x="6643075" y="3664250"/>
            <a:chExt cx="407950" cy="407975"/>
          </a:xfrm>
        </p:grpSpPr>
        <p:sp>
          <p:nvSpPr>
            <p:cNvPr id="201" name="Google Shape;201;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22"/>
          <p:cNvGrpSpPr/>
          <p:nvPr/>
        </p:nvGrpSpPr>
        <p:grpSpPr>
          <a:xfrm>
            <a:off x="568023" y="1086369"/>
            <a:ext cx="397848" cy="387523"/>
            <a:chOff x="5916675" y="927975"/>
            <a:chExt cx="516350" cy="502950"/>
          </a:xfrm>
        </p:grpSpPr>
        <p:sp>
          <p:nvSpPr>
            <p:cNvPr id="204" name="Google Shape;204;p22"/>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2"/>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22"/>
          <p:cNvSpPr/>
          <p:nvPr/>
        </p:nvSpPr>
        <p:spPr>
          <a:xfrm rot="6223920">
            <a:off x="8388996" y="3772854"/>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2"/>
          <p:cNvSpPr/>
          <p:nvPr/>
        </p:nvSpPr>
        <p:spPr>
          <a:xfrm>
            <a:off x="7340621" y="4676333"/>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 name="Google Shape;208;p22"/>
          <p:cNvGrpSpPr/>
          <p:nvPr/>
        </p:nvGrpSpPr>
        <p:grpSpPr>
          <a:xfrm>
            <a:off x="6937800" y="3131600"/>
            <a:ext cx="1426316" cy="1426403"/>
            <a:chOff x="6643075" y="3664250"/>
            <a:chExt cx="407950" cy="407975"/>
          </a:xfrm>
        </p:grpSpPr>
        <p:sp>
          <p:nvSpPr>
            <p:cNvPr id="209" name="Google Shape;209;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22"/>
          <p:cNvSpPr/>
          <p:nvPr/>
        </p:nvSpPr>
        <p:spPr>
          <a:xfrm>
            <a:off x="7340621" y="4681826"/>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2"/>
          <p:cNvSpPr/>
          <p:nvPr/>
        </p:nvSpPr>
        <p:spPr>
          <a:xfrm rot="6223920">
            <a:off x="8388996"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3" name="Google Shape;213;p22"/>
          <p:cNvGrpSpPr/>
          <p:nvPr/>
        </p:nvGrpSpPr>
        <p:grpSpPr>
          <a:xfrm>
            <a:off x="6937800" y="3132289"/>
            <a:ext cx="1426316" cy="1426403"/>
            <a:chOff x="6643075" y="3664250"/>
            <a:chExt cx="407950" cy="407975"/>
          </a:xfrm>
        </p:grpSpPr>
        <p:sp>
          <p:nvSpPr>
            <p:cNvPr id="214" name="Google Shape;214;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22"/>
          <p:cNvSpPr/>
          <p:nvPr/>
        </p:nvSpPr>
        <p:spPr>
          <a:xfrm>
            <a:off x="7340621" y="4682515"/>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7" name="Google Shape;217;p22"/>
          <p:cNvGrpSpPr/>
          <p:nvPr/>
        </p:nvGrpSpPr>
        <p:grpSpPr>
          <a:xfrm>
            <a:off x="6779136" y="3126098"/>
            <a:ext cx="1953304" cy="1795340"/>
            <a:chOff x="6779136" y="3126098"/>
            <a:chExt cx="1953304" cy="1795340"/>
          </a:xfrm>
        </p:grpSpPr>
        <p:sp>
          <p:nvSpPr>
            <p:cNvPr id="218" name="Google Shape;218;p22"/>
            <p:cNvSpPr/>
            <p:nvPr/>
          </p:nvSpPr>
          <p:spPr>
            <a:xfrm>
              <a:off x="6779136" y="3126098"/>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p:nvPr/>
          </p:nvSpPr>
          <p:spPr>
            <a:xfrm rot="6223920">
              <a:off x="8388996"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0" name="Google Shape;220;p22"/>
            <p:cNvGrpSpPr/>
            <p:nvPr/>
          </p:nvGrpSpPr>
          <p:grpSpPr>
            <a:xfrm>
              <a:off x="6937799" y="3132289"/>
              <a:ext cx="1426316" cy="1426403"/>
              <a:chOff x="6643075" y="3664250"/>
              <a:chExt cx="407950" cy="407975"/>
            </a:xfrm>
          </p:grpSpPr>
          <p:sp>
            <p:nvSpPr>
              <p:cNvPr id="221" name="Google Shape;221;p2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3" name="Google Shape;223;p22"/>
            <p:cNvSpPr/>
            <p:nvPr/>
          </p:nvSpPr>
          <p:spPr>
            <a:xfrm>
              <a:off x="7340620" y="4682515"/>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4" name="Google Shape;224;p22"/>
          <p:cNvSpPr/>
          <p:nvPr/>
        </p:nvSpPr>
        <p:spPr>
          <a:xfrm>
            <a:off x="378650" y="1728350"/>
            <a:ext cx="5264100" cy="3030300"/>
          </a:xfrm>
          <a:prstGeom prst="roundRect">
            <a:avLst>
              <a:gd name="adj" fmla="val 16667"/>
            </a:avLst>
          </a:prstGeom>
          <a:noFill/>
          <a:ln w="25400" cap="flat" cmpd="sng">
            <a:solidFill>
              <a:srgbClr val="2A5E87"/>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vi-VN" sz="1500" dirty="0">
                <a:solidFill>
                  <a:srgbClr val="222222"/>
                </a:solidFill>
              </a:rPr>
              <a:t>UltraESB được trang bị các công cụ phát triển khác nhau để thử nghiệm, phát triển và triển khai.</a:t>
            </a:r>
            <a:endParaRPr sz="1500" baseline="30000" dirty="0">
              <a:solidFill>
                <a:srgbClr val="0B0080"/>
              </a:solidFill>
            </a:endParaRPr>
          </a:p>
          <a:p>
            <a:pPr marL="901700" lvl="0" indent="-323850" algn="l" rtl="0">
              <a:lnSpc>
                <a:spcPct val="115000"/>
              </a:lnSpc>
              <a:spcBef>
                <a:spcPts val="600"/>
              </a:spcBef>
              <a:spcAft>
                <a:spcPts val="0"/>
              </a:spcAft>
              <a:buClr>
                <a:srgbClr val="222222"/>
              </a:buClr>
              <a:buSzPts val="1500"/>
              <a:buAutoNum type="arabicPeriod"/>
            </a:pPr>
            <a:r>
              <a:rPr lang="vi-VN" sz="1500" dirty="0">
                <a:solidFill>
                  <a:srgbClr val="0B0080"/>
                </a:solidFill>
                <a:uFill>
                  <a:noFill/>
                </a:uFill>
                <a:hlinkClick r:id="rId3"/>
              </a:rPr>
              <a:t>IntelliJ IDEA</a:t>
            </a:r>
            <a:r>
              <a:rPr lang="vi-VN" sz="1500" dirty="0">
                <a:solidFill>
                  <a:srgbClr val="222222"/>
                </a:solidFill>
              </a:rPr>
              <a:t> , </a:t>
            </a:r>
            <a:r>
              <a:rPr lang="vi-VN" sz="1500" dirty="0">
                <a:solidFill>
                  <a:srgbClr val="0B0080"/>
                </a:solidFill>
                <a:uFill>
                  <a:noFill/>
                </a:uFill>
                <a:hlinkClick r:id="rId4"/>
              </a:rPr>
              <a:t>Eclipse</a:t>
            </a:r>
            <a:r>
              <a:rPr lang="vi-VN" sz="1500" dirty="0">
                <a:solidFill>
                  <a:srgbClr val="222222"/>
                </a:solidFill>
              </a:rPr>
              <a:t> và </a:t>
            </a:r>
            <a:r>
              <a:rPr lang="vi-VN" sz="1500" dirty="0">
                <a:solidFill>
                  <a:srgbClr val="0B0080"/>
                </a:solidFill>
                <a:uFill>
                  <a:noFill/>
                </a:uFill>
                <a:hlinkClick r:id="rId5"/>
              </a:rPr>
              <a:t>NetBeans</a:t>
            </a:r>
            <a:r>
              <a:rPr lang="vi-VN" sz="1500" dirty="0">
                <a:solidFill>
                  <a:srgbClr val="222222"/>
                </a:solidFill>
              </a:rPr>
              <a:t> là IDE</a:t>
            </a:r>
            <a:endParaRPr sz="1500" dirty="0">
              <a:solidFill>
                <a:srgbClr val="222222"/>
              </a:solidFill>
            </a:endParaRPr>
          </a:p>
          <a:p>
            <a:pPr marL="901700" lvl="0" indent="-323850" algn="l" rtl="0">
              <a:lnSpc>
                <a:spcPct val="115000"/>
              </a:lnSpc>
              <a:spcBef>
                <a:spcPts val="0"/>
              </a:spcBef>
              <a:spcAft>
                <a:spcPts val="0"/>
              </a:spcAft>
              <a:buClr>
                <a:srgbClr val="222222"/>
              </a:buClr>
              <a:buSzPts val="1500"/>
              <a:buAutoNum type="arabicPeriod"/>
            </a:pPr>
            <a:r>
              <a:rPr lang="vi-VN" sz="1500" dirty="0">
                <a:solidFill>
                  <a:srgbClr val="222222"/>
                </a:solidFill>
              </a:rPr>
              <a:t>Plugin cho IntelliJ IDEA</a:t>
            </a:r>
            <a:endParaRPr sz="1500" dirty="0">
              <a:solidFill>
                <a:srgbClr val="222222"/>
              </a:solidFill>
            </a:endParaRPr>
          </a:p>
          <a:p>
            <a:pPr marL="901700" lvl="0" indent="-323850" algn="l" rtl="0">
              <a:lnSpc>
                <a:spcPct val="115000"/>
              </a:lnSpc>
              <a:spcBef>
                <a:spcPts val="0"/>
              </a:spcBef>
              <a:spcAft>
                <a:spcPts val="0"/>
              </a:spcAft>
              <a:buClr>
                <a:srgbClr val="222222"/>
              </a:buClr>
              <a:buSzPts val="1500"/>
              <a:buAutoNum type="arabicPeriod"/>
            </a:pPr>
            <a:r>
              <a:rPr lang="vi-VN" sz="1500" dirty="0">
                <a:solidFill>
                  <a:srgbClr val="222222"/>
                </a:solidFill>
              </a:rPr>
              <a:t>UTerm - Một dòng lệnh tương tác và tiện ích quản trị tập lệnh</a:t>
            </a:r>
            <a:endParaRPr sz="1500" dirty="0">
              <a:solidFill>
                <a:srgbClr val="222222"/>
              </a:solidFill>
            </a:endParaRPr>
          </a:p>
          <a:p>
            <a:pPr marL="901700" lvl="0" indent="-323850" algn="l" rtl="0">
              <a:lnSpc>
                <a:spcPct val="115000"/>
              </a:lnSpc>
              <a:spcBef>
                <a:spcPts val="0"/>
              </a:spcBef>
              <a:spcAft>
                <a:spcPts val="0"/>
              </a:spcAft>
              <a:buClr>
                <a:srgbClr val="222222"/>
              </a:buClr>
              <a:buSzPts val="1500"/>
              <a:buAutoNum type="arabicPeriod"/>
            </a:pPr>
            <a:r>
              <a:rPr lang="vi-VN" sz="1500" dirty="0">
                <a:solidFill>
                  <a:srgbClr val="222222"/>
                </a:solidFill>
              </a:rPr>
              <a:t>Hỗ trợ quản lý / giám sát dựa trên JMX và tích hợp với giải pháp giám sát nguồn mở </a:t>
            </a:r>
            <a:r>
              <a:rPr lang="vi-VN" sz="1500" dirty="0">
                <a:solidFill>
                  <a:srgbClr val="0B0080"/>
                </a:solidFill>
                <a:uFill>
                  <a:noFill/>
                </a:uFill>
                <a:hlinkClick r:id="rId6"/>
              </a:rPr>
              <a:t>Zabbix</a:t>
            </a:r>
            <a:endParaRPr sz="1500" dirty="0"/>
          </a:p>
        </p:txBody>
      </p:sp>
      <p:sp>
        <p:nvSpPr>
          <p:cNvPr id="225" name="Google Shape;225;p22"/>
          <p:cNvSpPr txBox="1"/>
          <p:nvPr/>
        </p:nvSpPr>
        <p:spPr>
          <a:xfrm>
            <a:off x="965875" y="1071750"/>
            <a:ext cx="4188000" cy="4023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400"/>
              </a:spcBef>
              <a:spcAft>
                <a:spcPts val="0"/>
              </a:spcAft>
              <a:buNone/>
            </a:pPr>
            <a:r>
              <a:rPr lang="vi-VN" sz="1800" b="1" dirty="0">
                <a:solidFill>
                  <a:schemeClr val="dk1"/>
                </a:solidFill>
              </a:rPr>
              <a:t>Công cụ thiết kế và phát triển</a:t>
            </a:r>
            <a:endParaRPr sz="1800" dirty="0">
              <a:solidFill>
                <a:srgbClr val="54595D"/>
              </a:solidFill>
            </a:endParaRPr>
          </a:p>
          <a:p>
            <a:pPr marL="177800" lvl="0" indent="0" algn="l" rtl="0">
              <a:spcBef>
                <a:spcPts val="0"/>
              </a:spcBef>
              <a:spcAft>
                <a:spcPts val="0"/>
              </a:spcAft>
              <a:buNone/>
            </a:pPr>
            <a:endParaRPr sz="1800" dirty="0">
              <a:solidFill>
                <a:srgbClr val="54595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ppt_x"/>
                                          </p:val>
                                        </p:tav>
                                        <p:tav tm="100000">
                                          <p:val>
                                            <p:strVal val="#ppt_x"/>
                                          </p:val>
                                        </p:tav>
                                      </p:tavLst>
                                    </p:anim>
                                    <p:anim calcmode="lin" valueType="num">
                                      <p:cBhvr additive="base">
                                        <p:cTn id="8" dur="500" fill="hold"/>
                                        <p:tgtEl>
                                          <p:spTgt spid="2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
                                        </p:tgtEl>
                                        <p:attrNameLst>
                                          <p:attrName>style.visibility</p:attrName>
                                        </p:attrNameLst>
                                      </p:cBhvr>
                                      <p:to>
                                        <p:strVal val="visible"/>
                                      </p:to>
                                    </p:set>
                                    <p:anim calcmode="lin" valueType="num">
                                      <p:cBhvr additive="base">
                                        <p:cTn id="11" dur="500" fill="hold"/>
                                        <p:tgtEl>
                                          <p:spTgt spid="225"/>
                                        </p:tgtEl>
                                        <p:attrNameLst>
                                          <p:attrName>ppt_x</p:attrName>
                                        </p:attrNameLst>
                                      </p:cBhvr>
                                      <p:tavLst>
                                        <p:tav tm="0">
                                          <p:val>
                                            <p:strVal val="#ppt_x"/>
                                          </p:val>
                                        </p:tav>
                                        <p:tav tm="100000">
                                          <p:val>
                                            <p:strVal val="#ppt_x"/>
                                          </p:val>
                                        </p:tav>
                                      </p:tavLst>
                                    </p:anim>
                                    <p:anim calcmode="lin" valueType="num">
                                      <p:cBhvr additive="base">
                                        <p:cTn id="12" dur="500" fill="hold"/>
                                        <p:tgtEl>
                                          <p:spTgt spid="2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3"/>
                                        </p:tgtEl>
                                        <p:attrNameLst>
                                          <p:attrName>style.visibility</p:attrName>
                                        </p:attrNameLst>
                                      </p:cBhvr>
                                      <p:to>
                                        <p:strVal val="visible"/>
                                      </p:to>
                                    </p:set>
                                    <p:anim calcmode="lin" valueType="num">
                                      <p:cBhvr additive="base">
                                        <p:cTn id="15" dur="500" fill="hold"/>
                                        <p:tgtEl>
                                          <p:spTgt spid="203"/>
                                        </p:tgtEl>
                                        <p:attrNameLst>
                                          <p:attrName>ppt_x</p:attrName>
                                        </p:attrNameLst>
                                      </p:cBhvr>
                                      <p:tavLst>
                                        <p:tav tm="0">
                                          <p:val>
                                            <p:strVal val="#ppt_x"/>
                                          </p:val>
                                        </p:tav>
                                        <p:tav tm="100000">
                                          <p:val>
                                            <p:strVal val="#ppt_x"/>
                                          </p:val>
                                        </p:tav>
                                      </p:tavLst>
                                    </p:anim>
                                    <p:anim calcmode="lin" valueType="num">
                                      <p:cBhvr additive="base">
                                        <p:cTn id="16"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94667"/>
              </a:buClr>
              <a:buSzPts val="1400"/>
              <a:buFont typeface="Arial"/>
              <a:buNone/>
            </a:pPr>
            <a:r>
              <a:rPr lang="vi-VN" sz="1400"/>
              <a:t>3</a:t>
            </a:r>
            <a:endParaRPr sz="1400" b="0" i="0" u="none" strike="noStrike" cap="none">
              <a:solidFill>
                <a:srgbClr val="294667"/>
              </a:solidFill>
              <a:latin typeface="Arial"/>
              <a:ea typeface="Arial"/>
              <a:cs typeface="Arial"/>
              <a:sym typeface="Arial"/>
            </a:endParaRPr>
          </a:p>
        </p:txBody>
      </p:sp>
      <p:grpSp>
        <p:nvGrpSpPr>
          <p:cNvPr id="231" name="Google Shape;231;p23"/>
          <p:cNvGrpSpPr/>
          <p:nvPr/>
        </p:nvGrpSpPr>
        <p:grpSpPr>
          <a:xfrm>
            <a:off x="6671300" y="978906"/>
            <a:ext cx="2130106" cy="1988494"/>
            <a:chOff x="2599392" y="1203361"/>
            <a:chExt cx="4226400" cy="1988494"/>
          </a:xfrm>
        </p:grpSpPr>
        <p:sp>
          <p:nvSpPr>
            <p:cNvPr id="232" name="Google Shape;232;p23"/>
            <p:cNvSpPr/>
            <p:nvPr/>
          </p:nvSpPr>
          <p:spPr>
            <a:xfrm>
              <a:off x="3590131" y="1203361"/>
              <a:ext cx="19638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600"/>
                <a:buFont typeface="Oswald"/>
                <a:buNone/>
              </a:pPr>
              <a:r>
                <a:rPr lang="vi-VN" sz="3600" b="0" i="0" u="none" strike="noStrike" cap="none">
                  <a:solidFill>
                    <a:srgbClr val="FFFFFF"/>
                  </a:solidFill>
                  <a:latin typeface="Oswald"/>
                  <a:ea typeface="Oswald"/>
                  <a:cs typeface="Oswald"/>
                  <a:sym typeface="Oswald"/>
                </a:rPr>
                <a:t>0</a:t>
              </a:r>
              <a:r>
                <a:rPr lang="vi-VN" sz="3600">
                  <a:solidFill>
                    <a:srgbClr val="FFFFFF"/>
                  </a:solidFill>
                  <a:latin typeface="Oswald"/>
                  <a:ea typeface="Oswald"/>
                  <a:cs typeface="Oswald"/>
                  <a:sym typeface="Oswald"/>
                </a:rPr>
                <a:t>3</a:t>
              </a:r>
              <a:endParaRPr/>
            </a:p>
          </p:txBody>
        </p:sp>
        <p:sp>
          <p:nvSpPr>
            <p:cNvPr id="233" name="Google Shape;233;p23"/>
            <p:cNvSpPr txBox="1"/>
            <p:nvPr/>
          </p:nvSpPr>
          <p:spPr>
            <a:xfrm>
              <a:off x="2599392" y="2114555"/>
              <a:ext cx="4226400" cy="1077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vi-VN" sz="2400" b="1">
                  <a:solidFill>
                    <a:srgbClr val="FFFFFF"/>
                  </a:solidFill>
                </a:rPr>
                <a:t>CÔNG CỤ HỖ TRỢ</a:t>
              </a:r>
              <a:endParaRPr sz="2400" b="1" i="0" u="none" strike="noStrike" cap="none">
                <a:solidFill>
                  <a:srgbClr val="FFFFFF"/>
                </a:solidFill>
              </a:endParaRPr>
            </a:p>
          </p:txBody>
        </p:sp>
      </p:grpSp>
      <p:grpSp>
        <p:nvGrpSpPr>
          <p:cNvPr id="234" name="Google Shape;234;p23"/>
          <p:cNvGrpSpPr/>
          <p:nvPr/>
        </p:nvGrpSpPr>
        <p:grpSpPr>
          <a:xfrm>
            <a:off x="6937800" y="3126107"/>
            <a:ext cx="1426316" cy="1426403"/>
            <a:chOff x="6643075" y="3664250"/>
            <a:chExt cx="407950" cy="407975"/>
          </a:xfrm>
        </p:grpSpPr>
        <p:sp>
          <p:nvSpPr>
            <p:cNvPr id="235" name="Google Shape;235;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23"/>
          <p:cNvSpPr/>
          <p:nvPr/>
        </p:nvSpPr>
        <p:spPr>
          <a:xfrm>
            <a:off x="6779137" y="3126098"/>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3"/>
          <p:cNvSpPr/>
          <p:nvPr/>
        </p:nvSpPr>
        <p:spPr>
          <a:xfrm rot="6223920">
            <a:off x="8388996" y="3778347"/>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3"/>
          <p:cNvSpPr/>
          <p:nvPr/>
        </p:nvSpPr>
        <p:spPr>
          <a:xfrm>
            <a:off x="7340621" y="4681826"/>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0" name="Google Shape;240;p23"/>
          <p:cNvGrpSpPr/>
          <p:nvPr/>
        </p:nvGrpSpPr>
        <p:grpSpPr>
          <a:xfrm>
            <a:off x="6937800" y="3126107"/>
            <a:ext cx="1426316" cy="1426403"/>
            <a:chOff x="6643075" y="3664250"/>
            <a:chExt cx="407950" cy="407975"/>
          </a:xfrm>
        </p:grpSpPr>
        <p:sp>
          <p:nvSpPr>
            <p:cNvPr id="241" name="Google Shape;241;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23"/>
          <p:cNvGrpSpPr/>
          <p:nvPr/>
        </p:nvGrpSpPr>
        <p:grpSpPr>
          <a:xfrm>
            <a:off x="568023" y="1086369"/>
            <a:ext cx="397848" cy="387523"/>
            <a:chOff x="5916675" y="927975"/>
            <a:chExt cx="516350" cy="502950"/>
          </a:xfrm>
        </p:grpSpPr>
        <p:sp>
          <p:nvSpPr>
            <p:cNvPr id="244" name="Google Shape;244;p23"/>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3"/>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3"/>
          <p:cNvSpPr/>
          <p:nvPr/>
        </p:nvSpPr>
        <p:spPr>
          <a:xfrm rot="6223920">
            <a:off x="8388996" y="3772854"/>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3"/>
          <p:cNvSpPr/>
          <p:nvPr/>
        </p:nvSpPr>
        <p:spPr>
          <a:xfrm>
            <a:off x="7340621" y="4676333"/>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 name="Google Shape;248;p23"/>
          <p:cNvGrpSpPr/>
          <p:nvPr/>
        </p:nvGrpSpPr>
        <p:grpSpPr>
          <a:xfrm>
            <a:off x="6937800" y="3131600"/>
            <a:ext cx="1426316" cy="1426403"/>
            <a:chOff x="6643075" y="3664250"/>
            <a:chExt cx="407950" cy="407975"/>
          </a:xfrm>
        </p:grpSpPr>
        <p:sp>
          <p:nvSpPr>
            <p:cNvPr id="249" name="Google Shape;249;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23"/>
          <p:cNvSpPr/>
          <p:nvPr/>
        </p:nvSpPr>
        <p:spPr>
          <a:xfrm>
            <a:off x="7340621" y="4681826"/>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3"/>
          <p:cNvSpPr/>
          <p:nvPr/>
        </p:nvSpPr>
        <p:spPr>
          <a:xfrm rot="6223920">
            <a:off x="8388996"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23"/>
          <p:cNvGrpSpPr/>
          <p:nvPr/>
        </p:nvGrpSpPr>
        <p:grpSpPr>
          <a:xfrm>
            <a:off x="6937800" y="3132289"/>
            <a:ext cx="1426316" cy="1426403"/>
            <a:chOff x="6643075" y="3664250"/>
            <a:chExt cx="407950" cy="407975"/>
          </a:xfrm>
        </p:grpSpPr>
        <p:sp>
          <p:nvSpPr>
            <p:cNvPr id="254" name="Google Shape;254;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p23"/>
          <p:cNvSpPr/>
          <p:nvPr/>
        </p:nvSpPr>
        <p:spPr>
          <a:xfrm>
            <a:off x="7340621" y="4682515"/>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7" name="Google Shape;257;p23"/>
          <p:cNvGrpSpPr/>
          <p:nvPr/>
        </p:nvGrpSpPr>
        <p:grpSpPr>
          <a:xfrm>
            <a:off x="6779136" y="3126098"/>
            <a:ext cx="1953304" cy="1795340"/>
            <a:chOff x="6779136" y="3126098"/>
            <a:chExt cx="1953304" cy="1795340"/>
          </a:xfrm>
        </p:grpSpPr>
        <p:sp>
          <p:nvSpPr>
            <p:cNvPr id="258" name="Google Shape;258;p23"/>
            <p:cNvSpPr/>
            <p:nvPr/>
          </p:nvSpPr>
          <p:spPr>
            <a:xfrm>
              <a:off x="6779136" y="3126098"/>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3"/>
            <p:cNvSpPr/>
            <p:nvPr/>
          </p:nvSpPr>
          <p:spPr>
            <a:xfrm rot="6223920">
              <a:off x="8388996" y="3773543"/>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0" name="Google Shape;260;p23"/>
            <p:cNvGrpSpPr/>
            <p:nvPr/>
          </p:nvGrpSpPr>
          <p:grpSpPr>
            <a:xfrm>
              <a:off x="6937799" y="3132289"/>
              <a:ext cx="1426316" cy="1426403"/>
              <a:chOff x="6643075" y="3664250"/>
              <a:chExt cx="407950" cy="407975"/>
            </a:xfrm>
          </p:grpSpPr>
          <p:sp>
            <p:nvSpPr>
              <p:cNvPr id="261" name="Google Shape;261;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3" name="Google Shape;263;p23"/>
            <p:cNvSpPr/>
            <p:nvPr/>
          </p:nvSpPr>
          <p:spPr>
            <a:xfrm>
              <a:off x="7340620" y="4682515"/>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4" name="Google Shape;264;p23"/>
          <p:cNvSpPr/>
          <p:nvPr/>
        </p:nvSpPr>
        <p:spPr>
          <a:xfrm>
            <a:off x="378650" y="1728350"/>
            <a:ext cx="5264100" cy="2775300"/>
          </a:xfrm>
          <a:prstGeom prst="roundRect">
            <a:avLst>
              <a:gd name="adj" fmla="val 16667"/>
            </a:avLst>
          </a:prstGeom>
          <a:noFill/>
          <a:ln w="25400" cap="flat" cmpd="sng">
            <a:solidFill>
              <a:srgbClr val="2A5E87"/>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vi-VN" sz="1500" dirty="0">
                <a:solidFill>
                  <a:srgbClr val="222222"/>
                </a:solidFill>
              </a:rPr>
              <a:t>Các công cụ quản lý và giám sát được cung cấp với tất cả các bản phân </a:t>
            </a:r>
            <a:r>
              <a:rPr lang="vi-VN" sz="1500" dirty="0" smtClean="0">
                <a:solidFill>
                  <a:srgbClr val="222222"/>
                </a:solidFill>
              </a:rPr>
              <a:t>phối</a:t>
            </a:r>
            <a:r>
              <a:rPr lang="en-US" sz="1500" dirty="0" smtClean="0">
                <a:solidFill>
                  <a:srgbClr val="222222"/>
                </a:solidFill>
              </a:rPr>
              <a:t> </a:t>
            </a:r>
            <a:r>
              <a:rPr lang="vi-VN" sz="1500" dirty="0" smtClean="0">
                <a:solidFill>
                  <a:srgbClr val="222222"/>
                </a:solidFill>
              </a:rPr>
              <a:t>(Phân </a:t>
            </a:r>
            <a:r>
              <a:rPr lang="vi-VN" sz="1500" dirty="0">
                <a:solidFill>
                  <a:srgbClr val="222222"/>
                </a:solidFill>
              </a:rPr>
              <a:t>phối hoàn chỉnh &amp; phân phối nguồn).</a:t>
            </a:r>
            <a:endParaRPr sz="1500" dirty="0">
              <a:solidFill>
                <a:srgbClr val="222222"/>
              </a:solidFill>
            </a:endParaRPr>
          </a:p>
          <a:p>
            <a:pPr marL="901700" lvl="0" indent="-323850" algn="l" rtl="0">
              <a:lnSpc>
                <a:spcPct val="115000"/>
              </a:lnSpc>
              <a:spcBef>
                <a:spcPts val="600"/>
              </a:spcBef>
              <a:spcAft>
                <a:spcPts val="0"/>
              </a:spcAft>
              <a:buClr>
                <a:srgbClr val="222222"/>
              </a:buClr>
              <a:buSzPts val="1500"/>
              <a:buAutoNum type="arabicPeriod"/>
            </a:pPr>
            <a:r>
              <a:rPr lang="vi-VN" sz="1500" dirty="0">
                <a:solidFill>
                  <a:srgbClr val="222222"/>
                </a:solidFill>
              </a:rPr>
              <a:t>UConsole - Bảng điều khiển quản lý và giám sát dựa trên web</a:t>
            </a:r>
            <a:endParaRPr sz="1500" dirty="0">
              <a:solidFill>
                <a:srgbClr val="222222"/>
              </a:solidFill>
            </a:endParaRPr>
          </a:p>
          <a:p>
            <a:pPr marL="901700" lvl="0" indent="-323850" algn="l" rtl="0">
              <a:lnSpc>
                <a:spcPct val="115000"/>
              </a:lnSpc>
              <a:spcBef>
                <a:spcPts val="0"/>
              </a:spcBef>
              <a:spcAft>
                <a:spcPts val="0"/>
              </a:spcAft>
              <a:buClr>
                <a:srgbClr val="222222"/>
              </a:buClr>
              <a:buSzPts val="1500"/>
              <a:buAutoNum type="arabicPeriod"/>
            </a:pPr>
            <a:r>
              <a:rPr lang="vi-VN" sz="1500" dirty="0">
                <a:solidFill>
                  <a:srgbClr val="222222"/>
                </a:solidFill>
              </a:rPr>
              <a:t>IMonitor - thực thi như một ứng dụng web độc lập và cho phép quản lý và giám sát một nút hoặc một cụm ESB</a:t>
            </a:r>
            <a:endParaRPr sz="1500" dirty="0">
              <a:solidFill>
                <a:srgbClr val="222222"/>
              </a:solidFill>
            </a:endParaRPr>
          </a:p>
        </p:txBody>
      </p:sp>
      <p:sp>
        <p:nvSpPr>
          <p:cNvPr id="265" name="Google Shape;265;p23"/>
          <p:cNvSpPr txBox="1"/>
          <p:nvPr/>
        </p:nvSpPr>
        <p:spPr>
          <a:xfrm>
            <a:off x="965875" y="1071750"/>
            <a:ext cx="4188000" cy="4023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400"/>
              </a:spcBef>
              <a:spcAft>
                <a:spcPts val="0"/>
              </a:spcAft>
              <a:buNone/>
            </a:pPr>
            <a:r>
              <a:rPr lang="vi-VN" sz="1800" b="1" dirty="0">
                <a:solidFill>
                  <a:schemeClr val="dk1"/>
                </a:solidFill>
              </a:rPr>
              <a:t>Công cụ quản lý và giám sát</a:t>
            </a:r>
            <a:endParaRPr sz="1800" dirty="0">
              <a:solidFill>
                <a:srgbClr val="54595D"/>
              </a:solidFill>
            </a:endParaRPr>
          </a:p>
          <a:p>
            <a:pPr marL="177800" lvl="0" indent="0" algn="l" rtl="0">
              <a:spcBef>
                <a:spcPts val="0"/>
              </a:spcBef>
              <a:spcAft>
                <a:spcPts val="0"/>
              </a:spcAft>
              <a:buNone/>
            </a:pPr>
            <a:endParaRPr sz="1800" dirty="0">
              <a:solidFill>
                <a:srgbClr val="54595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fill="hold"/>
                                        <p:tgtEl>
                                          <p:spTgt spid="264"/>
                                        </p:tgtEl>
                                        <p:attrNameLst>
                                          <p:attrName>ppt_x</p:attrName>
                                        </p:attrNameLst>
                                      </p:cBhvr>
                                      <p:tavLst>
                                        <p:tav tm="0">
                                          <p:val>
                                            <p:strVal val="#ppt_x"/>
                                          </p:val>
                                        </p:tav>
                                        <p:tav tm="100000">
                                          <p:val>
                                            <p:strVal val="#ppt_x"/>
                                          </p:val>
                                        </p:tav>
                                      </p:tavLst>
                                    </p:anim>
                                    <p:anim calcmode="lin" valueType="num">
                                      <p:cBhvr additive="base">
                                        <p:cTn id="8" dur="500" fill="hold"/>
                                        <p:tgtEl>
                                          <p:spTgt spid="2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5"/>
                                        </p:tgtEl>
                                        <p:attrNameLst>
                                          <p:attrName>style.visibility</p:attrName>
                                        </p:attrNameLst>
                                      </p:cBhvr>
                                      <p:to>
                                        <p:strVal val="visible"/>
                                      </p:to>
                                    </p:set>
                                    <p:anim calcmode="lin" valueType="num">
                                      <p:cBhvr additive="base">
                                        <p:cTn id="11" dur="500" fill="hold"/>
                                        <p:tgtEl>
                                          <p:spTgt spid="265"/>
                                        </p:tgtEl>
                                        <p:attrNameLst>
                                          <p:attrName>ppt_x</p:attrName>
                                        </p:attrNameLst>
                                      </p:cBhvr>
                                      <p:tavLst>
                                        <p:tav tm="0">
                                          <p:val>
                                            <p:strVal val="#ppt_x"/>
                                          </p:val>
                                        </p:tav>
                                        <p:tav tm="100000">
                                          <p:val>
                                            <p:strVal val="#ppt_x"/>
                                          </p:val>
                                        </p:tav>
                                      </p:tavLst>
                                    </p:anim>
                                    <p:anim calcmode="lin" valueType="num">
                                      <p:cBhvr additive="base">
                                        <p:cTn id="12" dur="500" fill="hold"/>
                                        <p:tgtEl>
                                          <p:spTgt spid="2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3"/>
                                        </p:tgtEl>
                                        <p:attrNameLst>
                                          <p:attrName>style.visibility</p:attrName>
                                        </p:attrNameLst>
                                      </p:cBhvr>
                                      <p:to>
                                        <p:strVal val="visible"/>
                                      </p:to>
                                    </p:set>
                                    <p:anim calcmode="lin" valueType="num">
                                      <p:cBhvr additive="base">
                                        <p:cTn id="15" dur="500" fill="hold"/>
                                        <p:tgtEl>
                                          <p:spTgt spid="243"/>
                                        </p:tgtEl>
                                        <p:attrNameLst>
                                          <p:attrName>ppt_x</p:attrName>
                                        </p:attrNameLst>
                                      </p:cBhvr>
                                      <p:tavLst>
                                        <p:tav tm="0">
                                          <p:val>
                                            <p:strVal val="#ppt_x"/>
                                          </p:val>
                                        </p:tav>
                                        <p:tav tm="100000">
                                          <p:val>
                                            <p:strVal val="#ppt_x"/>
                                          </p:val>
                                        </p:tav>
                                      </p:tavLst>
                                    </p:anim>
                                    <p:anim calcmode="lin" valueType="num">
                                      <p:cBhvr additive="base">
                                        <p:cTn id="16"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24"/>
          <p:cNvPicPr preferRelativeResize="0"/>
          <p:nvPr/>
        </p:nvPicPr>
        <p:blipFill rotWithShape="1">
          <a:blip r:embed="rId3">
            <a:alphaModFix/>
          </a:blip>
          <a:srcRect/>
          <a:stretch/>
        </p:blipFill>
        <p:spPr>
          <a:xfrm>
            <a:off x="1687400" y="2753850"/>
            <a:ext cx="1357450" cy="1526375"/>
          </a:xfrm>
          <a:prstGeom prst="rect">
            <a:avLst/>
          </a:prstGeom>
          <a:noFill/>
          <a:ln>
            <a:noFill/>
          </a:ln>
        </p:spPr>
      </p:pic>
      <p:pic>
        <p:nvPicPr>
          <p:cNvPr id="271" name="Google Shape;271;p24"/>
          <p:cNvPicPr preferRelativeResize="0"/>
          <p:nvPr/>
        </p:nvPicPr>
        <p:blipFill>
          <a:blip r:embed="rId4">
            <a:alphaModFix/>
          </a:blip>
          <a:stretch>
            <a:fillRect/>
          </a:stretch>
        </p:blipFill>
        <p:spPr>
          <a:xfrm>
            <a:off x="3677650" y="3976250"/>
            <a:ext cx="1237575" cy="303975"/>
          </a:xfrm>
          <a:prstGeom prst="rect">
            <a:avLst/>
          </a:prstGeom>
          <a:noFill/>
          <a:ln>
            <a:noFill/>
          </a:ln>
        </p:spPr>
      </p:pic>
      <p:grpSp>
        <p:nvGrpSpPr>
          <p:cNvPr id="272" name="Google Shape;272;p24"/>
          <p:cNvGrpSpPr/>
          <p:nvPr/>
        </p:nvGrpSpPr>
        <p:grpSpPr>
          <a:xfrm>
            <a:off x="422900" y="895181"/>
            <a:ext cx="2130106" cy="1988494"/>
            <a:chOff x="2599392" y="1203361"/>
            <a:chExt cx="4226400" cy="1988494"/>
          </a:xfrm>
        </p:grpSpPr>
        <p:sp>
          <p:nvSpPr>
            <p:cNvPr id="273" name="Google Shape;273;p24"/>
            <p:cNvSpPr/>
            <p:nvPr/>
          </p:nvSpPr>
          <p:spPr>
            <a:xfrm>
              <a:off x="3590131" y="1203361"/>
              <a:ext cx="1963800" cy="914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600"/>
                <a:buFont typeface="Oswald"/>
                <a:buNone/>
              </a:pPr>
              <a:r>
                <a:rPr lang="vi-VN" sz="3600" b="0" i="0" u="none" strike="noStrike" cap="none">
                  <a:solidFill>
                    <a:srgbClr val="FFFFFF"/>
                  </a:solidFill>
                  <a:latin typeface="Oswald"/>
                  <a:ea typeface="Oswald"/>
                  <a:cs typeface="Oswald"/>
                  <a:sym typeface="Oswald"/>
                </a:rPr>
                <a:t>0</a:t>
              </a:r>
              <a:r>
                <a:rPr lang="vi-VN" sz="3600">
                  <a:solidFill>
                    <a:srgbClr val="FFFFFF"/>
                  </a:solidFill>
                  <a:latin typeface="Oswald"/>
                  <a:ea typeface="Oswald"/>
                  <a:cs typeface="Oswald"/>
                  <a:sym typeface="Oswald"/>
                </a:rPr>
                <a:t>4</a:t>
              </a:r>
              <a:endParaRPr/>
            </a:p>
          </p:txBody>
        </p:sp>
        <p:sp>
          <p:nvSpPr>
            <p:cNvPr id="274" name="Google Shape;274;p24"/>
            <p:cNvSpPr txBox="1"/>
            <p:nvPr/>
          </p:nvSpPr>
          <p:spPr>
            <a:xfrm>
              <a:off x="2599392" y="2114555"/>
              <a:ext cx="4226400" cy="1077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vi-VN" sz="2400" b="1" dirty="0">
                  <a:solidFill>
                    <a:srgbClr val="FFFFFF"/>
                  </a:solidFill>
                </a:rPr>
                <a:t>SLACK API</a:t>
              </a:r>
              <a:endParaRPr sz="2400" b="1" i="0" u="none" strike="noStrike" cap="none" dirty="0">
                <a:solidFill>
                  <a:srgbClr val="FFFFFF"/>
                </a:solidFill>
              </a:endParaRPr>
            </a:p>
          </p:txBody>
        </p:sp>
      </p:grpSp>
      <p:pic>
        <p:nvPicPr>
          <p:cNvPr id="275" name="Google Shape;275;p24"/>
          <p:cNvPicPr preferRelativeResize="0"/>
          <p:nvPr/>
        </p:nvPicPr>
        <p:blipFill>
          <a:blip r:embed="rId5">
            <a:alphaModFix/>
          </a:blip>
          <a:stretch>
            <a:fillRect/>
          </a:stretch>
        </p:blipFill>
        <p:spPr>
          <a:xfrm>
            <a:off x="677550" y="2782280"/>
            <a:ext cx="1646845" cy="1646845"/>
          </a:xfrm>
          <a:prstGeom prst="rect">
            <a:avLst/>
          </a:prstGeom>
          <a:noFill/>
          <a:ln>
            <a:noFill/>
          </a:ln>
        </p:spPr>
      </p:pic>
      <p:sp>
        <p:nvSpPr>
          <p:cNvPr id="276" name="Google Shape;276;p24"/>
          <p:cNvSpPr txBox="1"/>
          <p:nvPr/>
        </p:nvSpPr>
        <p:spPr>
          <a:xfrm>
            <a:off x="3822500" y="499775"/>
            <a:ext cx="4384500" cy="404365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vi-VN" sz="1800" b="1" dirty="0"/>
              <a:t>Incoming webhock</a:t>
            </a:r>
            <a:r>
              <a:rPr lang="vi-VN" sz="1800" dirty="0"/>
              <a:t>: Là một cách đơn giản để gửi tin nhắn từ các nguồn bên ngoài vào Slack.</a:t>
            </a:r>
            <a:endParaRPr sz="1800" dirty="0"/>
          </a:p>
          <a:p>
            <a:pPr marL="0" lvl="0" indent="457200" algn="l" rtl="0">
              <a:lnSpc>
                <a:spcPct val="115000"/>
              </a:lnSpc>
              <a:spcBef>
                <a:spcPts val="2400"/>
              </a:spcBef>
              <a:spcAft>
                <a:spcPts val="0"/>
              </a:spcAft>
              <a:buNone/>
            </a:pPr>
            <a:r>
              <a:rPr lang="vi-VN" sz="1800" b="1" dirty="0">
                <a:solidFill>
                  <a:srgbClr val="1D1C1D"/>
                </a:solidFill>
              </a:rPr>
              <a:t>Slash Commands: </a:t>
            </a:r>
            <a:r>
              <a:rPr lang="vi-VN" sz="1800" dirty="0">
                <a:solidFill>
                  <a:srgbClr val="1D1C1D"/>
                </a:solidFill>
              </a:rPr>
              <a:t>Các lệnh cho phép người dùng tương tác với ứng dụng của bạn từ trong Slack</a:t>
            </a:r>
            <a:endParaRPr sz="1800" dirty="0">
              <a:solidFill>
                <a:srgbClr val="1D1C1D"/>
              </a:solidFill>
            </a:endParaRPr>
          </a:p>
          <a:p>
            <a:pPr marL="0" lvl="0" indent="457200" algn="l" rtl="0">
              <a:lnSpc>
                <a:spcPct val="115000"/>
              </a:lnSpc>
              <a:spcBef>
                <a:spcPts val="2400"/>
              </a:spcBef>
              <a:spcAft>
                <a:spcPts val="0"/>
              </a:spcAft>
              <a:buNone/>
            </a:pPr>
            <a:r>
              <a:rPr lang="vi-VN" sz="1800" b="1" dirty="0">
                <a:solidFill>
                  <a:srgbClr val="1D1C1D"/>
                </a:solidFill>
              </a:rPr>
              <a:t>Event Subscriptions: </a:t>
            </a:r>
            <a:r>
              <a:rPr lang="vi-VN" sz="1800" dirty="0">
                <a:solidFill>
                  <a:srgbClr val="252525"/>
                </a:solidFill>
              </a:rPr>
              <a:t>Ứng dụng của bạn có thể đăng ký để được thông báo về các sự kiện trong Slack (ví dụ: khi người dùng thêm phản ứng hoặc tạo tệp) tại một URL bạn chọn</a:t>
            </a:r>
            <a:endParaRPr sz="1800" b="1" dirty="0">
              <a:solidFill>
                <a:srgbClr val="1D1C1D"/>
              </a:solidFill>
            </a:endParaRPr>
          </a:p>
          <a:p>
            <a:pPr marL="0" lvl="0" indent="0" algn="l" rtl="0">
              <a:lnSpc>
                <a:spcPct val="115000"/>
              </a:lnSpc>
              <a:spcBef>
                <a:spcPts val="2400"/>
              </a:spcBef>
              <a:spcAft>
                <a:spcPts val="0"/>
              </a:spcAft>
              <a:buNone/>
            </a:pPr>
            <a:endParaRPr sz="1800" dirty="0">
              <a:solidFill>
                <a:srgbClr val="1D1C1D"/>
              </a:solidFill>
            </a:endParaRPr>
          </a:p>
          <a:p>
            <a:pPr marL="0" lvl="0" indent="457200" algn="l" rtl="0">
              <a:spcBef>
                <a:spcPts val="600"/>
              </a:spcBef>
              <a:spcAft>
                <a:spcPts val="0"/>
              </a:spcAft>
              <a:buNone/>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901</Words>
  <Application>Microsoft Office PowerPoint</Application>
  <PresentationFormat>On-screen Show (16:9)</PresentationFormat>
  <Paragraphs>151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Oswald</vt:lpstr>
      <vt:lpstr>Open Sans</vt:lpstr>
      <vt:lpstr>Arial</vt:lpstr>
      <vt:lpstr>Simple Light</vt:lpstr>
      <vt:lpstr>ULTRAESB</vt:lpstr>
      <vt:lpstr>PowerPoint Presentation</vt:lpstr>
      <vt:lpstr>PowerPoint Presentation</vt:lpstr>
      <vt:lpstr>TÍNH NĂNG</vt:lpstr>
      <vt:lpstr>TÍNH NĂNG</vt:lpstr>
      <vt:lpstr>PowerPoint Presentation</vt:lpstr>
      <vt:lpstr>PowerPoint Presentation</vt:lpstr>
      <vt:lpstr>PowerPoint Presentation</vt:lpstr>
      <vt:lpstr>PowerPoint Presentation</vt:lpstr>
      <vt:lpstr>Hệ thống UltraESB</vt:lpstr>
      <vt:lpstr>PowerPoint Presentation</vt:lpstr>
      <vt:lpstr>PowerPoint Presentation</vt:lpstr>
      <vt:lpstr>PowerPoint Presentation</vt:lpstr>
      <vt:lpstr>Bài toán: Một bộ phận PR của một doanh nghiệp liên tục nhận được các đơn phản hồi về sản phẩm của họ. Cho nên việc lưu trữ số lượng lớn tệp như vậy buộc họ phải dùng đến google drive, dropbox, … </vt:lpstr>
      <vt:lpstr>Đồng bộ dropbox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ULTRAESB</dc:title>
  <cp:lastModifiedBy>ASUS</cp:lastModifiedBy>
  <cp:revision>30</cp:revision>
  <dcterms:modified xsi:type="dcterms:W3CDTF">2019-12-31T05:04:46Z</dcterms:modified>
</cp:coreProperties>
</file>