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1B9880-AF91-4A69-9111-BE364CD338C3}" type="datetimeFigureOut">
              <a:rPr lang="en-US" smtClean="0"/>
              <a:t>5/29/2022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BD1A613-F340-4050-8AC8-7FD19130AE6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1B9880-AF91-4A69-9111-BE364CD338C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1A613-F340-4050-8AC8-7FD19130AE6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BD1A613-F340-4050-8AC8-7FD19130AE6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1B9880-AF91-4A69-9111-BE364CD338C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1B9880-AF91-4A69-9111-BE364CD338C3}"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BD1A613-F340-4050-8AC8-7FD19130AE6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C1B9880-AF91-4A69-9111-BE364CD338C3}" type="datetimeFigureOut">
              <a:rPr lang="en-US" smtClean="0"/>
              <a:t>5/29/2022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BD1A613-F340-4050-8AC8-7FD19130AE6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C1B9880-AF91-4A69-9111-BE364CD338C3}"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1A613-F340-4050-8AC8-7FD19130AE6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1B9880-AF91-4A69-9111-BE364CD338C3}" type="datetimeFigureOut">
              <a:rPr lang="en-US" smtClean="0"/>
              <a:t>5/29/2022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BD1A613-F340-4050-8AC8-7FD19130AE6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1B9880-AF91-4A69-9111-BE364CD338C3}"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BD1A613-F340-4050-8AC8-7FD19130AE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C1B9880-AF91-4A69-9111-BE364CD338C3}"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BD1A613-F340-4050-8AC8-7FD19130AE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BD1A613-F340-4050-8AC8-7FD19130AE6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C1B9880-AF91-4A69-9111-BE364CD338C3}" type="datetimeFigureOut">
              <a:rPr lang="en-US" smtClean="0"/>
              <a:t>5/29/2022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BD1A613-F340-4050-8AC8-7FD19130AE6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C1B9880-AF91-4A69-9111-BE364CD338C3}" type="datetimeFigureOut">
              <a:rPr lang="en-US" smtClean="0"/>
              <a:t>5/29/2022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C1B9880-AF91-4A69-9111-BE364CD338C3}" type="datetimeFigureOut">
              <a:rPr lang="en-US" smtClean="0"/>
              <a:t>5/29/2022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BD1A613-F340-4050-8AC8-7FD19130AE6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4876800"/>
            <a:ext cx="7239000" cy="1295400"/>
          </a:xfrm>
        </p:spPr>
        <p:txBody>
          <a:bodyPr/>
          <a:lstStyle/>
          <a:p>
            <a:r>
              <a:rPr lang="en-US" smtClean="0">
                <a:solidFill>
                  <a:schemeClr val="tx1"/>
                </a:solidFill>
                <a:latin typeface="Times New Roman" pitchFamily="18" charset="0"/>
                <a:cs typeface="Times New Roman" pitchFamily="18" charset="0"/>
              </a:rPr>
              <a:t>Giảng viên hướng dẫn: thầy Trần Văn Thọ</a:t>
            </a:r>
          </a:p>
        </p:txBody>
      </p:sp>
      <p:sp>
        <p:nvSpPr>
          <p:cNvPr id="2" name="Title 1"/>
          <p:cNvSpPr>
            <a:spLocks noGrp="1"/>
          </p:cNvSpPr>
          <p:nvPr>
            <p:ph type="ctrTitle"/>
          </p:nvPr>
        </p:nvSpPr>
        <p:spPr>
          <a:xfrm>
            <a:off x="685800" y="381001"/>
            <a:ext cx="7772400" cy="3657599"/>
          </a:xfrm>
        </p:spPr>
        <p:txBody>
          <a:bodyPr>
            <a:normAutofit/>
          </a:bodyPr>
          <a:lstStyle/>
          <a:p>
            <a:r>
              <a:rPr lang="en-US" b="1" smtClean="0">
                <a:latin typeface="Times New Roman" pitchFamily="18" charset="0"/>
                <a:cs typeface="Times New Roman" pitchFamily="18" charset="0"/>
              </a:rPr>
              <a:t>KIỂM ĐỊNH CHẤT LƯỢNG PHẦN MỀM</a:t>
            </a:r>
            <a:br>
              <a:rPr lang="en-US" b="1" smtClean="0">
                <a:latin typeface="Times New Roman" pitchFamily="18" charset="0"/>
                <a:cs typeface="Times New Roman" pitchFamily="18" charset="0"/>
              </a:rPr>
            </a:b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600" smtClean="0">
                <a:effectLst>
                  <a:outerShdw blurRad="38100" dist="38100" dir="2700000" algn="tl">
                    <a:srgbClr val="000000">
                      <a:alpha val="43137"/>
                    </a:srgbClr>
                  </a:outerShdw>
                </a:effectLst>
                <a:latin typeface="Times New Roman" pitchFamily="18" charset="0"/>
                <a:cs typeface="Times New Roman" pitchFamily="18" charset="0"/>
              </a:rPr>
              <a:t>Đề tài: Quản Lý Cửa Hàng Vật Liệu Xây Dựng</a:t>
            </a:r>
            <a:endParaRPr lang="en-US" sz="360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295213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219200"/>
          </a:xfrm>
        </p:spPr>
        <p:txBody>
          <a:bodyPr>
            <a:normAutofit/>
          </a:bodyPr>
          <a:lstStyle/>
          <a:p>
            <a:pPr lvl="0"/>
            <a:r>
              <a:rPr lang="en-US" b="1">
                <a:latin typeface="Times New Roman" pitchFamily="18" charset="0"/>
                <a:cs typeface="Times New Roman" pitchFamily="18" charset="0"/>
              </a:rPr>
              <a:t>Quy trình kiểm thử phần mềm</a:t>
            </a:r>
            <a:br>
              <a:rPr lang="en-US" b="1">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342900" lvl="1" indent="-342900">
              <a:buFont typeface="Arial" pitchFamily="34" charset="0"/>
              <a:buChar char="•"/>
            </a:pPr>
            <a:r>
              <a:rPr lang="en-US">
                <a:latin typeface="Times New Roman" pitchFamily="18" charset="0"/>
                <a:cs typeface="Times New Roman" pitchFamily="18" charset="0"/>
              </a:rPr>
              <a:t>Lập kế hoạch và kiểm tra</a:t>
            </a:r>
          </a:p>
          <a:p>
            <a:pPr marL="342900" lvl="1" indent="-342900">
              <a:buFont typeface="Arial" pitchFamily="34" charset="0"/>
              <a:buChar char="•"/>
            </a:pPr>
            <a:r>
              <a:rPr lang="en-US">
                <a:latin typeface="Times New Roman" pitchFamily="18" charset="0"/>
                <a:cs typeface="Times New Roman" pitchFamily="18" charset="0"/>
              </a:rPr>
              <a:t>Phân tích và thiết kế</a:t>
            </a:r>
          </a:p>
          <a:p>
            <a:pPr marL="342900" lvl="1" indent="-342900">
              <a:buFont typeface="Arial" pitchFamily="34" charset="0"/>
              <a:buChar char="•"/>
            </a:pPr>
            <a:r>
              <a:rPr lang="en-US">
                <a:latin typeface="Times New Roman" pitchFamily="18" charset="0"/>
                <a:cs typeface="Times New Roman" pitchFamily="18" charset="0"/>
              </a:rPr>
              <a:t>Thực hiện kiểm tra</a:t>
            </a:r>
          </a:p>
          <a:p>
            <a:pPr marL="342900" lvl="1" indent="-342900">
              <a:buFont typeface="Arial" pitchFamily="34" charset="0"/>
              <a:buChar char="•"/>
            </a:pPr>
            <a:r>
              <a:rPr lang="en-US">
                <a:latin typeface="Times New Roman" pitchFamily="18" charset="0"/>
                <a:cs typeface="Times New Roman" pitchFamily="18" charset="0"/>
              </a:rPr>
              <a:t>Đánh giá tiêu chí hoàn thành và báo cáo</a:t>
            </a:r>
          </a:p>
          <a:p>
            <a:pPr marL="342900" lvl="1" indent="-342900">
              <a:buFont typeface="Arial" pitchFamily="34" charset="0"/>
              <a:buChar char="•"/>
            </a:pPr>
            <a:r>
              <a:rPr lang="en-US">
                <a:latin typeface="Times New Roman" pitchFamily="18" charset="0"/>
                <a:cs typeface="Times New Roman" pitchFamily="18" charset="0"/>
              </a:rPr>
              <a:t>Hoàn tất kiểm </a:t>
            </a:r>
            <a:r>
              <a:rPr lang="en-US" smtClean="0">
                <a:latin typeface="Times New Roman" pitchFamily="18" charset="0"/>
                <a:cs typeface="Times New Roman" pitchFamily="18" charset="0"/>
              </a:rPr>
              <a:t>thử</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330878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b="1" smtClean="0">
                <a:latin typeface="Times New Roman" pitchFamily="18" charset="0"/>
                <a:cs typeface="Times New Roman" pitchFamily="18" charset="0"/>
              </a:rPr>
              <a:t>Giới thiệu phần mềm quản lý cửa hàng vật liệu xây dựng</a:t>
            </a:r>
            <a:endParaRPr lang="en-US" b="1">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US">
                <a:latin typeface="Times New Roman" pitchFamily="18" charset="0"/>
                <a:cs typeface="Times New Roman" pitchFamily="18" charset="0"/>
              </a:rPr>
              <a:t>Phần mềm quản lý cửa hàng vật liệu xây dựng là một phần mềm giúp người dùng có thể dễ dàng quản lý cửa hàng vật liệu của mình, quản lý nhân viên và vai trò của từng người, quản lý số lượng hàng hóa còn trong kho và các hóa đơn bán hàng tại cửa hàng một cách thuận tiện dễ dàng.</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768372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229600" cy="4602163"/>
          </a:xfrm>
        </p:spPr>
        <p:txBody>
          <a:bodyPr>
            <a:normAutofit fontScale="92500" lnSpcReduction="10000"/>
          </a:bodyPr>
          <a:lstStyle/>
          <a:p>
            <a:pPr marL="0" indent="0">
              <a:buNone/>
            </a:pPr>
            <a:r>
              <a:rPr lang="en-US" smtClean="0">
                <a:latin typeface="Times New Roman" pitchFamily="18" charset="0"/>
                <a:cs typeface="Times New Roman" pitchFamily="18" charset="0"/>
              </a:rPr>
              <a:t>- Các </a:t>
            </a:r>
            <a:r>
              <a:rPr lang="en-US">
                <a:latin typeface="Times New Roman" pitchFamily="18" charset="0"/>
                <a:cs typeface="Times New Roman" pitchFamily="18" charset="0"/>
              </a:rPr>
              <a:t>dịch vụ, chức năng cần kiểm tra:  </a:t>
            </a:r>
          </a:p>
          <a:p>
            <a:pPr lvl="0"/>
            <a:r>
              <a:rPr lang="en-US">
                <a:latin typeface="Times New Roman" pitchFamily="18" charset="0"/>
                <a:cs typeface="Times New Roman" pitchFamily="18" charset="0"/>
              </a:rPr>
              <a:t>Tìm kiếm cơ bản và Tìm kiếm nâng cao.  </a:t>
            </a:r>
          </a:p>
          <a:p>
            <a:pPr lvl="0"/>
            <a:r>
              <a:rPr lang="en-US">
                <a:latin typeface="Times New Roman" pitchFamily="18" charset="0"/>
                <a:cs typeface="Times New Roman" pitchFamily="18" charset="0"/>
              </a:rPr>
              <a:t>Đăng nhập.</a:t>
            </a:r>
          </a:p>
          <a:p>
            <a:pPr lvl="0"/>
            <a:r>
              <a:rPr lang="en-US">
                <a:latin typeface="Times New Roman" pitchFamily="18" charset="0"/>
                <a:cs typeface="Times New Roman" pitchFamily="18" charset="0"/>
              </a:rPr>
              <a:t>Quản lý hồ sơ cá nhân.</a:t>
            </a:r>
          </a:p>
          <a:p>
            <a:pPr lvl="0"/>
            <a:r>
              <a:rPr lang="en-US">
                <a:latin typeface="Times New Roman" pitchFamily="18" charset="0"/>
                <a:cs typeface="Times New Roman" pitchFamily="18" charset="0"/>
              </a:rPr>
              <a:t>Đặt hàng, thanh toán</a:t>
            </a:r>
            <a:r>
              <a:rPr lang="en-US" smtClean="0">
                <a:latin typeface="Times New Roman" pitchFamily="18" charset="0"/>
                <a:cs typeface="Times New Roman" pitchFamily="18" charset="0"/>
              </a:rPr>
              <a:t>.</a:t>
            </a:r>
          </a:p>
          <a:p>
            <a:pPr lvl="0">
              <a:buFontTx/>
              <a:buChar char="-"/>
            </a:pPr>
            <a:r>
              <a:rPr lang="en-US" smtClean="0">
                <a:latin typeface="Times New Roman" pitchFamily="18" charset="0"/>
                <a:cs typeface="Times New Roman" pitchFamily="18" charset="0"/>
              </a:rPr>
              <a:t>Các chức năng:</a:t>
            </a:r>
          </a:p>
          <a:p>
            <a:pPr marL="0" lvl="0" indent="0">
              <a:buNone/>
            </a:pPr>
            <a:r>
              <a:rPr lang="en-US" smtClean="0">
                <a:latin typeface="Times New Roman" pitchFamily="18" charset="0"/>
                <a:cs typeface="Times New Roman" pitchFamily="18" charset="0"/>
              </a:rPr>
              <a:t>+ Tìm kiếm: tất cả, tên mặt hàng, loại hàng hóa, mã hóa đơn thanh toán.</a:t>
            </a:r>
          </a:p>
          <a:p>
            <a:pPr marL="0"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Tìm kiếm nâng cao cho phép user sử dụng nhiều tiêu chuẩn để tìm kiếm bao gồm: </a:t>
            </a:r>
            <a:r>
              <a:rPr lang="en-US" smtClean="0">
                <a:latin typeface="Times New Roman" pitchFamily="18" charset="0"/>
                <a:cs typeface="Times New Roman" pitchFamily="18" charset="0"/>
              </a:rPr>
              <a:t>tên mặt hàng, loại hàng hóa, giá sản phẩm, số lượng tồn kho.</a:t>
            </a:r>
            <a:endParaRPr lang="en-US">
              <a:latin typeface="Times New Roman" pitchFamily="18" charset="0"/>
              <a:cs typeface="Times New Roman" pitchFamily="18" charset="0"/>
            </a:endParaRPr>
          </a:p>
          <a:p>
            <a:pPr marL="0" lvl="0" indent="0">
              <a:buNone/>
            </a:pPr>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07349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525963"/>
          </a:xfrm>
        </p:spPr>
        <p:txBody>
          <a:bodyPr/>
          <a:lstStyle/>
          <a:p>
            <a:pPr marL="0" indent="0">
              <a:buNone/>
            </a:pPr>
            <a:r>
              <a:rPr lang="en-US" smtClean="0">
                <a:latin typeface="Times New Roman" pitchFamily="18" charset="0"/>
                <a:cs typeface="Times New Roman" pitchFamily="18" charset="0"/>
              </a:rPr>
              <a:t>+ Hiển thị kết quả tìm kiếm: top mặt hàng bán chạy, loại hàng thông dụng, sản phẩm phù hợp tìm kiếm.</a:t>
            </a:r>
          </a:p>
          <a:p>
            <a:pPr marL="0" indent="0">
              <a:buNone/>
            </a:pPr>
            <a:r>
              <a:rPr lang="en-US" smtClean="0">
                <a:latin typeface="Times New Roman" pitchFamily="18" charset="0"/>
                <a:cs typeface="Times New Roman" pitchFamily="18" charset="0"/>
              </a:rPr>
              <a:t>+ Tài khoản: kiểm tra chức năng đăng ký, đăng nhập</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321876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Kiểm thử thực tế</a:t>
            </a:r>
            <a:endParaRPr lang="en-US" b="1"/>
          </a:p>
        </p:txBody>
      </p:sp>
      <p:sp>
        <p:nvSpPr>
          <p:cNvPr id="4" name="Content Placeholder 3"/>
          <p:cNvSpPr>
            <a:spLocks noGrp="1"/>
          </p:cNvSpPr>
          <p:nvPr>
            <p:ph sz="quarter" idx="1"/>
          </p:nvPr>
        </p:nvSpPr>
        <p:spPr/>
        <p:txBody>
          <a:bodyPr/>
          <a:lstStyle/>
          <a:p>
            <a:pPr marL="0" indent="0">
              <a:buNone/>
            </a:pPr>
            <a:r>
              <a:rPr lang="en-US" smtClean="0"/>
              <a:t>			</a:t>
            </a:r>
            <a:r>
              <a:rPr lang="en-US" smtClean="0">
                <a:latin typeface="Times New Roman" pitchFamily="18" charset="0"/>
                <a:cs typeface="Times New Roman" pitchFamily="18" charset="0"/>
              </a:rPr>
              <a:t>Bảng đăng nhập</a:t>
            </a:r>
          </a:p>
          <a:p>
            <a:pPr marL="0" indent="0">
              <a:buNone/>
            </a:pPr>
            <a:endParaRPr lang="en-US"/>
          </a:p>
        </p:txBody>
      </p:sp>
      <p:pic>
        <p:nvPicPr>
          <p:cNvPr id="1027" name="Picture 3" descr="D:\Users\Desktop\HinhVLX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4676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4087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randombar(horizontal)">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marL="0" indent="0">
              <a:buNone/>
            </a:pPr>
            <a:r>
              <a:rPr lang="en-US" smtClean="0"/>
              <a:t>			</a:t>
            </a:r>
            <a:r>
              <a:rPr lang="en-US" smtClean="0">
                <a:latin typeface="Times New Roman" pitchFamily="18" charset="0"/>
                <a:cs typeface="Times New Roman" pitchFamily="18" charset="0"/>
              </a:rPr>
              <a:t>Bảng vật liệu</a:t>
            </a:r>
          </a:p>
          <a:p>
            <a:pPr marL="0" indent="0">
              <a:buNone/>
            </a:pPr>
            <a:endParaRPr lang="en-US"/>
          </a:p>
        </p:txBody>
      </p:sp>
      <p:pic>
        <p:nvPicPr>
          <p:cNvPr id="2050" name="Picture 2" descr="D:\Users\Desktop\HinhVLX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91" y="1697182"/>
            <a:ext cx="7543800" cy="433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0740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pPr marL="0" indent="0">
              <a:buNone/>
            </a:pPr>
            <a:r>
              <a:rPr lang="en-US" smtClean="0"/>
              <a:t>			</a:t>
            </a:r>
            <a:r>
              <a:rPr lang="en-US" smtClean="0">
                <a:latin typeface="Times New Roman" pitchFamily="18" charset="0"/>
                <a:cs typeface="Times New Roman" pitchFamily="18" charset="0"/>
              </a:rPr>
              <a:t>Bảng khách hàng</a:t>
            </a:r>
          </a:p>
          <a:p>
            <a:pPr marL="0" indent="0">
              <a:buNone/>
            </a:pPr>
            <a:endParaRPr lang="en-US"/>
          </a:p>
        </p:txBody>
      </p:sp>
      <p:pic>
        <p:nvPicPr>
          <p:cNvPr id="3074" name="Picture 2" descr="D:\Users\Desktop\HinhVLX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10400" cy="434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810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marL="0" indent="0">
              <a:buNone/>
            </a:pPr>
            <a:r>
              <a:rPr lang="en-US" smtClean="0">
                <a:latin typeface="Times New Roman" pitchFamily="18" charset="0"/>
                <a:cs typeface="Times New Roman" pitchFamily="18" charset="0"/>
              </a:rPr>
              <a:t>			Bảng nhân viên</a:t>
            </a:r>
          </a:p>
          <a:p>
            <a:pPr marL="0" indent="0">
              <a:buNone/>
            </a:pPr>
            <a:endParaRPr lang="en-US">
              <a:latin typeface="Times New Roman" pitchFamily="18" charset="0"/>
              <a:cs typeface="Times New Roman" pitchFamily="18" charset="0"/>
            </a:endParaRPr>
          </a:p>
        </p:txBody>
      </p:sp>
      <p:pic>
        <p:nvPicPr>
          <p:cNvPr id="4098" name="Picture 2" descr="D:\Users\Desktop\HinhVLXD\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1" y="1676400"/>
            <a:ext cx="7391400" cy="423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792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randombar(horizontal)">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marL="0" indent="0">
              <a:buNone/>
            </a:pPr>
            <a:r>
              <a:rPr lang="en-US" smtClean="0">
                <a:latin typeface="Times New Roman" pitchFamily="18" charset="0"/>
                <a:cs typeface="Times New Roman" pitchFamily="18" charset="0"/>
              </a:rPr>
              <a:t>			Bảng nhà cung cấp</a:t>
            </a:r>
          </a:p>
          <a:p>
            <a:pPr marL="0" indent="0">
              <a:buNone/>
            </a:pPr>
            <a:endParaRPr lang="en-US">
              <a:latin typeface="Times New Roman" pitchFamily="18" charset="0"/>
              <a:cs typeface="Times New Roman" pitchFamily="18" charset="0"/>
            </a:endParaRPr>
          </a:p>
        </p:txBody>
      </p:sp>
      <p:pic>
        <p:nvPicPr>
          <p:cNvPr id="5122" name="Picture 2" descr="D:\Users\Desktop\HinhVLXD\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420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668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randombar(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pPr marL="0" indent="0" algn="ctr">
              <a:buNone/>
            </a:pPr>
            <a:r>
              <a:rPr lang="en-US" smtClean="0">
                <a:latin typeface="Times New Roman" pitchFamily="18" charset="0"/>
                <a:cs typeface="Times New Roman" pitchFamily="18" charset="0"/>
              </a:rPr>
              <a:t>Bảng hóa đơn nhập</a:t>
            </a:r>
          </a:p>
          <a:p>
            <a:pPr marL="0" indent="0">
              <a:buNone/>
            </a:pPr>
            <a:endParaRPr lang="en-US"/>
          </a:p>
        </p:txBody>
      </p:sp>
      <p:pic>
        <p:nvPicPr>
          <p:cNvPr id="6146" name="Picture 2" descr="D:\Users\Desktop\HinhVLX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3" y="1634837"/>
            <a:ext cx="74676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714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randombar(horizontal)">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Thành viên:</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a:latin typeface="Times New Roman" pitchFamily="18" charset="0"/>
                <a:cs typeface="Times New Roman" pitchFamily="18" charset="0"/>
              </a:rPr>
              <a:t>2001190410 - Phạm Thanh Quốc </a:t>
            </a:r>
            <a:r>
              <a:rPr lang="en-US" smtClean="0">
                <a:latin typeface="Times New Roman" pitchFamily="18" charset="0"/>
                <a:cs typeface="Times New Roman" pitchFamily="18" charset="0"/>
              </a:rPr>
              <a:t>Anh (NT)</a:t>
            </a:r>
            <a:endParaRPr lang="en-US">
              <a:latin typeface="Times New Roman" pitchFamily="18" charset="0"/>
              <a:cs typeface="Times New Roman" pitchFamily="18" charset="0"/>
            </a:endParaRPr>
          </a:p>
          <a:p>
            <a:pPr lvl="0"/>
            <a:r>
              <a:rPr lang="en-US">
                <a:latin typeface="Times New Roman" pitchFamily="18" charset="0"/>
                <a:cs typeface="Times New Roman" pitchFamily="18" charset="0"/>
              </a:rPr>
              <a:t>2001190544 - Lê Xuân Hoàng</a:t>
            </a:r>
          </a:p>
          <a:p>
            <a:pPr lvl="0"/>
            <a:r>
              <a:rPr lang="en-US">
                <a:latin typeface="Times New Roman" pitchFamily="18" charset="0"/>
                <a:cs typeface="Times New Roman" pitchFamily="18" charset="0"/>
              </a:rPr>
              <a:t>2001190511 - Dương Duy Hân</a:t>
            </a:r>
          </a:p>
          <a:p>
            <a:pPr lvl="0"/>
            <a:r>
              <a:rPr lang="en-US">
                <a:latin typeface="Times New Roman" pitchFamily="18" charset="0"/>
                <a:cs typeface="Times New Roman" pitchFamily="18" charset="0"/>
              </a:rPr>
              <a:t>2001190186 - Lê Lưu Hoàng Nhân</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17946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marL="0" indent="0" algn="ctr">
              <a:buNone/>
            </a:pPr>
            <a:r>
              <a:rPr lang="en-US" smtClean="0">
                <a:latin typeface="Times New Roman" pitchFamily="18" charset="0"/>
                <a:cs typeface="Times New Roman" pitchFamily="18" charset="0"/>
              </a:rPr>
              <a:t>Bảng hóa đơn xuất</a:t>
            </a:r>
            <a:br>
              <a:rPr lang="en-US" smtClean="0">
                <a:latin typeface="Times New Roman" pitchFamily="18" charset="0"/>
                <a:cs typeface="Times New Roman" pitchFamily="18" charset="0"/>
              </a:rPr>
            </a:br>
            <a:endParaRPr lang="en-US" smtClean="0">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pic>
        <p:nvPicPr>
          <p:cNvPr id="7170" name="Picture 2" descr="D:\Users\Desktop\HinhVLX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391400" cy="437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9124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marL="0" indent="0" algn="ctr">
              <a:buNone/>
            </a:pPr>
            <a:r>
              <a:rPr lang="en-US" smtClean="0">
                <a:latin typeface="Times New Roman" pitchFamily="18" charset="0"/>
                <a:cs typeface="Times New Roman" pitchFamily="18" charset="0"/>
              </a:rPr>
              <a:t>Bảng kết nối hệ thống</a:t>
            </a:r>
          </a:p>
          <a:p>
            <a:pPr marL="0" indent="0">
              <a:buNone/>
            </a:pPr>
            <a:endParaRPr lang="en-US">
              <a:latin typeface="Times New Roman" pitchFamily="18" charset="0"/>
              <a:cs typeface="Times New Roman" pitchFamily="18" charset="0"/>
            </a:endParaRPr>
          </a:p>
        </p:txBody>
      </p:sp>
      <p:pic>
        <p:nvPicPr>
          <p:cNvPr id="8194" name="Picture 2" descr="D:\Users\Desktop\HinhVLXD\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14055"/>
            <a:ext cx="6858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513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randombar(horizontal)">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678363"/>
          </a:xfrm>
        </p:spPr>
        <p:txBody>
          <a:bodyPr/>
          <a:lstStyle/>
          <a:p>
            <a:pPr marL="0" indent="0">
              <a:buNone/>
            </a:pPr>
            <a:r>
              <a:rPr lang="en-US" smtClean="0"/>
              <a:t>Phần kiểm thử: </a:t>
            </a:r>
          </a:p>
          <a:p>
            <a:pPr marL="0" indent="0">
              <a:buNone/>
            </a:pPr>
            <a:r>
              <a:rPr lang="en-US" smtClean="0"/>
              <a:t>+ Unit test: test chức năng tính thành </a:t>
            </a:r>
            <a:r>
              <a:rPr lang="en-US" smtClean="0"/>
              <a:t>tiền</a:t>
            </a:r>
          </a:p>
          <a:p>
            <a:pPr marL="0" indent="0">
              <a:buNone/>
            </a:pPr>
            <a:endParaRPr lang="en-US" smtClean="0"/>
          </a:p>
          <a:p>
            <a:pPr marL="0" indent="0">
              <a:buNone/>
            </a:pP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2" y="2590800"/>
            <a:ext cx="49434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838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circle(in)">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a:t>+ UI Code: test chức </a:t>
            </a:r>
            <a:r>
              <a:rPr lang="en-US"/>
              <a:t>năng </a:t>
            </a:r>
            <a:r>
              <a:rPr lang="en-US" smtClean="0"/>
              <a:t>thêm</a:t>
            </a:r>
          </a:p>
          <a:p>
            <a:pPr marL="0" indent="0">
              <a:buNone/>
            </a:pPr>
            <a:endParaRPr lang="en-US"/>
          </a:p>
          <a:p>
            <a:pPr marL="0" indent="0">
              <a:buNone/>
            </a:pP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8" y="1981200"/>
            <a:ext cx="8686801"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32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circle(in)">
                                      <p:cBhvr>
                                        <p:cTn id="14"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a:t>Kết quả sau khi </a:t>
            </a:r>
            <a:r>
              <a:rPr lang="en-US"/>
              <a:t>test</a:t>
            </a:r>
            <a:r>
              <a:rPr lang="en-US" smtClean="0"/>
              <a:t>:</a:t>
            </a:r>
          </a:p>
          <a:p>
            <a:pPr marL="0" indent="0">
              <a:buNone/>
            </a:pPr>
            <a:endParaRPr lang="en-US"/>
          </a:p>
          <a:p>
            <a:pPr marL="0" indent="0">
              <a:buNone/>
            </a:pPr>
            <a:endParaRPr lang="en-US"/>
          </a:p>
        </p:txBody>
      </p:sp>
      <p:pic>
        <p:nvPicPr>
          <p:cNvPr id="4" name="Picture 2" descr="D:\Users\Desktop\HinhVLXD\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096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3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905000"/>
            <a:ext cx="8503920" cy="2206752"/>
          </a:xfrm>
        </p:spPr>
        <p:txBody>
          <a:bodyPr>
            <a:noAutofit/>
          </a:bodyPr>
          <a:lstStyle/>
          <a:p>
            <a:pPr marL="0" indent="0" algn="ctr">
              <a:buNone/>
            </a:pPr>
            <a:r>
              <a:rPr lang="en-US" sz="6000" b="1" smtClean="0">
                <a:latin typeface="Times New Roman" pitchFamily="18" charset="0"/>
                <a:cs typeface="Times New Roman" pitchFamily="18" charset="0"/>
              </a:rPr>
              <a:t>CẢM ƠN THẦY VÀ CÁC BẠN LẮNG NGHE</a:t>
            </a:r>
            <a:endParaRPr lang="en-US" sz="6000" b="1">
              <a:latin typeface="Times New Roman" pitchFamily="18" charset="0"/>
              <a:cs typeface="Times New Roman" pitchFamily="18" charset="0"/>
            </a:endParaRPr>
          </a:p>
        </p:txBody>
      </p:sp>
    </p:spTree>
    <p:extLst>
      <p:ext uri="{BB962C8B-B14F-4D97-AF65-F5344CB8AC3E}">
        <p14:creationId xmlns:p14="http://schemas.microsoft.com/office/powerpoint/2010/main" val="3942024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Kiểm thử phần mềm là gì?</a:t>
            </a:r>
            <a:endParaRPr lang="en-US" b="1">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US">
                <a:latin typeface="Times New Roman" pitchFamily="18" charset="0"/>
                <a:cs typeface="Times New Roman" pitchFamily="18" charset="0"/>
              </a:rPr>
              <a:t>Kiểm thử phần mềm là phương pháp kiểm tra xem sản phẩm phần mềm đó trên thực </a:t>
            </a:r>
            <a:r>
              <a:rPr lang="en-US" smtClean="0">
                <a:latin typeface="Times New Roman" pitchFamily="18" charset="0"/>
                <a:cs typeface="Times New Roman" pitchFamily="18" charset="0"/>
              </a:rPr>
              <a:t>tế, nó </a:t>
            </a:r>
            <a:r>
              <a:rPr lang="en-US">
                <a:latin typeface="Times New Roman" pitchFamily="18" charset="0"/>
                <a:cs typeface="Times New Roman" pitchFamily="18" charset="0"/>
              </a:rPr>
              <a:t>bao gồm việc kiểm tra, phân tích, quan sát và đánh giá các khía cạnh khác nhau của sản phẩm</a:t>
            </a:r>
            <a:r>
              <a:rPr lang="en-US" smtClean="0">
                <a:latin typeface="Times New Roman" pitchFamily="18" charset="0"/>
                <a:cs typeface="Times New Roman" pitchFamily="18" charset="0"/>
              </a:rPr>
              <a:t>. Mục đích là xác định các lỗi, khiếm khuyết hoặc các yêu cầu còn thiếu so với yêu cầu thực tế. </a:t>
            </a:r>
          </a:p>
          <a:p>
            <a:pPr marL="0" indent="0">
              <a:buNone/>
            </a:pP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4920143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smtClean="0">
                <a:latin typeface="Times New Roman" pitchFamily="18" charset="0"/>
                <a:cs typeface="Times New Roman" pitchFamily="18" charset="0"/>
              </a:rPr>
              <a:t>Tầm Quan Trọng Của Việc Kiểm Thử</a:t>
            </a:r>
            <a:endParaRPr lang="en-US" sz="3800" b="1">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buFontTx/>
              <a:buChar char="-"/>
            </a:pPr>
            <a:r>
              <a:rPr lang="en-US" smtClean="0">
                <a:latin typeface="Times New Roman" pitchFamily="18" charset="0"/>
                <a:cs typeface="Times New Roman" pitchFamily="18" charset="0"/>
              </a:rPr>
              <a:t>Nếu </a:t>
            </a:r>
            <a:r>
              <a:rPr lang="en-US">
                <a:latin typeface="Times New Roman" pitchFamily="18" charset="0"/>
                <a:cs typeface="Times New Roman" pitchFamily="18" charset="0"/>
              </a:rPr>
              <a:t>có bất kỳ lỗi nào, nó có thể được xác định sớm và giải quyết trước khi giao sản phẩm</a:t>
            </a:r>
            <a:r>
              <a:rPr lang="en-US" smtClean="0">
                <a:latin typeface="Times New Roman" pitchFamily="18" charset="0"/>
                <a:cs typeface="Times New Roman" pitchFamily="18" charset="0"/>
              </a:rPr>
              <a:t>.</a:t>
            </a:r>
          </a:p>
          <a:p>
            <a:pPr>
              <a:buFontTx/>
              <a:buChar char="-"/>
            </a:pPr>
            <a:r>
              <a:rPr lang="en-US">
                <a:latin typeface="Times New Roman" pitchFamily="18" charset="0"/>
                <a:cs typeface="Times New Roman" pitchFamily="18" charset="0"/>
              </a:rPr>
              <a:t>Để tạo những trải nghiệm tốt nhất cho khách </a:t>
            </a:r>
            <a:r>
              <a:rPr lang="en-US" smtClean="0">
                <a:latin typeface="Times New Roman" pitchFamily="18" charset="0"/>
                <a:cs typeface="Times New Roman" pitchFamily="18" charset="0"/>
              </a:rPr>
              <a:t>hàng, </a:t>
            </a:r>
            <a:r>
              <a:rPr lang="en-US">
                <a:latin typeface="Times New Roman" pitchFamily="18" charset="0"/>
                <a:cs typeface="Times New Roman" pitchFamily="18" charset="0"/>
              </a:rPr>
              <a:t>việc kiểm thử sản phẩm để tìm lỗi là </a:t>
            </a:r>
            <a:r>
              <a:rPr lang="en-US" smtClean="0">
                <a:latin typeface="Times New Roman" pitchFamily="18" charset="0"/>
                <a:cs typeface="Times New Roman" pitchFamily="18" charset="0"/>
              </a:rPr>
              <a:t>rất quan trọng.</a:t>
            </a:r>
          </a:p>
          <a:p>
            <a:pPr lvl="0">
              <a:buFontTx/>
              <a:buChar char="-"/>
            </a:pPr>
            <a:r>
              <a:rPr lang="en-US" smtClean="0">
                <a:latin typeface="Times New Roman" pitchFamily="18" charset="0"/>
                <a:cs typeface="Times New Roman" pitchFamily="18" charset="0"/>
              </a:rPr>
              <a:t>Phát </a:t>
            </a:r>
            <a:r>
              <a:rPr lang="en-US">
                <a:latin typeface="Times New Roman" pitchFamily="18" charset="0"/>
                <a:cs typeface="Times New Roman" pitchFamily="18" charset="0"/>
              </a:rPr>
              <a:t>hiện khả năng tương thích với các thiết bị và nền tảng khác nhau.</a:t>
            </a:r>
          </a:p>
          <a:p>
            <a:pPr>
              <a:buFontTx/>
              <a:buChar char="-"/>
            </a:pPr>
            <a:endParaRPr lang="en-US">
              <a:latin typeface="Times New Roman" pitchFamily="18" charset="0"/>
              <a:cs typeface="Times New Roman" pitchFamily="18" charset="0"/>
            </a:endParaRPr>
          </a:p>
          <a:p>
            <a:pPr lvl="0">
              <a:buFontTx/>
              <a:buChar char="-"/>
            </a:pPr>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95499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Times New Roman" pitchFamily="18" charset="0"/>
                <a:cs typeface="Times New Roman" pitchFamily="18" charset="0"/>
              </a:rPr>
              <a:t>Lợi ích của việc kiểm thử phần mềm</a:t>
            </a:r>
            <a:endParaRPr lang="en-US" b="1">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FontTx/>
              <a:buChar char="-"/>
            </a:pPr>
            <a:r>
              <a:rPr lang="en-US" sz="2800" b="1" smtClean="0">
                <a:latin typeface="Times New Roman" pitchFamily="18" charset="0"/>
                <a:cs typeface="Times New Roman" pitchFamily="18" charset="0"/>
              </a:rPr>
              <a:t>Hiệu </a:t>
            </a:r>
            <a:r>
              <a:rPr lang="en-US" sz="2800" b="1">
                <a:latin typeface="Times New Roman" pitchFamily="18" charset="0"/>
                <a:cs typeface="Times New Roman" pitchFamily="18" charset="0"/>
              </a:rPr>
              <a:t>quả về chi </a:t>
            </a:r>
            <a:r>
              <a:rPr lang="en-US" sz="2800" b="1" smtClean="0">
                <a:latin typeface="Times New Roman" pitchFamily="18" charset="0"/>
                <a:cs typeface="Times New Roman" pitchFamily="18" charset="0"/>
              </a:rPr>
              <a:t>phí: </a:t>
            </a:r>
            <a:r>
              <a:rPr lang="en-US" sz="2800">
                <a:latin typeface="Times New Roman" pitchFamily="18" charset="0"/>
                <a:cs typeface="Times New Roman" pitchFamily="18" charset="0"/>
              </a:rPr>
              <a:t>việc xác định lỗi trong giai đoạn đầu sẽ giúp quá trình sửa chữa tốn ít chi phí hơn</a:t>
            </a:r>
            <a:r>
              <a:rPr lang="en-US" sz="2800" smtClean="0">
                <a:latin typeface="Times New Roman" pitchFamily="18" charset="0"/>
                <a:cs typeface="Times New Roman" pitchFamily="18" charset="0"/>
              </a:rPr>
              <a:t>.</a:t>
            </a:r>
          </a:p>
          <a:p>
            <a:pPr>
              <a:buFontTx/>
              <a:buChar char="-"/>
            </a:pPr>
            <a:r>
              <a:rPr lang="en-US" sz="2800" b="1">
                <a:latin typeface="Times New Roman" pitchFamily="18" charset="0"/>
                <a:cs typeface="Times New Roman" pitchFamily="18" charset="0"/>
              </a:rPr>
              <a:t>Bảo mật:</a:t>
            </a:r>
            <a:r>
              <a:rPr lang="en-US" sz="2800">
                <a:latin typeface="Times New Roman" pitchFamily="18" charset="0"/>
                <a:cs typeface="Times New Roman" pitchFamily="18" charset="0"/>
              </a:rPr>
              <a:t> Kiểm thử giúp loại bỏ các rủi ro và vấn đề trong sản </a:t>
            </a:r>
            <a:r>
              <a:rPr lang="en-US" sz="2800" smtClean="0">
                <a:latin typeface="Times New Roman" pitchFamily="18" charset="0"/>
                <a:cs typeface="Times New Roman" pitchFamily="18" charset="0"/>
              </a:rPr>
              <a:t>phẩm.</a:t>
            </a:r>
          </a:p>
          <a:p>
            <a:pPr>
              <a:buFontTx/>
              <a:buChar char="-"/>
            </a:pPr>
            <a:r>
              <a:rPr lang="en-US" sz="2800" b="1">
                <a:latin typeface="Times New Roman" pitchFamily="18" charset="0"/>
                <a:cs typeface="Times New Roman" pitchFamily="18" charset="0"/>
              </a:rPr>
              <a:t>Chất lượng sản phẩm:</a:t>
            </a:r>
            <a:r>
              <a:rPr lang="en-US" sz="2800">
                <a:latin typeface="Times New Roman" pitchFamily="18" charset="0"/>
                <a:cs typeface="Times New Roman" pitchFamily="18" charset="0"/>
              </a:rPr>
              <a:t> Kiểm thử phần mềm giống như việc củng cố danh tiếng công ty bằng cách cung cấp các sản phẩm chất lượng cho khách hàng</a:t>
            </a:r>
            <a:r>
              <a:rPr lang="en-US" sz="2800" smtClean="0">
                <a:latin typeface="Times New Roman" pitchFamily="18" charset="0"/>
                <a:cs typeface="Times New Roman" pitchFamily="18" charset="0"/>
              </a:rPr>
              <a:t>.</a:t>
            </a:r>
          </a:p>
          <a:p>
            <a:pPr lvl="0">
              <a:buFontTx/>
              <a:buChar char="-"/>
            </a:pPr>
            <a:r>
              <a:rPr lang="en-US" sz="2800" b="1">
                <a:latin typeface="Times New Roman" pitchFamily="18" charset="0"/>
                <a:cs typeface="Times New Roman" pitchFamily="18" charset="0"/>
              </a:rPr>
              <a:t>Sự hài lòng của khách hàng:</a:t>
            </a:r>
            <a:r>
              <a:rPr lang="en-US" sz="2800">
                <a:latin typeface="Times New Roman" pitchFamily="18" charset="0"/>
                <a:cs typeface="Times New Roman" pitchFamily="18" charset="0"/>
              </a:rPr>
              <a:t> Sự hài lòng của khách hàng rất quan trọng trong quá trình hợp tác lâu dài.</a:t>
            </a:r>
          </a:p>
          <a:p>
            <a:pPr>
              <a:buFontTx/>
              <a:buChar char="-"/>
            </a:pP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9105094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534400" cy="1066800"/>
          </a:xfrm>
        </p:spPr>
        <p:txBody>
          <a:bodyPr>
            <a:normAutofit fontScale="90000"/>
          </a:bodyPr>
          <a:lstStyle/>
          <a:p>
            <a:pPr lvl="0"/>
            <a:r>
              <a:rPr lang="en-US" b="1">
                <a:latin typeface="Times New Roman" pitchFamily="18" charset="0"/>
                <a:cs typeface="Times New Roman" pitchFamily="18" charset="0"/>
              </a:rPr>
              <a:t>Phân loại kiểm thử phần mềm</a:t>
            </a:r>
            <a:br>
              <a:rPr lang="en-US" b="1">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800" smtClean="0">
                <a:latin typeface="Times New Roman" pitchFamily="18" charset="0"/>
                <a:cs typeface="Times New Roman" pitchFamily="18" charset="0"/>
              </a:rPr>
              <a:t>Chia </a:t>
            </a:r>
            <a:r>
              <a:rPr lang="en-US" sz="2800">
                <a:latin typeface="Times New Roman" pitchFamily="18" charset="0"/>
                <a:cs typeface="Times New Roman" pitchFamily="18" charset="0"/>
              </a:rPr>
              <a:t>làm 4 loại</a:t>
            </a:r>
            <a:r>
              <a:rPr lang="en-US" sz="2800" smtClean="0">
                <a:latin typeface="Times New Roman" pitchFamily="18" charset="0"/>
                <a:cs typeface="Times New Roman" pitchFamily="18" charset="0"/>
              </a:rPr>
              <a:t>:</a:t>
            </a:r>
          </a:p>
          <a:p>
            <a:pPr marL="457200" lvl="1" indent="-457200">
              <a:buFontTx/>
              <a:buChar char="-"/>
            </a:pPr>
            <a:r>
              <a:rPr lang="en-US" b="1" smtClean="0">
                <a:latin typeface="Times New Roman" pitchFamily="18" charset="0"/>
                <a:cs typeface="Times New Roman" pitchFamily="18" charset="0"/>
              </a:rPr>
              <a:t>Kiểm </a:t>
            </a:r>
            <a:r>
              <a:rPr lang="en-US" b="1">
                <a:latin typeface="Times New Roman" pitchFamily="18" charset="0"/>
                <a:cs typeface="Times New Roman" pitchFamily="18" charset="0"/>
              </a:rPr>
              <a:t>thử chức </a:t>
            </a:r>
            <a:r>
              <a:rPr lang="en-US" b="1" smtClean="0">
                <a:latin typeface="Times New Roman" pitchFamily="18" charset="0"/>
                <a:cs typeface="Times New Roman" pitchFamily="18" charset="0"/>
              </a:rPr>
              <a:t>năng: </a:t>
            </a:r>
            <a:r>
              <a:rPr lang="en-US">
                <a:latin typeface="Times New Roman" pitchFamily="18" charset="0"/>
                <a:cs typeface="Times New Roman" pitchFamily="18" charset="0"/>
              </a:rPr>
              <a:t>gồm 5 </a:t>
            </a:r>
            <a:r>
              <a:rPr lang="en-US" smtClean="0">
                <a:latin typeface="Times New Roman" pitchFamily="18" charset="0"/>
                <a:cs typeface="Times New Roman" pitchFamily="18" charset="0"/>
              </a:rPr>
              <a:t>bước</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Xác định các chức năng mà phần mềm sẽ thực hiện.</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Tạo các dữ liệu đầu vào dựa trên các tài liệu đặc tả kỹ thuật của các chức năng.</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Xác định các kết quả đầu ra dựa trên các tài liệu đặc tả kỹ thuật của các chức năng.</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Thực hiện các trường hợp kiêm thử.</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So sánh kết quả thực tế và kết quả mong muốn.</a:t>
            </a:r>
          </a:p>
          <a:p>
            <a:pPr marL="0" lvl="1" indent="0">
              <a:buNone/>
            </a:pPr>
            <a:endParaRPr lang="en-US">
              <a:latin typeface="Times New Roman" pitchFamily="18" charset="0"/>
              <a:cs typeface="Times New Roman" pitchFamily="18" charset="0"/>
            </a:endParaRPr>
          </a:p>
          <a:p>
            <a:pPr marL="0" lvl="1" indent="0">
              <a:buNone/>
            </a:pPr>
            <a:endParaRPr lang="en-US" b="1">
              <a:latin typeface="Times New Roman" pitchFamily="18" charset="0"/>
              <a:cs typeface="Times New Roman" pitchFamily="18" charset="0"/>
            </a:endParaRPr>
          </a:p>
          <a:p>
            <a:pPr marL="0" indent="0">
              <a:buNone/>
            </a:pPr>
            <a:endParaRPr lang="en-US" sz="2800">
              <a:latin typeface="Times New Roman" pitchFamily="18" charset="0"/>
              <a:cs typeface="Times New Roman" pitchFamily="18" charset="0"/>
            </a:endParaRPr>
          </a:p>
          <a:p>
            <a:pPr marL="0" indent="0">
              <a:buNone/>
            </a:pP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28396162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525963"/>
          </a:xfrm>
        </p:spPr>
        <p:txBody>
          <a:bodyPr/>
          <a:lstStyle/>
          <a:p>
            <a:pPr marL="457200" lvl="1" indent="-457200">
              <a:buFontTx/>
              <a:buChar char="-"/>
            </a:pPr>
            <a:r>
              <a:rPr lang="en-US" b="1" smtClean="0">
                <a:latin typeface="Times New Roman" pitchFamily="18" charset="0"/>
                <a:cs typeface="Times New Roman" pitchFamily="18" charset="0"/>
              </a:rPr>
              <a:t>Kiểm </a:t>
            </a:r>
            <a:r>
              <a:rPr lang="en-US" b="1">
                <a:latin typeface="Times New Roman" pitchFamily="18" charset="0"/>
                <a:cs typeface="Times New Roman" pitchFamily="18" charset="0"/>
              </a:rPr>
              <a:t>thử phi chức </a:t>
            </a:r>
            <a:r>
              <a:rPr lang="en-US" b="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chia thành các </a:t>
            </a:r>
            <a:r>
              <a:rPr lang="en-US" smtClean="0">
                <a:latin typeface="Times New Roman" pitchFamily="18" charset="0"/>
                <a:cs typeface="Times New Roman" pitchFamily="18" charset="0"/>
              </a:rPr>
              <a:t>loại</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độ ổn định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khả năng chịu tải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áp lực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tính khả dụng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bảo trì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độ tin cậy </a:t>
            </a:r>
            <a:endParaRPr lang="en-US" smtClean="0">
              <a:latin typeface="Times New Roman" pitchFamily="18" charset="0"/>
              <a:cs typeface="Times New Roman" pitchFamily="18" charset="0"/>
            </a:endParaRP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tính tương thích </a:t>
            </a:r>
            <a:endParaRPr lang="en-US" smtClean="0">
              <a:latin typeface="Times New Roman" pitchFamily="18" charset="0"/>
              <a:cs typeface="Times New Roman" pitchFamily="18" charset="0"/>
            </a:endParaRPr>
          </a:p>
          <a:p>
            <a:pPr marL="0" lvl="1" indent="0">
              <a:buNone/>
            </a:pP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8694448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6553200"/>
          </a:xfrm>
        </p:spPr>
        <p:txBody>
          <a:bodyPr>
            <a:noAutofit/>
          </a:bodyPr>
          <a:lstStyle/>
          <a:p>
            <a:pPr marL="457200" lvl="1" indent="-457200">
              <a:buFontTx/>
              <a:buChar char="-"/>
            </a:pPr>
            <a:r>
              <a:rPr lang="en-US" sz="2500" b="1" smtClean="0">
                <a:latin typeface="Times New Roman" pitchFamily="18" charset="0"/>
                <a:cs typeface="Times New Roman" pitchFamily="18" charset="0"/>
              </a:rPr>
              <a:t>Kiểm </a:t>
            </a:r>
            <a:r>
              <a:rPr lang="en-US" sz="2500" b="1">
                <a:latin typeface="Times New Roman" pitchFamily="18" charset="0"/>
                <a:cs typeface="Times New Roman" pitchFamily="18" charset="0"/>
              </a:rPr>
              <a:t>thử cấu </a:t>
            </a:r>
            <a:r>
              <a:rPr lang="en-US" sz="2500" b="1" smtClean="0">
                <a:latin typeface="Times New Roman" pitchFamily="18" charset="0"/>
                <a:cs typeface="Times New Roman" pitchFamily="18" charset="0"/>
              </a:rPr>
              <a:t>trúc: </a:t>
            </a:r>
            <a:r>
              <a:rPr lang="en-US" sz="2500">
                <a:latin typeface="Times New Roman" pitchFamily="18" charset="0"/>
                <a:cs typeface="Times New Roman" pitchFamily="18" charset="0"/>
              </a:rPr>
              <a:t>bao </a:t>
            </a:r>
            <a:r>
              <a:rPr lang="en-US" sz="2500" smtClean="0">
                <a:latin typeface="Times New Roman" pitchFamily="18" charset="0"/>
                <a:cs typeface="Times New Roman" pitchFamily="18" charset="0"/>
              </a:rPr>
              <a:t>gồm</a:t>
            </a:r>
          </a:p>
          <a:p>
            <a:pPr marL="0" lvl="0" indent="0">
              <a:buNone/>
            </a:pPr>
            <a:r>
              <a:rPr lang="en-US" sz="2500" smtClean="0">
                <a:latin typeface="Times New Roman" pitchFamily="18" charset="0"/>
                <a:cs typeface="Times New Roman" pitchFamily="18" charset="0"/>
              </a:rPr>
              <a:t>+ </a:t>
            </a:r>
            <a:r>
              <a:rPr lang="en-US" sz="2500">
                <a:latin typeface="Times New Roman" pitchFamily="18" charset="0"/>
                <a:cs typeface="Times New Roman" pitchFamily="18" charset="0"/>
              </a:rPr>
              <a:t>Nhận ra những điểm bất </a:t>
            </a:r>
            <a:r>
              <a:rPr lang="en-US" sz="2500" smtClean="0">
                <a:latin typeface="Times New Roman" pitchFamily="18" charset="0"/>
                <a:cs typeface="Times New Roman" pitchFamily="18" charset="0"/>
              </a:rPr>
              <a:t>cập.</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Test </a:t>
            </a:r>
            <a:r>
              <a:rPr lang="en-US" sz="2500">
                <a:latin typeface="Times New Roman" pitchFamily="18" charset="0"/>
                <a:cs typeface="Times New Roman" pitchFamily="18" charset="0"/>
              </a:rPr>
              <a:t>chức năng bổ </a:t>
            </a:r>
            <a:r>
              <a:rPr lang="en-US" sz="2500" smtClean="0">
                <a:latin typeface="Times New Roman" pitchFamily="18" charset="0"/>
                <a:cs typeface="Times New Roman" pitchFamily="18" charset="0"/>
              </a:rPr>
              <a:t>sung.</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Xác </a:t>
            </a:r>
            <a:r>
              <a:rPr lang="en-US" sz="2500">
                <a:latin typeface="Times New Roman" pitchFamily="18" charset="0"/>
                <a:cs typeface="Times New Roman" pitchFamily="18" charset="0"/>
              </a:rPr>
              <a:t>định những phần bị thiếu trong bộ kiểm </a:t>
            </a:r>
            <a:r>
              <a:rPr lang="en-US" sz="2500" smtClean="0">
                <a:latin typeface="Times New Roman" pitchFamily="18" charset="0"/>
                <a:cs typeface="Times New Roman" pitchFamily="18" charset="0"/>
              </a:rPr>
              <a:t>thử.</a:t>
            </a:r>
          </a:p>
          <a:p>
            <a:pPr lvl="0">
              <a:buFont typeface="Arial" charset="0"/>
              <a:buChar char="•"/>
            </a:pPr>
            <a:r>
              <a:rPr lang="en-US" sz="2500" smtClean="0">
                <a:latin typeface="Times New Roman" pitchFamily="18" charset="0"/>
                <a:cs typeface="Times New Roman" pitchFamily="18" charset="0"/>
              </a:rPr>
              <a:t>Ưu </a:t>
            </a:r>
            <a:r>
              <a:rPr lang="en-US" sz="2500">
                <a:latin typeface="Times New Roman" pitchFamily="18" charset="0"/>
                <a:cs typeface="Times New Roman" pitchFamily="18" charset="0"/>
              </a:rPr>
              <a:t>điểm </a:t>
            </a:r>
            <a:r>
              <a:rPr lang="en-US" sz="2500" smtClean="0">
                <a:latin typeface="Times New Roman" pitchFamily="18" charset="0"/>
                <a:cs typeface="Times New Roman" pitchFamily="18" charset="0"/>
              </a:rPr>
              <a:t>:</a:t>
            </a:r>
          </a:p>
          <a:p>
            <a:pPr marL="0" lvl="0" indent="0">
              <a:buNone/>
            </a:pPr>
            <a:r>
              <a:rPr lang="en-US" sz="2500" smtClean="0">
                <a:latin typeface="Times New Roman" pitchFamily="18" charset="0"/>
                <a:cs typeface="Times New Roman" pitchFamily="18" charset="0"/>
              </a:rPr>
              <a:t>+ Loại </a:t>
            </a:r>
            <a:r>
              <a:rPr lang="en-US" sz="2500">
                <a:latin typeface="Times New Roman" pitchFamily="18" charset="0"/>
                <a:cs typeface="Times New Roman" pitchFamily="18" charset="0"/>
              </a:rPr>
              <a:t>bỏ code </a:t>
            </a:r>
            <a:r>
              <a:rPr lang="en-US" sz="2500" smtClean="0">
                <a:latin typeface="Times New Roman" pitchFamily="18" charset="0"/>
                <a:cs typeface="Times New Roman" pitchFamily="18" charset="0"/>
              </a:rPr>
              <a:t>chết.</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Có </a:t>
            </a:r>
            <a:r>
              <a:rPr lang="en-US" sz="2500">
                <a:latin typeface="Times New Roman" pitchFamily="18" charset="0"/>
                <a:cs typeface="Times New Roman" pitchFamily="18" charset="0"/>
              </a:rPr>
              <a:t>khả năng tìm ra lỗi ở giai đoạn </a:t>
            </a:r>
            <a:r>
              <a:rPr lang="en-US" sz="2500" smtClean="0">
                <a:latin typeface="Times New Roman" pitchFamily="18" charset="0"/>
                <a:cs typeface="Times New Roman" pitchFamily="18" charset="0"/>
              </a:rPr>
              <a:t>đầu.</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Đảm </a:t>
            </a:r>
            <a:r>
              <a:rPr lang="en-US" sz="2500">
                <a:latin typeface="Times New Roman" pitchFamily="18" charset="0"/>
                <a:cs typeface="Times New Roman" pitchFamily="18" charset="0"/>
              </a:rPr>
              <a:t>bảo kiểm tra phần mềm kỹ lưỡng </a:t>
            </a:r>
            <a:r>
              <a:rPr lang="en-US" sz="2500" smtClean="0">
                <a:latin typeface="Times New Roman" pitchFamily="18" charset="0"/>
                <a:cs typeface="Times New Roman" pitchFamily="18" charset="0"/>
              </a:rPr>
              <a:t>hơn.</a:t>
            </a:r>
            <a:endParaRPr lang="en-US" sz="2500">
              <a:latin typeface="Times New Roman" pitchFamily="18" charset="0"/>
              <a:cs typeface="Times New Roman" pitchFamily="18" charset="0"/>
            </a:endParaRPr>
          </a:p>
          <a:p>
            <a:pPr marL="0" indent="0">
              <a:buNone/>
            </a:pPr>
            <a:r>
              <a:rPr lang="en-US" sz="2500" smtClean="0">
                <a:latin typeface="Times New Roman" pitchFamily="18" charset="0"/>
                <a:cs typeface="Times New Roman" pitchFamily="18" charset="0"/>
              </a:rPr>
              <a:t>+Tiết </a:t>
            </a:r>
            <a:r>
              <a:rPr lang="en-US" sz="2500">
                <a:latin typeface="Times New Roman" pitchFamily="18" charset="0"/>
                <a:cs typeface="Times New Roman" pitchFamily="18" charset="0"/>
              </a:rPr>
              <a:t>kiệm thời </a:t>
            </a:r>
            <a:r>
              <a:rPr lang="en-US" sz="2500" smtClean="0">
                <a:latin typeface="Times New Roman" pitchFamily="18" charset="0"/>
                <a:cs typeface="Times New Roman" pitchFamily="18" charset="0"/>
              </a:rPr>
              <a:t>gian.</a:t>
            </a:r>
          </a:p>
          <a:p>
            <a:pPr>
              <a:buFont typeface="Arial" charset="0"/>
              <a:buChar char="•"/>
            </a:pPr>
            <a:r>
              <a:rPr lang="en-US" sz="2500">
                <a:latin typeface="Times New Roman" pitchFamily="18" charset="0"/>
                <a:cs typeface="Times New Roman" pitchFamily="18" charset="0"/>
              </a:rPr>
              <a:t>N</a:t>
            </a:r>
            <a:r>
              <a:rPr lang="en-US" sz="2500" smtClean="0">
                <a:latin typeface="Times New Roman" pitchFamily="18" charset="0"/>
                <a:cs typeface="Times New Roman" pitchFamily="18" charset="0"/>
              </a:rPr>
              <a:t>hược </a:t>
            </a:r>
            <a:r>
              <a:rPr lang="en-US" sz="2500">
                <a:latin typeface="Times New Roman" pitchFamily="18" charset="0"/>
                <a:cs typeface="Times New Roman" pitchFamily="18" charset="0"/>
              </a:rPr>
              <a:t>điểm </a:t>
            </a:r>
            <a:r>
              <a:rPr lang="en-US" sz="2500" smtClean="0">
                <a:latin typeface="Times New Roman" pitchFamily="18" charset="0"/>
                <a:cs typeface="Times New Roman" pitchFamily="18" charset="0"/>
              </a:rPr>
              <a:t>:</a:t>
            </a:r>
          </a:p>
          <a:p>
            <a:pPr marL="0" lvl="0" indent="0">
              <a:buNone/>
            </a:pPr>
            <a:r>
              <a:rPr lang="en-US" sz="2500" smtClean="0">
                <a:latin typeface="Times New Roman" pitchFamily="18" charset="0"/>
                <a:cs typeface="Times New Roman" pitchFamily="18" charset="0"/>
              </a:rPr>
              <a:t>+ Kiểm </a:t>
            </a:r>
            <a:r>
              <a:rPr lang="en-US" sz="2500">
                <a:latin typeface="Times New Roman" pitchFamily="18" charset="0"/>
                <a:cs typeface="Times New Roman" pitchFamily="18" charset="0"/>
              </a:rPr>
              <a:t>tra kết cấu khá tốn </a:t>
            </a:r>
            <a:r>
              <a:rPr lang="en-US" sz="2500" smtClean="0">
                <a:latin typeface="Times New Roman" pitchFamily="18" charset="0"/>
                <a:cs typeface="Times New Roman" pitchFamily="18" charset="0"/>
              </a:rPr>
              <a:t>kém.</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Yêu </a:t>
            </a:r>
            <a:r>
              <a:rPr lang="en-US" sz="2500">
                <a:latin typeface="Times New Roman" pitchFamily="18" charset="0"/>
                <a:cs typeface="Times New Roman" pitchFamily="18" charset="0"/>
              </a:rPr>
              <a:t>cầu kiến thức về </a:t>
            </a:r>
            <a:r>
              <a:rPr lang="en-US" sz="2500" smtClean="0">
                <a:latin typeface="Times New Roman" pitchFamily="18" charset="0"/>
                <a:cs typeface="Times New Roman" pitchFamily="18" charset="0"/>
              </a:rPr>
              <a:t>code.</a:t>
            </a:r>
            <a:endParaRPr lang="en-US" sz="2500">
              <a:latin typeface="Times New Roman" pitchFamily="18" charset="0"/>
              <a:cs typeface="Times New Roman" pitchFamily="18" charset="0"/>
            </a:endParaRPr>
          </a:p>
          <a:p>
            <a:pPr marL="0" lvl="0" indent="0">
              <a:buNone/>
            </a:pPr>
            <a:r>
              <a:rPr lang="en-US" sz="2500" smtClean="0">
                <a:latin typeface="Times New Roman" pitchFamily="18" charset="0"/>
                <a:cs typeface="Times New Roman" pitchFamily="18" charset="0"/>
              </a:rPr>
              <a:t>+ Đòi </a:t>
            </a:r>
            <a:r>
              <a:rPr lang="en-US" sz="2500">
                <a:latin typeface="Times New Roman" pitchFamily="18" charset="0"/>
                <a:cs typeface="Times New Roman" pitchFamily="18" charset="0"/>
              </a:rPr>
              <a:t>hỏi kiến thức vững chắc về công cụ được sử dụng để </a:t>
            </a:r>
            <a:r>
              <a:rPr lang="en-US" sz="2500" smtClean="0">
                <a:latin typeface="Times New Roman" pitchFamily="18" charset="0"/>
                <a:cs typeface="Times New Roman" pitchFamily="18" charset="0"/>
              </a:rPr>
              <a:t>test.</a:t>
            </a:r>
            <a:endParaRPr lang="en-US" sz="2500">
              <a:latin typeface="Times New Roman" pitchFamily="18" charset="0"/>
              <a:cs typeface="Times New Roman" pitchFamily="18" charset="0"/>
            </a:endParaRPr>
          </a:p>
          <a:p>
            <a:pPr marL="0" indent="0">
              <a:buNone/>
            </a:pPr>
            <a:endParaRPr lang="en-US" sz="2500">
              <a:latin typeface="Times New Roman" pitchFamily="18" charset="0"/>
              <a:cs typeface="Times New Roman" pitchFamily="18" charset="0"/>
            </a:endParaRPr>
          </a:p>
          <a:p>
            <a:pPr marL="0" lvl="1" indent="0">
              <a:buNone/>
            </a:pPr>
            <a:endParaRPr lang="en-US" sz="2500">
              <a:latin typeface="Times New Roman" pitchFamily="18" charset="0"/>
              <a:cs typeface="Times New Roman" pitchFamily="18" charset="0"/>
            </a:endParaRPr>
          </a:p>
          <a:p>
            <a:pPr marL="0" indent="0">
              <a:buNone/>
            </a:pPr>
            <a:endParaRPr lang="en-US" sz="2500">
              <a:latin typeface="Times New Roman" pitchFamily="18" charset="0"/>
              <a:cs typeface="Times New Roman" pitchFamily="18" charset="0"/>
            </a:endParaRPr>
          </a:p>
        </p:txBody>
      </p:sp>
    </p:spTree>
    <p:extLst>
      <p:ext uri="{BB962C8B-B14F-4D97-AF65-F5344CB8AC3E}">
        <p14:creationId xmlns:p14="http://schemas.microsoft.com/office/powerpoint/2010/main" val="32064772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arn(inVertic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p:cTn id="5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barn(inVertical)">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barn(inVertical)">
                                      <p:cBhvr>
                                        <p:cTn id="68" dur="500"/>
                                        <p:tgtEl>
                                          <p:spTgt spid="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barn(inVertical)">
                                      <p:cBhvr>
                                        <p:cTn id="7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229600" cy="4602163"/>
          </a:xfrm>
        </p:spPr>
        <p:txBody>
          <a:bodyPr/>
          <a:lstStyle/>
          <a:p>
            <a:pPr marL="457200" lvl="1" indent="-457200">
              <a:buFontTx/>
              <a:buChar char="-"/>
            </a:pPr>
            <a:r>
              <a:rPr lang="en-US" b="1" smtClean="0">
                <a:latin typeface="Times New Roman" pitchFamily="18" charset="0"/>
                <a:cs typeface="Times New Roman" pitchFamily="18" charset="0"/>
              </a:rPr>
              <a:t>Kiểm </a:t>
            </a:r>
            <a:r>
              <a:rPr lang="en-US" b="1">
                <a:latin typeface="Times New Roman" pitchFamily="18" charset="0"/>
                <a:cs typeface="Times New Roman" pitchFamily="18" charset="0"/>
              </a:rPr>
              <a:t>thử liên quan đến các thay </a:t>
            </a:r>
            <a:r>
              <a:rPr lang="en-US" b="1" smtClean="0">
                <a:latin typeface="Times New Roman" pitchFamily="18" charset="0"/>
                <a:cs typeface="Times New Roman" pitchFamily="18" charset="0"/>
              </a:rPr>
              <a:t>đổi:</a:t>
            </a:r>
          </a:p>
          <a:p>
            <a:pPr marL="0" lvl="1" indent="0">
              <a:buNone/>
            </a:pPr>
            <a:r>
              <a:rPr lang="en-US" smtClean="0">
                <a:latin typeface="Times New Roman" pitchFamily="18" charset="0"/>
                <a:cs typeface="Times New Roman" pitchFamily="18" charset="0"/>
              </a:rPr>
              <a:t>+</a:t>
            </a:r>
            <a:r>
              <a:rPr lang="en-US" b="1" smtClean="0">
                <a:latin typeface="Times New Roman" pitchFamily="18" charset="0"/>
                <a:cs typeface="Times New Roman" pitchFamily="18" charset="0"/>
              </a:rPr>
              <a:t> </a:t>
            </a:r>
            <a:r>
              <a:rPr lang="en-US">
                <a:latin typeface="Times New Roman" pitchFamily="18" charset="0"/>
                <a:cs typeface="Times New Roman" pitchFamily="18" charset="0"/>
              </a:rPr>
              <a:t>Kiểm thử xác </a:t>
            </a:r>
            <a:r>
              <a:rPr lang="en-US" smtClean="0">
                <a:latin typeface="Times New Roman" pitchFamily="18" charset="0"/>
                <a:cs typeface="Times New Roman" pitchFamily="18" charset="0"/>
              </a:rPr>
              <a:t>nhận: </a:t>
            </a:r>
            <a:r>
              <a:rPr lang="en-US">
                <a:latin typeface="Times New Roman" pitchFamily="18" charset="0"/>
                <a:cs typeface="Times New Roman" pitchFamily="18" charset="0"/>
              </a:rPr>
              <a:t>cần thực hiện kiểm tra </a:t>
            </a:r>
            <a:r>
              <a:rPr lang="en-US" smtClean="0">
                <a:latin typeface="Times New Roman" pitchFamily="18" charset="0"/>
                <a:cs typeface="Times New Roman" pitchFamily="18" charset="0"/>
              </a:rPr>
              <a:t>để </a:t>
            </a:r>
            <a:r>
              <a:rPr lang="en-US">
                <a:latin typeface="Times New Roman" pitchFamily="18" charset="0"/>
                <a:cs typeface="Times New Roman" pitchFamily="18" charset="0"/>
              </a:rPr>
              <a:t>xác định rằng lỗi thực sự đã được giải quyết</a:t>
            </a:r>
            <a:r>
              <a:rPr lang="en-US" smtClean="0">
                <a:latin typeface="Times New Roman" pitchFamily="18" charset="0"/>
                <a:cs typeface="Times New Roman" pitchFamily="18" charset="0"/>
              </a:rPr>
              <a:t>.</a:t>
            </a:r>
          </a:p>
          <a:p>
            <a:pPr marL="0" lvl="1"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Kiểm thử hồi quy </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được thực hiện khi phần mềm thay đổi do sửa lỗi, chức năng mới.</a:t>
            </a:r>
          </a:p>
          <a:p>
            <a:pPr marL="0" lvl="1" indent="0">
              <a:buNone/>
            </a:pPr>
            <a:endParaRPr lang="en-US">
              <a:latin typeface="Times New Roman" pitchFamily="18" charset="0"/>
              <a:cs typeface="Times New Roman" pitchFamily="18" charset="0"/>
            </a:endParaRPr>
          </a:p>
          <a:p>
            <a:pPr marL="0" lvl="1" indent="0">
              <a:buNone/>
            </a:pPr>
            <a:endParaRPr lang="en-US" b="1">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29314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283</TotalTime>
  <Words>748</Words>
  <Application>Microsoft Office PowerPoint</Application>
  <PresentationFormat>On-screen Show (4:3)</PresentationFormat>
  <Paragraphs>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KIỂM ĐỊNH CHẤT LƯỢNG PHẦN MỀM  Đề tài: Quản Lý Cửa Hàng Vật Liệu Xây Dựng</vt:lpstr>
      <vt:lpstr>Thành viên:</vt:lpstr>
      <vt:lpstr>Kiểm thử phần mềm là gì?</vt:lpstr>
      <vt:lpstr>Tầm Quan Trọng Của Việc Kiểm Thử</vt:lpstr>
      <vt:lpstr>Lợi ích của việc kiểm thử phần mềm</vt:lpstr>
      <vt:lpstr>Phân loại kiểm thử phần mềm </vt:lpstr>
      <vt:lpstr>PowerPoint Presentation</vt:lpstr>
      <vt:lpstr>PowerPoint Presentation</vt:lpstr>
      <vt:lpstr>PowerPoint Presentation</vt:lpstr>
      <vt:lpstr>Quy trình kiểm thử phần mềm </vt:lpstr>
      <vt:lpstr>Giới thiệu phần mềm quản lý cửa hàng vật liệu xây dựng</vt:lpstr>
      <vt:lpstr>PowerPoint Presentation</vt:lpstr>
      <vt:lpstr>PowerPoint Presentation</vt:lpstr>
      <vt:lpstr>Kiểm thử thực tế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ĐỊNH CHẤT LƯỢNG PHẦN MỀM  Đề tài: Quản Lý Cửa Hàng Vật Liệu Xây Dựng</dc:title>
  <dc:creator>LAPTOP</dc:creator>
  <cp:lastModifiedBy>LAPTOP</cp:lastModifiedBy>
  <cp:revision>28</cp:revision>
  <dcterms:created xsi:type="dcterms:W3CDTF">2022-05-28T13:02:37Z</dcterms:created>
  <dcterms:modified xsi:type="dcterms:W3CDTF">2022-05-29T08:43:51Z</dcterms:modified>
</cp:coreProperties>
</file>