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324" r:id="rId5"/>
    <p:sldId id="323" r:id="rId6"/>
    <p:sldId id="325" r:id="rId7"/>
    <p:sldId id="326" r:id="rId8"/>
    <p:sldId id="327" r:id="rId9"/>
    <p:sldId id="328" r:id="rId10"/>
    <p:sldId id="329" r:id="rId11"/>
    <p:sldId id="330" r:id="rId12"/>
    <p:sldId id="331" r:id="rId13"/>
    <p:sldId id="332" r:id="rId14"/>
    <p:sldId id="333" r:id="rId15"/>
    <p:sldId id="334" r:id="rId16"/>
    <p:sldId id="335"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3" r:id="rId33"/>
    <p:sldId id="352" r:id="rId34"/>
    <p:sldId id="354" r:id="rId35"/>
    <p:sldId id="355" r:id="rId36"/>
  </p:sldIdLst>
  <p:sldSz cx="12188825"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81" autoAdjust="0"/>
  </p:normalViewPr>
  <p:slideViewPr>
    <p:cSldViewPr showGuides="1">
      <p:cViewPr varScale="1">
        <p:scale>
          <a:sx n="68" d="100"/>
          <a:sy n="68" d="100"/>
        </p:scale>
        <p:origin x="822"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11/25/2021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11/25/2021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11/25/2021</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11/25/2021</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11/25/2021</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11/25/2021</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11/25/2021</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11/25/2021</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11/25/2021</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766" y="2362200"/>
            <a:ext cx="9371291" cy="4417874"/>
          </a:xfrm>
        </p:spPr>
        <p:txBody>
          <a:bodyPr>
            <a:normAutofit fontScale="90000"/>
          </a:bodyPr>
          <a:lstStyle/>
          <a:p>
            <a:pPr algn="ctr">
              <a:lnSpc>
                <a:spcPct val="150000"/>
              </a:lnSpc>
            </a:pPr>
            <a:br>
              <a:rPr lang="en-US" sz="1600" b="1" dirty="0">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r>
              <a:rPr lang="en-US" sz="3100" b="1">
                <a:solidFill>
                  <a:srgbClr val="FFFF00"/>
                </a:solidFill>
                <a:latin typeface="Times New Roman" panose="02020603050405020304" pitchFamily="18" charset="0"/>
                <a:cs typeface="Times New Roman" panose="02020603050405020304" pitchFamily="18" charset="0"/>
              </a:rPr>
              <a:t>GVHD: Trần Anh Dũng</a:t>
            </a:r>
            <a:br>
              <a:rPr lang="en-US" sz="3100" b="1">
                <a:latin typeface="Times New Roman" panose="02020603050405020304" pitchFamily="18" charset="0"/>
                <a:cs typeface="Times New Roman" panose="02020603050405020304" pitchFamily="18" charset="0"/>
              </a:rPr>
            </a:br>
            <a:r>
              <a:rPr lang="en-US" sz="3100" b="1" u="sng">
                <a:solidFill>
                  <a:schemeClr val="accent3">
                    <a:lumMod val="40000"/>
                    <a:lumOff val="60000"/>
                  </a:schemeClr>
                </a:solidFill>
                <a:latin typeface="Times New Roman" panose="02020603050405020304" pitchFamily="18" charset="0"/>
                <a:cs typeface="Times New Roman" panose="02020603050405020304" pitchFamily="18" charset="0"/>
              </a:rPr>
              <a:t>Thành viên:</a:t>
            </a:r>
            <a:br>
              <a:rPr lang="en-US" sz="3100" b="1">
                <a:latin typeface="Times New Roman" panose="02020603050405020304" pitchFamily="18" charset="0"/>
                <a:cs typeface="Times New Roman" panose="02020603050405020304" pitchFamily="18" charset="0"/>
              </a:rPr>
            </a:br>
            <a:r>
              <a:rPr lang="vi-VN" sz="3100" b="1">
                <a:latin typeface="Times New Roman" panose="02020603050405020304" pitchFamily="18" charset="0"/>
                <a:cs typeface="Times New Roman" pitchFamily="18" charset="0"/>
              </a:rPr>
              <a:t>LÊ LƯU HOÀNG NHÂN (Nhóm trưởng)		2001190186</a:t>
            </a:r>
            <a:br>
              <a:rPr lang="en-US" sz="3100" b="1">
                <a:latin typeface="Times New Roman" panose="02020603050405020304" pitchFamily="18" charset="0"/>
                <a:cs typeface="Times New Roman" pitchFamily="18" charset="0"/>
              </a:rPr>
            </a:br>
            <a:r>
              <a:rPr lang="en-US" sz="3100" b="1">
                <a:latin typeface="Times New Roman" panose="02020603050405020304" pitchFamily="18" charset="0"/>
                <a:cs typeface="Times New Roman" pitchFamily="18" charset="0"/>
              </a:rPr>
              <a:t>LÊ MINH NG</a:t>
            </a:r>
            <a:r>
              <a:rPr lang="vi-VN" sz="3100" b="1">
                <a:latin typeface="Times New Roman" panose="02020603050405020304" pitchFamily="18" charset="0"/>
                <a:cs typeface="Times New Roman" pitchFamily="18" charset="0"/>
              </a:rPr>
              <a:t>ỌC	</a:t>
            </a:r>
            <a:r>
              <a:rPr lang="en-US" sz="3100" b="1">
                <a:latin typeface="Times New Roman" panose="02020603050405020304" pitchFamily="18" charset="0"/>
                <a:cs typeface="Times New Roman" pitchFamily="18" charset="0"/>
              </a:rPr>
              <a:t>         </a:t>
            </a:r>
            <a:r>
              <a:rPr lang="vi-VN" sz="3100" b="1">
                <a:latin typeface="Times New Roman" panose="02020603050405020304" pitchFamily="18" charset="0"/>
                <a:cs typeface="Times New Roman" pitchFamily="18" charset="0"/>
              </a:rPr>
              <a:t>					2001190697</a:t>
            </a:r>
            <a:br>
              <a:rPr lang="vi-VN" sz="3100" b="1">
                <a:latin typeface="Times New Roman" panose="02020603050405020304" pitchFamily="18" charset="0"/>
                <a:cs typeface="Times New Roman" pitchFamily="18" charset="0"/>
              </a:rPr>
            </a:br>
            <a:r>
              <a:rPr lang="en-US" sz="3100" b="1">
                <a:latin typeface="Times New Roman" panose="02020603050405020304" pitchFamily="18" charset="0"/>
                <a:cs typeface="Times New Roman" pitchFamily="18" charset="0"/>
              </a:rPr>
              <a:t>LÊ XUÂN TRÍ	        				 	2001190884</a:t>
            </a:r>
            <a:br>
              <a:rPr lang="vi-VN" sz="3100" b="1">
                <a:latin typeface="Times New Roman" panose="02020603050405020304" pitchFamily="18" charset="0"/>
                <a:cs typeface="Times New Roman" pitchFamily="18" charset="0"/>
              </a:rPr>
            </a:br>
            <a:r>
              <a:rPr lang="en-US" sz="3100" b="1">
                <a:latin typeface="Times New Roman" panose="02020603050405020304" pitchFamily="18" charset="0"/>
                <a:cs typeface="Times New Roman" pitchFamily="18" charset="0"/>
              </a:rPr>
              <a:t>NGUY</a:t>
            </a:r>
            <a:r>
              <a:rPr lang="vi-VN" sz="3100" b="1">
                <a:latin typeface="Times New Roman" panose="02020603050405020304" pitchFamily="18" charset="0"/>
                <a:cs typeface="Times New Roman" pitchFamily="18" charset="0"/>
              </a:rPr>
              <a:t>ỄN HO</a:t>
            </a:r>
            <a:r>
              <a:rPr lang="en-US" sz="3100" b="1">
                <a:latin typeface="Times New Roman" panose="02020603050405020304" pitchFamily="18" charset="0"/>
                <a:cs typeface="Times New Roman" pitchFamily="18" charset="0"/>
              </a:rPr>
              <a:t>ÀNG NH</a:t>
            </a:r>
            <a:r>
              <a:rPr lang="vi-VN" sz="3100" b="1">
                <a:latin typeface="Times New Roman" panose="02020603050405020304" pitchFamily="18" charset="0"/>
                <a:cs typeface="Times New Roman" pitchFamily="18" charset="0"/>
              </a:rPr>
              <a:t>ẬT</a:t>
            </a:r>
            <a:r>
              <a:rPr lang="en-US" sz="3100" b="1">
                <a:latin typeface="Times New Roman" panose="02020603050405020304" pitchFamily="18" charset="0"/>
                <a:cs typeface="Times New Roman" pitchFamily="18" charset="0"/>
              </a:rPr>
              <a:t> </a:t>
            </a:r>
            <a:r>
              <a:rPr lang="vi-VN" sz="3100" b="1">
                <a:latin typeface="Times New Roman" panose="02020603050405020304" pitchFamily="18" charset="0"/>
                <a:cs typeface="Times New Roman" pitchFamily="18" charset="0"/>
              </a:rPr>
              <a:t>				2001190710</a:t>
            </a:r>
            <a:br>
              <a:rPr lang="vi-VN" sz="2700" b="1" dirty="0">
                <a:latin typeface="Times New Roman" panose="02020603050405020304" pitchFamily="18" charset="0"/>
                <a:cs typeface="Times New Roman" pitchFamily="18" charset="0"/>
              </a:rPr>
            </a:br>
            <a:endParaRPr sz="2700" dirty="0">
              <a:latin typeface="Times New Roman" panose="02020603050405020304" pitchFamily="18" charset="0"/>
              <a:cs typeface="Times New Roman" pitchFamily="18" charset="0"/>
            </a:endParaRP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white">
          <a:xfrm>
            <a:off x="0" y="0"/>
            <a:ext cx="2519625" cy="1729131"/>
          </a:xfrm>
          <a:prstGeom prst="rect">
            <a:avLst/>
          </a:prstGeom>
        </p:spPr>
      </p:pic>
      <p:sp>
        <p:nvSpPr>
          <p:cNvPr id="5" name="Rectangle 4"/>
          <p:cNvSpPr/>
          <p:nvPr/>
        </p:nvSpPr>
        <p:spPr>
          <a:xfrm>
            <a:off x="2552053" y="457200"/>
            <a:ext cx="8570251" cy="1754326"/>
          </a:xfrm>
          <a:prstGeom prst="rect">
            <a:avLst/>
          </a:prstGeom>
          <a:noFill/>
        </p:spPr>
        <p:txBody>
          <a:bodyPr wrap="square" lIns="91440" tIns="45720" rIns="91440" bIns="45720">
            <a:spAutoFit/>
          </a:bodyPr>
          <a:lstStyle/>
          <a:p>
            <a:pPr algn="ct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Phần</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mềm</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quản</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lý</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dự</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án</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bất</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động</a:t>
            </a:r>
            <a:r>
              <a:rPr lang="en-US" sz="5400" b="1" dirty="0">
                <a:ln w="9525">
                  <a:solidFill>
                    <a:schemeClr val="bg1"/>
                  </a:solidFill>
                  <a:prstDash val="solid"/>
                </a:ln>
                <a:solidFill>
                  <a:srgbClr val="FF0000"/>
                </a:solidFill>
                <a:effectLst>
                  <a:outerShdw blurRad="12700" dist="38100" dir="2700000" algn="tl" rotWithShape="0">
                    <a:schemeClr val="bg1">
                      <a:lumMod val="50000"/>
                    </a:schemeClr>
                  </a:outerShdw>
                </a:effectLst>
              </a:rPr>
              <a:t> </a:t>
            </a:r>
            <a:r>
              <a:rPr lang="en-US" sz="5400" b="1" dirty="0" err="1">
                <a:ln w="9525">
                  <a:solidFill>
                    <a:schemeClr val="bg1"/>
                  </a:solidFill>
                  <a:prstDash val="solid"/>
                </a:ln>
                <a:solidFill>
                  <a:srgbClr val="FF0000"/>
                </a:solidFill>
                <a:effectLst>
                  <a:outerShdw blurRad="12700" dist="38100" dir="2700000" algn="tl" rotWithShape="0">
                    <a:schemeClr val="bg1">
                      <a:lumMod val="50000"/>
                    </a:schemeClr>
                  </a:outerShdw>
                </a:effectLst>
              </a:rPr>
              <a:t>sản</a:t>
            </a:r>
            <a:endPar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6649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0"/>
            <a:ext cx="11049000" cy="1752600"/>
          </a:xfrm>
        </p:spPr>
        <p:txBody>
          <a:bodyPr>
            <a:normAutofit/>
          </a:bodyPr>
          <a:lstStyle/>
          <a:p>
            <a:pPr algn="ctr"/>
            <a:r>
              <a:rPr lang="vi-VN" sz="3200" dirty="0">
                <a:latin typeface="Times New Roman" pitchFamily="18" charset="0"/>
                <a:cs typeface="Times New Roman" pitchFamily="18" charset="0"/>
              </a:rPr>
              <a:t>3. Các chức năng và giao diện chính của chương trình </a:t>
            </a:r>
            <a:br>
              <a:rPr lang="vi-VN" sz="3200" dirty="0">
                <a:latin typeface="Times New Roman" pitchFamily="18" charset="0"/>
                <a:cs typeface="Times New Roman" pitchFamily="18" charset="0"/>
              </a:rPr>
            </a:br>
            <a:r>
              <a:rPr lang="vi-VN" sz="3200" dirty="0">
                <a:latin typeface="Times New Roman" pitchFamily="18" charset="0"/>
                <a:cs typeface="Times New Roman" pitchFamily="18" charset="0"/>
              </a:rPr>
              <a:t>3.1 Giao diện đăng nhập – đăng ký</a:t>
            </a:r>
            <a:br>
              <a:rPr lang="vi-VN" dirty="0"/>
            </a:br>
            <a:endParaRPr lang="en-US" dirty="0"/>
          </a:p>
        </p:txBody>
      </p:sp>
      <p:pic>
        <p:nvPicPr>
          <p:cNvPr id="4" name="Content Placeholder 3" descr="Graphical user interface, application, website&#10;&#10;Description automatically generated"/>
          <p:cNvPicPr>
            <a:picLocks noGrp="1"/>
          </p:cNvPicPr>
          <p:nvPr>
            <p:ph idx="1"/>
          </p:nvPr>
        </p:nvPicPr>
        <p:blipFill>
          <a:blip r:embed="rId2"/>
          <a:stretch>
            <a:fillRect/>
          </a:stretch>
        </p:blipFill>
        <p:spPr>
          <a:xfrm>
            <a:off x="6018212" y="1404482"/>
            <a:ext cx="4199881" cy="3015118"/>
          </a:xfrm>
          <a:prstGeom prst="rect">
            <a:avLst/>
          </a:prstGeom>
        </p:spPr>
      </p:pic>
      <p:sp>
        <p:nvSpPr>
          <p:cNvPr id="5" name="TextBox 4"/>
          <p:cNvSpPr txBox="1"/>
          <p:nvPr/>
        </p:nvSpPr>
        <p:spPr>
          <a:xfrm>
            <a:off x="994074" y="4724400"/>
            <a:ext cx="9677400" cy="2218556"/>
          </a:xfrm>
          <a:prstGeom prst="rect">
            <a:avLst/>
          </a:prstGeom>
          <a:noFill/>
          <a:ln>
            <a:solidFill>
              <a:schemeClr val="bg2"/>
            </a:solidFill>
          </a:ln>
        </p:spPr>
        <p:txBody>
          <a:bodyPr wrap="square" rtlCol="0" anchor="ctr" anchorCtr="1">
            <a:spAutoFit/>
          </a:bodyPr>
          <a:lstStyle/>
          <a:p>
            <a:pPr>
              <a:lnSpc>
                <a:spcPct val="115000"/>
              </a:lnSpc>
              <a:spcAft>
                <a:spcPts val="1000"/>
              </a:spcAft>
            </a:pPr>
            <a:r>
              <a:rPr lang="en-US" b="1" dirty="0" err="1">
                <a:solidFill>
                  <a:schemeClr val="accent6">
                    <a:lumMod val="20000"/>
                    <a:lumOff val="80000"/>
                  </a:schemeClr>
                </a:solidFill>
                <a:latin typeface="Times New Roman"/>
                <a:ea typeface="Calibri"/>
                <a:cs typeface="Times New Roman"/>
              </a:rPr>
              <a:t>Chức</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năng</a:t>
            </a:r>
            <a:r>
              <a:rPr lang="en-US" b="1" dirty="0">
                <a:solidFill>
                  <a:schemeClr val="accent6">
                    <a:lumMod val="20000"/>
                    <a:lumOff val="80000"/>
                  </a:schemeClr>
                </a:solidFill>
                <a:latin typeface="Times New Roman"/>
                <a:ea typeface="Calibri"/>
                <a:cs typeface="Times New Roman"/>
              </a:rPr>
              <a:t> </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Nếu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đăng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nhập</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đúng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thành</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Nếu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đăng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nhập</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sai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hiện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ra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sai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đăng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nhập</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hoặc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sai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mật</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khẩu</a:t>
            </a:r>
            <a:r>
              <a:rPr lang="en-US" dirty="0">
                <a:solidFill>
                  <a:schemeClr val="accent6">
                    <a:lumMod val="20000"/>
                    <a:lumOff val="80000"/>
                  </a:schemeClr>
                </a:solidFill>
                <a:latin typeface="Times New Roman"/>
                <a:ea typeface="Calibri"/>
                <a:cs typeface="Times New Roman"/>
              </a:rPr>
              <a:t>.</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Nếu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điền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gì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vào</a:t>
            </a:r>
            <a:r>
              <a:rPr lang="en-US" dirty="0">
                <a:solidFill>
                  <a:schemeClr val="accent6">
                    <a:lumMod val="20000"/>
                    <a:lumOff val="80000"/>
                  </a:schemeClr>
                </a:solidFill>
                <a:latin typeface="Times New Roman"/>
                <a:ea typeface="Calibri"/>
                <a:cs typeface="Times New Roman"/>
              </a:rPr>
              <a:t> textbox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hiện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bỏ</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trống</a:t>
            </a:r>
            <a:r>
              <a:rPr lang="en-US" dirty="0">
                <a:solidFill>
                  <a:schemeClr val="accent6">
                    <a:lumMod val="20000"/>
                    <a:lumOff val="80000"/>
                  </a:schemeClr>
                </a:solidFill>
                <a:latin typeface="Times New Roman"/>
                <a:ea typeface="Calibri"/>
                <a:cs typeface="Times New Roman"/>
              </a:rPr>
              <a:t>.</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solidFill>
                  <a:schemeClr val="accent6">
                    <a:lumMod val="20000"/>
                    <a:lumOff val="80000"/>
                  </a:schemeClr>
                </a:solidFill>
                <a:latin typeface="Times New Roman"/>
                <a:ea typeface="Calibri"/>
                <a:cs typeface="Times New Roman"/>
              </a:rPr>
              <a:t>Nếu chưa có tài khoản thì bạn có thể đăng k</a:t>
            </a:r>
            <a:r>
              <a:rPr lang="en-US" dirty="0">
                <a:solidFill>
                  <a:schemeClr val="accent6">
                    <a:lumMod val="20000"/>
                    <a:lumOff val="80000"/>
                  </a:schemeClr>
                </a:solidFill>
                <a:latin typeface="Times New Roman"/>
                <a:ea typeface="Calibri"/>
                <a:cs typeface="Times New Roman"/>
              </a:rPr>
              <a:t>ý</a:t>
            </a:r>
            <a:r>
              <a:rPr lang="vi-VN" dirty="0">
                <a:solidFill>
                  <a:schemeClr val="accent6">
                    <a:lumMod val="20000"/>
                    <a:lumOff val="80000"/>
                  </a:schemeClr>
                </a:solidFill>
                <a:latin typeface="Times New Roman"/>
                <a:ea typeface="Calibri"/>
                <a:cs typeface="Times New Roman"/>
              </a:rPr>
              <a:t>.</a:t>
            </a:r>
            <a:endParaRPr lang="en-US" sz="1400" dirty="0">
              <a:solidFill>
                <a:schemeClr val="accent6">
                  <a:lumMod val="20000"/>
                  <a:lumOff val="80000"/>
                </a:schemeClr>
              </a:solidFill>
              <a:latin typeface="Calibri"/>
              <a:ea typeface="Calibri"/>
              <a:cs typeface="Times New Roman"/>
            </a:endParaRP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124" y="1416839"/>
            <a:ext cx="4199881" cy="301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7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t>
            </a:r>
            <a:r>
              <a:rPr lang="en-US" dirty="0" err="1"/>
              <a:t>Giao</a:t>
            </a:r>
            <a:r>
              <a:rPr lang="en-US" dirty="0"/>
              <a:t> </a:t>
            </a:r>
            <a:r>
              <a:rPr lang="en-US" dirty="0" err="1"/>
              <a:t>diện</a:t>
            </a:r>
            <a:r>
              <a:rPr lang="en-US" dirty="0"/>
              <a:t> Menu</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1" y="2044358"/>
            <a:ext cx="6019801" cy="420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08812" y="2514600"/>
            <a:ext cx="4419600" cy="3472233"/>
          </a:xfrm>
          <a:prstGeom prst="rect">
            <a:avLst/>
          </a:prstGeom>
          <a:noFill/>
          <a:ln>
            <a:solidFill>
              <a:schemeClr val="bg2"/>
            </a:solidFill>
          </a:ln>
        </p:spPr>
        <p:txBody>
          <a:bodyPr wrap="square" rtlCol="0" anchor="ctr" anchorCtr="1">
            <a:spAutoFit/>
          </a:bodyPr>
          <a:lstStyle/>
          <a:p>
            <a:pPr>
              <a:lnSpc>
                <a:spcPct val="115000"/>
              </a:lnSpc>
              <a:spcAft>
                <a:spcPts val="1000"/>
              </a:spcAft>
            </a:pPr>
            <a:r>
              <a:rPr lang="en-US" b="1" dirty="0" err="1">
                <a:solidFill>
                  <a:schemeClr val="accent6">
                    <a:lumMod val="20000"/>
                    <a:lumOff val="80000"/>
                  </a:schemeClr>
                </a:solidFill>
                <a:latin typeface="Times New Roman"/>
                <a:ea typeface="Calibri"/>
                <a:cs typeface="Times New Roman"/>
              </a:rPr>
              <a:t>Chức</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năng</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ComboBox</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bao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gồm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trang</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Chủ</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đầu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tư</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Dự</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án</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Khách</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hàng</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Thuế</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đất</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Phân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quyền</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Khác</a:t>
            </a:r>
            <a:r>
              <a:rPr lang="en-US" dirty="0">
                <a:solidFill>
                  <a:schemeClr val="accent6">
                    <a:lumMod val="20000"/>
                    <a:lumOff val="80000"/>
                  </a:schemeClr>
                </a:solidFill>
                <a:latin typeface="Times New Roman"/>
                <a:ea typeface="Calibri"/>
                <a:cs typeface="Times New Roman"/>
              </a:rPr>
              <a:t> . </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chọn</a:t>
            </a:r>
            <a:r>
              <a:rPr lang="en-US" dirty="0">
                <a:solidFill>
                  <a:schemeClr val="accent6">
                    <a:lumMod val="20000"/>
                    <a:lumOff val="80000"/>
                  </a:schemeClr>
                </a:solidFill>
                <a:latin typeface="Times New Roman"/>
                <a:ea typeface="Calibri"/>
                <a:cs typeface="Times New Roman"/>
              </a:rPr>
              <a:t> 1 </a:t>
            </a:r>
            <a:r>
              <a:rPr lang="en-US" dirty="0" err="1">
                <a:solidFill>
                  <a:schemeClr val="accent6">
                    <a:lumMod val="20000"/>
                    <a:lumOff val="80000"/>
                  </a:schemeClr>
                </a:solidFill>
                <a:latin typeface="Times New Roman"/>
                <a:ea typeface="Calibri"/>
                <a:cs typeface="Times New Roman"/>
              </a:rPr>
              <a:t>trong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mục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đó</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ấn</a:t>
            </a:r>
            <a:r>
              <a:rPr lang="en-US" dirty="0">
                <a:solidFill>
                  <a:schemeClr val="accent6">
                    <a:lumMod val="20000"/>
                    <a:lumOff val="80000"/>
                  </a:schemeClr>
                </a:solidFill>
                <a:latin typeface="Times New Roman"/>
                <a:ea typeface="Calibri"/>
                <a:cs typeface="Times New Roman"/>
              </a:rPr>
              <a:t> OK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chuyển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tới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trang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tiếp</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theo</a:t>
            </a:r>
            <a:r>
              <a:rPr lang="en-US" dirty="0">
                <a:solidFill>
                  <a:schemeClr val="accent6">
                    <a:lumMod val="20000"/>
                    <a:lumOff val="80000"/>
                  </a:schemeClr>
                </a:solidFill>
                <a:latin typeface="Times New Roman"/>
                <a:ea typeface="Calibri"/>
                <a:cs typeface="Times New Roman"/>
              </a:rPr>
              <a:t> .</a:t>
            </a:r>
            <a:endParaRPr lang="en-US" sz="1400" dirty="0">
              <a:solidFill>
                <a:schemeClr val="accent6">
                  <a:lumMod val="20000"/>
                  <a:lumOff val="80000"/>
                </a:schemeClr>
              </a:solidFill>
              <a:latin typeface="Calibri"/>
              <a:ea typeface="Calibri"/>
              <a:cs typeface="Times New Roman"/>
            </a:endParaRPr>
          </a:p>
          <a:p>
            <a:pPr>
              <a:lnSpc>
                <a:spcPct val="115000"/>
              </a:lnSpc>
              <a:spcAft>
                <a:spcPts val="1000"/>
              </a:spcAft>
            </a:pPr>
            <a:r>
              <a:rPr lang="en-US" b="1" dirty="0">
                <a:solidFill>
                  <a:srgbClr val="000000"/>
                </a:solidFill>
                <a:latin typeface="Times New Roman"/>
                <a:ea typeface="Calibri"/>
                <a:cs typeface="Times New Roman"/>
              </a:rPr>
              <a:t> </a:t>
            </a:r>
            <a:endParaRPr lang="en-US" sz="1400" dirty="0">
              <a:latin typeface="Calibri"/>
              <a:ea typeface="Calibri"/>
              <a:cs typeface="Times New Roman"/>
            </a:endParaRPr>
          </a:p>
          <a:p>
            <a:pPr>
              <a:lnSpc>
                <a:spcPct val="115000"/>
              </a:lnSpc>
              <a:spcAft>
                <a:spcPts val="1000"/>
              </a:spcAft>
            </a:pPr>
            <a:r>
              <a:rPr lang="en-US" b="1" dirty="0">
                <a:solidFill>
                  <a:srgbClr val="000000"/>
                </a:solidFill>
                <a:latin typeface="Times New Roman"/>
                <a:ea typeface="Calibri"/>
                <a:cs typeface="Times New Roman"/>
              </a:rPr>
              <a:t> </a:t>
            </a:r>
            <a:endParaRPr lang="en-US" sz="1400" dirty="0">
              <a:latin typeface="Calibri"/>
              <a:ea typeface="Calibri"/>
              <a:cs typeface="Times New Roman"/>
            </a:endParaRPr>
          </a:p>
          <a:p>
            <a:pPr>
              <a:lnSpc>
                <a:spcPct val="115000"/>
              </a:lnSpc>
              <a:spcAft>
                <a:spcPts val="1000"/>
              </a:spcAft>
            </a:pPr>
            <a:r>
              <a:rPr lang="en-US" b="1" dirty="0">
                <a:solidFill>
                  <a:srgbClr val="000000"/>
                </a:solidFill>
                <a:latin typeface="Times New Roman"/>
                <a:ea typeface="Calibri"/>
                <a:cs typeface="Times New Roman"/>
              </a:rPr>
              <a:t> </a:t>
            </a:r>
            <a:endParaRPr lang="en-US" sz="1400" dirty="0">
              <a:effectLst/>
              <a:latin typeface="Calibri"/>
              <a:ea typeface="Calibri"/>
              <a:cs typeface="Times New Roman"/>
            </a:endParaRPr>
          </a:p>
        </p:txBody>
      </p:sp>
    </p:spTree>
    <p:extLst>
      <p:ext uri="{BB962C8B-B14F-4D97-AF65-F5344CB8AC3E}">
        <p14:creationId xmlns:p14="http://schemas.microsoft.com/office/powerpoint/2010/main" val="200136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3.3 Giao diện Chủ Đầu Tư</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012" y="1981200"/>
            <a:ext cx="5578323" cy="39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80212" y="2226596"/>
            <a:ext cx="3810000" cy="1405513"/>
          </a:xfrm>
          <a:prstGeom prst="rect">
            <a:avLst/>
          </a:prstGeom>
          <a:noFill/>
          <a:ln>
            <a:solidFill>
              <a:schemeClr val="bg2"/>
            </a:solidFill>
          </a:ln>
        </p:spPr>
        <p:txBody>
          <a:bodyPr wrap="square" rtlCol="0" anchor="ctr" anchorCtr="1">
            <a:spAutoFit/>
          </a:bodyPr>
          <a:lstStyle/>
          <a:p>
            <a:pPr>
              <a:lnSpc>
                <a:spcPct val="115000"/>
              </a:lnSpc>
              <a:spcAft>
                <a:spcPts val="1000"/>
              </a:spcAft>
            </a:pPr>
            <a:r>
              <a:rPr lang="en-US" sz="2000" b="1" dirty="0" err="1">
                <a:solidFill>
                  <a:schemeClr val="accent6">
                    <a:lumMod val="20000"/>
                    <a:lumOff val="80000"/>
                  </a:schemeClr>
                </a:solidFill>
                <a:latin typeface="Times New Roman"/>
                <a:ea typeface="Calibri"/>
                <a:cs typeface="Times New Roman"/>
              </a:rPr>
              <a:t>Chức</a:t>
            </a:r>
            <a:r>
              <a:rPr lang="en-US" sz="2000" b="1" dirty="0">
                <a:solidFill>
                  <a:schemeClr val="accent6">
                    <a:lumMod val="20000"/>
                    <a:lumOff val="80000"/>
                  </a:schemeClr>
                </a:solidFill>
                <a:latin typeface="Times New Roman"/>
                <a:ea typeface="Calibri"/>
                <a:cs typeface="Times New Roman"/>
              </a:rPr>
              <a:t> </a:t>
            </a:r>
            <a:r>
              <a:rPr lang="en-US" sz="2000" b="1" dirty="0" err="1">
                <a:solidFill>
                  <a:schemeClr val="accent6">
                    <a:lumMod val="20000"/>
                    <a:lumOff val="80000"/>
                  </a:schemeClr>
                </a:solidFill>
                <a:latin typeface="Times New Roman"/>
                <a:ea typeface="Calibri"/>
                <a:cs typeface="Times New Roman"/>
              </a:rPr>
              <a:t>năng</a:t>
            </a:r>
            <a:r>
              <a:rPr lang="en-US" sz="2000" b="1" dirty="0">
                <a:solidFill>
                  <a:schemeClr val="accent6">
                    <a:lumMod val="20000"/>
                    <a:lumOff val="80000"/>
                  </a:schemeClr>
                </a:solidFill>
                <a:latin typeface="Times New Roman"/>
                <a:ea typeface="Calibri"/>
                <a:cs typeface="Times New Roman"/>
              </a:rPr>
              <a:t> </a:t>
            </a:r>
            <a:endParaRPr lang="en-US" sz="1400" dirty="0">
              <a:solidFill>
                <a:schemeClr val="accent6">
                  <a:lumMod val="20000"/>
                  <a:lumOff val="80000"/>
                </a:schemeClr>
              </a:solidFill>
              <a:latin typeface="Calibri"/>
              <a:ea typeface="Calibri"/>
              <a:cs typeface="Times New Roman"/>
            </a:endParaRPr>
          </a:p>
          <a:p>
            <a:r>
              <a:rPr lang="en-US" dirty="0" err="1">
                <a:solidFill>
                  <a:schemeClr val="accent6">
                    <a:lumMod val="20000"/>
                    <a:lumOff val="80000"/>
                  </a:schemeClr>
                </a:solidFill>
                <a:latin typeface="Times New Roman"/>
                <a:ea typeface="Calibri"/>
              </a:rPr>
              <a:t>Btn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thêm</a:t>
            </a:r>
            <a:r>
              <a:rPr lang="en-US" dirty="0">
                <a:solidFill>
                  <a:schemeClr val="accent6">
                    <a:lumMod val="20000"/>
                    <a:lumOff val="80000"/>
                  </a:schemeClr>
                </a:solidFill>
                <a:latin typeface="Times New Roman"/>
                <a:ea typeface="Calibri"/>
              </a:rPr>
              <a:t> : </a:t>
            </a:r>
            <a:r>
              <a:rPr lang="en-US" dirty="0" err="1">
                <a:solidFill>
                  <a:schemeClr val="accent6">
                    <a:lumMod val="20000"/>
                    <a:lumOff val="80000"/>
                  </a:schemeClr>
                </a:solidFill>
                <a:latin typeface="Times New Roman"/>
                <a:ea typeface="Calibri"/>
              </a:rPr>
              <a:t>Được</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thêm</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mới</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các</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chủ</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đầu</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tư</a:t>
            </a:r>
            <a:r>
              <a:rPr lang="en-US" dirty="0">
                <a:solidFill>
                  <a:schemeClr val="accent6">
                    <a:lumMod val="20000"/>
                    <a:lumOff val="80000"/>
                  </a:schemeClr>
                </a:solidFill>
                <a:latin typeface="Times New Roman"/>
                <a:ea typeface="Calibri"/>
              </a:rPr>
              <a:t> ( </a:t>
            </a:r>
            <a:r>
              <a:rPr lang="en-US" dirty="0" err="1">
                <a:solidFill>
                  <a:schemeClr val="accent6">
                    <a:lumMod val="20000"/>
                    <a:lumOff val="80000"/>
                  </a:schemeClr>
                </a:solidFill>
                <a:latin typeface="Times New Roman"/>
                <a:ea typeface="Calibri"/>
              </a:rPr>
              <a:t>Ngày</a:t>
            </a:r>
            <a:r>
              <a:rPr lang="en-US" dirty="0">
                <a:solidFill>
                  <a:schemeClr val="accent6">
                    <a:lumMod val="20000"/>
                    <a:lumOff val="80000"/>
                  </a:schemeClr>
                </a:solidFill>
                <a:latin typeface="Times New Roman"/>
                <a:ea typeface="Calibri"/>
              </a:rPr>
              <a:t> DKKD : </a:t>
            </a:r>
            <a:r>
              <a:rPr lang="en-US" dirty="0" err="1">
                <a:solidFill>
                  <a:schemeClr val="accent6">
                    <a:lumMod val="20000"/>
                    <a:lumOff val="80000"/>
                  </a:schemeClr>
                </a:solidFill>
                <a:latin typeface="Times New Roman"/>
                <a:ea typeface="Calibri"/>
              </a:rPr>
              <a:t>năm</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đăng</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kí</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phải</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nhỏ</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hơn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năm</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hiện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tại</a:t>
            </a:r>
            <a:r>
              <a:rPr lang="en-US" dirty="0">
                <a:solidFill>
                  <a:schemeClr val="accent6">
                    <a:lumMod val="20000"/>
                    <a:lumOff val="80000"/>
                  </a:schemeClr>
                </a:solidFill>
                <a:latin typeface="Times New Roman"/>
                <a:ea typeface="Calibri"/>
              </a:rPr>
              <a:t> ).</a:t>
            </a:r>
            <a:r>
              <a:rPr lang="en-US" sz="1400" dirty="0">
                <a:solidFill>
                  <a:schemeClr val="accent6">
                    <a:lumMod val="20000"/>
                    <a:lumOff val="80000"/>
                  </a:schemeClr>
                </a:solidFill>
                <a:latin typeface="Times New Roman"/>
                <a:ea typeface="Calibri"/>
              </a:rPr>
              <a:t> </a:t>
            </a:r>
            <a:endParaRPr lang="en-US" dirty="0">
              <a:solidFill>
                <a:schemeClr val="accent6">
                  <a:lumMod val="20000"/>
                  <a:lumOff val="80000"/>
                </a:schemeClr>
              </a:solidFill>
            </a:endParaRPr>
          </a:p>
        </p:txBody>
      </p:sp>
    </p:spTree>
    <p:extLst>
      <p:ext uri="{BB962C8B-B14F-4D97-AF65-F5344CB8AC3E}">
        <p14:creationId xmlns:p14="http://schemas.microsoft.com/office/powerpoint/2010/main" val="31072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840" y="20574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82630" y="533400"/>
            <a:ext cx="9525000" cy="1200329"/>
          </a:xfrm>
          <a:prstGeom prst="rect">
            <a:avLst/>
          </a:prstGeom>
          <a:noFill/>
          <a:ln>
            <a:solidFill>
              <a:schemeClr val="bg2"/>
            </a:solidFill>
          </a:ln>
        </p:spPr>
        <p:txBody>
          <a:bodyPr wrap="square" rtlCol="0" anchor="ctr" anchorCtr="1">
            <a:spAutoFit/>
          </a:bodyPr>
          <a:lstStyle/>
          <a:p>
            <a:r>
              <a:rPr lang="vi-VN" dirty="0"/>
              <a:t>Sau khi thêm Chủ Đầu Tư “CDT007”</a:t>
            </a:r>
            <a:endParaRPr lang="en-US" dirty="0"/>
          </a:p>
          <a:p>
            <a:endParaRPr lang="en-US" dirty="0"/>
          </a:p>
          <a:p>
            <a:pPr marL="285750" indent="-285750">
              <a:buFont typeface="Wingdings" pitchFamily="2" charset="2"/>
              <a:buChar char="Ø"/>
            </a:pPr>
            <a:r>
              <a:rPr lang="en-US" dirty="0" err="1">
                <a:solidFill>
                  <a:schemeClr val="accent6">
                    <a:lumMod val="20000"/>
                    <a:lumOff val="80000"/>
                  </a:schemeClr>
                </a:solidFill>
                <a:latin typeface="Times New Roman"/>
                <a:ea typeface="Calibri"/>
              </a:rPr>
              <a:t>Btn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xóa</a:t>
            </a:r>
            <a:r>
              <a:rPr lang="en-US" dirty="0">
                <a:solidFill>
                  <a:schemeClr val="accent6">
                    <a:lumMod val="20000"/>
                    <a:lumOff val="80000"/>
                  </a:schemeClr>
                </a:solidFill>
                <a:latin typeface="Times New Roman"/>
                <a:ea typeface="Calibri"/>
              </a:rPr>
              <a:t> : </a:t>
            </a:r>
            <a:r>
              <a:rPr lang="en-US" dirty="0" err="1">
                <a:solidFill>
                  <a:schemeClr val="accent6">
                    <a:lumMod val="20000"/>
                    <a:lumOff val="80000"/>
                  </a:schemeClr>
                </a:solidFill>
                <a:latin typeface="Times New Roman"/>
                <a:ea typeface="Calibri"/>
              </a:rPr>
              <a:t>Khi</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xóa</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sẽ</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hiện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lên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thông</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báo</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Bạn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có</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muốn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xóa</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không</a:t>
            </a:r>
            <a:r>
              <a:rPr lang="en-US" dirty="0">
                <a:solidFill>
                  <a:schemeClr val="accent6">
                    <a:lumMod val="20000"/>
                    <a:lumOff val="80000"/>
                  </a:schemeClr>
                </a:solidFill>
                <a:latin typeface="Times New Roman"/>
                <a:ea typeface="Calibri"/>
              </a:rPr>
              <a:t> ?” . </a:t>
            </a:r>
            <a:r>
              <a:rPr lang="en-US" dirty="0" err="1">
                <a:solidFill>
                  <a:schemeClr val="accent6">
                    <a:lumMod val="20000"/>
                    <a:lumOff val="80000"/>
                  </a:schemeClr>
                </a:solidFill>
                <a:latin typeface="Times New Roman"/>
                <a:ea typeface="Calibri"/>
              </a:rPr>
              <a:t>Nếu</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xóa</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được</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thì</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sẽ</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hiện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lên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thông</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báo</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Bạn</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đã</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xóa</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thành</a:t>
            </a:r>
            <a:r>
              <a:rPr lang="en-US" dirty="0">
                <a:solidFill>
                  <a:schemeClr val="accent6">
                    <a:lumMod val="20000"/>
                    <a:lumOff val="80000"/>
                  </a:schemeClr>
                </a:solidFill>
                <a:latin typeface="Times New Roman"/>
                <a:ea typeface="Calibri"/>
              </a:rPr>
              <a:t> </a:t>
            </a:r>
            <a:r>
              <a:rPr lang="en-US" dirty="0" err="1">
                <a:solidFill>
                  <a:schemeClr val="accent6">
                    <a:lumMod val="20000"/>
                    <a:lumOff val="80000"/>
                  </a:schemeClr>
                </a:solidFill>
                <a:latin typeface="Times New Roman"/>
                <a:ea typeface="Calibri"/>
              </a:rPr>
              <a:t>công</a:t>
            </a:r>
            <a:r>
              <a:rPr lang="en-US" dirty="0">
                <a:solidFill>
                  <a:schemeClr val="accent6">
                    <a:lumMod val="20000"/>
                    <a:lumOff val="80000"/>
                  </a:schemeClr>
                </a:solidFill>
                <a:latin typeface="Times New Roman"/>
                <a:ea typeface="Calibri"/>
              </a:rPr>
              <a:t>” .</a:t>
            </a:r>
            <a:endParaRPr lang="en-US" dirty="0">
              <a:solidFill>
                <a:schemeClr val="accent6">
                  <a:lumMod val="20000"/>
                  <a:lumOff val="80000"/>
                </a:schemeClr>
              </a:solidFill>
            </a:endParaRPr>
          </a:p>
        </p:txBody>
      </p:sp>
    </p:spTree>
    <p:extLst>
      <p:ext uri="{BB962C8B-B14F-4D97-AF65-F5344CB8AC3E}">
        <p14:creationId xmlns:p14="http://schemas.microsoft.com/office/powerpoint/2010/main" val="168056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812" y="2438400"/>
            <a:ext cx="5597525" cy="366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6212" y="550491"/>
            <a:ext cx="9144000" cy="1718419"/>
          </a:xfrm>
          <a:prstGeom prst="rect">
            <a:avLst/>
          </a:prstGeom>
          <a:noFill/>
          <a:ln>
            <a:solidFill>
              <a:schemeClr val="bg2"/>
            </a:solidFill>
          </a:ln>
        </p:spPr>
        <p:txBody>
          <a:bodyPr wrap="square" rtlCol="0" anchor="ctr" anchorCtr="1">
            <a:spAutoFit/>
          </a:bodyPr>
          <a:lstStyle/>
          <a:p>
            <a:pPr marL="685800" marR="0" indent="228600">
              <a:lnSpc>
                <a:spcPct val="115000"/>
              </a:lnSpc>
              <a:spcBef>
                <a:spcPts val="0"/>
              </a:spcBef>
              <a:spcAft>
                <a:spcPts val="1000"/>
              </a:spcAft>
            </a:pP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Sau</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khi</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xóa</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Chủ</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Đầu</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b="1"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Tư</a:t>
            </a:r>
            <a:r>
              <a:rPr lang="en-US" sz="2000" b="1"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“CDT005”</a:t>
            </a:r>
            <a:endParaRPr lang="en-US" sz="1600" dirty="0">
              <a:solidFill>
                <a:schemeClr val="accent6">
                  <a:lumMod val="20000"/>
                  <a:lumOff val="80000"/>
                </a:schemeClr>
              </a:solidFill>
              <a:latin typeface="Times New Roman" panose="02020603050405020304" pitchFamily="18" charset="0"/>
              <a:ea typeface="Calibri"/>
              <a:cs typeface="Times New Roman" panose="02020603050405020304" pitchFamily="18" charset="0"/>
            </a:endParaRPr>
          </a:p>
          <a:p>
            <a:pPr marL="342900" marR="0" lvl="0" indent="-342900">
              <a:lnSpc>
                <a:spcPct val="115000"/>
              </a:lnSpc>
              <a:spcBef>
                <a:spcPts val="0"/>
              </a:spcBef>
              <a:spcAft>
                <a:spcPts val="1000"/>
              </a:spcAft>
              <a:buFont typeface="Wingdings"/>
              <a:buChar char=""/>
            </a:pP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Btn</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sửa</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Khi</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bấm</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vào</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bất</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cứ</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hàng</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nào</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trong</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bảng</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và</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bấm</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btn</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sửa</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thì</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sẽ</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sửa</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được</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thông</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tin </a:t>
            </a:r>
            <a:r>
              <a:rPr lang="en-US" sz="2000" dirty="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trên</a:t>
            </a:r>
            <a:r>
              <a:rPr lang="en-US" sz="2000" dirty="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r>
              <a:rPr lang="en-US" sz="2000" err="1">
                <a:solidFill>
                  <a:schemeClr val="accent6">
                    <a:lumMod val="20000"/>
                    <a:lumOff val="80000"/>
                  </a:schemeClr>
                </a:solidFill>
                <a:latin typeface="Times New Roman" panose="02020603050405020304" pitchFamily="18" charset="0"/>
                <a:ea typeface="Calibri"/>
                <a:cs typeface="Times New Roman" panose="02020603050405020304" pitchFamily="18" charset="0"/>
              </a:rPr>
              <a:t>bảng</a:t>
            </a:r>
            <a:r>
              <a:rPr lang="en-US" sz="2000">
                <a:solidFill>
                  <a:schemeClr val="accent6">
                    <a:lumMod val="20000"/>
                    <a:lumOff val="80000"/>
                  </a:schemeClr>
                </a:solidFill>
                <a:latin typeface="Times New Roman" panose="02020603050405020304" pitchFamily="18" charset="0"/>
                <a:ea typeface="Calibri"/>
                <a:cs typeface="Times New Roman" panose="02020603050405020304" pitchFamily="18" charset="0"/>
              </a:rPr>
              <a:t> .</a:t>
            </a:r>
            <a:endParaRPr lang="en-US" sz="1600" dirty="0">
              <a:solidFill>
                <a:schemeClr val="accent6">
                  <a:lumMod val="20000"/>
                  <a:lumOff val="80000"/>
                </a:schemeClr>
              </a:solidFill>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25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24" y="2362200"/>
            <a:ext cx="5815166"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1812" y="578432"/>
            <a:ext cx="9684521" cy="1581459"/>
          </a:xfrm>
          <a:prstGeom prst="rect">
            <a:avLst/>
          </a:prstGeom>
          <a:noFill/>
          <a:ln>
            <a:solidFill>
              <a:schemeClr val="bg2"/>
            </a:solidFill>
          </a:ln>
        </p:spPr>
        <p:txBody>
          <a:bodyPr wrap="square" rtlCol="0" anchor="ctr" anchorCtr="1">
            <a:spAutoFit/>
          </a:bodyPr>
          <a:lstStyle/>
          <a:p>
            <a:pPr marR="0">
              <a:lnSpc>
                <a:spcPct val="115000"/>
              </a:lnSpc>
              <a:spcBef>
                <a:spcPts val="0"/>
              </a:spcBef>
              <a:spcAft>
                <a:spcPts val="1000"/>
              </a:spcAft>
            </a:pPr>
            <a:r>
              <a:rPr lang="en-US" b="1" dirty="0" err="1">
                <a:solidFill>
                  <a:schemeClr val="accent6">
                    <a:lumMod val="20000"/>
                    <a:lumOff val="80000"/>
                  </a:schemeClr>
                </a:solidFill>
                <a:latin typeface="Times New Roman"/>
                <a:ea typeface="Calibri"/>
                <a:cs typeface="Times New Roman"/>
              </a:rPr>
              <a:t>Sau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khi</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sửa</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Chủ</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Đầu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Tư</a:t>
            </a:r>
            <a:r>
              <a:rPr lang="en-US" b="1" dirty="0">
                <a:solidFill>
                  <a:schemeClr val="accent6">
                    <a:lumMod val="20000"/>
                    <a:lumOff val="80000"/>
                  </a:schemeClr>
                </a:solidFill>
                <a:latin typeface="Times New Roman"/>
                <a:ea typeface="Calibri"/>
                <a:cs typeface="Times New Roman"/>
              </a:rPr>
              <a:t> “CDT007”</a:t>
            </a:r>
            <a:endParaRPr lang="en-US" sz="1400" dirty="0">
              <a:solidFill>
                <a:schemeClr val="accent6">
                  <a:lumMod val="20000"/>
                  <a:lumOff val="80000"/>
                </a:schemeClr>
              </a:solidFill>
              <a:latin typeface="Calibri"/>
              <a:ea typeface="Calibri"/>
              <a:cs typeface="Times New Roman"/>
            </a:endParaRPr>
          </a:p>
          <a:p>
            <a:pPr marR="0">
              <a:lnSpc>
                <a:spcPct val="115000"/>
              </a:lnSpc>
              <a:spcBef>
                <a:spcPts val="0"/>
              </a:spcBef>
              <a:spcAft>
                <a:spcPts val="0"/>
              </a:spcAft>
            </a:pP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vi-VN" dirty="0">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Sau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mới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 </a:t>
            </a:r>
            <a:r>
              <a:rPr lang="en-US" dirty="0" err="1">
                <a:solidFill>
                  <a:schemeClr val="accent6">
                    <a:lumMod val="20000"/>
                    <a:lumOff val="80000"/>
                  </a:schemeClr>
                </a:solidFill>
                <a:latin typeface="Times New Roman"/>
                <a:ea typeface="Calibri"/>
                <a:cs typeface="Times New Roman"/>
              </a:rPr>
              <a:t>cần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ấn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để</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solidFill>
                  <a:schemeClr val="accent6">
                    <a:lumMod val="20000"/>
                    <a:lumOff val="80000"/>
                  </a:schemeClr>
                </a:solidFill>
                <a:latin typeface="Times New Roman"/>
                <a:ea typeface="Calibri"/>
                <a:cs typeface="Times New Roman"/>
              </a:rPr>
              <a:t>Btn tìm kiếm : Khi click vào thì btn sẽ mở ra và được tìm bằng TENCDT</a:t>
            </a:r>
            <a:endParaRPr lang="en-US" sz="1400" dirty="0">
              <a:solidFill>
                <a:schemeClr val="accent6">
                  <a:lumMod val="20000"/>
                  <a:lumOff val="80000"/>
                </a:schemeClr>
              </a:solidFill>
              <a:latin typeface="Calibri"/>
              <a:ea typeface="Calibri"/>
              <a:cs typeface="Times New Roman"/>
            </a:endParaRPr>
          </a:p>
          <a:p>
            <a:endParaRPr lang="en-US" dirty="0">
              <a:solidFill>
                <a:schemeClr val="accent6">
                  <a:lumMod val="20000"/>
                  <a:lumOff val="80000"/>
                </a:schemeClr>
              </a:solidFill>
            </a:endParaRPr>
          </a:p>
        </p:txBody>
      </p:sp>
    </p:spTree>
    <p:extLst>
      <p:ext uri="{BB962C8B-B14F-4D97-AF65-F5344CB8AC3E}">
        <p14:creationId xmlns:p14="http://schemas.microsoft.com/office/powerpoint/2010/main" val="94587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1812" y="452671"/>
            <a:ext cx="10287000" cy="1304460"/>
          </a:xfrm>
          <a:prstGeom prst="rect">
            <a:avLst/>
          </a:prstGeom>
          <a:noFill/>
          <a:ln>
            <a:solidFill>
              <a:schemeClr val="bg2"/>
            </a:solidFill>
          </a:ln>
        </p:spPr>
        <p:txBody>
          <a:bodyPr wrap="square" rtlCol="0" anchor="ctr" anchorCtr="1">
            <a:spAutoFit/>
          </a:bodyPr>
          <a:lstStyle/>
          <a:p>
            <a:pPr>
              <a:lnSpc>
                <a:spcPct val="115000"/>
              </a:lnSpc>
              <a:spcAft>
                <a:spcPts val="1000"/>
              </a:spcAft>
            </a:pPr>
            <a:r>
              <a:rPr lang="en-US" b="1" dirty="0" err="1">
                <a:solidFill>
                  <a:schemeClr val="accent6">
                    <a:lumMod val="20000"/>
                    <a:lumOff val="80000"/>
                  </a:schemeClr>
                </a:solidFill>
                <a:latin typeface="Times New Roman"/>
                <a:ea typeface="Calibri"/>
                <a:cs typeface="Times New Roman"/>
              </a:rPr>
              <a:t>Sau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khi</a:t>
            </a:r>
            <a:r>
              <a:rPr lang="en-US" b="1" dirty="0">
                <a:solidFill>
                  <a:schemeClr val="accent6">
                    <a:lumMod val="20000"/>
                    <a:lumOff val="80000"/>
                  </a:schemeClr>
                </a:solidFill>
                <a:latin typeface="Times New Roman"/>
                <a:ea typeface="Calibri"/>
                <a:cs typeface="Times New Roman"/>
              </a:rPr>
              <a:t> </a:t>
            </a:r>
            <a:r>
              <a:rPr lang="vi-VN" b="1" dirty="0">
                <a:solidFill>
                  <a:schemeClr val="accent6">
                    <a:lumMod val="20000"/>
                    <a:lumOff val="80000"/>
                  </a:schemeClr>
                </a:solidFill>
                <a:latin typeface="Times New Roman"/>
                <a:ea typeface="Calibri"/>
                <a:cs typeface="Times New Roman"/>
              </a:rPr>
              <a:t>tìm kiếm</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Chủ</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Đầu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Tư</a:t>
            </a:r>
            <a:r>
              <a:rPr lang="en-US" b="1" dirty="0">
                <a:solidFill>
                  <a:schemeClr val="accent6">
                    <a:lumMod val="20000"/>
                    <a:lumOff val="80000"/>
                  </a:schemeClr>
                </a:solidFill>
                <a:latin typeface="Times New Roman"/>
                <a:ea typeface="Calibri"/>
                <a:cs typeface="Times New Roman"/>
              </a:rPr>
              <a:t> “CDT001”</a:t>
            </a:r>
            <a:r>
              <a:rPr lang="vi-VN" b="1" dirty="0">
                <a:solidFill>
                  <a:schemeClr val="accent6">
                    <a:lumMod val="20000"/>
                    <a:lumOff val="80000"/>
                  </a:schemeClr>
                </a:solidFill>
                <a:latin typeface="Times New Roman"/>
                <a:ea typeface="Calibri"/>
                <a:cs typeface="Times New Roman"/>
              </a:rPr>
              <a:t> bằng tên CAPITALAND</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solidFill>
                  <a:schemeClr val="accent6">
                    <a:lumMod val="20000"/>
                    <a:lumOff val="80000"/>
                  </a:schemeClr>
                </a:solidFill>
                <a:latin typeface="Times New Roman"/>
                <a:ea typeface="Calibri"/>
                <a:cs typeface="Times New Roman"/>
              </a:rPr>
              <a:t>Khi click vào các dòng bên bảng thì sẽ được hiển thị ngược lại bên các Box</a:t>
            </a:r>
            <a:endParaRPr lang="en-US" sz="1400" dirty="0">
              <a:solidFill>
                <a:schemeClr val="accent6">
                  <a:lumMod val="20000"/>
                  <a:lumOff val="80000"/>
                </a:schemeClr>
              </a:solidFill>
              <a:latin typeface="Calibri"/>
              <a:ea typeface="Calibri"/>
              <a:cs typeface="Times New Roman"/>
            </a:endParaRPr>
          </a:p>
          <a:p>
            <a:pPr>
              <a:lnSpc>
                <a:spcPct val="115000"/>
              </a:lnSpc>
              <a:spcAft>
                <a:spcPts val="1000"/>
              </a:spcAft>
            </a:pPr>
            <a:r>
              <a:rPr lang="vi-VN" b="1" dirty="0">
                <a:solidFill>
                  <a:schemeClr val="accent6">
                    <a:lumMod val="20000"/>
                    <a:lumOff val="80000"/>
                  </a:schemeClr>
                </a:solidFill>
                <a:latin typeface="Times New Roman"/>
                <a:ea typeface="Calibri"/>
                <a:cs typeface="Times New Roman"/>
              </a:rPr>
              <a:t> </a:t>
            </a:r>
            <a:endParaRPr lang="en-US" dirty="0">
              <a:solidFill>
                <a:schemeClr val="accent6">
                  <a:lumMod val="20000"/>
                  <a:lumOff val="8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819" y="1758907"/>
            <a:ext cx="558298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42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381000"/>
            <a:ext cx="9753602" cy="1143000"/>
          </a:xfrm>
        </p:spPr>
        <p:txBody>
          <a:bodyPr>
            <a:normAutofit/>
          </a:bodyPr>
          <a:lstStyle/>
          <a:p>
            <a:r>
              <a:rPr lang="en-US" sz="4000" dirty="0"/>
              <a:t>3.4 </a:t>
            </a:r>
            <a:r>
              <a:rPr lang="en-US" sz="4000" dirty="0" err="1"/>
              <a:t>Giao</a:t>
            </a:r>
            <a:r>
              <a:rPr lang="en-US" sz="4000" dirty="0"/>
              <a:t> </a:t>
            </a:r>
            <a:r>
              <a:rPr lang="en-US" sz="4000" err="1"/>
              <a:t>diện</a:t>
            </a:r>
            <a:r>
              <a:rPr lang="en-US" sz="4000"/>
              <a:t> dự </a:t>
            </a:r>
            <a:r>
              <a:rPr lang="en-US" sz="4000" dirty="0"/>
              <a:t>á</a:t>
            </a:r>
            <a:r>
              <a:rPr lang="en-US" sz="4000"/>
              <a:t>n </a:t>
            </a:r>
            <a:endParaRPr lang="en-US" sz="4000" dirty="0"/>
          </a:p>
        </p:txBody>
      </p:sp>
      <p:sp>
        <p:nvSpPr>
          <p:cNvPr id="3" name="Content Placeholder 2"/>
          <p:cNvSpPr>
            <a:spLocks noGrp="1"/>
          </p:cNvSpPr>
          <p:nvPr>
            <p:ph idx="1"/>
          </p:nvPr>
        </p:nvSpPr>
        <p:spPr>
          <a:xfrm>
            <a:off x="6246812" y="2010032"/>
            <a:ext cx="5629191" cy="4114801"/>
          </a:xfrm>
        </p:spPr>
        <p:txBody>
          <a:bodyPr>
            <a:normAutofit fontScale="92500" lnSpcReduction="20000"/>
          </a:bodyPr>
          <a:lstStyle/>
          <a:p>
            <a:pPr marL="0" marR="0">
              <a:lnSpc>
                <a:spcPct val="115000"/>
              </a:lnSpc>
              <a:spcBef>
                <a:spcPts val="0"/>
              </a:spcBef>
              <a:spcAft>
                <a:spcPts val="1000"/>
              </a:spcAft>
            </a:pPr>
            <a:r>
              <a:rPr lang="en-US" b="1" dirty="0" err="1">
                <a:solidFill>
                  <a:schemeClr val="accent6">
                    <a:lumMod val="20000"/>
                    <a:lumOff val="80000"/>
                  </a:schemeClr>
                </a:solidFill>
                <a:latin typeface="Times New Roman"/>
                <a:ea typeface="Calibri"/>
                <a:cs typeface="Times New Roman"/>
              </a:rPr>
              <a:t>Chức</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năng</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mới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dự</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án</a:t>
            </a:r>
            <a:r>
              <a:rPr lang="en-US" dirty="0">
                <a:solidFill>
                  <a:schemeClr val="accent6">
                    <a:lumMod val="20000"/>
                    <a:lumOff val="80000"/>
                  </a:schemeClr>
                </a:solidFill>
                <a:latin typeface="Times New Roman"/>
                <a:ea typeface="Calibri"/>
                <a:cs typeface="Times New Roman"/>
              </a:rPr>
              <a:t> .</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hiện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bạn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có</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muốn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không</a:t>
            </a:r>
            <a:r>
              <a:rPr lang="en-US" dirty="0">
                <a:solidFill>
                  <a:schemeClr val="accent6">
                    <a:lumMod val="20000"/>
                    <a:lumOff val="80000"/>
                  </a:schemeClr>
                </a:solidFill>
                <a:latin typeface="Times New Roman"/>
                <a:ea typeface="Calibri"/>
                <a:cs typeface="Times New Roman"/>
              </a:rPr>
              <a:t> ?” .</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bất</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cứ</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hàng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nào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trong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 </a:t>
            </a:r>
            <a:r>
              <a:rPr lang="en-US" dirty="0" err="1">
                <a:solidFill>
                  <a:schemeClr val="accent6">
                    <a:lumMod val="20000"/>
                    <a:lumOff val="80000"/>
                  </a:schemeClr>
                </a:solidFill>
                <a:latin typeface="Times New Roman"/>
                <a:ea typeface="Calibri"/>
                <a:cs typeface="Times New Roman"/>
              </a:rPr>
              <a:t>trên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Sau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mới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 </a:t>
            </a:r>
            <a:r>
              <a:rPr lang="en-US" dirty="0" err="1">
                <a:solidFill>
                  <a:schemeClr val="accent6">
                    <a:lumMod val="20000"/>
                    <a:lumOff val="80000"/>
                  </a:schemeClr>
                </a:solidFill>
                <a:latin typeface="Times New Roman"/>
                <a:ea typeface="Calibri"/>
                <a:cs typeface="Times New Roman"/>
              </a:rPr>
              <a:t>cần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ấn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để</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lưu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click </a:t>
            </a:r>
            <a:r>
              <a:rPr lang="en-US" dirty="0" err="1">
                <a:solidFill>
                  <a:schemeClr val="accent6">
                    <a:lumMod val="20000"/>
                    <a:lumOff val="80000"/>
                  </a:schemeClr>
                </a:solidFill>
                <a:latin typeface="Times New Roman"/>
                <a:ea typeface="Calibri"/>
                <a:cs typeface="Times New Roman"/>
              </a:rPr>
              <a:t>vào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dòng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hiển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thị</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ngược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lại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Box</a:t>
            </a:r>
            <a:endParaRPr lang="en-US" sz="1800" dirty="0">
              <a:solidFill>
                <a:schemeClr val="accent6">
                  <a:lumMod val="20000"/>
                  <a:lumOff val="80000"/>
                </a:schemeClr>
              </a:solidFill>
              <a:latin typeface="Calibri"/>
              <a:ea typeface="Calibri"/>
              <a:cs typeface="Times New Roman"/>
            </a:endParaRPr>
          </a:p>
          <a:p>
            <a:pPr marL="0" indent="0">
              <a:buNone/>
            </a:pPr>
            <a:endParaRPr lang="en-US" dirty="0">
              <a:solidFill>
                <a:schemeClr val="accent6">
                  <a:lumMod val="20000"/>
                  <a:lumOff val="8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989438"/>
            <a:ext cx="59436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3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1" y="152400"/>
            <a:ext cx="9144001" cy="1371600"/>
          </a:xfrm>
        </p:spPr>
        <p:txBody>
          <a:bodyPr/>
          <a:lstStyle/>
          <a:p>
            <a:r>
              <a:rPr lang="en-US" dirty="0"/>
              <a:t>3.5 </a:t>
            </a:r>
            <a:r>
              <a:rPr lang="en-US" dirty="0" err="1"/>
              <a:t>Giao</a:t>
            </a:r>
            <a:r>
              <a:rPr lang="en-US" dirty="0"/>
              <a:t> </a:t>
            </a:r>
            <a:r>
              <a:rPr lang="en-US" dirty="0" err="1"/>
              <a:t>diện</a:t>
            </a:r>
            <a:r>
              <a:rPr lang="en-US" dirty="0"/>
              <a:t> </a:t>
            </a:r>
            <a:r>
              <a:rPr lang="en-US" dirty="0" err="1"/>
              <a:t>Khách</a:t>
            </a:r>
            <a:r>
              <a:rPr lang="en-US" dirty="0"/>
              <a:t> </a:t>
            </a:r>
            <a:r>
              <a:rPr lang="en-US" dirty="0" err="1"/>
              <a:t>Hàng</a:t>
            </a:r>
            <a:endParaRPr lang="en-US" dirty="0"/>
          </a:p>
        </p:txBody>
      </p:sp>
      <p:sp>
        <p:nvSpPr>
          <p:cNvPr id="3" name="Content Placeholder 2"/>
          <p:cNvSpPr>
            <a:spLocks noGrp="1"/>
          </p:cNvSpPr>
          <p:nvPr>
            <p:ph idx="1"/>
          </p:nvPr>
        </p:nvSpPr>
        <p:spPr>
          <a:xfrm>
            <a:off x="6399212" y="1981200"/>
            <a:ext cx="5476792" cy="3581401"/>
          </a:xfrm>
        </p:spPr>
        <p:txBody>
          <a:bodyPr/>
          <a:lstStyle/>
          <a:p>
            <a:pPr marL="0" marR="0">
              <a:lnSpc>
                <a:spcPct val="115000"/>
              </a:lnSpc>
              <a:spcBef>
                <a:spcPts val="0"/>
              </a:spcBef>
              <a:spcAft>
                <a:spcPts val="1000"/>
              </a:spcAft>
            </a:pPr>
            <a:r>
              <a:rPr lang="en-US" b="1" dirty="0" err="1">
                <a:solidFill>
                  <a:schemeClr val="accent6">
                    <a:lumMod val="20000"/>
                    <a:lumOff val="80000"/>
                  </a:schemeClr>
                </a:solidFill>
                <a:latin typeface="Times New Roman"/>
                <a:ea typeface="Calibri"/>
                <a:cs typeface="Times New Roman"/>
              </a:rPr>
              <a:t>Chức</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năng</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Trước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click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Box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Enable </a:t>
            </a:r>
            <a:r>
              <a:rPr lang="en-US" dirty="0" err="1">
                <a:solidFill>
                  <a:schemeClr val="accent6">
                    <a:lumMod val="20000"/>
                    <a:lumOff val="80000"/>
                  </a:schemeClr>
                </a:solidFill>
                <a:latin typeface="Times New Roman"/>
                <a:ea typeface="Calibri"/>
                <a:cs typeface="Times New Roman"/>
              </a:rPr>
              <a:t>và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sau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click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thêm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mới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khách</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hàng</a:t>
            </a:r>
            <a:r>
              <a:rPr lang="en-US" dirty="0">
                <a:solidFill>
                  <a:schemeClr val="accent6">
                    <a:lumMod val="20000"/>
                    <a:lumOff val="80000"/>
                  </a:schemeClr>
                </a:solidFill>
                <a:latin typeface="Times New Roman"/>
                <a:ea typeface="Calibri"/>
                <a:cs typeface="Times New Roman"/>
              </a:rPr>
              <a:t> .</a:t>
            </a:r>
            <a:endParaRPr lang="en-US" sz="1800" dirty="0">
              <a:solidFill>
                <a:schemeClr val="accent6">
                  <a:lumMod val="20000"/>
                  <a:lumOff val="80000"/>
                </a:schemeClr>
              </a:solidFill>
              <a:latin typeface="Calibri"/>
              <a:ea typeface="Calibri"/>
              <a:cs typeface="Times New Roman"/>
            </a:endParaRPr>
          </a:p>
          <a:p>
            <a:pPr marL="0"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828799"/>
            <a:ext cx="5638800" cy="415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0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812" y="762000"/>
            <a:ext cx="11506200" cy="2209800"/>
          </a:xfrm>
        </p:spPr>
        <p:txBody>
          <a:bodyPr/>
          <a:lstStyle/>
          <a:p>
            <a:pPr marL="0" marR="0" indent="346075">
              <a:lnSpc>
                <a:spcPct val="115000"/>
              </a:lnSpc>
              <a:spcBef>
                <a:spcPts val="0"/>
              </a:spcBef>
              <a:spcAft>
                <a:spcPts val="1000"/>
              </a:spcAft>
            </a:pPr>
            <a:r>
              <a:rPr lang="en-US" b="1" dirty="0" err="1">
                <a:solidFill>
                  <a:schemeClr val="accent6">
                    <a:lumMod val="20000"/>
                    <a:lumOff val="80000"/>
                  </a:schemeClr>
                </a:solidFill>
                <a:latin typeface="Times New Roman"/>
                <a:ea typeface="Calibri"/>
                <a:cs typeface="Times New Roman"/>
              </a:rPr>
              <a:t>Sau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khi</a:t>
            </a:r>
            <a:r>
              <a:rPr lang="en-US" b="1" dirty="0">
                <a:solidFill>
                  <a:schemeClr val="accent6">
                    <a:lumMod val="20000"/>
                    <a:lumOff val="80000"/>
                  </a:schemeClr>
                </a:solidFill>
                <a:latin typeface="Times New Roman"/>
                <a:ea typeface="Calibri"/>
                <a:cs typeface="Times New Roman"/>
              </a:rPr>
              <a:t> </a:t>
            </a:r>
            <a:r>
              <a:rPr lang="vi-VN" b="1" dirty="0">
                <a:solidFill>
                  <a:schemeClr val="accent6">
                    <a:lumMod val="20000"/>
                    <a:lumOff val="80000"/>
                  </a:schemeClr>
                </a:solidFill>
                <a:latin typeface="Times New Roman"/>
                <a:ea typeface="Calibri"/>
                <a:cs typeface="Times New Roman"/>
              </a:rPr>
              <a:t>Thêm Khách Hàng</a:t>
            </a:r>
            <a:r>
              <a:rPr lang="en-US" b="1" dirty="0">
                <a:solidFill>
                  <a:schemeClr val="accent6">
                    <a:lumMod val="20000"/>
                    <a:lumOff val="80000"/>
                  </a:schemeClr>
                </a:solidFill>
                <a:latin typeface="Times New Roman"/>
                <a:ea typeface="Calibri"/>
                <a:cs typeface="Times New Roman"/>
              </a:rPr>
              <a:t> “</a:t>
            </a:r>
            <a:r>
              <a:rPr lang="vi-VN" b="1" dirty="0">
                <a:solidFill>
                  <a:schemeClr val="accent6">
                    <a:lumMod val="20000"/>
                    <a:lumOff val="80000"/>
                  </a:schemeClr>
                </a:solidFill>
                <a:latin typeface="Times New Roman"/>
                <a:ea typeface="Calibri"/>
                <a:cs typeface="Times New Roman"/>
              </a:rPr>
              <a:t>KH006</a:t>
            </a:r>
            <a:r>
              <a:rPr lang="en-US" b="1" dirty="0">
                <a:solidFill>
                  <a:schemeClr val="accent6">
                    <a:lumMod val="20000"/>
                    <a:lumOff val="80000"/>
                  </a:schemeClr>
                </a:solidFill>
                <a:latin typeface="Times New Roman"/>
                <a:ea typeface="Calibri"/>
                <a:cs typeface="Times New Roman"/>
              </a:rPr>
              <a:t>”</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hiện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bạn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có</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muốn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xóa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không</a:t>
            </a:r>
            <a:r>
              <a:rPr lang="en-US" dirty="0">
                <a:solidFill>
                  <a:schemeClr val="accent6">
                    <a:lumMod val="20000"/>
                    <a:lumOff val="80000"/>
                  </a:schemeClr>
                </a:solidFill>
                <a:latin typeface="Times New Roman"/>
                <a:ea typeface="Calibri"/>
                <a:cs typeface="Times New Roman"/>
              </a:rPr>
              <a:t> ?” .</a:t>
            </a:r>
            <a:r>
              <a:rPr lang="vi-VN" dirty="0">
                <a:solidFill>
                  <a:schemeClr val="accent6">
                    <a:lumMod val="20000"/>
                    <a:lumOff val="80000"/>
                  </a:schemeClr>
                </a:solidFill>
                <a:latin typeface="Times New Roman"/>
                <a:ea typeface="Calibri"/>
                <a:cs typeface="Times New Roman"/>
              </a:rPr>
              <a:t> Nếu đồng ý thì ấn Yes , không đồng ý thì ấn No .</a:t>
            </a:r>
            <a:endParaRPr lang="en-US" sz="1800" dirty="0">
              <a:solidFill>
                <a:schemeClr val="accent6">
                  <a:lumMod val="20000"/>
                  <a:lumOff val="80000"/>
                </a:schemeClr>
              </a:solidFill>
              <a:latin typeface="Calibri"/>
              <a:ea typeface="Calibri"/>
              <a:cs typeface="Times New Roman"/>
            </a:endParaRPr>
          </a:p>
          <a:p>
            <a:pPr marL="0" indent="0">
              <a:buNone/>
            </a:pPr>
            <a:endParaRPr lang="en-US" dirty="0">
              <a:solidFill>
                <a:schemeClr val="accent6">
                  <a:lumMod val="20000"/>
                  <a:lumOff val="8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2590800"/>
            <a:ext cx="6069012" cy="364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15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1. ADO.NET </a:t>
            </a:r>
            <a:r>
              <a:rPr lang="en-US" dirty="0" err="1"/>
              <a:t>là</a:t>
            </a:r>
            <a:r>
              <a:rPr lang="en-US" dirty="0"/>
              <a:t> </a:t>
            </a:r>
            <a:r>
              <a:rPr lang="en-US" dirty="0" err="1"/>
              <a:t>gì</a:t>
            </a:r>
            <a:r>
              <a:rPr lang="en-US" dirty="0"/>
              <a:t>?</a:t>
            </a:r>
          </a:p>
        </p:txBody>
      </p:sp>
      <p:sp>
        <p:nvSpPr>
          <p:cNvPr id="14" name="Content Placeholder 13"/>
          <p:cNvSpPr>
            <a:spLocks noGrp="1"/>
          </p:cNvSpPr>
          <p:nvPr>
            <p:ph idx="1"/>
          </p:nvPr>
        </p:nvSpPr>
        <p:spPr/>
        <p:txBody>
          <a:bodyPr/>
          <a:lstStyle/>
          <a:p>
            <a:pPr marL="0" indent="173038"/>
            <a:r>
              <a:rPr lang="vi-VN" dirty="0"/>
              <a:t>ADO là viết tắt của Microsoft ActiveX Data Objects. ADO.NET là một trong những công nghệ truy cập dữ liệu của Microsoft. Nó là một phần của .Net Framework được sử dụng để thiết lập kết nối giữa ứng dụng .NET và các nguồn dữ liệu.</a:t>
            </a:r>
          </a:p>
          <a:p>
            <a:pPr marL="0" indent="0"/>
            <a:r>
              <a:rPr lang="en-US" dirty="0"/>
              <a:t> </a:t>
            </a:r>
            <a:r>
              <a:rPr lang="vi-VN" dirty="0"/>
              <a:t>Các nguồn dữ liệu có thể là SQL Server, Oracle, MySQL, XML, .... ADO.NET bao gồm một tập hợp các lớp có thể được sử dụng để kết nối, truy xuất, chèn và xóa dữ liệu khỏi nguồn dữ liệu. ADO.NET chủ yếu sử dụng System.Data.dll và System.Xml.dll.</a:t>
            </a:r>
          </a:p>
          <a:p>
            <a:pPr marL="0" lvl="0" indent="0">
              <a:buNone/>
            </a:pPr>
            <a:endParaRPr lang="en-US"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barn(inVertical)">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barn(inVertical)">
                                      <p:cBhvr>
                                        <p:cTn id="19"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468312"/>
            <a:ext cx="9134391" cy="4114801"/>
          </a:xfrm>
        </p:spPr>
        <p:txBody>
          <a:bodyPr/>
          <a:lstStyle/>
          <a:p>
            <a:pPr marL="685800" marR="0" indent="228600">
              <a:lnSpc>
                <a:spcPct val="115000"/>
              </a:lnSpc>
              <a:spcBef>
                <a:spcPts val="0"/>
              </a:spcBef>
              <a:spcAft>
                <a:spcPts val="1000"/>
              </a:spcAft>
            </a:pPr>
            <a:r>
              <a:rPr lang="en-US" b="1" dirty="0" err="1">
                <a:solidFill>
                  <a:schemeClr val="accent6">
                    <a:lumMod val="20000"/>
                    <a:lumOff val="80000"/>
                  </a:schemeClr>
                </a:solidFill>
                <a:latin typeface="Times New Roman"/>
                <a:ea typeface="Calibri"/>
                <a:cs typeface="Times New Roman"/>
              </a:rPr>
              <a:t>Sau</a:t>
            </a:r>
            <a:r>
              <a:rPr lang="en-US" b="1" dirty="0">
                <a:solidFill>
                  <a:schemeClr val="accent6">
                    <a:lumMod val="20000"/>
                    <a:lumOff val="80000"/>
                  </a:schemeClr>
                </a:solidFill>
                <a:latin typeface="Times New Roman"/>
                <a:ea typeface="Calibri"/>
                <a:cs typeface="Times New Roman"/>
              </a:rPr>
              <a:t> </a:t>
            </a:r>
            <a:r>
              <a:rPr lang="en-US" b="1" dirty="0" err="1">
                <a:solidFill>
                  <a:schemeClr val="accent6">
                    <a:lumMod val="20000"/>
                    <a:lumOff val="80000"/>
                  </a:schemeClr>
                </a:solidFill>
                <a:latin typeface="Times New Roman"/>
                <a:ea typeface="Calibri"/>
                <a:cs typeface="Times New Roman"/>
              </a:rPr>
              <a:t>khi</a:t>
            </a:r>
            <a:r>
              <a:rPr lang="en-US" b="1" dirty="0">
                <a:solidFill>
                  <a:schemeClr val="accent6">
                    <a:lumMod val="20000"/>
                    <a:lumOff val="80000"/>
                  </a:schemeClr>
                </a:solidFill>
                <a:latin typeface="Times New Roman"/>
                <a:ea typeface="Calibri"/>
                <a:cs typeface="Times New Roman"/>
              </a:rPr>
              <a:t> </a:t>
            </a:r>
            <a:r>
              <a:rPr lang="vi-VN" b="1" dirty="0">
                <a:solidFill>
                  <a:schemeClr val="accent6">
                    <a:lumMod val="20000"/>
                    <a:lumOff val="80000"/>
                  </a:schemeClr>
                </a:solidFill>
                <a:latin typeface="Times New Roman"/>
                <a:ea typeface="Calibri"/>
                <a:cs typeface="Times New Roman"/>
              </a:rPr>
              <a:t>Xóa Khách Hàng</a:t>
            </a:r>
            <a:r>
              <a:rPr lang="en-US" b="1" dirty="0">
                <a:solidFill>
                  <a:schemeClr val="accent6">
                    <a:lumMod val="20000"/>
                    <a:lumOff val="80000"/>
                  </a:schemeClr>
                </a:solidFill>
                <a:latin typeface="Times New Roman"/>
                <a:ea typeface="Calibri"/>
                <a:cs typeface="Times New Roman"/>
              </a:rPr>
              <a:t> “</a:t>
            </a:r>
            <a:r>
              <a:rPr lang="vi-VN" b="1" dirty="0">
                <a:solidFill>
                  <a:schemeClr val="accent6">
                    <a:lumMod val="20000"/>
                    <a:lumOff val="80000"/>
                  </a:schemeClr>
                </a:solidFill>
                <a:latin typeface="Times New Roman"/>
                <a:ea typeface="Calibri"/>
                <a:cs typeface="Times New Roman"/>
              </a:rPr>
              <a:t>KH001</a:t>
            </a:r>
            <a:r>
              <a:rPr lang="en-US" b="1" dirty="0">
                <a:solidFill>
                  <a:schemeClr val="accent6">
                    <a:lumMod val="20000"/>
                    <a:lumOff val="80000"/>
                  </a:schemeClr>
                </a:solidFill>
                <a:latin typeface="Times New Roman"/>
                <a:ea typeface="Calibri"/>
                <a:cs typeface="Times New Roman"/>
              </a:rPr>
              <a:t>”</a:t>
            </a:r>
            <a:endParaRPr lang="en-US" sz="18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 </a:t>
            </a:r>
            <a:r>
              <a:rPr lang="en-US" dirty="0" err="1">
                <a:solidFill>
                  <a:schemeClr val="accent6">
                    <a:lumMod val="20000"/>
                    <a:lumOff val="80000"/>
                  </a:schemeClr>
                </a:solidFill>
                <a:latin typeface="Times New Roman"/>
                <a:ea typeface="Calibri"/>
                <a:cs typeface="Times New Roman"/>
              </a:rPr>
              <a:t>Khi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bất</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cứ</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hàng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nào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trong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và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bấm</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btn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thì</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sẽ</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thông</a:t>
            </a:r>
            <a:r>
              <a:rPr lang="en-US" dirty="0">
                <a:solidFill>
                  <a:schemeClr val="accent6">
                    <a:lumMod val="20000"/>
                    <a:lumOff val="80000"/>
                  </a:schemeClr>
                </a:solidFill>
                <a:latin typeface="Times New Roman"/>
                <a:ea typeface="Calibri"/>
                <a:cs typeface="Times New Roman"/>
              </a:rPr>
              <a:t> tin</a:t>
            </a:r>
            <a:r>
              <a:rPr lang="vi-VN" dirty="0">
                <a:solidFill>
                  <a:schemeClr val="accent6">
                    <a:lumMod val="20000"/>
                    <a:lumOff val="80000"/>
                  </a:schemeClr>
                </a:solidFill>
                <a:latin typeface="Times New Roman"/>
                <a:ea typeface="Calibri"/>
                <a:cs typeface="Times New Roman"/>
              </a:rPr>
              <a:t> HOTEN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endParaRPr lang="en-US" sz="1800" dirty="0">
              <a:solidFill>
                <a:schemeClr val="accent6">
                  <a:lumMod val="20000"/>
                  <a:lumOff val="80000"/>
                </a:schemeClr>
              </a:solidFill>
              <a:latin typeface="Calibri"/>
              <a:ea typeface="Calibri"/>
              <a:cs typeface="Times New Roman"/>
            </a:endParaRPr>
          </a:p>
          <a:p>
            <a:pPr marL="0" indent="0">
              <a:buNone/>
            </a:pPr>
            <a:endParaRPr lang="en-US" dirty="0">
              <a:solidFill>
                <a:schemeClr val="accent6">
                  <a:lumMod val="20000"/>
                  <a:lumOff val="80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2560724"/>
            <a:ext cx="6697381"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21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2" y="360361"/>
            <a:ext cx="9134391" cy="4114801"/>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Sửa tên Khách Hàng</a:t>
            </a:r>
            <a:r>
              <a:rPr lang="en-US" b="1" dirty="0">
                <a:latin typeface="Times New Roman"/>
                <a:ea typeface="Calibri"/>
                <a:cs typeface="Times New Roman"/>
              </a:rPr>
              <a:t> “</a:t>
            </a:r>
            <a:r>
              <a:rPr lang="vi-VN" b="1" dirty="0">
                <a:latin typeface="Times New Roman"/>
                <a:ea typeface="Calibri"/>
                <a:cs typeface="Times New Roman"/>
              </a:rPr>
              <a:t>KH006</a:t>
            </a:r>
            <a:r>
              <a:rPr lang="en-US" b="1" dirty="0">
                <a:latin typeface="Times New Roman"/>
                <a:ea typeface="Calibri"/>
                <a:cs typeface="Times New Roman"/>
              </a:rPr>
              <a:t>”</a:t>
            </a:r>
            <a:endParaRPr lang="en-US" sz="1800" dirty="0">
              <a:latin typeface="Calibri"/>
              <a:ea typeface="Calibri"/>
              <a:cs typeface="Times New Roman"/>
            </a:endParaRPr>
          </a:p>
          <a:p>
            <a:pPr>
              <a:buFont typeface="Wingdings" pitchFamily="2" charset="2"/>
              <a:buChar char="Ø"/>
            </a:pPr>
            <a:r>
              <a:rPr lang="en-US" dirty="0">
                <a:latin typeface="Times New Roman"/>
                <a:ea typeface="Calibri"/>
              </a:rPr>
              <a:t> </a:t>
            </a:r>
            <a:r>
              <a:rPr lang="vi-VN" dirty="0">
                <a:latin typeface="Times New Roman"/>
                <a:ea typeface="Calibri"/>
              </a:rPr>
              <a:t>Btn Tìm Kiếm : Khi ấn btn này thì sẽ cho người sử dụng tìm theo tên Khách</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2362200"/>
            <a:ext cx="7391400" cy="399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2" y="457200"/>
            <a:ext cx="9134391" cy="4114801"/>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tìm theo tên Khách Hàng</a:t>
            </a:r>
            <a:r>
              <a:rPr lang="en-US" b="1" dirty="0">
                <a:latin typeface="Times New Roman"/>
                <a:ea typeface="Calibri"/>
                <a:cs typeface="Times New Roman"/>
              </a:rPr>
              <a:t> “</a:t>
            </a:r>
            <a:r>
              <a:rPr lang="vi-VN" b="1" dirty="0">
                <a:latin typeface="Times New Roman"/>
                <a:ea typeface="Calibri"/>
                <a:cs typeface="Times New Roman"/>
              </a:rPr>
              <a:t>KH006</a:t>
            </a:r>
            <a:r>
              <a:rPr lang="en-US" b="1" dirty="0">
                <a:latin typeface="Times New Roman"/>
                <a:ea typeface="Calibri"/>
                <a:cs typeface="Times New Roman"/>
              </a:rPr>
              <a:t>”</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vi-VN" dirty="0">
                <a:latin typeface="Times New Roman"/>
                <a:ea typeface="Calibri"/>
                <a:cs typeface="Times New Roman"/>
              </a:rPr>
              <a:t>lưu</a:t>
            </a:r>
            <a:r>
              <a:rPr lang="en-US" dirty="0">
                <a:latin typeface="Times New Roman"/>
                <a:ea typeface="Calibri"/>
                <a:cs typeface="Times New Roman"/>
              </a:rPr>
              <a:t>: </a:t>
            </a:r>
            <a:r>
              <a:rPr lang="en-US" dirty="0" err="1">
                <a:latin typeface="Times New Roman"/>
                <a:ea typeface="Calibri"/>
                <a:cs typeface="Times New Roman"/>
              </a:rPr>
              <a:t>Sau</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mới</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tin </a:t>
            </a:r>
            <a:r>
              <a:rPr lang="en-US" dirty="0" err="1">
                <a:latin typeface="Times New Roman"/>
                <a:ea typeface="Calibri"/>
                <a:cs typeface="Times New Roman"/>
              </a:rPr>
              <a:t>cần</a:t>
            </a:r>
            <a:r>
              <a:rPr lang="en-US" dirty="0">
                <a:latin typeface="Times New Roman"/>
                <a:ea typeface="Calibri"/>
                <a:cs typeface="Times New Roman"/>
              </a:rPr>
              <a:t> </a:t>
            </a:r>
            <a:r>
              <a:rPr lang="en-US" dirty="0" err="1">
                <a:latin typeface="Times New Roman"/>
                <a:ea typeface="Calibri"/>
                <a:cs typeface="Times New Roman"/>
              </a:rPr>
              <a:t>ấn</a:t>
            </a:r>
            <a:r>
              <a:rPr lang="en-US" dirty="0">
                <a:latin typeface="Times New Roman"/>
                <a:ea typeface="Calibri"/>
                <a:cs typeface="Times New Roman"/>
              </a:rPr>
              <a:t> </a:t>
            </a: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lưu</a:t>
            </a:r>
            <a:r>
              <a:rPr lang="en-US" dirty="0">
                <a:latin typeface="Times New Roman"/>
                <a:ea typeface="Calibri"/>
                <a:cs typeface="Times New Roman"/>
              </a:rPr>
              <a:t> </a:t>
            </a:r>
            <a:r>
              <a:rPr lang="en-US" dirty="0" err="1">
                <a:latin typeface="Times New Roman"/>
                <a:ea typeface="Calibri"/>
                <a:cs typeface="Times New Roman"/>
              </a:rPr>
              <a:t>để</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tin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lưu</a:t>
            </a:r>
            <a:r>
              <a:rPr lang="en-US" dirty="0">
                <a:latin typeface="Times New Roman"/>
                <a:ea typeface="Calibri"/>
                <a:cs typeface="Times New Roman"/>
              </a:rPr>
              <a:t> </a:t>
            </a:r>
            <a:r>
              <a:rPr lang="en-US" dirty="0" err="1">
                <a:latin typeface="Times New Roman"/>
                <a:ea typeface="Calibri"/>
                <a:cs typeface="Times New Roman"/>
              </a:rPr>
              <a:t>trên</a:t>
            </a:r>
            <a:r>
              <a:rPr lang="en-US" dirty="0">
                <a:latin typeface="Times New Roman"/>
                <a:ea typeface="Calibri"/>
                <a:cs typeface="Times New Roman"/>
              </a:rPr>
              <a:t> </a:t>
            </a:r>
            <a:r>
              <a:rPr lang="en-US" dirty="0" err="1">
                <a:latin typeface="Times New Roman"/>
                <a:ea typeface="Calibri"/>
                <a:cs typeface="Times New Roman"/>
              </a:rPr>
              <a:t>bảng</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vào</a:t>
            </a:r>
            <a:r>
              <a:rPr lang="en-US" dirty="0">
                <a:latin typeface="Times New Roman"/>
                <a:ea typeface="Calibri"/>
                <a:cs typeface="Times New Roman"/>
              </a:rPr>
              <a:t> </a:t>
            </a:r>
            <a:r>
              <a:rPr lang="en-US" dirty="0" err="1">
                <a:latin typeface="Times New Roman"/>
                <a:ea typeface="Calibri"/>
                <a:cs typeface="Times New Roman"/>
              </a:rPr>
              <a:t>các</a:t>
            </a:r>
            <a:r>
              <a:rPr lang="en-US" dirty="0">
                <a:latin typeface="Times New Roman"/>
                <a:ea typeface="Calibri"/>
                <a:cs typeface="Times New Roman"/>
              </a:rPr>
              <a:t> </a:t>
            </a:r>
            <a:r>
              <a:rPr lang="en-US" dirty="0" err="1">
                <a:latin typeface="Times New Roman"/>
                <a:ea typeface="Calibri"/>
                <a:cs typeface="Times New Roman"/>
              </a:rPr>
              <a:t>dòng</a:t>
            </a:r>
            <a:r>
              <a:rPr lang="en-US" dirty="0">
                <a:latin typeface="Times New Roman"/>
                <a:ea typeface="Calibri"/>
                <a:cs typeface="Times New Roman"/>
              </a:rPr>
              <a:t> </a:t>
            </a:r>
            <a:r>
              <a:rPr lang="en-US" dirty="0" err="1">
                <a:latin typeface="Times New Roman"/>
                <a:ea typeface="Calibri"/>
                <a:cs typeface="Times New Roman"/>
              </a:rPr>
              <a:t>bên</a:t>
            </a:r>
            <a:r>
              <a:rPr lang="en-US" dirty="0">
                <a:latin typeface="Times New Roman"/>
                <a:ea typeface="Calibri"/>
                <a:cs typeface="Times New Roman"/>
              </a:rPr>
              <a:t> </a:t>
            </a:r>
            <a:r>
              <a:rPr lang="en-US" dirty="0" err="1">
                <a:latin typeface="Times New Roman"/>
                <a:ea typeface="Calibri"/>
                <a:cs typeface="Times New Roman"/>
              </a:rPr>
              <a:t>bảng</a:t>
            </a:r>
            <a:r>
              <a:rPr lang="en-US" dirty="0">
                <a:latin typeface="Times New Roman"/>
                <a:ea typeface="Calibri"/>
                <a:cs typeface="Times New Roman"/>
              </a:rPr>
              <a:t>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hiển</a:t>
            </a:r>
            <a:r>
              <a:rPr lang="en-US" dirty="0">
                <a:latin typeface="Times New Roman"/>
                <a:ea typeface="Calibri"/>
                <a:cs typeface="Times New Roman"/>
              </a:rPr>
              <a:t> </a:t>
            </a:r>
            <a:r>
              <a:rPr lang="en-US" dirty="0" err="1">
                <a:latin typeface="Times New Roman"/>
                <a:ea typeface="Calibri"/>
                <a:cs typeface="Times New Roman"/>
              </a:rPr>
              <a:t>thị</a:t>
            </a:r>
            <a:r>
              <a:rPr lang="en-US" dirty="0">
                <a:latin typeface="Times New Roman"/>
                <a:ea typeface="Calibri"/>
                <a:cs typeface="Times New Roman"/>
              </a:rPr>
              <a:t> </a:t>
            </a:r>
            <a:r>
              <a:rPr lang="en-US" dirty="0" err="1">
                <a:latin typeface="Times New Roman"/>
                <a:ea typeface="Calibri"/>
                <a:cs typeface="Times New Roman"/>
              </a:rPr>
              <a:t>ngược</a:t>
            </a:r>
            <a:r>
              <a:rPr lang="en-US" dirty="0">
                <a:latin typeface="Times New Roman"/>
                <a:ea typeface="Calibri"/>
                <a:cs typeface="Times New Roman"/>
              </a:rPr>
              <a:t> </a:t>
            </a:r>
            <a:r>
              <a:rPr lang="en-US" dirty="0" err="1">
                <a:latin typeface="Times New Roman"/>
                <a:ea typeface="Calibri"/>
                <a:cs typeface="Times New Roman"/>
              </a:rPr>
              <a:t>lại</a:t>
            </a:r>
            <a:r>
              <a:rPr lang="en-US" dirty="0">
                <a:latin typeface="Times New Roman"/>
                <a:ea typeface="Calibri"/>
                <a:cs typeface="Times New Roman"/>
              </a:rPr>
              <a:t> </a:t>
            </a:r>
            <a:r>
              <a:rPr lang="en-US" dirty="0" err="1">
                <a:latin typeface="Times New Roman"/>
                <a:ea typeface="Calibri"/>
                <a:cs typeface="Times New Roman"/>
              </a:rPr>
              <a:t>bên</a:t>
            </a:r>
            <a:r>
              <a:rPr lang="en-US" dirty="0">
                <a:latin typeface="Times New Roman"/>
                <a:ea typeface="Calibri"/>
                <a:cs typeface="Times New Roman"/>
              </a:rPr>
              <a:t> </a:t>
            </a:r>
            <a:r>
              <a:rPr lang="en-US" dirty="0" err="1">
                <a:latin typeface="Times New Roman"/>
                <a:ea typeface="Calibri"/>
                <a:cs typeface="Times New Roman"/>
              </a:rPr>
              <a:t>các</a:t>
            </a:r>
            <a:r>
              <a:rPr lang="en-US" dirty="0">
                <a:latin typeface="Times New Roman"/>
                <a:ea typeface="Calibri"/>
                <a:cs typeface="Times New Roman"/>
              </a:rPr>
              <a:t> Box</a:t>
            </a:r>
            <a:endParaRPr lang="en-US" sz="1800" dirty="0">
              <a:latin typeface="Calibri"/>
              <a:ea typeface="Calibri"/>
              <a:cs typeface="Times New Roman"/>
            </a:endParaRP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3048000"/>
            <a:ext cx="7696200" cy="306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63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1" y="381000"/>
            <a:ext cx="9753603" cy="1371600"/>
          </a:xfrm>
        </p:spPr>
        <p:txBody>
          <a:bodyPr/>
          <a:lstStyle/>
          <a:p>
            <a:r>
              <a:rPr lang="en-US" dirty="0">
                <a:latin typeface="Times New Roman" panose="02020603050405020304" pitchFamily="18" charset="0"/>
                <a:cs typeface="Times New Roman" panose="02020603050405020304" pitchFamily="18" charset="0"/>
              </a:rPr>
              <a:t>3.6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diện thuế</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70612" y="2438400"/>
            <a:ext cx="5629191" cy="4114801"/>
          </a:xfrm>
        </p:spPr>
        <p:txBody>
          <a:bodyPr/>
          <a:lstStyle/>
          <a:p>
            <a:pPr marL="0" marR="0">
              <a:lnSpc>
                <a:spcPct val="115000"/>
              </a:lnSpc>
              <a:spcBef>
                <a:spcPts val="0"/>
              </a:spcBef>
              <a:spcAft>
                <a:spcPts val="1000"/>
              </a:spcAft>
            </a:pPr>
            <a:r>
              <a:rPr lang="en-US" b="1" dirty="0" err="1">
                <a:latin typeface="Times New Roman"/>
                <a:ea typeface="Calibri"/>
                <a:cs typeface="Times New Roman"/>
              </a:rPr>
              <a:t>Chức</a:t>
            </a:r>
            <a:r>
              <a:rPr lang="en-US" b="1" dirty="0">
                <a:latin typeface="Times New Roman"/>
                <a:ea typeface="Calibri"/>
                <a:cs typeface="Times New Roman"/>
              </a:rPr>
              <a:t> </a:t>
            </a:r>
            <a:r>
              <a:rPr lang="en-US" b="1" dirty="0" err="1">
                <a:latin typeface="Times New Roman"/>
                <a:ea typeface="Calibri"/>
                <a:cs typeface="Times New Roman"/>
              </a:rPr>
              <a:t>năng</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Trước</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textBox</a:t>
            </a:r>
            <a:r>
              <a:rPr lang="en-US" dirty="0">
                <a:latin typeface="Times New Roman"/>
                <a:ea typeface="Calibri"/>
                <a:cs typeface="Times New Roman"/>
              </a:rPr>
              <a:t> </a:t>
            </a:r>
            <a:r>
              <a:rPr lang="en-US" dirty="0" err="1">
                <a:latin typeface="Times New Roman"/>
                <a:ea typeface="Calibri"/>
                <a:cs typeface="Times New Roman"/>
              </a:rPr>
              <a:t>mã</a:t>
            </a:r>
            <a:r>
              <a:rPr lang="en-US" dirty="0">
                <a:latin typeface="Times New Roman"/>
                <a:ea typeface="Calibri"/>
                <a:cs typeface="Times New Roman"/>
              </a:rPr>
              <a:t> </a:t>
            </a:r>
            <a:r>
              <a:rPr lang="en-US" dirty="0" err="1">
                <a:latin typeface="Times New Roman"/>
                <a:ea typeface="Calibri"/>
                <a:cs typeface="Times New Roman"/>
              </a:rPr>
              <a:t>số</a:t>
            </a:r>
            <a:r>
              <a:rPr lang="en-US" dirty="0">
                <a:latin typeface="Times New Roman"/>
                <a:ea typeface="Calibri"/>
                <a:cs typeface="Times New Roman"/>
              </a:rPr>
              <a:t> </a:t>
            </a:r>
            <a:r>
              <a:rPr lang="en-US" dirty="0" err="1">
                <a:latin typeface="Times New Roman"/>
                <a:ea typeface="Calibri"/>
                <a:cs typeface="Times New Roman"/>
              </a:rPr>
              <a:t>thuế</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Enable </a:t>
            </a:r>
            <a:r>
              <a:rPr lang="en-US" dirty="0" err="1">
                <a:latin typeface="Times New Roman"/>
                <a:ea typeface="Calibri"/>
                <a:cs typeface="Times New Roman"/>
              </a:rPr>
              <a:t>và</a:t>
            </a:r>
            <a:r>
              <a:rPr lang="en-US" dirty="0">
                <a:latin typeface="Times New Roman"/>
                <a:ea typeface="Calibri"/>
                <a:cs typeface="Times New Roman"/>
              </a:rPr>
              <a:t> </a:t>
            </a:r>
            <a:r>
              <a:rPr lang="en-US" dirty="0" err="1">
                <a:latin typeface="Times New Roman"/>
                <a:ea typeface="Calibri"/>
                <a:cs typeface="Times New Roman"/>
              </a:rPr>
              <a:t>sau</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mới</a:t>
            </a:r>
            <a:r>
              <a:rPr lang="en-US" dirty="0">
                <a:latin typeface="Times New Roman"/>
                <a:ea typeface="Calibri"/>
                <a:cs typeface="Times New Roman"/>
              </a:rPr>
              <a:t> </a:t>
            </a:r>
            <a:r>
              <a:rPr lang="en-US" dirty="0" err="1">
                <a:latin typeface="Times New Roman"/>
                <a:ea typeface="Calibri"/>
                <a:cs typeface="Times New Roman"/>
              </a:rPr>
              <a:t>thuế</a:t>
            </a:r>
            <a:r>
              <a:rPr lang="en-US" dirty="0">
                <a:latin typeface="Times New Roman"/>
                <a:ea typeface="Calibri"/>
                <a:cs typeface="Times New Roman"/>
              </a:rPr>
              <a:t> .</a:t>
            </a:r>
            <a:endParaRPr lang="en-US" sz="1800" dirty="0">
              <a:latin typeface="Calibri"/>
              <a:ea typeface="Calibri"/>
              <a:cs typeface="Times New Roman"/>
            </a:endParaRPr>
          </a:p>
          <a:p>
            <a:pPr marL="0" indent="0">
              <a:buNone/>
            </a:pP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1" y="2286000"/>
            <a:ext cx="5486401"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54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530" y="304800"/>
            <a:ext cx="9160585" cy="2036652"/>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Thêm Thuế</a:t>
            </a:r>
            <a:r>
              <a:rPr lang="en-US" b="1" dirty="0">
                <a:latin typeface="Times New Roman"/>
                <a:ea typeface="Calibri"/>
                <a:cs typeface="Times New Roman"/>
              </a:rPr>
              <a:t> “</a:t>
            </a:r>
            <a:r>
              <a:rPr lang="vi-VN" b="1" dirty="0">
                <a:latin typeface="Times New Roman"/>
                <a:ea typeface="Calibri"/>
                <a:cs typeface="Times New Roman"/>
              </a:rPr>
              <a:t>T006</a:t>
            </a:r>
            <a:r>
              <a:rPr lang="en-US" b="1" dirty="0">
                <a:latin typeface="Times New Roman"/>
                <a:ea typeface="Calibri"/>
                <a:cs typeface="Times New Roman"/>
              </a:rPr>
              <a:t>”</a:t>
            </a:r>
            <a:r>
              <a:rPr lang="en-US" dirty="0">
                <a:latin typeface="Times New Roman"/>
                <a:ea typeface="Calibri"/>
                <a:cs typeface="Times New Roman"/>
              </a:rPr>
              <a:t> </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 </a:t>
            </a:r>
            <a:r>
              <a:rPr lang="en-US" dirty="0" err="1">
                <a:latin typeface="Times New Roman"/>
                <a:ea typeface="Calibri"/>
                <a:cs typeface="Times New Roman"/>
              </a:rPr>
              <a:t>Khi</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a:t>
            </a:r>
            <a:r>
              <a:rPr lang="en-US" dirty="0" err="1">
                <a:latin typeface="Times New Roman"/>
                <a:ea typeface="Calibri"/>
                <a:cs typeface="Times New Roman"/>
              </a:rPr>
              <a:t>hiện</a:t>
            </a:r>
            <a:r>
              <a:rPr lang="en-US" dirty="0">
                <a:latin typeface="Times New Roman"/>
                <a:ea typeface="Calibri"/>
                <a:cs typeface="Times New Roman"/>
              </a:rPr>
              <a:t> </a:t>
            </a:r>
            <a:r>
              <a:rPr lang="en-US" dirty="0" err="1">
                <a:latin typeface="Times New Roman"/>
                <a:ea typeface="Calibri"/>
                <a:cs typeface="Times New Roman"/>
              </a:rPr>
              <a:t>lên</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a:t>
            </a:r>
            <a:r>
              <a:rPr lang="en-US" dirty="0" err="1">
                <a:latin typeface="Times New Roman"/>
                <a:ea typeface="Calibri"/>
                <a:cs typeface="Times New Roman"/>
              </a:rPr>
              <a:t>báo</a:t>
            </a:r>
            <a:r>
              <a:rPr lang="en-US" dirty="0">
                <a:latin typeface="Times New Roman"/>
                <a:ea typeface="Calibri"/>
                <a:cs typeface="Times New Roman"/>
              </a:rPr>
              <a:t> “</a:t>
            </a:r>
            <a:r>
              <a:rPr lang="en-US" dirty="0" err="1">
                <a:latin typeface="Times New Roman"/>
                <a:ea typeface="Calibri"/>
                <a:cs typeface="Times New Roman"/>
              </a:rPr>
              <a:t>bạn</a:t>
            </a:r>
            <a:r>
              <a:rPr lang="en-US" dirty="0">
                <a:latin typeface="Times New Roman"/>
                <a:ea typeface="Calibri"/>
                <a:cs typeface="Times New Roman"/>
              </a:rPr>
              <a:t> </a:t>
            </a:r>
            <a:r>
              <a:rPr lang="en-US" dirty="0" err="1">
                <a:latin typeface="Times New Roman"/>
                <a:ea typeface="Calibri"/>
                <a:cs typeface="Times New Roman"/>
              </a:rPr>
              <a:t>có</a:t>
            </a:r>
            <a:r>
              <a:rPr lang="en-US" dirty="0">
                <a:latin typeface="Times New Roman"/>
                <a:ea typeface="Calibri"/>
                <a:cs typeface="Times New Roman"/>
              </a:rPr>
              <a:t> </a:t>
            </a:r>
            <a:r>
              <a:rPr lang="en-US" dirty="0" err="1">
                <a:latin typeface="Times New Roman"/>
                <a:ea typeface="Calibri"/>
                <a:cs typeface="Times New Roman"/>
              </a:rPr>
              <a:t>muốn</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a:t>
            </a:r>
            <a:r>
              <a:rPr lang="en-US" dirty="0" err="1">
                <a:latin typeface="Times New Roman"/>
                <a:ea typeface="Calibri"/>
                <a:cs typeface="Times New Roman"/>
              </a:rPr>
              <a:t>không</a:t>
            </a:r>
            <a:r>
              <a:rPr lang="en-US" dirty="0">
                <a:latin typeface="Times New Roman"/>
                <a:ea typeface="Calibri"/>
                <a:cs typeface="Times New Roman"/>
              </a:rPr>
              <a:t> ?” .</a:t>
            </a:r>
            <a:r>
              <a:rPr lang="vi-VN" dirty="0">
                <a:latin typeface="Times New Roman"/>
                <a:ea typeface="Calibri"/>
                <a:cs typeface="Times New Roman"/>
              </a:rPr>
              <a:t> Nếu đồng ý thì ấn Yes , không đồng ý thì ấn No .</a:t>
            </a:r>
            <a:endParaRPr lang="en-US" sz="1800" dirty="0">
              <a:latin typeface="Calibri"/>
              <a:ea typeface="Calibri"/>
              <a:cs typeface="Times New Roman"/>
            </a:endParaRP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1998620"/>
            <a:ext cx="8644023" cy="442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72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2" y="228600"/>
            <a:ext cx="9134391" cy="4114801"/>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Xóa Thuế</a:t>
            </a:r>
            <a:r>
              <a:rPr lang="en-US" b="1" dirty="0">
                <a:latin typeface="Times New Roman"/>
                <a:ea typeface="Calibri"/>
                <a:cs typeface="Times New Roman"/>
              </a:rPr>
              <a:t> “</a:t>
            </a:r>
            <a:r>
              <a:rPr lang="vi-VN" b="1" dirty="0">
                <a:latin typeface="Times New Roman"/>
                <a:ea typeface="Calibri"/>
                <a:cs typeface="Times New Roman"/>
              </a:rPr>
              <a:t>T006</a:t>
            </a:r>
            <a:r>
              <a:rPr lang="en-US" b="1" dirty="0">
                <a:latin typeface="Times New Roman"/>
                <a:ea typeface="Calibri"/>
                <a:cs typeface="Times New Roman"/>
              </a:rPr>
              <a:t>”</a:t>
            </a:r>
            <a:r>
              <a:rPr lang="vi-VN" b="1" dirty="0">
                <a:latin typeface="Times New Roman"/>
                <a:ea typeface="Calibri"/>
                <a:cs typeface="Times New Roman"/>
              </a:rPr>
              <a:t> và “T005”</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latin typeface="Times New Roman"/>
                <a:ea typeface="Calibri"/>
                <a:cs typeface="Times New Roman"/>
              </a:rPr>
              <a:t>Btn sửa : Khi bấm vào bất cứ hàng nào trong bảng và bấm btn sửa thì sẽ sửa được thông tin TENTHUE trên bảng .</a:t>
            </a:r>
            <a:endParaRPr lang="en-US" sz="1800" dirty="0">
              <a:latin typeface="Calibri"/>
              <a:ea typeface="Calibri"/>
              <a:cs typeface="Times New Roman"/>
            </a:endParaRPr>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2040237"/>
            <a:ext cx="8042061" cy="398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47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216" y="838200"/>
            <a:ext cx="9134391" cy="4114801"/>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Sửa tên Thuế</a:t>
            </a:r>
            <a:r>
              <a:rPr lang="en-US" b="1" dirty="0">
                <a:latin typeface="Times New Roman"/>
                <a:ea typeface="Calibri"/>
                <a:cs typeface="Times New Roman"/>
              </a:rPr>
              <a:t> “</a:t>
            </a:r>
            <a:r>
              <a:rPr lang="vi-VN" b="1" dirty="0">
                <a:latin typeface="Times New Roman"/>
                <a:ea typeface="Calibri"/>
                <a:cs typeface="Times New Roman"/>
              </a:rPr>
              <a:t>T004</a:t>
            </a:r>
            <a:r>
              <a:rPr lang="en-US" b="1" dirty="0">
                <a:latin typeface="Times New Roman"/>
                <a:ea typeface="Calibri"/>
                <a:cs typeface="Times New Roman"/>
              </a:rPr>
              <a:t>” </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latin typeface="Times New Roman"/>
                <a:ea typeface="Calibri"/>
                <a:cs typeface="Times New Roman"/>
              </a:rPr>
              <a:t>Btn tìm kiếm: Khi ấn btn này thì sẽ cho người sử dụng tìm theo tên Thuế</a:t>
            </a:r>
            <a:endParaRPr lang="en-US" sz="1800" dirty="0">
              <a:latin typeface="Calibri"/>
              <a:ea typeface="Calibri"/>
              <a:cs typeface="Times New Roman"/>
            </a:endParaRP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667000"/>
            <a:ext cx="8229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8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835" y="304800"/>
            <a:ext cx="9134391" cy="4114801"/>
          </a:xfrm>
        </p:spPr>
        <p:txBody>
          <a:bodyPr/>
          <a:lstStyle/>
          <a:p>
            <a:pPr marL="685800" marR="0" indent="228600">
              <a:lnSpc>
                <a:spcPct val="115000"/>
              </a:lnSpc>
              <a:spcBef>
                <a:spcPts val="0"/>
              </a:spcBef>
              <a:spcAft>
                <a:spcPts val="1000"/>
              </a:spcAft>
            </a:pPr>
            <a:r>
              <a:rPr lang="en-US" b="1" dirty="0" err="1">
                <a:latin typeface="Times New Roman"/>
                <a:ea typeface="Calibri"/>
                <a:cs typeface="Times New Roman"/>
              </a:rPr>
              <a:t>Sau</a:t>
            </a:r>
            <a:r>
              <a:rPr lang="en-US" b="1" dirty="0">
                <a:latin typeface="Times New Roman"/>
                <a:ea typeface="Calibri"/>
                <a:cs typeface="Times New Roman"/>
              </a:rPr>
              <a:t> </a:t>
            </a:r>
            <a:r>
              <a:rPr lang="en-US" b="1" dirty="0" err="1">
                <a:latin typeface="Times New Roman"/>
                <a:ea typeface="Calibri"/>
                <a:cs typeface="Times New Roman"/>
              </a:rPr>
              <a:t>khi</a:t>
            </a:r>
            <a:r>
              <a:rPr lang="en-US" b="1" dirty="0">
                <a:latin typeface="Times New Roman"/>
                <a:ea typeface="Calibri"/>
                <a:cs typeface="Times New Roman"/>
              </a:rPr>
              <a:t> </a:t>
            </a:r>
            <a:r>
              <a:rPr lang="vi-VN" b="1" dirty="0">
                <a:latin typeface="Times New Roman"/>
                <a:ea typeface="Calibri"/>
                <a:cs typeface="Times New Roman"/>
              </a:rPr>
              <a:t>Tìm tên Thuế</a:t>
            </a:r>
            <a:r>
              <a:rPr lang="en-US" b="1" dirty="0">
                <a:latin typeface="Times New Roman"/>
                <a:ea typeface="Calibri"/>
                <a:cs typeface="Times New Roman"/>
              </a:rPr>
              <a:t> “</a:t>
            </a:r>
            <a:r>
              <a:rPr lang="vi-VN" b="1" dirty="0">
                <a:latin typeface="Times New Roman"/>
                <a:ea typeface="Calibri"/>
                <a:cs typeface="Times New Roman"/>
              </a:rPr>
              <a:t>T004</a:t>
            </a:r>
            <a:r>
              <a:rPr lang="en-US" b="1" dirty="0">
                <a:latin typeface="Times New Roman"/>
                <a:ea typeface="Calibri"/>
                <a:cs typeface="Times New Roman"/>
              </a:rPr>
              <a:t>” </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vi-VN" dirty="0">
                <a:latin typeface="Times New Roman"/>
                <a:ea typeface="Calibri"/>
                <a:cs typeface="Times New Roman"/>
              </a:rPr>
              <a:t>Btn lưu : Sau khi thêm mới thông tin cần ấn Btn lưu để thông tin được lưu trên bảng.</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vi-VN" dirty="0">
                <a:latin typeface="Times New Roman"/>
                <a:ea typeface="Calibri"/>
                <a:cs typeface="Times New Roman"/>
              </a:rPr>
              <a:t>Khi click vào các dòng bên bảng thì sẽ được hiển thị ngược lại bên các Box</a:t>
            </a:r>
            <a:endParaRPr lang="en-US" sz="1800" dirty="0">
              <a:latin typeface="Calibri"/>
              <a:ea typeface="Calibri"/>
              <a:cs typeface="Times New Roman"/>
            </a:endParaRP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2743200"/>
            <a:ext cx="7315200" cy="357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5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34" y="495301"/>
            <a:ext cx="9144001" cy="990600"/>
          </a:xfrm>
        </p:spPr>
        <p:txBody>
          <a:bodyPr>
            <a:normAutofit/>
          </a:bodyPr>
          <a:lstStyle/>
          <a:p>
            <a:r>
              <a:rPr lang="en-US" sz="4000" dirty="0">
                <a:latin typeface="Times New Roman" panose="02020603050405020304" pitchFamily="18" charset="0"/>
                <a:cs typeface="Times New Roman" panose="02020603050405020304" pitchFamily="18" charset="0"/>
              </a:rPr>
              <a:t>3.7 </a:t>
            </a:r>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khu </a:t>
            </a:r>
            <a:r>
              <a:rPr lang="en-US" sz="4000" dirty="0">
                <a:latin typeface="Times New Roman" panose="02020603050405020304" pitchFamily="18" charset="0"/>
                <a:cs typeface="Times New Roman" panose="02020603050405020304" pitchFamily="18" charset="0"/>
              </a:rPr>
              <a:t>đ</a:t>
            </a:r>
            <a:r>
              <a:rPr lang="en-US" sz="4000">
                <a:latin typeface="Times New Roman" panose="02020603050405020304" pitchFamily="18" charset="0"/>
                <a:cs typeface="Times New Roman" panose="02020603050405020304" pitchFamily="18" charset="0"/>
              </a:rPr>
              <a:t>ất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4412" y="1978024"/>
            <a:ext cx="5324392" cy="4267201"/>
          </a:xfrm>
        </p:spPr>
        <p:txBody>
          <a:bodyPr>
            <a:normAutofit fontScale="85000" lnSpcReduction="20000"/>
          </a:bodyPr>
          <a:lstStyle/>
          <a:p>
            <a:pPr marL="0" marR="0">
              <a:lnSpc>
                <a:spcPct val="115000"/>
              </a:lnSpc>
              <a:spcBef>
                <a:spcPts val="0"/>
              </a:spcBef>
              <a:spcAft>
                <a:spcPts val="1000"/>
              </a:spcAft>
            </a:pPr>
            <a:r>
              <a:rPr lang="en-US" b="1" dirty="0" err="1">
                <a:latin typeface="Times New Roman"/>
                <a:ea typeface="Calibri"/>
                <a:cs typeface="Times New Roman"/>
              </a:rPr>
              <a:t>Chức</a:t>
            </a:r>
            <a:r>
              <a:rPr lang="en-US" b="1" dirty="0">
                <a:latin typeface="Times New Roman"/>
                <a:ea typeface="Calibri"/>
                <a:cs typeface="Times New Roman"/>
              </a:rPr>
              <a:t> </a:t>
            </a:r>
            <a:r>
              <a:rPr lang="en-US" b="1" dirty="0" err="1">
                <a:latin typeface="Times New Roman"/>
                <a:ea typeface="Calibri"/>
                <a:cs typeface="Times New Roman"/>
              </a:rPr>
              <a:t>năng</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Trước</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textBox</a:t>
            </a:r>
            <a:r>
              <a:rPr lang="en-US" dirty="0">
                <a:latin typeface="Times New Roman"/>
                <a:ea typeface="Calibri"/>
                <a:cs typeface="Times New Roman"/>
              </a:rPr>
              <a:t> </a:t>
            </a:r>
            <a:r>
              <a:rPr lang="en-US" dirty="0" err="1">
                <a:latin typeface="Times New Roman"/>
                <a:ea typeface="Calibri"/>
                <a:cs typeface="Times New Roman"/>
              </a:rPr>
              <a:t>mã</a:t>
            </a:r>
            <a:r>
              <a:rPr lang="en-US" dirty="0">
                <a:latin typeface="Times New Roman"/>
                <a:ea typeface="Calibri"/>
                <a:cs typeface="Times New Roman"/>
              </a:rPr>
              <a:t> </a:t>
            </a:r>
            <a:r>
              <a:rPr lang="en-US" dirty="0" err="1">
                <a:latin typeface="Times New Roman"/>
                <a:ea typeface="Calibri"/>
                <a:cs typeface="Times New Roman"/>
              </a:rPr>
              <a:t>khu</a:t>
            </a:r>
            <a:r>
              <a:rPr lang="en-US" dirty="0">
                <a:latin typeface="Times New Roman"/>
                <a:ea typeface="Calibri"/>
                <a:cs typeface="Times New Roman"/>
              </a:rPr>
              <a:t> </a:t>
            </a:r>
            <a:r>
              <a:rPr lang="en-US" dirty="0" err="1">
                <a:latin typeface="Times New Roman"/>
                <a:ea typeface="Calibri"/>
                <a:cs typeface="Times New Roman"/>
              </a:rPr>
              <a:t>đất</a:t>
            </a:r>
            <a:r>
              <a:rPr lang="en-US" dirty="0">
                <a:latin typeface="Times New Roman"/>
                <a:ea typeface="Calibri"/>
                <a:cs typeface="Times New Roman"/>
              </a:rPr>
              <a:t> , </a:t>
            </a:r>
            <a:r>
              <a:rPr lang="en-US" dirty="0" err="1">
                <a:latin typeface="Times New Roman"/>
                <a:ea typeface="Calibri"/>
                <a:cs typeface="Times New Roman"/>
              </a:rPr>
              <a:t>mã</a:t>
            </a:r>
            <a:r>
              <a:rPr lang="en-US" dirty="0">
                <a:latin typeface="Times New Roman"/>
                <a:ea typeface="Calibri"/>
                <a:cs typeface="Times New Roman"/>
              </a:rPr>
              <a:t> </a:t>
            </a:r>
            <a:r>
              <a:rPr lang="en-US" dirty="0" err="1">
                <a:latin typeface="Times New Roman"/>
                <a:ea typeface="Calibri"/>
                <a:cs typeface="Times New Roman"/>
              </a:rPr>
              <a:t>dự</a:t>
            </a:r>
            <a:r>
              <a:rPr lang="en-US" dirty="0">
                <a:latin typeface="Times New Roman"/>
                <a:ea typeface="Calibri"/>
                <a:cs typeface="Times New Roman"/>
              </a:rPr>
              <a:t> </a:t>
            </a:r>
            <a:r>
              <a:rPr lang="en-US" dirty="0" err="1">
                <a:latin typeface="Times New Roman"/>
                <a:ea typeface="Calibri"/>
                <a:cs typeface="Times New Roman"/>
              </a:rPr>
              <a:t>án</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Enable </a:t>
            </a:r>
            <a:r>
              <a:rPr lang="en-US" dirty="0" err="1">
                <a:latin typeface="Times New Roman"/>
                <a:ea typeface="Calibri"/>
                <a:cs typeface="Times New Roman"/>
              </a:rPr>
              <a:t>và</a:t>
            </a:r>
            <a:r>
              <a:rPr lang="en-US" dirty="0">
                <a:latin typeface="Times New Roman"/>
                <a:ea typeface="Calibri"/>
                <a:cs typeface="Times New Roman"/>
              </a:rPr>
              <a:t> </a:t>
            </a:r>
            <a:r>
              <a:rPr lang="en-US" dirty="0" err="1">
                <a:latin typeface="Times New Roman"/>
                <a:ea typeface="Calibri"/>
                <a:cs typeface="Times New Roman"/>
              </a:rPr>
              <a:t>sau</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mới</a:t>
            </a:r>
            <a:r>
              <a:rPr lang="en-US" dirty="0">
                <a:latin typeface="Times New Roman"/>
                <a:ea typeface="Calibri"/>
                <a:cs typeface="Times New Roman"/>
              </a:rPr>
              <a:t> </a:t>
            </a:r>
            <a:r>
              <a:rPr lang="en-US" dirty="0" err="1">
                <a:latin typeface="Times New Roman"/>
                <a:ea typeface="Calibri"/>
                <a:cs typeface="Times New Roman"/>
              </a:rPr>
              <a:t>khu</a:t>
            </a:r>
            <a:r>
              <a:rPr lang="en-US" dirty="0">
                <a:latin typeface="Times New Roman"/>
                <a:ea typeface="Calibri"/>
                <a:cs typeface="Times New Roman"/>
              </a:rPr>
              <a:t> </a:t>
            </a:r>
            <a:r>
              <a:rPr lang="en-US" dirty="0" err="1">
                <a:latin typeface="Times New Roman"/>
                <a:ea typeface="Calibri"/>
                <a:cs typeface="Times New Roman"/>
              </a:rPr>
              <a:t>đất</a:t>
            </a:r>
            <a:r>
              <a:rPr lang="en-US" dirty="0">
                <a:latin typeface="Times New Roman"/>
                <a:ea typeface="Calibri"/>
                <a:cs typeface="Times New Roman"/>
              </a:rPr>
              <a:t> .</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 </a:t>
            </a:r>
            <a:r>
              <a:rPr lang="en-US" dirty="0" err="1">
                <a:latin typeface="Times New Roman"/>
                <a:ea typeface="Calibri"/>
                <a:cs typeface="Times New Roman"/>
              </a:rPr>
              <a:t>Khi</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a:t>
            </a:r>
            <a:r>
              <a:rPr lang="en-US" dirty="0" err="1">
                <a:latin typeface="Times New Roman"/>
                <a:ea typeface="Calibri"/>
                <a:cs typeface="Times New Roman"/>
              </a:rPr>
              <a:t>hiện</a:t>
            </a:r>
            <a:r>
              <a:rPr lang="en-US" dirty="0">
                <a:latin typeface="Times New Roman"/>
                <a:ea typeface="Calibri"/>
                <a:cs typeface="Times New Roman"/>
              </a:rPr>
              <a:t> </a:t>
            </a:r>
            <a:r>
              <a:rPr lang="en-US" dirty="0" err="1">
                <a:latin typeface="Times New Roman"/>
                <a:ea typeface="Calibri"/>
                <a:cs typeface="Times New Roman"/>
              </a:rPr>
              <a:t>lên</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a:t>
            </a:r>
            <a:r>
              <a:rPr lang="en-US" dirty="0" err="1">
                <a:latin typeface="Times New Roman"/>
                <a:ea typeface="Calibri"/>
                <a:cs typeface="Times New Roman"/>
              </a:rPr>
              <a:t>báo</a:t>
            </a:r>
            <a:r>
              <a:rPr lang="en-US" dirty="0">
                <a:latin typeface="Times New Roman"/>
                <a:ea typeface="Calibri"/>
                <a:cs typeface="Times New Roman"/>
              </a:rPr>
              <a:t> “</a:t>
            </a:r>
            <a:r>
              <a:rPr lang="en-US" dirty="0" err="1">
                <a:latin typeface="Times New Roman"/>
                <a:ea typeface="Calibri"/>
                <a:cs typeface="Times New Roman"/>
              </a:rPr>
              <a:t>bạn</a:t>
            </a:r>
            <a:r>
              <a:rPr lang="en-US" dirty="0">
                <a:latin typeface="Times New Roman"/>
                <a:ea typeface="Calibri"/>
                <a:cs typeface="Times New Roman"/>
              </a:rPr>
              <a:t> </a:t>
            </a:r>
            <a:r>
              <a:rPr lang="en-US" dirty="0" err="1">
                <a:latin typeface="Times New Roman"/>
                <a:ea typeface="Calibri"/>
                <a:cs typeface="Times New Roman"/>
              </a:rPr>
              <a:t>có</a:t>
            </a:r>
            <a:r>
              <a:rPr lang="en-US" dirty="0">
                <a:latin typeface="Times New Roman"/>
                <a:ea typeface="Calibri"/>
                <a:cs typeface="Times New Roman"/>
              </a:rPr>
              <a:t> </a:t>
            </a:r>
            <a:r>
              <a:rPr lang="en-US" dirty="0" err="1">
                <a:latin typeface="Times New Roman"/>
                <a:ea typeface="Calibri"/>
                <a:cs typeface="Times New Roman"/>
              </a:rPr>
              <a:t>muốn</a:t>
            </a:r>
            <a:r>
              <a:rPr lang="en-US" dirty="0">
                <a:latin typeface="Times New Roman"/>
                <a:ea typeface="Calibri"/>
                <a:cs typeface="Times New Roman"/>
              </a:rPr>
              <a:t> </a:t>
            </a:r>
            <a:r>
              <a:rPr lang="en-US" dirty="0" err="1">
                <a:latin typeface="Times New Roman"/>
                <a:ea typeface="Calibri"/>
                <a:cs typeface="Times New Roman"/>
              </a:rPr>
              <a:t>xóa</a:t>
            </a:r>
            <a:r>
              <a:rPr lang="en-US" dirty="0">
                <a:latin typeface="Times New Roman"/>
                <a:ea typeface="Calibri"/>
                <a:cs typeface="Times New Roman"/>
              </a:rPr>
              <a:t> </a:t>
            </a:r>
            <a:r>
              <a:rPr lang="en-US" dirty="0" err="1">
                <a:latin typeface="Times New Roman"/>
                <a:ea typeface="Calibri"/>
                <a:cs typeface="Times New Roman"/>
              </a:rPr>
              <a:t>không</a:t>
            </a:r>
            <a:r>
              <a:rPr lang="en-US" dirty="0">
                <a:latin typeface="Times New Roman"/>
                <a:ea typeface="Calibri"/>
                <a:cs typeface="Times New Roman"/>
              </a:rPr>
              <a:t> ?” .</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sửa</a:t>
            </a:r>
            <a:r>
              <a:rPr lang="en-US" dirty="0">
                <a:latin typeface="Times New Roman"/>
                <a:ea typeface="Calibri"/>
                <a:cs typeface="Times New Roman"/>
              </a:rPr>
              <a:t> : </a:t>
            </a:r>
            <a:r>
              <a:rPr lang="en-US" dirty="0" err="1">
                <a:latin typeface="Times New Roman"/>
                <a:ea typeface="Calibri"/>
                <a:cs typeface="Times New Roman"/>
              </a:rPr>
              <a:t>Khi</a:t>
            </a:r>
            <a:r>
              <a:rPr lang="en-US" dirty="0">
                <a:latin typeface="Times New Roman"/>
                <a:ea typeface="Calibri"/>
                <a:cs typeface="Times New Roman"/>
              </a:rPr>
              <a:t> </a:t>
            </a:r>
            <a:r>
              <a:rPr lang="en-US" dirty="0" err="1">
                <a:latin typeface="Times New Roman"/>
                <a:ea typeface="Calibri"/>
                <a:cs typeface="Times New Roman"/>
              </a:rPr>
              <a:t>bấm</a:t>
            </a:r>
            <a:r>
              <a:rPr lang="en-US" dirty="0">
                <a:latin typeface="Times New Roman"/>
                <a:ea typeface="Calibri"/>
                <a:cs typeface="Times New Roman"/>
              </a:rPr>
              <a:t> </a:t>
            </a:r>
            <a:r>
              <a:rPr lang="en-US" dirty="0" err="1">
                <a:latin typeface="Times New Roman"/>
                <a:ea typeface="Calibri"/>
                <a:cs typeface="Times New Roman"/>
              </a:rPr>
              <a:t>vào</a:t>
            </a:r>
            <a:r>
              <a:rPr lang="en-US" dirty="0">
                <a:latin typeface="Times New Roman"/>
                <a:ea typeface="Calibri"/>
                <a:cs typeface="Times New Roman"/>
              </a:rPr>
              <a:t> </a:t>
            </a:r>
            <a:r>
              <a:rPr lang="en-US" dirty="0" err="1">
                <a:latin typeface="Times New Roman"/>
                <a:ea typeface="Calibri"/>
                <a:cs typeface="Times New Roman"/>
              </a:rPr>
              <a:t>bất</a:t>
            </a:r>
            <a:r>
              <a:rPr lang="en-US" dirty="0">
                <a:latin typeface="Times New Roman"/>
                <a:ea typeface="Calibri"/>
                <a:cs typeface="Times New Roman"/>
              </a:rPr>
              <a:t> </a:t>
            </a:r>
            <a:r>
              <a:rPr lang="en-US" dirty="0" err="1">
                <a:latin typeface="Times New Roman"/>
                <a:ea typeface="Calibri"/>
                <a:cs typeface="Times New Roman"/>
              </a:rPr>
              <a:t>cứ</a:t>
            </a:r>
            <a:r>
              <a:rPr lang="en-US" dirty="0">
                <a:latin typeface="Times New Roman"/>
                <a:ea typeface="Calibri"/>
                <a:cs typeface="Times New Roman"/>
              </a:rPr>
              <a:t> </a:t>
            </a:r>
            <a:r>
              <a:rPr lang="en-US" dirty="0" err="1">
                <a:latin typeface="Times New Roman"/>
                <a:ea typeface="Calibri"/>
                <a:cs typeface="Times New Roman"/>
              </a:rPr>
              <a:t>hàng</a:t>
            </a:r>
            <a:r>
              <a:rPr lang="en-US" dirty="0">
                <a:latin typeface="Times New Roman"/>
                <a:ea typeface="Calibri"/>
                <a:cs typeface="Times New Roman"/>
              </a:rPr>
              <a:t> </a:t>
            </a:r>
            <a:r>
              <a:rPr lang="en-US" dirty="0" err="1">
                <a:latin typeface="Times New Roman"/>
                <a:ea typeface="Calibri"/>
                <a:cs typeface="Times New Roman"/>
              </a:rPr>
              <a:t>nào</a:t>
            </a:r>
            <a:r>
              <a:rPr lang="en-US" dirty="0">
                <a:latin typeface="Times New Roman"/>
                <a:ea typeface="Calibri"/>
                <a:cs typeface="Times New Roman"/>
              </a:rPr>
              <a:t> </a:t>
            </a:r>
            <a:r>
              <a:rPr lang="en-US" dirty="0" err="1">
                <a:latin typeface="Times New Roman"/>
                <a:ea typeface="Calibri"/>
                <a:cs typeface="Times New Roman"/>
              </a:rPr>
              <a:t>trong</a:t>
            </a:r>
            <a:r>
              <a:rPr lang="en-US" dirty="0">
                <a:latin typeface="Times New Roman"/>
                <a:ea typeface="Calibri"/>
                <a:cs typeface="Times New Roman"/>
              </a:rPr>
              <a:t> </a:t>
            </a:r>
            <a:r>
              <a:rPr lang="en-US" dirty="0" err="1">
                <a:latin typeface="Times New Roman"/>
                <a:ea typeface="Calibri"/>
                <a:cs typeface="Times New Roman"/>
              </a:rPr>
              <a:t>bảng</a:t>
            </a:r>
            <a:r>
              <a:rPr lang="en-US" dirty="0">
                <a:latin typeface="Times New Roman"/>
                <a:ea typeface="Calibri"/>
                <a:cs typeface="Times New Roman"/>
              </a:rPr>
              <a:t> </a:t>
            </a:r>
            <a:r>
              <a:rPr lang="en-US" dirty="0" err="1">
                <a:latin typeface="Times New Roman"/>
                <a:ea typeface="Calibri"/>
                <a:cs typeface="Times New Roman"/>
              </a:rPr>
              <a:t>và</a:t>
            </a:r>
            <a:r>
              <a:rPr lang="en-US" dirty="0">
                <a:latin typeface="Times New Roman"/>
                <a:ea typeface="Calibri"/>
                <a:cs typeface="Times New Roman"/>
              </a:rPr>
              <a:t> </a:t>
            </a:r>
            <a:r>
              <a:rPr lang="en-US" dirty="0" err="1">
                <a:latin typeface="Times New Roman"/>
                <a:ea typeface="Calibri"/>
                <a:cs typeface="Times New Roman"/>
              </a:rPr>
              <a:t>bấm</a:t>
            </a:r>
            <a:r>
              <a:rPr lang="en-US" dirty="0">
                <a:latin typeface="Times New Roman"/>
                <a:ea typeface="Calibri"/>
                <a:cs typeface="Times New Roman"/>
              </a:rPr>
              <a:t> </a:t>
            </a: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sửa</a:t>
            </a:r>
            <a:r>
              <a:rPr lang="en-US" dirty="0">
                <a:latin typeface="Times New Roman"/>
                <a:ea typeface="Calibri"/>
                <a:cs typeface="Times New Roman"/>
              </a:rPr>
              <a:t>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a:t>
            </a:r>
            <a:r>
              <a:rPr lang="en-US" dirty="0" err="1">
                <a:latin typeface="Times New Roman"/>
                <a:ea typeface="Calibri"/>
                <a:cs typeface="Times New Roman"/>
              </a:rPr>
              <a:t>sửa</a:t>
            </a:r>
            <a:r>
              <a:rPr lang="en-US" dirty="0">
                <a:latin typeface="Times New Roman"/>
                <a:ea typeface="Calibri"/>
                <a:cs typeface="Times New Roman"/>
              </a:rPr>
              <a:t>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tin </a:t>
            </a:r>
            <a:r>
              <a:rPr lang="en-US" dirty="0" err="1">
                <a:latin typeface="Times New Roman"/>
                <a:ea typeface="Calibri"/>
                <a:cs typeface="Times New Roman"/>
              </a:rPr>
              <a:t>trên</a:t>
            </a:r>
            <a:r>
              <a:rPr lang="en-US" dirty="0">
                <a:latin typeface="Times New Roman"/>
                <a:ea typeface="Calibri"/>
                <a:cs typeface="Times New Roman"/>
              </a:rPr>
              <a:t> </a:t>
            </a:r>
            <a:r>
              <a:rPr lang="en-US" dirty="0" err="1">
                <a:latin typeface="Times New Roman"/>
                <a:ea typeface="Calibri"/>
                <a:cs typeface="Times New Roman"/>
              </a:rPr>
              <a:t>bảng</a:t>
            </a:r>
            <a:r>
              <a:rPr lang="en-US" dirty="0">
                <a:latin typeface="Times New Roman"/>
                <a:ea typeface="Calibri"/>
                <a:cs typeface="Times New Roman"/>
              </a:rPr>
              <a:t> .</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pP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 </a:t>
            </a:r>
            <a:r>
              <a:rPr lang="en-US" dirty="0" err="1">
                <a:latin typeface="Times New Roman"/>
                <a:ea typeface="Calibri"/>
                <a:cs typeface="Times New Roman"/>
              </a:rPr>
              <a:t>Sau</a:t>
            </a:r>
            <a:r>
              <a:rPr lang="en-US" dirty="0">
                <a:latin typeface="Times New Roman"/>
                <a:ea typeface="Calibri"/>
                <a:cs typeface="Times New Roman"/>
              </a:rPr>
              <a:t> </a:t>
            </a:r>
            <a:r>
              <a:rPr lang="en-US" dirty="0" err="1">
                <a:latin typeface="Times New Roman"/>
                <a:ea typeface="Calibri"/>
                <a:cs typeface="Times New Roman"/>
              </a:rPr>
              <a:t>khi</a:t>
            </a:r>
            <a:r>
              <a:rPr lang="en-US" dirty="0">
                <a:latin typeface="Times New Roman"/>
                <a:ea typeface="Calibri"/>
                <a:cs typeface="Times New Roman"/>
              </a:rPr>
              <a:t> </a:t>
            </a:r>
            <a:r>
              <a:rPr lang="en-US" dirty="0" err="1">
                <a:latin typeface="Times New Roman"/>
                <a:ea typeface="Calibri"/>
                <a:cs typeface="Times New Roman"/>
              </a:rPr>
              <a:t>thêm</a:t>
            </a:r>
            <a:r>
              <a:rPr lang="en-US" dirty="0">
                <a:latin typeface="Times New Roman"/>
                <a:ea typeface="Calibri"/>
                <a:cs typeface="Times New Roman"/>
              </a:rPr>
              <a:t> </a:t>
            </a:r>
            <a:r>
              <a:rPr lang="en-US" dirty="0" err="1">
                <a:latin typeface="Times New Roman"/>
                <a:ea typeface="Calibri"/>
                <a:cs typeface="Times New Roman"/>
              </a:rPr>
              <a:t>mới</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tin </a:t>
            </a:r>
            <a:r>
              <a:rPr lang="en-US" dirty="0" err="1">
                <a:latin typeface="Times New Roman"/>
                <a:ea typeface="Calibri"/>
                <a:cs typeface="Times New Roman"/>
              </a:rPr>
              <a:t>cần</a:t>
            </a:r>
            <a:r>
              <a:rPr lang="en-US" dirty="0">
                <a:latin typeface="Times New Roman"/>
                <a:ea typeface="Calibri"/>
                <a:cs typeface="Times New Roman"/>
              </a:rPr>
              <a:t> </a:t>
            </a:r>
            <a:r>
              <a:rPr lang="en-US" dirty="0" err="1">
                <a:latin typeface="Times New Roman"/>
                <a:ea typeface="Calibri"/>
                <a:cs typeface="Times New Roman"/>
              </a:rPr>
              <a:t>ấn</a:t>
            </a:r>
            <a:r>
              <a:rPr lang="en-US" dirty="0">
                <a:latin typeface="Times New Roman"/>
                <a:ea typeface="Calibri"/>
                <a:cs typeface="Times New Roman"/>
              </a:rPr>
              <a:t> </a:t>
            </a:r>
            <a:r>
              <a:rPr lang="en-US" dirty="0" err="1">
                <a:latin typeface="Times New Roman"/>
                <a:ea typeface="Calibri"/>
                <a:cs typeface="Times New Roman"/>
              </a:rPr>
              <a:t>Btn</a:t>
            </a:r>
            <a:r>
              <a:rPr lang="en-US" dirty="0">
                <a:latin typeface="Times New Roman"/>
                <a:ea typeface="Calibri"/>
                <a:cs typeface="Times New Roman"/>
              </a:rPr>
              <a:t> </a:t>
            </a:r>
            <a:r>
              <a:rPr lang="en-US" dirty="0" err="1">
                <a:latin typeface="Times New Roman"/>
                <a:ea typeface="Calibri"/>
                <a:cs typeface="Times New Roman"/>
              </a:rPr>
              <a:t>lưu</a:t>
            </a:r>
            <a:r>
              <a:rPr lang="en-US" dirty="0">
                <a:latin typeface="Times New Roman"/>
                <a:ea typeface="Calibri"/>
                <a:cs typeface="Times New Roman"/>
              </a:rPr>
              <a:t> </a:t>
            </a:r>
            <a:r>
              <a:rPr lang="en-US" dirty="0" err="1">
                <a:latin typeface="Times New Roman"/>
                <a:ea typeface="Calibri"/>
                <a:cs typeface="Times New Roman"/>
              </a:rPr>
              <a:t>để</a:t>
            </a:r>
            <a:r>
              <a:rPr lang="en-US" dirty="0">
                <a:latin typeface="Times New Roman"/>
                <a:ea typeface="Calibri"/>
                <a:cs typeface="Times New Roman"/>
              </a:rPr>
              <a:t> </a:t>
            </a:r>
            <a:r>
              <a:rPr lang="en-US" dirty="0" err="1">
                <a:latin typeface="Times New Roman"/>
                <a:ea typeface="Calibri"/>
                <a:cs typeface="Times New Roman"/>
              </a:rPr>
              <a:t>thông</a:t>
            </a:r>
            <a:r>
              <a:rPr lang="en-US" dirty="0">
                <a:latin typeface="Times New Roman"/>
                <a:ea typeface="Calibri"/>
                <a:cs typeface="Times New Roman"/>
              </a:rPr>
              <a:t> tin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lưu</a:t>
            </a:r>
            <a:r>
              <a:rPr lang="en-US" dirty="0">
                <a:latin typeface="Times New Roman"/>
                <a:ea typeface="Calibri"/>
                <a:cs typeface="Times New Roman"/>
              </a:rPr>
              <a:t> </a:t>
            </a:r>
            <a:r>
              <a:rPr lang="en-US" dirty="0" err="1">
                <a:latin typeface="Times New Roman"/>
                <a:ea typeface="Calibri"/>
                <a:cs typeface="Times New Roman"/>
              </a:rPr>
              <a:t>trên</a:t>
            </a:r>
            <a:r>
              <a:rPr lang="en-US" dirty="0">
                <a:latin typeface="Times New Roman"/>
                <a:ea typeface="Calibri"/>
                <a:cs typeface="Times New Roman"/>
              </a:rPr>
              <a:t> </a:t>
            </a:r>
            <a:r>
              <a:rPr lang="en-US" dirty="0" err="1">
                <a:latin typeface="Times New Roman"/>
                <a:ea typeface="Calibri"/>
                <a:cs typeface="Times New Roman"/>
              </a:rPr>
              <a:t>bảng</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pPr>
            <a:r>
              <a:rPr lang="en-US" dirty="0" err="1">
                <a:latin typeface="Times New Roman"/>
                <a:ea typeface="Calibri"/>
                <a:cs typeface="Times New Roman"/>
              </a:rPr>
              <a:t>Khi</a:t>
            </a:r>
            <a:r>
              <a:rPr lang="en-US" dirty="0">
                <a:latin typeface="Times New Roman"/>
                <a:ea typeface="Calibri"/>
                <a:cs typeface="Times New Roman"/>
              </a:rPr>
              <a:t> click </a:t>
            </a:r>
            <a:r>
              <a:rPr lang="en-US" dirty="0" err="1">
                <a:latin typeface="Times New Roman"/>
                <a:ea typeface="Calibri"/>
                <a:cs typeface="Times New Roman"/>
              </a:rPr>
              <a:t>vào</a:t>
            </a:r>
            <a:r>
              <a:rPr lang="en-US" dirty="0">
                <a:latin typeface="Times New Roman"/>
                <a:ea typeface="Calibri"/>
                <a:cs typeface="Times New Roman"/>
              </a:rPr>
              <a:t> </a:t>
            </a:r>
            <a:r>
              <a:rPr lang="en-US" dirty="0" err="1">
                <a:latin typeface="Times New Roman"/>
                <a:ea typeface="Calibri"/>
                <a:cs typeface="Times New Roman"/>
              </a:rPr>
              <a:t>các</a:t>
            </a:r>
            <a:r>
              <a:rPr lang="en-US" dirty="0">
                <a:latin typeface="Times New Roman"/>
                <a:ea typeface="Calibri"/>
                <a:cs typeface="Times New Roman"/>
              </a:rPr>
              <a:t> </a:t>
            </a:r>
            <a:r>
              <a:rPr lang="en-US" dirty="0" err="1">
                <a:latin typeface="Times New Roman"/>
                <a:ea typeface="Calibri"/>
                <a:cs typeface="Times New Roman"/>
              </a:rPr>
              <a:t>dòng</a:t>
            </a:r>
            <a:r>
              <a:rPr lang="en-US" dirty="0">
                <a:latin typeface="Times New Roman"/>
                <a:ea typeface="Calibri"/>
                <a:cs typeface="Times New Roman"/>
              </a:rPr>
              <a:t> </a:t>
            </a:r>
            <a:r>
              <a:rPr lang="en-US" dirty="0" err="1">
                <a:latin typeface="Times New Roman"/>
                <a:ea typeface="Calibri"/>
                <a:cs typeface="Times New Roman"/>
              </a:rPr>
              <a:t>bên</a:t>
            </a:r>
            <a:r>
              <a:rPr lang="en-US" dirty="0">
                <a:latin typeface="Times New Roman"/>
                <a:ea typeface="Calibri"/>
                <a:cs typeface="Times New Roman"/>
              </a:rPr>
              <a:t> </a:t>
            </a:r>
            <a:r>
              <a:rPr lang="en-US" dirty="0" err="1">
                <a:latin typeface="Times New Roman"/>
                <a:ea typeface="Calibri"/>
                <a:cs typeface="Times New Roman"/>
              </a:rPr>
              <a:t>bảng</a:t>
            </a:r>
            <a:r>
              <a:rPr lang="en-US" dirty="0">
                <a:latin typeface="Times New Roman"/>
                <a:ea typeface="Calibri"/>
                <a:cs typeface="Times New Roman"/>
              </a:rPr>
              <a:t> </a:t>
            </a:r>
            <a:r>
              <a:rPr lang="en-US" dirty="0" err="1">
                <a:latin typeface="Times New Roman"/>
                <a:ea typeface="Calibri"/>
                <a:cs typeface="Times New Roman"/>
              </a:rPr>
              <a:t>thì</a:t>
            </a:r>
            <a:r>
              <a:rPr lang="en-US" dirty="0">
                <a:latin typeface="Times New Roman"/>
                <a:ea typeface="Calibri"/>
                <a:cs typeface="Times New Roman"/>
              </a:rPr>
              <a:t> </a:t>
            </a:r>
            <a:r>
              <a:rPr lang="en-US" dirty="0" err="1">
                <a:latin typeface="Times New Roman"/>
                <a:ea typeface="Calibri"/>
                <a:cs typeface="Times New Roman"/>
              </a:rPr>
              <a:t>sẽ</a:t>
            </a:r>
            <a:r>
              <a:rPr lang="en-US" dirty="0">
                <a:latin typeface="Times New Roman"/>
                <a:ea typeface="Calibri"/>
                <a:cs typeface="Times New Roman"/>
              </a:rPr>
              <a:t> </a:t>
            </a:r>
            <a:r>
              <a:rPr lang="en-US" dirty="0" err="1">
                <a:latin typeface="Times New Roman"/>
                <a:ea typeface="Calibri"/>
                <a:cs typeface="Times New Roman"/>
              </a:rPr>
              <a:t>được</a:t>
            </a:r>
            <a:r>
              <a:rPr lang="en-US" dirty="0">
                <a:latin typeface="Times New Roman"/>
                <a:ea typeface="Calibri"/>
                <a:cs typeface="Times New Roman"/>
              </a:rPr>
              <a:t> </a:t>
            </a:r>
            <a:r>
              <a:rPr lang="en-US" dirty="0" err="1">
                <a:latin typeface="Times New Roman"/>
                <a:ea typeface="Calibri"/>
                <a:cs typeface="Times New Roman"/>
              </a:rPr>
              <a:t>hiển</a:t>
            </a:r>
            <a:r>
              <a:rPr lang="en-US" dirty="0">
                <a:latin typeface="Times New Roman"/>
                <a:ea typeface="Calibri"/>
                <a:cs typeface="Times New Roman"/>
              </a:rPr>
              <a:t> </a:t>
            </a:r>
            <a:r>
              <a:rPr lang="en-US" dirty="0" err="1">
                <a:latin typeface="Times New Roman"/>
                <a:ea typeface="Calibri"/>
                <a:cs typeface="Times New Roman"/>
              </a:rPr>
              <a:t>thị</a:t>
            </a:r>
            <a:r>
              <a:rPr lang="en-US" dirty="0">
                <a:latin typeface="Times New Roman"/>
                <a:ea typeface="Calibri"/>
                <a:cs typeface="Times New Roman"/>
              </a:rPr>
              <a:t> </a:t>
            </a:r>
            <a:r>
              <a:rPr lang="en-US" dirty="0" err="1">
                <a:latin typeface="Times New Roman"/>
                <a:ea typeface="Calibri"/>
                <a:cs typeface="Times New Roman"/>
              </a:rPr>
              <a:t>ngược</a:t>
            </a:r>
            <a:r>
              <a:rPr lang="en-US" dirty="0">
                <a:latin typeface="Times New Roman"/>
                <a:ea typeface="Calibri"/>
                <a:cs typeface="Times New Roman"/>
              </a:rPr>
              <a:t> </a:t>
            </a:r>
            <a:r>
              <a:rPr lang="en-US" dirty="0" err="1">
                <a:latin typeface="Times New Roman"/>
                <a:ea typeface="Calibri"/>
                <a:cs typeface="Times New Roman"/>
              </a:rPr>
              <a:t>lại</a:t>
            </a:r>
            <a:r>
              <a:rPr lang="en-US" dirty="0">
                <a:latin typeface="Times New Roman"/>
                <a:ea typeface="Calibri"/>
                <a:cs typeface="Times New Roman"/>
              </a:rPr>
              <a:t> </a:t>
            </a:r>
            <a:r>
              <a:rPr lang="en-US" dirty="0" err="1">
                <a:latin typeface="Times New Roman"/>
                <a:ea typeface="Calibri"/>
                <a:cs typeface="Times New Roman"/>
              </a:rPr>
              <a:t>bên</a:t>
            </a:r>
            <a:r>
              <a:rPr lang="en-US" dirty="0">
                <a:latin typeface="Times New Roman"/>
                <a:ea typeface="Calibri"/>
                <a:cs typeface="Times New Roman"/>
              </a:rPr>
              <a:t> </a:t>
            </a:r>
            <a:r>
              <a:rPr lang="en-US" dirty="0" err="1">
                <a:latin typeface="Times New Roman"/>
                <a:ea typeface="Calibri"/>
                <a:cs typeface="Times New Roman"/>
              </a:rPr>
              <a:t>các</a:t>
            </a:r>
            <a:r>
              <a:rPr lang="en-US" dirty="0">
                <a:latin typeface="Times New Roman"/>
                <a:ea typeface="Calibri"/>
                <a:cs typeface="Times New Roman"/>
              </a:rPr>
              <a:t> Box</a:t>
            </a:r>
            <a:endParaRPr lang="en-US" sz="1800" dirty="0">
              <a:latin typeface="Calibri"/>
              <a:ea typeface="Calibri"/>
              <a:cs typeface="Times New Roman"/>
            </a:endParaRP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978024"/>
            <a:ext cx="4784423"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12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914400"/>
          </a:xfrm>
        </p:spPr>
        <p:txBody>
          <a:bodyPr>
            <a:normAutofit/>
          </a:bodyPr>
          <a:lstStyle/>
          <a:p>
            <a:r>
              <a:rPr lang="en-US" sz="4000">
                <a:latin typeface="Times New Roman" panose="02020603050405020304" pitchFamily="18" charset="0"/>
                <a:cs typeface="Times New Roman" panose="02020603050405020304" pitchFamily="18" charset="0"/>
              </a:rPr>
              <a:t>Giao diện phân quyền </a:t>
            </a:r>
          </a:p>
        </p:txBody>
      </p:sp>
      <p:sp>
        <p:nvSpPr>
          <p:cNvPr id="3" name="Content Placeholder 2"/>
          <p:cNvSpPr>
            <a:spLocks noGrp="1"/>
          </p:cNvSpPr>
          <p:nvPr>
            <p:ph sz="half" idx="1"/>
          </p:nvPr>
        </p:nvSpPr>
        <p:spPr>
          <a:xfrm>
            <a:off x="1217613" y="1676400"/>
            <a:ext cx="4706768" cy="4800599"/>
          </a:xfrm>
        </p:spPr>
        <p:txBody>
          <a:bodyPr>
            <a:noAutofit/>
          </a:bodyPr>
          <a:lstStyle/>
          <a:p>
            <a:r>
              <a:rPr lang="vi-VN" sz="2000">
                <a:latin typeface="Times New Roman" panose="02020603050405020304" pitchFamily="18" charset="0"/>
                <a:cs typeface="Times New Roman" panose="02020603050405020304" pitchFamily="18" charset="0"/>
              </a:rPr>
              <a:t>Bước 1</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group-box (ph</a:t>
            </a:r>
            <a:r>
              <a:rPr lang="en-US" sz="2000">
                <a:latin typeface="Times New Roman" panose="02020603050405020304" pitchFamily="18" charset="0"/>
                <a:cs typeface="Times New Roman" panose="02020603050405020304" pitchFamily="18" charset="0"/>
              </a:rPr>
              <a:t>ân quy</a:t>
            </a:r>
            <a:r>
              <a:rPr lang="vi-VN" sz="2000">
                <a:latin typeface="Times New Roman" panose="02020603050405020304" pitchFamily="18" charset="0"/>
                <a:cs typeface="Times New Roman" panose="02020603050405020304" pitchFamily="18" charset="0"/>
              </a:rPr>
              <a:t>ền) thì người quản trị c</a:t>
            </a:r>
            <a:r>
              <a:rPr lang="en-US" sz="2000">
                <a:latin typeface="Times New Roman" panose="02020603050405020304" pitchFamily="18" charset="0"/>
                <a:cs typeface="Times New Roman" panose="02020603050405020304" pitchFamily="18" charset="0"/>
              </a:rPr>
              <a:t>ó th</a:t>
            </a:r>
            <a:r>
              <a:rPr lang="vi-VN" sz="2000">
                <a:latin typeface="Times New Roman" panose="02020603050405020304" pitchFamily="18" charset="0"/>
                <a:cs typeface="Times New Roman" panose="02020603050405020304" pitchFamily="18" charset="0"/>
              </a:rPr>
              <a:t>ể tạo cho nhóm người d</a:t>
            </a:r>
            <a:r>
              <a:rPr lang="en-US" sz="2000">
                <a:latin typeface="Times New Roman" panose="02020603050405020304" pitchFamily="18" charset="0"/>
                <a:cs typeface="Times New Roman" panose="02020603050405020304" pitchFamily="18" charset="0"/>
              </a:rPr>
              <a:t>ùng nh</a:t>
            </a:r>
            <a:r>
              <a:rPr lang="vi-VN" sz="2000">
                <a:latin typeface="Times New Roman" panose="02020603050405020304" pitchFamily="18" charset="0"/>
                <a:cs typeface="Times New Roman" panose="02020603050405020304" pitchFamily="18" charset="0"/>
              </a:rPr>
              <a:t>ững quyền thực thi như l</a:t>
            </a:r>
            <a:r>
              <a:rPr lang="en-US" sz="2000">
                <a:latin typeface="Times New Roman" panose="02020603050405020304" pitchFamily="18" charset="0"/>
                <a:cs typeface="Times New Roman" panose="02020603050405020304" pitchFamily="18" charset="0"/>
              </a:rPr>
              <a:t>à: INSERT, DELETE, SELECT,  ALL …</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Tạo quyền SELECT cho nhóm người d</a:t>
            </a:r>
            <a:r>
              <a:rPr lang="en-US" sz="2000">
                <a:latin typeface="Times New Roman" panose="02020603050405020304" pitchFamily="18" charset="0"/>
                <a:cs typeface="Times New Roman" panose="02020603050405020304" pitchFamily="18" charset="0"/>
              </a:rPr>
              <a:t>ùng Thong_thuong có quy</a:t>
            </a:r>
            <a:r>
              <a:rPr lang="vi-VN" sz="2000">
                <a:latin typeface="Times New Roman" panose="02020603050405020304" pitchFamily="18" charset="0"/>
                <a:cs typeface="Times New Roman" panose="02020603050405020304" pitchFamily="18" charset="0"/>
              </a:rPr>
              <a:t>ền truy cập bảng KHACHHANG</a:t>
            </a:r>
            <a:endParaRPr lang="en-US" sz="2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475412" y="1676400"/>
            <a:ext cx="4706767" cy="4572000"/>
          </a:xfrm>
        </p:spPr>
        <p:txBody>
          <a:bodyPr>
            <a:normAutofit/>
          </a:bodyPr>
          <a:lstStyle/>
          <a:p>
            <a:r>
              <a:rPr lang="en-US" sz="2000">
                <a:latin typeface="Times New Roman" panose="02020603050405020304" pitchFamily="18" charset="0"/>
                <a:cs typeface="Times New Roman" panose="02020603050405020304" pitchFamily="18" charset="0"/>
              </a:rPr>
              <a:t>Bước 2: Trong group-box (tạo tk) thì có th</a:t>
            </a:r>
            <a:r>
              <a:rPr lang="vi-VN" sz="2000">
                <a:latin typeface="Times New Roman" panose="02020603050405020304" pitchFamily="18" charset="0"/>
                <a:cs typeface="Times New Roman" panose="02020603050405020304" pitchFamily="18" charset="0"/>
              </a:rPr>
              <a:t>ể tạo c</a:t>
            </a:r>
            <a:r>
              <a:rPr lang="en-US" sz="2000">
                <a:latin typeface="Times New Roman" panose="02020603050405020304" pitchFamily="18" charset="0"/>
                <a:cs typeface="Times New Roman" panose="02020603050405020304" pitchFamily="18" charset="0"/>
              </a:rPr>
              <a:t>ác tài kho</a:t>
            </a:r>
            <a:r>
              <a:rPr lang="fr-FR" sz="2000">
                <a:latin typeface="Times New Roman" panose="02020603050405020304" pitchFamily="18" charset="0"/>
                <a:cs typeface="Times New Roman" panose="02020603050405020304" pitchFamily="18" charset="0"/>
              </a:rPr>
              <a:t>ản quản trị hoặc t</a:t>
            </a:r>
            <a:r>
              <a:rPr lang="en-US" sz="2000">
                <a:latin typeface="Times New Roman" panose="02020603050405020304" pitchFamily="18" charset="0"/>
                <a:cs typeface="Times New Roman" panose="02020603050405020304" pitchFamily="18" charset="0"/>
              </a:rPr>
              <a:t>ài kho</a:t>
            </a:r>
            <a:r>
              <a:rPr lang="vi-VN" sz="2000">
                <a:latin typeface="Times New Roman" panose="02020603050405020304" pitchFamily="18" charset="0"/>
                <a:cs typeface="Times New Roman" panose="02020603050405020304" pitchFamily="18" charset="0"/>
              </a:rPr>
              <a:t>ản khachhang cho nhóm người d</a:t>
            </a:r>
            <a:r>
              <a:rPr lang="en-US" sz="2000">
                <a:latin typeface="Times New Roman" panose="02020603050405020304" pitchFamily="18" charset="0"/>
                <a:cs typeface="Times New Roman" panose="02020603050405020304" pitchFamily="18" charset="0"/>
              </a:rPr>
              <a:t>ùng Thong_thuong có quy</a:t>
            </a:r>
            <a:r>
              <a:rPr lang="vi-VN" sz="2000">
                <a:latin typeface="Times New Roman" panose="02020603050405020304" pitchFamily="18" charset="0"/>
                <a:cs typeface="Times New Roman" panose="02020603050405020304" pitchFamily="18" charset="0"/>
              </a:rPr>
              <a:t>ền truy cập bảng KHACHHANG như dưới đ</a:t>
            </a:r>
            <a:r>
              <a:rPr lang="en-US" sz="2000">
                <a:latin typeface="Times New Roman" panose="02020603050405020304" pitchFamily="18" charset="0"/>
                <a:cs typeface="Times New Roman" panose="02020603050405020304" pitchFamily="18" charset="0"/>
              </a:rPr>
              <a:t>ây:</a:t>
            </a:r>
          </a:p>
          <a:p>
            <a:endParaRPr lang="en-US" sz="20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2412" y="3143248"/>
            <a:ext cx="3962400" cy="2038351"/>
          </a:xfrm>
          <a:prstGeom prst="rect">
            <a:avLst/>
          </a:prstGeom>
        </p:spPr>
      </p:pic>
      <p:pic>
        <p:nvPicPr>
          <p:cNvPr id="6" name="Picture 5"/>
          <p:cNvPicPr>
            <a:picLocks noChangeAspect="1"/>
          </p:cNvPicPr>
          <p:nvPr/>
        </p:nvPicPr>
        <p:blipFill>
          <a:blip r:embed="rId3"/>
          <a:stretch>
            <a:fillRect/>
          </a:stretch>
        </p:blipFill>
        <p:spPr>
          <a:xfrm>
            <a:off x="6704012" y="3352800"/>
            <a:ext cx="4267200" cy="2743199"/>
          </a:xfrm>
          <a:prstGeom prst="rect">
            <a:avLst/>
          </a:prstGeom>
        </p:spPr>
      </p:pic>
    </p:spTree>
    <p:extLst>
      <p:ext uri="{BB962C8B-B14F-4D97-AF65-F5344CB8AC3E}">
        <p14:creationId xmlns:p14="http://schemas.microsoft.com/office/powerpoint/2010/main" val="393460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a:t>
            </a:r>
            <a:r>
              <a:rPr lang="en-US" dirty="0" err="1"/>
              <a:t>Những</a:t>
            </a:r>
            <a:r>
              <a:rPr lang="en-US" dirty="0"/>
              <a:t> </a:t>
            </a:r>
            <a:r>
              <a:rPr lang="en-US" dirty="0" err="1"/>
              <a:t>loại</a:t>
            </a:r>
            <a:r>
              <a:rPr lang="en-US" dirty="0"/>
              <a:t> </a:t>
            </a:r>
            <a:r>
              <a:rPr lang="en-US" dirty="0" err="1"/>
              <a:t>ứng</a:t>
            </a:r>
            <a:r>
              <a:rPr lang="en-US" dirty="0"/>
              <a:t> </a:t>
            </a:r>
            <a:r>
              <a:rPr lang="en-US" dirty="0" err="1"/>
              <a:t>dụng</a:t>
            </a:r>
            <a:r>
              <a:rPr lang="en-US" dirty="0"/>
              <a:t> </a:t>
            </a:r>
            <a:r>
              <a:rPr lang="en-US" dirty="0" err="1"/>
              <a:t>nào</a:t>
            </a:r>
            <a:r>
              <a:rPr lang="en-US" dirty="0"/>
              <a:t> </a:t>
            </a:r>
            <a:r>
              <a:rPr lang="en-US" dirty="0" err="1"/>
              <a:t>sử</a:t>
            </a:r>
            <a:r>
              <a:rPr lang="en-US" dirty="0"/>
              <a:t> </a:t>
            </a:r>
            <a:r>
              <a:rPr lang="en-US" dirty="0" err="1"/>
              <a:t>dụng</a:t>
            </a:r>
            <a:r>
              <a:rPr lang="en-US" dirty="0"/>
              <a:t> ADO.NET</a:t>
            </a:r>
          </a:p>
        </p:txBody>
      </p:sp>
      <p:sp>
        <p:nvSpPr>
          <p:cNvPr id="3" name="Content Placeholder 2"/>
          <p:cNvSpPr>
            <a:spLocks noGrp="1"/>
          </p:cNvSpPr>
          <p:nvPr>
            <p:ph idx="1"/>
          </p:nvPr>
        </p:nvSpPr>
        <p:spPr/>
        <p:txBody>
          <a:bodyPr>
            <a:normAutofit/>
          </a:bodyPr>
          <a:lstStyle/>
          <a:p>
            <a:pPr marL="0" marR="0" fontAlgn="base">
              <a:lnSpc>
                <a:spcPct val="115000"/>
              </a:lnSpc>
              <a:spcBef>
                <a:spcPts val="0"/>
              </a:spcBef>
              <a:spcAft>
                <a:spcPts val="900"/>
              </a:spcAft>
            </a:pPr>
            <a:r>
              <a:rPr lang="en-US" dirty="0">
                <a:latin typeface="Times New Roman"/>
                <a:ea typeface="Times New Roman"/>
                <a:cs typeface="Times New Roman"/>
              </a:rPr>
              <a:t>ADO.NET </a:t>
            </a:r>
            <a:r>
              <a:rPr lang="en-US" dirty="0" err="1">
                <a:latin typeface="Times New Roman"/>
                <a:ea typeface="Times New Roman"/>
                <a:cs typeface="Times New Roman"/>
              </a:rPr>
              <a:t>có</a:t>
            </a:r>
            <a:r>
              <a:rPr lang="en-US" dirty="0">
                <a:latin typeface="Times New Roman"/>
                <a:ea typeface="Times New Roman"/>
                <a:cs typeface="Times New Roman"/>
              </a:rPr>
              <a:t> </a:t>
            </a:r>
            <a:r>
              <a:rPr lang="en-US" dirty="0" err="1">
                <a:latin typeface="Times New Roman"/>
                <a:ea typeface="Times New Roman"/>
                <a:cs typeface="Times New Roman"/>
              </a:rPr>
              <a:t>thể</a:t>
            </a:r>
            <a:r>
              <a:rPr lang="en-US" dirty="0">
                <a:latin typeface="Times New Roman"/>
                <a:ea typeface="Times New Roman"/>
                <a:cs typeface="Times New Roman"/>
              </a:rPr>
              <a:t> </a:t>
            </a:r>
            <a:r>
              <a:rPr lang="en-US" dirty="0" err="1">
                <a:latin typeface="Times New Roman"/>
                <a:ea typeface="Times New Roman"/>
                <a:cs typeface="Times New Roman"/>
              </a:rPr>
              <a:t>được</a:t>
            </a:r>
            <a:r>
              <a:rPr lang="en-US" dirty="0">
                <a:latin typeface="Times New Roman"/>
                <a:ea typeface="Times New Roman"/>
                <a:cs typeface="Times New Roman"/>
              </a:rPr>
              <a:t> </a:t>
            </a:r>
            <a:r>
              <a:rPr lang="en-US" dirty="0" err="1">
                <a:latin typeface="Times New Roman"/>
                <a:ea typeface="Times New Roman"/>
                <a:cs typeface="Times New Roman"/>
              </a:rPr>
              <a:t>sử</a:t>
            </a:r>
            <a:r>
              <a:rPr lang="en-US" dirty="0">
                <a:latin typeface="Times New Roman"/>
                <a:ea typeface="Times New Roman"/>
                <a:cs typeface="Times New Roman"/>
              </a:rPr>
              <a:t> </a:t>
            </a:r>
            <a:r>
              <a:rPr lang="en-US" dirty="0" err="1">
                <a:latin typeface="Times New Roman"/>
                <a:ea typeface="Times New Roman"/>
                <a:cs typeface="Times New Roman"/>
              </a:rPr>
              <a:t>dụng</a:t>
            </a:r>
            <a:r>
              <a:rPr lang="en-US" dirty="0">
                <a:latin typeface="Times New Roman"/>
                <a:ea typeface="Times New Roman"/>
                <a:cs typeface="Times New Roman"/>
              </a:rPr>
              <a:t> </a:t>
            </a:r>
            <a:r>
              <a:rPr lang="en-US" dirty="0" err="1">
                <a:latin typeface="Times New Roman"/>
                <a:ea typeface="Times New Roman"/>
                <a:cs typeface="Times New Roman"/>
              </a:rPr>
              <a:t>để</a:t>
            </a:r>
            <a:r>
              <a:rPr lang="en-US" dirty="0">
                <a:latin typeface="Times New Roman"/>
                <a:ea typeface="Times New Roman"/>
                <a:cs typeface="Times New Roman"/>
              </a:rPr>
              <a:t> </a:t>
            </a:r>
            <a:r>
              <a:rPr lang="en-US" dirty="0" err="1">
                <a:latin typeface="Times New Roman"/>
                <a:ea typeface="Times New Roman"/>
                <a:cs typeface="Times New Roman"/>
              </a:rPr>
              <a:t>phát</a:t>
            </a:r>
            <a:r>
              <a:rPr lang="en-US" dirty="0">
                <a:latin typeface="Times New Roman"/>
                <a:ea typeface="Times New Roman"/>
                <a:cs typeface="Times New Roman"/>
              </a:rPr>
              <a:t> </a:t>
            </a:r>
            <a:r>
              <a:rPr lang="en-US" dirty="0" err="1">
                <a:latin typeface="Times New Roman"/>
                <a:ea typeface="Times New Roman"/>
                <a:cs typeface="Times New Roman"/>
              </a:rPr>
              <a:t>triển</a:t>
            </a:r>
            <a:r>
              <a:rPr lang="en-US" dirty="0">
                <a:latin typeface="Times New Roman"/>
                <a:ea typeface="Times New Roman"/>
                <a:cs typeface="Times New Roman"/>
              </a:rPr>
              <a:t> </a:t>
            </a:r>
            <a:r>
              <a:rPr lang="en-US" dirty="0" err="1">
                <a:latin typeface="Times New Roman"/>
                <a:ea typeface="Times New Roman"/>
                <a:cs typeface="Times New Roman"/>
              </a:rPr>
              <a:t>bất</a:t>
            </a:r>
            <a:r>
              <a:rPr lang="en-US" dirty="0">
                <a:latin typeface="Times New Roman"/>
                <a:ea typeface="Times New Roman"/>
                <a:cs typeface="Times New Roman"/>
              </a:rPr>
              <a:t> </a:t>
            </a:r>
            <a:r>
              <a:rPr lang="en-US" dirty="0" err="1">
                <a:latin typeface="Times New Roman"/>
                <a:ea typeface="Times New Roman"/>
                <a:cs typeface="Times New Roman"/>
              </a:rPr>
              <a:t>kỳ</a:t>
            </a:r>
            <a:r>
              <a:rPr lang="en-US" dirty="0">
                <a:latin typeface="Times New Roman"/>
                <a:ea typeface="Times New Roman"/>
                <a:cs typeface="Times New Roman"/>
              </a:rPr>
              <a:t> </a:t>
            </a:r>
            <a:r>
              <a:rPr lang="en-US" dirty="0" err="1">
                <a:latin typeface="Times New Roman"/>
                <a:ea typeface="Times New Roman"/>
                <a:cs typeface="Times New Roman"/>
              </a:rPr>
              <a:t>loại</a:t>
            </a:r>
            <a:r>
              <a:rPr lang="en-US" dirty="0">
                <a:latin typeface="Times New Roman"/>
                <a:ea typeface="Times New Roman"/>
                <a:cs typeface="Times New Roman"/>
              </a:rPr>
              <a:t> </a:t>
            </a:r>
            <a:r>
              <a:rPr lang="en-US" dirty="0" err="1">
                <a:latin typeface="Times New Roman"/>
                <a:ea typeface="Times New Roman"/>
                <a:cs typeface="Times New Roman"/>
              </a:rPr>
              <a:t>ứng</a:t>
            </a:r>
            <a:r>
              <a:rPr lang="en-US" dirty="0">
                <a:latin typeface="Times New Roman"/>
                <a:ea typeface="Times New Roman"/>
                <a:cs typeface="Times New Roman"/>
              </a:rPr>
              <a:t> </a:t>
            </a:r>
            <a:r>
              <a:rPr lang="en-US" dirty="0" err="1">
                <a:latin typeface="Times New Roman"/>
                <a:ea typeface="Times New Roman"/>
                <a:cs typeface="Times New Roman"/>
              </a:rPr>
              <a:t>dụng</a:t>
            </a:r>
            <a:r>
              <a:rPr lang="en-US" dirty="0">
                <a:latin typeface="Times New Roman"/>
                <a:ea typeface="Times New Roman"/>
                <a:cs typeface="Times New Roman"/>
              </a:rPr>
              <a:t> .NET </a:t>
            </a:r>
            <a:r>
              <a:rPr lang="en-US" dirty="0" err="1">
                <a:latin typeface="Times New Roman"/>
                <a:ea typeface="Times New Roman"/>
                <a:cs typeface="Times New Roman"/>
              </a:rPr>
              <a:t>nào</a:t>
            </a:r>
            <a:r>
              <a:rPr lang="en-US" dirty="0">
                <a:latin typeface="Times New Roman"/>
                <a:ea typeface="Times New Roman"/>
                <a:cs typeface="Times New Roman"/>
              </a:rPr>
              <a:t>. </a:t>
            </a:r>
            <a:r>
              <a:rPr lang="en-US" dirty="0" err="1">
                <a:latin typeface="Times New Roman"/>
                <a:ea typeface="Times New Roman"/>
                <a:cs typeface="Times New Roman"/>
              </a:rPr>
              <a:t>Sau</a:t>
            </a:r>
            <a:r>
              <a:rPr lang="en-US" dirty="0">
                <a:latin typeface="Times New Roman"/>
                <a:ea typeface="Times New Roman"/>
                <a:cs typeface="Times New Roman"/>
              </a:rPr>
              <a:t> </a:t>
            </a:r>
            <a:r>
              <a:rPr lang="en-US" dirty="0" err="1">
                <a:latin typeface="Times New Roman"/>
                <a:ea typeface="Times New Roman"/>
                <a:cs typeface="Times New Roman"/>
              </a:rPr>
              <a:t>đây</a:t>
            </a:r>
            <a:r>
              <a:rPr lang="en-US" dirty="0">
                <a:latin typeface="Times New Roman"/>
                <a:ea typeface="Times New Roman"/>
                <a:cs typeface="Times New Roman"/>
              </a:rPr>
              <a:t> </a:t>
            </a:r>
            <a:r>
              <a:rPr lang="en-US" dirty="0" err="1">
                <a:latin typeface="Times New Roman"/>
                <a:ea typeface="Times New Roman"/>
                <a:cs typeface="Times New Roman"/>
              </a:rPr>
              <a:t>là</a:t>
            </a:r>
            <a:r>
              <a:rPr lang="en-US" dirty="0">
                <a:latin typeface="Times New Roman"/>
                <a:ea typeface="Times New Roman"/>
                <a:cs typeface="Times New Roman"/>
              </a:rPr>
              <a:t> </a:t>
            </a:r>
            <a:r>
              <a:rPr lang="en-US" dirty="0" err="1">
                <a:latin typeface="Times New Roman"/>
                <a:ea typeface="Times New Roman"/>
                <a:cs typeface="Times New Roman"/>
              </a:rPr>
              <a:t>một</a:t>
            </a:r>
            <a:r>
              <a:rPr lang="en-US" dirty="0">
                <a:latin typeface="Times New Roman"/>
                <a:ea typeface="Times New Roman"/>
                <a:cs typeface="Times New Roman"/>
              </a:rPr>
              <a:t> </a:t>
            </a:r>
            <a:r>
              <a:rPr lang="en-US" dirty="0" err="1">
                <a:latin typeface="Times New Roman"/>
                <a:ea typeface="Times New Roman"/>
                <a:cs typeface="Times New Roman"/>
              </a:rPr>
              <a:t>số</a:t>
            </a:r>
            <a:r>
              <a:rPr lang="en-US" dirty="0">
                <a:latin typeface="Times New Roman"/>
                <a:ea typeface="Times New Roman"/>
                <a:cs typeface="Times New Roman"/>
              </a:rPr>
              <a:t> </a:t>
            </a:r>
            <a:r>
              <a:rPr lang="en-US" dirty="0" err="1">
                <a:latin typeface="Times New Roman"/>
                <a:ea typeface="Times New Roman"/>
                <a:cs typeface="Times New Roman"/>
              </a:rPr>
              <a:t>ứng</a:t>
            </a:r>
            <a:r>
              <a:rPr lang="en-US" dirty="0">
                <a:latin typeface="Times New Roman"/>
                <a:ea typeface="Times New Roman"/>
                <a:cs typeface="Times New Roman"/>
              </a:rPr>
              <a:t> </a:t>
            </a:r>
            <a:r>
              <a:rPr lang="en-US" dirty="0" err="1">
                <a:latin typeface="Times New Roman"/>
                <a:ea typeface="Times New Roman"/>
                <a:cs typeface="Times New Roman"/>
              </a:rPr>
              <a:t>dụng</a:t>
            </a:r>
            <a:r>
              <a:rPr lang="en-US" dirty="0">
                <a:latin typeface="Times New Roman"/>
                <a:ea typeface="Times New Roman"/>
                <a:cs typeface="Times New Roman"/>
              </a:rPr>
              <a:t> .NET </a:t>
            </a:r>
            <a:r>
              <a:rPr lang="en-US" dirty="0" err="1">
                <a:latin typeface="Times New Roman"/>
                <a:ea typeface="Times New Roman"/>
                <a:cs typeface="Times New Roman"/>
              </a:rPr>
              <a:t>mà</a:t>
            </a:r>
            <a:r>
              <a:rPr lang="en-US" dirty="0">
                <a:latin typeface="Times New Roman"/>
                <a:ea typeface="Times New Roman"/>
                <a:cs typeface="Times New Roman"/>
              </a:rPr>
              <a:t> </a:t>
            </a:r>
            <a:r>
              <a:rPr lang="en-US" dirty="0" err="1">
                <a:latin typeface="Times New Roman"/>
                <a:ea typeface="Times New Roman"/>
                <a:cs typeface="Times New Roman"/>
              </a:rPr>
              <a:t>bạn</a:t>
            </a:r>
            <a:r>
              <a:rPr lang="en-US" dirty="0">
                <a:latin typeface="Times New Roman"/>
                <a:ea typeface="Times New Roman"/>
                <a:cs typeface="Times New Roman"/>
              </a:rPr>
              <a:t> </a:t>
            </a:r>
            <a:r>
              <a:rPr lang="en-US" dirty="0" err="1">
                <a:latin typeface="Times New Roman"/>
                <a:ea typeface="Times New Roman"/>
                <a:cs typeface="Times New Roman"/>
              </a:rPr>
              <a:t>có</a:t>
            </a:r>
            <a:r>
              <a:rPr lang="en-US" dirty="0">
                <a:latin typeface="Times New Roman"/>
                <a:ea typeface="Times New Roman"/>
                <a:cs typeface="Times New Roman"/>
              </a:rPr>
              <a:t> </a:t>
            </a:r>
            <a:r>
              <a:rPr lang="en-US" dirty="0" err="1">
                <a:latin typeface="Times New Roman"/>
                <a:ea typeface="Times New Roman"/>
                <a:cs typeface="Times New Roman"/>
              </a:rPr>
              <a:t>thể</a:t>
            </a:r>
            <a:r>
              <a:rPr lang="en-US" dirty="0">
                <a:latin typeface="Times New Roman"/>
                <a:ea typeface="Times New Roman"/>
                <a:cs typeface="Times New Roman"/>
              </a:rPr>
              <a:t> </a:t>
            </a:r>
            <a:r>
              <a:rPr lang="en-US" dirty="0" err="1">
                <a:latin typeface="Times New Roman"/>
                <a:ea typeface="Times New Roman"/>
                <a:cs typeface="Times New Roman"/>
              </a:rPr>
              <a:t>sử</a:t>
            </a:r>
            <a:r>
              <a:rPr lang="en-US" dirty="0">
                <a:latin typeface="Times New Roman"/>
                <a:ea typeface="Times New Roman"/>
                <a:cs typeface="Times New Roman"/>
              </a:rPr>
              <a:t> </a:t>
            </a:r>
            <a:r>
              <a:rPr lang="en-US" dirty="0" err="1">
                <a:latin typeface="Times New Roman"/>
                <a:ea typeface="Times New Roman"/>
                <a:cs typeface="Times New Roman"/>
              </a:rPr>
              <a:t>dụng</a:t>
            </a:r>
            <a:r>
              <a:rPr lang="en-US" dirty="0">
                <a:latin typeface="Times New Roman"/>
                <a:ea typeface="Times New Roman"/>
                <a:cs typeface="Times New Roman"/>
              </a:rPr>
              <a:t> </a:t>
            </a:r>
            <a:r>
              <a:rPr lang="en-US" dirty="0" err="1">
                <a:latin typeface="Times New Roman"/>
                <a:ea typeface="Times New Roman"/>
                <a:cs typeface="Times New Roman"/>
              </a:rPr>
              <a:t>công</a:t>
            </a:r>
            <a:r>
              <a:rPr lang="en-US" dirty="0">
                <a:latin typeface="Times New Roman"/>
                <a:ea typeface="Times New Roman"/>
                <a:cs typeface="Times New Roman"/>
              </a:rPr>
              <a:t> </a:t>
            </a:r>
            <a:r>
              <a:rPr lang="en-US" dirty="0" err="1">
                <a:latin typeface="Times New Roman"/>
                <a:ea typeface="Times New Roman"/>
                <a:cs typeface="Times New Roman"/>
              </a:rPr>
              <a:t>nghệ</a:t>
            </a:r>
            <a:r>
              <a:rPr lang="en-US" dirty="0">
                <a:latin typeface="Times New Roman"/>
                <a:ea typeface="Times New Roman"/>
                <a:cs typeface="Times New Roman"/>
              </a:rPr>
              <a:t> </a:t>
            </a:r>
            <a:r>
              <a:rPr lang="en-US" dirty="0" err="1">
                <a:latin typeface="Times New Roman"/>
                <a:ea typeface="Times New Roman"/>
                <a:cs typeface="Times New Roman"/>
              </a:rPr>
              <a:t>truy</a:t>
            </a:r>
            <a:r>
              <a:rPr lang="en-US" dirty="0">
                <a:latin typeface="Times New Roman"/>
                <a:ea typeface="Times New Roman"/>
                <a:cs typeface="Times New Roman"/>
              </a:rPr>
              <a:t> </a:t>
            </a:r>
            <a:r>
              <a:rPr lang="en-US" dirty="0" err="1">
                <a:latin typeface="Times New Roman"/>
                <a:ea typeface="Times New Roman"/>
                <a:cs typeface="Times New Roman"/>
              </a:rPr>
              <a:t>cập</a:t>
            </a:r>
            <a:r>
              <a:rPr lang="en-US" dirty="0">
                <a:latin typeface="Times New Roman"/>
                <a:ea typeface="Times New Roman"/>
                <a:cs typeface="Times New Roman"/>
              </a:rPr>
              <a:t> </a:t>
            </a:r>
            <a:r>
              <a:rPr lang="en-US" dirty="0" err="1">
                <a:latin typeface="Times New Roman"/>
                <a:ea typeface="Times New Roman"/>
                <a:cs typeface="Times New Roman"/>
              </a:rPr>
              <a:t>dữ</a:t>
            </a:r>
            <a:r>
              <a:rPr lang="en-US" dirty="0">
                <a:latin typeface="Times New Roman"/>
                <a:ea typeface="Times New Roman"/>
                <a:cs typeface="Times New Roman"/>
              </a:rPr>
              <a:t> </a:t>
            </a:r>
            <a:r>
              <a:rPr lang="en-US" dirty="0" err="1">
                <a:latin typeface="Times New Roman"/>
                <a:ea typeface="Times New Roman"/>
                <a:cs typeface="Times New Roman"/>
              </a:rPr>
              <a:t>liệu</a:t>
            </a:r>
            <a:r>
              <a:rPr lang="en-US" dirty="0">
                <a:latin typeface="Times New Roman"/>
                <a:ea typeface="Times New Roman"/>
                <a:cs typeface="Times New Roman"/>
              </a:rPr>
              <a:t> ADO.NET </a:t>
            </a:r>
            <a:r>
              <a:rPr lang="en-US" dirty="0" err="1">
                <a:latin typeface="Times New Roman"/>
                <a:ea typeface="Times New Roman"/>
                <a:cs typeface="Times New Roman"/>
              </a:rPr>
              <a:t>để</a:t>
            </a:r>
            <a:r>
              <a:rPr lang="en-US" dirty="0">
                <a:latin typeface="Times New Roman"/>
                <a:ea typeface="Times New Roman"/>
                <a:cs typeface="Times New Roman"/>
              </a:rPr>
              <a:t> </a:t>
            </a:r>
            <a:r>
              <a:rPr lang="en-US" dirty="0" err="1">
                <a:latin typeface="Times New Roman"/>
                <a:ea typeface="Times New Roman"/>
                <a:cs typeface="Times New Roman"/>
              </a:rPr>
              <a:t>tương</a:t>
            </a:r>
            <a:r>
              <a:rPr lang="en-US" dirty="0">
                <a:latin typeface="Times New Roman"/>
                <a:ea typeface="Times New Roman"/>
                <a:cs typeface="Times New Roman"/>
              </a:rPr>
              <a:t> </a:t>
            </a:r>
            <a:r>
              <a:rPr lang="en-US" dirty="0" err="1">
                <a:latin typeface="Times New Roman"/>
                <a:ea typeface="Times New Roman"/>
                <a:cs typeface="Times New Roman"/>
              </a:rPr>
              <a:t>tác</a:t>
            </a:r>
            <a:r>
              <a:rPr lang="en-US" dirty="0">
                <a:latin typeface="Times New Roman"/>
                <a:ea typeface="Times New Roman"/>
                <a:cs typeface="Times New Roman"/>
              </a:rPr>
              <a:t> </a:t>
            </a:r>
            <a:r>
              <a:rPr lang="en-US" dirty="0" err="1">
                <a:latin typeface="Times New Roman"/>
                <a:ea typeface="Times New Roman"/>
                <a:cs typeface="Times New Roman"/>
              </a:rPr>
              <a:t>với</a:t>
            </a:r>
            <a:r>
              <a:rPr lang="en-US" dirty="0">
                <a:latin typeface="Times New Roman"/>
                <a:ea typeface="Times New Roman"/>
                <a:cs typeface="Times New Roman"/>
              </a:rPr>
              <a:t> </a:t>
            </a:r>
            <a:r>
              <a:rPr lang="en-US" dirty="0" err="1">
                <a:latin typeface="Times New Roman"/>
                <a:ea typeface="Times New Roman"/>
                <a:cs typeface="Times New Roman"/>
              </a:rPr>
              <a:t>nguồn</a:t>
            </a:r>
            <a:r>
              <a:rPr lang="en-US" dirty="0">
                <a:latin typeface="Times New Roman"/>
                <a:ea typeface="Times New Roman"/>
                <a:cs typeface="Times New Roman"/>
              </a:rPr>
              <a:t> </a:t>
            </a:r>
            <a:r>
              <a:rPr lang="en-US" dirty="0" err="1">
                <a:latin typeface="Times New Roman"/>
                <a:ea typeface="Times New Roman"/>
                <a:cs typeface="Times New Roman"/>
              </a:rPr>
              <a:t>dữ</a:t>
            </a:r>
            <a:r>
              <a:rPr lang="en-US" dirty="0">
                <a:latin typeface="Times New Roman"/>
                <a:ea typeface="Times New Roman"/>
                <a:cs typeface="Times New Roman"/>
              </a:rPr>
              <a:t> </a:t>
            </a:r>
            <a:r>
              <a:rPr lang="en-US" dirty="0" err="1">
                <a:latin typeface="Times New Roman"/>
                <a:ea typeface="Times New Roman"/>
                <a:cs typeface="Times New Roman"/>
              </a:rPr>
              <a:t>liệu</a:t>
            </a:r>
            <a:r>
              <a:rPr lang="en-US" dirty="0">
                <a:latin typeface="Times New Roman"/>
                <a:ea typeface="Times New Roman"/>
                <a:cs typeface="Times New Roman"/>
              </a:rPr>
              <a:t>.</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Times New Roman"/>
                <a:cs typeface="Times New Roman"/>
              </a:rPr>
              <a:t>ASP.NET Web Form Applications</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Times New Roman"/>
                <a:cs typeface="Times New Roman"/>
              </a:rPr>
              <a:t>Windows Applications</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Times New Roman"/>
                <a:cs typeface="Times New Roman"/>
              </a:rPr>
              <a:t>ASP.NET MVC Applications</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Times New Roman"/>
                <a:cs typeface="Times New Roman"/>
              </a:rPr>
              <a:t>Console Applications</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Times New Roman"/>
                <a:cs typeface="Times New Roman"/>
              </a:rPr>
              <a:t>ASP.NET Web API Applications</a:t>
            </a:r>
            <a:endParaRPr lang="en-US" sz="1800" dirty="0">
              <a:effectLst/>
              <a:latin typeface="Calibri"/>
              <a:ea typeface="Calibri"/>
              <a:cs typeface="Times New Roman"/>
            </a:endParaRPr>
          </a:p>
        </p:txBody>
      </p:sp>
    </p:spTree>
    <p:extLst>
      <p:ext uri="{BB962C8B-B14F-4D97-AF65-F5344CB8AC3E}">
        <p14:creationId xmlns:p14="http://schemas.microsoft.com/office/powerpoint/2010/main" val="36840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199" y="304800"/>
            <a:ext cx="9372602" cy="1371600"/>
          </a:xfrm>
        </p:spPr>
        <p:txBody>
          <a:bodyPr>
            <a:normAutofit fontScale="90000"/>
          </a:bodyPr>
          <a:lstStyle/>
          <a:p>
            <a:r>
              <a:rPr lang="en-US">
                <a:solidFill>
                  <a:schemeClr val="accent3">
                    <a:lumMod val="40000"/>
                    <a:lumOff val="60000"/>
                  </a:schemeClr>
                </a:solidFill>
              </a:rPr>
              <a:t>Thêm tài kho</a:t>
            </a:r>
            <a:r>
              <a:rPr lang="vi-VN">
                <a:solidFill>
                  <a:schemeClr val="accent3">
                    <a:lumMod val="40000"/>
                    <a:lumOff val="60000"/>
                  </a:schemeClr>
                </a:solidFill>
              </a:rPr>
              <a:t>ản khách hàng v</a:t>
            </a:r>
            <a:r>
              <a:rPr lang="en-US">
                <a:solidFill>
                  <a:schemeClr val="accent3">
                    <a:lumMod val="40000"/>
                    <a:lumOff val="60000"/>
                  </a:schemeClr>
                </a:solidFill>
              </a:rPr>
              <a:t>à cho tài kho</a:t>
            </a:r>
            <a:r>
              <a:rPr lang="vi-VN">
                <a:solidFill>
                  <a:schemeClr val="accent3">
                    <a:lumMod val="40000"/>
                    <a:lumOff val="60000"/>
                  </a:schemeClr>
                </a:solidFill>
              </a:rPr>
              <a:t>ản n</a:t>
            </a:r>
            <a:r>
              <a:rPr lang="en-US">
                <a:solidFill>
                  <a:schemeClr val="accent3">
                    <a:lumMod val="40000"/>
                    <a:lumOff val="60000"/>
                  </a:schemeClr>
                </a:solidFill>
              </a:rPr>
              <a:t>ày quy</a:t>
            </a:r>
            <a:r>
              <a:rPr lang="vi-VN">
                <a:solidFill>
                  <a:schemeClr val="accent3">
                    <a:lumMod val="40000"/>
                    <a:lumOff val="60000"/>
                  </a:schemeClr>
                </a:solidFill>
              </a:rPr>
              <a:t>ền sử dụng như đ</a:t>
            </a:r>
            <a:r>
              <a:rPr lang="en-US">
                <a:solidFill>
                  <a:schemeClr val="accent3">
                    <a:lumMod val="40000"/>
                    <a:lumOff val="60000"/>
                  </a:schemeClr>
                </a:solidFill>
              </a:rPr>
              <a:t>ã t</a:t>
            </a:r>
            <a:r>
              <a:rPr lang="vi-VN">
                <a:solidFill>
                  <a:schemeClr val="accent3">
                    <a:lumMod val="40000"/>
                    <a:lumOff val="60000"/>
                  </a:schemeClr>
                </a:solidFill>
              </a:rPr>
              <a:t>ạo ở bước 1.</a:t>
            </a:r>
            <a:endParaRPr lang="en-US">
              <a:solidFill>
                <a:schemeClr val="accent3">
                  <a:lumMod val="40000"/>
                  <a:lumOff val="60000"/>
                </a:schemeClr>
              </a:solidFill>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Trong group-box (thi</a:t>
            </a:r>
            <a:r>
              <a:rPr lang="vi-VN">
                <a:latin typeface="Times New Roman" panose="02020603050405020304" pitchFamily="18" charset="0"/>
                <a:cs typeface="Times New Roman" panose="02020603050405020304" pitchFamily="18" charset="0"/>
              </a:rPr>
              <a:t>ết lập nh</a:t>
            </a:r>
            <a:r>
              <a:rPr lang="en-US">
                <a:latin typeface="Times New Roman" panose="02020603050405020304" pitchFamily="18" charset="0"/>
                <a:cs typeface="Times New Roman" panose="02020603050405020304" pitchFamily="18" charset="0"/>
              </a:rPr>
              <a:t>óm) thì có th</a:t>
            </a:r>
            <a:r>
              <a:rPr lang="vi-VN">
                <a:latin typeface="Times New Roman" panose="02020603050405020304" pitchFamily="18" charset="0"/>
                <a:cs typeface="Times New Roman" panose="02020603050405020304" pitchFamily="18" charset="0"/>
              </a:rPr>
              <a:t>ể tạo mới t</a:t>
            </a:r>
            <a:r>
              <a:rPr lang="en-US">
                <a:latin typeface="Times New Roman" panose="02020603050405020304" pitchFamily="18" charset="0"/>
                <a:cs typeface="Times New Roman" panose="02020603050405020304" pitchFamily="18" charset="0"/>
              </a:rPr>
              <a:t>ên nhóm quy</a:t>
            </a:r>
            <a:r>
              <a:rPr lang="vi-VN">
                <a:latin typeface="Times New Roman" panose="02020603050405020304" pitchFamily="18" charset="0"/>
                <a:cs typeface="Times New Roman" panose="02020603050405020304" pitchFamily="18" charset="0"/>
              </a:rPr>
              <a:t>ền. Khi th</a:t>
            </a:r>
            <a:r>
              <a:rPr lang="en-US">
                <a:latin typeface="Times New Roman" panose="02020603050405020304" pitchFamily="18" charset="0"/>
                <a:cs typeface="Times New Roman" panose="02020603050405020304" pitchFamily="18" charset="0"/>
              </a:rPr>
              <a:t>êm thành công s</a:t>
            </a:r>
            <a:r>
              <a:rPr lang="vi-VN">
                <a:latin typeface="Times New Roman" panose="02020603050405020304" pitchFamily="18" charset="0"/>
                <a:cs typeface="Times New Roman" panose="02020603050405020304" pitchFamily="18" charset="0"/>
              </a:rPr>
              <a:t>ẽ c</a:t>
            </a:r>
            <a:r>
              <a:rPr lang="en-US">
                <a:latin typeface="Times New Roman" panose="02020603050405020304" pitchFamily="18" charset="0"/>
                <a:cs typeface="Times New Roman" panose="02020603050405020304" pitchFamily="18" charset="0"/>
              </a:rPr>
              <a:t>ó thông báo “Thêm Thành Công”.</a:t>
            </a:r>
          </a:p>
          <a:p>
            <a:endParaRPr lang="en-US"/>
          </a:p>
        </p:txBody>
      </p:sp>
      <p:pic>
        <p:nvPicPr>
          <p:cNvPr id="4" name="Picture 3"/>
          <p:cNvPicPr>
            <a:picLocks noChangeAspect="1"/>
          </p:cNvPicPr>
          <p:nvPr/>
        </p:nvPicPr>
        <p:blipFill>
          <a:blip r:embed="rId2"/>
          <a:stretch>
            <a:fillRect/>
          </a:stretch>
        </p:blipFill>
        <p:spPr>
          <a:xfrm>
            <a:off x="2774908" y="2971799"/>
            <a:ext cx="6629400" cy="3276599"/>
          </a:xfrm>
          <a:prstGeom prst="rect">
            <a:avLst/>
          </a:prstGeom>
        </p:spPr>
      </p:pic>
    </p:spTree>
    <p:extLst>
      <p:ext uri="{BB962C8B-B14F-4D97-AF65-F5344CB8AC3E}">
        <p14:creationId xmlns:p14="http://schemas.microsoft.com/office/powerpoint/2010/main" val="133110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39217-F7D9-428D-83B5-E9DDDA8EF9E1}"/>
              </a:ext>
            </a:extLst>
          </p:cNvPr>
          <p:cNvSpPr>
            <a:spLocks noGrp="1"/>
          </p:cNvSpPr>
          <p:nvPr>
            <p:ph idx="1"/>
          </p:nvPr>
        </p:nvSpPr>
        <p:spPr>
          <a:xfrm>
            <a:off x="1527216" y="2438400"/>
            <a:ext cx="9134391" cy="1143001"/>
          </a:xfrm>
        </p:spPr>
        <p:txBody>
          <a:bodyPr>
            <a:normAutofit/>
          </a:bodyPr>
          <a:lstStyle/>
          <a:p>
            <a:pPr marL="0" indent="0" algn="ctr">
              <a:buNone/>
            </a:pPr>
            <a:r>
              <a:rPr lang="en-US" sz="7200" b="1">
                <a:solidFill>
                  <a:srgbClr val="FFFF00"/>
                </a:solidFill>
                <a:latin typeface="Times New Roman" panose="02020603050405020304" pitchFamily="18" charset="0"/>
                <a:cs typeface="Times New Roman" panose="02020603050405020304" pitchFamily="18" charset="0"/>
              </a:rPr>
              <a:t>DEMO ỨNG DỤNG</a:t>
            </a:r>
          </a:p>
          <a:p>
            <a:pPr marL="0" indent="0" algn="ctr">
              <a:buNone/>
            </a:pPr>
            <a:endParaRPr lang="vi-VN" sz="7200" b="1">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53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39217-F7D9-428D-83B5-E9DDDA8EF9E1}"/>
              </a:ext>
            </a:extLst>
          </p:cNvPr>
          <p:cNvSpPr>
            <a:spLocks noGrp="1"/>
          </p:cNvSpPr>
          <p:nvPr>
            <p:ph idx="1"/>
          </p:nvPr>
        </p:nvSpPr>
        <p:spPr>
          <a:xfrm>
            <a:off x="1527216" y="2857499"/>
            <a:ext cx="9134391" cy="1143001"/>
          </a:xfrm>
        </p:spPr>
        <p:txBody>
          <a:bodyPr>
            <a:normAutofit/>
          </a:bodyPr>
          <a:lstStyle/>
          <a:p>
            <a:pPr marL="0" indent="0" algn="ctr">
              <a:buNone/>
            </a:pPr>
            <a:r>
              <a:rPr lang="en-US" sz="7200" b="1">
                <a:latin typeface="Times New Roman" panose="02020603050405020304" pitchFamily="18" charset="0"/>
                <a:cs typeface="Times New Roman" panose="02020603050405020304" pitchFamily="18" charset="0"/>
              </a:rPr>
              <a:t>THANK YOU!</a:t>
            </a:r>
            <a:endParaRPr lang="vi-VN" sz="7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7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Các</a:t>
            </a:r>
            <a:r>
              <a:rPr lang="en-US" dirty="0"/>
              <a:t> </a:t>
            </a:r>
            <a:r>
              <a:rPr lang="en-US" dirty="0" err="1"/>
              <a:t>thành</a:t>
            </a:r>
            <a:r>
              <a:rPr lang="en-US" dirty="0"/>
              <a:t> </a:t>
            </a:r>
            <a:r>
              <a:rPr lang="en-US" dirty="0" err="1"/>
              <a:t>phần</a:t>
            </a:r>
            <a:r>
              <a:rPr lang="en-US" dirty="0"/>
              <a:t> (Components) </a:t>
            </a:r>
            <a:r>
              <a:rPr lang="en-US" dirty="0" err="1"/>
              <a:t>của</a:t>
            </a:r>
            <a:r>
              <a:rPr lang="en-US" dirty="0"/>
              <a:t> ADO.NET</a:t>
            </a:r>
          </a:p>
        </p:txBody>
      </p:sp>
      <p:sp>
        <p:nvSpPr>
          <p:cNvPr id="3" name="Content Placeholder 2"/>
          <p:cNvSpPr>
            <a:spLocks noGrp="1"/>
          </p:cNvSpPr>
          <p:nvPr>
            <p:ph idx="1"/>
          </p:nvPr>
        </p:nvSpPr>
        <p:spPr>
          <a:xfrm>
            <a:off x="1522413" y="2362200"/>
            <a:ext cx="9134391" cy="3657600"/>
          </a:xfrm>
        </p:spPr>
        <p:txBody>
          <a:bodyPr/>
          <a:lstStyle/>
          <a:p>
            <a:pPr marL="0" marR="0" fontAlgn="base">
              <a:spcBef>
                <a:spcPts val="0"/>
              </a:spcBef>
              <a:spcAft>
                <a:spcPts val="900"/>
              </a:spcAft>
            </a:pPr>
            <a:r>
              <a:rPr lang="en-US" dirty="0" err="1">
                <a:latin typeface="Times New Roman"/>
                <a:ea typeface="Times New Roman"/>
              </a:rPr>
              <a:t>Các</a:t>
            </a:r>
            <a:r>
              <a:rPr lang="en-US" dirty="0">
                <a:latin typeface="Times New Roman"/>
                <a:ea typeface="Times New Roman"/>
              </a:rPr>
              <a:t> </a:t>
            </a:r>
            <a:r>
              <a:rPr lang="en-US" dirty="0" err="1">
                <a:latin typeface="Times New Roman"/>
                <a:ea typeface="Times New Roman"/>
              </a:rPr>
              <a:t>Compnents</a:t>
            </a:r>
            <a:r>
              <a:rPr lang="en-US" dirty="0">
                <a:latin typeface="Times New Roman"/>
                <a:ea typeface="Times New Roman"/>
              </a:rPr>
              <a:t> </a:t>
            </a:r>
            <a:r>
              <a:rPr lang="en-US" dirty="0" err="1">
                <a:latin typeface="Times New Roman"/>
                <a:ea typeface="Times New Roman"/>
              </a:rPr>
              <a:t>của</a:t>
            </a:r>
            <a:r>
              <a:rPr lang="en-US" dirty="0">
                <a:latin typeface="Times New Roman"/>
                <a:ea typeface="Times New Roman"/>
              </a:rPr>
              <a:t> ADO.NET </a:t>
            </a:r>
            <a:r>
              <a:rPr lang="en-US" dirty="0" err="1">
                <a:latin typeface="Times New Roman"/>
                <a:ea typeface="Times New Roman"/>
              </a:rPr>
              <a:t>được</a:t>
            </a:r>
            <a:r>
              <a:rPr lang="en-US" dirty="0">
                <a:latin typeface="Times New Roman"/>
                <a:ea typeface="Times New Roman"/>
              </a:rPr>
              <a:t> </a:t>
            </a:r>
            <a:r>
              <a:rPr lang="en-US" dirty="0" err="1">
                <a:latin typeface="Times New Roman"/>
                <a:ea typeface="Times New Roman"/>
              </a:rPr>
              <a:t>thiết</a:t>
            </a:r>
            <a:r>
              <a:rPr lang="en-US" dirty="0">
                <a:latin typeface="Times New Roman"/>
                <a:ea typeface="Times New Roman"/>
              </a:rPr>
              <a:t> </a:t>
            </a:r>
            <a:r>
              <a:rPr lang="en-US" dirty="0" err="1">
                <a:latin typeface="Times New Roman"/>
                <a:ea typeface="Times New Roman"/>
              </a:rPr>
              <a:t>kế</a:t>
            </a:r>
            <a:r>
              <a:rPr lang="en-US" dirty="0">
                <a:latin typeface="Times New Roman"/>
                <a:ea typeface="Times New Roman"/>
              </a:rPr>
              <a:t> </a:t>
            </a:r>
            <a:r>
              <a:rPr lang="en-US" dirty="0" err="1">
                <a:latin typeface="Times New Roman"/>
                <a:ea typeface="Times New Roman"/>
              </a:rPr>
              <a:t>để</a:t>
            </a:r>
            <a:r>
              <a:rPr lang="en-US" dirty="0">
                <a:latin typeface="Times New Roman"/>
                <a:ea typeface="Times New Roman"/>
              </a:rPr>
              <a:t> </a:t>
            </a:r>
            <a:r>
              <a:rPr lang="en-US" dirty="0" err="1">
                <a:latin typeface="Times New Roman"/>
                <a:ea typeface="Times New Roman"/>
              </a:rPr>
              <a:t>thao</a:t>
            </a:r>
            <a:r>
              <a:rPr lang="en-US" dirty="0">
                <a:latin typeface="Times New Roman"/>
                <a:ea typeface="Times New Roman"/>
              </a:rPr>
              <a:t> </a:t>
            </a:r>
            <a:r>
              <a:rPr lang="en-US" dirty="0" err="1">
                <a:latin typeface="Times New Roman"/>
                <a:ea typeface="Times New Roman"/>
              </a:rPr>
              <a:t>tác</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t>
            </a:r>
            <a:r>
              <a:rPr lang="en-US" dirty="0" err="1">
                <a:latin typeface="Times New Roman"/>
                <a:ea typeface="Times New Roman"/>
              </a:rPr>
              <a:t>và</a:t>
            </a:r>
            <a:r>
              <a:rPr lang="en-US" dirty="0">
                <a:latin typeface="Times New Roman"/>
                <a:ea typeface="Times New Roman"/>
              </a:rPr>
              <a:t> </a:t>
            </a:r>
            <a:r>
              <a:rPr lang="en-US" dirty="0" err="1">
                <a:latin typeface="Times New Roman"/>
                <a:ea typeface="Times New Roman"/>
              </a:rPr>
              <a:t>truy</a:t>
            </a:r>
            <a:r>
              <a:rPr lang="en-US" dirty="0">
                <a:latin typeface="Times New Roman"/>
                <a:ea typeface="Times New Roman"/>
              </a:rPr>
              <a:t> </a:t>
            </a:r>
            <a:r>
              <a:rPr lang="en-US" dirty="0" err="1">
                <a:latin typeface="Times New Roman"/>
                <a:ea typeface="Times New Roman"/>
              </a:rPr>
              <a:t>cập</a:t>
            </a:r>
            <a:r>
              <a:rPr lang="en-US" dirty="0">
                <a:latin typeface="Times New Roman"/>
                <a:ea typeface="Times New Roman"/>
              </a:rPr>
              <a:t> </a:t>
            </a:r>
            <a:r>
              <a:rPr lang="en-US" dirty="0" err="1">
                <a:latin typeface="Times New Roman"/>
                <a:ea typeface="Times New Roman"/>
              </a:rPr>
              <a:t>nhanh</a:t>
            </a:r>
            <a:r>
              <a:rPr lang="en-US" dirty="0">
                <a:latin typeface="Times New Roman"/>
                <a:ea typeface="Times New Roman"/>
              </a:rPr>
              <a:t> </a:t>
            </a:r>
            <a:r>
              <a:rPr lang="en-US" dirty="0" err="1">
                <a:latin typeface="Times New Roman"/>
                <a:ea typeface="Times New Roman"/>
              </a:rPr>
              <a:t>vào</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t>
            </a:r>
            <a:r>
              <a:rPr lang="en-US" dirty="0" err="1">
                <a:latin typeface="Times New Roman"/>
                <a:ea typeface="Times New Roman"/>
              </a:rPr>
              <a:t>Connecton</a:t>
            </a:r>
            <a:r>
              <a:rPr lang="en-US" dirty="0">
                <a:latin typeface="Times New Roman"/>
                <a:ea typeface="Times New Roman"/>
              </a:rPr>
              <a:t>, Command, </a:t>
            </a:r>
            <a:r>
              <a:rPr lang="en-US" dirty="0" err="1">
                <a:latin typeface="Times New Roman"/>
                <a:ea typeface="Times New Roman"/>
              </a:rPr>
              <a:t>DataReader</a:t>
            </a:r>
            <a:r>
              <a:rPr lang="en-US" dirty="0">
                <a:latin typeface="Times New Roman"/>
                <a:ea typeface="Times New Roman"/>
              </a:rPr>
              <a:t>, </a:t>
            </a:r>
            <a:r>
              <a:rPr lang="en-US" dirty="0" err="1">
                <a:latin typeface="Times New Roman"/>
                <a:ea typeface="Times New Roman"/>
              </a:rPr>
              <a:t>DataAdapter</a:t>
            </a:r>
            <a:r>
              <a:rPr lang="en-US" dirty="0">
                <a:latin typeface="Times New Roman"/>
                <a:ea typeface="Times New Roman"/>
              </a:rPr>
              <a:t>, </a:t>
            </a:r>
            <a:r>
              <a:rPr lang="en-US" dirty="0" err="1">
                <a:latin typeface="Times New Roman"/>
                <a:ea typeface="Times New Roman"/>
              </a:rPr>
              <a:t>DataSet</a:t>
            </a:r>
            <a:r>
              <a:rPr lang="en-US" dirty="0">
                <a:latin typeface="Times New Roman"/>
                <a:ea typeface="Times New Roman"/>
              </a:rPr>
              <a:t> </a:t>
            </a:r>
            <a:r>
              <a:rPr lang="en-US" dirty="0" err="1">
                <a:latin typeface="Times New Roman"/>
                <a:ea typeface="Times New Roman"/>
              </a:rPr>
              <a:t>và</a:t>
            </a:r>
            <a:r>
              <a:rPr lang="en-US" dirty="0">
                <a:latin typeface="Times New Roman"/>
                <a:ea typeface="Times New Roman"/>
              </a:rPr>
              <a:t> </a:t>
            </a:r>
            <a:r>
              <a:rPr lang="en-US" dirty="0" err="1">
                <a:latin typeface="Times New Roman"/>
                <a:ea typeface="Times New Roman"/>
              </a:rPr>
              <a:t>DataView</a:t>
            </a:r>
            <a:r>
              <a:rPr lang="en-US" dirty="0">
                <a:latin typeface="Times New Roman"/>
                <a:ea typeface="Times New Roman"/>
              </a:rPr>
              <a:t> </a:t>
            </a:r>
            <a:r>
              <a:rPr lang="en-US" dirty="0" err="1">
                <a:latin typeface="Times New Roman"/>
                <a:ea typeface="Times New Roman"/>
              </a:rPr>
              <a:t>là</a:t>
            </a:r>
            <a:r>
              <a:rPr lang="en-US" dirty="0">
                <a:latin typeface="Times New Roman"/>
                <a:ea typeface="Times New Roman"/>
              </a:rPr>
              <a:t> </a:t>
            </a:r>
            <a:r>
              <a:rPr lang="en-US" dirty="0" err="1">
                <a:latin typeface="Times New Roman"/>
                <a:ea typeface="Times New Roman"/>
              </a:rPr>
              <a:t>các</a:t>
            </a:r>
            <a:r>
              <a:rPr lang="en-US" dirty="0">
                <a:latin typeface="Times New Roman"/>
                <a:ea typeface="Times New Roman"/>
              </a:rPr>
              <a:t> Components </a:t>
            </a:r>
            <a:r>
              <a:rPr lang="en-US" dirty="0" err="1">
                <a:latin typeface="Times New Roman"/>
                <a:ea typeface="Times New Roman"/>
              </a:rPr>
              <a:t>của</a:t>
            </a:r>
            <a:r>
              <a:rPr lang="en-US" dirty="0">
                <a:latin typeface="Times New Roman"/>
                <a:ea typeface="Times New Roman"/>
              </a:rPr>
              <a:t> ADO.NET </a:t>
            </a:r>
            <a:r>
              <a:rPr lang="en-US" dirty="0" err="1">
                <a:latin typeface="Times New Roman"/>
                <a:ea typeface="Times New Roman"/>
              </a:rPr>
              <a:t>được</a:t>
            </a:r>
            <a:r>
              <a:rPr lang="en-US" dirty="0">
                <a:latin typeface="Times New Roman"/>
                <a:ea typeface="Times New Roman"/>
              </a:rPr>
              <a:t> </a:t>
            </a:r>
            <a:r>
              <a:rPr lang="en-US" dirty="0" err="1">
                <a:latin typeface="Times New Roman"/>
                <a:ea typeface="Times New Roman"/>
              </a:rPr>
              <a:t>sử</a:t>
            </a:r>
            <a:r>
              <a:rPr lang="en-US" dirty="0">
                <a:latin typeface="Times New Roman"/>
                <a:ea typeface="Times New Roman"/>
              </a:rPr>
              <a:t> </a:t>
            </a:r>
            <a:r>
              <a:rPr lang="en-US" dirty="0" err="1">
                <a:latin typeface="Times New Roman"/>
                <a:ea typeface="Times New Roman"/>
              </a:rPr>
              <a:t>dụng</a:t>
            </a:r>
            <a:r>
              <a:rPr lang="en-US" dirty="0">
                <a:latin typeface="Times New Roman"/>
                <a:ea typeface="Times New Roman"/>
              </a:rPr>
              <a:t> </a:t>
            </a:r>
            <a:r>
              <a:rPr lang="en-US" dirty="0" err="1">
                <a:latin typeface="Times New Roman"/>
                <a:ea typeface="Times New Roman"/>
              </a:rPr>
              <a:t>để</a:t>
            </a:r>
            <a:r>
              <a:rPr lang="en-US" dirty="0">
                <a:latin typeface="Times New Roman"/>
                <a:ea typeface="Times New Roman"/>
              </a:rPr>
              <a:t> </a:t>
            </a:r>
            <a:r>
              <a:rPr lang="en-US" dirty="0" err="1">
                <a:latin typeface="Times New Roman"/>
                <a:ea typeface="Times New Roman"/>
              </a:rPr>
              <a:t>thực</a:t>
            </a:r>
            <a:r>
              <a:rPr lang="en-US" dirty="0">
                <a:latin typeface="Times New Roman"/>
                <a:ea typeface="Times New Roman"/>
              </a:rPr>
              <a:t> </a:t>
            </a:r>
            <a:r>
              <a:rPr lang="en-US" dirty="0" err="1">
                <a:latin typeface="Times New Roman"/>
                <a:ea typeface="Times New Roman"/>
              </a:rPr>
              <a:t>hiện</a:t>
            </a:r>
            <a:r>
              <a:rPr lang="en-US" dirty="0">
                <a:latin typeface="Times New Roman"/>
                <a:ea typeface="Times New Roman"/>
              </a:rPr>
              <a:t> </a:t>
            </a:r>
            <a:r>
              <a:rPr lang="en-US" dirty="0" err="1">
                <a:latin typeface="Times New Roman"/>
                <a:ea typeface="Times New Roman"/>
              </a:rPr>
              <a:t>các</a:t>
            </a:r>
            <a:r>
              <a:rPr lang="en-US" dirty="0">
                <a:latin typeface="Times New Roman"/>
                <a:ea typeface="Times New Roman"/>
              </a:rPr>
              <a:t> </a:t>
            </a:r>
            <a:r>
              <a:rPr lang="en-US" dirty="0" err="1">
                <a:latin typeface="Times New Roman"/>
                <a:ea typeface="Times New Roman"/>
              </a:rPr>
              <a:t>hoạt</a:t>
            </a:r>
            <a:r>
              <a:rPr lang="en-US" dirty="0">
                <a:latin typeface="Times New Roman"/>
                <a:ea typeface="Times New Roman"/>
              </a:rPr>
              <a:t> </a:t>
            </a:r>
            <a:r>
              <a:rPr lang="en-US" dirty="0" err="1">
                <a:latin typeface="Times New Roman"/>
                <a:ea typeface="Times New Roman"/>
              </a:rPr>
              <a:t>động</a:t>
            </a:r>
            <a:r>
              <a:rPr lang="en-US" dirty="0">
                <a:latin typeface="Times New Roman"/>
                <a:ea typeface="Times New Roman"/>
              </a:rPr>
              <a:t> </a:t>
            </a:r>
            <a:r>
              <a:rPr lang="en-US" dirty="0" err="1">
                <a:latin typeface="Times New Roman"/>
                <a:ea typeface="Times New Roman"/>
              </a:rPr>
              <a:t>cơ</a:t>
            </a:r>
            <a:r>
              <a:rPr lang="en-US" dirty="0">
                <a:latin typeface="Times New Roman"/>
                <a:ea typeface="Times New Roman"/>
              </a:rPr>
              <a:t> </a:t>
            </a:r>
            <a:r>
              <a:rPr lang="en-US" dirty="0" err="1">
                <a:latin typeface="Times New Roman"/>
                <a:ea typeface="Times New Roman"/>
              </a:rPr>
              <a:t>sở</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ADO.NET </a:t>
            </a:r>
            <a:r>
              <a:rPr lang="en-US" dirty="0" err="1">
                <a:latin typeface="Times New Roman"/>
                <a:ea typeface="Times New Roman"/>
              </a:rPr>
              <a:t>có</a:t>
            </a:r>
            <a:r>
              <a:rPr lang="en-US" dirty="0">
                <a:latin typeface="Times New Roman"/>
                <a:ea typeface="Times New Roman"/>
              </a:rPr>
              <a:t> </a:t>
            </a:r>
            <a:r>
              <a:rPr lang="en-US" dirty="0" err="1">
                <a:latin typeface="Times New Roman"/>
                <a:ea typeface="Times New Roman"/>
              </a:rPr>
              <a:t>hai</a:t>
            </a:r>
            <a:r>
              <a:rPr lang="en-US" dirty="0">
                <a:latin typeface="Times New Roman"/>
                <a:ea typeface="Times New Roman"/>
              </a:rPr>
              <a:t> </a:t>
            </a:r>
            <a:r>
              <a:rPr lang="en-US" dirty="0" err="1">
                <a:latin typeface="Times New Roman"/>
                <a:ea typeface="Times New Roman"/>
              </a:rPr>
              <a:t>thành</a:t>
            </a:r>
            <a:r>
              <a:rPr lang="en-US" dirty="0">
                <a:latin typeface="Times New Roman"/>
                <a:ea typeface="Times New Roman"/>
              </a:rPr>
              <a:t> </a:t>
            </a:r>
            <a:r>
              <a:rPr lang="en-US" dirty="0" err="1">
                <a:latin typeface="Times New Roman"/>
                <a:ea typeface="Times New Roman"/>
              </a:rPr>
              <a:t>phần</a:t>
            </a:r>
            <a:r>
              <a:rPr lang="en-US" dirty="0">
                <a:latin typeface="Times New Roman"/>
                <a:ea typeface="Times New Roman"/>
              </a:rPr>
              <a:t> </a:t>
            </a:r>
            <a:r>
              <a:rPr lang="en-US" dirty="0" err="1">
                <a:latin typeface="Times New Roman"/>
                <a:ea typeface="Times New Roman"/>
              </a:rPr>
              <a:t>chính</a:t>
            </a:r>
            <a:r>
              <a:rPr lang="en-US" dirty="0">
                <a:latin typeface="Times New Roman"/>
                <a:ea typeface="Times New Roman"/>
              </a:rPr>
              <a:t> </a:t>
            </a:r>
            <a:r>
              <a:rPr lang="en-US" dirty="0" err="1">
                <a:latin typeface="Times New Roman"/>
                <a:ea typeface="Times New Roman"/>
              </a:rPr>
              <a:t>được</a:t>
            </a:r>
            <a:r>
              <a:rPr lang="en-US" dirty="0">
                <a:latin typeface="Times New Roman"/>
                <a:ea typeface="Times New Roman"/>
              </a:rPr>
              <a:t> </a:t>
            </a:r>
            <a:r>
              <a:rPr lang="en-US" dirty="0" err="1">
                <a:latin typeface="Times New Roman"/>
                <a:ea typeface="Times New Roman"/>
              </a:rPr>
              <a:t>sử</a:t>
            </a:r>
            <a:r>
              <a:rPr lang="en-US" dirty="0">
                <a:latin typeface="Times New Roman"/>
                <a:ea typeface="Times New Roman"/>
              </a:rPr>
              <a:t> </a:t>
            </a:r>
            <a:r>
              <a:rPr lang="en-US" dirty="0" err="1">
                <a:latin typeface="Times New Roman"/>
                <a:ea typeface="Times New Roman"/>
              </a:rPr>
              <a:t>dụng</a:t>
            </a:r>
            <a:r>
              <a:rPr lang="en-US" dirty="0">
                <a:latin typeface="Times New Roman"/>
                <a:ea typeface="Times New Roman"/>
              </a:rPr>
              <a:t> </a:t>
            </a:r>
            <a:r>
              <a:rPr lang="en-US" dirty="0" err="1">
                <a:latin typeface="Times New Roman"/>
                <a:ea typeface="Times New Roman"/>
              </a:rPr>
              <a:t>để</a:t>
            </a:r>
            <a:r>
              <a:rPr lang="en-US" dirty="0">
                <a:latin typeface="Times New Roman"/>
                <a:ea typeface="Times New Roman"/>
              </a:rPr>
              <a:t> </a:t>
            </a:r>
            <a:r>
              <a:rPr lang="en-US" dirty="0" err="1">
                <a:latin typeface="Times New Roman"/>
                <a:ea typeface="Times New Roman"/>
              </a:rPr>
              <a:t>truy</a:t>
            </a:r>
            <a:r>
              <a:rPr lang="en-US" dirty="0">
                <a:latin typeface="Times New Roman"/>
                <a:ea typeface="Times New Roman"/>
              </a:rPr>
              <a:t> </a:t>
            </a:r>
            <a:r>
              <a:rPr lang="en-US" dirty="0" err="1">
                <a:latin typeface="Times New Roman"/>
                <a:ea typeface="Times New Roman"/>
              </a:rPr>
              <a:t>cập</a:t>
            </a:r>
            <a:r>
              <a:rPr lang="en-US" dirty="0">
                <a:latin typeface="Times New Roman"/>
                <a:ea typeface="Times New Roman"/>
              </a:rPr>
              <a:t> </a:t>
            </a:r>
            <a:r>
              <a:rPr lang="en-US" dirty="0" err="1">
                <a:latin typeface="Times New Roman"/>
                <a:ea typeface="Times New Roman"/>
              </a:rPr>
              <a:t>và</a:t>
            </a:r>
            <a:r>
              <a:rPr lang="en-US" dirty="0">
                <a:latin typeface="Times New Roman"/>
                <a:ea typeface="Times New Roman"/>
              </a:rPr>
              <a:t> </a:t>
            </a:r>
            <a:r>
              <a:rPr lang="en-US" dirty="0" err="1">
                <a:latin typeface="Times New Roman"/>
                <a:ea typeface="Times New Roman"/>
              </a:rPr>
              <a:t>thao</a:t>
            </a:r>
            <a:r>
              <a:rPr lang="en-US" dirty="0">
                <a:latin typeface="Times New Roman"/>
                <a:ea typeface="Times New Roman"/>
              </a:rPr>
              <a:t> </a:t>
            </a:r>
            <a:r>
              <a:rPr lang="en-US" dirty="0" err="1">
                <a:latin typeface="Times New Roman"/>
                <a:ea typeface="Times New Roman"/>
              </a:rPr>
              <a:t>tác</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t>
            </a:r>
            <a:r>
              <a:rPr lang="en-US" dirty="0" err="1">
                <a:latin typeface="Times New Roman"/>
                <a:ea typeface="Times New Roman"/>
              </a:rPr>
              <a:t>như</a:t>
            </a:r>
            <a:r>
              <a:rPr lang="en-US" dirty="0">
                <a:latin typeface="Times New Roman"/>
                <a:ea typeface="Times New Roman"/>
              </a:rPr>
              <a:t> </a:t>
            </a:r>
            <a:r>
              <a:rPr lang="en-US" dirty="0" err="1">
                <a:latin typeface="Times New Roman"/>
                <a:ea typeface="Times New Roman"/>
              </a:rPr>
              <a:t>sau</a:t>
            </a:r>
            <a:r>
              <a:rPr lang="en-US" dirty="0">
                <a:latin typeface="Times New Roman"/>
                <a:ea typeface="Times New Roman"/>
              </a:rPr>
              <a:t>:</a:t>
            </a:r>
            <a:endParaRPr lang="en-US" sz="2000" dirty="0">
              <a:latin typeface="Times New Roman"/>
              <a:ea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a:latin typeface="Times New Roman"/>
                <a:ea typeface="Calibri"/>
                <a:cs typeface="Times New Roman"/>
              </a:rPr>
              <a:t>Data Provider</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err="1">
                <a:latin typeface="Times New Roman"/>
                <a:ea typeface="Calibri"/>
                <a:cs typeface="Times New Roman"/>
              </a:rPr>
              <a:t>DataSet</a:t>
            </a:r>
            <a:endParaRPr lang="en-US" sz="1800" dirty="0">
              <a:latin typeface="Calibri"/>
              <a:ea typeface="Calibri"/>
              <a:cs typeface="Times New Roman"/>
            </a:endParaRPr>
          </a:p>
          <a:p>
            <a:pPr marL="0" indent="0">
              <a:buNone/>
            </a:pPr>
            <a:endParaRPr lang="en-US" dirty="0"/>
          </a:p>
        </p:txBody>
      </p:sp>
    </p:spTree>
    <p:extLst>
      <p:ext uri="{BB962C8B-B14F-4D97-AF65-F5344CB8AC3E}">
        <p14:creationId xmlns:p14="http://schemas.microsoft.com/office/powerpoint/2010/main" val="75578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4. .NET Data Providers là </a:t>
            </a:r>
            <a:r>
              <a:rPr lang="fr-FR" dirty="0" err="1"/>
              <a:t>gì</a:t>
            </a:r>
            <a:r>
              <a:rPr lang="fr-FR" dirty="0"/>
              <a:t>?</a:t>
            </a:r>
            <a:endParaRPr lang="en-US" dirty="0"/>
          </a:p>
        </p:txBody>
      </p:sp>
      <p:sp>
        <p:nvSpPr>
          <p:cNvPr id="3" name="Content Placeholder 2"/>
          <p:cNvSpPr>
            <a:spLocks noGrp="1"/>
          </p:cNvSpPr>
          <p:nvPr>
            <p:ph idx="1"/>
          </p:nvPr>
        </p:nvSpPr>
        <p:spPr>
          <a:xfrm>
            <a:off x="1522413" y="2286000"/>
            <a:ext cx="9134391" cy="3733800"/>
          </a:xfrm>
        </p:spPr>
        <p:txBody>
          <a:bodyPr/>
          <a:lstStyle/>
          <a:p>
            <a:pPr marL="0" marR="0" fontAlgn="base">
              <a:spcBef>
                <a:spcPts val="0"/>
              </a:spcBef>
              <a:spcAft>
                <a:spcPts val="900"/>
              </a:spcAft>
            </a:pPr>
            <a:r>
              <a:rPr lang="en-US" dirty="0" err="1">
                <a:latin typeface="Times New Roman"/>
                <a:ea typeface="Times New Roman"/>
              </a:rPr>
              <a:t>Cơ</a:t>
            </a:r>
            <a:r>
              <a:rPr lang="en-US" dirty="0">
                <a:latin typeface="Times New Roman"/>
                <a:ea typeface="Times New Roman"/>
              </a:rPr>
              <a:t> </a:t>
            </a:r>
            <a:r>
              <a:rPr lang="en-US" dirty="0" err="1">
                <a:latin typeface="Times New Roman"/>
                <a:ea typeface="Times New Roman"/>
              </a:rPr>
              <a:t>sở</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t>
            </a:r>
            <a:r>
              <a:rPr lang="en-US" dirty="0" err="1">
                <a:latin typeface="Times New Roman"/>
                <a:ea typeface="Times New Roman"/>
              </a:rPr>
              <a:t>không</a:t>
            </a:r>
            <a:r>
              <a:rPr lang="en-US" dirty="0">
                <a:latin typeface="Times New Roman"/>
                <a:ea typeface="Times New Roman"/>
              </a:rPr>
              <a:t> </a:t>
            </a:r>
            <a:r>
              <a:rPr lang="en-US" dirty="0" err="1">
                <a:latin typeface="Times New Roman"/>
                <a:ea typeface="Times New Roman"/>
              </a:rPr>
              <a:t>thể</a:t>
            </a:r>
            <a:r>
              <a:rPr lang="en-US" dirty="0">
                <a:latin typeface="Times New Roman"/>
                <a:ea typeface="Times New Roman"/>
              </a:rPr>
              <a:t> </a:t>
            </a:r>
            <a:r>
              <a:rPr lang="en-US" dirty="0" err="1">
                <a:latin typeface="Times New Roman"/>
                <a:ea typeface="Times New Roman"/>
              </a:rPr>
              <a:t>thực</a:t>
            </a:r>
            <a:r>
              <a:rPr lang="en-US" dirty="0">
                <a:latin typeface="Times New Roman"/>
                <a:ea typeface="Times New Roman"/>
              </a:rPr>
              <a:t> </a:t>
            </a:r>
            <a:r>
              <a:rPr lang="en-US" dirty="0" err="1">
                <a:latin typeface="Times New Roman"/>
                <a:ea typeface="Times New Roman"/>
              </a:rPr>
              <a:t>thi</a:t>
            </a:r>
            <a:r>
              <a:rPr lang="en-US" dirty="0">
                <a:latin typeface="Times New Roman"/>
                <a:ea typeface="Times New Roman"/>
              </a:rPr>
              <a:t> </a:t>
            </a:r>
            <a:r>
              <a:rPr lang="en-US" dirty="0" err="1">
                <a:latin typeface="Times New Roman"/>
                <a:ea typeface="Times New Roman"/>
              </a:rPr>
              <a:t>trực</a:t>
            </a:r>
            <a:r>
              <a:rPr lang="en-US" dirty="0">
                <a:latin typeface="Times New Roman"/>
                <a:ea typeface="Times New Roman"/>
              </a:rPr>
              <a:t> </a:t>
            </a:r>
            <a:r>
              <a:rPr lang="en-US" dirty="0" err="1">
                <a:latin typeface="Times New Roman"/>
                <a:ea typeface="Times New Roman"/>
              </a:rPr>
              <a:t>tiếp</a:t>
            </a:r>
            <a:r>
              <a:rPr lang="en-US" dirty="0">
                <a:latin typeface="Times New Roman"/>
                <a:ea typeface="Times New Roman"/>
              </a:rPr>
              <a:t> code C# </a:t>
            </a:r>
            <a:r>
              <a:rPr lang="en-US" dirty="0" err="1">
                <a:latin typeface="Times New Roman"/>
                <a:ea typeface="Times New Roman"/>
              </a:rPr>
              <a:t>của</a:t>
            </a:r>
            <a:r>
              <a:rPr lang="en-US" dirty="0">
                <a:latin typeface="Times New Roman"/>
                <a:ea typeface="Times New Roman"/>
              </a:rPr>
              <a:t> </a:t>
            </a:r>
            <a:r>
              <a:rPr lang="en-US" dirty="0" err="1">
                <a:latin typeface="Times New Roman"/>
                <a:ea typeface="Times New Roman"/>
              </a:rPr>
              <a:t>chúng</a:t>
            </a:r>
            <a:r>
              <a:rPr lang="en-US" dirty="0">
                <a:latin typeface="Times New Roman"/>
                <a:ea typeface="Times New Roman"/>
              </a:rPr>
              <a:t> ta, </a:t>
            </a:r>
            <a:r>
              <a:rPr lang="en-US" dirty="0" err="1">
                <a:latin typeface="Times New Roman"/>
                <a:ea typeface="Times New Roman"/>
              </a:rPr>
              <a:t>nó</a:t>
            </a:r>
            <a:r>
              <a:rPr lang="en-US" dirty="0">
                <a:latin typeface="Times New Roman"/>
                <a:ea typeface="Times New Roman"/>
              </a:rPr>
              <a:t> </a:t>
            </a:r>
            <a:r>
              <a:rPr lang="en-US" dirty="0" err="1">
                <a:latin typeface="Times New Roman"/>
                <a:ea typeface="Times New Roman"/>
              </a:rPr>
              <a:t>chỉ</a:t>
            </a:r>
            <a:r>
              <a:rPr lang="en-US" dirty="0">
                <a:latin typeface="Times New Roman"/>
                <a:ea typeface="Times New Roman"/>
              </a:rPr>
              <a:t> </a:t>
            </a:r>
            <a:r>
              <a:rPr lang="en-US" dirty="0" err="1">
                <a:latin typeface="Times New Roman"/>
                <a:ea typeface="Times New Roman"/>
              </a:rPr>
              <a:t>hiểu</a:t>
            </a:r>
            <a:r>
              <a:rPr lang="en-US" dirty="0">
                <a:latin typeface="Times New Roman"/>
                <a:ea typeface="Times New Roman"/>
              </a:rPr>
              <a:t> SQL. </a:t>
            </a:r>
            <a:r>
              <a:rPr lang="en-US" dirty="0" err="1">
                <a:latin typeface="Times New Roman"/>
                <a:ea typeface="Times New Roman"/>
              </a:rPr>
              <a:t>Vì</a:t>
            </a:r>
            <a:r>
              <a:rPr lang="en-US" dirty="0">
                <a:latin typeface="Times New Roman"/>
                <a:ea typeface="Times New Roman"/>
              </a:rPr>
              <a:t> </a:t>
            </a:r>
            <a:r>
              <a:rPr lang="en-US" dirty="0" err="1">
                <a:latin typeface="Times New Roman"/>
                <a:ea typeface="Times New Roman"/>
              </a:rPr>
              <a:t>vậy</a:t>
            </a:r>
            <a:r>
              <a:rPr lang="en-US" dirty="0">
                <a:latin typeface="Times New Roman"/>
                <a:ea typeface="Times New Roman"/>
              </a:rPr>
              <a:t>, </a:t>
            </a:r>
            <a:r>
              <a:rPr lang="en-US" dirty="0" err="1">
                <a:latin typeface="Times New Roman"/>
                <a:ea typeface="Times New Roman"/>
              </a:rPr>
              <a:t>nếu</a:t>
            </a:r>
            <a:r>
              <a:rPr lang="en-US" dirty="0">
                <a:latin typeface="Times New Roman"/>
                <a:ea typeface="Times New Roman"/>
              </a:rPr>
              <a:t> </a:t>
            </a:r>
            <a:r>
              <a:rPr lang="en-US" dirty="0" err="1">
                <a:latin typeface="Times New Roman"/>
                <a:ea typeface="Times New Roman"/>
              </a:rPr>
              <a:t>ứng</a:t>
            </a:r>
            <a:r>
              <a:rPr lang="en-US" dirty="0">
                <a:latin typeface="Times New Roman"/>
                <a:ea typeface="Times New Roman"/>
              </a:rPr>
              <a:t> </a:t>
            </a:r>
            <a:r>
              <a:rPr lang="en-US" dirty="0" err="1">
                <a:latin typeface="Times New Roman"/>
                <a:ea typeface="Times New Roman"/>
              </a:rPr>
              <a:t>dụng</a:t>
            </a:r>
            <a:r>
              <a:rPr lang="en-US" dirty="0">
                <a:latin typeface="Times New Roman"/>
                <a:ea typeface="Times New Roman"/>
              </a:rPr>
              <a:t> .NET </a:t>
            </a:r>
            <a:r>
              <a:rPr lang="en-US" dirty="0" err="1">
                <a:latin typeface="Times New Roman"/>
                <a:ea typeface="Times New Roman"/>
              </a:rPr>
              <a:t>muốn</a:t>
            </a:r>
            <a:r>
              <a:rPr lang="en-US" dirty="0">
                <a:latin typeface="Times New Roman"/>
                <a:ea typeface="Times New Roman"/>
              </a:rPr>
              <a:t> </a:t>
            </a:r>
            <a:r>
              <a:rPr lang="en-US" dirty="0" err="1">
                <a:latin typeface="Times New Roman"/>
                <a:ea typeface="Times New Roman"/>
              </a:rPr>
              <a:t>truy</a:t>
            </a:r>
            <a:r>
              <a:rPr lang="en-US" dirty="0">
                <a:latin typeface="Times New Roman"/>
                <a:ea typeface="Times New Roman"/>
              </a:rPr>
              <a:t> </a:t>
            </a:r>
            <a:r>
              <a:rPr lang="en-US" dirty="0" err="1">
                <a:latin typeface="Times New Roman"/>
                <a:ea typeface="Times New Roman"/>
              </a:rPr>
              <a:t>xuất</a:t>
            </a:r>
            <a:r>
              <a:rPr lang="en-US" dirty="0">
                <a:latin typeface="Times New Roman"/>
                <a:ea typeface="Times New Roman"/>
              </a:rPr>
              <a:t> </a:t>
            </a:r>
            <a:r>
              <a:rPr lang="en-US" dirty="0" err="1">
                <a:latin typeface="Times New Roman"/>
                <a:ea typeface="Times New Roman"/>
              </a:rPr>
              <a:t>dữ</a:t>
            </a:r>
            <a:r>
              <a:rPr lang="en-US" dirty="0">
                <a:latin typeface="Times New Roman"/>
                <a:ea typeface="Times New Roman"/>
              </a:rPr>
              <a:t> </a:t>
            </a:r>
            <a:r>
              <a:rPr lang="en-US" dirty="0" err="1">
                <a:latin typeface="Times New Roman"/>
                <a:ea typeface="Times New Roman"/>
              </a:rPr>
              <a:t>liệu</a:t>
            </a:r>
            <a:r>
              <a:rPr lang="en-US" dirty="0">
                <a:latin typeface="Times New Roman"/>
                <a:ea typeface="Times New Roman"/>
              </a:rPr>
              <a:t> </a:t>
            </a:r>
            <a:r>
              <a:rPr lang="en-US" dirty="0" err="1">
                <a:latin typeface="Times New Roman"/>
                <a:ea typeface="Times New Roman"/>
              </a:rPr>
              <a:t>hoặc</a:t>
            </a:r>
            <a:r>
              <a:rPr lang="en-US" dirty="0">
                <a:latin typeface="Times New Roman"/>
                <a:ea typeface="Times New Roman"/>
              </a:rPr>
              <a:t> </a:t>
            </a:r>
            <a:r>
              <a:rPr lang="en-US" dirty="0" err="1">
                <a:latin typeface="Times New Roman"/>
                <a:ea typeface="Times New Roman"/>
              </a:rPr>
              <a:t>thực</a:t>
            </a:r>
            <a:r>
              <a:rPr lang="en-US" dirty="0">
                <a:latin typeface="Times New Roman"/>
                <a:ea typeface="Times New Roman"/>
              </a:rPr>
              <a:t> </a:t>
            </a:r>
            <a:r>
              <a:rPr lang="en-US" dirty="0" err="1">
                <a:latin typeface="Times New Roman"/>
                <a:ea typeface="Times New Roman"/>
              </a:rPr>
              <a:t>hiện</a:t>
            </a:r>
            <a:r>
              <a:rPr lang="en-US" dirty="0">
                <a:latin typeface="Times New Roman"/>
                <a:ea typeface="Times New Roman"/>
              </a:rPr>
              <a:t> </a:t>
            </a:r>
            <a:r>
              <a:rPr lang="en-US" dirty="0" err="1">
                <a:latin typeface="Times New Roman"/>
                <a:ea typeface="Times New Roman"/>
              </a:rPr>
              <a:t>một</a:t>
            </a:r>
            <a:r>
              <a:rPr lang="en-US" dirty="0">
                <a:latin typeface="Times New Roman"/>
                <a:ea typeface="Times New Roman"/>
              </a:rPr>
              <a:t> </a:t>
            </a:r>
            <a:r>
              <a:rPr lang="en-US" dirty="0" err="1">
                <a:latin typeface="Times New Roman"/>
                <a:ea typeface="Times New Roman"/>
              </a:rPr>
              <a:t>số</a:t>
            </a:r>
            <a:r>
              <a:rPr lang="en-US" dirty="0">
                <a:latin typeface="Times New Roman"/>
                <a:ea typeface="Times New Roman"/>
              </a:rPr>
              <a:t> </a:t>
            </a:r>
            <a:r>
              <a:rPr lang="en-US" dirty="0" err="1">
                <a:latin typeface="Times New Roman"/>
                <a:ea typeface="Times New Roman"/>
              </a:rPr>
              <a:t>thao</a:t>
            </a:r>
            <a:r>
              <a:rPr lang="en-US" dirty="0">
                <a:latin typeface="Times New Roman"/>
                <a:ea typeface="Times New Roman"/>
              </a:rPr>
              <a:t> </a:t>
            </a:r>
            <a:r>
              <a:rPr lang="en-US" dirty="0" err="1">
                <a:latin typeface="Times New Roman"/>
                <a:ea typeface="Times New Roman"/>
              </a:rPr>
              <a:t>tác</a:t>
            </a:r>
            <a:r>
              <a:rPr lang="en-US" dirty="0">
                <a:latin typeface="Times New Roman"/>
                <a:ea typeface="Times New Roman"/>
              </a:rPr>
              <a:t> </a:t>
            </a:r>
            <a:r>
              <a:rPr lang="en-US" dirty="0" err="1">
                <a:latin typeface="Times New Roman"/>
                <a:ea typeface="Times New Roman"/>
              </a:rPr>
              <a:t>chèn</a:t>
            </a:r>
            <a:r>
              <a:rPr lang="en-US" dirty="0">
                <a:latin typeface="Times New Roman"/>
                <a:ea typeface="Times New Roman"/>
              </a:rPr>
              <a:t>, </a:t>
            </a:r>
            <a:r>
              <a:rPr lang="en-US" dirty="0" err="1">
                <a:latin typeface="Times New Roman"/>
                <a:ea typeface="Times New Roman"/>
              </a:rPr>
              <a:t>cập</a:t>
            </a:r>
            <a:r>
              <a:rPr lang="en-US" dirty="0">
                <a:latin typeface="Times New Roman"/>
                <a:ea typeface="Times New Roman"/>
              </a:rPr>
              <a:t> </a:t>
            </a:r>
            <a:r>
              <a:rPr lang="en-US" dirty="0" err="1">
                <a:latin typeface="Times New Roman"/>
                <a:ea typeface="Times New Roman"/>
              </a:rPr>
              <a:t>nhật</a:t>
            </a:r>
            <a:r>
              <a:rPr lang="en-US" dirty="0">
                <a:latin typeface="Times New Roman"/>
                <a:ea typeface="Times New Roman"/>
              </a:rPr>
              <a:t>, </a:t>
            </a:r>
            <a:r>
              <a:rPr lang="en-US" dirty="0" err="1">
                <a:latin typeface="Times New Roman"/>
                <a:ea typeface="Times New Roman"/>
              </a:rPr>
              <a:t>xóa</a:t>
            </a:r>
            <a:r>
              <a:rPr lang="en-US" dirty="0">
                <a:latin typeface="Times New Roman"/>
                <a:ea typeface="Times New Roman"/>
              </a:rPr>
              <a:t> </a:t>
            </a:r>
            <a:r>
              <a:rPr lang="en-US" dirty="0" err="1">
                <a:latin typeface="Times New Roman"/>
                <a:ea typeface="Times New Roman"/>
              </a:rPr>
              <a:t>từ</a:t>
            </a:r>
            <a:r>
              <a:rPr lang="en-US" dirty="0">
                <a:latin typeface="Times New Roman"/>
                <a:ea typeface="Times New Roman"/>
              </a:rPr>
              <a:t> </a:t>
            </a:r>
            <a:r>
              <a:rPr lang="en-US" dirty="0" err="1">
                <a:latin typeface="Times New Roman"/>
                <a:ea typeface="Times New Roman"/>
              </a:rPr>
              <a:t>ứng</a:t>
            </a:r>
            <a:r>
              <a:rPr lang="en-US" dirty="0">
                <a:latin typeface="Times New Roman"/>
                <a:ea typeface="Times New Roman"/>
              </a:rPr>
              <a:t> </a:t>
            </a:r>
            <a:r>
              <a:rPr lang="en-US" dirty="0" err="1">
                <a:latin typeface="Times New Roman"/>
                <a:ea typeface="Times New Roman"/>
              </a:rPr>
              <a:t>ứng</a:t>
            </a:r>
            <a:r>
              <a:rPr lang="en-US" dirty="0">
                <a:latin typeface="Times New Roman"/>
                <a:ea typeface="Times New Roman"/>
              </a:rPr>
              <a:t> </a:t>
            </a:r>
            <a:r>
              <a:rPr lang="en-US" dirty="0" err="1">
                <a:latin typeface="Times New Roman"/>
                <a:ea typeface="Times New Roman"/>
              </a:rPr>
              <a:t>vào</a:t>
            </a:r>
            <a:r>
              <a:rPr lang="en-US" dirty="0">
                <a:latin typeface="Times New Roman"/>
                <a:ea typeface="Times New Roman"/>
              </a:rPr>
              <a:t> CSDL </a:t>
            </a:r>
            <a:r>
              <a:rPr lang="en-US" dirty="0" err="1">
                <a:latin typeface="Times New Roman"/>
                <a:ea typeface="Times New Roman"/>
              </a:rPr>
              <a:t>thì</a:t>
            </a:r>
            <a:r>
              <a:rPr lang="en-US" dirty="0">
                <a:latin typeface="Times New Roman"/>
                <a:ea typeface="Times New Roman"/>
              </a:rPr>
              <a:t> </a:t>
            </a:r>
            <a:r>
              <a:rPr lang="en-US" dirty="0" err="1">
                <a:latin typeface="Times New Roman"/>
                <a:ea typeface="Times New Roman"/>
              </a:rPr>
              <a:t>cần</a:t>
            </a:r>
            <a:r>
              <a:rPr lang="en-US" dirty="0">
                <a:latin typeface="Times New Roman"/>
                <a:ea typeface="Times New Roman"/>
              </a:rPr>
              <a:t>:</a:t>
            </a:r>
            <a:endParaRPr lang="en-US" sz="2000" dirty="0">
              <a:latin typeface="Times New Roman"/>
              <a:ea typeface="Times New Roman"/>
            </a:endParaRPr>
          </a:p>
          <a:p>
            <a:pPr marL="342900" marR="0" lvl="0" indent="-342900">
              <a:lnSpc>
                <a:spcPct val="115000"/>
              </a:lnSpc>
              <a:spcBef>
                <a:spcPts val="0"/>
              </a:spcBef>
              <a:spcAft>
                <a:spcPts val="0"/>
              </a:spcAft>
              <a:buFont typeface="Wingdings"/>
              <a:buChar char=""/>
              <a:tabLst>
                <a:tab pos="457200" algn="l"/>
              </a:tabLst>
            </a:pPr>
            <a:r>
              <a:rPr lang="en-US" dirty="0" err="1">
                <a:latin typeface="Times New Roman"/>
                <a:ea typeface="Calibri"/>
                <a:cs typeface="Times New Roman"/>
              </a:rPr>
              <a:t>Kết</a:t>
            </a:r>
            <a:r>
              <a:rPr lang="en-US" dirty="0">
                <a:latin typeface="Times New Roman"/>
                <a:ea typeface="Calibri"/>
                <a:cs typeface="Times New Roman"/>
              </a:rPr>
              <a:t> </a:t>
            </a:r>
            <a:r>
              <a:rPr lang="en-US" dirty="0" err="1">
                <a:latin typeface="Times New Roman"/>
                <a:ea typeface="Calibri"/>
                <a:cs typeface="Times New Roman"/>
              </a:rPr>
              <a:t>nối</a:t>
            </a:r>
            <a:r>
              <a:rPr lang="en-US" dirty="0">
                <a:latin typeface="Times New Roman"/>
                <a:ea typeface="Calibri"/>
                <a:cs typeface="Times New Roman"/>
              </a:rPr>
              <a:t> </a:t>
            </a:r>
            <a:r>
              <a:rPr lang="en-US" dirty="0" err="1">
                <a:latin typeface="Times New Roman"/>
                <a:ea typeface="Calibri"/>
                <a:cs typeface="Times New Roman"/>
              </a:rPr>
              <a:t>với</a:t>
            </a:r>
            <a:r>
              <a:rPr lang="en-US" dirty="0">
                <a:latin typeface="Times New Roman"/>
                <a:ea typeface="Calibri"/>
                <a:cs typeface="Times New Roman"/>
              </a:rPr>
              <a:t> CSDL.</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tabLst>
                <a:tab pos="457200" algn="l"/>
              </a:tabLst>
            </a:pPr>
            <a:r>
              <a:rPr lang="en-US" dirty="0" err="1">
                <a:latin typeface="Times New Roman"/>
                <a:ea typeface="Calibri"/>
                <a:cs typeface="Times New Roman"/>
              </a:rPr>
              <a:t>Chuẩn</a:t>
            </a:r>
            <a:r>
              <a:rPr lang="en-US" dirty="0">
                <a:latin typeface="Times New Roman"/>
                <a:ea typeface="Calibri"/>
                <a:cs typeface="Times New Roman"/>
              </a:rPr>
              <a:t> </a:t>
            </a:r>
            <a:r>
              <a:rPr lang="en-US" dirty="0" err="1">
                <a:latin typeface="Times New Roman"/>
                <a:ea typeface="Calibri"/>
                <a:cs typeface="Times New Roman"/>
              </a:rPr>
              <a:t>bị</a:t>
            </a:r>
            <a:r>
              <a:rPr lang="en-US" dirty="0">
                <a:latin typeface="Times New Roman"/>
                <a:ea typeface="Calibri"/>
                <a:cs typeface="Times New Roman"/>
              </a:rPr>
              <a:t> </a:t>
            </a:r>
            <a:r>
              <a:rPr lang="en-US" dirty="0" err="1">
                <a:latin typeface="Times New Roman"/>
                <a:ea typeface="Calibri"/>
                <a:cs typeface="Times New Roman"/>
              </a:rPr>
              <a:t>câu</a:t>
            </a:r>
            <a:r>
              <a:rPr lang="en-US" dirty="0">
                <a:latin typeface="Times New Roman"/>
                <a:ea typeface="Calibri"/>
                <a:cs typeface="Times New Roman"/>
              </a:rPr>
              <a:t> </a:t>
            </a:r>
            <a:r>
              <a:rPr lang="en-US" dirty="0" err="1">
                <a:latin typeface="Times New Roman"/>
                <a:ea typeface="Calibri"/>
                <a:cs typeface="Times New Roman"/>
              </a:rPr>
              <a:t>lệnh</a:t>
            </a:r>
            <a:r>
              <a:rPr lang="en-US" dirty="0">
                <a:latin typeface="Times New Roman"/>
                <a:ea typeface="Calibri"/>
                <a:cs typeface="Times New Roman"/>
              </a:rPr>
              <a:t> SQL.</a:t>
            </a:r>
            <a:endParaRPr lang="en-US" sz="1800" dirty="0">
              <a:latin typeface="Calibri"/>
              <a:ea typeface="Calibri"/>
              <a:cs typeface="Times New Roman"/>
            </a:endParaRPr>
          </a:p>
          <a:p>
            <a:pPr marL="342900" marR="0" lvl="0" indent="-342900">
              <a:lnSpc>
                <a:spcPct val="115000"/>
              </a:lnSpc>
              <a:spcBef>
                <a:spcPts val="0"/>
              </a:spcBef>
              <a:spcAft>
                <a:spcPts val="0"/>
              </a:spcAft>
              <a:buFont typeface="Wingdings"/>
              <a:buChar char=""/>
              <a:tabLst>
                <a:tab pos="457200" algn="l"/>
              </a:tabLst>
            </a:pPr>
            <a:r>
              <a:rPr lang="en-US" dirty="0" err="1">
                <a:latin typeface="Times New Roman"/>
                <a:ea typeface="Calibri"/>
                <a:cs typeface="Times New Roman"/>
              </a:rPr>
              <a:t>Thực</a:t>
            </a:r>
            <a:r>
              <a:rPr lang="en-US" dirty="0">
                <a:latin typeface="Times New Roman"/>
                <a:ea typeface="Calibri"/>
                <a:cs typeface="Times New Roman"/>
              </a:rPr>
              <a:t> </a:t>
            </a:r>
            <a:r>
              <a:rPr lang="en-US" dirty="0" err="1">
                <a:latin typeface="Times New Roman"/>
                <a:ea typeface="Calibri"/>
                <a:cs typeface="Times New Roman"/>
              </a:rPr>
              <a:t>hiện</a:t>
            </a:r>
            <a:r>
              <a:rPr lang="en-US" dirty="0">
                <a:latin typeface="Times New Roman"/>
                <a:ea typeface="Calibri"/>
                <a:cs typeface="Times New Roman"/>
              </a:rPr>
              <a:t> </a:t>
            </a:r>
            <a:r>
              <a:rPr lang="en-US" dirty="0" err="1">
                <a:latin typeface="Times New Roman"/>
                <a:ea typeface="Calibri"/>
                <a:cs typeface="Times New Roman"/>
              </a:rPr>
              <a:t>lệnh</a:t>
            </a:r>
            <a:r>
              <a:rPr lang="en-US" dirty="0">
                <a:latin typeface="Times New Roman"/>
                <a:ea typeface="Calibri"/>
                <a:cs typeface="Times New Roman"/>
              </a:rPr>
              <a:t>.</a:t>
            </a:r>
            <a:endParaRPr lang="en-US" sz="1800" dirty="0">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err="1">
                <a:latin typeface="Times New Roman"/>
                <a:ea typeface="Calibri"/>
                <a:cs typeface="Times New Roman"/>
              </a:rPr>
              <a:t>Lấy</a:t>
            </a:r>
            <a:r>
              <a:rPr lang="en-US" dirty="0">
                <a:latin typeface="Times New Roman"/>
                <a:ea typeface="Calibri"/>
                <a:cs typeface="Times New Roman"/>
              </a:rPr>
              <a:t> </a:t>
            </a:r>
            <a:r>
              <a:rPr lang="en-US" dirty="0" err="1">
                <a:latin typeface="Times New Roman"/>
                <a:ea typeface="Calibri"/>
                <a:cs typeface="Times New Roman"/>
              </a:rPr>
              <a:t>kết</a:t>
            </a:r>
            <a:r>
              <a:rPr lang="en-US" dirty="0">
                <a:latin typeface="Times New Roman"/>
                <a:ea typeface="Calibri"/>
                <a:cs typeface="Times New Roman"/>
              </a:rPr>
              <a:t> </a:t>
            </a:r>
            <a:r>
              <a:rPr lang="en-US" dirty="0" err="1">
                <a:latin typeface="Times New Roman"/>
                <a:ea typeface="Calibri"/>
                <a:cs typeface="Times New Roman"/>
              </a:rPr>
              <a:t>quả</a:t>
            </a:r>
            <a:r>
              <a:rPr lang="en-US" dirty="0">
                <a:latin typeface="Times New Roman"/>
                <a:ea typeface="Calibri"/>
                <a:cs typeface="Times New Roman"/>
              </a:rPr>
              <a:t> </a:t>
            </a:r>
            <a:r>
              <a:rPr lang="en-US" dirty="0" err="1">
                <a:latin typeface="Times New Roman"/>
                <a:ea typeface="Calibri"/>
                <a:cs typeface="Times New Roman"/>
              </a:rPr>
              <a:t>và</a:t>
            </a:r>
            <a:r>
              <a:rPr lang="en-US" dirty="0">
                <a:latin typeface="Times New Roman"/>
                <a:ea typeface="Calibri"/>
                <a:cs typeface="Times New Roman"/>
              </a:rPr>
              <a:t> </a:t>
            </a:r>
            <a:r>
              <a:rPr lang="en-US" dirty="0" err="1">
                <a:latin typeface="Times New Roman"/>
                <a:ea typeface="Calibri"/>
                <a:cs typeface="Times New Roman"/>
              </a:rPr>
              <a:t>hiển</a:t>
            </a:r>
            <a:r>
              <a:rPr lang="en-US" dirty="0">
                <a:latin typeface="Times New Roman"/>
                <a:ea typeface="Calibri"/>
                <a:cs typeface="Times New Roman"/>
              </a:rPr>
              <a:t> </a:t>
            </a:r>
            <a:r>
              <a:rPr lang="en-US" dirty="0" err="1">
                <a:latin typeface="Times New Roman"/>
                <a:ea typeface="Calibri"/>
                <a:cs typeface="Times New Roman"/>
              </a:rPr>
              <a:t>thị</a:t>
            </a:r>
            <a:r>
              <a:rPr lang="en-US" dirty="0">
                <a:latin typeface="Times New Roman"/>
                <a:ea typeface="Calibri"/>
                <a:cs typeface="Times New Roman"/>
              </a:rPr>
              <a:t> </a:t>
            </a:r>
            <a:r>
              <a:rPr lang="en-US" dirty="0" err="1">
                <a:latin typeface="Times New Roman"/>
                <a:ea typeface="Calibri"/>
                <a:cs typeface="Times New Roman"/>
              </a:rPr>
              <a:t>chúng</a:t>
            </a:r>
            <a:r>
              <a:rPr lang="en-US" dirty="0">
                <a:latin typeface="Times New Roman"/>
                <a:ea typeface="Calibri"/>
                <a:cs typeface="Times New Roman"/>
              </a:rPr>
              <a:t> </a:t>
            </a:r>
            <a:r>
              <a:rPr lang="en-US" dirty="0" err="1">
                <a:latin typeface="Times New Roman"/>
                <a:ea typeface="Calibri"/>
                <a:cs typeface="Times New Roman"/>
              </a:rPr>
              <a:t>trong</a:t>
            </a:r>
            <a:r>
              <a:rPr lang="en-US" dirty="0">
                <a:latin typeface="Times New Roman"/>
                <a:ea typeface="Calibri"/>
                <a:cs typeface="Times New Roman"/>
              </a:rPr>
              <a:t> </a:t>
            </a:r>
            <a:r>
              <a:rPr lang="en-US" dirty="0" err="1">
                <a:latin typeface="Times New Roman"/>
                <a:ea typeface="Calibri"/>
                <a:cs typeface="Times New Roman"/>
              </a:rPr>
              <a:t>ứng</a:t>
            </a:r>
            <a:r>
              <a:rPr lang="en-US" dirty="0">
                <a:latin typeface="Times New Roman"/>
                <a:ea typeface="Calibri"/>
                <a:cs typeface="Times New Roman"/>
              </a:rPr>
              <a:t> </a:t>
            </a:r>
            <a:r>
              <a:rPr lang="en-US" dirty="0" err="1">
                <a:latin typeface="Times New Roman"/>
                <a:ea typeface="Calibri"/>
                <a:cs typeface="Times New Roman"/>
              </a:rPr>
              <a:t>dụng</a:t>
            </a:r>
            <a:r>
              <a:rPr lang="en-US" dirty="0">
                <a:latin typeface="Times New Roman"/>
                <a:ea typeface="Calibri"/>
                <a:cs typeface="Times New Roman"/>
              </a:rPr>
              <a:t>.</a:t>
            </a:r>
            <a:endParaRPr lang="en-US" sz="1800" dirty="0">
              <a:latin typeface="Calibri"/>
              <a:ea typeface="Calibri"/>
              <a:cs typeface="Times New Roman"/>
            </a:endParaRPr>
          </a:p>
          <a:p>
            <a:pPr marL="0" indent="0">
              <a:buNone/>
            </a:pPr>
            <a:endParaRPr lang="en-US" dirty="0"/>
          </a:p>
        </p:txBody>
      </p:sp>
    </p:spTree>
    <p:extLst>
      <p:ext uri="{BB962C8B-B14F-4D97-AF65-F5344CB8AC3E}">
        <p14:creationId xmlns:p14="http://schemas.microsoft.com/office/powerpoint/2010/main" val="124414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DataSet</a:t>
            </a:r>
            <a:r>
              <a:rPr lang="en-US" dirty="0"/>
              <a:t>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a:xfrm>
            <a:off x="1522413" y="1981200"/>
            <a:ext cx="9134391" cy="4038600"/>
          </a:xfrm>
        </p:spPr>
        <p:txBody>
          <a:bodyPr>
            <a:normAutofit/>
          </a:bodyPr>
          <a:lstStyle/>
          <a:p>
            <a:pPr fontAlgn="base"/>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Data Provider (</a:t>
            </a:r>
            <a:r>
              <a:rPr lang="en-US" i="1" dirty="0" err="1">
                <a:latin typeface="Times New Roman" panose="02020603050405020304" pitchFamily="18" charset="0"/>
                <a:cs typeface="Times New Roman" panose="02020603050405020304" pitchFamily="18" charset="0"/>
              </a:rPr>
              <a:t>nhà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.NET.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a:t>
            </a:r>
          </a:p>
          <a:p>
            <a:pPr fontAlgn="base"/>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ADO.NET,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ADO.NET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ADO.NET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ADO.NET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95567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57200"/>
            <a:ext cx="9144001" cy="1066800"/>
          </a:xfrm>
        </p:spPr>
        <p:txBody>
          <a:bodyPr>
            <a:normAutofit/>
          </a:bodyPr>
          <a:lstStyle/>
          <a:p>
            <a:r>
              <a:rPr lang="en-US" sz="4400" dirty="0">
                <a:latin typeface="Times New Roman" panose="02020603050405020304" pitchFamily="18" charset="0"/>
                <a:cs typeface="Times New Roman" panose="02020603050405020304" pitchFamily="18" charset="0"/>
              </a:rPr>
              <a:t>PHẦN THỰC HIỆN ĐỒ ÁN</a:t>
            </a:r>
          </a:p>
        </p:txBody>
      </p:sp>
      <p:sp>
        <p:nvSpPr>
          <p:cNvPr id="3" name="Content Placeholder 2"/>
          <p:cNvSpPr>
            <a:spLocks noGrp="1"/>
          </p:cNvSpPr>
          <p:nvPr>
            <p:ph idx="1"/>
          </p:nvPr>
        </p:nvSpPr>
        <p:spPr>
          <a:xfrm>
            <a:off x="1522413" y="2057400"/>
            <a:ext cx="9134391" cy="3962400"/>
          </a:xfrm>
        </p:spPr>
        <p:txBody>
          <a:bodyPr/>
          <a:lstStyle/>
          <a:p>
            <a:pPr marL="0" indent="0">
              <a:buNone/>
            </a:pPr>
            <a:r>
              <a:rPr lang="vi-VN" dirty="0">
                <a:latin typeface="Times New Roman" panose="02020603050405020304" pitchFamily="18" charset="0"/>
                <a:cs typeface="Times New Roman" panose="02020603050405020304" pitchFamily="18" charset="0"/>
              </a:rPr>
              <a:t>1. Phân tích đề tài</a:t>
            </a:r>
          </a:p>
          <a:p>
            <a:r>
              <a:rPr lang="vi-VN" dirty="0">
                <a:latin typeface="Times New Roman" panose="02020603050405020304" pitchFamily="18" charset="0"/>
                <a:cs typeface="Times New Roman" panose="02020603050405020304" pitchFamily="18" charset="0"/>
              </a:rPr>
              <a:t>Khảo sát nghiệp vụ thực tế, kết hợp nghiên cứu lý thuyết, xây dựng cơ sở dữ liệu, phân tích thiết kế bài toán.</a:t>
            </a:r>
          </a:p>
          <a:p>
            <a:r>
              <a:rPr lang="vi-VN" dirty="0">
                <a:latin typeface="Times New Roman" panose="02020603050405020304" pitchFamily="18" charset="0"/>
                <a:cs typeface="Times New Roman" panose="02020603050405020304" pitchFamily="18" charset="0"/>
              </a:rPr>
              <a:t>Lựa chọn công cụ cài đặt, xây dựng các modul của chương trình.</a:t>
            </a:r>
            <a:endParaRPr lang="en-US"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Ngôn ngữ sử dụng: C#.</a:t>
            </a:r>
          </a:p>
          <a:p>
            <a:pPr marL="0" indent="0">
              <a:buNone/>
            </a:pP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Cơ sở dữ liệu: kết nối từ SQL tới Visual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0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3" y="609601"/>
            <a:ext cx="9134391" cy="5410200"/>
          </a:xfrm>
        </p:spPr>
        <p:txBody>
          <a:bodyPr>
            <a:normAutofit/>
          </a:bodyPr>
          <a:lstStyle/>
          <a:p>
            <a:r>
              <a:rPr lang="en-US" sz="3200" b="1" dirty="0">
                <a:solidFill>
                  <a:srgbClr val="FFFF00"/>
                </a:solidFill>
                <a:latin typeface="Times New Roman" panose="02020603050405020304" pitchFamily="18" charset="0"/>
                <a:cs typeface="Times New Roman" panose="02020603050405020304" pitchFamily="18" charset="0"/>
              </a:rPr>
              <a:t> </a:t>
            </a:r>
            <a:r>
              <a:rPr lang="en-US" sz="3200" b="1" dirty="0" err="1">
                <a:solidFill>
                  <a:srgbClr val="FFFF00"/>
                </a:solidFill>
                <a:latin typeface="Times New Roman" panose="02020603050405020304" pitchFamily="18" charset="0"/>
                <a:cs typeface="Times New Roman" panose="02020603050405020304" pitchFamily="18" charset="0"/>
              </a:rPr>
              <a:t>Các</a:t>
            </a:r>
            <a:r>
              <a:rPr lang="en-US" sz="3200" b="1" dirty="0">
                <a:solidFill>
                  <a:srgbClr val="FFFF00"/>
                </a:solidFill>
                <a:latin typeface="Times New Roman" panose="02020603050405020304" pitchFamily="18" charset="0"/>
                <a:cs typeface="Times New Roman" panose="02020603050405020304" pitchFamily="18" charset="0"/>
              </a:rPr>
              <a:t> </a:t>
            </a:r>
            <a:r>
              <a:rPr lang="en-US" sz="3200" b="1" dirty="0" err="1">
                <a:solidFill>
                  <a:srgbClr val="FFFF00"/>
                </a:solidFill>
                <a:latin typeface="Times New Roman" panose="02020603050405020304" pitchFamily="18" charset="0"/>
                <a:cs typeface="Times New Roman" panose="02020603050405020304" pitchFamily="18" charset="0"/>
              </a:rPr>
              <a:t>bước</a:t>
            </a:r>
            <a:r>
              <a:rPr lang="en-US" sz="3200" b="1" dirty="0">
                <a:solidFill>
                  <a:srgbClr val="FFFF00"/>
                </a:solidFill>
                <a:latin typeface="Times New Roman" panose="02020603050405020304" pitchFamily="18" charset="0"/>
                <a:cs typeface="Times New Roman" panose="02020603050405020304" pitchFamily="18" charset="0"/>
              </a:rPr>
              <a:t> </a:t>
            </a:r>
            <a:r>
              <a:rPr lang="en-US" sz="3200" b="1" err="1">
                <a:solidFill>
                  <a:srgbClr val="FFFF00"/>
                </a:solidFill>
                <a:latin typeface="Times New Roman" panose="02020603050405020304" pitchFamily="18" charset="0"/>
                <a:cs typeface="Times New Roman" panose="02020603050405020304" pitchFamily="18" charset="0"/>
              </a:rPr>
              <a:t>thực</a:t>
            </a:r>
            <a:r>
              <a:rPr lang="en-US" sz="3200" b="1">
                <a:solidFill>
                  <a:srgbClr val="FFFF00"/>
                </a:solidFill>
                <a:latin typeface="Times New Roman" panose="02020603050405020304" pitchFamily="18" charset="0"/>
                <a:cs typeface="Times New Roman" panose="02020603050405020304" pitchFamily="18" charset="0"/>
              </a:rPr>
              <a:t> hiện</a:t>
            </a:r>
            <a:endParaRPr lang="en-US" sz="3200" b="1" dirty="0">
              <a:solidFill>
                <a:srgbClr val="FFFF00"/>
              </a:solidFill>
              <a:latin typeface="Times New Roman" panose="02020603050405020304" pitchFamily="18" charset="0"/>
              <a:cs typeface="Times New Roman" panose="02020603050405020304" pitchFamily="18" charset="0"/>
            </a:endParaRPr>
          </a:p>
          <a:p>
            <a:pPr marL="0" lvl="0" indent="0">
              <a:buNone/>
            </a:pP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thuyểt</a:t>
            </a:r>
            <a:endParaRPr lang="en-US" dirty="0">
              <a:latin typeface="Times New Roman" panose="02020603050405020304" pitchFamily="18" charset="0"/>
              <a:cs typeface="Times New Roman" panose="02020603050405020304" pitchFamily="18" charset="0"/>
            </a:endParaRPr>
          </a:p>
          <a:p>
            <a:pPr marL="0" lvl="0" indent="0">
              <a:buNone/>
            </a:pP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lvl="0" indent="0">
              <a:buNone/>
            </a:pP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ADO.Net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ADO.NET.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Thu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coding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Visual Studio 2019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15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152400"/>
            <a:ext cx="9144001" cy="1371600"/>
          </a:xfrm>
        </p:spPr>
        <p:txBody>
          <a:bodyPr/>
          <a:lstStyle/>
          <a:p>
            <a:r>
              <a:rPr lang="vi-VN" dirty="0"/>
              <a:t>2) Thiết kế cơ sở dữ liệu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612" y="1447800"/>
            <a:ext cx="5638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48181" y="1447800"/>
            <a:ext cx="4114800" cy="3364511"/>
          </a:xfrm>
          <a:prstGeom prst="rect">
            <a:avLst/>
          </a:prstGeom>
          <a:noFill/>
          <a:ln>
            <a:solidFill>
              <a:schemeClr val="bg2"/>
            </a:solidFill>
          </a:ln>
        </p:spPr>
        <p:txBody>
          <a:bodyPr wrap="square" rtlCol="0" anchor="ctr" anchorCtr="1">
            <a:spAutoFit/>
          </a:bodyPr>
          <a:lstStyle/>
          <a:p>
            <a:pPr marL="342900" marR="0" lvl="0" indent="-342900">
              <a:lnSpc>
                <a:spcPct val="115000"/>
              </a:lnSpc>
              <a:spcBef>
                <a:spcPts val="0"/>
              </a:spcBef>
              <a:spcAft>
                <a:spcPts val="0"/>
              </a:spcAft>
              <a:buFont typeface="Wingdings"/>
              <a:buChar char=""/>
              <a:tabLst>
                <a:tab pos="457200" algn="l"/>
              </a:tabLst>
            </a:pPr>
            <a:r>
              <a:rPr lang="en-US" dirty="0" err="1">
                <a:solidFill>
                  <a:schemeClr val="accent6">
                    <a:lumMod val="20000"/>
                    <a:lumOff val="80000"/>
                  </a:schemeClr>
                </a:solidFill>
                <a:latin typeface="Times New Roman"/>
                <a:ea typeface="Calibri"/>
                <a:cs typeface="Times New Roman"/>
              </a:rPr>
              <a:t>Đây</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cơ</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cỡ</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dữ</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liệu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tạo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từ</a:t>
            </a:r>
            <a:r>
              <a:rPr lang="en-US" dirty="0">
                <a:solidFill>
                  <a:schemeClr val="accent6">
                    <a:lumMod val="20000"/>
                    <a:lumOff val="80000"/>
                  </a:schemeClr>
                </a:solidFill>
                <a:latin typeface="Times New Roman"/>
                <a:ea typeface="Calibri"/>
                <a:cs typeface="Times New Roman"/>
              </a:rPr>
              <a:t> 10 </a:t>
            </a:r>
            <a:r>
              <a:rPr lang="en-US" dirty="0" err="1">
                <a:solidFill>
                  <a:schemeClr val="accent6">
                    <a:lumMod val="20000"/>
                    <a:lumOff val="80000"/>
                  </a:schemeClr>
                </a:solidFill>
                <a:latin typeface="Times New Roman"/>
                <a:ea typeface="Calibri"/>
                <a:cs typeface="Times New Roman"/>
              </a:rPr>
              <a:t>bảng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nhau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dùng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để</a:t>
            </a:r>
            <a:r>
              <a:rPr lang="en-US" dirty="0">
                <a:solidFill>
                  <a:schemeClr val="accent6">
                    <a:lumMod val="20000"/>
                    <a:lumOff val="80000"/>
                  </a:schemeClr>
                </a:solidFill>
                <a:latin typeface="Times New Roman"/>
                <a:ea typeface="Calibri"/>
                <a:cs typeface="Times New Roman"/>
              </a:rPr>
              <a:t> load </a:t>
            </a:r>
            <a:r>
              <a:rPr lang="en-US" dirty="0" err="1">
                <a:solidFill>
                  <a:schemeClr val="accent6">
                    <a:lumMod val="20000"/>
                    <a:lumOff val="80000"/>
                  </a:schemeClr>
                </a:solidFill>
                <a:latin typeface="Times New Roman"/>
                <a:ea typeface="Calibri"/>
                <a:cs typeface="Times New Roman"/>
              </a:rPr>
              <a:t>dữ</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liệu</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lên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cho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ứng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dụng</a:t>
            </a:r>
            <a:r>
              <a:rPr lang="en-US" dirty="0">
                <a:solidFill>
                  <a:schemeClr val="accent6">
                    <a:lumMod val="20000"/>
                    <a:lumOff val="80000"/>
                  </a:schemeClr>
                </a:solidFill>
                <a:latin typeface="Times New Roman"/>
                <a:ea typeface="Calibri"/>
                <a:cs typeface="Times New Roman"/>
              </a:rPr>
              <a:t> .</a:t>
            </a:r>
            <a:endParaRPr lang="en-US" sz="1400" dirty="0">
              <a:solidFill>
                <a:schemeClr val="accent6">
                  <a:lumMod val="20000"/>
                  <a:lumOff val="80000"/>
                </a:schemeClr>
              </a:solidFill>
              <a:latin typeface="Calibri"/>
              <a:ea typeface="Calibri"/>
              <a:cs typeface="Times New Roman"/>
            </a:endParaRPr>
          </a:p>
          <a:p>
            <a:pPr marL="342900" marR="0" lvl="0" indent="-342900">
              <a:lnSpc>
                <a:spcPct val="115000"/>
              </a:lnSpc>
              <a:spcBef>
                <a:spcPts val="0"/>
              </a:spcBef>
              <a:spcAft>
                <a:spcPts val="1000"/>
              </a:spcAft>
              <a:buFont typeface="Wingdings"/>
              <a:buChar char=""/>
              <a:tabLst>
                <a:tab pos="457200" algn="l"/>
              </a:tabLst>
            </a:pPr>
            <a:r>
              <a:rPr lang="en-US" dirty="0" err="1">
                <a:solidFill>
                  <a:schemeClr val="accent6">
                    <a:lumMod val="20000"/>
                    <a:lumOff val="80000"/>
                  </a:schemeClr>
                </a:solidFill>
                <a:latin typeface="Times New Roman"/>
                <a:ea typeface="Calibri"/>
                <a:cs typeface="Times New Roman"/>
              </a:rPr>
              <a:t>Để</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dụng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lớp</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này</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các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bạn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cần</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khai</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báo</a:t>
            </a:r>
            <a:r>
              <a:rPr lang="en-US" dirty="0">
                <a:solidFill>
                  <a:schemeClr val="accent6">
                    <a:lumMod val="20000"/>
                    <a:lumOff val="80000"/>
                  </a:schemeClr>
                </a:solidFill>
                <a:latin typeface="Times New Roman"/>
                <a:ea typeface="Calibri"/>
                <a:cs typeface="Times New Roman"/>
              </a:rPr>
              <a:t> </a:t>
            </a:r>
            <a:r>
              <a:rPr lang="en-US" b="1" dirty="0">
                <a:solidFill>
                  <a:schemeClr val="accent6">
                    <a:lumMod val="20000"/>
                    <a:lumOff val="80000"/>
                  </a:schemeClr>
                </a:solidFill>
                <a:latin typeface="Times New Roman"/>
                <a:ea typeface="Calibri"/>
                <a:cs typeface="Times New Roman"/>
              </a:rPr>
              <a:t>namespace</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System.Data.SqlClient</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trong</a:t>
            </a:r>
            <a:r>
              <a:rPr lang="en-US" dirty="0">
                <a:solidFill>
                  <a:schemeClr val="accent6">
                    <a:lumMod val="20000"/>
                    <a:lumOff val="80000"/>
                  </a:schemeClr>
                </a:solidFill>
                <a:latin typeface="Times New Roman"/>
                <a:ea typeface="Calibri"/>
                <a:cs typeface="Times New Roman"/>
              </a:rPr>
              <a:t> Visual Studio 2019. </a:t>
            </a:r>
            <a:r>
              <a:rPr lang="en-US" dirty="0" err="1">
                <a:solidFill>
                  <a:schemeClr val="accent6">
                    <a:lumMod val="20000"/>
                    <a:lumOff val="80000"/>
                  </a:schemeClr>
                </a:solidFill>
                <a:latin typeface="Times New Roman"/>
                <a:ea typeface="Calibri"/>
                <a:cs typeface="Times New Roman"/>
              </a:rPr>
              <a:t>Đây</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là</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một</a:t>
            </a:r>
            <a:r>
              <a:rPr lang="en-US" dirty="0">
                <a:solidFill>
                  <a:schemeClr val="accent6">
                    <a:lumMod val="20000"/>
                    <a:lumOff val="80000"/>
                  </a:schemeClr>
                </a:solidFill>
                <a:latin typeface="Times New Roman"/>
                <a:ea typeface="Calibri"/>
                <a:cs typeface="Times New Roman"/>
              </a:rPr>
              <a:t> </a:t>
            </a:r>
            <a:r>
              <a:rPr lang="en-US" b="1" dirty="0">
                <a:solidFill>
                  <a:schemeClr val="accent6">
                    <a:lumMod val="20000"/>
                    <a:lumOff val="80000"/>
                  </a:schemeClr>
                </a:solidFill>
                <a:latin typeface="Times New Roman"/>
                <a:ea typeface="Calibri"/>
                <a:cs typeface="Times New Roman"/>
              </a:rPr>
              <a:t>namespace</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được</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sử</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dụng</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cho</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cơ</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sở</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dữ</a:t>
            </a:r>
            <a:r>
              <a:rPr lang="en-US" dirty="0">
                <a:solidFill>
                  <a:schemeClr val="accent6">
                    <a:lumMod val="20000"/>
                    <a:lumOff val="80000"/>
                  </a:schemeClr>
                </a:solidFill>
                <a:latin typeface="Times New Roman"/>
                <a:ea typeface="Calibri"/>
                <a:cs typeface="Times New Roman"/>
              </a:rPr>
              <a:t> </a:t>
            </a:r>
            <a:r>
              <a:rPr lang="en-US" dirty="0" err="1">
                <a:solidFill>
                  <a:schemeClr val="accent6">
                    <a:lumMod val="20000"/>
                    <a:lumOff val="80000"/>
                  </a:schemeClr>
                </a:solidFill>
                <a:latin typeface="Times New Roman"/>
                <a:ea typeface="Calibri"/>
                <a:cs typeface="Times New Roman"/>
              </a:rPr>
              <a:t>liệu</a:t>
            </a:r>
            <a:r>
              <a:rPr lang="en-US" dirty="0">
                <a:solidFill>
                  <a:schemeClr val="accent6">
                    <a:lumMod val="20000"/>
                    <a:lumOff val="80000"/>
                  </a:schemeClr>
                </a:solidFill>
                <a:latin typeface="Times New Roman"/>
                <a:ea typeface="Calibri"/>
                <a:cs typeface="Times New Roman"/>
              </a:rPr>
              <a:t> SQL Server.</a:t>
            </a:r>
            <a:endParaRPr lang="en-US" sz="1400" dirty="0">
              <a:solidFill>
                <a:schemeClr val="accent6">
                  <a:lumMod val="20000"/>
                  <a:lumOff val="80000"/>
                </a:schemeClr>
              </a:solidFill>
              <a:latin typeface="Calibri"/>
              <a:ea typeface="Calibri"/>
              <a:cs typeface="Times New Roman"/>
            </a:endParaRPr>
          </a:p>
          <a:p>
            <a:endParaRPr lang="en-US" dirty="0"/>
          </a:p>
        </p:txBody>
      </p:sp>
    </p:spTree>
    <p:extLst>
      <p:ext uri="{BB962C8B-B14F-4D97-AF65-F5344CB8AC3E}">
        <p14:creationId xmlns:p14="http://schemas.microsoft.com/office/powerpoint/2010/main" val="36386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purl.org/dc/elements/1.1/"/>
    <ds:schemaRef ds:uri="a4f35948-e619-41b3-aa29-22878b09cfd2"/>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www.w3.org/XML/1998/namespace"/>
    <ds:schemaRef ds:uri="http://schemas.microsoft.com/office/infopath/2007/PartnerControls"/>
    <ds:schemaRef ds:uri="40262f94-9f35-4ac3-9a90-690165a166b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980</TotalTime>
  <Words>1997</Words>
  <Application>Microsoft Office PowerPoint</Application>
  <PresentationFormat>Custom</PresentationFormat>
  <Paragraphs>121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Tahoma</vt:lpstr>
      <vt:lpstr>Times New Roman</vt:lpstr>
      <vt:lpstr>Verdana</vt:lpstr>
      <vt:lpstr>Wingdings</vt:lpstr>
      <vt:lpstr>Blue atom design template</vt:lpstr>
      <vt:lpstr>  GVHD: Trần Anh Dũng Thành viên: LÊ LƯU HOÀNG NHÂN (Nhóm trưởng)  2001190186 LÊ MINH NGỌC               2001190697 LÊ XUÂN TRÍ               2001190884 NGUYỄN HOÀNG NHẬT     2001190710 </vt:lpstr>
      <vt:lpstr>1. ADO.NET là gì?</vt:lpstr>
      <vt:lpstr>2. Những loại ứng dụng nào sử dụng ADO.NET</vt:lpstr>
      <vt:lpstr>3. Các thành phần (Components) của ADO.NET</vt:lpstr>
      <vt:lpstr>4. .NET Data Providers là gì?</vt:lpstr>
      <vt:lpstr>5. DataSet là gì?</vt:lpstr>
      <vt:lpstr>PHẦN THỰC HIỆN ĐỒ ÁN</vt:lpstr>
      <vt:lpstr>PowerPoint Presentation</vt:lpstr>
      <vt:lpstr>2) Thiết kế cơ sở dữ liệu </vt:lpstr>
      <vt:lpstr>3. Các chức năng và giao diện chính của chương trình  3.1 Giao diện đăng nhập – đăng ký </vt:lpstr>
      <vt:lpstr>3.2 Giao diện Menu</vt:lpstr>
      <vt:lpstr>3.3 Giao diện Chủ Đầu Tư</vt:lpstr>
      <vt:lpstr>PowerPoint Presentation</vt:lpstr>
      <vt:lpstr>PowerPoint Presentation</vt:lpstr>
      <vt:lpstr>PowerPoint Presentation</vt:lpstr>
      <vt:lpstr>PowerPoint Presentation</vt:lpstr>
      <vt:lpstr>3.4 Giao diện dự án </vt:lpstr>
      <vt:lpstr>3.5 Giao diện Khách Hàng</vt:lpstr>
      <vt:lpstr>PowerPoint Presentation</vt:lpstr>
      <vt:lpstr>PowerPoint Presentation</vt:lpstr>
      <vt:lpstr>PowerPoint Presentation</vt:lpstr>
      <vt:lpstr>PowerPoint Presentation</vt:lpstr>
      <vt:lpstr>3.6 Giao diện thuế</vt:lpstr>
      <vt:lpstr>PowerPoint Presentation</vt:lpstr>
      <vt:lpstr>PowerPoint Presentation</vt:lpstr>
      <vt:lpstr>PowerPoint Presentation</vt:lpstr>
      <vt:lpstr>PowerPoint Presentation</vt:lpstr>
      <vt:lpstr>3.7 Giao diện khu đất</vt:lpstr>
      <vt:lpstr>Giao diện phân quyền </vt:lpstr>
      <vt:lpstr>Thêm tài khoản khách hàng và cho tài khoản này quyền sử dụng như đã tạo ở bước 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dc:creator>
  <cp:lastModifiedBy>Lê Lưu Hoàng Nhân</cp:lastModifiedBy>
  <cp:revision>26</cp:revision>
  <dcterms:created xsi:type="dcterms:W3CDTF">2021-11-24T19:39:58Z</dcterms:created>
  <dcterms:modified xsi:type="dcterms:W3CDTF">2021-11-25T12:31:45Z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