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71" r:id="rId16"/>
    <p:sldId id="272" r:id="rId17"/>
    <p:sldId id="273" r:id="rId18"/>
    <p:sldId id="274" r:id="rId19"/>
    <p:sldId id="275" r:id="rId20"/>
    <p:sldId id="279" r:id="rId21"/>
    <p:sldId id="278" r:id="rId22"/>
    <p:sldId id="276"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10/26/2021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866B87-20DF-409E-82E0-67097FCBAC16}"/>
              </a:ext>
            </a:extLst>
          </p:cNvPr>
          <p:cNvSpPr>
            <a:spLocks noGrp="1"/>
          </p:cNvSpPr>
          <p:nvPr>
            <p:ph type="ctrTitle"/>
          </p:nvPr>
        </p:nvSpPr>
        <p:spPr>
          <a:xfrm>
            <a:off x="1287413" y="363311"/>
            <a:ext cx="10011179" cy="804691"/>
          </a:xfrm>
        </p:spPr>
        <p:txBody>
          <a:bodyPr>
            <a:noAutofit/>
          </a:bodyPr>
          <a:lstStyle/>
          <a:p>
            <a:pPr algn="ct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phẩm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tp.HCM</a:t>
            </a:r>
            <a:endParaRPr lang="en-US" sz="30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554F8CEC-F77E-4E59-BC37-23F0F4C876D0}"/>
              </a:ext>
            </a:extLst>
          </p:cNvPr>
          <p:cNvSpPr>
            <a:spLocks noGrp="1"/>
          </p:cNvSpPr>
          <p:nvPr>
            <p:ph type="subTitle" idx="1"/>
          </p:nvPr>
        </p:nvSpPr>
        <p:spPr>
          <a:xfrm>
            <a:off x="2471133" y="1600518"/>
            <a:ext cx="7808110" cy="1405467"/>
          </a:xfrm>
        </p:spPr>
        <p:txBody>
          <a:bodyPr>
            <a:normAutofit fontScale="85000" lnSpcReduction="20000"/>
          </a:bodyPr>
          <a:lstStyle/>
          <a:p>
            <a:pPr algn="ctr"/>
            <a:r>
              <a:rPr lang="en-US" sz="2700" dirty="0">
                <a:solidFill>
                  <a:schemeClr val="accent6">
                    <a:lumMod val="40000"/>
                    <a:lumOff val="60000"/>
                  </a:schemeClr>
                </a:solidFill>
                <a:latin typeface="Times New Roman" panose="02020603050405020304" pitchFamily="18" charset="0"/>
                <a:cs typeface="Times New Roman" panose="02020603050405020304" pitchFamily="18" charset="0"/>
              </a:rPr>
              <a:t>ĐỀ TÀI: </a:t>
            </a:r>
          </a:p>
          <a:p>
            <a:pPr algn="ctr"/>
            <a:r>
              <a:rPr lang="en-US" sz="2700" dirty="0">
                <a:solidFill>
                  <a:schemeClr val="accent6">
                    <a:lumMod val="40000"/>
                    <a:lumOff val="60000"/>
                  </a:schemeClr>
                </a:solidFill>
                <a:latin typeface="Times New Roman" panose="02020603050405020304" pitchFamily="18" charset="0"/>
                <a:cs typeface="Times New Roman" panose="02020603050405020304" pitchFamily="18" charset="0"/>
              </a:rPr>
              <a:t>TÌM HIỂU VỀ THREAD VÀ MULTI-THREAD</a:t>
            </a:r>
          </a:p>
          <a:p>
            <a:pPr algn="ctr"/>
            <a:r>
              <a:rPr lang="en-US" sz="2700" dirty="0">
                <a:solidFill>
                  <a:schemeClr val="accent6">
                    <a:lumMod val="40000"/>
                    <a:lumOff val="60000"/>
                  </a:schemeClr>
                </a:solidFill>
                <a:latin typeface="Times New Roman" panose="02020603050405020304" pitchFamily="18" charset="0"/>
                <a:cs typeface="Times New Roman" panose="02020603050405020304" pitchFamily="18" charset="0"/>
              </a:rPr>
              <a:t> DEMO ỨNG DỤNG </a:t>
            </a:r>
          </a:p>
        </p:txBody>
      </p:sp>
      <p:sp>
        <p:nvSpPr>
          <p:cNvPr id="7" name="TextBox 6">
            <a:extLst>
              <a:ext uri="{FF2B5EF4-FFF2-40B4-BE49-F238E27FC236}">
                <a16:creationId xmlns:a16="http://schemas.microsoft.com/office/drawing/2014/main" id="{6F7C3A2D-A829-45A3-A946-7EA021CD8E21}"/>
              </a:ext>
            </a:extLst>
          </p:cNvPr>
          <p:cNvSpPr txBox="1"/>
          <p:nvPr/>
        </p:nvSpPr>
        <p:spPr>
          <a:xfrm>
            <a:off x="141667" y="3726347"/>
            <a:ext cx="5009881" cy="477054"/>
          </a:xfrm>
          <a:prstGeom prst="rect">
            <a:avLst/>
          </a:prstGeom>
          <a:noFill/>
        </p:spPr>
        <p:txBody>
          <a:bodyPr wrap="square" rtlCol="0">
            <a:spAutoFit/>
          </a:bodyPr>
          <a:lstStyle/>
          <a:p>
            <a:r>
              <a:rPr lang="en-US" sz="2500" dirty="0" err="1">
                <a:latin typeface="Times New Roman" panose="02020603050405020304" pitchFamily="18" charset="0"/>
                <a:cs typeface="Times New Roman" panose="02020603050405020304" pitchFamily="18" charset="0"/>
              </a:rPr>
              <a:t>Môn</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Xử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song </a:t>
            </a:r>
            <a:r>
              <a:rPr lang="en-US" sz="2500" dirty="0" err="1">
                <a:latin typeface="Times New Roman" panose="02020603050405020304" pitchFamily="18" charset="0"/>
                <a:cs typeface="Times New Roman" panose="02020603050405020304" pitchFamily="18" charset="0"/>
              </a:rPr>
              <a:t>song</a:t>
            </a:r>
            <a:endParaRPr lang="en-US" sz="25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809C9C7-FDFB-4F20-B849-66E982CE5027}"/>
              </a:ext>
            </a:extLst>
          </p:cNvPr>
          <p:cNvSpPr txBox="1"/>
          <p:nvPr/>
        </p:nvSpPr>
        <p:spPr>
          <a:xfrm>
            <a:off x="6023017" y="3726347"/>
            <a:ext cx="6482368" cy="2031325"/>
          </a:xfrm>
          <a:prstGeom prst="rect">
            <a:avLst/>
          </a:prstGeom>
          <a:noFill/>
        </p:spPr>
        <p:txBody>
          <a:bodyPr wrap="square" rtlCol="0">
            <a:spAutoFit/>
          </a:bodyPr>
          <a:lstStyle/>
          <a:p>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nhóm</a:t>
            </a:r>
            <a:r>
              <a:rPr lang="en-US" sz="2100" dirty="0">
                <a:latin typeface="Times New Roman" panose="02020603050405020304" pitchFamily="18" charset="0"/>
                <a:cs typeface="Times New Roman" panose="02020603050405020304" pitchFamily="18" charset="0"/>
              </a:rPr>
              <a:t> 2 :</a:t>
            </a:r>
          </a:p>
          <a:p>
            <a:pPr marL="285750" indent="-285750">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2001190186 – Lê </a:t>
            </a:r>
            <a:r>
              <a:rPr lang="en-US" sz="2100" dirty="0" err="1">
                <a:latin typeface="Times New Roman" panose="02020603050405020304" pitchFamily="18" charset="0"/>
                <a:cs typeface="Times New Roman" panose="02020603050405020304" pitchFamily="18" charset="0"/>
              </a:rPr>
              <a:t>Lưu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Hoàng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Nhóm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trưởng</a:t>
            </a:r>
            <a:r>
              <a:rPr lang="en-US" sz="21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2001181105 – Nguyễn Văn Hiền</a:t>
            </a:r>
          </a:p>
          <a:p>
            <a:pPr marL="285750" indent="-285750">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2001190484 – Nguyễn </a:t>
            </a:r>
            <a:r>
              <a:rPr lang="en-US" sz="2100" dirty="0" err="1">
                <a:latin typeface="Times New Roman" panose="02020603050405020304" pitchFamily="18" charset="0"/>
                <a:cs typeface="Times New Roman" panose="02020603050405020304" pitchFamily="18" charset="0"/>
              </a:rPr>
              <a:t>Hữu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Đức</a:t>
            </a:r>
            <a:endParaRPr lang="en-US" sz="21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2001190832 – Nguyễn </a:t>
            </a:r>
            <a:r>
              <a:rPr lang="en-US" sz="2100" dirty="0" err="1">
                <a:latin typeface="Times New Roman" panose="02020603050405020304" pitchFamily="18" charset="0"/>
                <a:cs typeface="Times New Roman" panose="02020603050405020304" pitchFamily="18" charset="0"/>
              </a:rPr>
              <a:t>Duy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Thịnh</a:t>
            </a:r>
            <a:endParaRPr lang="en-US" sz="21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2001190529 – </a:t>
            </a:r>
            <a:r>
              <a:rPr lang="vi-VN" sz="2100" dirty="0">
                <a:latin typeface="Times New Roman" panose="02020603050405020304" pitchFamily="18" charset="0"/>
                <a:cs typeface="Times New Roman" panose="02020603050405020304" pitchFamily="18" charset="0"/>
              </a:rPr>
              <a:t>Dương Trung Hiếu</a:t>
            </a:r>
          </a:p>
        </p:txBody>
      </p:sp>
      <p:sp>
        <p:nvSpPr>
          <p:cNvPr id="10" name="TextBox 9">
            <a:extLst>
              <a:ext uri="{FF2B5EF4-FFF2-40B4-BE49-F238E27FC236}">
                <a16:creationId xmlns:a16="http://schemas.microsoft.com/office/drawing/2014/main" id="{635C5F45-A210-4410-82D9-51923C8AD28D}"/>
              </a:ext>
            </a:extLst>
          </p:cNvPr>
          <p:cNvSpPr txBox="1"/>
          <p:nvPr/>
        </p:nvSpPr>
        <p:spPr>
          <a:xfrm>
            <a:off x="141666" y="4635917"/>
            <a:ext cx="4658934" cy="523220"/>
          </a:xfrm>
          <a:prstGeom prst="rect">
            <a:avLst/>
          </a:prstGeom>
          <a:noFill/>
        </p:spPr>
        <p:txBody>
          <a:bodyPr wrap="square" rtlCol="0">
            <a:spAutoFit/>
          </a:bodyPr>
          <a:lstStyle/>
          <a:p>
            <a:r>
              <a:rPr lang="en-US" sz="2500" dirty="0" err="1">
                <a:latin typeface="Times New Roman" panose="02020603050405020304" pitchFamily="18" charset="0"/>
                <a:cs typeface="Times New Roman" panose="02020603050405020304" pitchFamily="18" charset="0"/>
              </a:rPr>
              <a:t>Giảng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viên</a:t>
            </a:r>
            <a:r>
              <a:rPr lang="en-US" sz="25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Nguyễn Văn </a:t>
            </a:r>
            <a:r>
              <a:rPr lang="en-US" sz="2800" dirty="0" err="1">
                <a:latin typeface="Times New Roman" panose="02020603050405020304" pitchFamily="18" charset="0"/>
                <a:cs typeface="Times New Roman" panose="02020603050405020304" pitchFamily="18" charset="0"/>
              </a:rPr>
              <a:t>Tùng</a:t>
            </a:r>
            <a:r>
              <a:rPr lang="en-US" sz="2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29966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16" presetClass="entr" presetSubtype="2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5EA52-D794-43FF-9BC1-99D447426050}"/>
              </a:ext>
            </a:extLst>
          </p:cNvPr>
          <p:cNvSpPr>
            <a:spLocks noGrp="1"/>
          </p:cNvSpPr>
          <p:nvPr>
            <p:ph idx="1"/>
          </p:nvPr>
        </p:nvSpPr>
        <p:spPr>
          <a:xfrm>
            <a:off x="614856" y="468629"/>
            <a:ext cx="10353762" cy="808893"/>
          </a:xfrm>
        </p:spPr>
        <p:txBody>
          <a:bodyPr/>
          <a:lstStyle/>
          <a:p>
            <a:r>
              <a:rPr lang="vi-VN" dirty="0"/>
              <a:t>Bước 3 : Tạo 1 thể hiện (hay 1 đối tượng) của lớp ta vừa khai báo.</a:t>
            </a:r>
          </a:p>
        </p:txBody>
      </p:sp>
      <p:pic>
        <p:nvPicPr>
          <p:cNvPr id="4" name="Picture 3">
            <a:extLst>
              <a:ext uri="{FF2B5EF4-FFF2-40B4-BE49-F238E27FC236}">
                <a16:creationId xmlns:a16="http://schemas.microsoft.com/office/drawing/2014/main" id="{185F36F9-F457-40F3-B152-416CFD3A7EB9}"/>
              </a:ext>
            </a:extLst>
          </p:cNvPr>
          <p:cNvPicPr/>
          <p:nvPr/>
        </p:nvPicPr>
        <p:blipFill>
          <a:blip r:embed="rId2"/>
          <a:stretch>
            <a:fillRect/>
          </a:stretch>
        </p:blipFill>
        <p:spPr>
          <a:xfrm>
            <a:off x="1647190" y="1277522"/>
            <a:ext cx="5386656" cy="4279216"/>
          </a:xfrm>
          <a:prstGeom prst="rect">
            <a:avLst/>
          </a:prstGeom>
        </p:spPr>
      </p:pic>
    </p:spTree>
    <p:extLst>
      <p:ext uri="{BB962C8B-B14F-4D97-AF65-F5344CB8AC3E}">
        <p14:creationId xmlns:p14="http://schemas.microsoft.com/office/powerpoint/2010/main" val="3902818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16383-CA14-4F2F-8800-4F054E28A335}"/>
              </a:ext>
            </a:extLst>
          </p:cNvPr>
          <p:cNvSpPr txBox="1"/>
          <p:nvPr/>
        </p:nvSpPr>
        <p:spPr>
          <a:xfrm>
            <a:off x="852854" y="1019907"/>
            <a:ext cx="6356838" cy="646331"/>
          </a:xfrm>
          <a:prstGeom prst="rect">
            <a:avLst/>
          </a:prstGeom>
          <a:noFill/>
        </p:spPr>
        <p:txBody>
          <a:bodyPr wrap="square" rtlCol="0">
            <a:spAutoFit/>
          </a:bodyPr>
          <a:lstStyle/>
          <a:p>
            <a:r>
              <a:rPr lang="vi-VN" dirty="0"/>
              <a:t>Bước 4: Sau đó gọi phương thức start() của đối tượng này để bắt đầu thực thi luồng.</a:t>
            </a:r>
          </a:p>
        </p:txBody>
      </p:sp>
      <p:pic>
        <p:nvPicPr>
          <p:cNvPr id="5" name="Picture 4">
            <a:extLst>
              <a:ext uri="{FF2B5EF4-FFF2-40B4-BE49-F238E27FC236}">
                <a16:creationId xmlns:a16="http://schemas.microsoft.com/office/drawing/2014/main" id="{DCC67937-FF43-4A65-91DD-015A2315134C}"/>
              </a:ext>
            </a:extLst>
          </p:cNvPr>
          <p:cNvPicPr/>
          <p:nvPr/>
        </p:nvPicPr>
        <p:blipFill>
          <a:blip r:embed="rId2"/>
          <a:stretch>
            <a:fillRect/>
          </a:stretch>
        </p:blipFill>
        <p:spPr>
          <a:xfrm>
            <a:off x="1512814" y="1744101"/>
            <a:ext cx="8774185" cy="4674284"/>
          </a:xfrm>
          <a:prstGeom prst="rect">
            <a:avLst/>
          </a:prstGeom>
        </p:spPr>
      </p:pic>
    </p:spTree>
    <p:extLst>
      <p:ext uri="{BB962C8B-B14F-4D97-AF65-F5344CB8AC3E}">
        <p14:creationId xmlns:p14="http://schemas.microsoft.com/office/powerpoint/2010/main" val="27713713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6CE19-271E-4C53-A8E5-27CD1A3FB49E}"/>
              </a:ext>
            </a:extLst>
          </p:cNvPr>
          <p:cNvSpPr>
            <a:spLocks noGrp="1"/>
          </p:cNvSpPr>
          <p:nvPr>
            <p:ph idx="1"/>
          </p:nvPr>
        </p:nvSpPr>
        <p:spPr>
          <a:xfrm>
            <a:off x="1810962" y="938996"/>
            <a:ext cx="6360356" cy="469180"/>
          </a:xfrm>
        </p:spPr>
        <p:txBody>
          <a:bodyPr/>
          <a:lstStyle/>
          <a:p>
            <a:pPr marL="0" indent="0">
              <a:buNone/>
            </a:pPr>
            <a:r>
              <a:rPr lang="vi-VN" dirty="0"/>
              <a:t>Môt số Phương thức thread thường sử dụng:</a:t>
            </a:r>
          </a:p>
        </p:txBody>
      </p:sp>
      <p:pic>
        <p:nvPicPr>
          <p:cNvPr id="4" name="Picture 3">
            <a:extLst>
              <a:ext uri="{FF2B5EF4-FFF2-40B4-BE49-F238E27FC236}">
                <a16:creationId xmlns:a16="http://schemas.microsoft.com/office/drawing/2014/main" id="{6259CC1F-0DD6-4FC3-9BAD-E7EA36BB34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8858" y="1628067"/>
            <a:ext cx="6360356" cy="4463513"/>
          </a:xfrm>
          <a:prstGeom prst="rect">
            <a:avLst/>
          </a:prstGeom>
          <a:noFill/>
        </p:spPr>
      </p:pic>
    </p:spTree>
    <p:extLst>
      <p:ext uri="{BB962C8B-B14F-4D97-AF65-F5344CB8AC3E}">
        <p14:creationId xmlns:p14="http://schemas.microsoft.com/office/powerpoint/2010/main" val="1336720717"/>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85CBD-18A3-46BC-BD7C-4997882951ED}"/>
              </a:ext>
            </a:extLst>
          </p:cNvPr>
          <p:cNvSpPr>
            <a:spLocks noGrp="1"/>
          </p:cNvSpPr>
          <p:nvPr>
            <p:ph idx="1"/>
          </p:nvPr>
        </p:nvSpPr>
        <p:spPr>
          <a:xfrm>
            <a:off x="831499" y="797616"/>
            <a:ext cx="10353762" cy="1104336"/>
          </a:xfrm>
        </p:spPr>
        <p:txBody>
          <a:bodyPr/>
          <a:lstStyle/>
          <a:p>
            <a:pPr marL="0" indent="0">
              <a:buNone/>
            </a:pPr>
            <a:r>
              <a:rPr lang="vi-VN" dirty="0"/>
              <a:t>Nguyên tắc hoạt động của thread:</a:t>
            </a:r>
          </a:p>
        </p:txBody>
      </p:sp>
      <p:pic>
        <p:nvPicPr>
          <p:cNvPr id="4" name="Picture 3">
            <a:extLst>
              <a:ext uri="{FF2B5EF4-FFF2-40B4-BE49-F238E27FC236}">
                <a16:creationId xmlns:a16="http://schemas.microsoft.com/office/drawing/2014/main" id="{A4A436DB-225D-47E5-8B8C-83A92B8A80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68217" y="1816044"/>
            <a:ext cx="4801870" cy="4244340"/>
          </a:xfrm>
          <a:prstGeom prst="rect">
            <a:avLst/>
          </a:prstGeom>
          <a:noFill/>
          <a:ln>
            <a:noFill/>
          </a:ln>
        </p:spPr>
      </p:pic>
    </p:spTree>
    <p:extLst>
      <p:ext uri="{BB962C8B-B14F-4D97-AF65-F5344CB8AC3E}">
        <p14:creationId xmlns:p14="http://schemas.microsoft.com/office/powerpoint/2010/main" val="1039229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D8394-AA9D-485D-B482-9E5E3E1F4A76}"/>
              </a:ext>
            </a:extLst>
          </p:cNvPr>
          <p:cNvSpPr>
            <a:spLocks noGrp="1"/>
          </p:cNvSpPr>
          <p:nvPr>
            <p:ph idx="1"/>
          </p:nvPr>
        </p:nvSpPr>
        <p:spPr>
          <a:xfrm>
            <a:off x="1620413" y="1929010"/>
            <a:ext cx="9373205" cy="1983567"/>
          </a:xfrm>
        </p:spPr>
        <p:txBody>
          <a:bodyPr>
            <a:normAutofit/>
          </a:bodyPr>
          <a:lstStyle/>
          <a:p>
            <a:pPr marL="0" indent="0" algn="ctr">
              <a:buNone/>
            </a:pPr>
            <a:r>
              <a:rPr lang="vi-VN" sz="2400" b="1" dirty="0"/>
              <a:t>Ví dụ minh hoạ về đa luồng </a:t>
            </a:r>
          </a:p>
          <a:p>
            <a:pPr marL="0" indent="0">
              <a:buNone/>
            </a:pPr>
            <a:r>
              <a:rPr lang="vi-VN" dirty="0"/>
              <a:t>Cho 2 Thread thực hiện cùng lúc việc đếm số nguyên từ 0 đến 5 bằng cách sử dụng vòng lặp For từ đó có thể hiểu thêm được cách vận hành của Thread</a:t>
            </a:r>
          </a:p>
          <a:p>
            <a:pPr marL="0" indent="0">
              <a:buNone/>
            </a:pPr>
            <a:endParaRPr lang="vi-VN" dirty="0"/>
          </a:p>
        </p:txBody>
      </p:sp>
    </p:spTree>
    <p:extLst>
      <p:ext uri="{BB962C8B-B14F-4D97-AF65-F5344CB8AC3E}">
        <p14:creationId xmlns:p14="http://schemas.microsoft.com/office/powerpoint/2010/main" val="7115650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05BB9-7265-40B2-A8A6-B3728872F0CD}"/>
              </a:ext>
            </a:extLst>
          </p:cNvPr>
          <p:cNvSpPr>
            <a:spLocks noGrp="1"/>
          </p:cNvSpPr>
          <p:nvPr>
            <p:ph idx="1"/>
          </p:nvPr>
        </p:nvSpPr>
        <p:spPr>
          <a:xfrm>
            <a:off x="720364" y="627749"/>
            <a:ext cx="8590690" cy="963659"/>
          </a:xfrm>
        </p:spPr>
        <p:txBody>
          <a:bodyPr/>
          <a:lstStyle/>
          <a:p>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Bước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1 class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LuongDemo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extend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Thread</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vi-VN" dirty="0"/>
          </a:p>
        </p:txBody>
      </p:sp>
      <p:pic>
        <p:nvPicPr>
          <p:cNvPr id="4" name="Picture 3">
            <a:extLst>
              <a:ext uri="{FF2B5EF4-FFF2-40B4-BE49-F238E27FC236}">
                <a16:creationId xmlns:a16="http://schemas.microsoft.com/office/drawing/2014/main" id="{08AD3806-6DAE-4D0A-9DC6-A3E33465DECE}"/>
              </a:ext>
            </a:extLst>
          </p:cNvPr>
          <p:cNvPicPr/>
          <p:nvPr/>
        </p:nvPicPr>
        <p:blipFill>
          <a:blip r:embed="rId2"/>
          <a:stretch>
            <a:fillRect/>
          </a:stretch>
        </p:blipFill>
        <p:spPr>
          <a:xfrm>
            <a:off x="4097532" y="1109578"/>
            <a:ext cx="5333365" cy="3703320"/>
          </a:xfrm>
          <a:prstGeom prst="rect">
            <a:avLst/>
          </a:prstGeom>
        </p:spPr>
      </p:pic>
      <p:pic>
        <p:nvPicPr>
          <p:cNvPr id="5" name="Picture 4">
            <a:extLst>
              <a:ext uri="{FF2B5EF4-FFF2-40B4-BE49-F238E27FC236}">
                <a16:creationId xmlns:a16="http://schemas.microsoft.com/office/drawing/2014/main" id="{682C6E27-A2F2-419A-A25B-DA9E2064B400}"/>
              </a:ext>
            </a:extLst>
          </p:cNvPr>
          <p:cNvPicPr/>
          <p:nvPr/>
        </p:nvPicPr>
        <p:blipFill>
          <a:blip r:embed="rId3"/>
          <a:stretch>
            <a:fillRect/>
          </a:stretch>
        </p:blipFill>
        <p:spPr>
          <a:xfrm>
            <a:off x="4097531" y="4844681"/>
            <a:ext cx="5333365" cy="1476988"/>
          </a:xfrm>
          <a:prstGeom prst="rect">
            <a:avLst/>
          </a:prstGeom>
        </p:spPr>
      </p:pic>
    </p:spTree>
    <p:extLst>
      <p:ext uri="{BB962C8B-B14F-4D97-AF65-F5344CB8AC3E}">
        <p14:creationId xmlns:p14="http://schemas.microsoft.com/office/powerpoint/2010/main" val="355990565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E43EF-F5A9-495D-9EBA-D4DC740C426C}"/>
              </a:ext>
            </a:extLst>
          </p:cNvPr>
          <p:cNvSpPr>
            <a:spLocks noGrp="1"/>
          </p:cNvSpPr>
          <p:nvPr>
            <p:ph idx="1"/>
          </p:nvPr>
        </p:nvSpPr>
        <p:spPr>
          <a:xfrm>
            <a:off x="773118" y="838764"/>
            <a:ext cx="10353762" cy="1069167"/>
          </a:xfrm>
        </p:spPr>
        <p:txBody>
          <a:bodyPr/>
          <a:lstStyle/>
          <a:p>
            <a:pPr marL="457200">
              <a:lnSpc>
                <a:spcPct val="107000"/>
              </a:lnSpc>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Bước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2: Ta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LuongDemo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thừa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Thread</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a:p>
            <a:pPr indent="0">
              <a:lnSpc>
                <a:spcPct val="107000"/>
              </a:lnSpc>
              <a:spcAft>
                <a:spcPts val="800"/>
              </a:spcAft>
              <a:buNone/>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Sau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lệnh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lệnh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Thread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mới</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vi-VN" dirty="0"/>
          </a:p>
        </p:txBody>
      </p:sp>
      <p:pic>
        <p:nvPicPr>
          <p:cNvPr id="4" name="Picture 3">
            <a:extLst>
              <a:ext uri="{FF2B5EF4-FFF2-40B4-BE49-F238E27FC236}">
                <a16:creationId xmlns:a16="http://schemas.microsoft.com/office/drawing/2014/main" id="{1C4D0509-38DC-425A-8E1D-B3360F308D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0466" y="2333477"/>
            <a:ext cx="6979065" cy="3478237"/>
          </a:xfrm>
          <a:prstGeom prst="rect">
            <a:avLst/>
          </a:prstGeom>
          <a:noFill/>
        </p:spPr>
      </p:pic>
    </p:spTree>
    <p:extLst>
      <p:ext uri="{BB962C8B-B14F-4D97-AF65-F5344CB8AC3E}">
        <p14:creationId xmlns:p14="http://schemas.microsoft.com/office/powerpoint/2010/main" val="2997670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A959D-1EBF-4E1C-858B-AB0C77549F71}"/>
              </a:ext>
            </a:extLst>
          </p:cNvPr>
          <p:cNvSpPr>
            <a:spLocks noGrp="1"/>
          </p:cNvSpPr>
          <p:nvPr>
            <p:ph idx="1"/>
          </p:nvPr>
        </p:nvSpPr>
        <p:spPr>
          <a:xfrm>
            <a:off x="773119" y="627749"/>
            <a:ext cx="4994635" cy="506459"/>
          </a:xfrm>
        </p:spPr>
        <p:txBody>
          <a:bodyPr/>
          <a:lstStyle/>
          <a:p>
            <a:r>
              <a:rPr lang="vi-VN" sz="1800" dirty="0">
                <a:effectLst/>
                <a:latin typeface="Times New Roman" panose="02020603050405020304" pitchFamily="18" charset="0"/>
                <a:ea typeface="Arial" panose="020B0604020202020204" pitchFamily="34" charset="0"/>
                <a:cs typeface="Times New Roman" panose="02020603050405020304" pitchFamily="18" charset="0"/>
              </a:rPr>
              <a:t>Bước 3: Sử dụng một trong hai phương thức</a:t>
            </a:r>
          </a:p>
          <a:p>
            <a:endParaRPr lang="vi-VN" dirty="0"/>
          </a:p>
        </p:txBody>
      </p:sp>
      <p:sp>
        <p:nvSpPr>
          <p:cNvPr id="4" name="TextBox 3">
            <a:extLst>
              <a:ext uri="{FF2B5EF4-FFF2-40B4-BE49-F238E27FC236}">
                <a16:creationId xmlns:a16="http://schemas.microsoft.com/office/drawing/2014/main" id="{591FA394-4ED7-420F-8993-5DD235A52AAF}"/>
              </a:ext>
            </a:extLst>
          </p:cNvPr>
          <p:cNvSpPr txBox="1"/>
          <p:nvPr/>
        </p:nvSpPr>
        <p:spPr>
          <a:xfrm>
            <a:off x="491766" y="4079630"/>
            <a:ext cx="5803527" cy="1953740"/>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run()</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1800">
                <a:effectLst/>
                <a:latin typeface="Times New Roman" panose="02020603050405020304" pitchFamily="18" charset="0"/>
                <a:ea typeface="Arial" panose="020B0604020202020204" pitchFamily="34" charset="0"/>
                <a:cs typeface="Times New Roman" panose="02020603050405020304" pitchFamily="18" charset="0"/>
              </a:rPr>
              <a:t>Ta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override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run ở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gì</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run()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bắt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Sau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lệnh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run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thì</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hủy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vi-VN" dirty="0"/>
          </a:p>
        </p:txBody>
      </p:sp>
      <p:pic>
        <p:nvPicPr>
          <p:cNvPr id="5" name="Picture 4">
            <a:extLst>
              <a:ext uri="{FF2B5EF4-FFF2-40B4-BE49-F238E27FC236}">
                <a16:creationId xmlns:a16="http://schemas.microsoft.com/office/drawing/2014/main" id="{66C8B06A-36FF-4D1E-A790-1F40968A84EC}"/>
              </a:ext>
            </a:extLst>
          </p:cNvPr>
          <p:cNvPicPr/>
          <p:nvPr/>
        </p:nvPicPr>
        <p:blipFill>
          <a:blip r:embed="rId2"/>
          <a:stretch>
            <a:fillRect/>
          </a:stretch>
        </p:blipFill>
        <p:spPr>
          <a:xfrm>
            <a:off x="773119" y="1134208"/>
            <a:ext cx="5399080" cy="2945422"/>
          </a:xfrm>
          <a:prstGeom prst="rect">
            <a:avLst/>
          </a:prstGeom>
        </p:spPr>
      </p:pic>
      <p:sp>
        <p:nvSpPr>
          <p:cNvPr id="6" name="TextBox 5">
            <a:extLst>
              <a:ext uri="{FF2B5EF4-FFF2-40B4-BE49-F238E27FC236}">
                <a16:creationId xmlns:a16="http://schemas.microsoft.com/office/drawing/2014/main" id="{DAA1E1B7-82F2-4E14-8A57-501A6B43721B}"/>
              </a:ext>
            </a:extLst>
          </p:cNvPr>
          <p:cNvSpPr txBox="1"/>
          <p:nvPr/>
        </p:nvSpPr>
        <p:spPr>
          <a:xfrm>
            <a:off x="7186539" y="1771039"/>
            <a:ext cx="3768676" cy="1361014"/>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Phương thức start()</a:t>
            </a:r>
          </a:p>
          <a:p>
            <a:pPr marL="431800">
              <a:lnSpc>
                <a:spcPct val="107000"/>
              </a:lnSpc>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Sẽ được gọi chạy ở 1 class có chứa hàm Main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vi-VN" dirty="0"/>
          </a:p>
        </p:txBody>
      </p:sp>
      <p:pic>
        <p:nvPicPr>
          <p:cNvPr id="7" name="Picture 6">
            <a:extLst>
              <a:ext uri="{FF2B5EF4-FFF2-40B4-BE49-F238E27FC236}">
                <a16:creationId xmlns:a16="http://schemas.microsoft.com/office/drawing/2014/main" id="{7815D8BF-E469-4E45-8107-18BE1FE1EE19}"/>
              </a:ext>
            </a:extLst>
          </p:cNvPr>
          <p:cNvPicPr/>
          <p:nvPr/>
        </p:nvPicPr>
        <p:blipFill>
          <a:blip r:embed="rId3"/>
          <a:stretch>
            <a:fillRect/>
          </a:stretch>
        </p:blipFill>
        <p:spPr>
          <a:xfrm>
            <a:off x="7133491" y="3808916"/>
            <a:ext cx="4842235" cy="2224454"/>
          </a:xfrm>
          <a:prstGeom prst="rect">
            <a:avLst/>
          </a:prstGeom>
        </p:spPr>
      </p:pic>
    </p:spTree>
    <p:extLst>
      <p:ext uri="{BB962C8B-B14F-4D97-AF65-F5344CB8AC3E}">
        <p14:creationId xmlns:p14="http://schemas.microsoft.com/office/powerpoint/2010/main" val="4015479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14522-586B-40F8-AF5B-436D4EC58657}"/>
              </a:ext>
            </a:extLst>
          </p:cNvPr>
          <p:cNvSpPr>
            <a:spLocks noGrp="1"/>
          </p:cNvSpPr>
          <p:nvPr>
            <p:ph idx="1"/>
          </p:nvPr>
        </p:nvSpPr>
        <p:spPr>
          <a:xfrm>
            <a:off x="553310" y="654125"/>
            <a:ext cx="9003928" cy="1543952"/>
          </a:xfrm>
        </p:spPr>
        <p:txBody>
          <a:bodyPr>
            <a:noAutofit/>
          </a:bodyPr>
          <a:lstStyle/>
          <a:p>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Bước</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4: </a:t>
            </a:r>
            <a:r>
              <a:rPr lang="vi-VN" sz="2400" dirty="0">
                <a:effectLst/>
                <a:latin typeface="Times New Roman" panose="02020603050405020304" pitchFamily="18" charset="0"/>
                <a:ea typeface="Arial" panose="020B0604020202020204" pitchFamily="34" charset="0"/>
                <a:cs typeface="Times New Roman" panose="02020603050405020304" pitchFamily="18" charset="0"/>
              </a:rPr>
              <a:t>Tạo class LuongDemoUse</a:t>
            </a:r>
          </a:p>
          <a:p>
            <a:pPr marL="0" indent="0">
              <a:buNone/>
            </a:pPr>
            <a:r>
              <a:rPr lang="vi-VN" sz="2400" dirty="0">
                <a:effectLst/>
                <a:latin typeface="Times New Roman" panose="02020603050405020304" pitchFamily="18" charset="0"/>
                <a:ea typeface="Arial" panose="020B0604020202020204" pitchFamily="34" charset="0"/>
                <a:cs typeface="Times New Roman" panose="02020603050405020304" pitchFamily="18" charset="0"/>
              </a:rPr>
              <a:t>Tạo thêm 1 lớp có chứa hàm Main để gọi chạy phương thức start() có trong class LuongDemo</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vi-VN" sz="2400" dirty="0"/>
          </a:p>
        </p:txBody>
      </p:sp>
      <p:pic>
        <p:nvPicPr>
          <p:cNvPr id="6" name="Picture 5">
            <a:extLst>
              <a:ext uri="{FF2B5EF4-FFF2-40B4-BE49-F238E27FC236}">
                <a16:creationId xmlns:a16="http://schemas.microsoft.com/office/drawing/2014/main" id="{769538E1-409A-4AB9-B5B1-55D226DA9829}"/>
              </a:ext>
            </a:extLst>
          </p:cNvPr>
          <p:cNvPicPr/>
          <p:nvPr/>
        </p:nvPicPr>
        <p:blipFill>
          <a:blip r:embed="rId2"/>
          <a:stretch>
            <a:fillRect/>
          </a:stretch>
        </p:blipFill>
        <p:spPr>
          <a:xfrm>
            <a:off x="3358515" y="2627141"/>
            <a:ext cx="6110800" cy="3413174"/>
          </a:xfrm>
          <a:prstGeom prst="rect">
            <a:avLst/>
          </a:prstGeom>
        </p:spPr>
      </p:pic>
    </p:spTree>
    <p:extLst>
      <p:ext uri="{BB962C8B-B14F-4D97-AF65-F5344CB8AC3E}">
        <p14:creationId xmlns:p14="http://schemas.microsoft.com/office/powerpoint/2010/main" val="17355862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C8A6E-67EB-4659-831C-CDB6DA6D57C1}"/>
              </a:ext>
            </a:extLst>
          </p:cNvPr>
          <p:cNvSpPr>
            <a:spLocks noGrp="1"/>
          </p:cNvSpPr>
          <p:nvPr>
            <p:ph idx="1"/>
          </p:nvPr>
        </p:nvSpPr>
        <p:spPr>
          <a:xfrm>
            <a:off x="544518" y="1067365"/>
            <a:ext cx="4203328" cy="655928"/>
          </a:xfrm>
        </p:spPr>
        <p:txBody>
          <a:bodyPr>
            <a:normAutofit/>
          </a:bodyPr>
          <a:lstStyle/>
          <a:p>
            <a:pPr marL="0" lvl="0" indent="0">
              <a:lnSpc>
                <a:spcPct val="107000"/>
              </a:lnSpc>
              <a:spcAft>
                <a:spcPts val="800"/>
              </a:spcAft>
              <a:buNone/>
            </a:pP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Kết</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quả</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ví</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dụ</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9365D98-E5C9-4AFE-8E03-81BC42CEFF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066" y="1723293"/>
            <a:ext cx="7811233" cy="4818184"/>
          </a:xfrm>
          <a:prstGeom prst="rect">
            <a:avLst/>
          </a:prstGeom>
          <a:noFill/>
          <a:ln>
            <a:noFill/>
          </a:ln>
        </p:spPr>
      </p:pic>
    </p:spTree>
    <p:extLst>
      <p:ext uri="{BB962C8B-B14F-4D97-AF65-F5344CB8AC3E}">
        <p14:creationId xmlns:p14="http://schemas.microsoft.com/office/powerpoint/2010/main" val="37686496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59076-D97F-4232-855D-BB9E4FBA4056}"/>
              </a:ext>
            </a:extLst>
          </p:cNvPr>
          <p:cNvSpPr>
            <a:spLocks noGrp="1"/>
          </p:cNvSpPr>
          <p:nvPr>
            <p:ph idx="1"/>
          </p:nvPr>
        </p:nvSpPr>
        <p:spPr>
          <a:xfrm>
            <a:off x="1314773" y="657546"/>
            <a:ext cx="10353762" cy="5404926"/>
          </a:xfrm>
        </p:spPr>
        <p:txBody>
          <a:bodyPr>
            <a:no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LÝ THUYẾT</a:t>
            </a:r>
          </a:p>
          <a:p>
            <a:pPr marL="514350" indent="-514350">
              <a:buAutoNum type="romanUcPeriod"/>
            </a:pPr>
            <a:r>
              <a:rPr lang="en-US" dirty="0">
                <a:latin typeface="Times New Roman" panose="02020603050405020304" pitchFamily="18" charset="0"/>
                <a:ea typeface="Tahoma" panose="020B0604030504040204" pitchFamily="34" charset="0"/>
                <a:cs typeface="Times New Roman" panose="02020603050405020304" pitchFamily="18" charset="0"/>
              </a:rPr>
              <a:t>Thread </a:t>
            </a:r>
            <a:r>
              <a:rPr lang="en-US" dirty="0" err="1">
                <a:latin typeface="Times New Roman" panose="02020603050405020304" pitchFamily="18" charset="0"/>
                <a:ea typeface="Tahoma" panose="020B0604030504040204" pitchFamily="34" charset="0"/>
                <a:cs typeface="Times New Roman" panose="02020603050405020304" pitchFamily="18" charset="0"/>
              </a:rPr>
              <a:t>là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gì</a:t>
            </a:r>
            <a:r>
              <a:rPr lang="en-US" dirty="0">
                <a:latin typeface="Times New Roman" panose="02020603050405020304" pitchFamily="18" charset="0"/>
                <a:ea typeface="Tahoma" panose="020B0604030504040204" pitchFamily="34" charset="0"/>
                <a:cs typeface="Times New Roman" panose="02020603050405020304" pitchFamily="18" charset="0"/>
              </a:rPr>
              <a:t>? Multi-thread </a:t>
            </a:r>
            <a:r>
              <a:rPr lang="en-US" dirty="0" err="1">
                <a:latin typeface="Times New Roman" panose="02020603050405020304" pitchFamily="18" charset="0"/>
                <a:ea typeface="Tahoma" panose="020B0604030504040204" pitchFamily="34" charset="0"/>
                <a:cs typeface="Times New Roman" panose="02020603050405020304" pitchFamily="18" charset="0"/>
              </a:rPr>
              <a:t>là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gì</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marL="514350" indent="-514350">
              <a:buFont typeface="Arial" panose="020B0604020202020204" pitchFamily="34" charset="0"/>
              <a:buAutoNum type="romanUcPeriod"/>
            </a:pPr>
            <a:r>
              <a:rPr lang="vi-VN" b="1" dirty="0">
                <a:effectLst/>
                <a:latin typeface="Times New Roman" panose="02020603050405020304" pitchFamily="18" charset="0"/>
                <a:ea typeface="Tahoma" panose="020B0604030504040204" pitchFamily="34" charset="0"/>
                <a:cs typeface="Times New Roman" panose="02020603050405020304" pitchFamily="18" charset="0"/>
              </a:rPr>
              <a:t>Đa nhiệm (multitasking)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a:t>
            </a:r>
            <a:endParaRPr lang="vi-VN" b="1"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indent="-457200">
              <a:buAutoNum type="arabicPeriod"/>
            </a:pPr>
            <a:r>
              <a:rPr lang="en-US" dirty="0" err="1">
                <a:latin typeface="Times New Roman" panose="02020603050405020304" pitchFamily="18" charset="0"/>
                <a:ea typeface="Tahoma" panose="020B0604030504040204" pitchFamily="34" charset="0"/>
                <a:cs typeface="Times New Roman" panose="02020603050405020304" pitchFamily="18" charset="0"/>
              </a:rPr>
              <a:t>Đinh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nghĩa</a:t>
            </a:r>
            <a:r>
              <a:rPr lang="en-US" dirty="0">
                <a:latin typeface="Times New Roman" panose="02020603050405020304" pitchFamily="18" charset="0"/>
                <a:ea typeface="Tahoma" panose="020B0604030504040204" pitchFamily="34" charset="0"/>
                <a:cs typeface="Times New Roman" panose="02020603050405020304" pitchFamily="18" charset="0"/>
              </a:rPr>
              <a:t> </a:t>
            </a:r>
          </a:p>
          <a:p>
            <a:pPr marL="457200" indent="-457200">
              <a:buAutoNum type="arabicPeriod"/>
            </a:pPr>
            <a:r>
              <a:rPr lang="vi-VN" dirty="0">
                <a:latin typeface="Times New Roman" panose="02020603050405020304" pitchFamily="18" charset="0"/>
                <a:ea typeface="Tahoma" panose="020B0604030504040204" pitchFamily="34" charset="0"/>
                <a:cs typeface="Times New Roman" panose="02020603050405020304" pitchFamily="18" charset="0"/>
              </a:rPr>
              <a:t>Ư</a:t>
            </a:r>
            <a:r>
              <a:rPr lang="en-US" dirty="0">
                <a:latin typeface="Times New Roman" panose="02020603050405020304" pitchFamily="18" charset="0"/>
                <a:ea typeface="Tahoma" panose="020B0604030504040204" pitchFamily="34" charset="0"/>
                <a:cs typeface="Times New Roman" panose="02020603050405020304" pitchFamily="18" charset="0"/>
              </a:rPr>
              <a:t>u </a:t>
            </a:r>
            <a:r>
              <a:rPr lang="en-US" dirty="0" err="1">
                <a:latin typeface="Times New Roman" panose="02020603050405020304" pitchFamily="18" charset="0"/>
                <a:ea typeface="Tahoma" panose="020B0604030504040204" pitchFamily="34" charset="0"/>
                <a:cs typeface="Times New Roman" panose="02020603050405020304" pitchFamily="18" charset="0"/>
              </a:rPr>
              <a:t>nhược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điểm</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III.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Vòng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đời</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trạng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thái</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một</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Thread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trong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java:</a:t>
            </a:r>
          </a:p>
          <a:p>
            <a:pPr marL="0" indent="0">
              <a:buNone/>
            </a:pPr>
            <a:r>
              <a:rPr lang="en-US" b="1" dirty="0">
                <a:effectLst/>
                <a:latin typeface="Times New Roman" panose="02020603050405020304" pitchFamily="18" charset="0"/>
                <a:ea typeface="Tahoma" panose="020B0604030504040204" pitchFamily="34" charset="0"/>
                <a:cs typeface="Times New Roman" panose="02020603050405020304" pitchFamily="18" charset="0"/>
              </a:rPr>
              <a:t>IV.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Môt</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sô</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Phương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thức</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thread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thường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sư</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dụng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b="1" dirty="0">
                <a:effectLst/>
                <a:latin typeface="Times New Roman" panose="02020603050405020304" pitchFamily="18" charset="0"/>
                <a:ea typeface="Tahoma" panose="020B0604030504040204" pitchFamily="34" charset="0"/>
                <a:cs typeface="Times New Roman" panose="02020603050405020304" pitchFamily="18" charset="0"/>
              </a:rPr>
              <a:t>1.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Tạo</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luồng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bằng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cách</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extend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từ</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lớp</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Thread:</a:t>
            </a:r>
          </a:p>
          <a:p>
            <a:pPr marL="0" indent="0">
              <a:buNone/>
            </a:pPr>
            <a:r>
              <a:rPr lang="en-US" b="1" dirty="0">
                <a:effectLst/>
                <a:latin typeface="Times New Roman" panose="02020603050405020304" pitchFamily="18" charset="0"/>
                <a:ea typeface="Tahoma" panose="020B0604030504040204" pitchFamily="34" charset="0"/>
                <a:cs typeface="Times New Roman" panose="02020603050405020304" pitchFamily="18" charset="0"/>
              </a:rPr>
              <a:t>2.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Môt</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sô</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Phương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thức</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thread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thường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sư</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dụng</a:t>
            </a:r>
            <a:r>
              <a:rPr lang="en-US" b="1" dirty="0">
                <a:effectLst/>
                <a:latin typeface="Times New Roman" panose="02020603050405020304" pitchFamily="18" charset="0"/>
                <a:ea typeface="Tahoma" panose="020B0604030504040204" pitchFamily="34" charset="0"/>
                <a:cs typeface="Times New Roman" panose="02020603050405020304" pitchFamily="18" charset="0"/>
              </a:rPr>
              <a:t>:</a:t>
            </a:r>
            <a:endParaRPr lang="vi-VN" b="1"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b="1" dirty="0">
                <a:effectLst/>
                <a:latin typeface="Times New Roman" panose="02020603050405020304" pitchFamily="18" charset="0"/>
                <a:ea typeface="Tahoma" panose="020B0604030504040204" pitchFamily="34" charset="0"/>
                <a:cs typeface="Times New Roman" panose="02020603050405020304" pitchFamily="18" charset="0"/>
              </a:rPr>
              <a:t>3.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Ví</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dụ</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minh</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họa</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về</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đa</a:t>
            </a:r>
            <a:r>
              <a:rPr lang="en-US"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b="1" dirty="0" err="1">
                <a:effectLst/>
                <a:latin typeface="Times New Roman" panose="02020603050405020304" pitchFamily="18" charset="0"/>
                <a:ea typeface="Tahoma" panose="020B0604030504040204" pitchFamily="34" charset="0"/>
                <a:cs typeface="Times New Roman" panose="02020603050405020304" pitchFamily="18" charset="0"/>
              </a:rPr>
              <a:t>luồng</a:t>
            </a:r>
            <a:endParaRPr lang="vi-VN" b="1" dirty="0">
              <a:effectLst/>
              <a:latin typeface="Times New Roman" panose="02020603050405020304" pitchFamily="18" charset="0"/>
              <a:ea typeface="Tahoma" panose="020B0604030504040204" pitchFamily="34" charset="0"/>
              <a:cs typeface="Times New Roman" panose="02020603050405020304" pitchFamily="18" charset="0"/>
            </a:endParaRPr>
          </a:p>
          <a:p>
            <a:r>
              <a:rPr lang="en-US" dirty="0">
                <a:latin typeface="Times New Roman" panose="02020603050405020304" pitchFamily="18" charset="0"/>
                <a:ea typeface="Tahoma" panose="020B0604030504040204" pitchFamily="34" charset="0"/>
                <a:cs typeface="Times New Roman" panose="02020603050405020304" pitchFamily="18" charset="0"/>
              </a:rPr>
              <a:t>ỨNG DỤNG VÀ DEMO ỨNG DỤNG</a:t>
            </a:r>
          </a:p>
          <a:p>
            <a:pPr marL="0" indent="0">
              <a:buNone/>
            </a:pPr>
            <a:endParaRPr lang="vi-V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9364163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D3902A-D80C-4B55-9480-C84209013A60}"/>
              </a:ext>
            </a:extLst>
          </p:cNvPr>
          <p:cNvSpPr txBox="1"/>
          <p:nvPr/>
        </p:nvSpPr>
        <p:spPr>
          <a:xfrm>
            <a:off x="6611112" y="1984248"/>
            <a:ext cx="5580888"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Mua </a:t>
            </a:r>
            <a:r>
              <a:rPr lang="en-US" sz="2400" dirty="0" err="1">
                <a:latin typeface="Times New Roman" panose="02020603050405020304" pitchFamily="18" charset="0"/>
                <a:cs typeface="Times New Roman" panose="02020603050405020304" pitchFamily="18" charset="0"/>
              </a:rPr>
              <a:t>vé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form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endParaRPr lang="vi-V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9A36021-D73F-4497-967B-60D838026078}"/>
              </a:ext>
            </a:extLst>
          </p:cNvPr>
          <p:cNvPicPr>
            <a:picLocks noChangeAspect="1"/>
          </p:cNvPicPr>
          <p:nvPr/>
        </p:nvPicPr>
        <p:blipFill>
          <a:blip r:embed="rId2"/>
          <a:stretch>
            <a:fillRect/>
          </a:stretch>
        </p:blipFill>
        <p:spPr>
          <a:xfrm>
            <a:off x="1932051" y="1441893"/>
            <a:ext cx="3737230" cy="5081557"/>
          </a:xfrm>
          <a:prstGeom prst="rect">
            <a:avLst/>
          </a:prstGeom>
        </p:spPr>
      </p:pic>
      <p:sp>
        <p:nvSpPr>
          <p:cNvPr id="10" name="Content Placeholder 2">
            <a:extLst>
              <a:ext uri="{FF2B5EF4-FFF2-40B4-BE49-F238E27FC236}">
                <a16:creationId xmlns:a16="http://schemas.microsoft.com/office/drawing/2014/main" id="{6BA5AC41-8616-4CF6-A6A9-B047E1036721}"/>
              </a:ext>
            </a:extLst>
          </p:cNvPr>
          <p:cNvSpPr>
            <a:spLocks noGrp="1"/>
          </p:cNvSpPr>
          <p:nvPr>
            <p:ph idx="1"/>
          </p:nvPr>
        </p:nvSpPr>
        <p:spPr>
          <a:xfrm>
            <a:off x="694689" y="510283"/>
            <a:ext cx="4730867" cy="559213"/>
          </a:xfrm>
        </p:spPr>
        <p:txBody>
          <a:bodyPr/>
          <a:lstStyle/>
          <a:p>
            <a:r>
              <a:rPr lang="en-US" dirty="0"/>
              <a:t>GIỚI THIỆU VỀ ỨNG DỤNG XỔ SỐ</a:t>
            </a:r>
            <a:endParaRPr lang="vi-VN" dirty="0"/>
          </a:p>
        </p:txBody>
      </p:sp>
    </p:spTree>
    <p:extLst>
      <p:ext uri="{BB962C8B-B14F-4D97-AF65-F5344CB8AC3E}">
        <p14:creationId xmlns:p14="http://schemas.microsoft.com/office/powerpoint/2010/main" val="16168006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756C1-DC42-4ABC-9BDE-2465BAC41703}"/>
              </a:ext>
            </a:extLst>
          </p:cNvPr>
          <p:cNvSpPr>
            <a:spLocks noGrp="1"/>
          </p:cNvSpPr>
          <p:nvPr>
            <p:ph idx="1"/>
          </p:nvPr>
        </p:nvSpPr>
        <p:spPr>
          <a:xfrm>
            <a:off x="905001" y="821179"/>
            <a:ext cx="4730867" cy="559213"/>
          </a:xfrm>
        </p:spPr>
        <p:txBody>
          <a:bodyPr/>
          <a:lstStyle/>
          <a:p>
            <a:r>
              <a:rPr lang="en-US" dirty="0"/>
              <a:t>GIỚI THIỆU VỀ ỨNG DỤNG XỔ SỐ</a:t>
            </a:r>
            <a:endParaRPr lang="vi-VN" dirty="0"/>
          </a:p>
        </p:txBody>
      </p:sp>
      <p:sp>
        <p:nvSpPr>
          <p:cNvPr id="7" name="TextBox 6">
            <a:extLst>
              <a:ext uri="{FF2B5EF4-FFF2-40B4-BE49-F238E27FC236}">
                <a16:creationId xmlns:a16="http://schemas.microsoft.com/office/drawing/2014/main" id="{BB76FC82-91A3-47D5-B0CE-E1F01CD9A3C7}"/>
              </a:ext>
            </a:extLst>
          </p:cNvPr>
          <p:cNvSpPr txBox="1"/>
          <p:nvPr/>
        </p:nvSpPr>
        <p:spPr>
          <a:xfrm>
            <a:off x="7616484" y="2677432"/>
            <a:ext cx="4575516" cy="2717667"/>
          </a:xfrm>
          <a:prstGeom prst="rect">
            <a:avLst/>
          </a:prstGeom>
          <a:noFill/>
        </p:spPr>
        <p:txBody>
          <a:bodyPr wrap="square" rtlCol="0">
            <a:spAutoFit/>
          </a:bodyPr>
          <a:lstStyle/>
          <a:p>
            <a:pPr marL="431800">
              <a:lnSpc>
                <a:spcPct val="107000"/>
              </a:lnSpc>
            </a:pP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1:Khu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vực</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quay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vé</a:t>
            </a:r>
            <a:endParaRPr lang="vi-V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2:Khu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vực</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vé</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mua</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vé</a:t>
            </a:r>
            <a:endParaRPr lang="vi-V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3:Kết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quả</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xổ</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số</a:t>
            </a:r>
            <a:endParaRPr lang="vi-V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4:Danh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sách</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trúng</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thưởng</a:t>
            </a:r>
            <a:endParaRPr lang="vi-VN"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300" dirty="0">
                <a:effectLst/>
                <a:latin typeface="Times New Roman" panose="02020603050405020304" pitchFamily="18" charset="0"/>
                <a:ea typeface="Arial" panose="020B0604020202020204" pitchFamily="34" charset="0"/>
                <a:cs typeface="Times New Roman" panose="02020603050405020304" pitchFamily="18" charset="0"/>
              </a:rPr>
              <a:t>5:Các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nút</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thao</a:t>
            </a:r>
            <a:r>
              <a:rPr lang="en-US" sz="23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300" dirty="0" err="1">
                <a:effectLst/>
                <a:latin typeface="Times New Roman" panose="02020603050405020304" pitchFamily="18" charset="0"/>
                <a:ea typeface="Arial" panose="020B0604020202020204" pitchFamily="34" charset="0"/>
                <a:cs typeface="Times New Roman" panose="02020603050405020304" pitchFamily="18" charset="0"/>
              </a:rPr>
              <a:t>tác</a:t>
            </a:r>
            <a:endParaRPr lang="en-US" sz="23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300" dirty="0">
                <a:latin typeface="Times New Roman" panose="02020603050405020304" pitchFamily="18" charset="0"/>
                <a:ea typeface="Arial" panose="020B0604020202020204" pitchFamily="34" charset="0"/>
                <a:cs typeface="Times New Roman" panose="02020603050405020304" pitchFamily="18" charset="0"/>
              </a:rPr>
              <a:t>6: </a:t>
            </a:r>
            <a:r>
              <a:rPr lang="en-US" sz="2300" dirty="0" err="1">
                <a:latin typeface="Times New Roman" panose="02020603050405020304" pitchFamily="18" charset="0"/>
                <a:ea typeface="Arial" panose="020B0604020202020204" pitchFamily="34" charset="0"/>
                <a:cs typeface="Times New Roman" panose="02020603050405020304" pitchFamily="18" charset="0"/>
              </a:rPr>
              <a:t>Thời</a:t>
            </a:r>
            <a:r>
              <a:rPr lang="en-US" sz="2300" dirty="0">
                <a:latin typeface="Times New Roman" panose="02020603050405020304" pitchFamily="18" charset="0"/>
                <a:ea typeface="Arial" panose="020B0604020202020204" pitchFamily="34" charset="0"/>
                <a:cs typeface="Times New Roman" panose="02020603050405020304" pitchFamily="18" charset="0"/>
              </a:rPr>
              <a:t> </a:t>
            </a:r>
            <a:r>
              <a:rPr lang="en-US" sz="2300" dirty="0" err="1">
                <a:latin typeface="Times New Roman" panose="02020603050405020304" pitchFamily="18" charset="0"/>
                <a:ea typeface="Arial" panose="020B0604020202020204" pitchFamily="34" charset="0"/>
                <a:cs typeface="Times New Roman" panose="02020603050405020304" pitchFamily="18" charset="0"/>
              </a:rPr>
              <a:t>gian</a:t>
            </a:r>
            <a:endParaRPr lang="vi-VN" sz="23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3D62E68-35DE-4356-AA27-C0940F2A8F18}"/>
              </a:ext>
            </a:extLst>
          </p:cNvPr>
          <p:cNvPicPr>
            <a:picLocks noChangeAspect="1"/>
          </p:cNvPicPr>
          <p:nvPr/>
        </p:nvPicPr>
        <p:blipFill>
          <a:blip r:embed="rId2"/>
          <a:stretch>
            <a:fillRect/>
          </a:stretch>
        </p:blipFill>
        <p:spPr>
          <a:xfrm>
            <a:off x="631034" y="2036700"/>
            <a:ext cx="6985450" cy="4000121"/>
          </a:xfrm>
          <a:prstGeom prst="rect">
            <a:avLst/>
          </a:prstGeom>
        </p:spPr>
      </p:pic>
    </p:spTree>
    <p:extLst>
      <p:ext uri="{BB962C8B-B14F-4D97-AF65-F5344CB8AC3E}">
        <p14:creationId xmlns:p14="http://schemas.microsoft.com/office/powerpoint/2010/main" val="25411649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B35A9-545E-4277-9299-EB48534AA614}"/>
              </a:ext>
            </a:extLst>
          </p:cNvPr>
          <p:cNvSpPr>
            <a:spLocks noGrp="1"/>
          </p:cNvSpPr>
          <p:nvPr>
            <p:ph idx="1"/>
          </p:nvPr>
        </p:nvSpPr>
        <p:spPr>
          <a:xfrm>
            <a:off x="2675489" y="2729111"/>
            <a:ext cx="7242233" cy="541628"/>
          </a:xfrm>
        </p:spPr>
        <p:txBody>
          <a:bodyPr>
            <a:noAutofit/>
          </a:bodyPr>
          <a:lstStyle/>
          <a:p>
            <a:pPr marL="0" indent="0" algn="ctr">
              <a:buNone/>
            </a:pPr>
            <a:r>
              <a:rPr lang="en-US" sz="3500" dirty="0">
                <a:latin typeface="Times New Roman" panose="02020603050405020304" pitchFamily="18" charset="0"/>
                <a:cs typeface="Times New Roman" panose="02020603050405020304" pitchFamily="18" charset="0"/>
              </a:rPr>
              <a:t>DEMO ỨNG DỤNG </a:t>
            </a:r>
            <a:endParaRPr lang="vi-VN"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28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DF76FB-3F39-41C6-8F63-08C6E4889C4B}"/>
              </a:ext>
            </a:extLst>
          </p:cNvPr>
          <p:cNvSpPr txBox="1"/>
          <p:nvPr/>
        </p:nvSpPr>
        <p:spPr>
          <a:xfrm>
            <a:off x="3096255" y="2875002"/>
            <a:ext cx="7014899" cy="630942"/>
          </a:xfrm>
          <a:prstGeom prst="rect">
            <a:avLst/>
          </a:prstGeom>
          <a:noFill/>
        </p:spPr>
        <p:txBody>
          <a:bodyPr wrap="square" rtlCol="0">
            <a:spAutoFit/>
          </a:bodyPr>
          <a:lstStyle/>
          <a:p>
            <a:r>
              <a:rPr lang="en-US" sz="3500" dirty="0" err="1">
                <a:latin typeface="Times New Roman" panose="02020603050405020304" pitchFamily="18" charset="0"/>
                <a:cs typeface="Times New Roman" panose="02020603050405020304" pitchFamily="18" charset="0"/>
              </a:rPr>
              <a:t>Cảm</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ơn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thầy</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và</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bạn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đã</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theo</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dõi</a:t>
            </a:r>
            <a:r>
              <a:rPr lang="en-US" sz="3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60782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F8A57-9241-4B5D-BD5D-6FF351795222}"/>
              </a:ext>
            </a:extLst>
          </p:cNvPr>
          <p:cNvSpPr>
            <a:spLocks noGrp="1"/>
          </p:cNvSpPr>
          <p:nvPr>
            <p:ph idx="1"/>
          </p:nvPr>
        </p:nvSpPr>
        <p:spPr>
          <a:xfrm>
            <a:off x="1005235" y="1273104"/>
            <a:ext cx="10353762" cy="3695136"/>
          </a:xfrm>
        </p:spPr>
        <p:txBody>
          <a:bodyPr>
            <a:normAutofit/>
          </a:bodyPr>
          <a:lstStyle/>
          <a:p>
            <a:pPr marL="0" indent="0">
              <a:buNone/>
            </a:pPr>
            <a:r>
              <a:rPr lang="en-US" sz="2400" dirty="0"/>
              <a:t>Thread </a:t>
            </a:r>
            <a:r>
              <a:rPr lang="en-US" sz="2400" dirty="0" err="1"/>
              <a:t>là</a:t>
            </a:r>
            <a:r>
              <a:rPr lang="en-US" sz="2400" dirty="0"/>
              <a:t> </a:t>
            </a:r>
            <a:r>
              <a:rPr lang="en-US" sz="2400" dirty="0" err="1"/>
              <a:t>gì</a:t>
            </a:r>
            <a:r>
              <a:rPr lang="en-US" sz="2400" dirty="0"/>
              <a:t>? Multi-thread </a:t>
            </a:r>
            <a:r>
              <a:rPr lang="en-US" sz="2400" dirty="0" err="1"/>
              <a:t>là</a:t>
            </a:r>
            <a:r>
              <a:rPr lang="en-US" sz="2400" dirty="0"/>
              <a:t> </a:t>
            </a:r>
            <a:r>
              <a:rPr lang="en-US" sz="2400" dirty="0" err="1"/>
              <a:t>gì</a:t>
            </a:r>
            <a:r>
              <a:rPr lang="en-US" sz="2400" dirty="0"/>
              <a:t>?</a:t>
            </a:r>
            <a:endParaRPr lang="vi-VN" sz="2400" dirty="0"/>
          </a:p>
          <a:p>
            <a:r>
              <a:rPr lang="vi-VN" sz="2400" dirty="0">
                <a:effectLst/>
                <a:latin typeface="Times New Roman" panose="02020603050405020304" pitchFamily="18" charset="0"/>
                <a:ea typeface="Arial" panose="020B0604020202020204" pitchFamily="34" charset="0"/>
                <a:cs typeface="Times New Roman" panose="02020603050405020304" pitchFamily="18" charset="0"/>
              </a:rPr>
              <a:t>Thread (luồng) về cơ bản là một tiến trình con (sub-process). Một đơn vị xử lý nhỏ nhất của máy tính có thể thực hiện một công việc riêng biệt. Trong Java, các luồng được quản lý bởi máy ảo Java (JVM).</a:t>
            </a:r>
          </a:p>
          <a:p>
            <a:r>
              <a:rPr lang="vi-VN" sz="2400" dirty="0">
                <a:effectLst/>
                <a:latin typeface="Times New Roman" panose="02020603050405020304" pitchFamily="18" charset="0"/>
                <a:ea typeface="Arial" panose="020B0604020202020204" pitchFamily="34" charset="0"/>
              </a:rPr>
              <a:t>Multi-thread (đa luồng) là một tiến trình thực hiện nhiều luồng đồng thời. Một ứng dụng Java ngoài luồng chính có thể có các luồng khác thực thi đồng thời làm ứng dụng chạy nhanh và hiệu quả hơn</a:t>
            </a:r>
            <a:endParaRPr lang="en-US" sz="2400" dirty="0"/>
          </a:p>
        </p:txBody>
      </p:sp>
    </p:spTree>
    <p:extLst>
      <p:ext uri="{BB962C8B-B14F-4D97-AF65-F5344CB8AC3E}">
        <p14:creationId xmlns:p14="http://schemas.microsoft.com/office/powerpoint/2010/main" val="26590044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55780-68AF-4A42-B7E5-773A02741B6A}"/>
              </a:ext>
            </a:extLst>
          </p:cNvPr>
          <p:cNvSpPr>
            <a:spLocks noGrp="1"/>
          </p:cNvSpPr>
          <p:nvPr>
            <p:ph idx="1"/>
          </p:nvPr>
        </p:nvSpPr>
        <p:spPr>
          <a:xfrm>
            <a:off x="919119" y="689295"/>
            <a:ext cx="10353762" cy="4893819"/>
          </a:xfrm>
        </p:spPr>
        <p:txBody>
          <a:bodyPr>
            <a:noAutofit/>
          </a:bodyPr>
          <a:lstStyle/>
          <a:p>
            <a:r>
              <a:rPr lang="vi-VN" sz="2400" b="1" dirty="0">
                <a:effectLst/>
                <a:latin typeface="Times New Roman" panose="02020603050405020304" pitchFamily="18" charset="0"/>
                <a:ea typeface="Arial" panose="020B0604020202020204" pitchFamily="34" charset="0"/>
                <a:cs typeface="Times New Roman" panose="02020603050405020304" pitchFamily="18" charset="0"/>
              </a:rPr>
              <a:t>Đa nhiệm (multitasking)</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a:t>
            </a:r>
          </a:p>
          <a:p>
            <a:pPr marL="0" indent="0">
              <a:buNone/>
            </a:pPr>
            <a:r>
              <a:rPr lang="en-US" sz="2400" b="1" u="none" strike="noStrike" kern="0" spc="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2400"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u="none" strike="noStrike" kern="0" spc="0" dirty="0" err="1">
                <a:effectLst/>
                <a:latin typeface="Times New Roman" panose="02020603050405020304" pitchFamily="18" charset="0"/>
                <a:ea typeface="Arial" panose="020B0604020202020204" pitchFamily="34" charset="0"/>
                <a:cs typeface="Times New Roman" panose="02020603050405020304" pitchFamily="18" charset="0"/>
              </a:rPr>
              <a:t>nghĩa</a:t>
            </a:r>
            <a:r>
              <a:rPr lang="en-US" sz="2400"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2400"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vi-VN" sz="2400" dirty="0">
                <a:effectLst/>
                <a:latin typeface="Times New Roman" panose="02020603050405020304" pitchFamily="18" charset="0"/>
                <a:ea typeface="Arial" panose="020B0604020202020204" pitchFamily="34" charset="0"/>
              </a:rPr>
              <a:t>Là khả năng chạy đồng thời một hoặc nhiều chương trình cùng một lúc trên một hệ điều hành. Hệ điều hành quản lý việc này và sắp xếp lịch phù hợp cho các chương trình đó. </a:t>
            </a:r>
            <a:endParaRPr lang="en-US" sz="2400" dirty="0">
              <a:effectLst/>
              <a:latin typeface="Times New Roman" panose="02020603050405020304" pitchFamily="18" charset="0"/>
              <a:ea typeface="Arial" panose="020B0604020202020204" pitchFamily="34" charset="0"/>
            </a:endParaRPr>
          </a:p>
          <a:p>
            <a:pPr marL="0" indent="0">
              <a:buNone/>
            </a:pPr>
            <a:r>
              <a:rPr lang="vi-VN" sz="2400" dirty="0">
                <a:effectLst/>
                <a:latin typeface="Times New Roman" panose="02020603050405020304" pitchFamily="18" charset="0"/>
                <a:ea typeface="Arial" panose="020B0604020202020204" pitchFamily="34" charset="0"/>
                <a:cs typeface="Times New Roman" panose="02020603050405020304" pitchFamily="18" charset="0"/>
              </a:rPr>
              <a:t>Đa nhiệm có thể đạt được bằng hai cách:</a:t>
            </a:r>
          </a:p>
          <a:p>
            <a:pPr marL="0" indent="0">
              <a:buNone/>
            </a:pPr>
            <a:r>
              <a:rPr lang="vi-VN" sz="2400" dirty="0">
                <a:effectLst/>
                <a:latin typeface="Times New Roman" panose="02020603050405020304" pitchFamily="18" charset="0"/>
                <a:ea typeface="Arial" panose="020B0604020202020204" pitchFamily="34" charset="0"/>
              </a:rPr>
              <a:t>+ Đa nhiệm dựa trên đơn tiến trình (Process) – Đa tiến trình (Multiprocessing).</a:t>
            </a:r>
            <a:endParaRPr lang="vi-VN" sz="24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a:effectLst/>
                <a:latin typeface="Times New Roman" panose="02020603050405020304" pitchFamily="18" charset="0"/>
                <a:ea typeface="Arial" panose="020B0604020202020204" pitchFamily="34" charset="0"/>
                <a:cs typeface="Times New Roman" panose="02020603050405020304" pitchFamily="18" charset="0"/>
              </a:rPr>
              <a:t>Đa nhiệm dựa trên luồng (Thread) – Đa luồng (MultiThreading).</a:t>
            </a:r>
          </a:p>
          <a:p>
            <a:pPr marL="0" indent="0">
              <a:buNone/>
            </a:pPr>
            <a:endParaRPr lang="vi-VN" sz="2400" dirty="0"/>
          </a:p>
        </p:txBody>
      </p:sp>
    </p:spTree>
    <p:extLst>
      <p:ext uri="{BB962C8B-B14F-4D97-AF65-F5344CB8AC3E}">
        <p14:creationId xmlns:p14="http://schemas.microsoft.com/office/powerpoint/2010/main" val="86970538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5FD4D-DF46-4856-8925-A56617A9B9E7}"/>
              </a:ext>
            </a:extLst>
          </p:cNvPr>
          <p:cNvSpPr>
            <a:spLocks noGrp="1"/>
          </p:cNvSpPr>
          <p:nvPr>
            <p:ph idx="1"/>
          </p:nvPr>
        </p:nvSpPr>
        <p:spPr>
          <a:xfrm>
            <a:off x="919119" y="407940"/>
            <a:ext cx="10353762" cy="2176997"/>
          </a:xfrm>
        </p:spPr>
        <p:txBody>
          <a:bodyPr>
            <a:noAutofit/>
          </a:bodyPr>
          <a:lstStyle/>
          <a:p>
            <a:r>
              <a:rPr lang="vi-VN" sz="2400" dirty="0">
                <a:effectLst/>
                <a:latin typeface="Times New Roman" panose="02020603050405020304" pitchFamily="18" charset="0"/>
                <a:ea typeface="Arial" panose="020B0604020202020204" pitchFamily="34" charset="0"/>
                <a:cs typeface="Times New Roman" panose="02020603050405020304" pitchFamily="18" charset="0"/>
              </a:rPr>
              <a:t>Đa tiến trình (multiprocessing) và đa luồng (multithreading) cả hai được sử dụng để tạo ra hệ thống đa nhiệm (multitasking). Nhưng chúng ta sử dụng đa luồng nhiều hơn đa tiến trình bởi vì các luồng chia sẻ một vùng bộ nhớ chung. Chúng không phân bổ vùng bộ nhớ riêng biệt để tiết kiệm bộ nhớ, và chuyển đổi ngữ cảnh giữa các luồng mất ít thời gian hơn tiến trình</a:t>
            </a:r>
          </a:p>
          <a:p>
            <a:endParaRPr lang="vi-VN" sz="2400" dirty="0"/>
          </a:p>
        </p:txBody>
      </p:sp>
      <p:pic>
        <p:nvPicPr>
          <p:cNvPr id="6" name="Picture 5">
            <a:extLst>
              <a:ext uri="{FF2B5EF4-FFF2-40B4-BE49-F238E27FC236}">
                <a16:creationId xmlns:a16="http://schemas.microsoft.com/office/drawing/2014/main" id="{028EB080-210E-4D51-84E5-E1BEEE53D8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8058" y="2753263"/>
            <a:ext cx="4498975" cy="3426460"/>
          </a:xfrm>
          <a:prstGeom prst="rect">
            <a:avLst/>
          </a:prstGeom>
          <a:noFill/>
        </p:spPr>
      </p:pic>
    </p:spTree>
    <p:extLst>
      <p:ext uri="{BB962C8B-B14F-4D97-AF65-F5344CB8AC3E}">
        <p14:creationId xmlns:p14="http://schemas.microsoft.com/office/powerpoint/2010/main" val="3788568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A814E-EE0F-4B27-9851-AEB1DF8CABDD}"/>
              </a:ext>
            </a:extLst>
          </p:cNvPr>
          <p:cNvSpPr>
            <a:spLocks noGrp="1"/>
          </p:cNvSpPr>
          <p:nvPr>
            <p:ph idx="1"/>
          </p:nvPr>
        </p:nvSpPr>
        <p:spPr>
          <a:xfrm>
            <a:off x="913795" y="589085"/>
            <a:ext cx="10353762" cy="5539153"/>
          </a:xfrm>
        </p:spPr>
        <p:txBody>
          <a:bodyPr>
            <a:noAutofit/>
          </a:bodyPr>
          <a:lstStyle/>
          <a:p>
            <a:pPr marL="0" indent="0">
              <a:buNone/>
            </a:pPr>
            <a:r>
              <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Ưu điểm của đa luồng</a:t>
            </a:r>
            <a:r>
              <a:rPr lang="en-US"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a:t>
            </a:r>
          </a:p>
          <a:p>
            <a:r>
              <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Nó không chặn người sử dụng vì các luồng là độc lập và bạn có thể thực hiện nhiều công việc cùng một lúc.</a:t>
            </a:r>
          </a:p>
          <a:p>
            <a:r>
              <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Mỗi luồng có thể dùng chung và chia sẻ nguồn tài nguyên trong quá trình chạy, nhưng có thể thực hiện một cách độc lập.</a:t>
            </a:r>
          </a:p>
          <a:p>
            <a:r>
              <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Luồng là độc lập vì vậy nó không ảnh hưởng đến luồng khác nếu ngoại lệ xảy ra trong một luồng duy nhất</a:t>
            </a:r>
          </a:p>
          <a:p>
            <a:r>
              <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Có thể thực hiện nhiều hoạt động với nhau để tiết kiệm thời gian</a:t>
            </a:r>
          </a:p>
          <a:p>
            <a:pPr marL="0" indent="0">
              <a:buNone/>
            </a:pPr>
            <a:r>
              <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Nhược điểm của đa luồng</a:t>
            </a:r>
            <a:r>
              <a:rPr lang="en-US"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Càng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thì</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càng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phức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tạp</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vấn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đề</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chấp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bộ</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nhớ</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đồng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bộ</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phức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tạp</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Cần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tránh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chết</a:t>
            </a:r>
            <a:r>
              <a:rPr lang="en-US" dirty="0">
                <a:effectLst/>
                <a:latin typeface="Times New Roman" panose="02020603050405020304" pitchFamily="18" charset="0"/>
                <a:ea typeface="Arial" panose="020B0604020202020204" pitchFamily="34" charset="0"/>
                <a:cs typeface="Times New Roman" panose="02020603050405020304" pitchFamily="18" charset="0"/>
              </a:rPr>
              <a:t> (dead lock),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gì</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cả</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vi-VN" b="1" u="none" strike="noStrike" kern="0" spc="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6154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FC916-E63B-450E-AFF6-C8C80227E59D}"/>
              </a:ext>
            </a:extLst>
          </p:cNvPr>
          <p:cNvSpPr>
            <a:spLocks noGrp="1"/>
          </p:cNvSpPr>
          <p:nvPr>
            <p:ph idx="1"/>
          </p:nvPr>
        </p:nvSpPr>
        <p:spPr>
          <a:xfrm>
            <a:off x="913795" y="826478"/>
            <a:ext cx="10353762" cy="1327637"/>
          </a:xfrm>
        </p:spPr>
        <p:txBody>
          <a:bodyPr>
            <a:noAutofit/>
          </a:bodyPr>
          <a:lstStyle/>
          <a:p>
            <a:pPr marL="0" indent="0">
              <a:buNone/>
            </a:pP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Vòng</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đời</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trạng</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thái</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Thread </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 java:</a:t>
            </a:r>
            <a:br>
              <a:rPr lang="en-US" sz="2400" b="1" dirty="0">
                <a:effectLst/>
                <a:latin typeface="Times New Roman" panose="02020603050405020304" pitchFamily="18" charset="0"/>
                <a:ea typeface="Arial" panose="020B0604020202020204" pitchFamily="34" charset="0"/>
                <a:cs typeface="Times New Roman" panose="02020603050405020304" pitchFamily="18" charset="0"/>
              </a:rPr>
            </a:b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Vòng</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đời</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thread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java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kiểm</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soát</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bởi</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JVM. Java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nghĩa</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trạng</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thái</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static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Thread.State</a:t>
            </a:r>
            <a:endParaRPr lang="vi-VN"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vi-VN" sz="2400" b="1"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vi-VN" sz="2400" dirty="0"/>
          </a:p>
        </p:txBody>
      </p:sp>
      <p:pic>
        <p:nvPicPr>
          <p:cNvPr id="4" name="Picture 3">
            <a:extLst>
              <a:ext uri="{FF2B5EF4-FFF2-40B4-BE49-F238E27FC236}">
                <a16:creationId xmlns:a16="http://schemas.microsoft.com/office/drawing/2014/main" id="{2F8F7C1B-089E-40B1-96E5-78BC8B26B9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4317" y="2446361"/>
            <a:ext cx="4868082" cy="3259847"/>
          </a:xfrm>
          <a:prstGeom prst="rect">
            <a:avLst/>
          </a:prstGeom>
          <a:noFill/>
        </p:spPr>
      </p:pic>
    </p:spTree>
    <p:extLst>
      <p:ext uri="{BB962C8B-B14F-4D97-AF65-F5344CB8AC3E}">
        <p14:creationId xmlns:p14="http://schemas.microsoft.com/office/powerpoint/2010/main" val="46594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E4AD6-211B-4359-B4F8-869A402D5AEB}"/>
              </a:ext>
            </a:extLst>
          </p:cNvPr>
          <p:cNvSpPr>
            <a:spLocks noGrp="1"/>
          </p:cNvSpPr>
          <p:nvPr>
            <p:ph idx="1"/>
          </p:nvPr>
        </p:nvSpPr>
        <p:spPr>
          <a:xfrm>
            <a:off x="919119" y="1581432"/>
            <a:ext cx="10353762" cy="3695136"/>
          </a:xfrm>
        </p:spPr>
        <p:txBody>
          <a:bodyPr>
            <a:normAutofit/>
          </a:bodyPr>
          <a:lstStyle/>
          <a:p>
            <a:pPr marL="431800">
              <a:lnSpc>
                <a:spcPct val="107000"/>
              </a:lnSpc>
            </a:pP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Java:</a:t>
            </a:r>
          </a:p>
          <a:p>
            <a:pPr marL="203200" indent="0">
              <a:lnSpc>
                <a:spcPct val="107000"/>
              </a:lnSpc>
              <a:buNone/>
            </a:pPr>
            <a:endParaRPr lang="vi-VN"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1.Tạo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extend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Thread</a:t>
            </a:r>
          </a:p>
          <a:p>
            <a:pPr marL="431800">
              <a:lnSpc>
                <a:spcPct val="107000"/>
              </a:lnSpc>
            </a:pPr>
            <a:endParaRPr lang="vi-VN"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2.Tạo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implement </a:t>
            </a:r>
            <a:r>
              <a:rPr lang="en-US" sz="26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2600" dirty="0">
                <a:effectLst/>
                <a:latin typeface="Times New Roman" panose="02020603050405020304" pitchFamily="18" charset="0"/>
                <a:ea typeface="Arial" panose="020B0604020202020204" pitchFamily="34" charset="0"/>
                <a:cs typeface="Times New Roman" panose="02020603050405020304" pitchFamily="18" charset="0"/>
              </a:rPr>
              <a:t> Interface Runnable</a:t>
            </a:r>
            <a:endParaRPr lang="vi-VN"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vi-VN" sz="2600" dirty="0"/>
          </a:p>
        </p:txBody>
      </p:sp>
    </p:spTree>
    <p:extLst>
      <p:ext uri="{BB962C8B-B14F-4D97-AF65-F5344CB8AC3E}">
        <p14:creationId xmlns:p14="http://schemas.microsoft.com/office/powerpoint/2010/main" val="364194405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9E156-AABB-41C5-ABFA-A9ED60BC7A3E}"/>
              </a:ext>
            </a:extLst>
          </p:cNvPr>
          <p:cNvSpPr>
            <a:spLocks noGrp="1"/>
          </p:cNvSpPr>
          <p:nvPr>
            <p:ph idx="1"/>
          </p:nvPr>
        </p:nvSpPr>
        <p:spPr>
          <a:xfrm>
            <a:off x="913795" y="712178"/>
            <a:ext cx="10353762" cy="2233246"/>
          </a:xfrm>
        </p:spPr>
        <p:txBody>
          <a:bodyPr/>
          <a:lstStyle/>
          <a:p>
            <a:pPr marL="0" lvl="0" indent="0">
              <a:lnSpc>
                <a:spcPct val="200000"/>
              </a:lnSpc>
              <a:buSzPts val="1400"/>
              <a:buNone/>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extend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Thread:</a:t>
            </a:r>
            <a:endParaRPr lang="vi-VN" sz="1800" b="1"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Bước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thừa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Thread.</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31800">
              <a:lnSpc>
                <a:spcPct val="107000"/>
              </a:lnSpc>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Bước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2: Override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run ở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gì</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run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bắt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Sau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lệnh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run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thì</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hủy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841ADAB-14CC-4CB0-992E-5963C7435E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19826" y="2945424"/>
            <a:ext cx="7439636" cy="3446584"/>
          </a:xfrm>
          <a:prstGeom prst="rect">
            <a:avLst/>
          </a:prstGeom>
          <a:noFill/>
        </p:spPr>
      </p:pic>
    </p:spTree>
    <p:extLst>
      <p:ext uri="{BB962C8B-B14F-4D97-AF65-F5344CB8AC3E}">
        <p14:creationId xmlns:p14="http://schemas.microsoft.com/office/powerpoint/2010/main" val="130019785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136</TotalTime>
  <Words>1076</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Rockwell</vt:lpstr>
      <vt:lpstr>Symbol</vt:lpstr>
      <vt:lpstr>Times New Roman</vt:lpstr>
      <vt:lpstr>Wingdings</vt:lpstr>
      <vt:lpstr>Damask</vt:lpstr>
      <vt:lpstr>Trường đại học công ngiệp thực phẩm tp.HCM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Hiền</dc:creator>
  <cp:lastModifiedBy>Nguyễn Văn Hiền</cp:lastModifiedBy>
  <cp:revision>19</cp:revision>
  <dcterms:created xsi:type="dcterms:W3CDTF">2021-10-02T00:31:57Z</dcterms:created>
  <dcterms:modified xsi:type="dcterms:W3CDTF">2021-10-26T02:20:38Z</dcterms:modified>
</cp:coreProperties>
</file>