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20" r:id="rId2"/>
  </p:sldMasterIdLst>
  <p:notesMasterIdLst>
    <p:notesMasterId r:id="rId23"/>
  </p:notesMasterIdLst>
  <p:handoutMasterIdLst>
    <p:handoutMasterId r:id="rId24"/>
  </p:handoutMasterIdLst>
  <p:sldIdLst>
    <p:sldId id="286" r:id="rId3"/>
    <p:sldId id="260" r:id="rId4"/>
    <p:sldId id="264" r:id="rId5"/>
    <p:sldId id="277" r:id="rId6"/>
    <p:sldId id="287" r:id="rId7"/>
    <p:sldId id="302" r:id="rId8"/>
    <p:sldId id="292" r:id="rId9"/>
    <p:sldId id="304" r:id="rId10"/>
    <p:sldId id="305" r:id="rId11"/>
    <p:sldId id="306" r:id="rId12"/>
    <p:sldId id="303" r:id="rId13"/>
    <p:sldId id="289" r:id="rId14"/>
    <p:sldId id="290" r:id="rId15"/>
    <p:sldId id="291" r:id="rId16"/>
    <p:sldId id="293" r:id="rId17"/>
    <p:sldId id="294" r:id="rId18"/>
    <p:sldId id="295" r:id="rId19"/>
    <p:sldId id="296" r:id="rId20"/>
    <p:sldId id="297" r:id="rId21"/>
    <p:sldId id="300" r:id="rId22"/>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orient="horz" pos="1008" userDrawn="1">
          <p15:clr>
            <a:srgbClr val="A4A3A4"/>
          </p15:clr>
        </p15:guide>
        <p15:guide id="3" orient="horz" pos="3888" userDrawn="1">
          <p15:clr>
            <a:srgbClr val="A4A3A4"/>
          </p15:clr>
        </p15:guide>
        <p15:guide id="4" orient="horz" pos="321" userDrawn="1">
          <p15:clr>
            <a:srgbClr val="A4A3A4"/>
          </p15:clr>
        </p15:guide>
        <p15:guide id="5" pos="3839" userDrawn="1">
          <p15:clr>
            <a:srgbClr val="A4A3A4"/>
          </p15:clr>
        </p15:guide>
        <p15:guide id="6" pos="1006" userDrawn="1">
          <p15:clr>
            <a:srgbClr val="A4A3A4"/>
          </p15:clr>
        </p15:guide>
        <p15:guide id="7" pos="7173"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533" autoAdjust="0"/>
  </p:normalViewPr>
  <p:slideViewPr>
    <p:cSldViewPr showGuides="1">
      <p:cViewPr varScale="1">
        <p:scale>
          <a:sx n="72" d="100"/>
          <a:sy n="72" d="100"/>
        </p:scale>
        <p:origin x="660" y="54"/>
      </p:cViewPr>
      <p:guideLst>
        <p:guide orient="horz" pos="2160"/>
        <p:guide orient="horz" pos="1008"/>
        <p:guide orient="horz" pos="3888"/>
        <p:guide orient="horz" pos="321"/>
        <p:guide pos="3839"/>
        <p:guide pos="1006"/>
        <p:guide pos="7173"/>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showGuides="1">
      <p:cViewPr varScale="1">
        <p:scale>
          <a:sx n="58" d="100"/>
          <a:sy n="58" d="100"/>
        </p:scale>
        <p:origin x="2808"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8B72659-06A3-48E8-B8DC-73270E0CD3BB}" type="doc">
      <dgm:prSet loTypeId="urn:microsoft.com/office/officeart/2005/8/layout/pyramid2" loCatId="pyramid" qsTypeId="urn:microsoft.com/office/officeart/2005/8/quickstyle/3d9" qsCatId="3D" csTypeId="urn:microsoft.com/office/officeart/2005/8/colors/accent1_2" csCatId="accent1" phldr="1"/>
      <dgm:spPr/>
    </dgm:pt>
    <dgm:pt modelId="{C0329256-2FE1-4319-9A00-76DEE943E1D1}">
      <dgm:prSet phldrT="[Text]" custT="1"/>
      <dgm:spPr/>
      <dgm:t>
        <a:bodyPr/>
        <a:lstStyle/>
        <a:p>
          <a:r>
            <a:rPr lang="en-US" sz="2600" dirty="0" smtClean="0">
              <a:latin typeface="Cambria" panose="02040503050406030204" pitchFamily="18" charset="0"/>
              <a:cs typeface="Times New Roman" panose="02020603050405020304" pitchFamily="18" charset="0"/>
            </a:rPr>
            <a:t>2. SMARTHOME</a:t>
          </a:r>
          <a:endParaRPr lang="en-US" sz="2600" dirty="0">
            <a:latin typeface="Cambria" panose="02040503050406030204" pitchFamily="18" charset="0"/>
            <a:cs typeface="Times New Roman" panose="02020603050405020304" pitchFamily="18" charset="0"/>
          </a:endParaRPr>
        </a:p>
      </dgm:t>
    </dgm:pt>
    <dgm:pt modelId="{F73E8C8E-8902-4414-9EA5-5C460BC8625D}" type="parTrans" cxnId="{F9BE9CBA-F2C5-4DEE-904B-879DB9FA371F}">
      <dgm:prSet/>
      <dgm:spPr/>
      <dgm:t>
        <a:bodyPr/>
        <a:lstStyle/>
        <a:p>
          <a:endParaRPr lang="en-US"/>
        </a:p>
      </dgm:t>
    </dgm:pt>
    <dgm:pt modelId="{E4474D67-29BB-4A57-BE0E-0A1B00F7C5E2}" type="sibTrans" cxnId="{F9BE9CBA-F2C5-4DEE-904B-879DB9FA371F}">
      <dgm:prSet/>
      <dgm:spPr/>
      <dgm:t>
        <a:bodyPr/>
        <a:lstStyle/>
        <a:p>
          <a:endParaRPr lang="en-US"/>
        </a:p>
      </dgm:t>
    </dgm:pt>
    <dgm:pt modelId="{6275DFDA-3019-46F2-9557-A54498221B8A}">
      <dgm:prSet phldrT="[Text]" custT="1"/>
      <dgm:spPr/>
      <dgm:t>
        <a:bodyPr/>
        <a:lstStyle/>
        <a:p>
          <a:r>
            <a:rPr lang="en-US" sz="2600" smtClean="0">
              <a:latin typeface="Cambria" panose="02040503050406030204" pitchFamily="18" charset="0"/>
              <a:cs typeface="Times New Roman" panose="02020603050405020304" pitchFamily="18" charset="0"/>
            </a:rPr>
            <a:t>3. </a:t>
          </a:r>
          <a:r>
            <a:rPr lang="en-US" sz="2600" smtClean="0">
              <a:solidFill>
                <a:schemeClr val="tx1">
                  <a:lumMod val="65000"/>
                  <a:lumOff val="35000"/>
                </a:schemeClr>
              </a:solidFill>
              <a:latin typeface="Cambria Math" panose="02040503050406030204" pitchFamily="18" charset="0"/>
              <a:ea typeface="Cambria Math" panose="02040503050406030204" pitchFamily="18" charset="0"/>
              <a:cs typeface="Times New Roman" panose="02020603050405020304" pitchFamily="18" charset="0"/>
            </a:rPr>
            <a:t>GIẢI PHÁP TRIỂN KHAI</a:t>
          </a:r>
          <a:endParaRPr lang="en-US" sz="2600" dirty="0">
            <a:latin typeface="Cambria" panose="02040503050406030204" pitchFamily="18" charset="0"/>
            <a:cs typeface="Times New Roman" panose="02020603050405020304" pitchFamily="18" charset="0"/>
          </a:endParaRPr>
        </a:p>
      </dgm:t>
    </dgm:pt>
    <dgm:pt modelId="{25B2671D-F08E-45DB-A26A-56D78884A3A2}" type="parTrans" cxnId="{624D001D-BB72-4057-A729-C408404EA4EB}">
      <dgm:prSet/>
      <dgm:spPr/>
      <dgm:t>
        <a:bodyPr/>
        <a:lstStyle/>
        <a:p>
          <a:endParaRPr lang="en-US"/>
        </a:p>
      </dgm:t>
    </dgm:pt>
    <dgm:pt modelId="{99BC752C-910F-49F7-9A35-EA081F6185DC}" type="sibTrans" cxnId="{624D001D-BB72-4057-A729-C408404EA4EB}">
      <dgm:prSet/>
      <dgm:spPr/>
      <dgm:t>
        <a:bodyPr/>
        <a:lstStyle/>
        <a:p>
          <a:endParaRPr lang="en-US"/>
        </a:p>
      </dgm:t>
    </dgm:pt>
    <dgm:pt modelId="{4C1F4E16-FCF5-428E-8C6A-24E3CD790514}">
      <dgm:prSet custT="1"/>
      <dgm:spPr/>
      <dgm:t>
        <a:bodyPr/>
        <a:lstStyle/>
        <a:p>
          <a:r>
            <a:rPr lang="en-US" sz="2600" dirty="0" smtClean="0">
              <a:latin typeface="Cambria" panose="02040503050406030204" pitchFamily="18" charset="0"/>
              <a:cs typeface="Times New Roman" panose="02020603050405020304" pitchFamily="18" charset="0"/>
            </a:rPr>
            <a:t>1. GIỚI THIỆU IOT</a:t>
          </a:r>
          <a:endParaRPr lang="en-US" sz="2600" dirty="0">
            <a:latin typeface="Cambria" panose="02040503050406030204" pitchFamily="18" charset="0"/>
            <a:cs typeface="Times New Roman" panose="02020603050405020304" pitchFamily="18" charset="0"/>
          </a:endParaRPr>
        </a:p>
      </dgm:t>
    </dgm:pt>
    <dgm:pt modelId="{A1E839EB-2FA6-49A7-91EA-53B420421B32}" type="parTrans" cxnId="{666BC3BE-C1EE-426F-8BE9-0CD45F5E71EB}">
      <dgm:prSet/>
      <dgm:spPr/>
      <dgm:t>
        <a:bodyPr/>
        <a:lstStyle/>
        <a:p>
          <a:endParaRPr lang="en-US"/>
        </a:p>
      </dgm:t>
    </dgm:pt>
    <dgm:pt modelId="{74673EAB-7D66-4D57-A943-FDDA9692151C}" type="sibTrans" cxnId="{666BC3BE-C1EE-426F-8BE9-0CD45F5E71EB}">
      <dgm:prSet/>
      <dgm:spPr/>
      <dgm:t>
        <a:bodyPr/>
        <a:lstStyle/>
        <a:p>
          <a:endParaRPr lang="en-US"/>
        </a:p>
      </dgm:t>
    </dgm:pt>
    <dgm:pt modelId="{B2FC8A0A-6890-457D-B6CB-AA63B0820E80}" type="pres">
      <dgm:prSet presAssocID="{98B72659-06A3-48E8-B8DC-73270E0CD3BB}" presName="compositeShape" presStyleCnt="0">
        <dgm:presLayoutVars>
          <dgm:dir/>
          <dgm:resizeHandles/>
        </dgm:presLayoutVars>
      </dgm:prSet>
      <dgm:spPr/>
    </dgm:pt>
    <dgm:pt modelId="{EA20D983-6300-4623-9A9C-C1F7EDB8F5AA}" type="pres">
      <dgm:prSet presAssocID="{98B72659-06A3-48E8-B8DC-73270E0CD3BB}" presName="pyramid" presStyleLbl="node1" presStyleIdx="0" presStyleCnt="1" custLinFactNeighborX="-441"/>
      <dgm:spPr/>
    </dgm:pt>
    <dgm:pt modelId="{75BEE7AD-9850-4DF3-9715-4901F3274D8E}" type="pres">
      <dgm:prSet presAssocID="{98B72659-06A3-48E8-B8DC-73270E0CD3BB}" presName="theList" presStyleCnt="0"/>
      <dgm:spPr/>
    </dgm:pt>
    <dgm:pt modelId="{ED158892-B5B3-4AB7-A7B7-136B22DFA492}" type="pres">
      <dgm:prSet presAssocID="{4C1F4E16-FCF5-428E-8C6A-24E3CD790514}" presName="aNode" presStyleLbl="fgAcc1" presStyleIdx="0" presStyleCnt="3" custLinFactNeighborX="718" custLinFactNeighborY="13616">
        <dgm:presLayoutVars>
          <dgm:bulletEnabled val="1"/>
        </dgm:presLayoutVars>
      </dgm:prSet>
      <dgm:spPr/>
      <dgm:t>
        <a:bodyPr/>
        <a:lstStyle/>
        <a:p>
          <a:endParaRPr lang="en-US"/>
        </a:p>
      </dgm:t>
    </dgm:pt>
    <dgm:pt modelId="{302F91D6-C030-4852-BC8D-3CAC9CC79944}" type="pres">
      <dgm:prSet presAssocID="{4C1F4E16-FCF5-428E-8C6A-24E3CD790514}" presName="aSpace" presStyleCnt="0"/>
      <dgm:spPr/>
    </dgm:pt>
    <dgm:pt modelId="{71922A09-8CA6-4556-95B3-596A2C1DA0A9}" type="pres">
      <dgm:prSet presAssocID="{C0329256-2FE1-4319-9A00-76DEE943E1D1}" presName="aNode" presStyleLbl="fgAcc1" presStyleIdx="1" presStyleCnt="3">
        <dgm:presLayoutVars>
          <dgm:bulletEnabled val="1"/>
        </dgm:presLayoutVars>
      </dgm:prSet>
      <dgm:spPr/>
      <dgm:t>
        <a:bodyPr/>
        <a:lstStyle/>
        <a:p>
          <a:endParaRPr lang="en-US"/>
        </a:p>
      </dgm:t>
    </dgm:pt>
    <dgm:pt modelId="{E1AC9515-BBE1-4148-B75B-28AE86A573F7}" type="pres">
      <dgm:prSet presAssocID="{C0329256-2FE1-4319-9A00-76DEE943E1D1}" presName="aSpace" presStyleCnt="0"/>
      <dgm:spPr/>
    </dgm:pt>
    <dgm:pt modelId="{29176995-9AA8-4DA0-886C-FFCA8099E626}" type="pres">
      <dgm:prSet presAssocID="{6275DFDA-3019-46F2-9557-A54498221B8A}" presName="aNode" presStyleLbl="fgAcc1" presStyleIdx="2" presStyleCnt="3">
        <dgm:presLayoutVars>
          <dgm:bulletEnabled val="1"/>
        </dgm:presLayoutVars>
      </dgm:prSet>
      <dgm:spPr/>
      <dgm:t>
        <a:bodyPr/>
        <a:lstStyle/>
        <a:p>
          <a:endParaRPr lang="en-US"/>
        </a:p>
      </dgm:t>
    </dgm:pt>
    <dgm:pt modelId="{832D63C3-649C-43A8-9D07-65A4307C312E}" type="pres">
      <dgm:prSet presAssocID="{6275DFDA-3019-46F2-9557-A54498221B8A}" presName="aSpace" presStyleCnt="0"/>
      <dgm:spPr/>
    </dgm:pt>
  </dgm:ptLst>
  <dgm:cxnLst>
    <dgm:cxn modelId="{F9BE9CBA-F2C5-4DEE-904B-879DB9FA371F}" srcId="{98B72659-06A3-48E8-B8DC-73270E0CD3BB}" destId="{C0329256-2FE1-4319-9A00-76DEE943E1D1}" srcOrd="1" destOrd="0" parTransId="{F73E8C8E-8902-4414-9EA5-5C460BC8625D}" sibTransId="{E4474D67-29BB-4A57-BE0E-0A1B00F7C5E2}"/>
    <dgm:cxn modelId="{33243CD2-1415-4EE0-BE05-FDBB7DE4582D}" type="presOf" srcId="{C0329256-2FE1-4319-9A00-76DEE943E1D1}" destId="{71922A09-8CA6-4556-95B3-596A2C1DA0A9}" srcOrd="0" destOrd="0" presId="urn:microsoft.com/office/officeart/2005/8/layout/pyramid2"/>
    <dgm:cxn modelId="{3B5B43FC-7280-46AE-B4DC-7698E735D57F}" type="presOf" srcId="{6275DFDA-3019-46F2-9557-A54498221B8A}" destId="{29176995-9AA8-4DA0-886C-FFCA8099E626}" srcOrd="0" destOrd="0" presId="urn:microsoft.com/office/officeart/2005/8/layout/pyramid2"/>
    <dgm:cxn modelId="{E0D83C1E-C2F4-4DDA-85DE-06D02DC2C9A3}" type="presOf" srcId="{4C1F4E16-FCF5-428E-8C6A-24E3CD790514}" destId="{ED158892-B5B3-4AB7-A7B7-136B22DFA492}" srcOrd="0" destOrd="0" presId="urn:microsoft.com/office/officeart/2005/8/layout/pyramid2"/>
    <dgm:cxn modelId="{BF8D10AD-CBF4-4025-9C89-62C42021E276}" type="presOf" srcId="{98B72659-06A3-48E8-B8DC-73270E0CD3BB}" destId="{B2FC8A0A-6890-457D-B6CB-AA63B0820E80}" srcOrd="0" destOrd="0" presId="urn:microsoft.com/office/officeart/2005/8/layout/pyramid2"/>
    <dgm:cxn modelId="{666BC3BE-C1EE-426F-8BE9-0CD45F5E71EB}" srcId="{98B72659-06A3-48E8-B8DC-73270E0CD3BB}" destId="{4C1F4E16-FCF5-428E-8C6A-24E3CD790514}" srcOrd="0" destOrd="0" parTransId="{A1E839EB-2FA6-49A7-91EA-53B420421B32}" sibTransId="{74673EAB-7D66-4D57-A943-FDDA9692151C}"/>
    <dgm:cxn modelId="{624D001D-BB72-4057-A729-C408404EA4EB}" srcId="{98B72659-06A3-48E8-B8DC-73270E0CD3BB}" destId="{6275DFDA-3019-46F2-9557-A54498221B8A}" srcOrd="2" destOrd="0" parTransId="{25B2671D-F08E-45DB-A26A-56D78884A3A2}" sibTransId="{99BC752C-910F-49F7-9A35-EA081F6185DC}"/>
    <dgm:cxn modelId="{2A597B52-4626-4FA7-B637-C49E97F04ACB}" type="presParOf" srcId="{B2FC8A0A-6890-457D-B6CB-AA63B0820E80}" destId="{EA20D983-6300-4623-9A9C-C1F7EDB8F5AA}" srcOrd="0" destOrd="0" presId="urn:microsoft.com/office/officeart/2005/8/layout/pyramid2"/>
    <dgm:cxn modelId="{4E4226EB-BD2E-4215-922F-352669242FCE}" type="presParOf" srcId="{B2FC8A0A-6890-457D-B6CB-AA63B0820E80}" destId="{75BEE7AD-9850-4DF3-9715-4901F3274D8E}" srcOrd="1" destOrd="0" presId="urn:microsoft.com/office/officeart/2005/8/layout/pyramid2"/>
    <dgm:cxn modelId="{88222977-40C8-4904-92C2-4D743CC58091}" type="presParOf" srcId="{75BEE7AD-9850-4DF3-9715-4901F3274D8E}" destId="{ED158892-B5B3-4AB7-A7B7-136B22DFA492}" srcOrd="0" destOrd="0" presId="urn:microsoft.com/office/officeart/2005/8/layout/pyramid2"/>
    <dgm:cxn modelId="{A76D8269-48C9-492C-837B-30FDA786D772}" type="presParOf" srcId="{75BEE7AD-9850-4DF3-9715-4901F3274D8E}" destId="{302F91D6-C030-4852-BC8D-3CAC9CC79944}" srcOrd="1" destOrd="0" presId="urn:microsoft.com/office/officeart/2005/8/layout/pyramid2"/>
    <dgm:cxn modelId="{1FA10FCD-9EA3-4C17-93F0-24D58755F422}" type="presParOf" srcId="{75BEE7AD-9850-4DF3-9715-4901F3274D8E}" destId="{71922A09-8CA6-4556-95B3-596A2C1DA0A9}" srcOrd="2" destOrd="0" presId="urn:microsoft.com/office/officeart/2005/8/layout/pyramid2"/>
    <dgm:cxn modelId="{80DCE0C7-FDED-438F-B85E-80C8FF0C97E9}" type="presParOf" srcId="{75BEE7AD-9850-4DF3-9715-4901F3274D8E}" destId="{E1AC9515-BBE1-4148-B75B-28AE86A573F7}" srcOrd="3" destOrd="0" presId="urn:microsoft.com/office/officeart/2005/8/layout/pyramid2"/>
    <dgm:cxn modelId="{CAD72C04-AD1A-4946-A6B7-7F43168A5B1C}" type="presParOf" srcId="{75BEE7AD-9850-4DF3-9715-4901F3274D8E}" destId="{29176995-9AA8-4DA0-886C-FFCA8099E626}" srcOrd="4" destOrd="0" presId="urn:microsoft.com/office/officeart/2005/8/layout/pyramid2"/>
    <dgm:cxn modelId="{9A178B33-455D-4055-80A8-794223162248}" type="presParOf" srcId="{75BEE7AD-9850-4DF3-9715-4901F3274D8E}" destId="{832D63C3-649C-43A8-9D07-65A4307C312E}" srcOrd="5" destOrd="0" presId="urn:microsoft.com/office/officeart/2005/8/layout/pyramid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A20D983-6300-4623-9A9C-C1F7EDB8F5AA}">
      <dsp:nvSpPr>
        <dsp:cNvPr id="0" name=""/>
        <dsp:cNvSpPr/>
      </dsp:nvSpPr>
      <dsp:spPr>
        <a:xfrm>
          <a:off x="924129" y="0"/>
          <a:ext cx="5417256" cy="5417256"/>
        </a:xfrm>
        <a:prstGeom prst="triangle">
          <a:avLst/>
        </a:prstGeom>
        <a:solidFill>
          <a:schemeClr val="accent1">
            <a:hueOff val="0"/>
            <a:satOff val="0"/>
            <a:lumOff val="0"/>
            <a:alphaOff val="0"/>
          </a:schemeClr>
        </a:solidFill>
        <a:ln>
          <a:noFill/>
        </a:ln>
        <a:effectLst>
          <a:outerShdw blurRad="38100" dist="25400" dir="5400000" rotWithShape="0">
            <a:srgbClr val="000000">
              <a:alpha val="25000"/>
            </a:srgbClr>
          </a:outerShdw>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sp>
    <dsp:sp modelId="{ED158892-B5B3-4AB7-A7B7-136B22DFA492}">
      <dsp:nvSpPr>
        <dsp:cNvPr id="0" name=""/>
        <dsp:cNvSpPr/>
      </dsp:nvSpPr>
      <dsp:spPr>
        <a:xfrm>
          <a:off x="3681929" y="566461"/>
          <a:ext cx="3521216" cy="1282366"/>
        </a:xfrm>
        <a:prstGeom prst="roundRect">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a:sp3d prstMaterial="matte"/>
      </dsp:spPr>
      <dsp:style>
        <a:lnRef idx="1">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US" sz="2600" kern="1200" dirty="0" smtClean="0">
              <a:latin typeface="Cambria" panose="02040503050406030204" pitchFamily="18" charset="0"/>
              <a:cs typeface="Times New Roman" panose="02020603050405020304" pitchFamily="18" charset="0"/>
            </a:rPr>
            <a:t>1. GIỚI THIỆU IOT</a:t>
          </a:r>
          <a:endParaRPr lang="en-US" sz="2600" kern="1200" dirty="0">
            <a:latin typeface="Cambria" panose="02040503050406030204" pitchFamily="18" charset="0"/>
            <a:cs typeface="Times New Roman" panose="02020603050405020304" pitchFamily="18" charset="0"/>
          </a:endParaRPr>
        </a:p>
      </dsp:txBody>
      <dsp:txXfrm>
        <a:off x="3744529" y="629061"/>
        <a:ext cx="3396016" cy="1157166"/>
      </dsp:txXfrm>
    </dsp:sp>
    <dsp:sp modelId="{71922A09-8CA6-4556-95B3-596A2C1DA0A9}">
      <dsp:nvSpPr>
        <dsp:cNvPr id="0" name=""/>
        <dsp:cNvSpPr/>
      </dsp:nvSpPr>
      <dsp:spPr>
        <a:xfrm>
          <a:off x="3656647" y="1987297"/>
          <a:ext cx="3521216" cy="1282366"/>
        </a:xfrm>
        <a:prstGeom prst="roundRect">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a:sp3d prstMaterial="matte"/>
      </dsp:spPr>
      <dsp:style>
        <a:lnRef idx="1">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US" sz="2600" kern="1200" dirty="0" smtClean="0">
              <a:latin typeface="Cambria" panose="02040503050406030204" pitchFamily="18" charset="0"/>
              <a:cs typeface="Times New Roman" panose="02020603050405020304" pitchFamily="18" charset="0"/>
            </a:rPr>
            <a:t>2. SMARTHOME</a:t>
          </a:r>
          <a:endParaRPr lang="en-US" sz="2600" kern="1200" dirty="0">
            <a:latin typeface="Cambria" panose="02040503050406030204" pitchFamily="18" charset="0"/>
            <a:cs typeface="Times New Roman" panose="02020603050405020304" pitchFamily="18" charset="0"/>
          </a:endParaRPr>
        </a:p>
      </dsp:txBody>
      <dsp:txXfrm>
        <a:off x="3719247" y="2049897"/>
        <a:ext cx="3396016" cy="1157166"/>
      </dsp:txXfrm>
    </dsp:sp>
    <dsp:sp modelId="{29176995-9AA8-4DA0-886C-FFCA8099E626}">
      <dsp:nvSpPr>
        <dsp:cNvPr id="0" name=""/>
        <dsp:cNvSpPr/>
      </dsp:nvSpPr>
      <dsp:spPr>
        <a:xfrm>
          <a:off x="3656647" y="3429958"/>
          <a:ext cx="3521216" cy="1282366"/>
        </a:xfrm>
        <a:prstGeom prst="roundRect">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a:sp3d prstMaterial="matte"/>
      </dsp:spPr>
      <dsp:style>
        <a:lnRef idx="1">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US" sz="2600" kern="1200" smtClean="0">
              <a:latin typeface="Cambria" panose="02040503050406030204" pitchFamily="18" charset="0"/>
              <a:cs typeface="Times New Roman" panose="02020603050405020304" pitchFamily="18" charset="0"/>
            </a:rPr>
            <a:t>3. </a:t>
          </a:r>
          <a:r>
            <a:rPr lang="en-US" sz="2600" kern="1200" smtClean="0">
              <a:solidFill>
                <a:schemeClr val="tx1">
                  <a:lumMod val="65000"/>
                  <a:lumOff val="35000"/>
                </a:schemeClr>
              </a:solidFill>
              <a:latin typeface="Cambria Math" panose="02040503050406030204" pitchFamily="18" charset="0"/>
              <a:ea typeface="Cambria Math" panose="02040503050406030204" pitchFamily="18" charset="0"/>
              <a:cs typeface="Times New Roman" panose="02020603050405020304" pitchFamily="18" charset="0"/>
            </a:rPr>
            <a:t>GIẢI PHÁP TRIỂN KHAI</a:t>
          </a:r>
          <a:endParaRPr lang="en-US" sz="2600" kern="1200" dirty="0">
            <a:latin typeface="Cambria" panose="02040503050406030204" pitchFamily="18" charset="0"/>
            <a:cs typeface="Times New Roman" panose="02020603050405020304" pitchFamily="18" charset="0"/>
          </a:endParaRPr>
        </a:p>
      </dsp:txBody>
      <dsp:txXfrm>
        <a:off x="3719247" y="3492558"/>
        <a:ext cx="3396016" cy="1157166"/>
      </dsp:txXfrm>
    </dsp:sp>
  </dsp:spTree>
</dsp:drawing>
</file>

<file path=ppt/diagrams/layout1.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3d9">
  <dgm:title val=""/>
  <dgm:desc val=""/>
  <dgm:catLst>
    <dgm:cat type="3D" pri="11900"/>
  </dgm:catLst>
  <dgm:scene3d>
    <a:camera prst="perspectiveRelaxed">
      <a:rot lat="19149996" lon="20104178" rev="1577324"/>
    </a:camera>
    <a:lightRig rig="soft" dir="t"/>
    <a:backdrop>
      <a:anchor x="0" y="0" z="-210000"/>
      <a:norm dx="0" dy="0" dz="914400"/>
      <a:up dx="0" dy="914400" dz="0"/>
    </a:backdrop>
  </dgm:scene3d>
  <dgm:styleLbl name="node0">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extrusionH="152250" prstMaterial="matte">
      <a:bevelT w="165100" prst="coolSlant"/>
    </dgm:sp3d>
    <dgm:txPr>
      <a:sp3d extrusionH="28000" prstMaterial="matte"/>
    </dgm:txPr>
    <dgm:style>
      <a:lnRef idx="1">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152250" prstMaterial="matte">
      <a:bevelT w="165100" prst="coolSlant"/>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prstMaterial="matte"/>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22735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227350" prstMaterial="matte"/>
    <dgm:txPr/>
    <dgm:style>
      <a:lnRef idx="0">
        <a:scrgbClr r="0" g="0" b="0"/>
      </a:lnRef>
      <a:fillRef idx="3">
        <a:scrgbClr r="0" g="0" b="0"/>
      </a:fillRef>
      <a:effectRef idx="0">
        <a:scrgbClr r="0" g="0" b="0"/>
      </a:effectRef>
      <a:fontRef idx="minor">
        <a:schemeClr val="lt1"/>
      </a:fontRef>
    </dgm:style>
  </dgm:styleLbl>
  <dgm:styleLbl name="parChTrans2D4">
    <dgm:scene3d>
      <a:camera prst="orthographicFront"/>
      <a:lightRig rig="threePt" dir="t"/>
    </dgm:scene3d>
    <dgm:sp3d z="-227350" prstMaterial="matte"/>
    <dgm:txPr/>
    <dgm:style>
      <a:lnRef idx="0">
        <a:scrgbClr r="0" g="0" b="0"/>
      </a:lnRef>
      <a:fillRef idx="3">
        <a:scrgbClr r="0" g="0" b="0"/>
      </a:fillRef>
      <a:effectRef idx="0">
        <a:scrgbClr r="0" g="0" b="0"/>
      </a:effectRef>
      <a:fontRef idx="minor">
        <a:schemeClr val="lt1"/>
      </a:fontRef>
    </dgm:style>
  </dgm:styleLbl>
  <dgm:styleLbl name="parChTrans1D1">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tr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b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solidB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2">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3">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4">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bgShp">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prstMaterial="matte"/>
    <dgm:txPr/>
    <dgm:style>
      <a:lnRef idx="0">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a:sp3d extrusionH="28000" prstMaterial="matte"/>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DB7646E-8811-423A-9C42-2CBFADA00A96}" type="datetimeFigureOut">
              <a:rPr lang="en-US" smtClean="0"/>
              <a:pPr/>
              <a:t>12/2/2015</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4360E59-1627-4404-ACC5-51C744AB0F27}" type="slidenum">
              <a:rPr lang="en-US" smtClean="0"/>
              <a:pPr/>
              <a:t>‹#›</a:t>
            </a:fld>
            <a:endParaRPr lang="en-US" dirty="0"/>
          </a:p>
        </p:txBody>
      </p:sp>
    </p:spTree>
    <p:extLst>
      <p:ext uri="{BB962C8B-B14F-4D97-AF65-F5344CB8AC3E}">
        <p14:creationId xmlns:p14="http://schemas.microsoft.com/office/powerpoint/2010/main" val="5162254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solidFill>
                  <a:schemeClr val="tx1"/>
                </a:solidFill>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solidFill>
                  <a:schemeClr val="tx1"/>
                </a:solidFill>
              </a:defRPr>
            </a:lvl1pPr>
          </a:lstStyle>
          <a:p>
            <a:fld id="{D677E230-58DD-43ED-96A1-552DDAB53532}" type="datetimeFigureOut">
              <a:rPr lang="en-US" smtClean="0"/>
              <a:pPr/>
              <a:t>12/2/2015</a:t>
            </a:fld>
            <a:endParaRPr lang="en-US"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solidFill>
                  <a:schemeClr val="tx1"/>
                </a:solidFill>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solidFill>
                  <a:schemeClr val="tx1"/>
                </a:solidFill>
              </a:defRPr>
            </a:lvl1pPr>
          </a:lstStyle>
          <a:p>
            <a:fld id="{841221E5-7225-48EB-A4EE-420E7BFCF705}" type="slidenum">
              <a:rPr lang="en-US" smtClean="0"/>
              <a:pPr/>
              <a:t>‹#›</a:t>
            </a:fld>
            <a:endParaRPr lang="en-US" dirty="0"/>
          </a:p>
        </p:txBody>
      </p:sp>
    </p:spTree>
    <p:extLst>
      <p:ext uri="{BB962C8B-B14F-4D97-AF65-F5344CB8AC3E}">
        <p14:creationId xmlns:p14="http://schemas.microsoft.com/office/powerpoint/2010/main" val="15566699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200" kern="1200">
        <a:solidFill>
          <a:schemeClr val="tx2"/>
        </a:solidFill>
        <a:latin typeface="+mn-lt"/>
        <a:ea typeface="+mn-ea"/>
        <a:cs typeface="+mn-cs"/>
      </a:defRPr>
    </a:lvl2pPr>
    <a:lvl3pPr marL="914400" algn="l" defTabSz="914400" rtl="0" eaLnBrk="1" latinLnBrk="0" hangingPunct="1">
      <a:defRPr sz="1200" kern="1200">
        <a:solidFill>
          <a:schemeClr val="tx2"/>
        </a:solidFill>
        <a:latin typeface="+mn-lt"/>
        <a:ea typeface="+mn-ea"/>
        <a:cs typeface="+mn-cs"/>
      </a:defRPr>
    </a:lvl3pPr>
    <a:lvl4pPr marL="1371600" algn="l" defTabSz="914400" rtl="0" eaLnBrk="1" latinLnBrk="0" hangingPunct="1">
      <a:defRPr sz="1200" kern="1200">
        <a:solidFill>
          <a:schemeClr val="tx2"/>
        </a:solidFill>
        <a:latin typeface="+mn-lt"/>
        <a:ea typeface="+mn-ea"/>
        <a:cs typeface="+mn-cs"/>
      </a:defRPr>
    </a:lvl4pPr>
    <a:lvl5pPr marL="1828800" algn="l" defTabSz="914400" rtl="0" eaLnBrk="1" latinLnBrk="0" hangingPunct="1">
      <a:defRPr sz="1200" kern="1200">
        <a:solidFill>
          <a:schemeClr val="tx2"/>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41221E5-7225-48EB-A4EE-420E7BFCF705}" type="slidenum">
              <a:rPr lang="en-US" smtClean="0"/>
              <a:pPr/>
              <a:t>1</a:t>
            </a:fld>
            <a:endParaRPr lang="en-US" dirty="0"/>
          </a:p>
        </p:txBody>
      </p:sp>
    </p:spTree>
    <p:extLst>
      <p:ext uri="{BB962C8B-B14F-4D97-AF65-F5344CB8AC3E}">
        <p14:creationId xmlns:p14="http://schemas.microsoft.com/office/powerpoint/2010/main" val="20569538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8540" y="2514601"/>
            <a:ext cx="8913077" cy="2262781"/>
          </a:xfrm>
        </p:spPr>
        <p:txBody>
          <a:bodyPr anchor="b">
            <a:normAutofit/>
          </a:bodyPr>
          <a:lstStyle>
            <a:lvl1pPr>
              <a:defRPr sz="5398"/>
            </a:lvl1pPr>
          </a:lstStyle>
          <a:p>
            <a:r>
              <a:rPr lang="en-US" smtClean="0"/>
              <a:t>Click to edit Master title style</a:t>
            </a:r>
            <a:endParaRPr lang="en-US" dirty="0"/>
          </a:p>
        </p:txBody>
      </p:sp>
      <p:sp>
        <p:nvSpPr>
          <p:cNvPr id="3" name="Subtitle 2"/>
          <p:cNvSpPr>
            <a:spLocks noGrp="1"/>
          </p:cNvSpPr>
          <p:nvPr>
            <p:ph type="subTitle" idx="1"/>
          </p:nvPr>
        </p:nvSpPr>
        <p:spPr>
          <a:xfrm>
            <a:off x="2588540" y="4777382"/>
            <a:ext cx="8913077" cy="1126283"/>
          </a:xfrm>
        </p:spPr>
        <p:txBody>
          <a:bodyPr anchor="t"/>
          <a:lstStyle>
            <a:lvl1pPr marL="0" indent="0" algn="l">
              <a:buNone/>
              <a:defRPr>
                <a:solidFill>
                  <a:schemeClr val="tx1">
                    <a:lumMod val="65000"/>
                    <a:lumOff val="35000"/>
                  </a:schemeClr>
                </a:solidFill>
              </a:defRPr>
            </a:lvl1pPr>
            <a:lvl2pPr marL="457063" indent="0" algn="ctr">
              <a:buNone/>
              <a:defRPr>
                <a:solidFill>
                  <a:schemeClr val="tx1">
                    <a:tint val="75000"/>
                  </a:schemeClr>
                </a:solidFill>
              </a:defRPr>
            </a:lvl2pPr>
            <a:lvl3pPr marL="914126" indent="0" algn="ctr">
              <a:buNone/>
              <a:defRPr>
                <a:solidFill>
                  <a:schemeClr val="tx1">
                    <a:tint val="75000"/>
                  </a:schemeClr>
                </a:solidFill>
              </a:defRPr>
            </a:lvl3pPr>
            <a:lvl4pPr marL="1371189" indent="0" algn="ctr">
              <a:buNone/>
              <a:defRPr>
                <a:solidFill>
                  <a:schemeClr val="tx1">
                    <a:tint val="75000"/>
                  </a:schemeClr>
                </a:solidFill>
              </a:defRPr>
            </a:lvl4pPr>
            <a:lvl5pPr marL="1828251" indent="0" algn="ctr">
              <a:buNone/>
              <a:defRPr>
                <a:solidFill>
                  <a:schemeClr val="tx1">
                    <a:tint val="75000"/>
                  </a:schemeClr>
                </a:solidFill>
              </a:defRPr>
            </a:lvl5pPr>
            <a:lvl6pPr marL="2285314" indent="0" algn="ctr">
              <a:buNone/>
              <a:defRPr>
                <a:solidFill>
                  <a:schemeClr val="tx1">
                    <a:tint val="75000"/>
                  </a:schemeClr>
                </a:solidFill>
              </a:defRPr>
            </a:lvl6pPr>
            <a:lvl7pPr marL="2742377" indent="0" algn="ctr">
              <a:buNone/>
              <a:defRPr>
                <a:solidFill>
                  <a:schemeClr val="tx1">
                    <a:tint val="75000"/>
                  </a:schemeClr>
                </a:solidFill>
              </a:defRPr>
            </a:lvl7pPr>
            <a:lvl8pPr marL="3199440" indent="0" algn="ctr">
              <a:buNone/>
              <a:defRPr>
                <a:solidFill>
                  <a:schemeClr val="tx1">
                    <a:tint val="75000"/>
                  </a:schemeClr>
                </a:solidFill>
              </a:defRPr>
            </a:lvl8pPr>
            <a:lvl9pPr marL="3656503"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A321C1E-F4C4-428E-AB2C-0A968B3AEA02}" type="datetime1">
              <a:rPr lang="en-US" smtClean="0"/>
              <a:pPr/>
              <a:t>12/2/2015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3"/>
            <a:ext cx="1744198"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675" y="4529543"/>
            <a:ext cx="779564" cy="365125"/>
          </a:xfrm>
        </p:spPr>
        <p:txBody>
          <a:bodyPr/>
          <a:lstStyle/>
          <a:p>
            <a:fld id="{7DC1BBB0-96F0-4077-A278-0F3FB5C104D3}" type="slidenum">
              <a:rPr lang="en-US" smtClean="0"/>
              <a:pPr/>
              <a:t>‹#›</a:t>
            </a:fld>
            <a:endParaRPr lang="en-US" dirty="0"/>
          </a:p>
        </p:txBody>
      </p:sp>
    </p:spTree>
    <p:extLst>
      <p:ext uri="{BB962C8B-B14F-4D97-AF65-F5344CB8AC3E}">
        <p14:creationId xmlns:p14="http://schemas.microsoft.com/office/powerpoint/2010/main" val="26771378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8540" y="609600"/>
            <a:ext cx="8913077" cy="3117040"/>
          </a:xfrm>
        </p:spPr>
        <p:txBody>
          <a:bodyPr anchor="ctr">
            <a:normAutofit/>
          </a:bodyPr>
          <a:lstStyle>
            <a:lvl1pPr algn="l">
              <a:defRPr sz="4799"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8540" y="4354046"/>
            <a:ext cx="8913077" cy="1555864"/>
          </a:xfrm>
        </p:spPr>
        <p:txBody>
          <a:bodyPr anchor="ctr">
            <a:normAutofit/>
          </a:bodyPr>
          <a:lstStyle>
            <a:lvl1pPr marL="0" indent="0" algn="l">
              <a:buNone/>
              <a:defRPr sz="1799">
                <a:solidFill>
                  <a:schemeClr val="tx1">
                    <a:lumMod val="65000"/>
                    <a:lumOff val="35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1ECAE35-1C35-4D77-9B3D-53EF4C69F436}" type="datetime1">
              <a:rPr lang="en-US" smtClean="0"/>
              <a:pPr/>
              <a:t>12/2/2015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6" y="3178178"/>
            <a:ext cx="1588113"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675" y="3244142"/>
            <a:ext cx="779564" cy="365125"/>
          </a:xfrm>
        </p:spPr>
        <p:txBody>
          <a:bodyPr/>
          <a:lstStyle/>
          <a:p>
            <a:fld id="{7DC1BBB0-96F0-4077-A278-0F3FB5C104D3}" type="slidenum">
              <a:rPr lang="en-US" smtClean="0"/>
              <a:pPr/>
              <a:t>‹#›</a:t>
            </a:fld>
            <a:endParaRPr lang="en-US" dirty="0"/>
          </a:p>
        </p:txBody>
      </p:sp>
    </p:spTree>
    <p:extLst>
      <p:ext uri="{BB962C8B-B14F-4D97-AF65-F5344CB8AC3E}">
        <p14:creationId xmlns:p14="http://schemas.microsoft.com/office/powerpoint/2010/main" val="2271152173"/>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207" y="609600"/>
            <a:ext cx="8391739" cy="2895600"/>
          </a:xfrm>
        </p:spPr>
        <p:txBody>
          <a:bodyPr anchor="ctr">
            <a:normAutofit/>
          </a:bodyPr>
          <a:lstStyle>
            <a:lvl1pPr algn="l">
              <a:defRPr sz="4799"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4160" y="3505200"/>
            <a:ext cx="7534591" cy="381000"/>
          </a:xfrm>
        </p:spPr>
        <p:txBody>
          <a:bodyPr anchor="ctr">
            <a:noAutofit/>
          </a:bodyPr>
          <a:lstStyle>
            <a:lvl1pPr marL="0" indent="0">
              <a:buFontTx/>
              <a:buNone/>
              <a:defRPr sz="1600">
                <a:solidFill>
                  <a:schemeClr val="tx1">
                    <a:lumMod val="50000"/>
                    <a:lumOff val="50000"/>
                  </a:schemeClr>
                </a:solidFill>
              </a:defRPr>
            </a:lvl1pPr>
            <a:lvl2pPr marL="457063" indent="0">
              <a:buFontTx/>
              <a:buNone/>
              <a:defRPr/>
            </a:lvl2pPr>
            <a:lvl3pPr marL="914126" indent="0">
              <a:buFontTx/>
              <a:buNone/>
              <a:defRPr/>
            </a:lvl3pPr>
            <a:lvl4pPr marL="1371189" indent="0">
              <a:buFontTx/>
              <a:buNone/>
              <a:defRPr/>
            </a:lvl4pPr>
            <a:lvl5pPr marL="1828251"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8540" y="4354046"/>
            <a:ext cx="8913077" cy="1555864"/>
          </a:xfrm>
        </p:spPr>
        <p:txBody>
          <a:bodyPr anchor="ctr">
            <a:normAutofit/>
          </a:bodyPr>
          <a:lstStyle>
            <a:lvl1pPr marL="0" indent="0" algn="l">
              <a:buNone/>
              <a:defRPr sz="1799">
                <a:solidFill>
                  <a:schemeClr val="tx1">
                    <a:lumMod val="65000"/>
                    <a:lumOff val="35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1ECAE35-1C35-4D77-9B3D-53EF4C69F436}" type="datetime1">
              <a:rPr lang="en-US" smtClean="0"/>
              <a:pPr/>
              <a:t>12/2/2015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6" y="3178178"/>
            <a:ext cx="1588113"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675" y="3244142"/>
            <a:ext cx="779564" cy="365125"/>
          </a:xfrm>
        </p:spPr>
        <p:txBody>
          <a:bodyPr/>
          <a:lstStyle/>
          <a:p>
            <a:fld id="{7DC1BBB0-96F0-4077-A278-0F3FB5C104D3}" type="slidenum">
              <a:rPr lang="en-US" smtClean="0"/>
              <a:pPr/>
              <a:t>‹#›</a:t>
            </a:fld>
            <a:endParaRPr lang="en-US" dirty="0"/>
          </a:p>
        </p:txBody>
      </p:sp>
      <p:sp>
        <p:nvSpPr>
          <p:cNvPr id="14" name="TextBox 13"/>
          <p:cNvSpPr txBox="1"/>
          <p:nvPr/>
        </p:nvSpPr>
        <p:spPr>
          <a:xfrm>
            <a:off x="2467011" y="648005"/>
            <a:ext cx="609441" cy="584776"/>
          </a:xfrm>
          <a:prstGeom prst="rect">
            <a:avLst/>
          </a:prstGeom>
        </p:spPr>
        <p:txBody>
          <a:bodyPr vert="horz" lIns="91416" tIns="45708" rIns="91416" bIns="45708" rtlCol="0" anchor="ctr">
            <a:noAutofit/>
          </a:bodyPr>
          <a:lstStyle/>
          <a:p>
            <a:pPr lvl="0"/>
            <a:r>
              <a:rPr lang="en-US" sz="7998" baseline="0" dirty="0">
                <a:ln w="3175" cmpd="sng">
                  <a:noFill/>
                </a:ln>
                <a:solidFill>
                  <a:schemeClr val="accent1"/>
                </a:solidFill>
                <a:effectLst/>
                <a:latin typeface="Arial"/>
              </a:rPr>
              <a:t>“</a:t>
            </a:r>
          </a:p>
        </p:txBody>
      </p:sp>
      <p:sp>
        <p:nvSpPr>
          <p:cNvPr id="15" name="TextBox 14"/>
          <p:cNvSpPr txBox="1"/>
          <p:nvPr/>
        </p:nvSpPr>
        <p:spPr>
          <a:xfrm>
            <a:off x="11111959" y="2905306"/>
            <a:ext cx="609441" cy="584776"/>
          </a:xfrm>
          <a:prstGeom prst="rect">
            <a:avLst/>
          </a:prstGeom>
        </p:spPr>
        <p:txBody>
          <a:bodyPr vert="horz" lIns="91416" tIns="45708" rIns="91416" bIns="45708" rtlCol="0" anchor="ctr">
            <a:noAutofit/>
          </a:bodyPr>
          <a:lstStyle/>
          <a:p>
            <a:pPr lvl="0"/>
            <a:r>
              <a:rPr lang="en-US" sz="7998"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918727257"/>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8539" y="2438403"/>
            <a:ext cx="8913078" cy="2724845"/>
          </a:xfrm>
        </p:spPr>
        <p:txBody>
          <a:bodyPr anchor="b">
            <a:normAutofit/>
          </a:bodyPr>
          <a:lstStyle>
            <a:lvl1pPr algn="l">
              <a:defRPr sz="4799"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8539" y="5181600"/>
            <a:ext cx="8913078"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41ECAE35-1C35-4D77-9B3D-53EF4C69F436}" type="datetime1">
              <a:rPr lang="en-US" smtClean="0"/>
              <a:pPr/>
              <a:t>12/2/2015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6" y="4911728"/>
            <a:ext cx="1588113"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675" y="4983090"/>
            <a:ext cx="779564" cy="365125"/>
          </a:xfrm>
        </p:spPr>
        <p:txBody>
          <a:bodyPr/>
          <a:lstStyle/>
          <a:p>
            <a:fld id="{7DC1BBB0-96F0-4077-A278-0F3FB5C104D3}" type="slidenum">
              <a:rPr lang="en-US" smtClean="0"/>
              <a:pPr/>
              <a:t>‹#›</a:t>
            </a:fld>
            <a:endParaRPr lang="en-US" dirty="0"/>
          </a:p>
        </p:txBody>
      </p:sp>
    </p:spTree>
    <p:extLst>
      <p:ext uri="{BB962C8B-B14F-4D97-AF65-F5344CB8AC3E}">
        <p14:creationId xmlns:p14="http://schemas.microsoft.com/office/powerpoint/2010/main" val="4157859180"/>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207" y="609600"/>
            <a:ext cx="8391739" cy="2895600"/>
          </a:xfrm>
        </p:spPr>
        <p:txBody>
          <a:bodyPr anchor="ctr">
            <a:normAutofit/>
          </a:bodyPr>
          <a:lstStyle>
            <a:lvl1pPr algn="l">
              <a:defRPr sz="4799"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8538" y="4343400"/>
            <a:ext cx="8913078" cy="838200"/>
          </a:xfrm>
        </p:spPr>
        <p:txBody>
          <a:bodyPr anchor="b">
            <a:noAutofit/>
          </a:bodyPr>
          <a:lstStyle>
            <a:lvl1pPr marL="0" indent="0">
              <a:buFontTx/>
              <a:buNone/>
              <a:defRPr sz="2399">
                <a:solidFill>
                  <a:schemeClr val="accent1"/>
                </a:solidFill>
              </a:defRPr>
            </a:lvl1pPr>
            <a:lvl2pPr marL="457063" indent="0">
              <a:buFontTx/>
              <a:buNone/>
              <a:defRPr/>
            </a:lvl2pPr>
            <a:lvl3pPr marL="914126" indent="0">
              <a:buFontTx/>
              <a:buNone/>
              <a:defRPr/>
            </a:lvl3pPr>
            <a:lvl4pPr marL="1371189" indent="0">
              <a:buFontTx/>
              <a:buNone/>
              <a:defRPr/>
            </a:lvl4pPr>
            <a:lvl5pPr marL="1828251"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8539" y="5181600"/>
            <a:ext cx="8913078"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41ECAE35-1C35-4D77-9B3D-53EF4C69F436}" type="datetime1">
              <a:rPr lang="en-US" smtClean="0"/>
              <a:pPr/>
              <a:t>12/2/2015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6" y="4911728"/>
            <a:ext cx="1588113"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675" y="4983090"/>
            <a:ext cx="779564" cy="365125"/>
          </a:xfrm>
        </p:spPr>
        <p:txBody>
          <a:bodyPr/>
          <a:lstStyle/>
          <a:p>
            <a:fld id="{7DC1BBB0-96F0-4077-A278-0F3FB5C104D3}" type="slidenum">
              <a:rPr lang="en-US" smtClean="0"/>
              <a:pPr/>
              <a:t>‹#›</a:t>
            </a:fld>
            <a:endParaRPr lang="en-US" dirty="0"/>
          </a:p>
        </p:txBody>
      </p:sp>
      <p:sp>
        <p:nvSpPr>
          <p:cNvPr id="17" name="TextBox 16"/>
          <p:cNvSpPr txBox="1"/>
          <p:nvPr/>
        </p:nvSpPr>
        <p:spPr>
          <a:xfrm>
            <a:off x="2467011" y="648005"/>
            <a:ext cx="609441" cy="584776"/>
          </a:xfrm>
          <a:prstGeom prst="rect">
            <a:avLst/>
          </a:prstGeom>
        </p:spPr>
        <p:txBody>
          <a:bodyPr vert="horz" lIns="91416" tIns="45708" rIns="91416" bIns="45708" rtlCol="0" anchor="ctr">
            <a:noAutofit/>
          </a:bodyPr>
          <a:lstStyle/>
          <a:p>
            <a:pPr lvl="0"/>
            <a:r>
              <a:rPr lang="en-US" sz="7998" baseline="0" dirty="0">
                <a:ln w="3175" cmpd="sng">
                  <a:noFill/>
                </a:ln>
                <a:solidFill>
                  <a:schemeClr val="accent1"/>
                </a:solidFill>
                <a:effectLst/>
                <a:latin typeface="Arial"/>
              </a:rPr>
              <a:t>“</a:t>
            </a:r>
          </a:p>
        </p:txBody>
      </p:sp>
      <p:sp>
        <p:nvSpPr>
          <p:cNvPr id="18" name="TextBox 17"/>
          <p:cNvSpPr txBox="1"/>
          <p:nvPr/>
        </p:nvSpPr>
        <p:spPr>
          <a:xfrm>
            <a:off x="11111959" y="2905306"/>
            <a:ext cx="609441" cy="584776"/>
          </a:xfrm>
          <a:prstGeom prst="rect">
            <a:avLst/>
          </a:prstGeom>
        </p:spPr>
        <p:txBody>
          <a:bodyPr vert="horz" lIns="91416" tIns="45708" rIns="91416" bIns="45708" rtlCol="0" anchor="ctr">
            <a:noAutofit/>
          </a:bodyPr>
          <a:lstStyle/>
          <a:p>
            <a:pPr lvl="0"/>
            <a:r>
              <a:rPr lang="en-US" sz="7998"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611905314"/>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8540" y="627407"/>
            <a:ext cx="8913077" cy="2880020"/>
          </a:xfrm>
        </p:spPr>
        <p:txBody>
          <a:bodyPr anchor="ctr">
            <a:normAutofit/>
          </a:bodyPr>
          <a:lstStyle>
            <a:lvl1pPr algn="l">
              <a:defRPr sz="4799"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8538" y="4343400"/>
            <a:ext cx="8913078" cy="838200"/>
          </a:xfrm>
        </p:spPr>
        <p:txBody>
          <a:bodyPr anchor="b">
            <a:noAutofit/>
          </a:bodyPr>
          <a:lstStyle>
            <a:lvl1pPr marL="0" indent="0">
              <a:buFontTx/>
              <a:buNone/>
              <a:defRPr sz="2399">
                <a:solidFill>
                  <a:schemeClr val="accent1"/>
                </a:solidFill>
              </a:defRPr>
            </a:lvl1pPr>
            <a:lvl2pPr marL="457063" indent="0">
              <a:buFontTx/>
              <a:buNone/>
              <a:defRPr/>
            </a:lvl2pPr>
            <a:lvl3pPr marL="914126" indent="0">
              <a:buFontTx/>
              <a:buNone/>
              <a:defRPr/>
            </a:lvl3pPr>
            <a:lvl4pPr marL="1371189" indent="0">
              <a:buFontTx/>
              <a:buNone/>
              <a:defRPr/>
            </a:lvl4pPr>
            <a:lvl5pPr marL="1828251"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8539" y="5181600"/>
            <a:ext cx="8913078"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41ECAE35-1C35-4D77-9B3D-53EF4C69F436}" type="datetime1">
              <a:rPr lang="en-US" smtClean="0"/>
              <a:pPr/>
              <a:t>12/2/2015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6" y="4911728"/>
            <a:ext cx="1588113"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675" y="4983090"/>
            <a:ext cx="779564" cy="365125"/>
          </a:xfrm>
        </p:spPr>
        <p:txBody>
          <a:bodyPr/>
          <a:lstStyle/>
          <a:p>
            <a:fld id="{7DC1BBB0-96F0-4077-A278-0F3FB5C104D3}" type="slidenum">
              <a:rPr lang="en-US" smtClean="0"/>
              <a:pPr/>
              <a:t>‹#›</a:t>
            </a:fld>
            <a:endParaRPr lang="en-US" dirty="0"/>
          </a:p>
        </p:txBody>
      </p:sp>
    </p:spTree>
    <p:extLst>
      <p:ext uri="{BB962C8B-B14F-4D97-AF65-F5344CB8AC3E}">
        <p14:creationId xmlns:p14="http://schemas.microsoft.com/office/powerpoint/2010/main" val="1849300309"/>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050183B-2599-4C1D-AD6D-5B16EB7D3C87}" type="datetime1">
              <a:rPr lang="en-US" smtClean="0"/>
              <a:pPr/>
              <a:t>12/2/2015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6" y="714378"/>
            <a:ext cx="1588113"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DC1BBB0-96F0-4077-A278-0F3FB5C104D3}" type="slidenum">
              <a:rPr lang="en-US" smtClean="0"/>
              <a:pPr/>
              <a:t>‹#›</a:t>
            </a:fld>
            <a:endParaRPr lang="en-US" dirty="0"/>
          </a:p>
        </p:txBody>
      </p:sp>
    </p:spTree>
    <p:extLst>
      <p:ext uri="{BB962C8B-B14F-4D97-AF65-F5344CB8AC3E}">
        <p14:creationId xmlns:p14="http://schemas.microsoft.com/office/powerpoint/2010/main" val="29015160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2392" y="627408"/>
            <a:ext cx="2207026"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8538" y="627408"/>
            <a:ext cx="6475313"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FB62E89-3582-4B1F-984C-F3ECC7AE9F55}" type="datetime1">
              <a:rPr lang="en-US" smtClean="0"/>
              <a:pPr/>
              <a:t>12/2/2015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6" y="714378"/>
            <a:ext cx="1588113"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DC1BBB0-96F0-4077-A278-0F3FB5C104D3}" type="slidenum">
              <a:rPr lang="en-US" smtClean="0"/>
              <a:pPr/>
              <a:t>‹#›</a:t>
            </a:fld>
            <a:endParaRPr lang="en-US" dirty="0"/>
          </a:p>
        </p:txBody>
      </p:sp>
    </p:spTree>
    <p:extLst>
      <p:ext uri="{BB962C8B-B14F-4D97-AF65-F5344CB8AC3E}">
        <p14:creationId xmlns:p14="http://schemas.microsoft.com/office/powerpoint/2010/main" val="1313601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251" y="624110"/>
            <a:ext cx="8909366"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8538" y="2133600"/>
            <a:ext cx="8913078"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54F6C13-54DF-4C1D-865C-61E076D0D04F}" type="datetime1">
              <a:rPr lang="en-US" smtClean="0"/>
              <a:pPr/>
              <a:t>12/2/2015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6" y="714378"/>
            <a:ext cx="1588113"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DC1BBB0-96F0-4077-A278-0F3FB5C104D3}" type="slidenum">
              <a:rPr lang="en-US" smtClean="0"/>
              <a:pPr/>
              <a:t>‹#›</a:t>
            </a:fld>
            <a:endParaRPr lang="en-US" dirty="0"/>
          </a:p>
        </p:txBody>
      </p:sp>
    </p:spTree>
    <p:extLst>
      <p:ext uri="{BB962C8B-B14F-4D97-AF65-F5344CB8AC3E}">
        <p14:creationId xmlns:p14="http://schemas.microsoft.com/office/powerpoint/2010/main" val="30110440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8540" y="2058750"/>
            <a:ext cx="8913077" cy="1468800"/>
          </a:xfrm>
        </p:spPr>
        <p:txBody>
          <a:bodyPr anchor="b"/>
          <a:lstStyle>
            <a:lvl1pPr algn="l">
              <a:defRPr sz="3999"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8540" y="3530129"/>
            <a:ext cx="8913077" cy="860400"/>
          </a:xfrm>
        </p:spPr>
        <p:txBody>
          <a:bodyPr anchor="t"/>
          <a:lstStyle>
            <a:lvl1pPr marL="0" indent="0" algn="l">
              <a:buNone/>
              <a:defRPr sz="1999">
                <a:solidFill>
                  <a:schemeClr val="tx1">
                    <a:lumMod val="65000"/>
                    <a:lumOff val="35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8C79F7B-F80B-466F-B0C8-AEA3BFB37BF1}" type="datetime1">
              <a:rPr lang="en-US" smtClean="0"/>
              <a:pPr/>
              <a:t>12/2/2015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6" y="3178178"/>
            <a:ext cx="1588113"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675" y="3244142"/>
            <a:ext cx="779564" cy="365125"/>
          </a:xfrm>
        </p:spPr>
        <p:txBody>
          <a:bodyPr/>
          <a:lstStyle/>
          <a:p>
            <a:fld id="{7DC1BBB0-96F0-4077-A278-0F3FB5C104D3}" type="slidenum">
              <a:rPr lang="en-US" smtClean="0"/>
              <a:pPr/>
              <a:t>‹#›</a:t>
            </a:fld>
            <a:endParaRPr lang="en-US" dirty="0"/>
          </a:p>
        </p:txBody>
      </p:sp>
    </p:spTree>
    <p:extLst>
      <p:ext uri="{BB962C8B-B14F-4D97-AF65-F5344CB8AC3E}">
        <p14:creationId xmlns:p14="http://schemas.microsoft.com/office/powerpoint/2010/main" val="2641066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8539" y="2133600"/>
            <a:ext cx="4312741"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88874" y="2126222"/>
            <a:ext cx="4312741"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6AB0801-7BCB-48C4-8CDC-E750B9A4D358}" type="datetime1">
              <a:rPr lang="en-US" smtClean="0"/>
              <a:pPr/>
              <a:t>12/2/2015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6" y="714378"/>
            <a:ext cx="1588113"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675" y="787785"/>
            <a:ext cx="779564" cy="365125"/>
          </a:xfrm>
        </p:spPr>
        <p:txBody>
          <a:bodyPr/>
          <a:lstStyle/>
          <a:p>
            <a:fld id="{7DC1BBB0-96F0-4077-A278-0F3FB5C104D3}" type="slidenum">
              <a:rPr lang="en-US" smtClean="0"/>
              <a:pPr/>
              <a:t>‹#›</a:t>
            </a:fld>
            <a:endParaRPr lang="en-US" dirty="0"/>
          </a:p>
        </p:txBody>
      </p:sp>
    </p:spTree>
    <p:extLst>
      <p:ext uri="{BB962C8B-B14F-4D97-AF65-F5344CB8AC3E}">
        <p14:creationId xmlns:p14="http://schemas.microsoft.com/office/powerpoint/2010/main" val="21390394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8609" y="1972703"/>
            <a:ext cx="3991692" cy="576262"/>
          </a:xfrm>
        </p:spPr>
        <p:txBody>
          <a:bodyPr anchor="b">
            <a:noAutofit/>
          </a:bodyPr>
          <a:lstStyle>
            <a:lvl1pPr marL="0" indent="0">
              <a:buNone/>
              <a:defRPr sz="2399" b="0"/>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8538" y="2548966"/>
            <a:ext cx="4341762"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4675" y="1969475"/>
            <a:ext cx="3997960" cy="576262"/>
          </a:xfrm>
        </p:spPr>
        <p:txBody>
          <a:bodyPr anchor="b">
            <a:noAutofit/>
          </a:bodyPr>
          <a:lstStyle>
            <a:lvl1pPr marL="0" indent="0">
              <a:buNone/>
              <a:defRPr sz="2399" b="0"/>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5092" y="2545738"/>
            <a:ext cx="433754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C23ED97-2A6F-4771-AFCD-9917647BC800}" type="datetime1">
              <a:rPr lang="en-US" smtClean="0"/>
              <a:pPr/>
              <a:t>12/2/2015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6" y="714378"/>
            <a:ext cx="1588113"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675" y="787785"/>
            <a:ext cx="779564" cy="365125"/>
          </a:xfrm>
        </p:spPr>
        <p:txBody>
          <a:bodyPr/>
          <a:lstStyle/>
          <a:p>
            <a:fld id="{7DC1BBB0-96F0-4077-A278-0F3FB5C104D3}" type="slidenum">
              <a:rPr lang="en-US" smtClean="0"/>
              <a:pPr/>
              <a:t>‹#›</a:t>
            </a:fld>
            <a:endParaRPr lang="en-US" dirty="0"/>
          </a:p>
        </p:txBody>
      </p:sp>
    </p:spTree>
    <p:extLst>
      <p:ext uri="{BB962C8B-B14F-4D97-AF65-F5344CB8AC3E}">
        <p14:creationId xmlns:p14="http://schemas.microsoft.com/office/powerpoint/2010/main" val="4103352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45C437A-0FE7-4C86-BFB0-B6B8407562F9}" type="datetime1">
              <a:rPr lang="en-US" smtClean="0"/>
              <a:pPr/>
              <a:t>12/2/2015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6" y="714378"/>
            <a:ext cx="1588113"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7DC1BBB0-96F0-4077-A278-0F3FB5C104D3}" type="slidenum">
              <a:rPr lang="en-US" smtClean="0"/>
              <a:pPr/>
              <a:t>‹#›</a:t>
            </a:fld>
            <a:endParaRPr lang="en-US" dirty="0"/>
          </a:p>
        </p:txBody>
      </p:sp>
    </p:spTree>
    <p:extLst>
      <p:ext uri="{BB962C8B-B14F-4D97-AF65-F5344CB8AC3E}">
        <p14:creationId xmlns:p14="http://schemas.microsoft.com/office/powerpoint/2010/main" val="618069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0C697BB-4962-43D1-8FB7-F31ABEEF66A1}" type="datetime1">
              <a:rPr lang="en-US" smtClean="0"/>
              <a:pPr/>
              <a:t>12/2/2015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6" y="714378"/>
            <a:ext cx="1588113"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7DC1BBB0-96F0-4077-A278-0F3FB5C104D3}" type="slidenum">
              <a:rPr lang="en-US" smtClean="0"/>
              <a:pPr/>
              <a:t>‹#›</a:t>
            </a:fld>
            <a:endParaRPr lang="en-US" dirty="0"/>
          </a:p>
        </p:txBody>
      </p:sp>
    </p:spTree>
    <p:extLst>
      <p:ext uri="{BB962C8B-B14F-4D97-AF65-F5344CB8AC3E}">
        <p14:creationId xmlns:p14="http://schemas.microsoft.com/office/powerpoint/2010/main" val="16684226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8538" y="446088"/>
            <a:ext cx="3504286" cy="976312"/>
          </a:xfrm>
        </p:spPr>
        <p:txBody>
          <a:bodyPr anchor="b"/>
          <a:lstStyle>
            <a:lvl1pPr algn="l">
              <a:defRPr sz="1999" b="0"/>
            </a:lvl1pPr>
          </a:lstStyle>
          <a:p>
            <a:r>
              <a:rPr lang="en-US" smtClean="0"/>
              <a:t>Click to edit Master title style</a:t>
            </a:r>
            <a:endParaRPr lang="en-US" dirty="0"/>
          </a:p>
        </p:txBody>
      </p:sp>
      <p:sp>
        <p:nvSpPr>
          <p:cNvPr id="3" name="Content Placeholder 2"/>
          <p:cNvSpPr>
            <a:spLocks noGrp="1"/>
          </p:cNvSpPr>
          <p:nvPr>
            <p:ph idx="1"/>
          </p:nvPr>
        </p:nvSpPr>
        <p:spPr>
          <a:xfrm>
            <a:off x="6321365" y="446091"/>
            <a:ext cx="5180251"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8538" y="1598613"/>
            <a:ext cx="3504286" cy="4262436"/>
          </a:xfrm>
        </p:spPr>
        <p:txBody>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E118707-E6E5-4948-AA0F-51CA07925AE1}" type="datetime1">
              <a:rPr lang="en-US" smtClean="0"/>
              <a:pPr/>
              <a:t>12/2/2015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6" y="714378"/>
            <a:ext cx="1588113"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7DC1BBB0-96F0-4077-A278-0F3FB5C104D3}" type="slidenum">
              <a:rPr lang="en-US" smtClean="0"/>
              <a:pPr/>
              <a:t>‹#›</a:t>
            </a:fld>
            <a:endParaRPr lang="en-US" dirty="0"/>
          </a:p>
        </p:txBody>
      </p:sp>
    </p:spTree>
    <p:extLst>
      <p:ext uri="{BB962C8B-B14F-4D97-AF65-F5344CB8AC3E}">
        <p14:creationId xmlns:p14="http://schemas.microsoft.com/office/powerpoint/2010/main" val="38892927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8539" y="4800600"/>
            <a:ext cx="8913078" cy="566738"/>
          </a:xfrm>
        </p:spPr>
        <p:txBody>
          <a:bodyPr anchor="b">
            <a:normAutofit/>
          </a:bodyPr>
          <a:lstStyle>
            <a:lvl1pPr algn="l">
              <a:defRPr sz="2399"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8538" y="634965"/>
            <a:ext cx="8913078" cy="3854970"/>
          </a:xfrm>
        </p:spPr>
        <p:txBody>
          <a:bodyPr anchor="t">
            <a:normAutofit/>
          </a:bodyPr>
          <a:lstStyle>
            <a:lvl1pPr marL="0" indent="0" algn="ctr">
              <a:buNone/>
              <a:defRPr sz="1600"/>
            </a:lvl1pPr>
            <a:lvl2pPr marL="457063" indent="0">
              <a:buNone/>
              <a:defRPr sz="1600"/>
            </a:lvl2pPr>
            <a:lvl3pPr marL="914126" indent="0">
              <a:buNone/>
              <a:defRPr sz="1600"/>
            </a:lvl3pPr>
            <a:lvl4pPr marL="1371189" indent="0">
              <a:buNone/>
              <a:defRPr sz="1600"/>
            </a:lvl4pPr>
            <a:lvl5pPr marL="1828251" indent="0">
              <a:buNone/>
              <a:defRPr sz="1600"/>
            </a:lvl5pPr>
            <a:lvl6pPr marL="2285314" indent="0">
              <a:buNone/>
              <a:defRPr sz="1600"/>
            </a:lvl6pPr>
            <a:lvl7pPr marL="2742377" indent="0">
              <a:buNone/>
              <a:defRPr sz="1600"/>
            </a:lvl7pPr>
            <a:lvl8pPr marL="3199440" indent="0">
              <a:buNone/>
              <a:defRPr sz="1600"/>
            </a:lvl8pPr>
            <a:lvl9pPr marL="3656503"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8539" y="5367338"/>
            <a:ext cx="8913078" cy="493712"/>
          </a:xfrm>
        </p:spPr>
        <p:txBody>
          <a:bodyPr>
            <a:normAutofit/>
          </a:bodyPr>
          <a:lstStyle>
            <a:lvl1pPr marL="0" indent="0">
              <a:buNone/>
              <a:defRPr sz="12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AD71185-418D-40F3-80A2-3798EF34B440}" type="datetime1">
              <a:rPr lang="en-US" smtClean="0"/>
              <a:pPr/>
              <a:t>12/2/2015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6" y="4911728"/>
            <a:ext cx="1588113"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675" y="4983090"/>
            <a:ext cx="779564" cy="365125"/>
          </a:xfrm>
        </p:spPr>
        <p:txBody>
          <a:bodyPr/>
          <a:lstStyle/>
          <a:p>
            <a:fld id="{7DC1BBB0-96F0-4077-A278-0F3FB5C104D3}" type="slidenum">
              <a:rPr lang="en-US" smtClean="0"/>
              <a:pPr/>
              <a:t>‹#›</a:t>
            </a:fld>
            <a:endParaRPr lang="en-US" dirty="0"/>
          </a:p>
        </p:txBody>
      </p:sp>
      <p:sp>
        <p:nvSpPr>
          <p:cNvPr id="10" name="Rectangle 9"/>
          <p:cNvSpPr/>
          <p:nvPr userDrawn="1"/>
        </p:nvSpPr>
        <p:spPr>
          <a:xfrm>
            <a:off x="5103813" y="0"/>
            <a:ext cx="6324601"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sz="1800" dirty="0"/>
          </a:p>
        </p:txBody>
      </p:sp>
    </p:spTree>
    <p:extLst>
      <p:ext uri="{BB962C8B-B14F-4D97-AF65-F5344CB8AC3E}">
        <p14:creationId xmlns:p14="http://schemas.microsoft.com/office/powerpoint/2010/main" val="15321247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2" y="228600"/>
            <a:ext cx="2850773"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15" y="-786"/>
            <a:ext cx="2356060"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32"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249" y="624110"/>
            <a:ext cx="8909366"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8538" y="2133600"/>
            <a:ext cx="8913078"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58914" y="6130437"/>
            <a:ext cx="1145984"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41ECAE35-1C35-4D77-9B3D-53EF4C69F436}" type="datetime1">
              <a:rPr lang="en-US" smtClean="0"/>
              <a:pPr/>
              <a:t>12/2/2015</a:t>
            </a:fld>
            <a:endParaRPr lang="en-US" dirty="0"/>
          </a:p>
        </p:txBody>
      </p:sp>
      <p:sp>
        <p:nvSpPr>
          <p:cNvPr id="5" name="Footer Placeholder 4"/>
          <p:cNvSpPr>
            <a:spLocks noGrp="1"/>
          </p:cNvSpPr>
          <p:nvPr>
            <p:ph type="ftr" sz="quarter" idx="3"/>
          </p:nvPr>
        </p:nvSpPr>
        <p:spPr>
          <a:xfrm>
            <a:off x="2588538" y="6135811"/>
            <a:ext cx="7618016"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675" y="787785"/>
            <a:ext cx="779564" cy="365125"/>
          </a:xfrm>
          <a:prstGeom prst="rect">
            <a:avLst/>
          </a:prstGeom>
        </p:spPr>
        <p:txBody>
          <a:bodyPr vert="horz" lIns="91440" tIns="45720" rIns="91440" bIns="45720" rtlCol="0" anchor="ctr"/>
          <a:lstStyle>
            <a:lvl1pPr algn="r">
              <a:defRPr sz="1999">
                <a:solidFill>
                  <a:srgbClr val="FEFFFF"/>
                </a:solidFill>
              </a:defRPr>
            </a:lvl1pPr>
          </a:lstStyle>
          <a:p>
            <a:fld id="{7DC1BBB0-96F0-4077-A278-0F3FB5C104D3}" type="slidenum">
              <a:rPr lang="en-US" smtClean="0"/>
              <a:pPr/>
              <a:t>‹#›</a:t>
            </a:fld>
            <a:endParaRPr lang="en-US" dirty="0"/>
          </a:p>
        </p:txBody>
      </p:sp>
    </p:spTree>
    <p:extLst>
      <p:ext uri="{BB962C8B-B14F-4D97-AF65-F5344CB8AC3E}">
        <p14:creationId xmlns:p14="http://schemas.microsoft.com/office/powerpoint/2010/main" val="2267037338"/>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3" r:id="rId13"/>
    <p:sldLayoutId id="2147483734" r:id="rId14"/>
    <p:sldLayoutId id="2147483735" r:id="rId15"/>
    <p:sldLayoutId id="2147483736" r:id="rId1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sldNum="0" hdr="0" ftr="0" dt="0"/>
  <p:txStyles>
    <p:titleStyle>
      <a:lvl1pPr algn="l" defTabSz="457063" rtl="0" eaLnBrk="1" latinLnBrk="0" hangingPunct="1">
        <a:spcBef>
          <a:spcPct val="0"/>
        </a:spcBef>
        <a:buNone/>
        <a:defRPr sz="3599"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797" indent="-342797" algn="l" defTabSz="457063" rtl="0" eaLnBrk="1" latinLnBrk="0" hangingPunct="1">
        <a:spcBef>
          <a:spcPts val="1000"/>
        </a:spcBef>
        <a:spcAft>
          <a:spcPts val="0"/>
        </a:spcAft>
        <a:buClr>
          <a:schemeClr val="accent1"/>
        </a:buClr>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063" rtl="0" eaLnBrk="1" latinLnBrk="0" hangingPunct="1">
        <a:defRPr sz="1799" kern="1200">
          <a:solidFill>
            <a:schemeClr val="tx1"/>
          </a:solidFill>
          <a:latin typeface="+mn-lt"/>
          <a:ea typeface="+mn-ea"/>
          <a:cs typeface="+mn-cs"/>
        </a:defRPr>
      </a:lvl1pPr>
      <a:lvl2pPr marL="457063" algn="l" defTabSz="457063" rtl="0" eaLnBrk="1" latinLnBrk="0" hangingPunct="1">
        <a:defRPr sz="1799" kern="1200">
          <a:solidFill>
            <a:schemeClr val="tx1"/>
          </a:solidFill>
          <a:latin typeface="+mn-lt"/>
          <a:ea typeface="+mn-ea"/>
          <a:cs typeface="+mn-cs"/>
        </a:defRPr>
      </a:lvl2pPr>
      <a:lvl3pPr marL="914126" algn="l" defTabSz="457063" rtl="0" eaLnBrk="1" latinLnBrk="0" hangingPunct="1">
        <a:defRPr sz="1799" kern="1200">
          <a:solidFill>
            <a:schemeClr val="tx1"/>
          </a:solidFill>
          <a:latin typeface="+mn-lt"/>
          <a:ea typeface="+mn-ea"/>
          <a:cs typeface="+mn-cs"/>
        </a:defRPr>
      </a:lvl3pPr>
      <a:lvl4pPr marL="1371189" algn="l" defTabSz="457063" rtl="0" eaLnBrk="1" latinLnBrk="0" hangingPunct="1">
        <a:defRPr sz="1799" kern="1200">
          <a:solidFill>
            <a:schemeClr val="tx1"/>
          </a:solidFill>
          <a:latin typeface="+mn-lt"/>
          <a:ea typeface="+mn-ea"/>
          <a:cs typeface="+mn-cs"/>
        </a:defRPr>
      </a:lvl4pPr>
      <a:lvl5pPr marL="1828251" algn="l" defTabSz="457063" rtl="0" eaLnBrk="1" latinLnBrk="0" hangingPunct="1">
        <a:defRPr sz="1799" kern="1200">
          <a:solidFill>
            <a:schemeClr val="tx1"/>
          </a:solidFill>
          <a:latin typeface="+mn-lt"/>
          <a:ea typeface="+mn-ea"/>
          <a:cs typeface="+mn-cs"/>
        </a:defRPr>
      </a:lvl5pPr>
      <a:lvl6pPr marL="2285314" algn="l" defTabSz="457063" rtl="0" eaLnBrk="1" latinLnBrk="0" hangingPunct="1">
        <a:defRPr sz="1799" kern="1200">
          <a:solidFill>
            <a:schemeClr val="tx1"/>
          </a:solidFill>
          <a:latin typeface="+mn-lt"/>
          <a:ea typeface="+mn-ea"/>
          <a:cs typeface="+mn-cs"/>
        </a:defRPr>
      </a:lvl6pPr>
      <a:lvl7pPr marL="2742377" algn="l" defTabSz="457063" rtl="0" eaLnBrk="1" latinLnBrk="0" hangingPunct="1">
        <a:defRPr sz="1799" kern="1200">
          <a:solidFill>
            <a:schemeClr val="tx1"/>
          </a:solidFill>
          <a:latin typeface="+mn-lt"/>
          <a:ea typeface="+mn-ea"/>
          <a:cs typeface="+mn-cs"/>
        </a:defRPr>
      </a:lvl7pPr>
      <a:lvl8pPr marL="3199440" algn="l" defTabSz="457063" rtl="0" eaLnBrk="1" latinLnBrk="0" hangingPunct="1">
        <a:defRPr sz="1799" kern="1200">
          <a:solidFill>
            <a:schemeClr val="tx1"/>
          </a:solidFill>
          <a:latin typeface="+mn-lt"/>
          <a:ea typeface="+mn-ea"/>
          <a:cs typeface="+mn-cs"/>
        </a:defRPr>
      </a:lvl8pPr>
      <a:lvl9pPr marL="3656503" algn="l" defTabSz="457063" rtl="0" eaLnBrk="1" latinLnBrk="0" hangingPunct="1">
        <a:defRPr sz="1799"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vnreview.vn/image/88/42/884215.jpg?t=1387957032192" TargetMode="External"/><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1.jpe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0813" y="2057400"/>
            <a:ext cx="12038013" cy="3429000"/>
          </a:xfrm>
        </p:spPr>
        <p:txBody>
          <a:bodyPr>
            <a:normAutofit/>
            <a:scene3d>
              <a:camera prst="orthographicFront"/>
              <a:lightRig rig="threePt" dir="t"/>
            </a:scene3d>
            <a:sp3d extrusionH="57150">
              <a:bevelT w="38100" h="38100" prst="convex"/>
            </a:sp3d>
          </a:bodyPr>
          <a:lstStyle/>
          <a:p>
            <a:pPr algn="ctr"/>
            <a:r>
              <a:rPr lang="en-US" sz="4800" dirty="0">
                <a:latin typeface="Cambria Math" panose="02040503050406030204" pitchFamily="18" charset="0"/>
                <a:ea typeface="Cambria Math" panose="02040503050406030204" pitchFamily="18" charset="0"/>
                <a:cs typeface="Times New Roman" panose="02020603050405020304" pitchFamily="18" charset="0"/>
              </a:rPr>
              <a:t>CÁC VẤN ĐỀ HIỆN ĐẠI</a:t>
            </a:r>
            <a:br>
              <a:rPr lang="en-US" sz="4800" dirty="0">
                <a:latin typeface="Cambria Math" panose="02040503050406030204" pitchFamily="18" charset="0"/>
                <a:ea typeface="Cambria Math" panose="02040503050406030204" pitchFamily="18" charset="0"/>
                <a:cs typeface="Times New Roman" panose="02020603050405020304" pitchFamily="18" charset="0"/>
              </a:rPr>
            </a:br>
            <a:r>
              <a:rPr lang="en-US" sz="4800" dirty="0">
                <a:latin typeface="Cambria Math" panose="02040503050406030204" pitchFamily="18" charset="0"/>
                <a:ea typeface="Cambria Math" panose="02040503050406030204" pitchFamily="18" charset="0"/>
                <a:cs typeface="Times New Roman" panose="02020603050405020304" pitchFamily="18" charset="0"/>
              </a:rPr>
              <a:t>TRONG CÔNG </a:t>
            </a:r>
            <a:r>
              <a:rPr lang="en-US" sz="4800" dirty="0">
                <a:latin typeface="Cambria Math" panose="02040503050406030204" pitchFamily="18" charset="0"/>
                <a:ea typeface="Cambria Math" panose="02040503050406030204" pitchFamily="18" charset="0"/>
                <a:cs typeface="Times New Roman" panose="02020603050405020304" pitchFamily="18" charset="0"/>
              </a:rPr>
              <a:t>NGHỆ </a:t>
            </a:r>
            <a:r>
              <a:rPr lang="en-US" sz="4800" dirty="0">
                <a:latin typeface="Cambria Math" panose="02040503050406030204" pitchFamily="18" charset="0"/>
                <a:ea typeface="Cambria Math" panose="02040503050406030204" pitchFamily="18" charset="0"/>
                <a:cs typeface="Times New Roman" panose="02020603050405020304" pitchFamily="18" charset="0"/>
              </a:rPr>
              <a:t>THÔNG TIN</a:t>
            </a:r>
            <a:r>
              <a:rPr lang="en-US" sz="2600" dirty="0">
                <a:latin typeface="Cambria Math" panose="02040503050406030204" pitchFamily="18" charset="0"/>
                <a:ea typeface="Cambria Math" panose="02040503050406030204" pitchFamily="18" charset="0"/>
                <a:cs typeface="Times New Roman" panose="02020603050405020304" pitchFamily="18" charset="0"/>
              </a:rPr>
              <a:t/>
            </a:r>
            <a:br>
              <a:rPr lang="en-US" sz="2600" dirty="0">
                <a:latin typeface="Cambria Math" panose="02040503050406030204" pitchFamily="18" charset="0"/>
                <a:ea typeface="Cambria Math" panose="02040503050406030204" pitchFamily="18" charset="0"/>
                <a:cs typeface="Times New Roman" panose="02020603050405020304" pitchFamily="18" charset="0"/>
              </a:rPr>
            </a:br>
            <a:r>
              <a:rPr lang="en-US" sz="2600" dirty="0">
                <a:latin typeface="Cambria Math" panose="02040503050406030204" pitchFamily="18" charset="0"/>
                <a:ea typeface="Cambria Math" panose="02040503050406030204" pitchFamily="18" charset="0"/>
                <a:cs typeface="Times New Roman" panose="02020603050405020304" pitchFamily="18" charset="0"/>
              </a:rPr>
              <a:t/>
            </a:r>
            <a:br>
              <a:rPr lang="en-US" sz="2600" dirty="0">
                <a:latin typeface="Cambria Math" panose="02040503050406030204" pitchFamily="18" charset="0"/>
                <a:ea typeface="Cambria Math" panose="02040503050406030204" pitchFamily="18" charset="0"/>
                <a:cs typeface="Times New Roman" panose="02020603050405020304" pitchFamily="18" charset="0"/>
              </a:rPr>
            </a:br>
            <a:r>
              <a:rPr lang="en-US" sz="4400" dirty="0">
                <a:latin typeface="Cambria Math" panose="02040503050406030204" pitchFamily="18" charset="0"/>
                <a:ea typeface="Cambria Math" panose="02040503050406030204" pitchFamily="18" charset="0"/>
                <a:cs typeface="Times New Roman" panose="02020603050405020304" pitchFamily="18" charset="0"/>
              </a:rPr>
              <a:t>IOT </a:t>
            </a:r>
            <a:r>
              <a:rPr lang="en-US" sz="4400" dirty="0">
                <a:latin typeface="Cambria Math" panose="02040503050406030204" pitchFamily="18" charset="0"/>
                <a:ea typeface="Cambria Math" panose="02040503050406030204" pitchFamily="18" charset="0"/>
                <a:cs typeface="Times New Roman" panose="02020603050405020304" pitchFamily="18" charset="0"/>
              </a:rPr>
              <a:t>- SMART HOME</a:t>
            </a:r>
            <a:endParaRPr lang="en-US" sz="4400" dirty="0">
              <a:latin typeface="Cambria Math" panose="02040503050406030204" pitchFamily="18" charset="0"/>
              <a:ea typeface="Cambria Math" panose="02040503050406030204" pitchFamily="18" charset="0"/>
              <a:cs typeface="Times New Roman" panose="02020603050405020304" pitchFamily="18" charset="0"/>
            </a:endParaRP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32789" y="0"/>
            <a:ext cx="1456036" cy="1436090"/>
          </a:xfrm>
          <a:prstGeom prst="ellipse">
            <a:avLst/>
          </a:prstGeom>
          <a:ln>
            <a:noFill/>
          </a:ln>
          <a:effectLst>
            <a:softEdge rad="112500"/>
          </a:effectLst>
        </p:spPr>
      </p:pic>
    </p:spTree>
    <p:extLst>
      <p:ext uri="{BB962C8B-B14F-4D97-AF65-F5344CB8AC3E}">
        <p14:creationId xmlns:p14="http://schemas.microsoft.com/office/powerpoint/2010/main" val="1516155872"/>
      </p:ext>
    </p:extLst>
  </p:cSld>
  <p:clrMapOvr>
    <a:masterClrMapping/>
  </p:clrMapOvr>
  <p:transition spd="slow">
    <p:randomBar dir="ver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93440" y="139168"/>
            <a:ext cx="9782801" cy="1239837"/>
          </a:xfrm>
        </p:spPr>
        <p:txBody>
          <a:bodyPr/>
          <a:lstStyle/>
          <a:p>
            <a:r>
              <a:rPr lang="en-US" dirty="0" smtClean="0"/>
              <a:t> </a:t>
            </a:r>
            <a:endParaRPr lang="en-US" dirty="0"/>
          </a:p>
        </p:txBody>
      </p:sp>
      <p:sp>
        <p:nvSpPr>
          <p:cNvPr id="6" name="Rectangle 5"/>
          <p:cNvSpPr/>
          <p:nvPr/>
        </p:nvSpPr>
        <p:spPr>
          <a:xfrm>
            <a:off x="3997673" y="304804"/>
            <a:ext cx="4402167" cy="830997"/>
          </a:xfrm>
          <a:prstGeom prst="rect">
            <a:avLst/>
          </a:prstGeom>
        </p:spPr>
        <p:txBody>
          <a:bodyPr wrap="none">
            <a:spAutoFit/>
          </a:bodyPr>
          <a:lstStyle/>
          <a:p>
            <a:pPr algn="ctr" defTabSz="457063">
              <a:spcBef>
                <a:spcPts val="1000"/>
              </a:spcBef>
              <a:buClr>
                <a:schemeClr val="accent1"/>
              </a:buClr>
            </a:pPr>
            <a:r>
              <a:rPr lang="en-US" sz="4800" dirty="0">
                <a:solidFill>
                  <a:schemeClr val="tx1">
                    <a:lumMod val="65000"/>
                    <a:lumOff val="35000"/>
                  </a:schemeClr>
                </a:solidFill>
                <a:latin typeface="Cambria Math" panose="02040503050406030204" pitchFamily="18" charset="0"/>
                <a:ea typeface="Cambria Math" panose="02040503050406030204" pitchFamily="18" charset="0"/>
                <a:cs typeface="Times New Roman" panose="02020603050405020304" pitchFamily="18" charset="0"/>
              </a:rPr>
              <a:t>GIỚI THIỆU IOT</a:t>
            </a:r>
          </a:p>
        </p:txBody>
      </p:sp>
      <p:sp>
        <p:nvSpPr>
          <p:cNvPr id="10" name="Rectangle 9"/>
          <p:cNvSpPr/>
          <p:nvPr/>
        </p:nvSpPr>
        <p:spPr>
          <a:xfrm>
            <a:off x="1593440" y="1256555"/>
            <a:ext cx="5541389" cy="523220"/>
          </a:xfrm>
          <a:prstGeom prst="rect">
            <a:avLst/>
          </a:prstGeom>
        </p:spPr>
        <p:txBody>
          <a:bodyPr wrap="none">
            <a:spAutoFit/>
          </a:bodyPr>
          <a:lstStyle/>
          <a:p>
            <a:r>
              <a:rPr lang="en-US" sz="2800" b="1" dirty="0">
                <a:latin typeface="Cambria" panose="02040503050406030204" pitchFamily="18" charset="0"/>
              </a:rPr>
              <a:t>Quá trình thiết lập mạng Zigbee</a:t>
            </a:r>
            <a:endParaRPr lang="en-US" sz="2800" dirty="0">
              <a:latin typeface="Cambria" panose="02040503050406030204" pitchFamily="18" charset="0"/>
            </a:endParaRP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42087" y="0"/>
            <a:ext cx="1456036" cy="1436090"/>
          </a:xfrm>
          <a:prstGeom prst="ellipse">
            <a:avLst/>
          </a:prstGeom>
          <a:ln>
            <a:noFill/>
          </a:ln>
          <a:effectLst>
            <a:softEdge rad="112500"/>
          </a:effectLst>
        </p:spPr>
      </p:pic>
      <p:sp>
        <p:nvSpPr>
          <p:cNvPr id="12" name="Oval 11"/>
          <p:cNvSpPr/>
          <p:nvPr/>
        </p:nvSpPr>
        <p:spPr>
          <a:xfrm>
            <a:off x="11449318" y="6488668"/>
            <a:ext cx="639651" cy="310667"/>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a:t>10</a:t>
            </a:r>
            <a:endParaRPr lang="en-US" dirty="0"/>
          </a:p>
        </p:txBody>
      </p:sp>
      <p:sp>
        <p:nvSpPr>
          <p:cNvPr id="15" name="Rectangle 14"/>
          <p:cNvSpPr/>
          <p:nvPr/>
        </p:nvSpPr>
        <p:spPr>
          <a:xfrm>
            <a:off x="1624430" y="1923397"/>
            <a:ext cx="9148651" cy="3552767"/>
          </a:xfrm>
          <a:prstGeom prst="rect">
            <a:avLst/>
          </a:prstGeom>
        </p:spPr>
        <p:txBody>
          <a:bodyPr wrap="square">
            <a:spAutoFit/>
          </a:bodyPr>
          <a:lstStyle/>
          <a:p>
            <a:pPr marL="457200" indent="-457200">
              <a:lnSpc>
                <a:spcPct val="90000"/>
              </a:lnSpc>
              <a:spcBef>
                <a:spcPts val="1400"/>
              </a:spcBef>
              <a:buFont typeface="Wingdings" panose="05000000000000000000" pitchFamily="2" charset="2"/>
              <a:buChar char="Ø"/>
            </a:pPr>
            <a:r>
              <a:rPr lang="en-US" sz="2200" dirty="0">
                <a:latin typeface="Cambria" panose="02040503050406030204" pitchFamily="18" charset="0"/>
              </a:rPr>
              <a:t>Quét mạng: Các thiết bị trong mạng quét các kệnh tín hiệu</a:t>
            </a:r>
            <a:endParaRPr lang="en-US" sz="2200" dirty="0">
              <a:latin typeface="Cambria" panose="02040503050406030204" pitchFamily="18" charset="0"/>
            </a:endParaRPr>
          </a:p>
          <a:p>
            <a:pPr marL="457200" indent="-457200">
              <a:lnSpc>
                <a:spcPct val="90000"/>
              </a:lnSpc>
              <a:spcBef>
                <a:spcPts val="1400"/>
              </a:spcBef>
              <a:buFont typeface="Wingdings" panose="05000000000000000000" pitchFamily="2" charset="2"/>
              <a:buChar char="Ø"/>
            </a:pPr>
            <a:r>
              <a:rPr lang="en-US" sz="2200" dirty="0">
                <a:latin typeface="Cambria" panose="02040503050406030204" pitchFamily="18" charset="0"/>
              </a:rPr>
              <a:t>Thiết lập/Gia nhập mạng: Thiết bị tạo ra 1 mạng trên 1 kênh hoặc gia nhập mạng đã tồn tại sẵn</a:t>
            </a:r>
            <a:endParaRPr lang="en-US" sz="2200" dirty="0">
              <a:latin typeface="Cambria" panose="02040503050406030204" pitchFamily="18" charset="0"/>
            </a:endParaRPr>
          </a:p>
          <a:p>
            <a:pPr marL="457200" indent="-457200">
              <a:lnSpc>
                <a:spcPct val="90000"/>
              </a:lnSpc>
              <a:spcBef>
                <a:spcPts val="1400"/>
              </a:spcBef>
              <a:buFont typeface="Wingdings" panose="05000000000000000000" pitchFamily="2" charset="2"/>
              <a:buChar char="Ø"/>
            </a:pPr>
            <a:r>
              <a:rPr lang="en-US" sz="2200" dirty="0">
                <a:latin typeface="Cambria" panose="02040503050406030204" pitchFamily="18" charset="0"/>
              </a:rPr>
              <a:t>Phát hiện thiết bị: Thiết bị sẽ yêu cầu mạng phát hiện ra địa chỉ của mình trên các kênh được kích </a:t>
            </a:r>
            <a:r>
              <a:rPr lang="en-US" sz="2200" dirty="0">
                <a:latin typeface="Cambria" panose="02040503050406030204" pitchFamily="18" charset="0"/>
              </a:rPr>
              <a:t>hoạt</a:t>
            </a:r>
            <a:endParaRPr lang="en-US" sz="2200" dirty="0">
              <a:latin typeface="Cambria" panose="02040503050406030204" pitchFamily="18" charset="0"/>
            </a:endParaRPr>
          </a:p>
          <a:p>
            <a:pPr marL="457200" indent="-457200">
              <a:lnSpc>
                <a:spcPct val="90000"/>
              </a:lnSpc>
              <a:spcBef>
                <a:spcPts val="1400"/>
              </a:spcBef>
              <a:buFont typeface="Wingdings" panose="05000000000000000000" pitchFamily="2" charset="2"/>
              <a:buChar char="Ø"/>
            </a:pPr>
            <a:r>
              <a:rPr lang="en-US" sz="2200" dirty="0">
                <a:latin typeface="Cambria" panose="02040503050406030204" pitchFamily="18" charset="0"/>
              </a:rPr>
              <a:t>Phát </a:t>
            </a:r>
            <a:r>
              <a:rPr lang="en-US" sz="2200" dirty="0">
                <a:latin typeface="Cambria" panose="02040503050406030204" pitchFamily="18" charset="0"/>
              </a:rPr>
              <a:t>hiện dịch vụ: Thiết bị quét các dịch vụ được hỗ trợ trên thiết bị trong phạm vi </a:t>
            </a:r>
            <a:r>
              <a:rPr lang="en-US" sz="2200" dirty="0">
                <a:latin typeface="Cambria" panose="02040503050406030204" pitchFamily="18" charset="0"/>
              </a:rPr>
              <a:t>mạng</a:t>
            </a:r>
            <a:endParaRPr lang="en-US" sz="2200" dirty="0">
              <a:latin typeface="Cambria" panose="02040503050406030204" pitchFamily="18" charset="0"/>
            </a:endParaRPr>
          </a:p>
          <a:p>
            <a:pPr marL="457200" indent="-457200">
              <a:lnSpc>
                <a:spcPct val="90000"/>
              </a:lnSpc>
              <a:spcBef>
                <a:spcPts val="1400"/>
              </a:spcBef>
              <a:buFont typeface="Wingdings" panose="05000000000000000000" pitchFamily="2" charset="2"/>
              <a:buChar char="Ø"/>
            </a:pPr>
            <a:r>
              <a:rPr lang="en-US" sz="2200" dirty="0">
                <a:latin typeface="Cambria" panose="02040503050406030204" pitchFamily="18" charset="0"/>
              </a:rPr>
              <a:t>Liên </a:t>
            </a:r>
            <a:r>
              <a:rPr lang="en-US" sz="2200" dirty="0">
                <a:latin typeface="Cambria" panose="02040503050406030204" pitchFamily="18" charset="0"/>
              </a:rPr>
              <a:t>kết: Thiết bị giao tiếp với nhau thông qua các lệnh và các tin nhắn điều khiển</a:t>
            </a:r>
          </a:p>
        </p:txBody>
      </p:sp>
    </p:spTree>
    <p:extLst>
      <p:ext uri="{BB962C8B-B14F-4D97-AF65-F5344CB8AC3E}">
        <p14:creationId xmlns:p14="http://schemas.microsoft.com/office/powerpoint/2010/main" val="4647921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93440" y="139168"/>
            <a:ext cx="9782801" cy="1239837"/>
          </a:xfrm>
        </p:spPr>
        <p:txBody>
          <a:bodyPr/>
          <a:lstStyle/>
          <a:p>
            <a:r>
              <a:rPr lang="en-US" dirty="0" smtClean="0"/>
              <a:t> </a:t>
            </a:r>
            <a:endParaRPr lang="en-US" dirty="0"/>
          </a:p>
        </p:txBody>
      </p:sp>
      <p:sp>
        <p:nvSpPr>
          <p:cNvPr id="6" name="Rectangle 5"/>
          <p:cNvSpPr/>
          <p:nvPr/>
        </p:nvSpPr>
        <p:spPr>
          <a:xfrm>
            <a:off x="3997673" y="304804"/>
            <a:ext cx="4402167" cy="830997"/>
          </a:xfrm>
          <a:prstGeom prst="rect">
            <a:avLst/>
          </a:prstGeom>
        </p:spPr>
        <p:txBody>
          <a:bodyPr wrap="none">
            <a:spAutoFit/>
          </a:bodyPr>
          <a:lstStyle/>
          <a:p>
            <a:pPr algn="ctr" defTabSz="457063">
              <a:spcBef>
                <a:spcPts val="1000"/>
              </a:spcBef>
              <a:buClr>
                <a:schemeClr val="accent1"/>
              </a:buClr>
            </a:pPr>
            <a:r>
              <a:rPr lang="en-US" sz="4800" dirty="0">
                <a:solidFill>
                  <a:schemeClr val="tx1">
                    <a:lumMod val="65000"/>
                    <a:lumOff val="35000"/>
                  </a:schemeClr>
                </a:solidFill>
                <a:latin typeface="Cambria Math" panose="02040503050406030204" pitchFamily="18" charset="0"/>
                <a:ea typeface="Cambria Math" panose="02040503050406030204" pitchFamily="18" charset="0"/>
                <a:cs typeface="Times New Roman" panose="02020603050405020304" pitchFamily="18" charset="0"/>
              </a:rPr>
              <a:t>GIỚI THIỆU IOT</a:t>
            </a: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42087" y="0"/>
            <a:ext cx="1456036" cy="1436090"/>
          </a:xfrm>
          <a:prstGeom prst="ellipse">
            <a:avLst/>
          </a:prstGeom>
          <a:ln>
            <a:noFill/>
          </a:ln>
          <a:effectLst>
            <a:softEdge rad="112500"/>
          </a:effectLst>
        </p:spPr>
      </p:pic>
      <p:sp>
        <p:nvSpPr>
          <p:cNvPr id="12" name="Oval 11"/>
          <p:cNvSpPr/>
          <p:nvPr/>
        </p:nvSpPr>
        <p:spPr>
          <a:xfrm>
            <a:off x="11449318" y="6488668"/>
            <a:ext cx="639651" cy="310667"/>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a:t>11</a:t>
            </a:r>
            <a:endParaRPr lang="en-US" dirty="0"/>
          </a:p>
        </p:txBody>
      </p:sp>
      <p:sp>
        <p:nvSpPr>
          <p:cNvPr id="15" name="Rectangle 14"/>
          <p:cNvSpPr/>
          <p:nvPr/>
        </p:nvSpPr>
        <p:spPr>
          <a:xfrm>
            <a:off x="1141412" y="1601726"/>
            <a:ext cx="4611990" cy="3762056"/>
          </a:xfrm>
          <a:prstGeom prst="rect">
            <a:avLst/>
          </a:prstGeom>
        </p:spPr>
        <p:txBody>
          <a:bodyPr wrap="square">
            <a:spAutoFit/>
          </a:bodyPr>
          <a:lstStyle/>
          <a:p>
            <a:pPr marL="457200" indent="-457200">
              <a:lnSpc>
                <a:spcPct val="90000"/>
              </a:lnSpc>
              <a:spcBef>
                <a:spcPts val="1400"/>
              </a:spcBef>
              <a:buFont typeface="Wingdings" panose="05000000000000000000" pitchFamily="2" charset="2"/>
              <a:buChar char="Ø"/>
            </a:pPr>
            <a:r>
              <a:rPr lang="en-US" sz="2800" dirty="0">
                <a:latin typeface="Cambria" panose="02040503050406030204" pitchFamily="18" charset="0"/>
              </a:rPr>
              <a:t>Đối tượng mà công nghệ Zigbee nhắm đến là các giải pháp nhà thông </a:t>
            </a:r>
            <a:r>
              <a:rPr lang="en-US" sz="2800" dirty="0">
                <a:latin typeface="Cambria" panose="02040503050406030204" pitchFamily="18" charset="0"/>
              </a:rPr>
              <a:t>minh (SmartHome</a:t>
            </a:r>
            <a:r>
              <a:rPr lang="en-US" sz="2800" dirty="0">
                <a:latin typeface="Cambria" panose="02040503050406030204" pitchFamily="18" charset="0"/>
              </a:rPr>
              <a:t>) hay các hệ thống tự </a:t>
            </a:r>
            <a:r>
              <a:rPr lang="en-US" sz="2800" dirty="0">
                <a:latin typeface="Cambria" panose="02040503050406030204" pitchFamily="18" charset="0"/>
              </a:rPr>
              <a:t>động</a:t>
            </a:r>
            <a:r>
              <a:rPr lang="en-US" sz="2800" dirty="0">
                <a:latin typeface="Cambria" panose="02040503050406030204" pitchFamily="18" charset="0"/>
              </a:rPr>
              <a:t/>
            </a:r>
            <a:br>
              <a:rPr lang="en-US" sz="2800" dirty="0">
                <a:latin typeface="Cambria" panose="02040503050406030204" pitchFamily="18" charset="0"/>
              </a:rPr>
            </a:br>
            <a:r>
              <a:rPr lang="en-US" sz="2800" i="1" dirty="0">
                <a:latin typeface="Cambria" panose="02040503050406030204" pitchFamily="18" charset="0"/>
              </a:rPr>
              <a:t>	</a:t>
            </a:r>
            <a:r>
              <a:rPr lang="en-US" sz="2400" i="1" dirty="0">
                <a:latin typeface="Cambria" panose="02040503050406030204" pitchFamily="18" charset="0"/>
              </a:rPr>
              <a:t/>
            </a:r>
            <a:br>
              <a:rPr lang="en-US" sz="2400" i="1" dirty="0">
                <a:latin typeface="Cambria" panose="02040503050406030204" pitchFamily="18" charset="0"/>
              </a:rPr>
            </a:br>
            <a:r>
              <a:rPr lang="en-US" sz="2800" i="1" dirty="0">
                <a:latin typeface="Cambria" panose="02040503050406030204" pitchFamily="18" charset="0"/>
              </a:rPr>
              <a:t/>
            </a:r>
            <a:br>
              <a:rPr lang="en-US" sz="2800" i="1" dirty="0">
                <a:latin typeface="Cambria" panose="02040503050406030204" pitchFamily="18" charset="0"/>
              </a:rPr>
            </a:br>
            <a:endParaRPr lang="en-US" sz="2800" i="1" dirty="0">
              <a:latin typeface="Cambria" panose="02040503050406030204" pitchFamily="18" charset="0"/>
            </a:endParaRPr>
          </a:p>
          <a:p>
            <a:pPr marL="457200" indent="-457200">
              <a:lnSpc>
                <a:spcPct val="90000"/>
              </a:lnSpc>
              <a:spcBef>
                <a:spcPts val="1400"/>
              </a:spcBef>
              <a:buFont typeface="Wingdings" panose="05000000000000000000" pitchFamily="2" charset="2"/>
              <a:buChar char="Ø"/>
            </a:pPr>
            <a:endParaRPr lang="en-US" sz="2800" i="1" dirty="0">
              <a:latin typeface="Cambria" panose="02040503050406030204" pitchFamily="18" charset="0"/>
            </a:endParaRPr>
          </a:p>
        </p:txBody>
      </p:sp>
      <p:pic>
        <p:nvPicPr>
          <p:cNvPr id="13" name="Picture 12" descr="Khái quát về mạng không dây 10"/>
          <p:cNvPicPr/>
          <p:nvPr/>
        </p:nvPicPr>
        <p:blipFill>
          <a:blip r:embed="rId3">
            <a:extLst>
              <a:ext uri="{28A0092B-C50C-407E-A947-70E740481C1C}">
                <a14:useLocalDpi xmlns:a14="http://schemas.microsoft.com/office/drawing/2010/main" val="0"/>
              </a:ext>
            </a:extLst>
          </a:blip>
          <a:srcRect/>
          <a:stretch>
            <a:fillRect/>
          </a:stretch>
        </p:blipFill>
        <p:spPr bwMode="auto">
          <a:xfrm>
            <a:off x="5753402" y="1601726"/>
            <a:ext cx="5898746" cy="4722874"/>
          </a:xfrm>
          <a:prstGeom prst="rect">
            <a:avLst/>
          </a:prstGeom>
          <a:noFill/>
          <a:ln>
            <a:noFill/>
          </a:ln>
        </p:spPr>
      </p:pic>
    </p:spTree>
    <p:extLst>
      <p:ext uri="{BB962C8B-B14F-4D97-AF65-F5344CB8AC3E}">
        <p14:creationId xmlns:p14="http://schemas.microsoft.com/office/powerpoint/2010/main" val="39310879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93440" y="139168"/>
            <a:ext cx="9782801" cy="1239837"/>
          </a:xfrm>
        </p:spPr>
        <p:txBody>
          <a:bodyPr/>
          <a:lstStyle/>
          <a:p>
            <a:r>
              <a:rPr lang="en-US" dirty="0" smtClean="0"/>
              <a:t> </a:t>
            </a:r>
            <a:endParaRPr lang="en-US" dirty="0"/>
          </a:p>
        </p:txBody>
      </p:sp>
      <p:sp>
        <p:nvSpPr>
          <p:cNvPr id="6" name="Rectangle 5"/>
          <p:cNvSpPr/>
          <p:nvPr/>
        </p:nvSpPr>
        <p:spPr>
          <a:xfrm>
            <a:off x="3997673" y="304804"/>
            <a:ext cx="4402167" cy="830997"/>
          </a:xfrm>
          <a:prstGeom prst="rect">
            <a:avLst/>
          </a:prstGeom>
        </p:spPr>
        <p:txBody>
          <a:bodyPr wrap="none">
            <a:spAutoFit/>
          </a:bodyPr>
          <a:lstStyle/>
          <a:p>
            <a:pPr algn="ctr" defTabSz="457063">
              <a:spcBef>
                <a:spcPts val="1000"/>
              </a:spcBef>
              <a:buClr>
                <a:schemeClr val="accent1"/>
              </a:buClr>
            </a:pPr>
            <a:r>
              <a:rPr lang="en-US" sz="4800" dirty="0">
                <a:solidFill>
                  <a:schemeClr val="tx1">
                    <a:lumMod val="65000"/>
                    <a:lumOff val="35000"/>
                  </a:schemeClr>
                </a:solidFill>
                <a:latin typeface="Cambria Math" panose="02040503050406030204" pitchFamily="18" charset="0"/>
                <a:ea typeface="Cambria Math" panose="02040503050406030204" pitchFamily="18" charset="0"/>
                <a:cs typeface="Times New Roman" panose="02020603050405020304" pitchFamily="18" charset="0"/>
              </a:rPr>
              <a:t>GIỚI THIỆU IOT</a:t>
            </a:r>
          </a:p>
        </p:txBody>
      </p:sp>
      <p:sp>
        <p:nvSpPr>
          <p:cNvPr id="10" name="Rectangle 9"/>
          <p:cNvSpPr/>
          <p:nvPr/>
        </p:nvSpPr>
        <p:spPr>
          <a:xfrm>
            <a:off x="1406222" y="1474190"/>
            <a:ext cx="2422010" cy="523220"/>
          </a:xfrm>
          <a:prstGeom prst="rect">
            <a:avLst/>
          </a:prstGeom>
        </p:spPr>
        <p:txBody>
          <a:bodyPr wrap="none">
            <a:spAutoFit/>
          </a:bodyPr>
          <a:lstStyle/>
          <a:p>
            <a:r>
              <a:rPr lang="en-US" sz="2800" b="1" dirty="0">
                <a:latin typeface="Cambria" panose="02040503050406030204" pitchFamily="18" charset="0"/>
              </a:rPr>
              <a:t>Ứng dụng IoT</a:t>
            </a:r>
            <a:endParaRPr lang="en-US" sz="2800" dirty="0">
              <a:latin typeface="Cambria" panose="02040503050406030204" pitchFamily="18" charset="0"/>
            </a:endParaRP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42087" y="0"/>
            <a:ext cx="1456036" cy="1436090"/>
          </a:xfrm>
          <a:prstGeom prst="ellipse">
            <a:avLst/>
          </a:prstGeom>
          <a:ln>
            <a:noFill/>
          </a:ln>
          <a:effectLst>
            <a:softEdge rad="112500"/>
          </a:effectLst>
        </p:spPr>
      </p:pic>
      <p:sp>
        <p:nvSpPr>
          <p:cNvPr id="12" name="Oval 11"/>
          <p:cNvSpPr/>
          <p:nvPr/>
        </p:nvSpPr>
        <p:spPr>
          <a:xfrm>
            <a:off x="11449318" y="6488668"/>
            <a:ext cx="639651" cy="310667"/>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a:t>12</a:t>
            </a:r>
            <a:endParaRPr lang="en-US" dirty="0"/>
          </a:p>
        </p:txBody>
      </p:sp>
      <p:sp>
        <p:nvSpPr>
          <p:cNvPr id="15" name="Rectangle 14"/>
          <p:cNvSpPr/>
          <p:nvPr/>
        </p:nvSpPr>
        <p:spPr>
          <a:xfrm>
            <a:off x="1406221" y="2092599"/>
            <a:ext cx="9335865" cy="5351209"/>
          </a:xfrm>
          <a:prstGeom prst="rect">
            <a:avLst/>
          </a:prstGeom>
        </p:spPr>
        <p:txBody>
          <a:bodyPr wrap="square">
            <a:spAutoFit/>
          </a:bodyPr>
          <a:lstStyle/>
          <a:p>
            <a:pPr marL="457200" indent="-457200">
              <a:lnSpc>
                <a:spcPct val="90000"/>
              </a:lnSpc>
              <a:spcBef>
                <a:spcPts val="1400"/>
              </a:spcBef>
              <a:buFont typeface="Wingdings" panose="05000000000000000000" pitchFamily="2" charset="2"/>
              <a:buChar char="Ø"/>
            </a:pPr>
            <a:r>
              <a:rPr lang="en-US" sz="2400" dirty="0">
                <a:latin typeface="Cambria" panose="02040503050406030204" pitchFamily="18" charset="0"/>
              </a:rPr>
              <a:t>Quản lí chất thải</a:t>
            </a:r>
          </a:p>
          <a:p>
            <a:pPr marL="457200" indent="-457200">
              <a:lnSpc>
                <a:spcPct val="90000"/>
              </a:lnSpc>
              <a:spcBef>
                <a:spcPts val="1400"/>
              </a:spcBef>
              <a:buFont typeface="Wingdings" panose="05000000000000000000" pitchFamily="2" charset="2"/>
              <a:buChar char="Ø"/>
            </a:pPr>
            <a:r>
              <a:rPr lang="en-US" sz="2400" dirty="0">
                <a:latin typeface="Cambria" panose="02040503050406030204" pitchFamily="18" charset="0"/>
              </a:rPr>
              <a:t>Quản lí và lập kế hoạch quản lí đô </a:t>
            </a:r>
            <a:r>
              <a:rPr lang="en-US" sz="2400" dirty="0">
                <a:latin typeface="Cambria" panose="02040503050406030204" pitchFamily="18" charset="0"/>
              </a:rPr>
              <a:t>thị</a:t>
            </a:r>
          </a:p>
          <a:p>
            <a:pPr marL="457200" indent="-457200">
              <a:lnSpc>
                <a:spcPct val="90000"/>
              </a:lnSpc>
              <a:spcBef>
                <a:spcPts val="1400"/>
              </a:spcBef>
              <a:buFont typeface="Wingdings" panose="05000000000000000000" pitchFamily="2" charset="2"/>
              <a:buChar char="Ø"/>
            </a:pPr>
            <a:r>
              <a:rPr lang="en-US" sz="2400" dirty="0">
                <a:latin typeface="Cambria" panose="02040503050406030204" pitchFamily="18" charset="0"/>
              </a:rPr>
              <a:t>Quản lí môi trường</a:t>
            </a:r>
          </a:p>
          <a:p>
            <a:pPr marL="457200" indent="-457200">
              <a:lnSpc>
                <a:spcPct val="90000"/>
              </a:lnSpc>
              <a:spcBef>
                <a:spcPts val="1400"/>
              </a:spcBef>
              <a:buFont typeface="Wingdings" panose="05000000000000000000" pitchFamily="2" charset="2"/>
              <a:buChar char="Ø"/>
            </a:pPr>
            <a:r>
              <a:rPr lang="en-US" sz="2400" dirty="0">
                <a:latin typeface="Cambria" panose="02040503050406030204" pitchFamily="18" charset="0"/>
              </a:rPr>
              <a:t>Phản hồi trong các tinh huống khẩn cấp</a:t>
            </a:r>
          </a:p>
          <a:p>
            <a:pPr marL="457200" indent="-457200">
              <a:lnSpc>
                <a:spcPct val="90000"/>
              </a:lnSpc>
              <a:spcBef>
                <a:spcPts val="1400"/>
              </a:spcBef>
              <a:buFont typeface="Wingdings" panose="05000000000000000000" pitchFamily="2" charset="2"/>
              <a:buChar char="Ø"/>
            </a:pPr>
            <a:r>
              <a:rPr lang="en-US" sz="2400" dirty="0">
                <a:latin typeface="Cambria" panose="02040503050406030204" pitchFamily="18" charset="0"/>
              </a:rPr>
              <a:t>Mua sắm thông minh</a:t>
            </a:r>
          </a:p>
          <a:p>
            <a:pPr marL="457200" indent="-457200">
              <a:lnSpc>
                <a:spcPct val="90000"/>
              </a:lnSpc>
              <a:spcBef>
                <a:spcPts val="1400"/>
              </a:spcBef>
              <a:buFont typeface="Wingdings" panose="05000000000000000000" pitchFamily="2" charset="2"/>
              <a:buChar char="Ø"/>
            </a:pPr>
            <a:r>
              <a:rPr lang="en-US" sz="2400" dirty="0">
                <a:latin typeface="Cambria" panose="02040503050406030204" pitchFamily="18" charset="0"/>
              </a:rPr>
              <a:t>Quản lí các thiết bị cá nhân</a:t>
            </a:r>
          </a:p>
          <a:p>
            <a:pPr marL="457200" indent="-457200">
              <a:lnSpc>
                <a:spcPct val="90000"/>
              </a:lnSpc>
              <a:spcBef>
                <a:spcPts val="1400"/>
              </a:spcBef>
              <a:buFont typeface="Wingdings" panose="05000000000000000000" pitchFamily="2" charset="2"/>
              <a:buChar char="Ø"/>
            </a:pPr>
            <a:r>
              <a:rPr lang="en-US" sz="2400" dirty="0">
                <a:latin typeface="Cambria" panose="02040503050406030204" pitchFamily="18" charset="0"/>
              </a:rPr>
              <a:t>Đồng hồ đo thông minh</a:t>
            </a:r>
          </a:p>
          <a:p>
            <a:pPr marL="457200" indent="-457200">
              <a:lnSpc>
                <a:spcPct val="90000"/>
              </a:lnSpc>
              <a:spcBef>
                <a:spcPts val="1400"/>
              </a:spcBef>
              <a:buFont typeface="Wingdings" panose="05000000000000000000" pitchFamily="2" charset="2"/>
              <a:buChar char="Ø"/>
            </a:pPr>
            <a:r>
              <a:rPr lang="en-US" sz="2400" dirty="0">
                <a:latin typeface="Cambria" panose="02040503050406030204" pitchFamily="18" charset="0"/>
              </a:rPr>
              <a:t>Tự động hóa ngôi nhà</a:t>
            </a:r>
            <a:r>
              <a:rPr lang="en-US" sz="2000" dirty="0">
                <a:latin typeface="Cambria" panose="02040503050406030204" pitchFamily="18" charset="0"/>
              </a:rPr>
              <a:t/>
            </a:r>
            <a:br>
              <a:rPr lang="en-US" sz="2000" dirty="0">
                <a:latin typeface="Cambria" panose="02040503050406030204" pitchFamily="18" charset="0"/>
              </a:rPr>
            </a:br>
            <a:r>
              <a:rPr lang="en-US" sz="2800" i="1" dirty="0">
                <a:latin typeface="Cambria" panose="02040503050406030204" pitchFamily="18" charset="0"/>
              </a:rPr>
              <a:t/>
            </a:r>
            <a:br>
              <a:rPr lang="en-US" sz="2800" i="1" dirty="0">
                <a:latin typeface="Cambria" panose="02040503050406030204" pitchFamily="18" charset="0"/>
              </a:rPr>
            </a:br>
            <a:endParaRPr lang="en-US" sz="2800" i="1" dirty="0">
              <a:latin typeface="Cambria" panose="02040503050406030204" pitchFamily="18" charset="0"/>
            </a:endParaRPr>
          </a:p>
          <a:p>
            <a:pPr marL="457200" indent="-457200">
              <a:lnSpc>
                <a:spcPct val="90000"/>
              </a:lnSpc>
              <a:spcBef>
                <a:spcPts val="1400"/>
              </a:spcBef>
              <a:buFont typeface="Wingdings" panose="05000000000000000000" pitchFamily="2" charset="2"/>
              <a:buChar char="Ø"/>
            </a:pPr>
            <a:endParaRPr lang="en-US" sz="2800" i="1" dirty="0">
              <a:latin typeface="Cambria" panose="02040503050406030204" pitchFamily="18" charset="0"/>
            </a:endParaRPr>
          </a:p>
        </p:txBody>
      </p:sp>
    </p:spTree>
    <p:extLst>
      <p:ext uri="{BB962C8B-B14F-4D97-AF65-F5344CB8AC3E}">
        <p14:creationId xmlns:p14="http://schemas.microsoft.com/office/powerpoint/2010/main" val="29633829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93440" y="139168"/>
            <a:ext cx="9782801" cy="1239837"/>
          </a:xfrm>
        </p:spPr>
        <p:txBody>
          <a:bodyPr/>
          <a:lstStyle/>
          <a:p>
            <a:r>
              <a:rPr lang="en-US" dirty="0" smtClean="0"/>
              <a:t> </a:t>
            </a:r>
            <a:endParaRPr lang="en-US" dirty="0"/>
          </a:p>
        </p:txBody>
      </p:sp>
      <p:sp>
        <p:nvSpPr>
          <p:cNvPr id="6" name="Rectangle 5"/>
          <p:cNvSpPr/>
          <p:nvPr/>
        </p:nvSpPr>
        <p:spPr>
          <a:xfrm>
            <a:off x="4305449" y="304804"/>
            <a:ext cx="3786614" cy="830997"/>
          </a:xfrm>
          <a:prstGeom prst="rect">
            <a:avLst/>
          </a:prstGeom>
        </p:spPr>
        <p:txBody>
          <a:bodyPr wrap="none">
            <a:spAutoFit/>
          </a:bodyPr>
          <a:lstStyle/>
          <a:p>
            <a:pPr algn="ctr" defTabSz="457063">
              <a:spcBef>
                <a:spcPts val="1000"/>
              </a:spcBef>
              <a:buClr>
                <a:schemeClr val="accent1"/>
              </a:buClr>
            </a:pPr>
            <a:r>
              <a:rPr lang="en-US" sz="4800" dirty="0">
                <a:solidFill>
                  <a:schemeClr val="tx1">
                    <a:lumMod val="65000"/>
                    <a:lumOff val="35000"/>
                  </a:schemeClr>
                </a:solidFill>
                <a:latin typeface="Cambria Math" panose="02040503050406030204" pitchFamily="18" charset="0"/>
                <a:ea typeface="Cambria Math" panose="02040503050406030204" pitchFamily="18" charset="0"/>
                <a:cs typeface="Times New Roman" panose="02020603050405020304" pitchFamily="18" charset="0"/>
              </a:rPr>
              <a:t>SMARTHOME</a:t>
            </a:r>
            <a:endParaRPr lang="en-US" sz="4800" dirty="0">
              <a:solidFill>
                <a:schemeClr val="tx1">
                  <a:lumMod val="65000"/>
                  <a:lumOff val="35000"/>
                </a:schemeClr>
              </a:solidFill>
              <a:latin typeface="Cambria Math" panose="02040503050406030204" pitchFamily="18" charset="0"/>
              <a:ea typeface="Cambria Math" panose="02040503050406030204" pitchFamily="18" charset="0"/>
              <a:cs typeface="Times New Roman" panose="02020603050405020304" pitchFamily="18" charset="0"/>
            </a:endParaRPr>
          </a:p>
        </p:txBody>
      </p:sp>
      <p:sp>
        <p:nvSpPr>
          <p:cNvPr id="10" name="Rectangle 9"/>
          <p:cNvSpPr/>
          <p:nvPr/>
        </p:nvSpPr>
        <p:spPr>
          <a:xfrm>
            <a:off x="1416373" y="1817422"/>
            <a:ext cx="3026791" cy="523220"/>
          </a:xfrm>
          <a:prstGeom prst="rect">
            <a:avLst/>
          </a:prstGeom>
        </p:spPr>
        <p:txBody>
          <a:bodyPr wrap="none">
            <a:spAutoFit/>
          </a:bodyPr>
          <a:lstStyle/>
          <a:p>
            <a:r>
              <a:rPr lang="en-US" sz="2800" b="1" dirty="0">
                <a:latin typeface="Cambria" panose="02040503050406030204" pitchFamily="18" charset="0"/>
              </a:rPr>
              <a:t>Smarthome là gì?</a:t>
            </a:r>
            <a:endParaRPr lang="en-US" sz="2800" dirty="0">
              <a:latin typeface="Cambria" panose="02040503050406030204" pitchFamily="18" charset="0"/>
            </a:endParaRP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42087" y="0"/>
            <a:ext cx="1456036" cy="1436090"/>
          </a:xfrm>
          <a:prstGeom prst="ellipse">
            <a:avLst/>
          </a:prstGeom>
          <a:ln>
            <a:noFill/>
          </a:ln>
          <a:effectLst>
            <a:softEdge rad="112500"/>
          </a:effectLst>
        </p:spPr>
      </p:pic>
      <p:sp>
        <p:nvSpPr>
          <p:cNvPr id="12" name="Oval 11"/>
          <p:cNvSpPr/>
          <p:nvPr/>
        </p:nvSpPr>
        <p:spPr>
          <a:xfrm>
            <a:off x="11449318" y="6488668"/>
            <a:ext cx="639651" cy="310667"/>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a:t>13</a:t>
            </a:r>
            <a:endParaRPr lang="en-US" dirty="0"/>
          </a:p>
        </p:txBody>
      </p:sp>
      <p:sp>
        <p:nvSpPr>
          <p:cNvPr id="15" name="Rectangle 14"/>
          <p:cNvSpPr/>
          <p:nvPr/>
        </p:nvSpPr>
        <p:spPr>
          <a:xfrm>
            <a:off x="1406222" y="2514600"/>
            <a:ext cx="4078590" cy="5492786"/>
          </a:xfrm>
          <a:prstGeom prst="rect">
            <a:avLst/>
          </a:prstGeom>
        </p:spPr>
        <p:txBody>
          <a:bodyPr wrap="square">
            <a:spAutoFit/>
          </a:bodyPr>
          <a:lstStyle/>
          <a:p>
            <a:pPr marL="457200" indent="-457200">
              <a:lnSpc>
                <a:spcPct val="90000"/>
              </a:lnSpc>
              <a:spcBef>
                <a:spcPts val="1400"/>
              </a:spcBef>
              <a:buFont typeface="Wingdings" panose="05000000000000000000" pitchFamily="2" charset="2"/>
              <a:buChar char="Ø"/>
            </a:pPr>
            <a:r>
              <a:rPr lang="en-US" sz="2800" dirty="0">
                <a:latin typeface="Cambria" panose="02040503050406030204" pitchFamily="18" charset="0"/>
              </a:rPr>
              <a:t>Là ngôi nhà được trang bị các thiết bị điện thông minh</a:t>
            </a:r>
          </a:p>
          <a:p>
            <a:pPr marL="457200" indent="-457200">
              <a:lnSpc>
                <a:spcPct val="90000"/>
              </a:lnSpc>
              <a:spcBef>
                <a:spcPts val="1400"/>
              </a:spcBef>
              <a:buFont typeface="Wingdings" panose="05000000000000000000" pitchFamily="2" charset="2"/>
              <a:buChar char="Ø"/>
            </a:pPr>
            <a:r>
              <a:rPr lang="en-US" sz="2800" dirty="0">
                <a:latin typeface="Cambria" panose="02040503050406030204" pitchFamily="18" charset="0"/>
              </a:rPr>
              <a:t>Ngôi nhà được coi là thông minh khi máy tính/smartphone có thể theo dõi và điều khiển rất nhiều khía cạnh</a:t>
            </a:r>
            <a:br>
              <a:rPr lang="en-US" sz="2800" dirty="0">
                <a:latin typeface="Cambria" panose="02040503050406030204" pitchFamily="18" charset="0"/>
              </a:rPr>
            </a:br>
            <a:r>
              <a:rPr lang="en-US" sz="2800" i="1" dirty="0">
                <a:latin typeface="Cambria" panose="02040503050406030204" pitchFamily="18" charset="0"/>
              </a:rPr>
              <a:t>	</a:t>
            </a:r>
            <a:r>
              <a:rPr lang="en-US" sz="2400" i="1" dirty="0">
                <a:latin typeface="Cambria" panose="02040503050406030204" pitchFamily="18" charset="0"/>
              </a:rPr>
              <a:t/>
            </a:r>
            <a:br>
              <a:rPr lang="en-US" sz="2400" i="1" dirty="0">
                <a:latin typeface="Cambria" panose="02040503050406030204" pitchFamily="18" charset="0"/>
              </a:rPr>
            </a:br>
            <a:r>
              <a:rPr lang="en-US" sz="2800" i="1" dirty="0">
                <a:latin typeface="Cambria" panose="02040503050406030204" pitchFamily="18" charset="0"/>
              </a:rPr>
              <a:t/>
            </a:r>
            <a:br>
              <a:rPr lang="en-US" sz="2800" i="1" dirty="0">
                <a:latin typeface="Cambria" panose="02040503050406030204" pitchFamily="18" charset="0"/>
              </a:rPr>
            </a:br>
            <a:endParaRPr lang="en-US" sz="2800" i="1" dirty="0">
              <a:latin typeface="Cambria" panose="02040503050406030204" pitchFamily="18" charset="0"/>
            </a:endParaRPr>
          </a:p>
          <a:p>
            <a:pPr marL="457200" indent="-457200">
              <a:lnSpc>
                <a:spcPct val="90000"/>
              </a:lnSpc>
              <a:spcBef>
                <a:spcPts val="1400"/>
              </a:spcBef>
              <a:buFont typeface="Wingdings" panose="05000000000000000000" pitchFamily="2" charset="2"/>
              <a:buChar char="Ø"/>
            </a:pPr>
            <a:endParaRPr lang="en-US" sz="2800" i="1" dirty="0">
              <a:latin typeface="Cambria" panose="02040503050406030204" pitchFamily="18" charset="0"/>
            </a:endParaRPr>
          </a:p>
        </p:txBody>
      </p:sp>
      <p:pic>
        <p:nvPicPr>
          <p:cNvPr id="13" name="Picture 12" descr="http://vnreview.vn/image/88/42/884249.jpg?t=1387958935496">
            <a:hlinkClick r:id="rId3" tgtFrame="&quot;_blank&quot;"/>
          </p:cNvPr>
          <p:cNvPicPr/>
          <p:nvPr/>
        </p:nvPicPr>
        <p:blipFill>
          <a:blip r:embed="rId4">
            <a:extLst>
              <a:ext uri="{28A0092B-C50C-407E-A947-70E740481C1C}">
                <a14:useLocalDpi xmlns:a14="http://schemas.microsoft.com/office/drawing/2010/main" val="0"/>
              </a:ext>
            </a:extLst>
          </a:blip>
          <a:srcRect/>
          <a:stretch>
            <a:fillRect/>
          </a:stretch>
        </p:blipFill>
        <p:spPr bwMode="auto">
          <a:xfrm>
            <a:off x="6068752" y="1436093"/>
            <a:ext cx="5700395" cy="4888511"/>
          </a:xfrm>
          <a:prstGeom prst="rect">
            <a:avLst/>
          </a:prstGeom>
          <a:noFill/>
          <a:ln>
            <a:noFill/>
          </a:ln>
        </p:spPr>
      </p:pic>
    </p:spTree>
    <p:extLst>
      <p:ext uri="{BB962C8B-B14F-4D97-AF65-F5344CB8AC3E}">
        <p14:creationId xmlns:p14="http://schemas.microsoft.com/office/powerpoint/2010/main" val="16395813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93440" y="139168"/>
            <a:ext cx="9782801" cy="1239837"/>
          </a:xfrm>
        </p:spPr>
        <p:txBody>
          <a:bodyPr/>
          <a:lstStyle/>
          <a:p>
            <a:r>
              <a:rPr lang="en-US" dirty="0" smtClean="0"/>
              <a:t> </a:t>
            </a:r>
            <a:endParaRPr lang="en-US" dirty="0"/>
          </a:p>
        </p:txBody>
      </p:sp>
      <p:sp>
        <p:nvSpPr>
          <p:cNvPr id="6" name="Rectangle 5"/>
          <p:cNvSpPr/>
          <p:nvPr/>
        </p:nvSpPr>
        <p:spPr>
          <a:xfrm>
            <a:off x="4272586" y="304804"/>
            <a:ext cx="3852338" cy="830997"/>
          </a:xfrm>
          <a:prstGeom prst="rect">
            <a:avLst/>
          </a:prstGeom>
        </p:spPr>
        <p:txBody>
          <a:bodyPr wrap="none">
            <a:spAutoFit/>
          </a:bodyPr>
          <a:lstStyle/>
          <a:p>
            <a:pPr algn="ctr" defTabSz="457063">
              <a:spcBef>
                <a:spcPts val="1000"/>
              </a:spcBef>
              <a:buClr>
                <a:schemeClr val="accent1"/>
              </a:buClr>
            </a:pPr>
            <a:r>
              <a:rPr lang="en-US" sz="4800" dirty="0">
                <a:solidFill>
                  <a:schemeClr val="tx1">
                    <a:lumMod val="65000"/>
                    <a:lumOff val="35000"/>
                  </a:schemeClr>
                </a:solidFill>
                <a:latin typeface="Cambria Math" panose="02040503050406030204" pitchFamily="18" charset="0"/>
                <a:ea typeface="Cambria Math" panose="02040503050406030204" pitchFamily="18" charset="0"/>
                <a:cs typeface="Times New Roman" panose="02020603050405020304" pitchFamily="18" charset="0"/>
              </a:rPr>
              <a:t>SMARTHOME</a:t>
            </a:r>
          </a:p>
        </p:txBody>
      </p:sp>
      <p:sp>
        <p:nvSpPr>
          <p:cNvPr id="10" name="Rectangle 9"/>
          <p:cNvSpPr/>
          <p:nvPr/>
        </p:nvSpPr>
        <p:spPr>
          <a:xfrm>
            <a:off x="1406222" y="1474190"/>
            <a:ext cx="5170005" cy="523220"/>
          </a:xfrm>
          <a:prstGeom prst="rect">
            <a:avLst/>
          </a:prstGeom>
        </p:spPr>
        <p:txBody>
          <a:bodyPr wrap="none">
            <a:spAutoFit/>
          </a:bodyPr>
          <a:lstStyle/>
          <a:p>
            <a:r>
              <a:rPr lang="en-US" sz="2800" b="1" dirty="0">
                <a:latin typeface="Cambria" panose="02040503050406030204" pitchFamily="18" charset="0"/>
              </a:rPr>
              <a:t>Mô hình Smarthome bao gồm?</a:t>
            </a:r>
            <a:endParaRPr lang="en-US" sz="2800" dirty="0">
              <a:latin typeface="Cambria" panose="02040503050406030204" pitchFamily="18" charset="0"/>
            </a:endParaRP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42087" y="0"/>
            <a:ext cx="1456036" cy="1436090"/>
          </a:xfrm>
          <a:prstGeom prst="ellipse">
            <a:avLst/>
          </a:prstGeom>
          <a:ln>
            <a:noFill/>
          </a:ln>
          <a:effectLst>
            <a:softEdge rad="112500"/>
          </a:effectLst>
        </p:spPr>
      </p:pic>
      <p:sp>
        <p:nvSpPr>
          <p:cNvPr id="12" name="Oval 11"/>
          <p:cNvSpPr/>
          <p:nvPr/>
        </p:nvSpPr>
        <p:spPr>
          <a:xfrm>
            <a:off x="11449318" y="6488668"/>
            <a:ext cx="639651" cy="310667"/>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a:t>14</a:t>
            </a:r>
            <a:endParaRPr lang="en-US" dirty="0"/>
          </a:p>
        </p:txBody>
      </p:sp>
      <p:sp>
        <p:nvSpPr>
          <p:cNvPr id="15" name="Rectangle 14"/>
          <p:cNvSpPr/>
          <p:nvPr/>
        </p:nvSpPr>
        <p:spPr>
          <a:xfrm>
            <a:off x="1406221" y="2092599"/>
            <a:ext cx="9335865" cy="4300665"/>
          </a:xfrm>
          <a:prstGeom prst="rect">
            <a:avLst/>
          </a:prstGeom>
        </p:spPr>
        <p:txBody>
          <a:bodyPr wrap="square">
            <a:spAutoFit/>
          </a:bodyPr>
          <a:lstStyle/>
          <a:p>
            <a:pPr marL="457200" indent="-457200">
              <a:lnSpc>
                <a:spcPct val="90000"/>
              </a:lnSpc>
              <a:spcBef>
                <a:spcPts val="1400"/>
              </a:spcBef>
              <a:buFont typeface="Wingdings" panose="05000000000000000000" pitchFamily="2" charset="2"/>
              <a:buChar char="Ø"/>
            </a:pPr>
            <a:r>
              <a:rPr lang="en-US" sz="2400" dirty="0">
                <a:latin typeface="Cambria" panose="02040503050406030204" pitchFamily="18" charset="0"/>
              </a:rPr>
              <a:t>Các công tắc cảm ứng điều khiển hệ thống điện gia dụng</a:t>
            </a:r>
            <a:endParaRPr lang="en-US" sz="2400" dirty="0">
              <a:latin typeface="Cambria" panose="02040503050406030204" pitchFamily="18" charset="0"/>
            </a:endParaRPr>
          </a:p>
          <a:p>
            <a:pPr marL="457200" indent="-457200">
              <a:lnSpc>
                <a:spcPct val="90000"/>
              </a:lnSpc>
              <a:spcBef>
                <a:spcPts val="1400"/>
              </a:spcBef>
              <a:buFont typeface="Wingdings" panose="05000000000000000000" pitchFamily="2" charset="2"/>
              <a:buChar char="Ø"/>
            </a:pPr>
            <a:r>
              <a:rPr lang="en-US" sz="2400" dirty="0">
                <a:latin typeface="Cambria" panose="02040503050406030204" pitchFamily="18" charset="0"/>
              </a:rPr>
              <a:t>Các bộ cảm biến, bộ điều khiển trung tâm hoặc máy chủ (Theo dõi các trạng thái bên trong ngôi nhà để đưa ra quyết định điều khiển thiết bị một cách phù hợp)</a:t>
            </a:r>
          </a:p>
          <a:p>
            <a:pPr marL="457200" indent="-457200">
              <a:lnSpc>
                <a:spcPct val="90000"/>
              </a:lnSpc>
              <a:spcBef>
                <a:spcPts val="1400"/>
              </a:spcBef>
              <a:buFont typeface="Wingdings" panose="05000000000000000000" pitchFamily="2" charset="2"/>
              <a:buChar char="Ø"/>
            </a:pPr>
            <a:r>
              <a:rPr lang="en-US" sz="2400" dirty="0">
                <a:latin typeface="Cambria" panose="02040503050406030204" pitchFamily="18" charset="0"/>
              </a:rPr>
              <a:t>Đường truyền Internet</a:t>
            </a:r>
            <a:endParaRPr lang="en-US" sz="2400" dirty="0">
              <a:latin typeface="Cambria" panose="02040503050406030204" pitchFamily="18" charset="0"/>
            </a:endParaRPr>
          </a:p>
          <a:p>
            <a:pPr marL="457200" indent="-457200">
              <a:lnSpc>
                <a:spcPct val="90000"/>
              </a:lnSpc>
              <a:spcBef>
                <a:spcPts val="1400"/>
              </a:spcBef>
              <a:buFont typeface="Wingdings" panose="05000000000000000000" pitchFamily="2" charset="2"/>
              <a:buChar char="Ø"/>
            </a:pPr>
            <a:r>
              <a:rPr lang="en-US" sz="2400" dirty="0">
                <a:latin typeface="Cambria" panose="02040503050406030204" pitchFamily="18" charset="0"/>
              </a:rPr>
              <a:t>Thiết bị di động thông minh và các thiết bị chấp hành khác (Điều khiển ngôi nhà thông minh từ bất kì đâu)</a:t>
            </a:r>
            <a:r>
              <a:rPr lang="en-US" sz="2000" dirty="0">
                <a:latin typeface="Cambria" panose="02040503050406030204" pitchFamily="18" charset="0"/>
              </a:rPr>
              <a:t/>
            </a:r>
            <a:br>
              <a:rPr lang="en-US" sz="2000" dirty="0">
                <a:latin typeface="Cambria" panose="02040503050406030204" pitchFamily="18" charset="0"/>
              </a:rPr>
            </a:br>
            <a:r>
              <a:rPr lang="en-US" sz="2800" i="1" dirty="0">
                <a:latin typeface="Cambria" panose="02040503050406030204" pitchFamily="18" charset="0"/>
              </a:rPr>
              <a:t/>
            </a:r>
            <a:br>
              <a:rPr lang="en-US" sz="2800" i="1" dirty="0">
                <a:latin typeface="Cambria" panose="02040503050406030204" pitchFamily="18" charset="0"/>
              </a:rPr>
            </a:br>
            <a:endParaRPr lang="en-US" sz="2800" i="1" dirty="0">
              <a:latin typeface="Cambria" panose="02040503050406030204" pitchFamily="18" charset="0"/>
            </a:endParaRPr>
          </a:p>
          <a:p>
            <a:pPr marL="457200" indent="-457200">
              <a:lnSpc>
                <a:spcPct val="90000"/>
              </a:lnSpc>
              <a:spcBef>
                <a:spcPts val="1400"/>
              </a:spcBef>
              <a:buFont typeface="Wingdings" panose="05000000000000000000" pitchFamily="2" charset="2"/>
              <a:buChar char="Ø"/>
            </a:pPr>
            <a:endParaRPr lang="en-US" sz="2800" i="1" dirty="0">
              <a:latin typeface="Cambria" panose="02040503050406030204" pitchFamily="18" charset="0"/>
            </a:endParaRPr>
          </a:p>
        </p:txBody>
      </p:sp>
    </p:spTree>
    <p:extLst>
      <p:ext uri="{BB962C8B-B14F-4D97-AF65-F5344CB8AC3E}">
        <p14:creationId xmlns:p14="http://schemas.microsoft.com/office/powerpoint/2010/main" val="9647303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93440" y="139168"/>
            <a:ext cx="9782801" cy="1239837"/>
          </a:xfrm>
        </p:spPr>
        <p:txBody>
          <a:bodyPr/>
          <a:lstStyle/>
          <a:p>
            <a:r>
              <a:rPr lang="en-US" dirty="0" smtClean="0"/>
              <a:t> </a:t>
            </a:r>
            <a:endParaRPr lang="en-US" dirty="0"/>
          </a:p>
        </p:txBody>
      </p:sp>
      <p:sp>
        <p:nvSpPr>
          <p:cNvPr id="6" name="Rectangle 5"/>
          <p:cNvSpPr/>
          <p:nvPr/>
        </p:nvSpPr>
        <p:spPr>
          <a:xfrm>
            <a:off x="3011036" y="304804"/>
            <a:ext cx="6375463" cy="830997"/>
          </a:xfrm>
          <a:prstGeom prst="rect">
            <a:avLst/>
          </a:prstGeom>
        </p:spPr>
        <p:txBody>
          <a:bodyPr wrap="none">
            <a:spAutoFit/>
          </a:bodyPr>
          <a:lstStyle/>
          <a:p>
            <a:pPr algn="ctr" defTabSz="457063">
              <a:spcBef>
                <a:spcPts val="1000"/>
              </a:spcBef>
              <a:buClr>
                <a:schemeClr val="accent1"/>
              </a:buClr>
            </a:pPr>
            <a:r>
              <a:rPr lang="en-US" sz="4800" dirty="0">
                <a:solidFill>
                  <a:schemeClr val="tx1">
                    <a:lumMod val="65000"/>
                    <a:lumOff val="35000"/>
                  </a:schemeClr>
                </a:solidFill>
                <a:latin typeface="Cambria Math" panose="02040503050406030204" pitchFamily="18" charset="0"/>
                <a:ea typeface="Cambria Math" panose="02040503050406030204" pitchFamily="18" charset="0"/>
                <a:cs typeface="Times New Roman" panose="02020603050405020304" pitchFamily="18" charset="0"/>
              </a:rPr>
              <a:t>GIẢI PHÁP TRIỂN KHAI</a:t>
            </a:r>
            <a:endParaRPr lang="en-US" sz="4800" dirty="0">
              <a:solidFill>
                <a:schemeClr val="tx1">
                  <a:lumMod val="65000"/>
                  <a:lumOff val="35000"/>
                </a:schemeClr>
              </a:solidFill>
              <a:latin typeface="Cambria Math" panose="02040503050406030204" pitchFamily="18" charset="0"/>
              <a:ea typeface="Cambria Math" panose="02040503050406030204" pitchFamily="18" charset="0"/>
              <a:cs typeface="Times New Roman" panose="02020603050405020304" pitchFamily="18" charset="0"/>
            </a:endParaRPr>
          </a:p>
        </p:txBody>
      </p:sp>
      <p:sp>
        <p:nvSpPr>
          <p:cNvPr id="10" name="Rectangle 9"/>
          <p:cNvSpPr/>
          <p:nvPr/>
        </p:nvSpPr>
        <p:spPr>
          <a:xfrm>
            <a:off x="1406222" y="1474190"/>
            <a:ext cx="3236784" cy="523220"/>
          </a:xfrm>
          <a:prstGeom prst="rect">
            <a:avLst/>
          </a:prstGeom>
        </p:spPr>
        <p:txBody>
          <a:bodyPr wrap="none">
            <a:spAutoFit/>
          </a:bodyPr>
          <a:lstStyle/>
          <a:p>
            <a:r>
              <a:rPr lang="en-US" sz="2800" b="1" dirty="0">
                <a:latin typeface="Cambria" panose="02040503050406030204" pitchFamily="18" charset="0"/>
              </a:rPr>
              <a:t>Mô hình triển khai</a:t>
            </a:r>
            <a:endParaRPr lang="en-US" sz="2800" dirty="0">
              <a:latin typeface="Cambria" panose="02040503050406030204" pitchFamily="18" charset="0"/>
            </a:endParaRP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42087" y="0"/>
            <a:ext cx="1456036" cy="1436090"/>
          </a:xfrm>
          <a:prstGeom prst="ellipse">
            <a:avLst/>
          </a:prstGeom>
          <a:ln>
            <a:noFill/>
          </a:ln>
          <a:effectLst>
            <a:softEdge rad="112500"/>
          </a:effectLst>
        </p:spPr>
      </p:pic>
      <p:sp>
        <p:nvSpPr>
          <p:cNvPr id="12" name="Oval 11"/>
          <p:cNvSpPr/>
          <p:nvPr/>
        </p:nvSpPr>
        <p:spPr>
          <a:xfrm>
            <a:off x="11449318" y="6488668"/>
            <a:ext cx="639651" cy="310667"/>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a:t>15</a:t>
            </a:r>
            <a:endParaRPr lang="en-US" dirty="0"/>
          </a:p>
        </p:txBody>
      </p:sp>
      <p:sp>
        <p:nvSpPr>
          <p:cNvPr id="15" name="Rectangle 14"/>
          <p:cNvSpPr/>
          <p:nvPr/>
        </p:nvSpPr>
        <p:spPr>
          <a:xfrm>
            <a:off x="1406221" y="2092599"/>
            <a:ext cx="9335865" cy="1712264"/>
          </a:xfrm>
          <a:prstGeom prst="rect">
            <a:avLst/>
          </a:prstGeom>
        </p:spPr>
        <p:txBody>
          <a:bodyPr wrap="square">
            <a:spAutoFit/>
          </a:bodyPr>
          <a:lstStyle/>
          <a:p>
            <a:pPr>
              <a:lnSpc>
                <a:spcPct val="90000"/>
              </a:lnSpc>
              <a:spcBef>
                <a:spcPts val="1400"/>
              </a:spcBef>
            </a:pPr>
            <a:r>
              <a:rPr lang="en-US" sz="2000" dirty="0">
                <a:latin typeface="Cambria" panose="02040503050406030204" pitchFamily="18" charset="0"/>
              </a:rPr>
              <a:t/>
            </a:r>
            <a:br>
              <a:rPr lang="en-US" sz="2000" dirty="0">
                <a:latin typeface="Cambria" panose="02040503050406030204" pitchFamily="18" charset="0"/>
              </a:rPr>
            </a:br>
            <a:r>
              <a:rPr lang="en-US" sz="2800" i="1" dirty="0">
                <a:latin typeface="Cambria" panose="02040503050406030204" pitchFamily="18" charset="0"/>
              </a:rPr>
              <a:t/>
            </a:r>
            <a:br>
              <a:rPr lang="en-US" sz="2800" i="1" dirty="0">
                <a:latin typeface="Cambria" panose="02040503050406030204" pitchFamily="18" charset="0"/>
              </a:rPr>
            </a:br>
            <a:endParaRPr lang="en-US" sz="2800" i="1" dirty="0">
              <a:latin typeface="Cambria" panose="02040503050406030204" pitchFamily="18" charset="0"/>
            </a:endParaRPr>
          </a:p>
          <a:p>
            <a:pPr marL="457200" indent="-457200">
              <a:lnSpc>
                <a:spcPct val="90000"/>
              </a:lnSpc>
              <a:spcBef>
                <a:spcPts val="1400"/>
              </a:spcBef>
              <a:buFont typeface="Wingdings" panose="05000000000000000000" pitchFamily="2" charset="2"/>
              <a:buChar char="Ø"/>
            </a:pPr>
            <a:endParaRPr lang="en-US" sz="2800" i="1" dirty="0">
              <a:latin typeface="Cambria" panose="02040503050406030204" pitchFamily="18" charset="0"/>
            </a:endParaRPr>
          </a:p>
        </p:txBody>
      </p:sp>
      <p:pic>
        <p:nvPicPr>
          <p:cNvPr id="4" name="Picture 3"/>
          <p:cNvPicPr>
            <a:picLocks noChangeAspect="1"/>
          </p:cNvPicPr>
          <p:nvPr/>
        </p:nvPicPr>
        <p:blipFill>
          <a:blip r:embed="rId3"/>
          <a:stretch>
            <a:fillRect/>
          </a:stretch>
        </p:blipFill>
        <p:spPr>
          <a:xfrm>
            <a:off x="1921257" y="2092603"/>
            <a:ext cx="8305799" cy="4238625"/>
          </a:xfrm>
          <a:prstGeom prst="rect">
            <a:avLst/>
          </a:prstGeom>
        </p:spPr>
      </p:pic>
    </p:spTree>
    <p:extLst>
      <p:ext uri="{BB962C8B-B14F-4D97-AF65-F5344CB8AC3E}">
        <p14:creationId xmlns:p14="http://schemas.microsoft.com/office/powerpoint/2010/main" val="30129770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93440" y="139168"/>
            <a:ext cx="9782801" cy="1239837"/>
          </a:xfrm>
        </p:spPr>
        <p:txBody>
          <a:bodyPr/>
          <a:lstStyle/>
          <a:p>
            <a:r>
              <a:rPr lang="en-US" dirty="0" smtClean="0"/>
              <a:t> </a:t>
            </a:r>
            <a:endParaRPr lang="en-US" dirty="0"/>
          </a:p>
        </p:txBody>
      </p:sp>
      <p:sp>
        <p:nvSpPr>
          <p:cNvPr id="6" name="Rectangle 5"/>
          <p:cNvSpPr/>
          <p:nvPr/>
        </p:nvSpPr>
        <p:spPr>
          <a:xfrm>
            <a:off x="3011026" y="304804"/>
            <a:ext cx="6375463" cy="830997"/>
          </a:xfrm>
          <a:prstGeom prst="rect">
            <a:avLst/>
          </a:prstGeom>
        </p:spPr>
        <p:txBody>
          <a:bodyPr wrap="none">
            <a:spAutoFit/>
          </a:bodyPr>
          <a:lstStyle/>
          <a:p>
            <a:pPr algn="ctr" defTabSz="457063">
              <a:spcBef>
                <a:spcPts val="1000"/>
              </a:spcBef>
              <a:buClr>
                <a:schemeClr val="accent1"/>
              </a:buClr>
            </a:pPr>
            <a:r>
              <a:rPr lang="en-US" sz="4800" dirty="0">
                <a:solidFill>
                  <a:schemeClr val="tx1">
                    <a:lumMod val="65000"/>
                    <a:lumOff val="35000"/>
                  </a:schemeClr>
                </a:solidFill>
                <a:latin typeface="Cambria Math" panose="02040503050406030204" pitchFamily="18" charset="0"/>
                <a:ea typeface="Cambria Math" panose="02040503050406030204" pitchFamily="18" charset="0"/>
                <a:cs typeface="Times New Roman" panose="02020603050405020304" pitchFamily="18" charset="0"/>
              </a:rPr>
              <a:t>GIẢI PHÁP TRIỂN KHAI</a:t>
            </a:r>
          </a:p>
        </p:txBody>
      </p:sp>
      <p:sp>
        <p:nvSpPr>
          <p:cNvPr id="10" name="Rectangle 9"/>
          <p:cNvSpPr/>
          <p:nvPr/>
        </p:nvSpPr>
        <p:spPr>
          <a:xfrm>
            <a:off x="1406222" y="1474190"/>
            <a:ext cx="9263946" cy="523220"/>
          </a:xfrm>
          <a:prstGeom prst="rect">
            <a:avLst/>
          </a:prstGeom>
        </p:spPr>
        <p:txBody>
          <a:bodyPr wrap="none">
            <a:spAutoFit/>
          </a:bodyPr>
          <a:lstStyle/>
          <a:p>
            <a:r>
              <a:rPr lang="en-US" sz="2800" b="1" dirty="0">
                <a:latin typeface="Cambria" panose="02040503050406030204" pitchFamily="18" charset="0"/>
              </a:rPr>
              <a:t>Sử dụng NodeJS với framework Express làm web server</a:t>
            </a:r>
            <a:endParaRPr lang="en-US" sz="2800" dirty="0">
              <a:latin typeface="Cambria" panose="02040503050406030204" pitchFamily="18" charset="0"/>
            </a:endParaRP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42087" y="0"/>
            <a:ext cx="1456036" cy="1436090"/>
          </a:xfrm>
          <a:prstGeom prst="ellipse">
            <a:avLst/>
          </a:prstGeom>
          <a:ln>
            <a:noFill/>
          </a:ln>
          <a:effectLst>
            <a:softEdge rad="112500"/>
          </a:effectLst>
        </p:spPr>
      </p:pic>
      <p:sp>
        <p:nvSpPr>
          <p:cNvPr id="12" name="Oval 11"/>
          <p:cNvSpPr/>
          <p:nvPr/>
        </p:nvSpPr>
        <p:spPr>
          <a:xfrm>
            <a:off x="11449318" y="6488668"/>
            <a:ext cx="639651" cy="310667"/>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a:t>16</a:t>
            </a:r>
            <a:endParaRPr lang="en-US" dirty="0"/>
          </a:p>
        </p:txBody>
      </p:sp>
      <p:sp>
        <p:nvSpPr>
          <p:cNvPr id="15" name="Rectangle 14"/>
          <p:cNvSpPr/>
          <p:nvPr/>
        </p:nvSpPr>
        <p:spPr>
          <a:xfrm>
            <a:off x="1406221" y="2092599"/>
            <a:ext cx="9335865" cy="1435265"/>
          </a:xfrm>
          <a:prstGeom prst="rect">
            <a:avLst/>
          </a:prstGeom>
        </p:spPr>
        <p:txBody>
          <a:bodyPr wrap="square">
            <a:spAutoFit/>
          </a:bodyPr>
          <a:lstStyle/>
          <a:p>
            <a:pPr>
              <a:lnSpc>
                <a:spcPct val="90000"/>
              </a:lnSpc>
              <a:spcBef>
                <a:spcPts val="1400"/>
              </a:spcBef>
            </a:pPr>
            <a:r>
              <a:rPr lang="en-US" sz="2800" i="1" dirty="0">
                <a:latin typeface="Cambria" panose="02040503050406030204" pitchFamily="18" charset="0"/>
              </a:rPr>
              <a:t/>
            </a:r>
            <a:br>
              <a:rPr lang="en-US" sz="2800" i="1" dirty="0">
                <a:latin typeface="Cambria" panose="02040503050406030204" pitchFamily="18" charset="0"/>
              </a:rPr>
            </a:br>
            <a:endParaRPr lang="en-US" sz="2800" i="1" dirty="0">
              <a:latin typeface="Cambria" panose="02040503050406030204" pitchFamily="18" charset="0"/>
            </a:endParaRPr>
          </a:p>
          <a:p>
            <a:pPr marL="457200" indent="-457200">
              <a:lnSpc>
                <a:spcPct val="90000"/>
              </a:lnSpc>
              <a:spcBef>
                <a:spcPts val="1400"/>
              </a:spcBef>
              <a:buFont typeface="Wingdings" panose="05000000000000000000" pitchFamily="2" charset="2"/>
              <a:buChar char="Ø"/>
            </a:pPr>
            <a:endParaRPr lang="en-US" sz="2800" i="1" dirty="0">
              <a:latin typeface="Cambria" panose="02040503050406030204" pitchFamily="18"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3412" y="2092603"/>
            <a:ext cx="8229600" cy="4232001"/>
          </a:xfrm>
          <a:prstGeom prst="rect">
            <a:avLst/>
          </a:prstGeom>
        </p:spPr>
      </p:pic>
    </p:spTree>
    <p:extLst>
      <p:ext uri="{BB962C8B-B14F-4D97-AF65-F5344CB8AC3E}">
        <p14:creationId xmlns:p14="http://schemas.microsoft.com/office/powerpoint/2010/main" val="3983761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93440" y="139168"/>
            <a:ext cx="9782801" cy="1239837"/>
          </a:xfrm>
        </p:spPr>
        <p:txBody>
          <a:bodyPr/>
          <a:lstStyle/>
          <a:p>
            <a:r>
              <a:rPr lang="en-US" dirty="0" smtClean="0"/>
              <a:t> </a:t>
            </a:r>
            <a:endParaRPr lang="en-US" dirty="0"/>
          </a:p>
        </p:txBody>
      </p:sp>
      <p:sp>
        <p:nvSpPr>
          <p:cNvPr id="6" name="Rectangle 5"/>
          <p:cNvSpPr/>
          <p:nvPr/>
        </p:nvSpPr>
        <p:spPr>
          <a:xfrm>
            <a:off x="3011026" y="304804"/>
            <a:ext cx="6375463" cy="830997"/>
          </a:xfrm>
          <a:prstGeom prst="rect">
            <a:avLst/>
          </a:prstGeom>
        </p:spPr>
        <p:txBody>
          <a:bodyPr wrap="none">
            <a:spAutoFit/>
          </a:bodyPr>
          <a:lstStyle/>
          <a:p>
            <a:pPr algn="ctr" defTabSz="457063">
              <a:spcBef>
                <a:spcPts val="1000"/>
              </a:spcBef>
              <a:buClr>
                <a:schemeClr val="accent1"/>
              </a:buClr>
            </a:pPr>
            <a:r>
              <a:rPr lang="en-US" sz="4800" dirty="0">
                <a:solidFill>
                  <a:schemeClr val="tx1">
                    <a:lumMod val="65000"/>
                    <a:lumOff val="35000"/>
                  </a:schemeClr>
                </a:solidFill>
                <a:latin typeface="Cambria Math" panose="02040503050406030204" pitchFamily="18" charset="0"/>
                <a:ea typeface="Cambria Math" panose="02040503050406030204" pitchFamily="18" charset="0"/>
                <a:cs typeface="Times New Roman" panose="02020603050405020304" pitchFamily="18" charset="0"/>
              </a:rPr>
              <a:t>GIẢI PHÁP TRIỂN KHAI</a:t>
            </a:r>
          </a:p>
        </p:txBody>
      </p:sp>
      <p:sp>
        <p:nvSpPr>
          <p:cNvPr id="10" name="Rectangle 9"/>
          <p:cNvSpPr/>
          <p:nvPr/>
        </p:nvSpPr>
        <p:spPr>
          <a:xfrm>
            <a:off x="1406222" y="1474190"/>
            <a:ext cx="2265364" cy="523220"/>
          </a:xfrm>
          <a:prstGeom prst="rect">
            <a:avLst/>
          </a:prstGeom>
        </p:spPr>
        <p:txBody>
          <a:bodyPr wrap="none">
            <a:spAutoFit/>
          </a:bodyPr>
          <a:lstStyle/>
          <a:p>
            <a:r>
              <a:rPr lang="en-US" sz="2800" b="1" dirty="0">
                <a:latin typeface="Cambria" panose="02040503050406030204" pitchFamily="18" charset="0"/>
              </a:rPr>
              <a:t>NodeJS là gì?</a:t>
            </a:r>
            <a:endParaRPr lang="en-US" sz="2800" dirty="0">
              <a:latin typeface="Cambria" panose="02040503050406030204" pitchFamily="18" charset="0"/>
            </a:endParaRP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42087" y="0"/>
            <a:ext cx="1456036" cy="1436090"/>
          </a:xfrm>
          <a:prstGeom prst="ellipse">
            <a:avLst/>
          </a:prstGeom>
          <a:ln>
            <a:noFill/>
          </a:ln>
          <a:effectLst>
            <a:softEdge rad="112500"/>
          </a:effectLst>
        </p:spPr>
      </p:pic>
      <p:sp>
        <p:nvSpPr>
          <p:cNvPr id="12" name="Oval 11"/>
          <p:cNvSpPr/>
          <p:nvPr/>
        </p:nvSpPr>
        <p:spPr>
          <a:xfrm>
            <a:off x="11449318" y="6488668"/>
            <a:ext cx="639651" cy="310667"/>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a:t>17</a:t>
            </a:r>
            <a:endParaRPr lang="en-US" dirty="0"/>
          </a:p>
        </p:txBody>
      </p:sp>
      <p:sp>
        <p:nvSpPr>
          <p:cNvPr id="15" name="Rectangle 14"/>
          <p:cNvSpPr/>
          <p:nvPr/>
        </p:nvSpPr>
        <p:spPr>
          <a:xfrm>
            <a:off x="1406221" y="2092599"/>
            <a:ext cx="9335865" cy="3400931"/>
          </a:xfrm>
          <a:prstGeom prst="rect">
            <a:avLst/>
          </a:prstGeom>
        </p:spPr>
        <p:txBody>
          <a:bodyPr wrap="square">
            <a:spAutoFit/>
          </a:bodyPr>
          <a:lstStyle/>
          <a:p>
            <a:pPr marL="457200" indent="-457200">
              <a:lnSpc>
                <a:spcPct val="90000"/>
              </a:lnSpc>
              <a:spcBef>
                <a:spcPts val="1400"/>
              </a:spcBef>
              <a:buFont typeface="Wingdings" panose="05000000000000000000" pitchFamily="2" charset="2"/>
              <a:buChar char="Ø"/>
            </a:pPr>
            <a:r>
              <a:rPr lang="vi-VN" sz="2400" dirty="0">
                <a:latin typeface="Cambria" panose="02040503050406030204" pitchFamily="18" charset="0"/>
              </a:rPr>
              <a:t>Node</a:t>
            </a:r>
            <a:r>
              <a:rPr lang="en-US" sz="2400" dirty="0">
                <a:latin typeface="Cambria" panose="02040503050406030204" pitchFamily="18" charset="0"/>
              </a:rPr>
              <a:t>JS</a:t>
            </a:r>
            <a:r>
              <a:rPr lang="vi-VN" sz="2400" dirty="0">
                <a:latin typeface="Cambria" panose="02040503050406030204" pitchFamily="18" charset="0"/>
              </a:rPr>
              <a:t> </a:t>
            </a:r>
            <a:r>
              <a:rPr lang="vi-VN" sz="2400" dirty="0">
                <a:latin typeface="Cambria" panose="02040503050406030204" pitchFamily="18" charset="0"/>
              </a:rPr>
              <a:t>là một mã nguồn mở, một môi trường cho các máy chủ và ứng dụng </a:t>
            </a:r>
            <a:r>
              <a:rPr lang="vi-VN" sz="2400" dirty="0">
                <a:latin typeface="Cambria" panose="02040503050406030204" pitchFamily="18" charset="0"/>
              </a:rPr>
              <a:t>mạng</a:t>
            </a:r>
            <a:endParaRPr lang="en-US" sz="2400" dirty="0">
              <a:latin typeface="Cambria" panose="02040503050406030204" pitchFamily="18" charset="0"/>
            </a:endParaRPr>
          </a:p>
          <a:p>
            <a:pPr marL="457200" indent="-457200">
              <a:lnSpc>
                <a:spcPct val="90000"/>
              </a:lnSpc>
              <a:spcBef>
                <a:spcPts val="1400"/>
              </a:spcBef>
              <a:buFont typeface="Wingdings" panose="05000000000000000000" pitchFamily="2" charset="2"/>
              <a:buChar char="Ø"/>
            </a:pPr>
            <a:r>
              <a:rPr lang="vi-VN" sz="2400" dirty="0">
                <a:latin typeface="Cambria" panose="02040503050406030204" pitchFamily="18" charset="0"/>
              </a:rPr>
              <a:t>Node</a:t>
            </a:r>
            <a:r>
              <a:rPr lang="en-US" sz="2400" dirty="0">
                <a:latin typeface="Cambria" panose="02040503050406030204" pitchFamily="18" charset="0"/>
              </a:rPr>
              <a:t>JS</a:t>
            </a:r>
            <a:r>
              <a:rPr lang="vi-VN" sz="2400" dirty="0">
                <a:latin typeface="Cambria" panose="02040503050406030204" pitchFamily="18" charset="0"/>
              </a:rPr>
              <a:t> </a:t>
            </a:r>
            <a:r>
              <a:rPr lang="vi-VN" sz="2400" dirty="0">
                <a:latin typeface="Cambria" panose="02040503050406030204" pitchFamily="18" charset="0"/>
              </a:rPr>
              <a:t>là </a:t>
            </a:r>
            <a:r>
              <a:rPr lang="vi-VN" sz="2400" dirty="0">
                <a:latin typeface="Cambria" panose="02040503050406030204" pitchFamily="18" charset="0"/>
              </a:rPr>
              <a:t>1 nền tảng chạy trên môi trường V8 Javascript runtime</a:t>
            </a:r>
            <a:endParaRPr lang="en-US" sz="2400" dirty="0">
              <a:latin typeface="Cambria" panose="02040503050406030204" pitchFamily="18" charset="0"/>
            </a:endParaRPr>
          </a:p>
          <a:p>
            <a:pPr marL="457200" indent="-457200">
              <a:lnSpc>
                <a:spcPct val="90000"/>
              </a:lnSpc>
              <a:spcBef>
                <a:spcPts val="1400"/>
              </a:spcBef>
              <a:buFont typeface="Wingdings" panose="05000000000000000000" pitchFamily="2" charset="2"/>
              <a:buChar char="Ø"/>
            </a:pPr>
            <a:r>
              <a:rPr lang="vi-VN" sz="2400" dirty="0">
                <a:latin typeface="Cambria" panose="02040503050406030204" pitchFamily="18" charset="0"/>
              </a:rPr>
              <a:t>Ứng dụng Node</a:t>
            </a:r>
            <a:r>
              <a:rPr lang="en-US" sz="2400" dirty="0">
                <a:latin typeface="Cambria" panose="02040503050406030204" pitchFamily="18" charset="0"/>
              </a:rPr>
              <a:t>JS</a:t>
            </a:r>
            <a:r>
              <a:rPr lang="vi-VN" sz="2400" dirty="0">
                <a:latin typeface="Cambria" panose="02040503050406030204" pitchFamily="18" charset="0"/>
              </a:rPr>
              <a:t> </a:t>
            </a:r>
            <a:r>
              <a:rPr lang="vi-VN" sz="2400" dirty="0">
                <a:latin typeface="Cambria" panose="02040503050406030204" pitchFamily="18" charset="0"/>
              </a:rPr>
              <a:t>được </a:t>
            </a:r>
            <a:r>
              <a:rPr lang="vi-VN" sz="2400" dirty="0">
                <a:latin typeface="Cambria" panose="02040503050406030204" pitchFamily="18" charset="0"/>
              </a:rPr>
              <a:t>viết bằng JavaScript, và có thể hoạt động trên các hệ điều hành phổ biến như OS X, Microsoft Windows, Linux và FreeBSD</a:t>
            </a:r>
            <a:r>
              <a:rPr lang="en-US" sz="2800" i="1" dirty="0">
                <a:latin typeface="Cambria" panose="02040503050406030204" pitchFamily="18" charset="0"/>
              </a:rPr>
              <a:t/>
            </a:r>
            <a:br>
              <a:rPr lang="en-US" sz="2800" i="1" dirty="0">
                <a:latin typeface="Cambria" panose="02040503050406030204" pitchFamily="18" charset="0"/>
              </a:rPr>
            </a:br>
            <a:endParaRPr lang="en-US" sz="2800" i="1" dirty="0">
              <a:latin typeface="Cambria" panose="02040503050406030204" pitchFamily="18" charset="0"/>
            </a:endParaRPr>
          </a:p>
          <a:p>
            <a:pPr marL="457200" indent="-457200">
              <a:lnSpc>
                <a:spcPct val="90000"/>
              </a:lnSpc>
              <a:spcBef>
                <a:spcPts val="1400"/>
              </a:spcBef>
              <a:buFont typeface="Wingdings" panose="05000000000000000000" pitchFamily="2" charset="2"/>
              <a:buChar char="Ø"/>
            </a:pPr>
            <a:endParaRPr lang="en-US" sz="2800" i="1" dirty="0">
              <a:latin typeface="Cambria" panose="02040503050406030204" pitchFamily="18" charset="0"/>
            </a:endParaRPr>
          </a:p>
        </p:txBody>
      </p:sp>
    </p:spTree>
    <p:extLst>
      <p:ext uri="{BB962C8B-B14F-4D97-AF65-F5344CB8AC3E}">
        <p14:creationId xmlns:p14="http://schemas.microsoft.com/office/powerpoint/2010/main" val="11191479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93440" y="139168"/>
            <a:ext cx="9782801" cy="1239837"/>
          </a:xfrm>
        </p:spPr>
        <p:txBody>
          <a:bodyPr/>
          <a:lstStyle/>
          <a:p>
            <a:r>
              <a:rPr lang="en-US" dirty="0" smtClean="0"/>
              <a:t> </a:t>
            </a:r>
            <a:endParaRPr lang="en-US" dirty="0"/>
          </a:p>
        </p:txBody>
      </p:sp>
      <p:sp>
        <p:nvSpPr>
          <p:cNvPr id="6" name="Rectangle 5"/>
          <p:cNvSpPr/>
          <p:nvPr/>
        </p:nvSpPr>
        <p:spPr>
          <a:xfrm>
            <a:off x="3011026" y="304804"/>
            <a:ext cx="6375463" cy="830997"/>
          </a:xfrm>
          <a:prstGeom prst="rect">
            <a:avLst/>
          </a:prstGeom>
        </p:spPr>
        <p:txBody>
          <a:bodyPr wrap="none">
            <a:spAutoFit/>
          </a:bodyPr>
          <a:lstStyle/>
          <a:p>
            <a:pPr algn="ctr" defTabSz="457063">
              <a:spcBef>
                <a:spcPts val="1000"/>
              </a:spcBef>
              <a:buClr>
                <a:schemeClr val="accent1"/>
              </a:buClr>
            </a:pPr>
            <a:r>
              <a:rPr lang="en-US" sz="4800" dirty="0">
                <a:solidFill>
                  <a:schemeClr val="tx1">
                    <a:lumMod val="65000"/>
                    <a:lumOff val="35000"/>
                  </a:schemeClr>
                </a:solidFill>
                <a:latin typeface="Cambria Math" panose="02040503050406030204" pitchFamily="18" charset="0"/>
                <a:ea typeface="Cambria Math" panose="02040503050406030204" pitchFamily="18" charset="0"/>
                <a:cs typeface="Times New Roman" panose="02020603050405020304" pitchFamily="18" charset="0"/>
              </a:rPr>
              <a:t>GIẢI PHÁP TRIỂN KHAI</a:t>
            </a:r>
          </a:p>
        </p:txBody>
      </p:sp>
      <p:sp>
        <p:nvSpPr>
          <p:cNvPr id="10" name="Rectangle 9"/>
          <p:cNvSpPr/>
          <p:nvPr/>
        </p:nvSpPr>
        <p:spPr>
          <a:xfrm>
            <a:off x="1406222" y="1474190"/>
            <a:ext cx="4840556" cy="523220"/>
          </a:xfrm>
          <a:prstGeom prst="rect">
            <a:avLst/>
          </a:prstGeom>
        </p:spPr>
        <p:txBody>
          <a:bodyPr wrap="none">
            <a:spAutoFit/>
          </a:bodyPr>
          <a:lstStyle/>
          <a:p>
            <a:r>
              <a:rPr lang="en-US" sz="2800" b="1" dirty="0">
                <a:latin typeface="Cambria" panose="02040503050406030204" pitchFamily="18" charset="0"/>
              </a:rPr>
              <a:t>Tại sao nên sử dụng NodeJS?</a:t>
            </a:r>
            <a:endParaRPr lang="en-US" sz="2800" dirty="0">
              <a:latin typeface="Cambria" panose="02040503050406030204" pitchFamily="18" charset="0"/>
            </a:endParaRP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42087" y="0"/>
            <a:ext cx="1456036" cy="1436090"/>
          </a:xfrm>
          <a:prstGeom prst="ellipse">
            <a:avLst/>
          </a:prstGeom>
          <a:ln>
            <a:noFill/>
          </a:ln>
          <a:effectLst>
            <a:softEdge rad="112500"/>
          </a:effectLst>
        </p:spPr>
      </p:pic>
      <p:sp>
        <p:nvSpPr>
          <p:cNvPr id="12" name="Oval 11"/>
          <p:cNvSpPr/>
          <p:nvPr/>
        </p:nvSpPr>
        <p:spPr>
          <a:xfrm>
            <a:off x="11449318" y="6488668"/>
            <a:ext cx="639651" cy="310667"/>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a:t>18</a:t>
            </a:r>
            <a:endParaRPr lang="en-US" dirty="0"/>
          </a:p>
        </p:txBody>
      </p:sp>
      <p:sp>
        <p:nvSpPr>
          <p:cNvPr id="15" name="Rectangle 14"/>
          <p:cNvSpPr/>
          <p:nvPr/>
        </p:nvSpPr>
        <p:spPr>
          <a:xfrm>
            <a:off x="1406221" y="2092599"/>
            <a:ext cx="9335865" cy="4147802"/>
          </a:xfrm>
          <a:prstGeom prst="rect">
            <a:avLst/>
          </a:prstGeom>
        </p:spPr>
        <p:txBody>
          <a:bodyPr wrap="square">
            <a:spAutoFit/>
          </a:bodyPr>
          <a:lstStyle/>
          <a:p>
            <a:pPr marL="457200" indent="-457200">
              <a:lnSpc>
                <a:spcPct val="90000"/>
              </a:lnSpc>
              <a:spcBef>
                <a:spcPts val="1400"/>
              </a:spcBef>
              <a:buFont typeface="Wingdings" panose="05000000000000000000" pitchFamily="2" charset="2"/>
              <a:buChar char="Ø"/>
            </a:pPr>
            <a:r>
              <a:rPr lang="en-US" sz="2400" dirty="0">
                <a:latin typeface="Cambria" panose="02040503050406030204" pitchFamily="18" charset="0"/>
              </a:rPr>
              <a:t>NodeJS là hệ thống phần mềm để thiết kế viết các ứng dụng internet có khả năng mở rộng </a:t>
            </a:r>
            <a:r>
              <a:rPr lang="en-US" sz="2400" dirty="0">
                <a:latin typeface="Cambria" panose="02040503050406030204" pitchFamily="18" charset="0"/>
              </a:rPr>
              <a:t>cao, đặc biệt là máy chủ web</a:t>
            </a:r>
            <a:endParaRPr lang="en-US" sz="2400" dirty="0">
              <a:latin typeface="Cambria" panose="02040503050406030204" pitchFamily="18" charset="0"/>
            </a:endParaRPr>
          </a:p>
          <a:p>
            <a:pPr marL="457200" indent="-457200">
              <a:lnSpc>
                <a:spcPct val="90000"/>
              </a:lnSpc>
              <a:spcBef>
                <a:spcPts val="1400"/>
              </a:spcBef>
              <a:buFont typeface="Wingdings" panose="05000000000000000000" pitchFamily="2" charset="2"/>
              <a:buChar char="Ø"/>
            </a:pPr>
            <a:r>
              <a:rPr lang="en-US" sz="2400" dirty="0">
                <a:latin typeface="Cambria" panose="02040503050406030204" pitchFamily="18" charset="0"/>
              </a:rPr>
              <a:t>NodeJS </a:t>
            </a:r>
            <a:r>
              <a:rPr lang="en-US" sz="2400" dirty="0">
                <a:latin typeface="Cambria" panose="02040503050406030204" pitchFamily="18" charset="0"/>
              </a:rPr>
              <a:t>nhận và xử lý nhiều kết nối chỉ với một </a:t>
            </a:r>
            <a:r>
              <a:rPr lang="en-US" sz="2400" dirty="0">
                <a:latin typeface="Cambria" panose="02040503050406030204" pitchFamily="18" charset="0"/>
              </a:rPr>
              <a:t>single-thread</a:t>
            </a:r>
          </a:p>
          <a:p>
            <a:pPr marL="457200" indent="-457200">
              <a:lnSpc>
                <a:spcPct val="90000"/>
              </a:lnSpc>
              <a:spcBef>
                <a:spcPts val="1400"/>
              </a:spcBef>
              <a:buFont typeface="Wingdings" panose="05000000000000000000" pitchFamily="2" charset="2"/>
              <a:buChar char="Ø"/>
            </a:pPr>
            <a:r>
              <a:rPr lang="en-US" sz="2400" dirty="0">
                <a:latin typeface="Cambria" panose="02040503050406030204" pitchFamily="18" charset="0"/>
              </a:rPr>
              <a:t>Tận </a:t>
            </a:r>
            <a:r>
              <a:rPr lang="vi-VN" sz="2400" dirty="0">
                <a:latin typeface="Cambria" panose="02040503050406030204" pitchFamily="18" charset="0"/>
              </a:rPr>
              <a:t>dụng </a:t>
            </a:r>
            <a:r>
              <a:rPr lang="vi-VN" sz="2400" dirty="0">
                <a:latin typeface="Cambria" panose="02040503050406030204" pitchFamily="18" charset="0"/>
              </a:rPr>
              <a:t>ưu điểm non-blocking I/O của </a:t>
            </a:r>
            <a:r>
              <a:rPr lang="vi-VN" sz="2400" dirty="0">
                <a:latin typeface="Cambria" panose="02040503050406030204" pitchFamily="18" charset="0"/>
              </a:rPr>
              <a:t>Javascript</a:t>
            </a:r>
            <a:r>
              <a:rPr lang="en-US" sz="2400" dirty="0">
                <a:latin typeface="Cambria" panose="02040503050406030204" pitchFamily="18" charset="0"/>
              </a:rPr>
              <a:t>, </a:t>
            </a:r>
            <a:r>
              <a:rPr lang="vi-VN" sz="2400" dirty="0">
                <a:latin typeface="Cambria" panose="02040503050406030204" pitchFamily="18" charset="0"/>
              </a:rPr>
              <a:t>Node</a:t>
            </a:r>
            <a:r>
              <a:rPr lang="en-US" sz="2400" dirty="0">
                <a:latin typeface="Cambria" panose="02040503050406030204" pitchFamily="18" charset="0"/>
              </a:rPr>
              <a:t>JS</a:t>
            </a:r>
            <a:r>
              <a:rPr lang="vi-VN" sz="2400" dirty="0">
                <a:latin typeface="Cambria" panose="02040503050406030204" pitchFamily="18" charset="0"/>
              </a:rPr>
              <a:t> </a:t>
            </a:r>
            <a:r>
              <a:rPr lang="vi-VN" sz="2400" dirty="0">
                <a:latin typeface="Cambria" panose="02040503050406030204" pitchFamily="18" charset="0"/>
              </a:rPr>
              <a:t>tận dụng tối đa tài nguyên của server mà không tạo ra độ trễ như </a:t>
            </a:r>
            <a:r>
              <a:rPr lang="vi-VN" sz="2400" dirty="0">
                <a:latin typeface="Cambria" panose="02040503050406030204" pitchFamily="18" charset="0"/>
              </a:rPr>
              <a:t>PHP</a:t>
            </a:r>
            <a:endParaRPr lang="en-US" sz="2400" dirty="0">
              <a:latin typeface="Cambria" panose="02040503050406030204" pitchFamily="18" charset="0"/>
            </a:endParaRPr>
          </a:p>
          <a:p>
            <a:pPr marL="457200" indent="-457200">
              <a:lnSpc>
                <a:spcPct val="90000"/>
              </a:lnSpc>
              <a:spcBef>
                <a:spcPts val="1400"/>
              </a:spcBef>
              <a:buFont typeface="Wingdings" panose="05000000000000000000" pitchFamily="2" charset="2"/>
              <a:buChar char="Ø"/>
            </a:pPr>
            <a:r>
              <a:rPr lang="en-US" sz="2400" dirty="0">
                <a:latin typeface="Cambria" panose="02040503050406030204" pitchFamily="18" charset="0"/>
              </a:rPr>
              <a:t>Tất cả các hàm trong Node.js là không đồng </a:t>
            </a:r>
            <a:r>
              <a:rPr lang="en-US" sz="2400" dirty="0">
                <a:latin typeface="Cambria" panose="02040503050406030204" pitchFamily="18" charset="0"/>
              </a:rPr>
              <a:t>bộ</a:t>
            </a:r>
          </a:p>
          <a:p>
            <a:pPr>
              <a:lnSpc>
                <a:spcPct val="90000"/>
              </a:lnSpc>
              <a:spcBef>
                <a:spcPts val="1400"/>
              </a:spcBef>
            </a:pPr>
            <a:r>
              <a:rPr lang="en-US" sz="2400" i="1" dirty="0">
                <a:latin typeface="Cambria" panose="02040503050406030204" pitchFamily="18" charset="0"/>
              </a:rPr>
              <a:t>=&gt; </a:t>
            </a:r>
            <a:r>
              <a:rPr lang="en-US" sz="2800" b="1" i="1" dirty="0">
                <a:latin typeface="Cambria" panose="02040503050406030204" pitchFamily="18" charset="0"/>
              </a:rPr>
              <a:t>Tối thiểu chi phí và tối đại khả năng mở rộng</a:t>
            </a:r>
            <a:r>
              <a:rPr lang="en-US" sz="2800" i="1" dirty="0">
                <a:latin typeface="Cambria" panose="02040503050406030204" pitchFamily="18" charset="0"/>
              </a:rPr>
              <a:t/>
            </a:r>
            <a:br>
              <a:rPr lang="en-US" sz="2800" i="1" dirty="0">
                <a:latin typeface="Cambria" panose="02040503050406030204" pitchFamily="18" charset="0"/>
              </a:rPr>
            </a:br>
            <a:endParaRPr lang="en-US" sz="2800" i="1" dirty="0">
              <a:latin typeface="Cambria" panose="02040503050406030204" pitchFamily="18" charset="0"/>
            </a:endParaRPr>
          </a:p>
          <a:p>
            <a:pPr marL="457200" indent="-457200">
              <a:lnSpc>
                <a:spcPct val="90000"/>
              </a:lnSpc>
              <a:spcBef>
                <a:spcPts val="1400"/>
              </a:spcBef>
              <a:buFont typeface="Wingdings" panose="05000000000000000000" pitchFamily="2" charset="2"/>
              <a:buChar char="Ø"/>
            </a:pPr>
            <a:endParaRPr lang="en-US" sz="2800" i="1" dirty="0">
              <a:latin typeface="Cambria" panose="02040503050406030204" pitchFamily="18" charset="0"/>
            </a:endParaRPr>
          </a:p>
        </p:txBody>
      </p:sp>
    </p:spTree>
    <p:extLst>
      <p:ext uri="{BB962C8B-B14F-4D97-AF65-F5344CB8AC3E}">
        <p14:creationId xmlns:p14="http://schemas.microsoft.com/office/powerpoint/2010/main" val="11193014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93440" y="139168"/>
            <a:ext cx="9782801" cy="1239837"/>
          </a:xfrm>
        </p:spPr>
        <p:txBody>
          <a:bodyPr/>
          <a:lstStyle/>
          <a:p>
            <a:r>
              <a:rPr lang="en-US" dirty="0" smtClean="0"/>
              <a:t> </a:t>
            </a:r>
            <a:endParaRPr lang="en-US" dirty="0"/>
          </a:p>
        </p:txBody>
      </p:sp>
      <p:sp>
        <p:nvSpPr>
          <p:cNvPr id="6" name="Rectangle 5"/>
          <p:cNvSpPr/>
          <p:nvPr/>
        </p:nvSpPr>
        <p:spPr>
          <a:xfrm>
            <a:off x="3011026" y="304804"/>
            <a:ext cx="6375463" cy="830997"/>
          </a:xfrm>
          <a:prstGeom prst="rect">
            <a:avLst/>
          </a:prstGeom>
        </p:spPr>
        <p:txBody>
          <a:bodyPr wrap="none">
            <a:spAutoFit/>
          </a:bodyPr>
          <a:lstStyle/>
          <a:p>
            <a:pPr algn="ctr" defTabSz="457063">
              <a:spcBef>
                <a:spcPts val="1000"/>
              </a:spcBef>
              <a:buClr>
                <a:schemeClr val="accent1"/>
              </a:buClr>
            </a:pPr>
            <a:r>
              <a:rPr lang="en-US" sz="4800" dirty="0">
                <a:solidFill>
                  <a:schemeClr val="tx1">
                    <a:lumMod val="65000"/>
                    <a:lumOff val="35000"/>
                  </a:schemeClr>
                </a:solidFill>
                <a:latin typeface="Cambria Math" panose="02040503050406030204" pitchFamily="18" charset="0"/>
                <a:ea typeface="Cambria Math" panose="02040503050406030204" pitchFamily="18" charset="0"/>
                <a:cs typeface="Times New Roman" panose="02020603050405020304" pitchFamily="18" charset="0"/>
              </a:rPr>
              <a:t>GIẢI PHÁP TRIỂN KHAI</a:t>
            </a:r>
          </a:p>
        </p:txBody>
      </p:sp>
      <p:sp>
        <p:nvSpPr>
          <p:cNvPr id="10" name="Rectangle 9"/>
          <p:cNvSpPr/>
          <p:nvPr/>
        </p:nvSpPr>
        <p:spPr>
          <a:xfrm>
            <a:off x="1406222" y="1474190"/>
            <a:ext cx="2702535" cy="523220"/>
          </a:xfrm>
          <a:prstGeom prst="rect">
            <a:avLst/>
          </a:prstGeom>
        </p:spPr>
        <p:txBody>
          <a:bodyPr wrap="none">
            <a:spAutoFit/>
          </a:bodyPr>
          <a:lstStyle/>
          <a:p>
            <a:r>
              <a:rPr lang="en-US" sz="2800" b="1" dirty="0">
                <a:latin typeface="Cambria" panose="02040503050406030204" pitchFamily="18" charset="0"/>
              </a:rPr>
              <a:t>ExpressJS là gì?</a:t>
            </a:r>
            <a:endParaRPr lang="en-US" sz="2800" dirty="0">
              <a:latin typeface="Cambria" panose="02040503050406030204" pitchFamily="18" charset="0"/>
            </a:endParaRP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42087" y="0"/>
            <a:ext cx="1456036" cy="1436090"/>
          </a:xfrm>
          <a:prstGeom prst="ellipse">
            <a:avLst/>
          </a:prstGeom>
          <a:ln>
            <a:noFill/>
          </a:ln>
          <a:effectLst>
            <a:softEdge rad="112500"/>
          </a:effectLst>
        </p:spPr>
      </p:pic>
      <p:sp>
        <p:nvSpPr>
          <p:cNvPr id="12" name="Oval 11"/>
          <p:cNvSpPr/>
          <p:nvPr/>
        </p:nvSpPr>
        <p:spPr>
          <a:xfrm>
            <a:off x="11449318" y="6488668"/>
            <a:ext cx="639651" cy="310667"/>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a:t>19</a:t>
            </a:r>
            <a:endParaRPr lang="en-US" dirty="0"/>
          </a:p>
        </p:txBody>
      </p:sp>
      <p:sp>
        <p:nvSpPr>
          <p:cNvPr id="15" name="Rectangle 14"/>
          <p:cNvSpPr/>
          <p:nvPr/>
        </p:nvSpPr>
        <p:spPr>
          <a:xfrm>
            <a:off x="1406221" y="2092599"/>
            <a:ext cx="9335865" cy="2888996"/>
          </a:xfrm>
          <a:prstGeom prst="rect">
            <a:avLst/>
          </a:prstGeom>
        </p:spPr>
        <p:txBody>
          <a:bodyPr wrap="square">
            <a:spAutoFit/>
          </a:bodyPr>
          <a:lstStyle/>
          <a:p>
            <a:pPr marL="457200" indent="-457200">
              <a:lnSpc>
                <a:spcPct val="90000"/>
              </a:lnSpc>
              <a:spcBef>
                <a:spcPts val="1400"/>
              </a:spcBef>
              <a:buFont typeface="Wingdings" panose="05000000000000000000" pitchFamily="2" charset="2"/>
              <a:buChar char="Ø"/>
            </a:pPr>
            <a:r>
              <a:rPr lang="en-US" sz="2400" dirty="0">
                <a:latin typeface="Cambria" panose="02040503050406030204" pitchFamily="18" charset="0"/>
              </a:rPr>
              <a:t>Express là một web application framework for node nó cung cấp cho chúng những rất nhiều tính năng mạnh mẽ trên nền tảng web và các ứng dụng di động</a:t>
            </a:r>
          </a:p>
          <a:p>
            <a:pPr marL="457200" indent="-457200">
              <a:lnSpc>
                <a:spcPct val="90000"/>
              </a:lnSpc>
              <a:spcBef>
                <a:spcPts val="1400"/>
              </a:spcBef>
              <a:buFont typeface="Wingdings" panose="05000000000000000000" pitchFamily="2" charset="2"/>
              <a:buChar char="Ø"/>
            </a:pPr>
            <a:r>
              <a:rPr lang="vi-VN" sz="2400" dirty="0">
                <a:latin typeface="Cambria" panose="02040503050406030204" pitchFamily="18" charset="0"/>
              </a:rPr>
              <a:t>Express hỗ trợ các phương thức HTTP và middleware tạo ra 1 API rất mạnh mẽ và sử dụng dễ dàng </a:t>
            </a:r>
            <a:r>
              <a:rPr lang="vi-VN" sz="2400" dirty="0">
                <a:latin typeface="Cambria" panose="02040503050406030204" pitchFamily="18" charset="0"/>
              </a:rPr>
              <a:t>hơn</a:t>
            </a:r>
            <a:r>
              <a:rPr lang="en-US" sz="2800" i="1" dirty="0">
                <a:latin typeface="Cambria" panose="02040503050406030204" pitchFamily="18" charset="0"/>
              </a:rPr>
              <a:t/>
            </a:r>
            <a:br>
              <a:rPr lang="en-US" sz="2800" i="1" dirty="0">
                <a:latin typeface="Cambria" panose="02040503050406030204" pitchFamily="18" charset="0"/>
              </a:rPr>
            </a:br>
            <a:endParaRPr lang="en-US" sz="2800" i="1" dirty="0">
              <a:latin typeface="Cambria" panose="02040503050406030204" pitchFamily="18" charset="0"/>
            </a:endParaRPr>
          </a:p>
          <a:p>
            <a:pPr marL="457200" indent="-457200">
              <a:lnSpc>
                <a:spcPct val="90000"/>
              </a:lnSpc>
              <a:spcBef>
                <a:spcPts val="1400"/>
              </a:spcBef>
              <a:buFont typeface="Wingdings" panose="05000000000000000000" pitchFamily="2" charset="2"/>
              <a:buChar char="Ø"/>
            </a:pPr>
            <a:endParaRPr lang="en-US" sz="2800" i="1" dirty="0">
              <a:latin typeface="Cambria" panose="02040503050406030204" pitchFamily="18" charset="0"/>
            </a:endParaRPr>
          </a:p>
        </p:txBody>
      </p:sp>
    </p:spTree>
    <p:extLst>
      <p:ext uri="{BB962C8B-B14F-4D97-AF65-F5344CB8AC3E}">
        <p14:creationId xmlns:p14="http://schemas.microsoft.com/office/powerpoint/2010/main" val="9397271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rot="20985124">
            <a:off x="1350543" y="2588524"/>
            <a:ext cx="9782801" cy="1239837"/>
          </a:xfrm>
        </p:spPr>
        <p:txBody>
          <a:bodyPr/>
          <a:lstStyle/>
          <a:p>
            <a:r>
              <a:rPr lang="en-US" dirty="0" smtClean="0">
                <a:solidFill>
                  <a:srgbClr val="00B050"/>
                </a:solidFill>
                <a:latin typeface="Cambria" panose="02040503050406030204" pitchFamily="18" charset="0"/>
                <a:cs typeface="Times New Roman" panose="02020603050405020304" pitchFamily="18" charset="0"/>
              </a:rPr>
              <a:t>NỘI DUNG CHÍNH:</a:t>
            </a:r>
            <a:endParaRPr lang="en-US" dirty="0">
              <a:solidFill>
                <a:srgbClr val="00B050"/>
              </a:solidFill>
              <a:latin typeface="Cambria" panose="02040503050406030204" pitchFamily="18" charset="0"/>
              <a:cs typeface="Times New Roman" panose="02020603050405020304" pitchFamily="18" charset="0"/>
            </a:endParaRPr>
          </a:p>
        </p:txBody>
      </p:sp>
      <p:sp>
        <p:nvSpPr>
          <p:cNvPr id="14" name="Content Placeholder 13"/>
          <p:cNvSpPr>
            <a:spLocks noGrp="1"/>
          </p:cNvSpPr>
          <p:nvPr>
            <p:ph idx="1"/>
          </p:nvPr>
        </p:nvSpPr>
        <p:spPr>
          <a:xfrm>
            <a:off x="9599616" y="2514600"/>
            <a:ext cx="2157625" cy="1600200"/>
          </a:xfrm>
        </p:spPr>
        <p:txBody>
          <a:bodyPr/>
          <a:lstStyle/>
          <a:p>
            <a:pPr marL="0" indent="0">
              <a:buNone/>
            </a:pPr>
            <a:r>
              <a:rPr lang="en-US" dirty="0" smtClean="0"/>
              <a:t> </a:t>
            </a:r>
          </a:p>
        </p:txBody>
      </p:sp>
      <p:graphicFrame>
        <p:nvGraphicFramePr>
          <p:cNvPr id="2" name="Diagram 1"/>
          <p:cNvGraphicFramePr/>
          <p:nvPr>
            <p:extLst>
              <p:ext uri="{D42A27DB-BD31-4B8C-83A1-F6EECF244321}">
                <p14:modId xmlns:p14="http://schemas.microsoft.com/office/powerpoint/2010/main" val="2675449698"/>
              </p:ext>
            </p:extLst>
          </p:nvPr>
        </p:nvGraphicFramePr>
        <p:xfrm>
          <a:off x="2884274" y="304800"/>
          <a:ext cx="8125883" cy="54172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Oval 4"/>
          <p:cNvSpPr/>
          <p:nvPr/>
        </p:nvSpPr>
        <p:spPr>
          <a:xfrm>
            <a:off x="11449318" y="6488668"/>
            <a:ext cx="639651" cy="310667"/>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a:t>2</a:t>
            </a:r>
            <a:endParaRPr lang="en-US" dirty="0"/>
          </a:p>
        </p:txBody>
      </p:sp>
      <p:pic>
        <p:nvPicPr>
          <p:cNvPr id="6" name="Picture 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742087" y="0"/>
            <a:ext cx="1456036" cy="1436090"/>
          </a:xfrm>
          <a:prstGeom prst="ellipse">
            <a:avLst/>
          </a:prstGeom>
          <a:ln>
            <a:noFill/>
          </a:ln>
          <a:effectLst>
            <a:softEdge rad="112500"/>
          </a:effectLst>
        </p:spPr>
      </p:pic>
    </p:spTree>
    <p:extLst>
      <p:ext uri="{BB962C8B-B14F-4D97-AF65-F5344CB8AC3E}">
        <p14:creationId xmlns:p14="http://schemas.microsoft.com/office/powerpoint/2010/main" val="35614984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p:bldAsOne/>
      </p:bldGraphic>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93440" y="139168"/>
            <a:ext cx="9782801" cy="1239837"/>
          </a:xfrm>
        </p:spPr>
        <p:txBody>
          <a:bodyPr/>
          <a:lstStyle/>
          <a:p>
            <a:r>
              <a:rPr lang="en-US" dirty="0" smtClean="0"/>
              <a:t> </a:t>
            </a:r>
            <a:endParaRPr lang="en-US" dirty="0"/>
          </a:p>
        </p:txBody>
      </p:sp>
      <p:sp>
        <p:nvSpPr>
          <p:cNvPr id="6" name="Rectangle 5"/>
          <p:cNvSpPr/>
          <p:nvPr/>
        </p:nvSpPr>
        <p:spPr>
          <a:xfrm>
            <a:off x="3011026" y="304804"/>
            <a:ext cx="6375463" cy="830997"/>
          </a:xfrm>
          <a:prstGeom prst="rect">
            <a:avLst/>
          </a:prstGeom>
        </p:spPr>
        <p:txBody>
          <a:bodyPr wrap="none">
            <a:spAutoFit/>
          </a:bodyPr>
          <a:lstStyle/>
          <a:p>
            <a:pPr algn="ctr" defTabSz="457063">
              <a:spcBef>
                <a:spcPts val="1000"/>
              </a:spcBef>
              <a:buClr>
                <a:schemeClr val="accent1"/>
              </a:buClr>
            </a:pPr>
            <a:r>
              <a:rPr lang="en-US" sz="4800" dirty="0">
                <a:solidFill>
                  <a:schemeClr val="tx1">
                    <a:lumMod val="65000"/>
                    <a:lumOff val="35000"/>
                  </a:schemeClr>
                </a:solidFill>
                <a:latin typeface="Cambria Math" panose="02040503050406030204" pitchFamily="18" charset="0"/>
                <a:ea typeface="Cambria Math" panose="02040503050406030204" pitchFamily="18" charset="0"/>
                <a:cs typeface="Times New Roman" panose="02020603050405020304" pitchFamily="18" charset="0"/>
              </a:rPr>
              <a:t>GIẢI PHÁP TRIỂN KHAI</a:t>
            </a:r>
          </a:p>
        </p:txBody>
      </p:sp>
      <p:sp>
        <p:nvSpPr>
          <p:cNvPr id="10" name="Rectangle 9"/>
          <p:cNvSpPr/>
          <p:nvPr/>
        </p:nvSpPr>
        <p:spPr>
          <a:xfrm>
            <a:off x="1406222" y="1474190"/>
            <a:ext cx="9335864" cy="2123658"/>
          </a:xfrm>
          <a:prstGeom prst="rect">
            <a:avLst/>
          </a:prstGeom>
        </p:spPr>
        <p:txBody>
          <a:bodyPr wrap="square">
            <a:spAutoFit/>
          </a:bodyPr>
          <a:lstStyle/>
          <a:p>
            <a:pPr algn="ctr"/>
            <a:endParaRPr lang="en-US" sz="4400" b="1" dirty="0">
              <a:latin typeface="Cambria" panose="02040503050406030204" pitchFamily="18" charset="0"/>
            </a:endParaRPr>
          </a:p>
          <a:p>
            <a:pPr algn="ctr"/>
            <a:endParaRPr lang="en-US" sz="4400" b="1" dirty="0">
              <a:latin typeface="Cambria" panose="02040503050406030204" pitchFamily="18" charset="0"/>
            </a:endParaRPr>
          </a:p>
          <a:p>
            <a:pPr algn="ctr"/>
            <a:r>
              <a:rPr lang="en-US" sz="4400" b="1" dirty="0">
                <a:latin typeface="Cambria" panose="02040503050406030204" pitchFamily="18" charset="0"/>
              </a:rPr>
              <a:t>DEMO</a:t>
            </a:r>
            <a:endParaRPr lang="en-US" sz="4400" b="1" dirty="0">
              <a:latin typeface="Cambria" panose="02040503050406030204" pitchFamily="18" charset="0"/>
            </a:endParaRP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42087" y="0"/>
            <a:ext cx="1456036" cy="1436090"/>
          </a:xfrm>
          <a:prstGeom prst="ellipse">
            <a:avLst/>
          </a:prstGeom>
          <a:ln>
            <a:noFill/>
          </a:ln>
          <a:effectLst>
            <a:softEdge rad="112500"/>
          </a:effectLst>
        </p:spPr>
      </p:pic>
      <p:sp>
        <p:nvSpPr>
          <p:cNvPr id="12" name="Oval 11"/>
          <p:cNvSpPr/>
          <p:nvPr/>
        </p:nvSpPr>
        <p:spPr>
          <a:xfrm>
            <a:off x="11449318" y="6488668"/>
            <a:ext cx="639651" cy="310667"/>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a:t>20</a:t>
            </a:r>
            <a:endParaRPr lang="en-US" dirty="0"/>
          </a:p>
        </p:txBody>
      </p:sp>
      <p:sp>
        <p:nvSpPr>
          <p:cNvPr id="15" name="Rectangle 14"/>
          <p:cNvSpPr/>
          <p:nvPr/>
        </p:nvSpPr>
        <p:spPr>
          <a:xfrm>
            <a:off x="1406221" y="2092599"/>
            <a:ext cx="9335865" cy="1435265"/>
          </a:xfrm>
          <a:prstGeom prst="rect">
            <a:avLst/>
          </a:prstGeom>
        </p:spPr>
        <p:txBody>
          <a:bodyPr wrap="square">
            <a:spAutoFit/>
          </a:bodyPr>
          <a:lstStyle/>
          <a:p>
            <a:pPr>
              <a:lnSpc>
                <a:spcPct val="90000"/>
              </a:lnSpc>
              <a:spcBef>
                <a:spcPts val="1400"/>
              </a:spcBef>
            </a:pPr>
            <a:r>
              <a:rPr lang="en-US" sz="2800" i="1" dirty="0">
                <a:latin typeface="Cambria" panose="02040503050406030204" pitchFamily="18" charset="0"/>
              </a:rPr>
              <a:t/>
            </a:r>
            <a:br>
              <a:rPr lang="en-US" sz="2800" i="1" dirty="0">
                <a:latin typeface="Cambria" panose="02040503050406030204" pitchFamily="18" charset="0"/>
              </a:rPr>
            </a:br>
            <a:endParaRPr lang="en-US" sz="2800" i="1" dirty="0">
              <a:latin typeface="Cambria" panose="02040503050406030204" pitchFamily="18" charset="0"/>
            </a:endParaRPr>
          </a:p>
          <a:p>
            <a:pPr marL="457200" indent="-457200">
              <a:lnSpc>
                <a:spcPct val="90000"/>
              </a:lnSpc>
              <a:spcBef>
                <a:spcPts val="1400"/>
              </a:spcBef>
              <a:buFont typeface="Wingdings" panose="05000000000000000000" pitchFamily="2" charset="2"/>
              <a:buChar char="Ø"/>
            </a:pPr>
            <a:endParaRPr lang="en-US" sz="2800" i="1" dirty="0">
              <a:latin typeface="Cambria" panose="02040503050406030204" pitchFamily="18" charset="0"/>
            </a:endParaRPr>
          </a:p>
        </p:txBody>
      </p:sp>
    </p:spTree>
    <p:extLst>
      <p:ext uri="{BB962C8B-B14F-4D97-AF65-F5344CB8AC3E}">
        <p14:creationId xmlns:p14="http://schemas.microsoft.com/office/powerpoint/2010/main" val="7777231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flipH="1">
            <a:off x="1370013" y="1252098"/>
            <a:ext cx="223424" cy="165539"/>
          </a:xfrm>
        </p:spPr>
        <p:txBody>
          <a:bodyPr>
            <a:normAutofit fontScale="90000"/>
          </a:bodyPr>
          <a:lstStyle/>
          <a:p>
            <a:r>
              <a:rPr lang="en-US" dirty="0" smtClean="0"/>
              <a:t> </a:t>
            </a:r>
            <a:endParaRPr lang="en-US" dirty="0"/>
          </a:p>
        </p:txBody>
      </p:sp>
      <p:sp>
        <p:nvSpPr>
          <p:cNvPr id="15" name="Rectangle 14"/>
          <p:cNvSpPr/>
          <p:nvPr/>
        </p:nvSpPr>
        <p:spPr>
          <a:xfrm>
            <a:off x="4085176" y="304804"/>
            <a:ext cx="4384149" cy="830997"/>
          </a:xfrm>
          <a:prstGeom prst="rect">
            <a:avLst/>
          </a:prstGeom>
        </p:spPr>
        <p:txBody>
          <a:bodyPr wrap="none">
            <a:spAutoFit/>
          </a:bodyPr>
          <a:lstStyle/>
          <a:p>
            <a:pPr algn="ctr" defTabSz="457063">
              <a:spcBef>
                <a:spcPts val="1000"/>
              </a:spcBef>
              <a:buClr>
                <a:schemeClr val="accent1"/>
              </a:buClr>
            </a:pPr>
            <a:r>
              <a:rPr lang="en-US" sz="4800" dirty="0">
                <a:solidFill>
                  <a:schemeClr val="tx1">
                    <a:lumMod val="65000"/>
                    <a:lumOff val="35000"/>
                  </a:schemeClr>
                </a:solidFill>
                <a:latin typeface="Cambria Math" panose="02040503050406030204" pitchFamily="18" charset="0"/>
                <a:ea typeface="Cambria Math" panose="02040503050406030204" pitchFamily="18" charset="0"/>
                <a:cs typeface="Times New Roman" panose="02020603050405020304" pitchFamily="18" charset="0"/>
              </a:rPr>
              <a:t>GIỚI THIỆU IOT</a:t>
            </a:r>
            <a:endParaRPr lang="en-US" sz="4800" dirty="0">
              <a:solidFill>
                <a:schemeClr val="tx1">
                  <a:lumMod val="65000"/>
                  <a:lumOff val="35000"/>
                </a:schemeClr>
              </a:solidFill>
              <a:latin typeface="Cambria Math" panose="02040503050406030204" pitchFamily="18" charset="0"/>
              <a:ea typeface="Cambria Math" panose="02040503050406030204" pitchFamily="18" charset="0"/>
              <a:cs typeface="Times New Roman" panose="02020603050405020304" pitchFamily="18" charset="0"/>
            </a:endParaRPr>
          </a:p>
        </p:txBody>
      </p:sp>
      <p:sp>
        <p:nvSpPr>
          <p:cNvPr id="17" name="Oval 16"/>
          <p:cNvSpPr/>
          <p:nvPr/>
        </p:nvSpPr>
        <p:spPr>
          <a:xfrm>
            <a:off x="11449318" y="6488668"/>
            <a:ext cx="639651" cy="310667"/>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a:t>3</a:t>
            </a:r>
            <a:endParaRPr lang="en-US" dirty="0"/>
          </a:p>
        </p:txBody>
      </p:sp>
      <p:pic>
        <p:nvPicPr>
          <p:cNvPr id="18" name="Picture 1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42087" y="0"/>
            <a:ext cx="1456036" cy="1436090"/>
          </a:xfrm>
          <a:prstGeom prst="ellipse">
            <a:avLst/>
          </a:prstGeom>
          <a:ln>
            <a:noFill/>
          </a:ln>
          <a:effectLst>
            <a:softEdge rad="112500"/>
          </a:effectLst>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68912" y="1600200"/>
            <a:ext cx="6620058" cy="4734776"/>
          </a:xfrm>
          <a:prstGeom prst="rect">
            <a:avLst/>
          </a:prstGeom>
        </p:spPr>
      </p:pic>
      <p:sp>
        <p:nvSpPr>
          <p:cNvPr id="20" name="Rectangle 19"/>
          <p:cNvSpPr/>
          <p:nvPr/>
        </p:nvSpPr>
        <p:spPr>
          <a:xfrm>
            <a:off x="760412" y="2922175"/>
            <a:ext cx="4708500" cy="3553793"/>
          </a:xfrm>
          <a:prstGeom prst="rect">
            <a:avLst/>
          </a:prstGeom>
        </p:spPr>
        <p:txBody>
          <a:bodyPr wrap="square">
            <a:spAutoFit/>
          </a:bodyPr>
          <a:lstStyle/>
          <a:p>
            <a:pPr marL="457200" indent="-457200" algn="just">
              <a:lnSpc>
                <a:spcPct val="90000"/>
              </a:lnSpc>
              <a:spcBef>
                <a:spcPts val="1400"/>
              </a:spcBef>
              <a:buFont typeface="Wingdings" panose="05000000000000000000" pitchFamily="2" charset="2"/>
              <a:buChar char="Ø"/>
            </a:pPr>
            <a:r>
              <a:rPr lang="en-US" sz="2800" i="1" dirty="0">
                <a:latin typeface="Cambria" panose="02040503050406030204" pitchFamily="18" charset="0"/>
              </a:rPr>
              <a:t>Là </a:t>
            </a:r>
            <a:r>
              <a:rPr lang="en-US" sz="2800" i="1" dirty="0">
                <a:latin typeface="Cambria" panose="02040503050406030204" pitchFamily="18" charset="0"/>
              </a:rPr>
              <a:t>một kịch bản của thế </a:t>
            </a:r>
            <a:r>
              <a:rPr lang="en-US" sz="2800" i="1" dirty="0">
                <a:latin typeface="Cambria" panose="02040503050406030204" pitchFamily="18" charset="0"/>
              </a:rPr>
              <a:t>giới</a:t>
            </a:r>
          </a:p>
          <a:p>
            <a:pPr marL="457200" indent="-457200" algn="just">
              <a:lnSpc>
                <a:spcPct val="90000"/>
              </a:lnSpc>
              <a:spcBef>
                <a:spcPts val="1400"/>
              </a:spcBef>
              <a:buFont typeface="Wingdings" panose="05000000000000000000" pitchFamily="2" charset="2"/>
              <a:buChar char="Ø"/>
            </a:pPr>
            <a:r>
              <a:rPr lang="en-US" sz="2800" i="1" dirty="0">
                <a:latin typeface="Cambria" panose="02040503050406030204" pitchFamily="18" charset="0"/>
              </a:rPr>
              <a:t>L</a:t>
            </a:r>
            <a:r>
              <a:rPr lang="en-US" sz="2800" i="1" dirty="0">
                <a:latin typeface="Cambria" panose="02040503050406030204" pitchFamily="18" charset="0"/>
              </a:rPr>
              <a:t>à </a:t>
            </a:r>
            <a:r>
              <a:rPr lang="en-US" sz="2800" i="1" dirty="0">
                <a:latin typeface="Cambria" panose="02040503050406030204" pitchFamily="18" charset="0"/>
              </a:rPr>
              <a:t>khi tất cả mọi thứ đều </a:t>
            </a:r>
            <a:r>
              <a:rPr lang="en-US" sz="2800" i="1" dirty="0">
                <a:latin typeface="Cambria" panose="02040503050406030204" pitchFamily="18" charset="0"/>
              </a:rPr>
              <a:t/>
            </a:r>
            <a:br>
              <a:rPr lang="en-US" sz="2800" i="1" dirty="0">
                <a:latin typeface="Cambria" panose="02040503050406030204" pitchFamily="18" charset="0"/>
              </a:rPr>
            </a:br>
            <a:r>
              <a:rPr lang="en-US" sz="2800" i="1" dirty="0">
                <a:latin typeface="Cambria" panose="02040503050406030204" pitchFamily="18" charset="0"/>
              </a:rPr>
              <a:t>được </a:t>
            </a:r>
            <a:r>
              <a:rPr lang="en-US" sz="2800" i="1" dirty="0">
                <a:latin typeface="Cambria" panose="02040503050406030204" pitchFamily="18" charset="0"/>
              </a:rPr>
              <a:t>kết nối với nhau </a:t>
            </a:r>
            <a:r>
              <a:rPr lang="en-US" sz="2800" i="1" dirty="0">
                <a:latin typeface="Cambria" panose="02040503050406030204" pitchFamily="18" charset="0"/>
              </a:rPr>
              <a:t>qua </a:t>
            </a:r>
            <a:br>
              <a:rPr lang="en-US" sz="2800" i="1" dirty="0">
                <a:latin typeface="Cambria" panose="02040503050406030204" pitchFamily="18" charset="0"/>
              </a:rPr>
            </a:br>
            <a:r>
              <a:rPr lang="en-US" sz="2800" i="1" dirty="0">
                <a:latin typeface="Cambria" panose="02040503050406030204" pitchFamily="18" charset="0"/>
              </a:rPr>
              <a:t>mạng Internet</a:t>
            </a:r>
          </a:p>
          <a:p>
            <a:pPr algn="just">
              <a:lnSpc>
                <a:spcPct val="90000"/>
              </a:lnSpc>
              <a:spcBef>
                <a:spcPts val="1400"/>
              </a:spcBef>
            </a:pPr>
            <a:r>
              <a:rPr lang="en-US" sz="2800" i="1" dirty="0">
                <a:latin typeface="Cambria" panose="02040503050406030204" pitchFamily="18" charset="0"/>
              </a:rPr>
              <a:t>=&gt; Người dùng kiểm soát đồ</a:t>
            </a:r>
            <a:br>
              <a:rPr lang="en-US" sz="2800" i="1" dirty="0">
                <a:latin typeface="Cambria" panose="02040503050406030204" pitchFamily="18" charset="0"/>
              </a:rPr>
            </a:br>
            <a:r>
              <a:rPr lang="en-US" sz="2800" i="1" dirty="0">
                <a:latin typeface="Cambria" panose="02040503050406030204" pitchFamily="18" charset="0"/>
              </a:rPr>
              <a:t> vật qua mạng bằng thiết bị</a:t>
            </a:r>
            <a:br>
              <a:rPr lang="en-US" sz="2800" i="1" dirty="0">
                <a:latin typeface="Cambria" panose="02040503050406030204" pitchFamily="18" charset="0"/>
              </a:rPr>
            </a:br>
            <a:r>
              <a:rPr lang="en-US" sz="2800" i="1" dirty="0">
                <a:latin typeface="Cambria" panose="02040503050406030204" pitchFamily="18" charset="0"/>
              </a:rPr>
              <a:t> thông minh</a:t>
            </a:r>
            <a:endParaRPr lang="en-US" sz="2800" i="1" dirty="0">
              <a:latin typeface="Cambria" panose="02040503050406030204" pitchFamily="18" charset="0"/>
            </a:endParaRPr>
          </a:p>
        </p:txBody>
      </p:sp>
      <p:sp>
        <p:nvSpPr>
          <p:cNvPr id="21" name="TextBox 20"/>
          <p:cNvSpPr txBox="1"/>
          <p:nvPr/>
        </p:nvSpPr>
        <p:spPr>
          <a:xfrm>
            <a:off x="1065212" y="1600200"/>
            <a:ext cx="4114800" cy="1754326"/>
          </a:xfrm>
          <a:prstGeom prst="rect">
            <a:avLst/>
          </a:prstGeom>
          <a:noFill/>
        </p:spPr>
        <p:txBody>
          <a:bodyPr wrap="square" rtlCol="0">
            <a:spAutoFit/>
          </a:bodyPr>
          <a:lstStyle/>
          <a:p>
            <a:r>
              <a:rPr lang="en-US" sz="3600" b="1" dirty="0">
                <a:latin typeface="Cambria" panose="02040503050406030204" pitchFamily="18" charset="0"/>
              </a:rPr>
              <a:t>Internet of Things (IoT</a:t>
            </a:r>
            <a:r>
              <a:rPr lang="en-US" sz="3600" b="1" dirty="0">
                <a:latin typeface="Cambria" panose="02040503050406030204" pitchFamily="18" charset="0"/>
              </a:rPr>
              <a:t>)</a:t>
            </a:r>
            <a:r>
              <a:rPr lang="en-US" sz="3600" b="1" dirty="0">
                <a:latin typeface="Cambria" panose="02040503050406030204" pitchFamily="18" charset="0"/>
              </a:rPr>
              <a:t/>
            </a:r>
            <a:br>
              <a:rPr lang="en-US" sz="3600" b="1" dirty="0">
                <a:latin typeface="Cambria" panose="02040503050406030204" pitchFamily="18" charset="0"/>
              </a:rPr>
            </a:br>
            <a:endParaRPr lang="en-US" sz="3600" dirty="0"/>
          </a:p>
        </p:txBody>
      </p:sp>
    </p:spTree>
    <p:extLst>
      <p:ext uri="{BB962C8B-B14F-4D97-AF65-F5344CB8AC3E}">
        <p14:creationId xmlns:p14="http://schemas.microsoft.com/office/powerpoint/2010/main" val="1413009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93440" y="139168"/>
            <a:ext cx="9782801" cy="1239837"/>
          </a:xfrm>
        </p:spPr>
        <p:txBody>
          <a:bodyPr/>
          <a:lstStyle/>
          <a:p>
            <a:r>
              <a:rPr lang="en-US" dirty="0" smtClean="0"/>
              <a:t> </a:t>
            </a:r>
            <a:endParaRPr lang="en-US" dirty="0"/>
          </a:p>
        </p:txBody>
      </p:sp>
      <p:sp>
        <p:nvSpPr>
          <p:cNvPr id="6" name="Rectangle 5"/>
          <p:cNvSpPr/>
          <p:nvPr/>
        </p:nvSpPr>
        <p:spPr>
          <a:xfrm>
            <a:off x="3997673" y="304804"/>
            <a:ext cx="4402167" cy="830997"/>
          </a:xfrm>
          <a:prstGeom prst="rect">
            <a:avLst/>
          </a:prstGeom>
        </p:spPr>
        <p:txBody>
          <a:bodyPr wrap="none">
            <a:spAutoFit/>
          </a:bodyPr>
          <a:lstStyle/>
          <a:p>
            <a:pPr algn="ctr" defTabSz="457063">
              <a:spcBef>
                <a:spcPts val="1000"/>
              </a:spcBef>
              <a:buClr>
                <a:schemeClr val="accent1"/>
              </a:buClr>
            </a:pPr>
            <a:r>
              <a:rPr lang="en-US" sz="4800" dirty="0">
                <a:solidFill>
                  <a:schemeClr val="tx1">
                    <a:lumMod val="65000"/>
                    <a:lumOff val="35000"/>
                  </a:schemeClr>
                </a:solidFill>
                <a:latin typeface="Cambria Math" panose="02040503050406030204" pitchFamily="18" charset="0"/>
                <a:ea typeface="Cambria Math" panose="02040503050406030204" pitchFamily="18" charset="0"/>
                <a:cs typeface="Times New Roman" panose="02020603050405020304" pitchFamily="18" charset="0"/>
              </a:rPr>
              <a:t>GIỚI THIỆU IOT</a:t>
            </a:r>
          </a:p>
        </p:txBody>
      </p:sp>
      <p:sp>
        <p:nvSpPr>
          <p:cNvPr id="10" name="Rectangle 9"/>
          <p:cNvSpPr/>
          <p:nvPr/>
        </p:nvSpPr>
        <p:spPr>
          <a:xfrm>
            <a:off x="1416373" y="1817422"/>
            <a:ext cx="7125669" cy="523220"/>
          </a:xfrm>
          <a:prstGeom prst="rect">
            <a:avLst/>
          </a:prstGeom>
        </p:spPr>
        <p:txBody>
          <a:bodyPr wrap="none">
            <a:spAutoFit/>
          </a:bodyPr>
          <a:lstStyle/>
          <a:p>
            <a:r>
              <a:rPr lang="en-US" sz="2800" b="1" dirty="0">
                <a:latin typeface="Cambria" panose="02040503050406030204" pitchFamily="18" charset="0"/>
              </a:rPr>
              <a:t>Các thiết bị IoT giao tiếp với nhau ra sao?</a:t>
            </a:r>
            <a:endParaRPr lang="en-US" sz="2800" dirty="0">
              <a:latin typeface="Cambria" panose="02040503050406030204" pitchFamily="18" charset="0"/>
            </a:endParaRP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42087" y="0"/>
            <a:ext cx="1456036" cy="1436090"/>
          </a:xfrm>
          <a:prstGeom prst="ellipse">
            <a:avLst/>
          </a:prstGeom>
          <a:ln>
            <a:noFill/>
          </a:ln>
          <a:effectLst>
            <a:softEdge rad="112500"/>
          </a:effectLst>
        </p:spPr>
      </p:pic>
      <p:sp>
        <p:nvSpPr>
          <p:cNvPr id="12" name="Oval 11"/>
          <p:cNvSpPr/>
          <p:nvPr/>
        </p:nvSpPr>
        <p:spPr>
          <a:xfrm>
            <a:off x="11449318" y="6488668"/>
            <a:ext cx="639651" cy="310667"/>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a:t>4</a:t>
            </a:r>
          </a:p>
        </p:txBody>
      </p:sp>
      <p:sp>
        <p:nvSpPr>
          <p:cNvPr id="15" name="Rectangle 14"/>
          <p:cNvSpPr/>
          <p:nvPr/>
        </p:nvSpPr>
        <p:spPr>
          <a:xfrm>
            <a:off x="1406222" y="2514600"/>
            <a:ext cx="9335865" cy="4287328"/>
          </a:xfrm>
          <a:prstGeom prst="rect">
            <a:avLst/>
          </a:prstGeom>
        </p:spPr>
        <p:txBody>
          <a:bodyPr wrap="square">
            <a:spAutoFit/>
          </a:bodyPr>
          <a:lstStyle/>
          <a:p>
            <a:pPr marL="457200" indent="-457200">
              <a:lnSpc>
                <a:spcPct val="90000"/>
              </a:lnSpc>
              <a:spcBef>
                <a:spcPts val="1400"/>
              </a:spcBef>
              <a:buFont typeface="Wingdings" panose="05000000000000000000" pitchFamily="2" charset="2"/>
              <a:buChar char="Ø"/>
            </a:pPr>
            <a:r>
              <a:rPr lang="en-US" sz="2800" dirty="0">
                <a:latin typeface="Cambria" panose="02040503050406030204" pitchFamily="18" charset="0"/>
              </a:rPr>
              <a:t>Các thiết bị thông minh giao tiếp qua các kênh không dây</a:t>
            </a:r>
          </a:p>
          <a:p>
            <a:pPr marL="457200" indent="-457200">
              <a:lnSpc>
                <a:spcPct val="90000"/>
              </a:lnSpc>
              <a:spcBef>
                <a:spcPts val="1400"/>
              </a:spcBef>
              <a:buFont typeface="Wingdings" panose="05000000000000000000" pitchFamily="2" charset="2"/>
              <a:buChar char="Ø"/>
            </a:pPr>
            <a:r>
              <a:rPr lang="en-US" sz="2800" dirty="0">
                <a:latin typeface="Cambria" panose="02040503050406030204" pitchFamily="18" charset="0"/>
              </a:rPr>
              <a:t>Giao thức giao tiếp không dây được thiết kế:</a:t>
            </a:r>
            <a:br>
              <a:rPr lang="en-US" sz="2800" dirty="0">
                <a:latin typeface="Cambria" panose="02040503050406030204" pitchFamily="18" charset="0"/>
              </a:rPr>
            </a:br>
            <a:r>
              <a:rPr lang="en-US" sz="2800" i="1" dirty="0">
                <a:latin typeface="Cambria" panose="02040503050406030204" pitchFamily="18" charset="0"/>
              </a:rPr>
              <a:t>	</a:t>
            </a:r>
            <a:r>
              <a:rPr lang="en-US" sz="2400" i="1" dirty="0">
                <a:latin typeface="Cambria" panose="02040503050406030204" pitchFamily="18" charset="0"/>
              </a:rPr>
              <a:t>Tiêu tốn ít năng lượng cho việc thu/phát sóng.</a:t>
            </a:r>
            <a:br>
              <a:rPr lang="en-US" sz="2400" i="1" dirty="0">
                <a:latin typeface="Cambria" panose="02040503050406030204" pitchFamily="18" charset="0"/>
              </a:rPr>
            </a:br>
            <a:r>
              <a:rPr lang="en-US" sz="2400" i="1" dirty="0">
                <a:latin typeface="Cambria" panose="02040503050406030204" pitchFamily="18" charset="0"/>
              </a:rPr>
              <a:t>	Tiêu tốn ít băng thông.</a:t>
            </a:r>
            <a:br>
              <a:rPr lang="en-US" sz="2400" i="1" dirty="0">
                <a:latin typeface="Cambria" panose="02040503050406030204" pitchFamily="18" charset="0"/>
              </a:rPr>
            </a:br>
            <a:r>
              <a:rPr lang="en-US" sz="2400" i="1" dirty="0">
                <a:latin typeface="Cambria" panose="02040503050406030204" pitchFamily="18" charset="0"/>
              </a:rPr>
              <a:t>	Hoạt động trong mạng mắt lưới.</a:t>
            </a:r>
          </a:p>
          <a:p>
            <a:pPr>
              <a:lnSpc>
                <a:spcPct val="90000"/>
              </a:lnSpc>
              <a:spcBef>
                <a:spcPts val="1400"/>
              </a:spcBef>
            </a:pPr>
            <a:r>
              <a:rPr lang="en-US" sz="2400" dirty="0">
                <a:latin typeface="Cambria" panose="02040503050406030204" pitchFamily="18" charset="0"/>
              </a:rPr>
              <a:t> 	Một số thiết bị giao tiếp qua Wifi hay Bluetooth, nhưng đa số tận dụng các kết nối sử dụng dải tầng dưới mức GHz Zigbee.</a:t>
            </a:r>
            <a:r>
              <a:rPr lang="en-US" sz="2400" i="1" dirty="0">
                <a:latin typeface="Cambria" panose="02040503050406030204" pitchFamily="18" charset="0"/>
              </a:rPr>
              <a:t/>
            </a:r>
            <a:br>
              <a:rPr lang="en-US" sz="2400" i="1" dirty="0">
                <a:latin typeface="Cambria" panose="02040503050406030204" pitchFamily="18" charset="0"/>
              </a:rPr>
            </a:br>
            <a:r>
              <a:rPr lang="en-US" sz="2800" i="1" dirty="0">
                <a:latin typeface="Cambria" panose="02040503050406030204" pitchFamily="18" charset="0"/>
              </a:rPr>
              <a:t/>
            </a:r>
            <a:br>
              <a:rPr lang="en-US" sz="2800" i="1" dirty="0">
                <a:latin typeface="Cambria" panose="02040503050406030204" pitchFamily="18" charset="0"/>
              </a:rPr>
            </a:br>
            <a:endParaRPr lang="en-US" sz="2800" i="1" dirty="0">
              <a:latin typeface="Cambria" panose="02040503050406030204" pitchFamily="18" charset="0"/>
            </a:endParaRPr>
          </a:p>
          <a:p>
            <a:pPr marL="457200" indent="-457200">
              <a:lnSpc>
                <a:spcPct val="90000"/>
              </a:lnSpc>
              <a:spcBef>
                <a:spcPts val="1400"/>
              </a:spcBef>
              <a:buFont typeface="Wingdings" panose="05000000000000000000" pitchFamily="2" charset="2"/>
              <a:buChar char="Ø"/>
            </a:pPr>
            <a:endParaRPr lang="en-US" sz="2800" i="1" dirty="0">
              <a:latin typeface="Cambria" panose="02040503050406030204" pitchFamily="18" charset="0"/>
            </a:endParaRPr>
          </a:p>
        </p:txBody>
      </p:sp>
      <p:sp>
        <p:nvSpPr>
          <p:cNvPr id="16" name="Curved Right Arrow 15"/>
          <p:cNvSpPr/>
          <p:nvPr/>
        </p:nvSpPr>
        <p:spPr>
          <a:xfrm rot="19431027">
            <a:off x="1110542" y="3652114"/>
            <a:ext cx="762000" cy="1600200"/>
          </a:xfrm>
          <a:prstGeom prst="curvedRightArrow">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4532395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93440" y="139168"/>
            <a:ext cx="9782801" cy="1239837"/>
          </a:xfrm>
        </p:spPr>
        <p:txBody>
          <a:bodyPr/>
          <a:lstStyle/>
          <a:p>
            <a:r>
              <a:rPr lang="en-US" dirty="0" smtClean="0"/>
              <a:t> </a:t>
            </a:r>
            <a:endParaRPr lang="en-US" dirty="0"/>
          </a:p>
        </p:txBody>
      </p:sp>
      <p:sp>
        <p:nvSpPr>
          <p:cNvPr id="6" name="Rectangle 5"/>
          <p:cNvSpPr/>
          <p:nvPr/>
        </p:nvSpPr>
        <p:spPr>
          <a:xfrm>
            <a:off x="3997673" y="304804"/>
            <a:ext cx="4402167" cy="830997"/>
          </a:xfrm>
          <a:prstGeom prst="rect">
            <a:avLst/>
          </a:prstGeom>
        </p:spPr>
        <p:txBody>
          <a:bodyPr wrap="none">
            <a:spAutoFit/>
          </a:bodyPr>
          <a:lstStyle/>
          <a:p>
            <a:pPr algn="ctr" defTabSz="457063">
              <a:spcBef>
                <a:spcPts val="1000"/>
              </a:spcBef>
              <a:buClr>
                <a:schemeClr val="accent1"/>
              </a:buClr>
            </a:pPr>
            <a:r>
              <a:rPr lang="en-US" sz="4800" dirty="0">
                <a:solidFill>
                  <a:schemeClr val="tx1">
                    <a:lumMod val="65000"/>
                    <a:lumOff val="35000"/>
                  </a:schemeClr>
                </a:solidFill>
                <a:latin typeface="Cambria Math" panose="02040503050406030204" pitchFamily="18" charset="0"/>
                <a:ea typeface="Cambria Math" panose="02040503050406030204" pitchFamily="18" charset="0"/>
                <a:cs typeface="Times New Roman" panose="02020603050405020304" pitchFamily="18" charset="0"/>
              </a:rPr>
              <a:t>GIỚI THIỆU IOT</a:t>
            </a:r>
          </a:p>
        </p:txBody>
      </p:sp>
      <p:sp>
        <p:nvSpPr>
          <p:cNvPr id="10" name="Rectangle 9"/>
          <p:cNvSpPr/>
          <p:nvPr/>
        </p:nvSpPr>
        <p:spPr>
          <a:xfrm>
            <a:off x="1416373" y="1817422"/>
            <a:ext cx="2197525" cy="523220"/>
          </a:xfrm>
          <a:prstGeom prst="rect">
            <a:avLst/>
          </a:prstGeom>
        </p:spPr>
        <p:txBody>
          <a:bodyPr wrap="none">
            <a:spAutoFit/>
          </a:bodyPr>
          <a:lstStyle/>
          <a:p>
            <a:r>
              <a:rPr lang="en-US" sz="2800" b="1" dirty="0">
                <a:latin typeface="Cambria" panose="02040503050406030204" pitchFamily="18" charset="0"/>
              </a:rPr>
              <a:t>Zigbee là gì?</a:t>
            </a:r>
            <a:endParaRPr lang="en-US" sz="2800" dirty="0">
              <a:latin typeface="Cambria" panose="02040503050406030204" pitchFamily="18" charset="0"/>
            </a:endParaRP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42087" y="0"/>
            <a:ext cx="1456036" cy="1436090"/>
          </a:xfrm>
          <a:prstGeom prst="ellipse">
            <a:avLst/>
          </a:prstGeom>
          <a:ln>
            <a:noFill/>
          </a:ln>
          <a:effectLst>
            <a:softEdge rad="112500"/>
          </a:effectLst>
        </p:spPr>
      </p:pic>
      <p:sp>
        <p:nvSpPr>
          <p:cNvPr id="12" name="Oval 11"/>
          <p:cNvSpPr/>
          <p:nvPr/>
        </p:nvSpPr>
        <p:spPr>
          <a:xfrm>
            <a:off x="11449318" y="6488668"/>
            <a:ext cx="639651" cy="310667"/>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a:t>5</a:t>
            </a:r>
          </a:p>
        </p:txBody>
      </p:sp>
      <p:sp>
        <p:nvSpPr>
          <p:cNvPr id="15" name="Rectangle 14"/>
          <p:cNvSpPr/>
          <p:nvPr/>
        </p:nvSpPr>
        <p:spPr>
          <a:xfrm>
            <a:off x="1406222" y="2514600"/>
            <a:ext cx="4078590" cy="5672322"/>
          </a:xfrm>
          <a:prstGeom prst="rect">
            <a:avLst/>
          </a:prstGeom>
        </p:spPr>
        <p:txBody>
          <a:bodyPr wrap="square">
            <a:spAutoFit/>
          </a:bodyPr>
          <a:lstStyle/>
          <a:p>
            <a:pPr marL="457200" indent="-457200">
              <a:lnSpc>
                <a:spcPct val="90000"/>
              </a:lnSpc>
              <a:spcBef>
                <a:spcPts val="1400"/>
              </a:spcBef>
              <a:buFont typeface="Wingdings" panose="05000000000000000000" pitchFamily="2" charset="2"/>
              <a:buChar char="Ø"/>
            </a:pPr>
            <a:r>
              <a:rPr lang="en-US" sz="2800" dirty="0">
                <a:latin typeface="Cambria" panose="02040503050406030204" pitchFamily="18" charset="0"/>
              </a:rPr>
              <a:t>Một </a:t>
            </a:r>
            <a:r>
              <a:rPr lang="en-US" sz="2800" dirty="0">
                <a:latin typeface="Cambria" panose="02040503050406030204" pitchFamily="18" charset="0"/>
              </a:rPr>
              <a:t>giao thức được xây dựng theo chuẩn IEEE 802.15.4</a:t>
            </a:r>
          </a:p>
          <a:p>
            <a:pPr marL="457200" indent="-457200">
              <a:lnSpc>
                <a:spcPct val="90000"/>
              </a:lnSpc>
              <a:spcBef>
                <a:spcPts val="1400"/>
              </a:spcBef>
              <a:buFont typeface="Wingdings" panose="05000000000000000000" pitchFamily="2" charset="2"/>
              <a:buChar char="Ø"/>
            </a:pPr>
            <a:r>
              <a:rPr lang="en-US" sz="2800" dirty="0">
                <a:latin typeface="Cambria" panose="02040503050406030204" pitchFamily="18" charset="0"/>
              </a:rPr>
              <a:t>Công </a:t>
            </a:r>
            <a:r>
              <a:rPr lang="en-US" sz="2800" dirty="0">
                <a:latin typeface="Cambria" panose="02040503050406030204" pitchFamily="18" charset="0"/>
              </a:rPr>
              <a:t>nghệ hoạt động trong phạm vi </a:t>
            </a:r>
            <a:r>
              <a:rPr lang="en-US" sz="2800" dirty="0">
                <a:latin typeface="Cambria" panose="02040503050406030204" pitchFamily="18" charset="0"/>
              </a:rPr>
              <a:t>hẹp</a:t>
            </a:r>
          </a:p>
          <a:p>
            <a:pPr marL="457200" indent="-457200">
              <a:lnSpc>
                <a:spcPct val="90000"/>
              </a:lnSpc>
              <a:spcBef>
                <a:spcPts val="1400"/>
              </a:spcBef>
              <a:buFont typeface="Wingdings" panose="05000000000000000000" pitchFamily="2" charset="2"/>
              <a:buChar char="Ø"/>
            </a:pPr>
            <a:r>
              <a:rPr lang="en-US" sz="2800" dirty="0">
                <a:latin typeface="Cambria" panose="02040503050406030204" pitchFamily="18" charset="0"/>
              </a:rPr>
              <a:t>Tiêu </a:t>
            </a:r>
            <a:r>
              <a:rPr lang="en-US" sz="2800" dirty="0">
                <a:latin typeface="Cambria" panose="02040503050406030204" pitchFamily="18" charset="0"/>
              </a:rPr>
              <a:t>thụ ít năng lượng để phục vụ việc kết nối và quản lý các cảm biến – sensor</a:t>
            </a:r>
            <a:r>
              <a:rPr lang="en-US" sz="2800" dirty="0">
                <a:latin typeface="Cambria" panose="02040503050406030204" pitchFamily="18" charset="0"/>
              </a:rPr>
              <a:t/>
            </a:r>
            <a:br>
              <a:rPr lang="en-US" sz="2800" dirty="0">
                <a:latin typeface="Cambria" panose="02040503050406030204" pitchFamily="18" charset="0"/>
              </a:rPr>
            </a:br>
            <a:r>
              <a:rPr lang="en-US" sz="2800" i="1" dirty="0">
                <a:latin typeface="Cambria" panose="02040503050406030204" pitchFamily="18" charset="0"/>
              </a:rPr>
              <a:t>	</a:t>
            </a:r>
            <a:r>
              <a:rPr lang="en-US" sz="2400" i="1" dirty="0">
                <a:latin typeface="Cambria" panose="02040503050406030204" pitchFamily="18" charset="0"/>
              </a:rPr>
              <a:t/>
            </a:r>
            <a:br>
              <a:rPr lang="en-US" sz="2400" i="1" dirty="0">
                <a:latin typeface="Cambria" panose="02040503050406030204" pitchFamily="18" charset="0"/>
              </a:rPr>
            </a:br>
            <a:r>
              <a:rPr lang="en-US" sz="2800" i="1" dirty="0">
                <a:latin typeface="Cambria" panose="02040503050406030204" pitchFamily="18" charset="0"/>
              </a:rPr>
              <a:t/>
            </a:r>
            <a:br>
              <a:rPr lang="en-US" sz="2800" i="1" dirty="0">
                <a:latin typeface="Cambria" panose="02040503050406030204" pitchFamily="18" charset="0"/>
              </a:rPr>
            </a:br>
            <a:endParaRPr lang="en-US" sz="2800" i="1" dirty="0">
              <a:latin typeface="Cambria" panose="02040503050406030204" pitchFamily="18" charset="0"/>
            </a:endParaRPr>
          </a:p>
          <a:p>
            <a:pPr marL="457200" indent="-457200">
              <a:lnSpc>
                <a:spcPct val="90000"/>
              </a:lnSpc>
              <a:spcBef>
                <a:spcPts val="1400"/>
              </a:spcBef>
              <a:buFont typeface="Wingdings" panose="05000000000000000000" pitchFamily="2" charset="2"/>
              <a:buChar char="Ø"/>
            </a:pPr>
            <a:endParaRPr lang="en-US" sz="2800" i="1" dirty="0">
              <a:latin typeface="Cambria" panose="02040503050406030204" pitchFamily="18" charset="0"/>
            </a:endParaRPr>
          </a:p>
        </p:txBody>
      </p:sp>
      <p:pic>
        <p:nvPicPr>
          <p:cNvPr id="9" name="Picture 8" descr="Khái quát về mạng không dây 9"/>
          <p:cNvPicPr/>
          <p:nvPr/>
        </p:nvPicPr>
        <p:blipFill>
          <a:blip r:embed="rId3">
            <a:extLst>
              <a:ext uri="{28A0092B-C50C-407E-A947-70E740481C1C}">
                <a14:useLocalDpi xmlns:a14="http://schemas.microsoft.com/office/drawing/2010/main" val="0"/>
              </a:ext>
            </a:extLst>
          </a:blip>
          <a:srcRect/>
          <a:stretch>
            <a:fillRect/>
          </a:stretch>
        </p:blipFill>
        <p:spPr bwMode="auto">
          <a:xfrm>
            <a:off x="5408616" y="1817426"/>
            <a:ext cx="6257925" cy="4614157"/>
          </a:xfrm>
          <a:prstGeom prst="rect">
            <a:avLst/>
          </a:prstGeom>
          <a:noFill/>
          <a:ln>
            <a:noFill/>
          </a:ln>
        </p:spPr>
      </p:pic>
    </p:spTree>
    <p:extLst>
      <p:ext uri="{BB962C8B-B14F-4D97-AF65-F5344CB8AC3E}">
        <p14:creationId xmlns:p14="http://schemas.microsoft.com/office/powerpoint/2010/main" val="7562755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93440" y="139168"/>
            <a:ext cx="9782801" cy="1239837"/>
          </a:xfrm>
        </p:spPr>
        <p:txBody>
          <a:bodyPr/>
          <a:lstStyle/>
          <a:p>
            <a:r>
              <a:rPr lang="en-US" dirty="0" smtClean="0"/>
              <a:t> </a:t>
            </a:r>
            <a:endParaRPr lang="en-US" dirty="0"/>
          </a:p>
        </p:txBody>
      </p:sp>
      <p:sp>
        <p:nvSpPr>
          <p:cNvPr id="6" name="Rectangle 5"/>
          <p:cNvSpPr/>
          <p:nvPr/>
        </p:nvSpPr>
        <p:spPr>
          <a:xfrm>
            <a:off x="3997673" y="304804"/>
            <a:ext cx="4402167" cy="830997"/>
          </a:xfrm>
          <a:prstGeom prst="rect">
            <a:avLst/>
          </a:prstGeom>
        </p:spPr>
        <p:txBody>
          <a:bodyPr wrap="none">
            <a:spAutoFit/>
          </a:bodyPr>
          <a:lstStyle/>
          <a:p>
            <a:pPr algn="ctr" defTabSz="457063">
              <a:spcBef>
                <a:spcPts val="1000"/>
              </a:spcBef>
              <a:buClr>
                <a:schemeClr val="accent1"/>
              </a:buClr>
            </a:pPr>
            <a:r>
              <a:rPr lang="en-US" sz="4800" dirty="0">
                <a:solidFill>
                  <a:schemeClr val="tx1">
                    <a:lumMod val="65000"/>
                    <a:lumOff val="35000"/>
                  </a:schemeClr>
                </a:solidFill>
                <a:latin typeface="Cambria Math" panose="02040503050406030204" pitchFamily="18" charset="0"/>
                <a:ea typeface="Cambria Math" panose="02040503050406030204" pitchFamily="18" charset="0"/>
                <a:cs typeface="Times New Roman" panose="02020603050405020304" pitchFamily="18" charset="0"/>
              </a:rPr>
              <a:t>GIỚI THIỆU IOT</a:t>
            </a:r>
          </a:p>
        </p:txBody>
      </p:sp>
      <p:sp>
        <p:nvSpPr>
          <p:cNvPr id="10" name="Rectangle 9"/>
          <p:cNvSpPr/>
          <p:nvPr/>
        </p:nvSpPr>
        <p:spPr>
          <a:xfrm>
            <a:off x="1416373" y="1817422"/>
            <a:ext cx="5210529" cy="523220"/>
          </a:xfrm>
          <a:prstGeom prst="rect">
            <a:avLst/>
          </a:prstGeom>
        </p:spPr>
        <p:txBody>
          <a:bodyPr wrap="none">
            <a:spAutoFit/>
          </a:bodyPr>
          <a:lstStyle/>
          <a:p>
            <a:r>
              <a:rPr lang="en-US" sz="2800" b="1" dirty="0">
                <a:latin typeface="Cambria" panose="02040503050406030204" pitchFamily="18" charset="0"/>
              </a:rPr>
              <a:t>Ưu và nhược điểm của Zigbee</a:t>
            </a:r>
            <a:endParaRPr lang="en-US" sz="2800" dirty="0">
              <a:latin typeface="Cambria" panose="02040503050406030204" pitchFamily="18" charset="0"/>
            </a:endParaRP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42087" y="0"/>
            <a:ext cx="1456036" cy="1436090"/>
          </a:xfrm>
          <a:prstGeom prst="ellipse">
            <a:avLst/>
          </a:prstGeom>
          <a:ln>
            <a:noFill/>
          </a:ln>
          <a:effectLst>
            <a:softEdge rad="112500"/>
          </a:effectLst>
        </p:spPr>
      </p:pic>
      <p:sp>
        <p:nvSpPr>
          <p:cNvPr id="12" name="Oval 11"/>
          <p:cNvSpPr/>
          <p:nvPr/>
        </p:nvSpPr>
        <p:spPr>
          <a:xfrm>
            <a:off x="11449318" y="6488668"/>
            <a:ext cx="639651" cy="310667"/>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a:t>6</a:t>
            </a:r>
            <a:endParaRPr lang="en-US" dirty="0"/>
          </a:p>
        </p:txBody>
      </p:sp>
      <p:sp>
        <p:nvSpPr>
          <p:cNvPr id="15" name="Rectangle 14"/>
          <p:cNvSpPr/>
          <p:nvPr/>
        </p:nvSpPr>
        <p:spPr>
          <a:xfrm>
            <a:off x="1406222" y="2514600"/>
            <a:ext cx="4459590" cy="2751522"/>
          </a:xfrm>
          <a:prstGeom prst="rect">
            <a:avLst/>
          </a:prstGeom>
        </p:spPr>
        <p:txBody>
          <a:bodyPr wrap="square">
            <a:spAutoFit/>
          </a:bodyPr>
          <a:lstStyle/>
          <a:p>
            <a:pPr>
              <a:lnSpc>
                <a:spcPct val="90000"/>
              </a:lnSpc>
              <a:spcBef>
                <a:spcPts val="1400"/>
              </a:spcBef>
            </a:pPr>
            <a:r>
              <a:rPr lang="en-US" sz="2800" dirty="0">
                <a:latin typeface="Cambria" panose="02040503050406030204" pitchFamily="18" charset="0"/>
              </a:rPr>
              <a:t>	</a:t>
            </a:r>
            <a:r>
              <a:rPr lang="en-US" sz="3200" b="1" dirty="0">
                <a:latin typeface="Cambria" panose="02040503050406030204" pitchFamily="18" charset="0"/>
              </a:rPr>
              <a:t>Ưu điểm</a:t>
            </a:r>
            <a:endParaRPr lang="en-US" sz="3200" b="1" i="1" dirty="0">
              <a:latin typeface="Cambria" panose="02040503050406030204" pitchFamily="18" charset="0"/>
            </a:endParaRPr>
          </a:p>
          <a:p>
            <a:pPr marL="457200" indent="-457200">
              <a:buFont typeface="Arial" panose="020B0604020202020204" pitchFamily="34" charset="0"/>
              <a:buChar char="•"/>
            </a:pPr>
            <a:r>
              <a:rPr lang="en-US" sz="2400" dirty="0">
                <a:latin typeface="Cambria" panose="02040503050406030204" pitchFamily="18" charset="0"/>
              </a:rPr>
              <a:t>Giá </a:t>
            </a:r>
            <a:r>
              <a:rPr lang="en-US" sz="2400" dirty="0">
                <a:latin typeface="Cambria" panose="02040503050406030204" pitchFamily="18" charset="0"/>
              </a:rPr>
              <a:t>thành thấp</a:t>
            </a:r>
          </a:p>
          <a:p>
            <a:pPr marL="457200" indent="-457200">
              <a:buFont typeface="Arial" panose="020B0604020202020204" pitchFamily="34" charset="0"/>
              <a:buChar char="•"/>
            </a:pPr>
            <a:r>
              <a:rPr lang="en-US" sz="2400" dirty="0">
                <a:latin typeface="Cambria" panose="02040503050406030204" pitchFamily="18" charset="0"/>
              </a:rPr>
              <a:t>Tiêu </a:t>
            </a:r>
            <a:r>
              <a:rPr lang="en-US" sz="2400" dirty="0">
                <a:latin typeface="Cambria" panose="02040503050406030204" pitchFamily="18" charset="0"/>
              </a:rPr>
              <a:t>thụ công suất nhỏ</a:t>
            </a:r>
          </a:p>
          <a:p>
            <a:pPr marL="457200" indent="-457200">
              <a:buFont typeface="Arial" panose="020B0604020202020204" pitchFamily="34" charset="0"/>
              <a:buChar char="•"/>
            </a:pPr>
            <a:r>
              <a:rPr lang="en-US" sz="2400" dirty="0">
                <a:latin typeface="Cambria" panose="02040503050406030204" pitchFamily="18" charset="0"/>
              </a:rPr>
              <a:t>Kiến </a:t>
            </a:r>
            <a:r>
              <a:rPr lang="en-US" sz="2400" dirty="0">
                <a:latin typeface="Cambria" panose="02040503050406030204" pitchFamily="18" charset="0"/>
              </a:rPr>
              <a:t>trúc mạng linh hoạt</a:t>
            </a:r>
          </a:p>
          <a:p>
            <a:pPr marL="457200" indent="-457200">
              <a:buFont typeface="Arial" panose="020B0604020202020204" pitchFamily="34" charset="0"/>
              <a:buChar char="•"/>
            </a:pPr>
            <a:r>
              <a:rPr lang="en-US" sz="2400" dirty="0">
                <a:latin typeface="Cambria" panose="02040503050406030204" pitchFamily="18" charset="0"/>
              </a:rPr>
              <a:t>Được </a:t>
            </a:r>
            <a:r>
              <a:rPr lang="en-US" sz="2400" dirty="0">
                <a:latin typeface="Cambria" panose="02040503050406030204" pitchFamily="18" charset="0"/>
              </a:rPr>
              <a:t>hỗ trợ bởi nhiều công ty</a:t>
            </a:r>
          </a:p>
          <a:p>
            <a:pPr marL="457200" indent="-457200">
              <a:buFont typeface="Arial" panose="020B0604020202020204" pitchFamily="34" charset="0"/>
              <a:buChar char="•"/>
            </a:pPr>
            <a:r>
              <a:rPr lang="en-US" sz="2400" dirty="0">
                <a:latin typeface="Cambria" panose="02040503050406030204" pitchFamily="18" charset="0"/>
              </a:rPr>
              <a:t>Số </a:t>
            </a:r>
            <a:r>
              <a:rPr lang="en-US" sz="2400" dirty="0">
                <a:latin typeface="Cambria" panose="02040503050406030204" pitchFamily="18" charset="0"/>
              </a:rPr>
              <a:t>lượng các nút lớn (65k)</a:t>
            </a:r>
            <a:endParaRPr lang="en-US" sz="2400" dirty="0">
              <a:latin typeface="Cambria" panose="02040503050406030204" pitchFamily="18" charset="0"/>
            </a:endParaRPr>
          </a:p>
        </p:txBody>
      </p:sp>
      <p:sp>
        <p:nvSpPr>
          <p:cNvPr id="13" name="Rectangle 12"/>
          <p:cNvSpPr/>
          <p:nvPr/>
        </p:nvSpPr>
        <p:spPr>
          <a:xfrm>
            <a:off x="6457848" y="2514604"/>
            <a:ext cx="4486376" cy="2382191"/>
          </a:xfrm>
          <a:prstGeom prst="rect">
            <a:avLst/>
          </a:prstGeom>
        </p:spPr>
        <p:txBody>
          <a:bodyPr wrap="square">
            <a:spAutoFit/>
          </a:bodyPr>
          <a:lstStyle/>
          <a:p>
            <a:pPr>
              <a:lnSpc>
                <a:spcPct val="90000"/>
              </a:lnSpc>
              <a:spcBef>
                <a:spcPts val="1400"/>
              </a:spcBef>
            </a:pPr>
            <a:r>
              <a:rPr lang="en-US" sz="2800" dirty="0">
                <a:latin typeface="Cambria" panose="02040503050406030204" pitchFamily="18" charset="0"/>
              </a:rPr>
              <a:t>	</a:t>
            </a:r>
            <a:r>
              <a:rPr lang="en-US" sz="3200" b="1" dirty="0">
                <a:latin typeface="Cambria" panose="02040503050406030204" pitchFamily="18" charset="0"/>
              </a:rPr>
              <a:t>Nhược điểm</a:t>
            </a:r>
          </a:p>
          <a:p>
            <a:pPr marL="342900" indent="-342900">
              <a:buFont typeface="Arial" panose="020B0604020202020204" pitchFamily="34" charset="0"/>
              <a:buChar char="•"/>
            </a:pPr>
            <a:r>
              <a:rPr lang="en-US" sz="2400" dirty="0">
                <a:latin typeface="Cambria" panose="02040503050406030204" pitchFamily="18" charset="0"/>
              </a:rPr>
              <a:t>Lỗi </a:t>
            </a:r>
            <a:r>
              <a:rPr lang="en-US" sz="2400" dirty="0">
                <a:latin typeface="Cambria" panose="02040503050406030204" pitchFamily="18" charset="0"/>
              </a:rPr>
              <a:t>ở một điểm chính có </a:t>
            </a:r>
            <a:r>
              <a:rPr lang="en-US" sz="2400" dirty="0">
                <a:latin typeface="Cambria" panose="02040503050406030204" pitchFamily="18" charset="0"/>
              </a:rPr>
              <a:t>thể gây </a:t>
            </a:r>
            <a:r>
              <a:rPr lang="en-US" sz="2400" dirty="0">
                <a:latin typeface="Cambria" panose="02040503050406030204" pitchFamily="18" charset="0"/>
              </a:rPr>
              <a:t>lỗi hệ thống.</a:t>
            </a:r>
          </a:p>
          <a:p>
            <a:pPr marL="342900" indent="-342900">
              <a:buFont typeface="Arial" panose="020B0604020202020204" pitchFamily="34" charset="0"/>
              <a:buChar char="•"/>
            </a:pPr>
            <a:r>
              <a:rPr lang="en-US" sz="2400" dirty="0">
                <a:latin typeface="Cambria" panose="02040503050406030204" pitchFamily="18" charset="0"/>
              </a:rPr>
              <a:t>Tốc </a:t>
            </a:r>
            <a:r>
              <a:rPr lang="en-US" sz="2400" dirty="0">
                <a:latin typeface="Cambria" panose="02040503050406030204" pitchFamily="18" charset="0"/>
              </a:rPr>
              <a:t>độ truyền thấp</a:t>
            </a:r>
          </a:p>
          <a:p>
            <a:pPr marL="342900" indent="-342900">
              <a:buFont typeface="Arial" panose="020B0604020202020204" pitchFamily="34" charset="0"/>
              <a:buChar char="•"/>
            </a:pPr>
            <a:r>
              <a:rPr lang="en-US" sz="2400" dirty="0">
                <a:latin typeface="Cambria" panose="02040503050406030204" pitchFamily="18" charset="0"/>
              </a:rPr>
              <a:t>Chưa </a:t>
            </a:r>
            <a:r>
              <a:rPr lang="en-US" sz="2400" dirty="0">
                <a:latin typeface="Cambria" panose="02040503050406030204" pitchFamily="18" charset="0"/>
              </a:rPr>
              <a:t>có đầy đủ các thiết </a:t>
            </a:r>
            <a:r>
              <a:rPr lang="en-US" sz="2400" dirty="0">
                <a:latin typeface="Cambria" panose="02040503050406030204" pitchFamily="18" charset="0"/>
              </a:rPr>
              <a:t>bị để </a:t>
            </a:r>
            <a:r>
              <a:rPr lang="en-US" sz="2400" dirty="0">
                <a:latin typeface="Cambria" panose="02040503050406030204" pitchFamily="18" charset="0"/>
              </a:rPr>
              <a:t>phát triển</a:t>
            </a:r>
            <a:endParaRPr lang="en-US" sz="2400" i="1" dirty="0">
              <a:latin typeface="Cambria" panose="02040503050406030204" pitchFamily="18" charset="0"/>
            </a:endParaRPr>
          </a:p>
        </p:txBody>
      </p:sp>
    </p:spTree>
    <p:extLst>
      <p:ext uri="{BB962C8B-B14F-4D97-AF65-F5344CB8AC3E}">
        <p14:creationId xmlns:p14="http://schemas.microsoft.com/office/powerpoint/2010/main" val="14732252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93440" y="139168"/>
            <a:ext cx="9782801" cy="1239837"/>
          </a:xfrm>
        </p:spPr>
        <p:txBody>
          <a:bodyPr/>
          <a:lstStyle/>
          <a:p>
            <a:r>
              <a:rPr lang="en-US" dirty="0" smtClean="0"/>
              <a:t> </a:t>
            </a:r>
            <a:endParaRPr lang="en-US" dirty="0"/>
          </a:p>
        </p:txBody>
      </p:sp>
      <p:sp>
        <p:nvSpPr>
          <p:cNvPr id="6" name="Rectangle 5"/>
          <p:cNvSpPr/>
          <p:nvPr/>
        </p:nvSpPr>
        <p:spPr>
          <a:xfrm>
            <a:off x="3997673" y="304804"/>
            <a:ext cx="4402167" cy="830997"/>
          </a:xfrm>
          <a:prstGeom prst="rect">
            <a:avLst/>
          </a:prstGeom>
        </p:spPr>
        <p:txBody>
          <a:bodyPr wrap="none">
            <a:spAutoFit/>
          </a:bodyPr>
          <a:lstStyle/>
          <a:p>
            <a:pPr algn="ctr" defTabSz="457063">
              <a:spcBef>
                <a:spcPts val="1000"/>
              </a:spcBef>
              <a:buClr>
                <a:schemeClr val="accent1"/>
              </a:buClr>
            </a:pPr>
            <a:r>
              <a:rPr lang="en-US" sz="4800" dirty="0">
                <a:solidFill>
                  <a:schemeClr val="tx1">
                    <a:lumMod val="65000"/>
                    <a:lumOff val="35000"/>
                  </a:schemeClr>
                </a:solidFill>
                <a:latin typeface="Cambria Math" panose="02040503050406030204" pitchFamily="18" charset="0"/>
                <a:ea typeface="Cambria Math" panose="02040503050406030204" pitchFamily="18" charset="0"/>
                <a:cs typeface="Times New Roman" panose="02020603050405020304" pitchFamily="18" charset="0"/>
              </a:rPr>
              <a:t>GIỚI THIỆU IOT</a:t>
            </a:r>
          </a:p>
        </p:txBody>
      </p:sp>
      <p:sp>
        <p:nvSpPr>
          <p:cNvPr id="10" name="Rectangle 9"/>
          <p:cNvSpPr/>
          <p:nvPr/>
        </p:nvSpPr>
        <p:spPr>
          <a:xfrm>
            <a:off x="1416373" y="1817422"/>
            <a:ext cx="2532553" cy="523220"/>
          </a:xfrm>
          <a:prstGeom prst="rect">
            <a:avLst/>
          </a:prstGeom>
        </p:spPr>
        <p:txBody>
          <a:bodyPr wrap="none">
            <a:spAutoFit/>
          </a:bodyPr>
          <a:lstStyle/>
          <a:p>
            <a:r>
              <a:rPr lang="en-US" sz="2800" b="1" dirty="0">
                <a:latin typeface="Cambria" panose="02040503050406030204" pitchFamily="18" charset="0"/>
              </a:rPr>
              <a:t>Dải tần Zigbee</a:t>
            </a:r>
            <a:endParaRPr lang="en-US" sz="2800" dirty="0">
              <a:latin typeface="Cambria" panose="02040503050406030204" pitchFamily="18" charset="0"/>
            </a:endParaRP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42087" y="0"/>
            <a:ext cx="1456036" cy="1436090"/>
          </a:xfrm>
          <a:prstGeom prst="ellipse">
            <a:avLst/>
          </a:prstGeom>
          <a:ln>
            <a:noFill/>
          </a:ln>
          <a:effectLst>
            <a:softEdge rad="112500"/>
          </a:effectLst>
        </p:spPr>
      </p:pic>
      <p:sp>
        <p:nvSpPr>
          <p:cNvPr id="12" name="Oval 11"/>
          <p:cNvSpPr/>
          <p:nvPr/>
        </p:nvSpPr>
        <p:spPr>
          <a:xfrm>
            <a:off x="11449318" y="6488668"/>
            <a:ext cx="639651" cy="310667"/>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a:t>7</a:t>
            </a:r>
            <a:endParaRPr lang="en-US" dirty="0"/>
          </a:p>
        </p:txBody>
      </p:sp>
      <p:sp>
        <p:nvSpPr>
          <p:cNvPr id="15" name="Rectangle 14"/>
          <p:cNvSpPr/>
          <p:nvPr/>
        </p:nvSpPr>
        <p:spPr>
          <a:xfrm>
            <a:off x="1406221" y="2514600"/>
            <a:ext cx="7126591" cy="4587923"/>
          </a:xfrm>
          <a:prstGeom prst="rect">
            <a:avLst/>
          </a:prstGeom>
        </p:spPr>
        <p:txBody>
          <a:bodyPr wrap="square">
            <a:spAutoFit/>
          </a:bodyPr>
          <a:lstStyle/>
          <a:p>
            <a:pPr marL="457200" indent="-457200">
              <a:lnSpc>
                <a:spcPct val="90000"/>
              </a:lnSpc>
              <a:spcBef>
                <a:spcPts val="1400"/>
              </a:spcBef>
              <a:buFont typeface="Wingdings" panose="05000000000000000000" pitchFamily="2" charset="2"/>
              <a:buChar char="Ø"/>
            </a:pPr>
            <a:r>
              <a:rPr lang="en-US" sz="2400" dirty="0">
                <a:latin typeface="Cambria" panose="02040503050406030204" pitchFamily="18" charset="0"/>
              </a:rPr>
              <a:t>T</a:t>
            </a:r>
            <a:r>
              <a:rPr lang="en-US" sz="2400" dirty="0">
                <a:latin typeface="Cambria" panose="02040503050406030204" pitchFamily="18" charset="0"/>
              </a:rPr>
              <a:t>hực </a:t>
            </a:r>
            <a:r>
              <a:rPr lang="en-US" sz="2400" dirty="0">
                <a:latin typeface="Cambria" panose="02040503050406030204" pitchFamily="18" charset="0"/>
              </a:rPr>
              <a:t>chất là tín hiệu </a:t>
            </a:r>
            <a:r>
              <a:rPr lang="en-US" sz="2400" dirty="0">
                <a:latin typeface="Cambria" panose="02040503050406030204" pitchFamily="18" charset="0"/>
              </a:rPr>
              <a:t>radio</a:t>
            </a:r>
          </a:p>
          <a:p>
            <a:pPr marL="457200" indent="-457200">
              <a:lnSpc>
                <a:spcPct val="90000"/>
              </a:lnSpc>
              <a:spcBef>
                <a:spcPts val="1400"/>
              </a:spcBef>
              <a:buFont typeface="Wingdings" panose="05000000000000000000" pitchFamily="2" charset="2"/>
              <a:buChar char="Ø"/>
            </a:pPr>
            <a:r>
              <a:rPr lang="en-US" sz="2400" dirty="0">
                <a:latin typeface="Cambria" panose="02040503050406030204" pitchFamily="18" charset="0"/>
              </a:rPr>
              <a:t>Hỗ trợ các dải tần:</a:t>
            </a:r>
          </a:p>
          <a:p>
            <a:pPr marL="342900" indent="-342900">
              <a:buFont typeface="Arial" panose="020B0604020202020204" pitchFamily="34" charset="0"/>
              <a:buChar char="•"/>
            </a:pPr>
            <a:r>
              <a:rPr lang="en-US" sz="2200" dirty="0">
                <a:latin typeface="Cambria" panose="02040503050406030204" pitchFamily="18" charset="0"/>
              </a:rPr>
              <a:t>Dải 868,3 Mhz: Chỉ một kênh tín hiệu .Trong dải này tốc độ truyền là 20kb/s.</a:t>
            </a:r>
          </a:p>
          <a:p>
            <a:pPr marL="342900" indent="-342900">
              <a:buFont typeface="Arial" panose="020B0604020202020204" pitchFamily="34" charset="0"/>
              <a:buChar char="•"/>
            </a:pPr>
            <a:r>
              <a:rPr lang="en-US" sz="2200" dirty="0">
                <a:latin typeface="Cambria" panose="02040503050406030204" pitchFamily="18" charset="0"/>
              </a:rPr>
              <a:t>Dải 902 Mhz - 928 Mhz: Có 10 kênh tín hiệu từ 1 - 10 với tốc độ truyền thường là 40kb/s.</a:t>
            </a:r>
          </a:p>
          <a:p>
            <a:pPr marL="342900" indent="-342900">
              <a:buFont typeface="Arial" panose="020B0604020202020204" pitchFamily="34" charset="0"/>
              <a:buChar char="•"/>
            </a:pPr>
            <a:r>
              <a:rPr lang="en-US" sz="2200" dirty="0">
                <a:latin typeface="Cambria" panose="02040503050406030204" pitchFamily="18" charset="0"/>
              </a:rPr>
              <a:t>Dải 2,4 Ghz - 2,835 Ghz: có 16 kênh tín hiệu từ 11 - 26 với tốc độ truyền 250 kb/s</a:t>
            </a:r>
            <a:r>
              <a:rPr lang="en-US" sz="2200" dirty="0">
                <a:latin typeface="Cambria" panose="02040503050406030204" pitchFamily="18" charset="0"/>
              </a:rPr>
              <a:t>.</a:t>
            </a:r>
            <a:r>
              <a:rPr lang="en-US" sz="2400" dirty="0">
                <a:latin typeface="Cambria" panose="02040503050406030204" pitchFamily="18" charset="0"/>
              </a:rPr>
              <a:t/>
            </a:r>
            <a:br>
              <a:rPr lang="en-US" sz="2400" dirty="0">
                <a:latin typeface="Cambria" panose="02040503050406030204" pitchFamily="18" charset="0"/>
              </a:rPr>
            </a:br>
            <a:r>
              <a:rPr lang="en-US" sz="2400" i="1" dirty="0">
                <a:latin typeface="Cambria" panose="02040503050406030204" pitchFamily="18" charset="0"/>
              </a:rPr>
              <a:t>	</a:t>
            </a:r>
            <a:br>
              <a:rPr lang="en-US" sz="2400" i="1" dirty="0">
                <a:latin typeface="Cambria" panose="02040503050406030204" pitchFamily="18" charset="0"/>
              </a:rPr>
            </a:br>
            <a:r>
              <a:rPr lang="en-US" sz="2400" i="1" dirty="0">
                <a:latin typeface="Cambria" panose="02040503050406030204" pitchFamily="18" charset="0"/>
              </a:rPr>
              <a:t/>
            </a:r>
            <a:br>
              <a:rPr lang="en-US" sz="2400" i="1" dirty="0">
                <a:latin typeface="Cambria" panose="02040503050406030204" pitchFamily="18" charset="0"/>
              </a:rPr>
            </a:br>
            <a:endParaRPr lang="en-US" sz="2400" i="1" dirty="0">
              <a:latin typeface="Cambria" panose="02040503050406030204" pitchFamily="18" charset="0"/>
            </a:endParaRPr>
          </a:p>
          <a:p>
            <a:pPr marL="457200" indent="-457200">
              <a:lnSpc>
                <a:spcPct val="90000"/>
              </a:lnSpc>
              <a:spcBef>
                <a:spcPts val="1400"/>
              </a:spcBef>
              <a:buFont typeface="Wingdings" panose="05000000000000000000" pitchFamily="2" charset="2"/>
              <a:buChar char="Ø"/>
            </a:pPr>
            <a:endParaRPr lang="en-US" sz="2400" i="1" dirty="0">
              <a:latin typeface="Cambria" panose="02040503050406030204" pitchFamily="18" charset="0"/>
            </a:endParaRPr>
          </a:p>
        </p:txBody>
      </p:sp>
      <p:pic>
        <p:nvPicPr>
          <p:cNvPr id="9" name="Picture 8" descr="http://automation.net.vn/images/stories/cntt-tdh12.jpg"/>
          <p:cNvPicPr/>
          <p:nvPr/>
        </p:nvPicPr>
        <p:blipFill>
          <a:blip r:embed="rId3">
            <a:extLst>
              <a:ext uri="{28A0092B-C50C-407E-A947-70E740481C1C}">
                <a14:useLocalDpi xmlns:a14="http://schemas.microsoft.com/office/drawing/2010/main" val="0"/>
              </a:ext>
            </a:extLst>
          </a:blip>
          <a:srcRect/>
          <a:stretch>
            <a:fillRect/>
          </a:stretch>
        </p:blipFill>
        <p:spPr bwMode="auto">
          <a:xfrm>
            <a:off x="8532816" y="1817422"/>
            <a:ext cx="3251883" cy="2871454"/>
          </a:xfrm>
          <a:prstGeom prst="rect">
            <a:avLst/>
          </a:prstGeom>
          <a:noFill/>
          <a:ln>
            <a:noFill/>
          </a:ln>
        </p:spPr>
      </p:pic>
    </p:spTree>
    <p:extLst>
      <p:ext uri="{BB962C8B-B14F-4D97-AF65-F5344CB8AC3E}">
        <p14:creationId xmlns:p14="http://schemas.microsoft.com/office/powerpoint/2010/main" val="235634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93440" y="139168"/>
            <a:ext cx="9782801" cy="1239837"/>
          </a:xfrm>
        </p:spPr>
        <p:txBody>
          <a:bodyPr/>
          <a:lstStyle/>
          <a:p>
            <a:r>
              <a:rPr lang="en-US" dirty="0" smtClean="0"/>
              <a:t> </a:t>
            </a:r>
            <a:endParaRPr lang="en-US" dirty="0"/>
          </a:p>
        </p:txBody>
      </p:sp>
      <p:sp>
        <p:nvSpPr>
          <p:cNvPr id="6" name="Rectangle 5"/>
          <p:cNvSpPr/>
          <p:nvPr/>
        </p:nvSpPr>
        <p:spPr>
          <a:xfrm>
            <a:off x="3997673" y="304804"/>
            <a:ext cx="4402167" cy="830997"/>
          </a:xfrm>
          <a:prstGeom prst="rect">
            <a:avLst/>
          </a:prstGeom>
        </p:spPr>
        <p:txBody>
          <a:bodyPr wrap="none">
            <a:spAutoFit/>
          </a:bodyPr>
          <a:lstStyle/>
          <a:p>
            <a:pPr algn="ctr" defTabSz="457063">
              <a:spcBef>
                <a:spcPts val="1000"/>
              </a:spcBef>
              <a:buClr>
                <a:schemeClr val="accent1"/>
              </a:buClr>
            </a:pPr>
            <a:r>
              <a:rPr lang="en-US" sz="4800" dirty="0">
                <a:solidFill>
                  <a:schemeClr val="tx1">
                    <a:lumMod val="65000"/>
                    <a:lumOff val="35000"/>
                  </a:schemeClr>
                </a:solidFill>
                <a:latin typeface="Cambria Math" panose="02040503050406030204" pitchFamily="18" charset="0"/>
                <a:ea typeface="Cambria Math" panose="02040503050406030204" pitchFamily="18" charset="0"/>
                <a:cs typeface="Times New Roman" panose="02020603050405020304" pitchFamily="18" charset="0"/>
              </a:rPr>
              <a:t>GIỚI THIỆU IOT</a:t>
            </a:r>
          </a:p>
        </p:txBody>
      </p:sp>
      <p:sp>
        <p:nvSpPr>
          <p:cNvPr id="10" name="Rectangle 9"/>
          <p:cNvSpPr/>
          <p:nvPr/>
        </p:nvSpPr>
        <p:spPr>
          <a:xfrm>
            <a:off x="1416373" y="1817422"/>
            <a:ext cx="2878801" cy="523220"/>
          </a:xfrm>
          <a:prstGeom prst="rect">
            <a:avLst/>
          </a:prstGeom>
        </p:spPr>
        <p:txBody>
          <a:bodyPr wrap="none">
            <a:spAutoFit/>
          </a:bodyPr>
          <a:lstStyle/>
          <a:p>
            <a:r>
              <a:rPr lang="en-US" sz="2800" b="1" dirty="0">
                <a:latin typeface="Cambria" panose="02040503050406030204" pitchFamily="18" charset="0"/>
              </a:rPr>
              <a:t>Kiến trúc Zigbee</a:t>
            </a:r>
            <a:endParaRPr lang="en-US" sz="2800" dirty="0">
              <a:latin typeface="Cambria" panose="02040503050406030204" pitchFamily="18" charset="0"/>
            </a:endParaRP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42087" y="0"/>
            <a:ext cx="1456036" cy="1436090"/>
          </a:xfrm>
          <a:prstGeom prst="ellipse">
            <a:avLst/>
          </a:prstGeom>
          <a:ln>
            <a:noFill/>
          </a:ln>
          <a:effectLst>
            <a:softEdge rad="112500"/>
          </a:effectLst>
        </p:spPr>
      </p:pic>
      <p:sp>
        <p:nvSpPr>
          <p:cNvPr id="12" name="Oval 11"/>
          <p:cNvSpPr/>
          <p:nvPr/>
        </p:nvSpPr>
        <p:spPr>
          <a:xfrm>
            <a:off x="11449318" y="6488668"/>
            <a:ext cx="639651" cy="310667"/>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a:t>8</a:t>
            </a:r>
          </a:p>
        </p:txBody>
      </p:sp>
      <p:sp>
        <p:nvSpPr>
          <p:cNvPr id="15" name="Rectangle 14"/>
          <p:cNvSpPr/>
          <p:nvPr/>
        </p:nvSpPr>
        <p:spPr>
          <a:xfrm>
            <a:off x="1406221" y="2514600"/>
            <a:ext cx="6440791" cy="4440190"/>
          </a:xfrm>
          <a:prstGeom prst="rect">
            <a:avLst/>
          </a:prstGeom>
        </p:spPr>
        <p:txBody>
          <a:bodyPr wrap="square">
            <a:spAutoFit/>
          </a:bodyPr>
          <a:lstStyle/>
          <a:p>
            <a:pPr marL="457200" indent="-457200">
              <a:lnSpc>
                <a:spcPct val="90000"/>
              </a:lnSpc>
              <a:spcBef>
                <a:spcPts val="1400"/>
              </a:spcBef>
              <a:buFont typeface="Wingdings" panose="05000000000000000000" pitchFamily="2" charset="2"/>
              <a:buChar char="Ø"/>
            </a:pPr>
            <a:r>
              <a:rPr lang="en-US" sz="2400" dirty="0">
                <a:latin typeface="Cambria" panose="02040503050406030204" pitchFamily="18" charset="0"/>
              </a:rPr>
              <a:t>Xây dựng trên lớp MAC và PHY, định nghĩa theo chuẩn IEEE 802.15.4 </a:t>
            </a:r>
            <a:r>
              <a:rPr lang="en-US" sz="2400" dirty="0">
                <a:latin typeface="Cambria" panose="02040503050406030204" pitchFamily="18" charset="0"/>
              </a:rPr>
              <a:t>dành cho các ứng dụng WPAN tốc độ </a:t>
            </a:r>
            <a:r>
              <a:rPr lang="en-US" sz="2400" dirty="0">
                <a:latin typeface="Cambria" panose="02040503050406030204" pitchFamily="18" charset="0"/>
              </a:rPr>
              <a:t>thấp</a:t>
            </a:r>
          </a:p>
          <a:p>
            <a:pPr marL="457200" indent="-457200">
              <a:lnSpc>
                <a:spcPct val="90000"/>
              </a:lnSpc>
              <a:spcBef>
                <a:spcPts val="1400"/>
              </a:spcBef>
              <a:buFont typeface="Wingdings" panose="05000000000000000000" pitchFamily="2" charset="2"/>
              <a:buChar char="Ø"/>
            </a:pPr>
            <a:r>
              <a:rPr lang="en-US" sz="2400" dirty="0">
                <a:latin typeface="Cambria" panose="02040503050406030204" pitchFamily="18" charset="0"/>
              </a:rPr>
              <a:t>Đặc tính kỹ thuật Zigbee sau đó thêm vào 4 lớp chính: lớp mạng, lớp ứng dụng, lớp các đối tượng thiết bị Zigbee ( ZDO) và lớp các đối tượng người dùng cho phép tùy biến, linh động trong chuẩn đó.</a:t>
            </a:r>
            <a:br>
              <a:rPr lang="en-US" sz="2400" dirty="0">
                <a:latin typeface="Cambria" panose="02040503050406030204" pitchFamily="18" charset="0"/>
              </a:rPr>
            </a:br>
            <a:r>
              <a:rPr lang="en-US" sz="2400" i="1" dirty="0">
                <a:latin typeface="Cambria" panose="02040503050406030204" pitchFamily="18" charset="0"/>
              </a:rPr>
              <a:t>	</a:t>
            </a:r>
            <a:br>
              <a:rPr lang="en-US" sz="2400" i="1" dirty="0">
                <a:latin typeface="Cambria" panose="02040503050406030204" pitchFamily="18" charset="0"/>
              </a:rPr>
            </a:br>
            <a:r>
              <a:rPr lang="en-US" sz="2400" i="1" dirty="0">
                <a:latin typeface="Cambria" panose="02040503050406030204" pitchFamily="18" charset="0"/>
              </a:rPr>
              <a:t/>
            </a:r>
            <a:br>
              <a:rPr lang="en-US" sz="2400" i="1" dirty="0">
                <a:latin typeface="Cambria" panose="02040503050406030204" pitchFamily="18" charset="0"/>
              </a:rPr>
            </a:br>
            <a:endParaRPr lang="en-US" sz="2400" i="1" dirty="0">
              <a:latin typeface="Cambria" panose="02040503050406030204" pitchFamily="18" charset="0"/>
            </a:endParaRPr>
          </a:p>
          <a:p>
            <a:pPr marL="457200" indent="-457200">
              <a:lnSpc>
                <a:spcPct val="90000"/>
              </a:lnSpc>
              <a:spcBef>
                <a:spcPts val="1400"/>
              </a:spcBef>
              <a:buFont typeface="Wingdings" panose="05000000000000000000" pitchFamily="2" charset="2"/>
              <a:buChar char="Ø"/>
            </a:pPr>
            <a:endParaRPr lang="en-US" sz="2400" i="1" dirty="0">
              <a:latin typeface="Cambria" panose="02040503050406030204" pitchFamily="18" charset="0"/>
            </a:endParaRPr>
          </a:p>
        </p:txBody>
      </p:sp>
      <p:pic>
        <p:nvPicPr>
          <p:cNvPr id="13" name="Picture 12" descr="http://automation.net.vn/images/stories/cntt-tdh14.jpg"/>
          <p:cNvPicPr/>
          <p:nvPr/>
        </p:nvPicPr>
        <p:blipFill>
          <a:blip r:embed="rId3">
            <a:extLst>
              <a:ext uri="{28A0092B-C50C-407E-A947-70E740481C1C}">
                <a14:useLocalDpi xmlns:a14="http://schemas.microsoft.com/office/drawing/2010/main" val="0"/>
              </a:ext>
            </a:extLst>
          </a:blip>
          <a:srcRect/>
          <a:stretch>
            <a:fillRect/>
          </a:stretch>
        </p:blipFill>
        <p:spPr bwMode="auto">
          <a:xfrm>
            <a:off x="7999416" y="1817422"/>
            <a:ext cx="3769731" cy="4354778"/>
          </a:xfrm>
          <a:prstGeom prst="rect">
            <a:avLst/>
          </a:prstGeom>
          <a:noFill/>
          <a:ln>
            <a:noFill/>
          </a:ln>
        </p:spPr>
      </p:pic>
    </p:spTree>
    <p:extLst>
      <p:ext uri="{BB962C8B-B14F-4D97-AF65-F5344CB8AC3E}">
        <p14:creationId xmlns:p14="http://schemas.microsoft.com/office/powerpoint/2010/main" val="35569815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93440" y="139168"/>
            <a:ext cx="9782801" cy="1239837"/>
          </a:xfrm>
        </p:spPr>
        <p:txBody>
          <a:bodyPr/>
          <a:lstStyle/>
          <a:p>
            <a:r>
              <a:rPr lang="en-US" dirty="0" smtClean="0"/>
              <a:t> </a:t>
            </a:r>
            <a:endParaRPr lang="en-US" dirty="0"/>
          </a:p>
        </p:txBody>
      </p:sp>
      <p:sp>
        <p:nvSpPr>
          <p:cNvPr id="6" name="Rectangle 5"/>
          <p:cNvSpPr/>
          <p:nvPr/>
        </p:nvSpPr>
        <p:spPr>
          <a:xfrm>
            <a:off x="3997673" y="304804"/>
            <a:ext cx="4402167" cy="830997"/>
          </a:xfrm>
          <a:prstGeom prst="rect">
            <a:avLst/>
          </a:prstGeom>
        </p:spPr>
        <p:txBody>
          <a:bodyPr wrap="none">
            <a:spAutoFit/>
          </a:bodyPr>
          <a:lstStyle/>
          <a:p>
            <a:pPr algn="ctr" defTabSz="457063">
              <a:spcBef>
                <a:spcPts val="1000"/>
              </a:spcBef>
              <a:buClr>
                <a:schemeClr val="accent1"/>
              </a:buClr>
            </a:pPr>
            <a:r>
              <a:rPr lang="en-US" sz="4800" dirty="0">
                <a:solidFill>
                  <a:schemeClr val="tx1">
                    <a:lumMod val="65000"/>
                    <a:lumOff val="35000"/>
                  </a:schemeClr>
                </a:solidFill>
                <a:latin typeface="Cambria Math" panose="02040503050406030204" pitchFamily="18" charset="0"/>
                <a:ea typeface="Cambria Math" panose="02040503050406030204" pitchFamily="18" charset="0"/>
                <a:cs typeface="Times New Roman" panose="02020603050405020304" pitchFamily="18" charset="0"/>
              </a:rPr>
              <a:t>GIỚI THIỆU IOT</a:t>
            </a:r>
          </a:p>
        </p:txBody>
      </p:sp>
      <p:sp>
        <p:nvSpPr>
          <p:cNvPr id="10" name="Rectangle 9"/>
          <p:cNvSpPr/>
          <p:nvPr/>
        </p:nvSpPr>
        <p:spPr>
          <a:xfrm>
            <a:off x="1593440" y="1256555"/>
            <a:ext cx="3694729" cy="523220"/>
          </a:xfrm>
          <a:prstGeom prst="rect">
            <a:avLst/>
          </a:prstGeom>
        </p:spPr>
        <p:txBody>
          <a:bodyPr wrap="none">
            <a:spAutoFit/>
          </a:bodyPr>
          <a:lstStyle/>
          <a:p>
            <a:r>
              <a:rPr lang="en-US" sz="2800" b="1" dirty="0">
                <a:latin typeface="Cambria" panose="02040503050406030204" pitchFamily="18" charset="0"/>
              </a:rPr>
              <a:t>Mô hình mạng Zigbee</a:t>
            </a:r>
            <a:endParaRPr lang="en-US" sz="2800" dirty="0">
              <a:latin typeface="Cambria" panose="02040503050406030204" pitchFamily="18" charset="0"/>
            </a:endParaRP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42087" y="0"/>
            <a:ext cx="1456036" cy="1436090"/>
          </a:xfrm>
          <a:prstGeom prst="ellipse">
            <a:avLst/>
          </a:prstGeom>
          <a:ln>
            <a:noFill/>
          </a:ln>
          <a:effectLst>
            <a:softEdge rad="112500"/>
          </a:effectLst>
        </p:spPr>
      </p:pic>
      <p:sp>
        <p:nvSpPr>
          <p:cNvPr id="12" name="Oval 11"/>
          <p:cNvSpPr/>
          <p:nvPr/>
        </p:nvSpPr>
        <p:spPr>
          <a:xfrm>
            <a:off x="11449318" y="6488668"/>
            <a:ext cx="639651" cy="310667"/>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a:t>9</a:t>
            </a:r>
            <a:endParaRPr lang="en-US" dirty="0"/>
          </a:p>
        </p:txBody>
      </p:sp>
      <p:sp>
        <p:nvSpPr>
          <p:cNvPr id="15" name="Rectangle 14"/>
          <p:cNvSpPr/>
          <p:nvPr/>
        </p:nvSpPr>
        <p:spPr>
          <a:xfrm>
            <a:off x="1593440" y="4352340"/>
            <a:ext cx="9148651" cy="2279598"/>
          </a:xfrm>
          <a:prstGeom prst="rect">
            <a:avLst/>
          </a:prstGeom>
        </p:spPr>
        <p:txBody>
          <a:bodyPr wrap="square">
            <a:spAutoFit/>
          </a:bodyPr>
          <a:lstStyle/>
          <a:p>
            <a:pPr marL="457200" indent="-457200">
              <a:lnSpc>
                <a:spcPct val="90000"/>
              </a:lnSpc>
              <a:spcBef>
                <a:spcPts val="1400"/>
              </a:spcBef>
              <a:buFont typeface="Wingdings" panose="05000000000000000000" pitchFamily="2" charset="2"/>
              <a:buChar char="Ø"/>
            </a:pPr>
            <a:r>
              <a:rPr lang="en-US" sz="2200" dirty="0">
                <a:latin typeface="Cambria" panose="02040503050406030204" pitchFamily="18" charset="0"/>
              </a:rPr>
              <a:t>Zigbee </a:t>
            </a:r>
            <a:r>
              <a:rPr lang="en-US" sz="2200" dirty="0">
                <a:latin typeface="Cambria" panose="02040503050406030204" pitchFamily="18" charset="0"/>
              </a:rPr>
              <a:t>Coordinator (ZC</a:t>
            </a:r>
            <a:r>
              <a:rPr lang="en-US" sz="2200" dirty="0">
                <a:latin typeface="Cambria" panose="02040503050406030204" pitchFamily="18" charset="0"/>
              </a:rPr>
              <a:t>): Chỉ có 1 - kích </a:t>
            </a:r>
            <a:r>
              <a:rPr lang="en-US" sz="2200" dirty="0">
                <a:latin typeface="Cambria" panose="02040503050406030204" pitchFamily="18" charset="0"/>
              </a:rPr>
              <a:t>hoạt thông tin về mạng thông qua cấu hình các kênh, PAN ID và hiện trạng ngăn </a:t>
            </a:r>
            <a:r>
              <a:rPr lang="en-US" sz="2200" dirty="0">
                <a:latin typeface="Cambria" panose="02040503050406030204" pitchFamily="18" charset="0"/>
              </a:rPr>
              <a:t>xếp</a:t>
            </a:r>
            <a:endParaRPr lang="en-US" sz="2200" dirty="0">
              <a:latin typeface="Cambria" panose="02040503050406030204" pitchFamily="18" charset="0"/>
            </a:endParaRPr>
          </a:p>
          <a:p>
            <a:pPr marL="457200" indent="-457200">
              <a:lnSpc>
                <a:spcPct val="90000"/>
              </a:lnSpc>
              <a:spcBef>
                <a:spcPts val="1400"/>
              </a:spcBef>
              <a:buFont typeface="Wingdings" panose="05000000000000000000" pitchFamily="2" charset="2"/>
              <a:buChar char="Ø"/>
            </a:pPr>
            <a:r>
              <a:rPr lang="en-US" sz="2200" dirty="0">
                <a:latin typeface="Cambria" panose="02040503050406030204" pitchFamily="18" charset="0"/>
              </a:rPr>
              <a:t>Zigbee Router (ZR): thực hiện việc vận chuyển các gói tin trong </a:t>
            </a:r>
            <a:r>
              <a:rPr lang="en-US" sz="2200" dirty="0">
                <a:latin typeface="Cambria" panose="02040503050406030204" pitchFamily="18" charset="0"/>
              </a:rPr>
              <a:t>mạng, thực hiện kết nối, định vị địa chỉ cho các ZED của nó</a:t>
            </a:r>
            <a:endParaRPr lang="en-US" sz="2200" dirty="0">
              <a:latin typeface="Cambria" panose="02040503050406030204" pitchFamily="18" charset="0"/>
            </a:endParaRPr>
          </a:p>
          <a:p>
            <a:pPr marL="457200" indent="-457200">
              <a:lnSpc>
                <a:spcPct val="90000"/>
              </a:lnSpc>
              <a:spcBef>
                <a:spcPts val="1400"/>
              </a:spcBef>
              <a:buFont typeface="Wingdings" panose="05000000000000000000" pitchFamily="2" charset="2"/>
              <a:buChar char="Ø"/>
            </a:pPr>
            <a:r>
              <a:rPr lang="en-US" sz="2200" dirty="0">
                <a:latin typeface="Cambria" panose="02040503050406030204" pitchFamily="18" charset="0"/>
              </a:rPr>
              <a:t>Zigbee End Device (ZED): tối ưu sao cho công suất tiêu thụ là nhỏ nhất nhờ các chế độ bắt tín hiệu và kỹ thuật "sleep"</a:t>
            </a:r>
          </a:p>
        </p:txBody>
      </p:sp>
      <p:pic>
        <p:nvPicPr>
          <p:cNvPr id="9" name="Picture 8" descr="http://automation.net.vn/images/stories/cntt-tdh15.jpg"/>
          <p:cNvPicPr/>
          <p:nvPr/>
        </p:nvPicPr>
        <p:blipFill>
          <a:blip r:embed="rId3">
            <a:extLst>
              <a:ext uri="{28A0092B-C50C-407E-A947-70E740481C1C}">
                <a14:useLocalDpi xmlns:a14="http://schemas.microsoft.com/office/drawing/2010/main" val="0"/>
              </a:ext>
            </a:extLst>
          </a:blip>
          <a:srcRect/>
          <a:stretch>
            <a:fillRect/>
          </a:stretch>
        </p:blipFill>
        <p:spPr bwMode="auto">
          <a:xfrm>
            <a:off x="2132012" y="1900533"/>
            <a:ext cx="7924800" cy="2209800"/>
          </a:xfrm>
          <a:prstGeom prst="rect">
            <a:avLst/>
          </a:prstGeom>
          <a:noFill/>
          <a:ln>
            <a:noFill/>
          </a:ln>
        </p:spPr>
      </p:pic>
    </p:spTree>
    <p:extLst>
      <p:ext uri="{BB962C8B-B14F-4D97-AF65-F5344CB8AC3E}">
        <p14:creationId xmlns:p14="http://schemas.microsoft.com/office/powerpoint/2010/main" val="27843522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Violet">
      <a:dk1>
        <a:sysClr val="windowText" lastClr="000000"/>
      </a:dk1>
      <a:lt1>
        <a:sysClr val="window" lastClr="FFFFFF"/>
      </a:lt1>
      <a:dk2>
        <a:srgbClr val="373545"/>
      </a:dk2>
      <a:lt2>
        <a:srgbClr val="DCD8DC"/>
      </a:lt2>
      <a:accent1>
        <a:srgbClr val="AD84C6"/>
      </a:accent1>
      <a:accent2>
        <a:srgbClr val="8784C7"/>
      </a:accent2>
      <a:accent3>
        <a:srgbClr val="5D739A"/>
      </a:accent3>
      <a:accent4>
        <a:srgbClr val="6997AF"/>
      </a:accent4>
      <a:accent5>
        <a:srgbClr val="84ACB6"/>
      </a:accent5>
      <a:accent6>
        <a:srgbClr val="6F8183"/>
      </a:accent6>
      <a:hlink>
        <a:srgbClr val="69A020"/>
      </a:hlink>
      <a:folHlink>
        <a:srgbClr val="8C8C8C"/>
      </a:folHlink>
    </a:clrScheme>
    <a:fontScheme name="Century Gothic">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Horizon">
      <a:fillStyleLst>
        <a:solidFill>
          <a:schemeClr val="phClr"/>
        </a:solidFill>
        <a:gradFill rotWithShape="1">
          <a:gsLst>
            <a:gs pos="0">
              <a:schemeClr val="phClr">
                <a:tint val="83000"/>
                <a:shade val="100000"/>
                <a:satMod val="100000"/>
              </a:schemeClr>
            </a:gs>
            <a:gs pos="100000">
              <a:schemeClr val="phClr">
                <a:tint val="61000"/>
                <a:alpha val="100000"/>
                <a:satMod val="180000"/>
              </a:schemeClr>
            </a:gs>
          </a:gsLst>
          <a:path path="circle">
            <a:fillToRect l="100000" t="100000" r="100000" b="100000"/>
          </a:path>
        </a:gradFill>
        <a:gradFill rotWithShape="1">
          <a:gsLst>
            <a:gs pos="0">
              <a:schemeClr val="phClr">
                <a:shade val="85000"/>
              </a:schemeClr>
            </a:gs>
            <a:gs pos="100000">
              <a:schemeClr val="phClr">
                <a:tint val="90000"/>
                <a:alpha val="100000"/>
                <a:satMod val="180000"/>
              </a:schemeClr>
            </a:gs>
          </a:gsLst>
          <a:path path="circle">
            <a:fillToRect l="100000" t="100000" r="100000" b="100000"/>
          </a:path>
        </a:gradFill>
      </a:fillStyleLst>
      <a:lnStyleLst>
        <a:ln w="9525" cap="flat" cmpd="sng" algn="ctr">
          <a:solidFill>
            <a:schemeClr val="phClr"/>
          </a:solidFill>
          <a:prstDash val="solid"/>
        </a:ln>
        <a:ln w="10795" cap="flat" cmpd="sng" algn="ctr">
          <a:solidFill>
            <a:schemeClr val="phClr"/>
          </a:solidFill>
          <a:prstDash val="solid"/>
        </a:ln>
        <a:ln w="15240" cap="flat" cmpd="sng" algn="ctr">
          <a:solidFill>
            <a:schemeClr val="phClr">
              <a:tint val="25000"/>
              <a:alpha val="25000"/>
            </a:schemeClr>
          </a:solidFill>
          <a:prstDash val="solid"/>
        </a:ln>
      </a:lnStyleLst>
      <a:effectStyleLst>
        <a:effectStyle>
          <a:effectLst/>
        </a:effectStyle>
        <a:effectStyle>
          <a:effectLst/>
        </a:effectStyle>
        <a:effectStyle>
          <a:effectLst>
            <a:outerShdw blurRad="44450" dist="21590" dir="5400000" rotWithShape="0">
              <a:srgbClr val="000000">
                <a:alpha val="40000"/>
              </a:srgbClr>
            </a:outerShdw>
          </a:effectLst>
          <a:scene3d>
            <a:camera prst="orthographicFront">
              <a:rot lat="0" lon="0" rev="0"/>
            </a:camera>
            <a:lightRig rig="flat" dir="t">
              <a:rot lat="0" lon="0" rev="3600000"/>
            </a:lightRig>
          </a:scene3d>
          <a:sp3d prstMaterial="flat">
            <a:bevelT w="28575" h="41275"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Violet">
      <a:dk1>
        <a:sysClr val="windowText" lastClr="000000"/>
      </a:dk1>
      <a:lt1>
        <a:sysClr val="window" lastClr="FFFFFF"/>
      </a:lt1>
      <a:dk2>
        <a:srgbClr val="373545"/>
      </a:dk2>
      <a:lt2>
        <a:srgbClr val="DCD8DC"/>
      </a:lt2>
      <a:accent1>
        <a:srgbClr val="AD84C6"/>
      </a:accent1>
      <a:accent2>
        <a:srgbClr val="8784C7"/>
      </a:accent2>
      <a:accent3>
        <a:srgbClr val="5D739A"/>
      </a:accent3>
      <a:accent4>
        <a:srgbClr val="6997AF"/>
      </a:accent4>
      <a:accent5>
        <a:srgbClr val="84ACB6"/>
      </a:accent5>
      <a:accent6>
        <a:srgbClr val="6F8183"/>
      </a:accent6>
      <a:hlink>
        <a:srgbClr val="69A020"/>
      </a:hlink>
      <a:folHlink>
        <a:srgbClr val="8C8C8C"/>
      </a:folHlink>
    </a:clrScheme>
    <a:fontScheme name="Century Gothic">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Horizon">
      <a:fillStyleLst>
        <a:solidFill>
          <a:schemeClr val="phClr"/>
        </a:solidFill>
        <a:gradFill rotWithShape="1">
          <a:gsLst>
            <a:gs pos="0">
              <a:schemeClr val="phClr">
                <a:tint val="83000"/>
                <a:shade val="100000"/>
                <a:satMod val="100000"/>
              </a:schemeClr>
            </a:gs>
            <a:gs pos="100000">
              <a:schemeClr val="phClr">
                <a:tint val="61000"/>
                <a:alpha val="100000"/>
                <a:satMod val="180000"/>
              </a:schemeClr>
            </a:gs>
          </a:gsLst>
          <a:path path="circle">
            <a:fillToRect l="100000" t="100000" r="100000" b="100000"/>
          </a:path>
        </a:gradFill>
        <a:gradFill rotWithShape="1">
          <a:gsLst>
            <a:gs pos="0">
              <a:schemeClr val="phClr">
                <a:shade val="85000"/>
              </a:schemeClr>
            </a:gs>
            <a:gs pos="100000">
              <a:schemeClr val="phClr">
                <a:tint val="90000"/>
                <a:alpha val="100000"/>
                <a:satMod val="180000"/>
              </a:schemeClr>
            </a:gs>
          </a:gsLst>
          <a:path path="circle">
            <a:fillToRect l="100000" t="100000" r="100000" b="100000"/>
          </a:path>
        </a:gradFill>
      </a:fillStyleLst>
      <a:lnStyleLst>
        <a:ln w="9525" cap="flat" cmpd="sng" algn="ctr">
          <a:solidFill>
            <a:schemeClr val="phClr"/>
          </a:solidFill>
          <a:prstDash val="solid"/>
        </a:ln>
        <a:ln w="10795" cap="flat" cmpd="sng" algn="ctr">
          <a:solidFill>
            <a:schemeClr val="phClr"/>
          </a:solidFill>
          <a:prstDash val="solid"/>
        </a:ln>
        <a:ln w="15240" cap="flat" cmpd="sng" algn="ctr">
          <a:solidFill>
            <a:schemeClr val="phClr">
              <a:tint val="25000"/>
              <a:alpha val="25000"/>
            </a:schemeClr>
          </a:solidFill>
          <a:prstDash val="solid"/>
        </a:ln>
      </a:lnStyleLst>
      <a:effectStyleLst>
        <a:effectStyle>
          <a:effectLst/>
        </a:effectStyle>
        <a:effectStyle>
          <a:effectLst/>
        </a:effectStyle>
        <a:effectStyle>
          <a:effectLst>
            <a:outerShdw blurRad="44450" dist="21590" dir="5400000" rotWithShape="0">
              <a:srgbClr val="000000">
                <a:alpha val="40000"/>
              </a:srgbClr>
            </a:outerShdw>
          </a:effectLst>
          <a:scene3d>
            <a:camera prst="orthographicFront">
              <a:rot lat="0" lon="0" rev="0"/>
            </a:camera>
            <a:lightRig rig="flat" dir="t">
              <a:rot lat="0" lon="0" rev="3600000"/>
            </a:lightRig>
          </a:scene3d>
          <a:sp3d prstMaterial="flat">
            <a:bevelT w="28575" h="41275"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2E42704E-273C-49AF-B97A-25B33E660EA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Wisp</Template>
  <TotalTime>0</TotalTime>
  <Words>980</Words>
  <Application>Microsoft Office PowerPoint</Application>
  <PresentationFormat>Custom</PresentationFormat>
  <Paragraphs>143</Paragraphs>
  <Slides>20</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Arial</vt:lpstr>
      <vt:lpstr>Cambria</vt:lpstr>
      <vt:lpstr>Cambria Math</vt:lpstr>
      <vt:lpstr>Century Gothic</vt:lpstr>
      <vt:lpstr>Times New Roman</vt:lpstr>
      <vt:lpstr>Wingdings</vt:lpstr>
      <vt:lpstr>Wingdings 3</vt:lpstr>
      <vt:lpstr>Wisp</vt:lpstr>
      <vt:lpstr>PowerPoint Presentation</vt:lpstr>
      <vt:lpstr>NỘI DUNG CHÍNH:</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2015-01-26T13:01:38Z</dcterms:created>
  <dcterms:modified xsi:type="dcterms:W3CDTF">2015-12-02T14:30:14Z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TC034605799991</vt:lpwstr>
  </property>
</Properties>
</file>