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2"/>
  </p:sldMasterIdLst>
  <p:notesMasterIdLst>
    <p:notesMasterId r:id="rId23"/>
  </p:notesMasterIdLst>
  <p:handoutMasterIdLst>
    <p:handoutMasterId r:id="rId24"/>
  </p:handoutMasterIdLst>
  <p:sldIdLst>
    <p:sldId id="286" r:id="rId3"/>
    <p:sldId id="260" r:id="rId4"/>
    <p:sldId id="264" r:id="rId5"/>
    <p:sldId id="277" r:id="rId6"/>
    <p:sldId id="287" r:id="rId7"/>
    <p:sldId id="302" r:id="rId8"/>
    <p:sldId id="292" r:id="rId9"/>
    <p:sldId id="304" r:id="rId10"/>
    <p:sldId id="305" r:id="rId11"/>
    <p:sldId id="303" r:id="rId12"/>
    <p:sldId id="289" r:id="rId13"/>
    <p:sldId id="290" r:id="rId14"/>
    <p:sldId id="291" r:id="rId15"/>
    <p:sldId id="293" r:id="rId16"/>
    <p:sldId id="294" r:id="rId17"/>
    <p:sldId id="295" r:id="rId18"/>
    <p:sldId id="296" r:id="rId19"/>
    <p:sldId id="297" r:id="rId20"/>
    <p:sldId id="299" r:id="rId21"/>
    <p:sldId id="300"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autoAdjust="0"/>
  </p:normalViewPr>
  <p:slideViewPr>
    <p:cSldViewPr showGuides="1">
      <p:cViewPr varScale="1">
        <p:scale>
          <a:sx n="64" d="100"/>
          <a:sy n="64" d="100"/>
        </p:scale>
        <p:origin x="66" y="48"/>
      </p:cViewPr>
      <p:guideLst>
        <p:guide orient="horz" pos="2160"/>
        <p:guide orient="horz" pos="1008"/>
        <p:guide orient="horz" pos="3888"/>
        <p:guide orient="horz" pos="321"/>
        <p:guide pos="3839"/>
        <p:guide pos="1007"/>
        <p:guide pos="7173"/>
      </p:guideLst>
    </p:cSldViewPr>
  </p:slideViewPr>
  <p:outlineViewPr>
    <p:cViewPr>
      <p:scale>
        <a:sx n="33" d="100"/>
        <a:sy n="33" d="100"/>
      </p:scale>
      <p:origin x="0" y="0"/>
    </p:cViewPr>
  </p:outlin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B72659-06A3-48E8-B8DC-73270E0CD3BB}" type="doc">
      <dgm:prSet loTypeId="urn:microsoft.com/office/officeart/2005/8/layout/pyramid2" loCatId="pyramid" qsTypeId="urn:microsoft.com/office/officeart/2005/8/quickstyle/3d9" qsCatId="3D" csTypeId="urn:microsoft.com/office/officeart/2005/8/colors/accent1_2" csCatId="accent1" phldr="1"/>
      <dgm:spPr/>
    </dgm:pt>
    <dgm:pt modelId="{C0329256-2FE1-4319-9A00-76DEE943E1D1}">
      <dgm:prSet phldrT="[Text]" custT="1"/>
      <dgm:spPr/>
      <dgm:t>
        <a:bodyPr/>
        <a:lstStyle/>
        <a:p>
          <a:r>
            <a:rPr lang="en-US" sz="2600" dirty="0" smtClean="0">
              <a:latin typeface="Cambria" panose="02040503050406030204" pitchFamily="18" charset="0"/>
              <a:cs typeface="Times New Roman" panose="02020603050405020304" pitchFamily="18" charset="0"/>
            </a:rPr>
            <a:t>2. SMARTHOME</a:t>
          </a:r>
          <a:endParaRPr lang="en-US" sz="2600" dirty="0">
            <a:latin typeface="Cambria" panose="02040503050406030204" pitchFamily="18" charset="0"/>
            <a:cs typeface="Times New Roman" panose="02020603050405020304" pitchFamily="18" charset="0"/>
          </a:endParaRPr>
        </a:p>
      </dgm:t>
    </dgm:pt>
    <dgm:pt modelId="{F73E8C8E-8902-4414-9EA5-5C460BC8625D}" type="parTrans" cxnId="{F9BE9CBA-F2C5-4DEE-904B-879DB9FA371F}">
      <dgm:prSet/>
      <dgm:spPr/>
      <dgm:t>
        <a:bodyPr/>
        <a:lstStyle/>
        <a:p>
          <a:endParaRPr lang="en-US"/>
        </a:p>
      </dgm:t>
    </dgm:pt>
    <dgm:pt modelId="{E4474D67-29BB-4A57-BE0E-0A1B00F7C5E2}" type="sibTrans" cxnId="{F9BE9CBA-F2C5-4DEE-904B-879DB9FA371F}">
      <dgm:prSet/>
      <dgm:spPr/>
      <dgm:t>
        <a:bodyPr/>
        <a:lstStyle/>
        <a:p>
          <a:endParaRPr lang="en-US"/>
        </a:p>
      </dgm:t>
    </dgm:pt>
    <dgm:pt modelId="{6275DFDA-3019-46F2-9557-A54498221B8A}">
      <dgm:prSet phldrT="[Text]" custT="1"/>
      <dgm:spPr/>
      <dgm:t>
        <a:bodyPr/>
        <a:lstStyle/>
        <a:p>
          <a:r>
            <a:rPr lang="en-US" sz="2600" smtClean="0">
              <a:latin typeface="Cambria" panose="02040503050406030204" pitchFamily="18" charset="0"/>
              <a:cs typeface="Times New Roman" panose="02020603050405020304" pitchFamily="18" charset="0"/>
            </a:rPr>
            <a:t>3. </a:t>
          </a:r>
          <a:r>
            <a:rPr lang="en-US" sz="2600" smtClean="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endParaRPr lang="en-US" sz="2600" dirty="0">
            <a:latin typeface="Cambria" panose="02040503050406030204" pitchFamily="18" charset="0"/>
            <a:cs typeface="Times New Roman" panose="02020603050405020304" pitchFamily="18" charset="0"/>
          </a:endParaRPr>
        </a:p>
      </dgm:t>
    </dgm:pt>
    <dgm:pt modelId="{25B2671D-F08E-45DB-A26A-56D78884A3A2}" type="parTrans" cxnId="{624D001D-BB72-4057-A729-C408404EA4EB}">
      <dgm:prSet/>
      <dgm:spPr/>
      <dgm:t>
        <a:bodyPr/>
        <a:lstStyle/>
        <a:p>
          <a:endParaRPr lang="en-US"/>
        </a:p>
      </dgm:t>
    </dgm:pt>
    <dgm:pt modelId="{99BC752C-910F-49F7-9A35-EA081F6185DC}" type="sibTrans" cxnId="{624D001D-BB72-4057-A729-C408404EA4EB}">
      <dgm:prSet/>
      <dgm:spPr/>
      <dgm:t>
        <a:bodyPr/>
        <a:lstStyle/>
        <a:p>
          <a:endParaRPr lang="en-US"/>
        </a:p>
      </dgm:t>
    </dgm:pt>
    <dgm:pt modelId="{4C1F4E16-FCF5-428E-8C6A-24E3CD790514}">
      <dgm:prSet custT="1"/>
      <dgm:spPr/>
      <dgm:t>
        <a:bodyPr/>
        <a:lstStyle/>
        <a:p>
          <a:r>
            <a:rPr lang="en-US" sz="2600" dirty="0" smtClean="0">
              <a:latin typeface="Cambria" panose="02040503050406030204" pitchFamily="18" charset="0"/>
              <a:cs typeface="Times New Roman" panose="02020603050405020304" pitchFamily="18" charset="0"/>
            </a:rPr>
            <a:t>1. GIỚI THIỆU IOT</a:t>
          </a:r>
          <a:endParaRPr lang="en-US" sz="2600" dirty="0">
            <a:latin typeface="Cambria" panose="02040503050406030204" pitchFamily="18" charset="0"/>
            <a:cs typeface="Times New Roman" panose="02020603050405020304" pitchFamily="18" charset="0"/>
          </a:endParaRPr>
        </a:p>
      </dgm:t>
    </dgm:pt>
    <dgm:pt modelId="{A1E839EB-2FA6-49A7-91EA-53B420421B32}" type="parTrans" cxnId="{666BC3BE-C1EE-426F-8BE9-0CD45F5E71EB}">
      <dgm:prSet/>
      <dgm:spPr/>
      <dgm:t>
        <a:bodyPr/>
        <a:lstStyle/>
        <a:p>
          <a:endParaRPr lang="en-US"/>
        </a:p>
      </dgm:t>
    </dgm:pt>
    <dgm:pt modelId="{74673EAB-7D66-4D57-A943-FDDA9692151C}" type="sibTrans" cxnId="{666BC3BE-C1EE-426F-8BE9-0CD45F5E71EB}">
      <dgm:prSet/>
      <dgm:spPr/>
      <dgm:t>
        <a:bodyPr/>
        <a:lstStyle/>
        <a:p>
          <a:endParaRPr lang="en-US"/>
        </a:p>
      </dgm:t>
    </dgm:pt>
    <dgm:pt modelId="{B2FC8A0A-6890-457D-B6CB-AA63B0820E80}" type="pres">
      <dgm:prSet presAssocID="{98B72659-06A3-48E8-B8DC-73270E0CD3BB}" presName="compositeShape" presStyleCnt="0">
        <dgm:presLayoutVars>
          <dgm:dir/>
          <dgm:resizeHandles/>
        </dgm:presLayoutVars>
      </dgm:prSet>
      <dgm:spPr/>
    </dgm:pt>
    <dgm:pt modelId="{EA20D983-6300-4623-9A9C-C1F7EDB8F5AA}" type="pres">
      <dgm:prSet presAssocID="{98B72659-06A3-48E8-B8DC-73270E0CD3BB}" presName="pyramid" presStyleLbl="node1" presStyleIdx="0" presStyleCnt="1" custLinFactNeighborX="-441"/>
      <dgm:spPr/>
    </dgm:pt>
    <dgm:pt modelId="{75BEE7AD-9850-4DF3-9715-4901F3274D8E}" type="pres">
      <dgm:prSet presAssocID="{98B72659-06A3-48E8-B8DC-73270E0CD3BB}" presName="theList" presStyleCnt="0"/>
      <dgm:spPr/>
    </dgm:pt>
    <dgm:pt modelId="{ED158892-B5B3-4AB7-A7B7-136B22DFA492}" type="pres">
      <dgm:prSet presAssocID="{4C1F4E16-FCF5-428E-8C6A-24E3CD790514}" presName="aNode" presStyleLbl="fgAcc1" presStyleIdx="0" presStyleCnt="3" custLinFactNeighborX="718" custLinFactNeighborY="13616">
        <dgm:presLayoutVars>
          <dgm:bulletEnabled val="1"/>
        </dgm:presLayoutVars>
      </dgm:prSet>
      <dgm:spPr/>
      <dgm:t>
        <a:bodyPr/>
        <a:lstStyle/>
        <a:p>
          <a:endParaRPr lang="en-US"/>
        </a:p>
      </dgm:t>
    </dgm:pt>
    <dgm:pt modelId="{302F91D6-C030-4852-BC8D-3CAC9CC79944}" type="pres">
      <dgm:prSet presAssocID="{4C1F4E16-FCF5-428E-8C6A-24E3CD790514}" presName="aSpace" presStyleCnt="0"/>
      <dgm:spPr/>
    </dgm:pt>
    <dgm:pt modelId="{71922A09-8CA6-4556-95B3-596A2C1DA0A9}" type="pres">
      <dgm:prSet presAssocID="{C0329256-2FE1-4319-9A00-76DEE943E1D1}" presName="aNode" presStyleLbl="fgAcc1" presStyleIdx="1" presStyleCnt="3">
        <dgm:presLayoutVars>
          <dgm:bulletEnabled val="1"/>
        </dgm:presLayoutVars>
      </dgm:prSet>
      <dgm:spPr/>
      <dgm:t>
        <a:bodyPr/>
        <a:lstStyle/>
        <a:p>
          <a:endParaRPr lang="en-US"/>
        </a:p>
      </dgm:t>
    </dgm:pt>
    <dgm:pt modelId="{E1AC9515-BBE1-4148-B75B-28AE86A573F7}" type="pres">
      <dgm:prSet presAssocID="{C0329256-2FE1-4319-9A00-76DEE943E1D1}" presName="aSpace" presStyleCnt="0"/>
      <dgm:spPr/>
    </dgm:pt>
    <dgm:pt modelId="{29176995-9AA8-4DA0-886C-FFCA8099E626}" type="pres">
      <dgm:prSet presAssocID="{6275DFDA-3019-46F2-9557-A54498221B8A}" presName="aNode" presStyleLbl="fgAcc1" presStyleIdx="2" presStyleCnt="3">
        <dgm:presLayoutVars>
          <dgm:bulletEnabled val="1"/>
        </dgm:presLayoutVars>
      </dgm:prSet>
      <dgm:spPr/>
      <dgm:t>
        <a:bodyPr/>
        <a:lstStyle/>
        <a:p>
          <a:endParaRPr lang="en-US"/>
        </a:p>
      </dgm:t>
    </dgm:pt>
    <dgm:pt modelId="{832D63C3-649C-43A8-9D07-65A4307C312E}" type="pres">
      <dgm:prSet presAssocID="{6275DFDA-3019-46F2-9557-A54498221B8A}" presName="aSpace" presStyleCnt="0"/>
      <dgm:spPr/>
    </dgm:pt>
  </dgm:ptLst>
  <dgm:cxnLst>
    <dgm:cxn modelId="{F9BE9CBA-F2C5-4DEE-904B-879DB9FA371F}" srcId="{98B72659-06A3-48E8-B8DC-73270E0CD3BB}" destId="{C0329256-2FE1-4319-9A00-76DEE943E1D1}" srcOrd="1" destOrd="0" parTransId="{F73E8C8E-8902-4414-9EA5-5C460BC8625D}" sibTransId="{E4474D67-29BB-4A57-BE0E-0A1B00F7C5E2}"/>
    <dgm:cxn modelId="{33243CD2-1415-4EE0-BE05-FDBB7DE4582D}" type="presOf" srcId="{C0329256-2FE1-4319-9A00-76DEE943E1D1}" destId="{71922A09-8CA6-4556-95B3-596A2C1DA0A9}" srcOrd="0" destOrd="0" presId="urn:microsoft.com/office/officeart/2005/8/layout/pyramid2"/>
    <dgm:cxn modelId="{3B5B43FC-7280-46AE-B4DC-7698E735D57F}" type="presOf" srcId="{6275DFDA-3019-46F2-9557-A54498221B8A}" destId="{29176995-9AA8-4DA0-886C-FFCA8099E626}" srcOrd="0" destOrd="0" presId="urn:microsoft.com/office/officeart/2005/8/layout/pyramid2"/>
    <dgm:cxn modelId="{E0D83C1E-C2F4-4DDA-85DE-06D02DC2C9A3}" type="presOf" srcId="{4C1F4E16-FCF5-428E-8C6A-24E3CD790514}" destId="{ED158892-B5B3-4AB7-A7B7-136B22DFA492}" srcOrd="0" destOrd="0" presId="urn:microsoft.com/office/officeart/2005/8/layout/pyramid2"/>
    <dgm:cxn modelId="{BF8D10AD-CBF4-4025-9C89-62C42021E276}" type="presOf" srcId="{98B72659-06A3-48E8-B8DC-73270E0CD3BB}" destId="{B2FC8A0A-6890-457D-B6CB-AA63B0820E80}" srcOrd="0" destOrd="0" presId="urn:microsoft.com/office/officeart/2005/8/layout/pyramid2"/>
    <dgm:cxn modelId="{666BC3BE-C1EE-426F-8BE9-0CD45F5E71EB}" srcId="{98B72659-06A3-48E8-B8DC-73270E0CD3BB}" destId="{4C1F4E16-FCF5-428E-8C6A-24E3CD790514}" srcOrd="0" destOrd="0" parTransId="{A1E839EB-2FA6-49A7-91EA-53B420421B32}" sibTransId="{74673EAB-7D66-4D57-A943-FDDA9692151C}"/>
    <dgm:cxn modelId="{624D001D-BB72-4057-A729-C408404EA4EB}" srcId="{98B72659-06A3-48E8-B8DC-73270E0CD3BB}" destId="{6275DFDA-3019-46F2-9557-A54498221B8A}" srcOrd="2" destOrd="0" parTransId="{25B2671D-F08E-45DB-A26A-56D78884A3A2}" sibTransId="{99BC752C-910F-49F7-9A35-EA081F6185DC}"/>
    <dgm:cxn modelId="{2A597B52-4626-4FA7-B637-C49E97F04ACB}" type="presParOf" srcId="{B2FC8A0A-6890-457D-B6CB-AA63B0820E80}" destId="{EA20D983-6300-4623-9A9C-C1F7EDB8F5AA}" srcOrd="0" destOrd="0" presId="urn:microsoft.com/office/officeart/2005/8/layout/pyramid2"/>
    <dgm:cxn modelId="{4E4226EB-BD2E-4215-922F-352669242FCE}" type="presParOf" srcId="{B2FC8A0A-6890-457D-B6CB-AA63B0820E80}" destId="{75BEE7AD-9850-4DF3-9715-4901F3274D8E}" srcOrd="1" destOrd="0" presId="urn:microsoft.com/office/officeart/2005/8/layout/pyramid2"/>
    <dgm:cxn modelId="{88222977-40C8-4904-92C2-4D743CC58091}" type="presParOf" srcId="{75BEE7AD-9850-4DF3-9715-4901F3274D8E}" destId="{ED158892-B5B3-4AB7-A7B7-136B22DFA492}" srcOrd="0" destOrd="0" presId="urn:microsoft.com/office/officeart/2005/8/layout/pyramid2"/>
    <dgm:cxn modelId="{A76D8269-48C9-492C-837B-30FDA786D772}" type="presParOf" srcId="{75BEE7AD-9850-4DF3-9715-4901F3274D8E}" destId="{302F91D6-C030-4852-BC8D-3CAC9CC79944}" srcOrd="1" destOrd="0" presId="urn:microsoft.com/office/officeart/2005/8/layout/pyramid2"/>
    <dgm:cxn modelId="{1FA10FCD-9EA3-4C17-93F0-24D58755F422}" type="presParOf" srcId="{75BEE7AD-9850-4DF3-9715-4901F3274D8E}" destId="{71922A09-8CA6-4556-95B3-596A2C1DA0A9}" srcOrd="2" destOrd="0" presId="urn:microsoft.com/office/officeart/2005/8/layout/pyramid2"/>
    <dgm:cxn modelId="{80DCE0C7-FDED-438F-B85E-80C8FF0C97E9}" type="presParOf" srcId="{75BEE7AD-9850-4DF3-9715-4901F3274D8E}" destId="{E1AC9515-BBE1-4148-B75B-28AE86A573F7}" srcOrd="3" destOrd="0" presId="urn:microsoft.com/office/officeart/2005/8/layout/pyramid2"/>
    <dgm:cxn modelId="{CAD72C04-AD1A-4946-A6B7-7F43168A5B1C}" type="presParOf" srcId="{75BEE7AD-9850-4DF3-9715-4901F3274D8E}" destId="{29176995-9AA8-4DA0-886C-FFCA8099E626}" srcOrd="4" destOrd="0" presId="urn:microsoft.com/office/officeart/2005/8/layout/pyramid2"/>
    <dgm:cxn modelId="{9A178B33-455D-4055-80A8-794223162248}" type="presParOf" srcId="{75BEE7AD-9850-4DF3-9715-4901F3274D8E}" destId="{832D63C3-649C-43A8-9D07-65A4307C312E}"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0D983-6300-4623-9A9C-C1F7EDB8F5AA}">
      <dsp:nvSpPr>
        <dsp:cNvPr id="0" name=""/>
        <dsp:cNvSpPr/>
      </dsp:nvSpPr>
      <dsp:spPr>
        <a:xfrm>
          <a:off x="924129" y="0"/>
          <a:ext cx="5417256" cy="5417256"/>
        </a:xfrm>
        <a:prstGeom prst="triangle">
          <a:avLst/>
        </a:prstGeom>
        <a:solidFill>
          <a:schemeClr val="accent1">
            <a:hueOff val="0"/>
            <a:satOff val="0"/>
            <a:lumOff val="0"/>
            <a:alphaOff val="0"/>
          </a:schemeClr>
        </a:solidFill>
        <a:ln>
          <a:noFill/>
        </a:ln>
        <a:effectLst>
          <a:outerShdw blurRad="38100" dist="25400" dir="5400000" rotWithShape="0">
            <a:srgbClr val="000000">
              <a:alpha val="2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sp>
    <dsp:sp modelId="{ED158892-B5B3-4AB7-A7B7-136B22DFA492}">
      <dsp:nvSpPr>
        <dsp:cNvPr id="0" name=""/>
        <dsp:cNvSpPr/>
      </dsp:nvSpPr>
      <dsp:spPr>
        <a:xfrm>
          <a:off x="3681929" y="566461"/>
          <a:ext cx="3521216" cy="1282366"/>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Cambria" panose="02040503050406030204" pitchFamily="18" charset="0"/>
              <a:cs typeface="Times New Roman" panose="02020603050405020304" pitchFamily="18" charset="0"/>
            </a:rPr>
            <a:t>1. GIỚI THIỆU IOT</a:t>
          </a:r>
          <a:endParaRPr lang="en-US" sz="2600" kern="1200" dirty="0">
            <a:latin typeface="Cambria" panose="02040503050406030204" pitchFamily="18" charset="0"/>
            <a:cs typeface="Times New Roman" panose="02020603050405020304" pitchFamily="18" charset="0"/>
          </a:endParaRPr>
        </a:p>
      </dsp:txBody>
      <dsp:txXfrm>
        <a:off x="3744529" y="629061"/>
        <a:ext cx="3396016" cy="1157166"/>
      </dsp:txXfrm>
    </dsp:sp>
    <dsp:sp modelId="{71922A09-8CA6-4556-95B3-596A2C1DA0A9}">
      <dsp:nvSpPr>
        <dsp:cNvPr id="0" name=""/>
        <dsp:cNvSpPr/>
      </dsp:nvSpPr>
      <dsp:spPr>
        <a:xfrm>
          <a:off x="3656647" y="1987297"/>
          <a:ext cx="3521216" cy="1282366"/>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latin typeface="Cambria" panose="02040503050406030204" pitchFamily="18" charset="0"/>
              <a:cs typeface="Times New Roman" panose="02020603050405020304" pitchFamily="18" charset="0"/>
            </a:rPr>
            <a:t>2. SMARTHOME</a:t>
          </a:r>
          <a:endParaRPr lang="en-US" sz="2600" kern="1200" dirty="0">
            <a:latin typeface="Cambria" panose="02040503050406030204" pitchFamily="18" charset="0"/>
            <a:cs typeface="Times New Roman" panose="02020603050405020304" pitchFamily="18" charset="0"/>
          </a:endParaRPr>
        </a:p>
      </dsp:txBody>
      <dsp:txXfrm>
        <a:off x="3719247" y="2049897"/>
        <a:ext cx="3396016" cy="1157166"/>
      </dsp:txXfrm>
    </dsp:sp>
    <dsp:sp modelId="{29176995-9AA8-4DA0-886C-FFCA8099E626}">
      <dsp:nvSpPr>
        <dsp:cNvPr id="0" name=""/>
        <dsp:cNvSpPr/>
      </dsp:nvSpPr>
      <dsp:spPr>
        <a:xfrm>
          <a:off x="3656647" y="3429958"/>
          <a:ext cx="3521216" cy="1282366"/>
        </a:xfrm>
        <a:prstGeom prst="round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p3d prstMaterial="matte"/>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smtClean="0">
              <a:latin typeface="Cambria" panose="02040503050406030204" pitchFamily="18" charset="0"/>
              <a:cs typeface="Times New Roman" panose="02020603050405020304" pitchFamily="18" charset="0"/>
            </a:rPr>
            <a:t>3. </a:t>
          </a:r>
          <a:r>
            <a:rPr lang="en-US" sz="2600" kern="1200" smtClean="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endParaRPr lang="en-US" sz="2600" kern="1200" dirty="0">
            <a:latin typeface="Cambria" panose="02040503050406030204" pitchFamily="18" charset="0"/>
            <a:cs typeface="Times New Roman" panose="02020603050405020304" pitchFamily="18" charset="0"/>
          </a:endParaRPr>
        </a:p>
      </dsp:txBody>
      <dsp:txXfrm>
        <a:off x="3719247" y="3492558"/>
        <a:ext cx="3396016" cy="11571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pPr/>
              <a:t>10/14/2015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pPr/>
              <a:t>‹#›</a:t>
            </a:fld>
            <a:endParaRPr lang="en-U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10/14/2015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1221E5-7225-48EB-A4EE-420E7BFCF705}" type="slidenum">
              <a:rPr lang="en-US" smtClean="0"/>
              <a:pPr/>
              <a:t>1</a:t>
            </a:fld>
            <a:endParaRPr lang="en-US" dirty="0"/>
          </a:p>
        </p:txBody>
      </p:sp>
    </p:spTree>
    <p:extLst>
      <p:ext uri="{BB962C8B-B14F-4D97-AF65-F5344CB8AC3E}">
        <p14:creationId xmlns:p14="http://schemas.microsoft.com/office/powerpoint/2010/main" val="205695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321C1E-F4C4-428E-AB2C-0A968B3AEA02}" type="datetime1">
              <a:rPr lang="en-US" smtClean="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67713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CAE35-1C35-4D77-9B3D-53EF4C69F436}" type="datetime1">
              <a:rPr lang="en-US" smtClean="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2711521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CAE35-1C35-4D77-9B3D-53EF4C69F436}" type="datetime1">
              <a:rPr lang="en-US" smtClean="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7DC1BBB0-96F0-4077-A278-0F3FB5C104D3}" type="slidenum">
              <a:rPr lang="en-US" smtClean="0"/>
              <a:pPr/>
              <a:t>‹#›</a:t>
            </a:fld>
            <a:endParaRPr lang="en-US" dirty="0"/>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18727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ECAE35-1C35-4D77-9B3D-53EF4C69F436}" type="datetime1">
              <a:rPr lang="en-US" smtClean="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41578591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ECAE35-1C35-4D77-9B3D-53EF4C69F436}" type="datetime1">
              <a:rPr lang="en-US" smtClean="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7DC1BBB0-96F0-4077-A278-0F3FB5C104D3}" type="slidenum">
              <a:rPr lang="en-US" smtClean="0"/>
              <a:pPr/>
              <a:t>‹#›</a:t>
            </a:fld>
            <a:endParaRPr lang="en-US" dirty="0"/>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19053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1ECAE35-1C35-4D77-9B3D-53EF4C69F436}" type="datetime1">
              <a:rPr lang="en-US" smtClean="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18493003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50183B-2599-4C1D-AD6D-5B16EB7D3C87}" type="datetime1">
              <a:rPr lang="en-US" smtClean="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90151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B62E89-3582-4B1F-984C-F3ECC7AE9F55}" type="datetime1">
              <a:rPr lang="en-US" smtClean="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13136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4F6C13-54DF-4C1D-865C-61E076D0D04F}" type="datetime1">
              <a:rPr lang="en-US" smtClean="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01104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C79F7B-F80B-466F-B0C8-AEA3BFB37BF1}" type="datetime1">
              <a:rPr lang="en-US" smtClean="0"/>
              <a:pPr/>
              <a:t>10/14/2015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641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AB0801-7BCB-48C4-8CDC-E750B9A4D358}" type="datetime1">
              <a:rPr lang="en-US" smtClean="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13903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23ED97-2A6F-4771-AFCD-9917647BC800}" type="datetime1">
              <a:rPr lang="en-US" smtClean="0"/>
              <a:pPr/>
              <a:t>10/14/2015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41033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5C437A-0FE7-4C86-BFB0-B6B8407562F9}" type="datetime1">
              <a:rPr lang="en-US" smtClean="0"/>
              <a:pPr/>
              <a:t>10/14/2015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618069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697BB-4962-43D1-8FB7-F31ABEEF66A1}" type="datetime1">
              <a:rPr lang="en-US" smtClean="0"/>
              <a:pPr/>
              <a:t>10/14/2015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166842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smtClean="0"/>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118707-E6E5-4948-AA0F-51CA07925AE1}" type="datetime1">
              <a:rPr lang="en-US" smtClean="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388929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D71185-418D-40F3-80A2-3798EF34B440}" type="datetime1">
              <a:rPr lang="en-US" smtClean="0"/>
              <a:pPr/>
              <a:t>10/14/2015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7DC1BBB0-96F0-4077-A278-0F3FB5C104D3}" type="slidenum">
              <a:rPr lang="en-US" smtClean="0"/>
              <a:pPr/>
              <a:t>‹#›</a:t>
            </a:fld>
            <a:endParaRPr lang="en-US" dirty="0"/>
          </a:p>
        </p:txBody>
      </p:sp>
      <p:sp>
        <p:nvSpPr>
          <p:cNvPr id="10" name="Rectangle 9"/>
          <p:cNvSpPr/>
          <p:nvPr userDrawn="1"/>
        </p:nvSpPr>
        <p:spPr>
          <a:xfrm>
            <a:off x="5103812" y="0"/>
            <a:ext cx="63246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dirty="0"/>
          </a:p>
        </p:txBody>
      </p:sp>
    </p:spTree>
    <p:extLst>
      <p:ext uri="{BB962C8B-B14F-4D97-AF65-F5344CB8AC3E}">
        <p14:creationId xmlns:p14="http://schemas.microsoft.com/office/powerpoint/2010/main" val="153212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1ECAE35-1C35-4D77-9B3D-53EF4C69F436}" type="datetime1">
              <a:rPr lang="en-US" smtClean="0"/>
              <a:pPr/>
              <a:t>10/14/2015</a:t>
            </a:fld>
            <a:endParaRPr lang="en-US" dirty="0"/>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7DC1BBB0-96F0-4077-A278-0F3FB5C104D3}" type="slidenum">
              <a:rPr lang="en-US" smtClean="0"/>
              <a:pPr/>
              <a:t>‹#›</a:t>
            </a:fld>
            <a:endParaRPr lang="en-US" dirty="0"/>
          </a:p>
        </p:txBody>
      </p:sp>
    </p:spTree>
    <p:extLst>
      <p:ext uri="{BB962C8B-B14F-4D97-AF65-F5344CB8AC3E}">
        <p14:creationId xmlns:p14="http://schemas.microsoft.com/office/powerpoint/2010/main" val="22670373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vnreview.vn/image/88/42/884215.jpg?t=1387957032192"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811" y="2057400"/>
            <a:ext cx="12038013" cy="3429000"/>
          </a:xfrm>
        </p:spPr>
        <p:txBody>
          <a:bodyPr>
            <a:normAutofit/>
            <a:scene3d>
              <a:camera prst="orthographicFront"/>
              <a:lightRig rig="threePt" dir="t"/>
            </a:scene3d>
            <a:sp3d extrusionH="57150">
              <a:bevelT w="38100" h="38100" prst="convex"/>
            </a:sp3d>
          </a:bodyPr>
          <a:lstStyle/>
          <a:p>
            <a:pPr algn="ctr"/>
            <a:r>
              <a:rPr lang="en-US" sz="4800" dirty="0">
                <a:latin typeface="Cambria Math" panose="02040503050406030204" pitchFamily="18" charset="0"/>
                <a:ea typeface="Cambria Math" panose="02040503050406030204" pitchFamily="18" charset="0"/>
                <a:cs typeface="Times New Roman" panose="02020603050405020304" pitchFamily="18" charset="0"/>
              </a:rPr>
              <a:t>CÁC VẤN ĐỀ HIỆN ĐẠI</a:t>
            </a:r>
            <a:br>
              <a:rPr lang="en-US" sz="4800" dirty="0">
                <a:latin typeface="Cambria Math" panose="02040503050406030204" pitchFamily="18" charset="0"/>
                <a:ea typeface="Cambria Math" panose="02040503050406030204" pitchFamily="18" charset="0"/>
                <a:cs typeface="Times New Roman" panose="02020603050405020304" pitchFamily="18" charset="0"/>
              </a:rPr>
            </a:br>
            <a:r>
              <a:rPr lang="en-US" sz="4800" dirty="0">
                <a:latin typeface="Cambria Math" panose="02040503050406030204" pitchFamily="18" charset="0"/>
                <a:ea typeface="Cambria Math" panose="02040503050406030204" pitchFamily="18" charset="0"/>
                <a:cs typeface="Times New Roman" panose="02020603050405020304" pitchFamily="18" charset="0"/>
              </a:rPr>
              <a:t>TRONG CÔNG </a:t>
            </a:r>
            <a:r>
              <a:rPr lang="en-US" sz="4800" dirty="0" smtClean="0">
                <a:latin typeface="Cambria Math" panose="02040503050406030204" pitchFamily="18" charset="0"/>
                <a:ea typeface="Cambria Math" panose="02040503050406030204" pitchFamily="18" charset="0"/>
                <a:cs typeface="Times New Roman" panose="02020603050405020304" pitchFamily="18" charset="0"/>
              </a:rPr>
              <a:t>NGHỆ </a:t>
            </a:r>
            <a:r>
              <a:rPr lang="en-US" sz="4800" dirty="0">
                <a:latin typeface="Cambria Math" panose="02040503050406030204" pitchFamily="18" charset="0"/>
                <a:ea typeface="Cambria Math" panose="02040503050406030204" pitchFamily="18" charset="0"/>
                <a:cs typeface="Times New Roman" panose="02020603050405020304" pitchFamily="18" charset="0"/>
              </a:rPr>
              <a:t>THÔNG TIN</a:t>
            </a:r>
            <a:r>
              <a:rPr lang="en-US" sz="2600" dirty="0">
                <a:latin typeface="Cambria Math" panose="02040503050406030204" pitchFamily="18" charset="0"/>
                <a:ea typeface="Cambria Math" panose="02040503050406030204" pitchFamily="18" charset="0"/>
                <a:cs typeface="Times New Roman" panose="02020603050405020304" pitchFamily="18" charset="0"/>
              </a:rPr>
              <a:t/>
            </a:r>
            <a:br>
              <a:rPr lang="en-US" sz="2600" dirty="0">
                <a:latin typeface="Cambria Math" panose="02040503050406030204" pitchFamily="18" charset="0"/>
                <a:ea typeface="Cambria Math" panose="02040503050406030204" pitchFamily="18" charset="0"/>
                <a:cs typeface="Times New Roman" panose="02020603050405020304" pitchFamily="18" charset="0"/>
              </a:rPr>
            </a:br>
            <a:r>
              <a:rPr lang="en-US" sz="2600" dirty="0">
                <a:latin typeface="Cambria Math" panose="02040503050406030204" pitchFamily="18" charset="0"/>
                <a:ea typeface="Cambria Math" panose="02040503050406030204" pitchFamily="18" charset="0"/>
                <a:cs typeface="Times New Roman" panose="02020603050405020304" pitchFamily="18" charset="0"/>
              </a:rPr>
              <a:t/>
            </a:r>
            <a:br>
              <a:rPr lang="en-US" sz="2600" dirty="0">
                <a:latin typeface="Cambria Math" panose="02040503050406030204" pitchFamily="18" charset="0"/>
                <a:ea typeface="Cambria Math" panose="02040503050406030204" pitchFamily="18" charset="0"/>
                <a:cs typeface="Times New Roman" panose="02020603050405020304" pitchFamily="18" charset="0"/>
              </a:rPr>
            </a:br>
            <a:r>
              <a:rPr lang="en-US" sz="4400" dirty="0">
                <a:latin typeface="Cambria Math" panose="02040503050406030204" pitchFamily="18" charset="0"/>
                <a:ea typeface="Cambria Math" panose="02040503050406030204" pitchFamily="18" charset="0"/>
                <a:cs typeface="Times New Roman" panose="02020603050405020304" pitchFamily="18" charset="0"/>
              </a:rPr>
              <a:t>IOT - SMARTHOME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789" y="0"/>
            <a:ext cx="1456036" cy="1436090"/>
          </a:xfrm>
          <a:prstGeom prst="ellipse">
            <a:avLst/>
          </a:prstGeom>
          <a:ln>
            <a:noFill/>
          </a:ln>
          <a:effectLst>
            <a:softEdge rad="112500"/>
          </a:effectLst>
        </p:spPr>
      </p:pic>
    </p:spTree>
    <p:extLst>
      <p:ext uri="{BB962C8B-B14F-4D97-AF65-F5344CB8AC3E}">
        <p14:creationId xmlns:p14="http://schemas.microsoft.com/office/powerpoint/2010/main" val="1516155872"/>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997669" y="304800"/>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2197525" cy="523220"/>
          </a:xfrm>
          <a:prstGeom prst="rect">
            <a:avLst/>
          </a:prstGeom>
        </p:spPr>
        <p:txBody>
          <a:bodyPr wrap="none">
            <a:spAutoFit/>
          </a:bodyPr>
          <a:lstStyle/>
          <a:p>
            <a:r>
              <a:rPr lang="en-US" sz="2800" b="1" dirty="0" smtClean="0">
                <a:latin typeface="Cambria" panose="02040503050406030204" pitchFamily="18" charset="0"/>
              </a:rPr>
              <a:t>Zigbee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10</a:t>
            </a:r>
            <a:endParaRPr lang="en-US" dirty="0"/>
          </a:p>
        </p:txBody>
      </p:sp>
      <p:sp>
        <p:nvSpPr>
          <p:cNvPr id="15" name="Rectangle 14"/>
          <p:cNvSpPr/>
          <p:nvPr/>
        </p:nvSpPr>
        <p:spPr>
          <a:xfrm>
            <a:off x="1406222" y="2514600"/>
            <a:ext cx="4611990" cy="3762056"/>
          </a:xfrm>
          <a:prstGeom prst="rect">
            <a:avLst/>
          </a:prstGeom>
        </p:spPr>
        <p:txBody>
          <a:bodyPr wrap="square">
            <a:spAutoFit/>
          </a:bodyPr>
          <a:lstStyle/>
          <a:p>
            <a:pPr marL="457200" lvl="0" indent="-457200">
              <a:lnSpc>
                <a:spcPct val="90000"/>
              </a:lnSpc>
              <a:spcBef>
                <a:spcPts val="1400"/>
              </a:spcBef>
              <a:buFont typeface="Wingdings" panose="05000000000000000000" pitchFamily="2" charset="2"/>
              <a:buChar char="Ø"/>
            </a:pPr>
            <a:r>
              <a:rPr lang="en-US" sz="2800" dirty="0">
                <a:latin typeface="Cambria" panose="02040503050406030204" pitchFamily="18" charset="0"/>
              </a:rPr>
              <a:t>Đối tượng mà công nghệ Zigbee nhắm đến là các giải pháp nhà thông </a:t>
            </a:r>
            <a:r>
              <a:rPr lang="en-US" sz="2800" dirty="0" smtClean="0">
                <a:latin typeface="Cambria" panose="02040503050406030204" pitchFamily="18" charset="0"/>
              </a:rPr>
              <a:t>minh (SmartHome</a:t>
            </a:r>
            <a:r>
              <a:rPr lang="en-US" sz="2800" dirty="0">
                <a:latin typeface="Cambria" panose="02040503050406030204" pitchFamily="18" charset="0"/>
              </a:rPr>
              <a:t>) hay các hệ thống tự </a:t>
            </a:r>
            <a:r>
              <a:rPr lang="en-US" sz="2800" dirty="0" smtClean="0">
                <a:latin typeface="Cambria" panose="02040503050406030204" pitchFamily="18" charset="0"/>
              </a:rPr>
              <a:t>động</a:t>
            </a:r>
            <a:r>
              <a:rPr lang="en-US" sz="2800" dirty="0">
                <a:latin typeface="Cambria" panose="02040503050406030204" pitchFamily="18" charset="0"/>
              </a:rPr>
              <a:t/>
            </a:r>
            <a:br>
              <a:rPr lang="en-US" sz="2800" dirty="0">
                <a:latin typeface="Cambria" panose="02040503050406030204" pitchFamily="18" charset="0"/>
              </a:rPr>
            </a:br>
            <a:r>
              <a:rPr lang="en-US" sz="2800" i="1" dirty="0" smtClean="0">
                <a:latin typeface="Cambria" panose="02040503050406030204" pitchFamily="18" charset="0"/>
              </a:rPr>
              <a:t>	</a:t>
            </a:r>
            <a:r>
              <a:rPr lang="en-US" sz="2400" i="1" dirty="0" smtClean="0">
                <a:latin typeface="Cambria" panose="02040503050406030204" pitchFamily="18" charset="0"/>
              </a:rPr>
              <a:t/>
            </a:r>
            <a:br>
              <a:rPr lang="en-US" sz="2400" i="1" dirty="0" smtClean="0">
                <a:latin typeface="Cambria" panose="02040503050406030204" pitchFamily="18" charset="0"/>
              </a:rPr>
            </a:b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13" name="Picture 12" descr="Khái quát về mạng không dây 10"/>
          <p:cNvPicPr/>
          <p:nvPr/>
        </p:nvPicPr>
        <p:blipFill>
          <a:blip r:embed="rId3">
            <a:extLst>
              <a:ext uri="{28A0092B-C50C-407E-A947-70E740481C1C}">
                <a14:useLocalDpi xmlns:a14="http://schemas.microsoft.com/office/drawing/2010/main" val="0"/>
              </a:ext>
            </a:extLst>
          </a:blip>
          <a:srcRect/>
          <a:stretch>
            <a:fillRect/>
          </a:stretch>
        </p:blipFill>
        <p:spPr bwMode="auto">
          <a:xfrm>
            <a:off x="6018212" y="1601726"/>
            <a:ext cx="5633936" cy="4722874"/>
          </a:xfrm>
          <a:prstGeom prst="rect">
            <a:avLst/>
          </a:prstGeom>
          <a:noFill/>
          <a:ln>
            <a:noFill/>
          </a:ln>
        </p:spPr>
      </p:pic>
    </p:spTree>
    <p:extLst>
      <p:ext uri="{BB962C8B-B14F-4D97-AF65-F5344CB8AC3E}">
        <p14:creationId xmlns:p14="http://schemas.microsoft.com/office/powerpoint/2010/main" val="3931087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997669" y="304800"/>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06222" y="1474190"/>
            <a:ext cx="2422010" cy="523220"/>
          </a:xfrm>
          <a:prstGeom prst="rect">
            <a:avLst/>
          </a:prstGeom>
        </p:spPr>
        <p:txBody>
          <a:bodyPr wrap="none">
            <a:spAutoFit/>
          </a:bodyPr>
          <a:lstStyle/>
          <a:p>
            <a:r>
              <a:rPr lang="en-US" sz="2800" b="1" dirty="0" smtClean="0">
                <a:latin typeface="Cambria" panose="02040503050406030204" pitchFamily="18" charset="0"/>
              </a:rPr>
              <a:t>Ứng dụng IoT</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11</a:t>
            </a:r>
            <a:endParaRPr lang="en-US" dirty="0"/>
          </a:p>
        </p:txBody>
      </p:sp>
      <p:sp>
        <p:nvSpPr>
          <p:cNvPr id="15" name="Rectangle 14"/>
          <p:cNvSpPr/>
          <p:nvPr/>
        </p:nvSpPr>
        <p:spPr>
          <a:xfrm>
            <a:off x="1406221" y="2092599"/>
            <a:ext cx="9335865" cy="5351209"/>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Quản lí chất thải</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Quản lí và lập kế hoạch quản lí đô </a:t>
            </a:r>
            <a:r>
              <a:rPr lang="en-US" sz="2400" dirty="0" smtClean="0">
                <a:latin typeface="Cambria" panose="02040503050406030204" pitchFamily="18" charset="0"/>
              </a:rPr>
              <a:t>thị</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Quản lí môi trường</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Phản hồi trong các tinh huống khẩn cấp</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Mua sắm thông minh</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Quản lí các thiết bị cá nhân</a:t>
            </a:r>
          </a:p>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Đồng hồ đo thông minh</a:t>
            </a:r>
          </a:p>
          <a:p>
            <a:pPr marL="45720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Tự động hóa ngôi nhà</a:t>
            </a:r>
            <a:r>
              <a:rPr lang="en-US" sz="2000" dirty="0">
                <a:latin typeface="Cambria" panose="02040503050406030204" pitchFamily="18" charset="0"/>
              </a:rPr>
              <a:t/>
            </a:r>
            <a:br>
              <a:rPr lang="en-US" sz="2000" dirty="0">
                <a:latin typeface="Cambria" panose="02040503050406030204" pitchFamily="18" charset="0"/>
              </a:rPr>
            </a:b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296338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4305449" y="304800"/>
            <a:ext cx="3786614" cy="830997"/>
          </a:xfrm>
          <a:prstGeom prst="rect">
            <a:avLst/>
          </a:prstGeom>
        </p:spPr>
        <p:txBody>
          <a:bodyPr wrap="none">
            <a:spAutoFit/>
          </a:bodyPr>
          <a:lstStyle/>
          <a:p>
            <a:pPr algn="ctr" defTabSz="457063">
              <a:spcBef>
                <a:spcPts val="1000"/>
              </a:spcBef>
              <a:buClr>
                <a:schemeClr val="accent1"/>
              </a:buClr>
            </a:pPr>
            <a:r>
              <a:rPr lang="en-US" sz="4800" dirty="0" smtClean="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SMARTHOME</a:t>
            </a:r>
            <a:endPar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0" name="Rectangle 9"/>
          <p:cNvSpPr/>
          <p:nvPr/>
        </p:nvSpPr>
        <p:spPr>
          <a:xfrm>
            <a:off x="1416373" y="1817422"/>
            <a:ext cx="3026791" cy="523220"/>
          </a:xfrm>
          <a:prstGeom prst="rect">
            <a:avLst/>
          </a:prstGeom>
        </p:spPr>
        <p:txBody>
          <a:bodyPr wrap="none">
            <a:spAutoFit/>
          </a:bodyPr>
          <a:lstStyle/>
          <a:p>
            <a:r>
              <a:rPr lang="en-US" sz="2800" b="1" dirty="0" smtClean="0">
                <a:latin typeface="Cambria" panose="02040503050406030204" pitchFamily="18" charset="0"/>
              </a:rPr>
              <a:t>Smarthome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12</a:t>
            </a:r>
            <a:endParaRPr lang="en-US" dirty="0"/>
          </a:p>
        </p:txBody>
      </p:sp>
      <p:sp>
        <p:nvSpPr>
          <p:cNvPr id="15" name="Rectangle 14"/>
          <p:cNvSpPr/>
          <p:nvPr/>
        </p:nvSpPr>
        <p:spPr>
          <a:xfrm>
            <a:off x="1406222" y="2514600"/>
            <a:ext cx="4078590" cy="5492786"/>
          </a:xfrm>
          <a:prstGeom prst="rect">
            <a:avLst/>
          </a:prstGeom>
        </p:spPr>
        <p:txBody>
          <a:bodyPr wrap="square">
            <a:spAutoFit/>
          </a:bodyPr>
          <a:lstStyle/>
          <a:p>
            <a:pPr marL="457200" lvl="0" indent="-457200">
              <a:lnSpc>
                <a:spcPct val="90000"/>
              </a:lnSpc>
              <a:spcBef>
                <a:spcPts val="1400"/>
              </a:spcBef>
              <a:buFont typeface="Wingdings" panose="05000000000000000000" pitchFamily="2" charset="2"/>
              <a:buChar char="Ø"/>
            </a:pPr>
            <a:r>
              <a:rPr lang="en-US" sz="2800" dirty="0" smtClean="0">
                <a:latin typeface="Cambria" panose="02040503050406030204" pitchFamily="18" charset="0"/>
              </a:rPr>
              <a:t>Là ngôi nhà được trang bị các thiết bị điện thông minh</a:t>
            </a:r>
          </a:p>
          <a:p>
            <a:pPr marL="457200" lvl="0" indent="-457200">
              <a:lnSpc>
                <a:spcPct val="90000"/>
              </a:lnSpc>
              <a:spcBef>
                <a:spcPts val="1400"/>
              </a:spcBef>
              <a:buFont typeface="Wingdings" panose="05000000000000000000" pitchFamily="2" charset="2"/>
              <a:buChar char="Ø"/>
            </a:pPr>
            <a:r>
              <a:rPr lang="en-US" sz="2800" dirty="0" smtClean="0">
                <a:latin typeface="Cambria" panose="02040503050406030204" pitchFamily="18" charset="0"/>
              </a:rPr>
              <a:t>Ngôi nhà được coi là thông minh khi máy tính/smartphone có thể theo dõi và điều khiển rất nhiều khía cạnh</a:t>
            </a:r>
            <a:br>
              <a:rPr lang="en-US" sz="2800" dirty="0" smtClean="0">
                <a:latin typeface="Cambria" panose="02040503050406030204" pitchFamily="18" charset="0"/>
              </a:rPr>
            </a:br>
            <a:r>
              <a:rPr lang="en-US" sz="2800" i="1" dirty="0" smtClean="0">
                <a:latin typeface="Cambria" panose="02040503050406030204" pitchFamily="18" charset="0"/>
              </a:rPr>
              <a:t>	</a:t>
            </a:r>
            <a:r>
              <a:rPr lang="en-US" sz="2400" i="1" dirty="0" smtClean="0">
                <a:latin typeface="Cambria" panose="02040503050406030204" pitchFamily="18" charset="0"/>
              </a:rPr>
              <a:t/>
            </a:r>
            <a:br>
              <a:rPr lang="en-US" sz="2400" i="1" dirty="0" smtClean="0">
                <a:latin typeface="Cambria" panose="02040503050406030204" pitchFamily="18" charset="0"/>
              </a:rPr>
            </a:b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13" name="Picture 12" descr="http://vnreview.vn/image/88/42/884249.jpg?t=1387958935496">
            <a:hlinkClick r:id="rId3" tgtFrame="&quot;_blank&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68748" y="1436089"/>
            <a:ext cx="5700395" cy="4888511"/>
          </a:xfrm>
          <a:prstGeom prst="rect">
            <a:avLst/>
          </a:prstGeom>
          <a:noFill/>
          <a:ln>
            <a:noFill/>
          </a:ln>
        </p:spPr>
      </p:pic>
    </p:spTree>
    <p:extLst>
      <p:ext uri="{BB962C8B-B14F-4D97-AF65-F5344CB8AC3E}">
        <p14:creationId xmlns:p14="http://schemas.microsoft.com/office/powerpoint/2010/main" val="163958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4272586" y="304800"/>
            <a:ext cx="3852338"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SMARTHOME</a:t>
            </a:r>
          </a:p>
        </p:txBody>
      </p:sp>
      <p:sp>
        <p:nvSpPr>
          <p:cNvPr id="10" name="Rectangle 9"/>
          <p:cNvSpPr/>
          <p:nvPr/>
        </p:nvSpPr>
        <p:spPr>
          <a:xfrm>
            <a:off x="1406222" y="1474190"/>
            <a:ext cx="5170005" cy="523220"/>
          </a:xfrm>
          <a:prstGeom prst="rect">
            <a:avLst/>
          </a:prstGeom>
        </p:spPr>
        <p:txBody>
          <a:bodyPr wrap="none">
            <a:spAutoFit/>
          </a:bodyPr>
          <a:lstStyle/>
          <a:p>
            <a:r>
              <a:rPr lang="en-US" sz="2800" b="1" dirty="0" smtClean="0">
                <a:latin typeface="Cambria" panose="02040503050406030204" pitchFamily="18" charset="0"/>
              </a:rPr>
              <a:t>Mô hình Smarthome bao gồm?</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13</a:t>
            </a:r>
            <a:endParaRPr lang="en-US" dirty="0"/>
          </a:p>
        </p:txBody>
      </p:sp>
      <p:sp>
        <p:nvSpPr>
          <p:cNvPr id="15" name="Rectangle 14"/>
          <p:cNvSpPr/>
          <p:nvPr/>
        </p:nvSpPr>
        <p:spPr>
          <a:xfrm>
            <a:off x="1406221" y="2092599"/>
            <a:ext cx="9335865" cy="4300665"/>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Các công tắc cảm ứng điều khiển hệ thống điện gia dụng</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Các bộ cảm biến, bộ điều khiển trung tâm hoặc máy chủ (Theo dõi các trạng thái bên trong ngôi nhà để đưa ra quyết định điều khiển thiết bị một cách phù hợp)</a:t>
            </a:r>
          </a:p>
          <a:p>
            <a:pPr marL="45720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Đường truyền Internet</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Thiết bị di động thông minh và các thiết bị chấp hành khác (Điều khiển ngôi nhà thông minh từ bất kì đâu)</a:t>
            </a:r>
            <a:r>
              <a:rPr lang="en-US" sz="2000" dirty="0">
                <a:latin typeface="Cambria" panose="02040503050406030204" pitchFamily="18" charset="0"/>
              </a:rPr>
              <a:t/>
            </a:r>
            <a:br>
              <a:rPr lang="en-US" sz="2000" dirty="0">
                <a:latin typeface="Cambria" panose="02040503050406030204" pitchFamily="18" charset="0"/>
              </a:rPr>
            </a:b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96473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011032" y="304800"/>
            <a:ext cx="6375463" cy="830997"/>
          </a:xfrm>
          <a:prstGeom prst="rect">
            <a:avLst/>
          </a:prstGeom>
        </p:spPr>
        <p:txBody>
          <a:bodyPr wrap="none">
            <a:spAutoFit/>
          </a:bodyPr>
          <a:lstStyle/>
          <a:p>
            <a:pPr algn="ctr" defTabSz="457063">
              <a:spcBef>
                <a:spcPts val="1000"/>
              </a:spcBef>
              <a:buClr>
                <a:schemeClr val="accent1"/>
              </a:buClr>
            </a:pPr>
            <a:r>
              <a:rPr lang="en-US" sz="4800" dirty="0" smtClean="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endPar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0" name="Rectangle 9"/>
          <p:cNvSpPr/>
          <p:nvPr/>
        </p:nvSpPr>
        <p:spPr>
          <a:xfrm>
            <a:off x="1406222" y="1474190"/>
            <a:ext cx="3236784" cy="523220"/>
          </a:xfrm>
          <a:prstGeom prst="rect">
            <a:avLst/>
          </a:prstGeom>
        </p:spPr>
        <p:txBody>
          <a:bodyPr wrap="none">
            <a:spAutoFit/>
          </a:bodyPr>
          <a:lstStyle/>
          <a:p>
            <a:r>
              <a:rPr lang="en-US" sz="2800" b="1" dirty="0" smtClean="0">
                <a:latin typeface="Cambria" panose="02040503050406030204" pitchFamily="18" charset="0"/>
              </a:rPr>
              <a:t>Mô hình triển khai</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14</a:t>
            </a:r>
            <a:endParaRPr lang="en-US" dirty="0"/>
          </a:p>
        </p:txBody>
      </p:sp>
      <p:sp>
        <p:nvSpPr>
          <p:cNvPr id="15" name="Rectangle 14"/>
          <p:cNvSpPr/>
          <p:nvPr/>
        </p:nvSpPr>
        <p:spPr>
          <a:xfrm>
            <a:off x="1406221" y="2092599"/>
            <a:ext cx="9335865" cy="1712264"/>
          </a:xfrm>
          <a:prstGeom prst="rect">
            <a:avLst/>
          </a:prstGeom>
        </p:spPr>
        <p:txBody>
          <a:bodyPr wrap="square">
            <a:spAutoFit/>
          </a:bodyPr>
          <a:lstStyle/>
          <a:p>
            <a:pPr>
              <a:lnSpc>
                <a:spcPct val="90000"/>
              </a:lnSpc>
              <a:spcBef>
                <a:spcPts val="1400"/>
              </a:spcBef>
            </a:pPr>
            <a:r>
              <a:rPr lang="en-US" sz="2000" dirty="0">
                <a:latin typeface="Cambria" panose="02040503050406030204" pitchFamily="18" charset="0"/>
              </a:rPr>
              <a:t/>
            </a:r>
            <a:br>
              <a:rPr lang="en-US" sz="2000" dirty="0">
                <a:latin typeface="Cambria" panose="02040503050406030204" pitchFamily="18" charset="0"/>
              </a:rPr>
            </a:b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1406221" y="2092599"/>
            <a:ext cx="9439275" cy="4086225"/>
          </a:xfrm>
          <a:prstGeom prst="rect">
            <a:avLst/>
          </a:prstGeom>
        </p:spPr>
      </p:pic>
    </p:spTree>
    <p:extLst>
      <p:ext uri="{BB962C8B-B14F-4D97-AF65-F5344CB8AC3E}">
        <p14:creationId xmlns:p14="http://schemas.microsoft.com/office/powerpoint/2010/main" val="30129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011022" y="304800"/>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9263946" cy="523220"/>
          </a:xfrm>
          <a:prstGeom prst="rect">
            <a:avLst/>
          </a:prstGeom>
        </p:spPr>
        <p:txBody>
          <a:bodyPr wrap="none">
            <a:spAutoFit/>
          </a:bodyPr>
          <a:lstStyle/>
          <a:p>
            <a:r>
              <a:rPr lang="en-US" sz="2800" b="1" dirty="0" smtClean="0">
                <a:latin typeface="Cambria" panose="02040503050406030204" pitchFamily="18" charset="0"/>
              </a:rPr>
              <a:t>Sử dụng NodeJS với framework Express làm web server</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15</a:t>
            </a:r>
            <a:endParaRPr lang="en-US" dirty="0"/>
          </a:p>
        </p:txBody>
      </p:sp>
      <p:sp>
        <p:nvSpPr>
          <p:cNvPr id="15" name="Rectangle 14"/>
          <p:cNvSpPr/>
          <p:nvPr/>
        </p:nvSpPr>
        <p:spPr>
          <a:xfrm>
            <a:off x="1406221" y="2092599"/>
            <a:ext cx="9335865" cy="1435265"/>
          </a:xfrm>
          <a:prstGeom prst="rect">
            <a:avLst/>
          </a:prstGeom>
        </p:spPr>
        <p:txBody>
          <a:bodyPr wrap="square">
            <a:spAutoFit/>
          </a:bodyPr>
          <a:lstStyle/>
          <a:p>
            <a:pPr>
              <a:lnSpc>
                <a:spcPct val="90000"/>
              </a:lnSpc>
              <a:spcBef>
                <a:spcPts val="1400"/>
              </a:spcBef>
            </a:pP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412" y="2092599"/>
            <a:ext cx="8229600" cy="4232001"/>
          </a:xfrm>
          <a:prstGeom prst="rect">
            <a:avLst/>
          </a:prstGeom>
        </p:spPr>
      </p:pic>
    </p:spTree>
    <p:extLst>
      <p:ext uri="{BB962C8B-B14F-4D97-AF65-F5344CB8AC3E}">
        <p14:creationId xmlns:p14="http://schemas.microsoft.com/office/powerpoint/2010/main" val="398376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011022" y="304800"/>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2265364" cy="523220"/>
          </a:xfrm>
          <a:prstGeom prst="rect">
            <a:avLst/>
          </a:prstGeom>
        </p:spPr>
        <p:txBody>
          <a:bodyPr wrap="none">
            <a:spAutoFit/>
          </a:bodyPr>
          <a:lstStyle/>
          <a:p>
            <a:r>
              <a:rPr lang="en-US" sz="2800" b="1" dirty="0" smtClean="0">
                <a:latin typeface="Cambria" panose="02040503050406030204" pitchFamily="18" charset="0"/>
              </a:rPr>
              <a:t>NodeJS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16</a:t>
            </a:r>
            <a:endParaRPr lang="en-US" dirty="0"/>
          </a:p>
        </p:txBody>
      </p:sp>
      <p:sp>
        <p:nvSpPr>
          <p:cNvPr id="15" name="Rectangle 14"/>
          <p:cNvSpPr/>
          <p:nvPr/>
        </p:nvSpPr>
        <p:spPr>
          <a:xfrm>
            <a:off x="1406221" y="2092599"/>
            <a:ext cx="9335865" cy="3400931"/>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vi-VN" sz="2400" dirty="0" smtClean="0">
                <a:latin typeface="Cambria" panose="02040503050406030204" pitchFamily="18" charset="0"/>
              </a:rPr>
              <a:t>Node</a:t>
            </a:r>
            <a:r>
              <a:rPr lang="en-US" sz="2400" dirty="0" smtClean="0">
                <a:latin typeface="Cambria" panose="02040503050406030204" pitchFamily="18" charset="0"/>
              </a:rPr>
              <a:t>JS</a:t>
            </a:r>
            <a:r>
              <a:rPr lang="vi-VN" sz="2400" dirty="0" smtClean="0">
                <a:latin typeface="Cambria" panose="02040503050406030204" pitchFamily="18" charset="0"/>
              </a:rPr>
              <a:t> </a:t>
            </a:r>
            <a:r>
              <a:rPr lang="vi-VN" sz="2400" dirty="0">
                <a:latin typeface="Cambria" panose="02040503050406030204" pitchFamily="18" charset="0"/>
              </a:rPr>
              <a:t>là một mã nguồn mở, một môi trường cho các máy chủ và ứng dụng </a:t>
            </a:r>
            <a:r>
              <a:rPr lang="vi-VN" sz="2400" dirty="0" smtClean="0">
                <a:latin typeface="Cambria" panose="02040503050406030204" pitchFamily="18" charset="0"/>
              </a:rPr>
              <a:t>mạng</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vi-VN" sz="2400" dirty="0">
                <a:latin typeface="Cambria" panose="02040503050406030204" pitchFamily="18" charset="0"/>
              </a:rPr>
              <a:t>Node</a:t>
            </a:r>
            <a:r>
              <a:rPr lang="en-US" sz="2400" dirty="0">
                <a:latin typeface="Cambria" panose="02040503050406030204" pitchFamily="18" charset="0"/>
              </a:rPr>
              <a:t>JS</a:t>
            </a:r>
            <a:r>
              <a:rPr lang="vi-VN" sz="2400" dirty="0">
                <a:latin typeface="Cambria" panose="02040503050406030204" pitchFamily="18" charset="0"/>
              </a:rPr>
              <a:t> </a:t>
            </a:r>
            <a:r>
              <a:rPr lang="vi-VN" sz="2400" dirty="0" smtClean="0">
                <a:latin typeface="Cambria" panose="02040503050406030204" pitchFamily="18" charset="0"/>
              </a:rPr>
              <a:t>là </a:t>
            </a:r>
            <a:r>
              <a:rPr lang="vi-VN" sz="2400" dirty="0">
                <a:latin typeface="Cambria" panose="02040503050406030204" pitchFamily="18" charset="0"/>
              </a:rPr>
              <a:t>1 nền tảng chạy trên môi trường V8 Javascript runtime</a:t>
            </a:r>
            <a:endParaRPr lang="en-US" sz="2400" dirty="0">
              <a:latin typeface="Cambria" panose="02040503050406030204" pitchFamily="18" charset="0"/>
            </a:endParaRPr>
          </a:p>
          <a:p>
            <a:pPr marL="457200" indent="-457200">
              <a:lnSpc>
                <a:spcPct val="90000"/>
              </a:lnSpc>
              <a:spcBef>
                <a:spcPts val="1400"/>
              </a:spcBef>
              <a:buFont typeface="Wingdings" panose="05000000000000000000" pitchFamily="2" charset="2"/>
              <a:buChar char="Ø"/>
            </a:pPr>
            <a:r>
              <a:rPr lang="vi-VN" sz="2400" dirty="0">
                <a:latin typeface="Cambria" panose="02040503050406030204" pitchFamily="18" charset="0"/>
              </a:rPr>
              <a:t>Ứng dụng Node</a:t>
            </a:r>
            <a:r>
              <a:rPr lang="en-US" sz="2400" dirty="0">
                <a:latin typeface="Cambria" panose="02040503050406030204" pitchFamily="18" charset="0"/>
              </a:rPr>
              <a:t>JS</a:t>
            </a:r>
            <a:r>
              <a:rPr lang="vi-VN" sz="2400" dirty="0">
                <a:latin typeface="Cambria" panose="02040503050406030204" pitchFamily="18" charset="0"/>
              </a:rPr>
              <a:t> </a:t>
            </a:r>
            <a:r>
              <a:rPr lang="vi-VN" sz="2400" dirty="0" smtClean="0">
                <a:latin typeface="Cambria" panose="02040503050406030204" pitchFamily="18" charset="0"/>
              </a:rPr>
              <a:t>được </a:t>
            </a:r>
            <a:r>
              <a:rPr lang="vi-VN" sz="2400" dirty="0">
                <a:latin typeface="Cambria" panose="02040503050406030204" pitchFamily="18" charset="0"/>
              </a:rPr>
              <a:t>viết bằng JavaScript, và có thể hoạt động trên các hệ điều hành phổ biến như OS X, Microsoft Windows, Linux và FreeBSD</a:t>
            </a: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1119147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011022" y="304800"/>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4840556" cy="523220"/>
          </a:xfrm>
          <a:prstGeom prst="rect">
            <a:avLst/>
          </a:prstGeom>
        </p:spPr>
        <p:txBody>
          <a:bodyPr wrap="none">
            <a:spAutoFit/>
          </a:bodyPr>
          <a:lstStyle/>
          <a:p>
            <a:r>
              <a:rPr lang="en-US" sz="2800" b="1" dirty="0" smtClean="0">
                <a:latin typeface="Cambria" panose="02040503050406030204" pitchFamily="18" charset="0"/>
              </a:rPr>
              <a:t>Tại sao nên sử dụng NodeJS?</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17</a:t>
            </a:r>
            <a:endParaRPr lang="en-US" dirty="0"/>
          </a:p>
        </p:txBody>
      </p:sp>
      <p:sp>
        <p:nvSpPr>
          <p:cNvPr id="15" name="Rectangle 14"/>
          <p:cNvSpPr/>
          <p:nvPr/>
        </p:nvSpPr>
        <p:spPr>
          <a:xfrm>
            <a:off x="1406221" y="2092599"/>
            <a:ext cx="9335865" cy="3068532"/>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NodeJS là hệ thống phần mềm để thiết kế viết các ứng dụng internet có khả năng mở rộng cao</a:t>
            </a:r>
          </a:p>
          <a:p>
            <a:pPr marL="45720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NodeJS </a:t>
            </a:r>
            <a:r>
              <a:rPr lang="en-US" sz="2400" dirty="0">
                <a:latin typeface="Cambria" panose="02040503050406030204" pitchFamily="18" charset="0"/>
              </a:rPr>
              <a:t>nhận và xử lý nhiều kết nối chỉ với một </a:t>
            </a:r>
            <a:r>
              <a:rPr lang="en-US" sz="2400" dirty="0" smtClean="0">
                <a:latin typeface="Cambria" panose="02040503050406030204" pitchFamily="18" charset="0"/>
              </a:rPr>
              <a:t>single-thread</a:t>
            </a:r>
          </a:p>
          <a:p>
            <a:pPr marL="45720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Tận </a:t>
            </a:r>
            <a:r>
              <a:rPr lang="vi-VN" sz="2400" dirty="0" smtClean="0">
                <a:latin typeface="Cambria" panose="02040503050406030204" pitchFamily="18" charset="0"/>
              </a:rPr>
              <a:t>dụng </a:t>
            </a:r>
            <a:r>
              <a:rPr lang="vi-VN" sz="2400" dirty="0">
                <a:latin typeface="Cambria" panose="02040503050406030204" pitchFamily="18" charset="0"/>
              </a:rPr>
              <a:t>ưu điểm non-blocking I/O của </a:t>
            </a:r>
            <a:r>
              <a:rPr lang="vi-VN" sz="2400" dirty="0" smtClean="0">
                <a:latin typeface="Cambria" panose="02040503050406030204" pitchFamily="18" charset="0"/>
              </a:rPr>
              <a:t>Javascript</a:t>
            </a:r>
            <a:r>
              <a:rPr lang="en-US" sz="2400" dirty="0" smtClean="0">
                <a:latin typeface="Cambria" panose="02040503050406030204" pitchFamily="18" charset="0"/>
              </a:rPr>
              <a:t>, </a:t>
            </a:r>
            <a:r>
              <a:rPr lang="vi-VN" sz="2400" dirty="0" smtClean="0">
                <a:latin typeface="Cambria" panose="02040503050406030204" pitchFamily="18" charset="0"/>
              </a:rPr>
              <a:t>Node</a:t>
            </a:r>
            <a:r>
              <a:rPr lang="en-US" sz="2400" dirty="0" smtClean="0">
                <a:latin typeface="Cambria" panose="02040503050406030204" pitchFamily="18" charset="0"/>
              </a:rPr>
              <a:t>JS</a:t>
            </a:r>
            <a:r>
              <a:rPr lang="vi-VN" sz="2400" dirty="0" smtClean="0">
                <a:latin typeface="Cambria" panose="02040503050406030204" pitchFamily="18" charset="0"/>
              </a:rPr>
              <a:t> </a:t>
            </a:r>
            <a:r>
              <a:rPr lang="vi-VN" sz="2400" dirty="0">
                <a:latin typeface="Cambria" panose="02040503050406030204" pitchFamily="18" charset="0"/>
              </a:rPr>
              <a:t>tận dụng tối đa tài nguyên của server mà không tạo ra độ trễ như PHP</a:t>
            </a: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111930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011022" y="304800"/>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2702535" cy="523220"/>
          </a:xfrm>
          <a:prstGeom prst="rect">
            <a:avLst/>
          </a:prstGeom>
        </p:spPr>
        <p:txBody>
          <a:bodyPr wrap="none">
            <a:spAutoFit/>
          </a:bodyPr>
          <a:lstStyle/>
          <a:p>
            <a:r>
              <a:rPr lang="en-US" sz="2800" b="1" dirty="0" smtClean="0">
                <a:latin typeface="Cambria" panose="02040503050406030204" pitchFamily="18" charset="0"/>
              </a:rPr>
              <a:t>ExpressJS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18</a:t>
            </a:r>
            <a:endParaRPr lang="en-US" dirty="0"/>
          </a:p>
        </p:txBody>
      </p:sp>
      <p:sp>
        <p:nvSpPr>
          <p:cNvPr id="15" name="Rectangle 14"/>
          <p:cNvSpPr/>
          <p:nvPr/>
        </p:nvSpPr>
        <p:spPr>
          <a:xfrm>
            <a:off x="1406221" y="2092599"/>
            <a:ext cx="9335865" cy="2888996"/>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Express là một web application framework for node nó cung cấp cho chúng những rất nhiều tính năng mạnh mẽ trên nền tảng web và các ứng dụng di động</a:t>
            </a:r>
          </a:p>
          <a:p>
            <a:pPr marL="457200" indent="-457200">
              <a:lnSpc>
                <a:spcPct val="90000"/>
              </a:lnSpc>
              <a:spcBef>
                <a:spcPts val="1400"/>
              </a:spcBef>
              <a:buFont typeface="Wingdings" panose="05000000000000000000" pitchFamily="2" charset="2"/>
              <a:buChar char="Ø"/>
            </a:pPr>
            <a:r>
              <a:rPr lang="vi-VN" sz="2400" dirty="0">
                <a:latin typeface="Cambria" panose="02040503050406030204" pitchFamily="18" charset="0"/>
              </a:rPr>
              <a:t>Express hỗ trợ các phương thức HTTP và middleware tạo ra 1 API rất mạnh mẽ và sử dụng dễ dàng </a:t>
            </a:r>
            <a:r>
              <a:rPr lang="vi-VN" sz="2400" dirty="0" smtClean="0">
                <a:latin typeface="Cambria" panose="02040503050406030204" pitchFamily="18" charset="0"/>
              </a:rPr>
              <a:t>hơn</a:t>
            </a: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93972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011022" y="304800"/>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6893234" cy="523220"/>
          </a:xfrm>
          <a:prstGeom prst="rect">
            <a:avLst/>
          </a:prstGeom>
        </p:spPr>
        <p:txBody>
          <a:bodyPr wrap="none">
            <a:spAutoFit/>
          </a:bodyPr>
          <a:lstStyle/>
          <a:p>
            <a:r>
              <a:rPr lang="vi-VN" sz="2800" b="1" dirty="0">
                <a:latin typeface="Cambria" panose="02040503050406030204" pitchFamily="18" charset="0"/>
              </a:rPr>
              <a:t>Các hàm cơ bản trong </a:t>
            </a:r>
            <a:r>
              <a:rPr lang="vi-VN" sz="2800" b="1" dirty="0" smtClean="0">
                <a:latin typeface="Cambria" panose="02040503050406030204" pitchFamily="18" charset="0"/>
              </a:rPr>
              <a:t>E</a:t>
            </a:r>
            <a:r>
              <a:rPr lang="en-US" sz="2800" b="1" dirty="0">
                <a:latin typeface="Cambria" panose="02040503050406030204" pitchFamily="18" charset="0"/>
              </a:rPr>
              <a:t>x</a:t>
            </a:r>
            <a:r>
              <a:rPr lang="vi-VN" sz="2800" b="1" dirty="0" smtClean="0">
                <a:latin typeface="Cambria" panose="02040503050406030204" pitchFamily="18" charset="0"/>
              </a:rPr>
              <a:t>press</a:t>
            </a:r>
            <a:r>
              <a:rPr lang="en-US" sz="2800" b="1" dirty="0" smtClean="0">
                <a:latin typeface="Cambria" panose="02040503050406030204" pitchFamily="18" charset="0"/>
              </a:rPr>
              <a:t>JS</a:t>
            </a:r>
            <a:r>
              <a:rPr lang="vi-VN" sz="2800" b="1" dirty="0" smtClean="0">
                <a:latin typeface="Cambria" panose="02040503050406030204" pitchFamily="18" charset="0"/>
              </a:rPr>
              <a:t> </a:t>
            </a:r>
            <a:r>
              <a:rPr lang="vi-VN" sz="2800" b="1" dirty="0">
                <a:latin typeface="Cambria" panose="02040503050406030204" pitchFamily="18" charset="0"/>
              </a:rPr>
              <a:t>– </a:t>
            </a:r>
            <a:r>
              <a:rPr lang="vi-VN" sz="2800" b="1" dirty="0" smtClean="0">
                <a:latin typeface="Cambria" panose="02040503050406030204" pitchFamily="18" charset="0"/>
              </a:rPr>
              <a:t>Node</a:t>
            </a:r>
            <a:r>
              <a:rPr lang="en-US" sz="2800" b="1" dirty="0" smtClean="0">
                <a:latin typeface="Cambria" panose="02040503050406030204" pitchFamily="18" charset="0"/>
              </a:rPr>
              <a:t>JS</a:t>
            </a:r>
            <a:endParaRPr lang="en-US" sz="2800" b="1"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19</a:t>
            </a:r>
            <a:endParaRPr lang="en-US" dirty="0"/>
          </a:p>
        </p:txBody>
      </p:sp>
      <p:sp>
        <p:nvSpPr>
          <p:cNvPr id="15" name="Rectangle 14"/>
          <p:cNvSpPr/>
          <p:nvPr/>
        </p:nvSpPr>
        <p:spPr>
          <a:xfrm>
            <a:off x="1406221" y="2092599"/>
            <a:ext cx="9335865" cy="6029343"/>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Hàm get(), post() là hệ thống định tuyến của Express. VD:</a:t>
            </a:r>
          </a:p>
          <a:p>
            <a:pPr>
              <a:lnSpc>
                <a:spcPct val="90000"/>
              </a:lnSpc>
              <a:spcBef>
                <a:spcPts val="1400"/>
              </a:spcBef>
            </a:pPr>
            <a:r>
              <a:rPr lang="en-US" sz="2400" dirty="0">
                <a:latin typeface="Cambria" panose="02040503050406030204" pitchFamily="18" charset="0"/>
              </a:rPr>
              <a:t>	</a:t>
            </a:r>
            <a:r>
              <a:rPr lang="en-US" sz="2400" dirty="0" smtClean="0">
                <a:latin typeface="Cambria" panose="02040503050406030204" pitchFamily="18" charset="0"/>
              </a:rPr>
              <a:t>app.get</a:t>
            </a:r>
            <a:r>
              <a:rPr lang="en-US" sz="2400" dirty="0">
                <a:latin typeface="Cambria" panose="02040503050406030204" pitchFamily="18" charset="0"/>
              </a:rPr>
              <a:t>('/', function(req, res){</a:t>
            </a:r>
          </a:p>
          <a:p>
            <a:pPr>
              <a:lnSpc>
                <a:spcPct val="90000"/>
              </a:lnSpc>
              <a:spcBef>
                <a:spcPts val="1400"/>
              </a:spcBef>
            </a:pPr>
            <a:r>
              <a:rPr lang="en-US" sz="2400" dirty="0">
                <a:latin typeface="Cambria" panose="02040503050406030204" pitchFamily="18" charset="0"/>
              </a:rPr>
              <a:t>		</a:t>
            </a:r>
            <a:r>
              <a:rPr lang="en-US" sz="2400" dirty="0" smtClean="0">
                <a:latin typeface="Cambria" panose="02040503050406030204" pitchFamily="18" charset="0"/>
              </a:rPr>
              <a:t>res.send</a:t>
            </a:r>
            <a:r>
              <a:rPr lang="en-US" sz="2400" dirty="0">
                <a:latin typeface="Cambria" panose="02040503050406030204" pitchFamily="18" charset="0"/>
              </a:rPr>
              <a:t>('Hello every body');</a:t>
            </a:r>
          </a:p>
          <a:p>
            <a:pPr>
              <a:lnSpc>
                <a:spcPct val="90000"/>
              </a:lnSpc>
              <a:spcBef>
                <a:spcPts val="1400"/>
              </a:spcBef>
            </a:pPr>
            <a:r>
              <a:rPr lang="en-US" sz="2400" dirty="0" smtClean="0">
                <a:latin typeface="Cambria" panose="02040503050406030204" pitchFamily="18" charset="0"/>
              </a:rPr>
              <a:t>	});</a:t>
            </a:r>
          </a:p>
          <a:p>
            <a:pPr>
              <a:lnSpc>
                <a:spcPct val="90000"/>
              </a:lnSpc>
              <a:spcBef>
                <a:spcPts val="1400"/>
              </a:spcBef>
            </a:pPr>
            <a:r>
              <a:rPr lang="en-US" sz="2400" dirty="0">
                <a:latin typeface="Cambria" panose="02040503050406030204" pitchFamily="18" charset="0"/>
              </a:rPr>
              <a:t>	</a:t>
            </a:r>
            <a:r>
              <a:rPr lang="en-US" sz="2400" dirty="0" smtClean="0">
                <a:latin typeface="Cambria" panose="02040503050406030204" pitchFamily="18" charset="0"/>
              </a:rPr>
              <a:t>app.post('/', </a:t>
            </a:r>
            <a:r>
              <a:rPr lang="en-US" sz="2400" dirty="0">
                <a:latin typeface="Cambria" panose="02040503050406030204" pitchFamily="18" charset="0"/>
              </a:rPr>
              <a:t>function(req, res</a:t>
            </a:r>
            <a:r>
              <a:rPr lang="en-US" sz="2400" dirty="0" smtClean="0">
                <a:latin typeface="Cambria" panose="02040503050406030204" pitchFamily="18" charset="0"/>
              </a:rPr>
              <a:t>){</a:t>
            </a:r>
          </a:p>
          <a:p>
            <a:pPr>
              <a:lnSpc>
                <a:spcPct val="90000"/>
              </a:lnSpc>
              <a:spcBef>
                <a:spcPts val="1400"/>
              </a:spcBef>
            </a:pPr>
            <a:r>
              <a:rPr lang="en-US" sz="2400" dirty="0" smtClean="0">
                <a:latin typeface="Cambria" panose="02040503050406030204" pitchFamily="18" charset="0"/>
              </a:rPr>
              <a:t>		res.send('Got a Post request');</a:t>
            </a:r>
          </a:p>
          <a:p>
            <a:pPr>
              <a:lnSpc>
                <a:spcPct val="90000"/>
              </a:lnSpc>
              <a:spcBef>
                <a:spcPts val="1400"/>
              </a:spcBef>
            </a:pPr>
            <a:r>
              <a:rPr lang="en-US" sz="2400" dirty="0" smtClean="0">
                <a:latin typeface="Cambria" panose="02040503050406030204" pitchFamily="18" charset="0"/>
              </a:rPr>
              <a:t>	});</a:t>
            </a:r>
          </a:p>
          <a:p>
            <a:pPr>
              <a:lnSpc>
                <a:spcPct val="90000"/>
              </a:lnSpc>
              <a:spcBef>
                <a:spcPts val="1400"/>
              </a:spcBef>
            </a:pPr>
            <a:r>
              <a:rPr lang="en-US" sz="2400" dirty="0" smtClean="0">
                <a:latin typeface="Cambria" panose="02040503050406030204" pitchFamily="18" charset="0"/>
              </a:rPr>
              <a:t>Đối số đầu tiên truyền vào là đường dẫn, đối số thứ 2 là function callback -&gt; </a:t>
            </a:r>
            <a:r>
              <a:rPr lang="vi-VN" sz="2400" dirty="0">
                <a:latin typeface="Cambria" panose="02040503050406030204" pitchFamily="18" charset="0"/>
              </a:rPr>
              <a:t>hàm này sẽ được thực thi khi url mà client yêu cầu phù hợp với đối số thứ nhất.</a:t>
            </a:r>
            <a:endParaRPr lang="en-US" sz="2400" dirty="0">
              <a:latin typeface="Cambria" panose="02040503050406030204" pitchFamily="18" charset="0"/>
            </a:endParaRPr>
          </a:p>
          <a:p>
            <a:pPr>
              <a:lnSpc>
                <a:spcPct val="90000"/>
              </a:lnSpc>
              <a:spcBef>
                <a:spcPts val="1400"/>
              </a:spcBef>
            </a:pPr>
            <a:r>
              <a:rPr lang="en-US" sz="2400" dirty="0">
                <a:latin typeface="Cambria" panose="02040503050406030204" pitchFamily="18" charset="0"/>
              </a:rPr>
              <a:t/>
            </a:r>
            <a:br>
              <a:rPr lang="en-US" sz="2400" dirty="0">
                <a:latin typeface="Cambria" panose="02040503050406030204" pitchFamily="18" charset="0"/>
              </a:rPr>
            </a:br>
            <a:endParaRPr lang="en-US" sz="2400" dirty="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400" dirty="0">
              <a:latin typeface="Cambria" panose="02040503050406030204" pitchFamily="18" charset="0"/>
            </a:endParaRPr>
          </a:p>
        </p:txBody>
      </p:sp>
    </p:spTree>
    <p:extLst>
      <p:ext uri="{BB962C8B-B14F-4D97-AF65-F5344CB8AC3E}">
        <p14:creationId xmlns:p14="http://schemas.microsoft.com/office/powerpoint/2010/main" val="4157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rot="20985124">
            <a:off x="1350541" y="2588520"/>
            <a:ext cx="9782801" cy="1239837"/>
          </a:xfrm>
        </p:spPr>
        <p:txBody>
          <a:bodyPr/>
          <a:lstStyle/>
          <a:p>
            <a:r>
              <a:rPr lang="en-US" dirty="0" smtClean="0">
                <a:solidFill>
                  <a:srgbClr val="00B050"/>
                </a:solidFill>
                <a:latin typeface="Cambria" panose="02040503050406030204" pitchFamily="18" charset="0"/>
                <a:cs typeface="Times New Roman" panose="02020603050405020304" pitchFamily="18" charset="0"/>
              </a:rPr>
              <a:t>NỘI DUNG CHÍNH:</a:t>
            </a:r>
            <a:endParaRPr lang="en-US" dirty="0">
              <a:solidFill>
                <a:srgbClr val="00B050"/>
              </a:solidFill>
              <a:latin typeface="Cambria" panose="02040503050406030204" pitchFamily="18" charset="0"/>
              <a:cs typeface="Times New Roman" panose="02020603050405020304" pitchFamily="18" charset="0"/>
            </a:endParaRPr>
          </a:p>
        </p:txBody>
      </p:sp>
      <p:sp>
        <p:nvSpPr>
          <p:cNvPr id="14" name="Content Placeholder 13"/>
          <p:cNvSpPr>
            <a:spLocks noGrp="1"/>
          </p:cNvSpPr>
          <p:nvPr>
            <p:ph idx="1"/>
          </p:nvPr>
        </p:nvSpPr>
        <p:spPr>
          <a:xfrm>
            <a:off x="9599612" y="2514600"/>
            <a:ext cx="2157625" cy="1600200"/>
          </a:xfrm>
        </p:spPr>
        <p:txBody>
          <a:bodyPr/>
          <a:lstStyle/>
          <a:p>
            <a:pPr marL="0" lvl="0" indent="0">
              <a:buNone/>
            </a:pPr>
            <a:r>
              <a:rPr lang="en-US" dirty="0" smtClean="0"/>
              <a:t> </a:t>
            </a:r>
          </a:p>
        </p:txBody>
      </p:sp>
      <p:graphicFrame>
        <p:nvGraphicFramePr>
          <p:cNvPr id="2" name="Diagram 1"/>
          <p:cNvGraphicFramePr/>
          <p:nvPr>
            <p:extLst>
              <p:ext uri="{D42A27DB-BD31-4B8C-83A1-F6EECF244321}">
                <p14:modId xmlns:p14="http://schemas.microsoft.com/office/powerpoint/2010/main" val="2675449698"/>
              </p:ext>
            </p:extLst>
          </p:nvPr>
        </p:nvGraphicFramePr>
        <p:xfrm>
          <a:off x="2884270" y="304800"/>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11449318" y="6488668"/>
            <a:ext cx="639651" cy="31066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2</a:t>
            </a:r>
            <a:endParaRPr lang="en-US"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Tree>
    <p:extLst>
      <p:ext uri="{BB962C8B-B14F-4D97-AF65-F5344CB8AC3E}">
        <p14:creationId xmlns:p14="http://schemas.microsoft.com/office/powerpoint/2010/main" val="356149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011022" y="304800"/>
            <a:ext cx="6375463"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GIẢI PHÁP TRIỂN KHAI</a:t>
            </a:r>
          </a:p>
        </p:txBody>
      </p:sp>
      <p:sp>
        <p:nvSpPr>
          <p:cNvPr id="10" name="Rectangle 9"/>
          <p:cNvSpPr/>
          <p:nvPr/>
        </p:nvSpPr>
        <p:spPr>
          <a:xfrm>
            <a:off x="1406222" y="1474190"/>
            <a:ext cx="9335864" cy="2123658"/>
          </a:xfrm>
          <a:prstGeom prst="rect">
            <a:avLst/>
          </a:prstGeom>
        </p:spPr>
        <p:txBody>
          <a:bodyPr wrap="square">
            <a:spAutoFit/>
          </a:bodyPr>
          <a:lstStyle/>
          <a:p>
            <a:pPr algn="ctr"/>
            <a:endParaRPr lang="en-US" sz="4400" b="1" dirty="0" smtClean="0">
              <a:latin typeface="Cambria" panose="02040503050406030204" pitchFamily="18" charset="0"/>
            </a:endParaRPr>
          </a:p>
          <a:p>
            <a:pPr algn="ctr"/>
            <a:endParaRPr lang="en-US" sz="4400" b="1" dirty="0">
              <a:latin typeface="Cambria" panose="02040503050406030204" pitchFamily="18" charset="0"/>
            </a:endParaRPr>
          </a:p>
          <a:p>
            <a:pPr algn="ctr"/>
            <a:r>
              <a:rPr lang="en-US" sz="4400" b="1" dirty="0" smtClean="0">
                <a:latin typeface="Cambria" panose="02040503050406030204" pitchFamily="18" charset="0"/>
              </a:rPr>
              <a:t>DEMO chức năng gửi HTTP</a:t>
            </a:r>
            <a:endParaRPr lang="en-US" sz="4400" b="1"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20</a:t>
            </a:r>
            <a:endParaRPr lang="en-US" dirty="0"/>
          </a:p>
        </p:txBody>
      </p:sp>
      <p:sp>
        <p:nvSpPr>
          <p:cNvPr id="15" name="Rectangle 14"/>
          <p:cNvSpPr/>
          <p:nvPr/>
        </p:nvSpPr>
        <p:spPr>
          <a:xfrm>
            <a:off x="1406221" y="2092599"/>
            <a:ext cx="9335865" cy="1435265"/>
          </a:xfrm>
          <a:prstGeom prst="rect">
            <a:avLst/>
          </a:prstGeom>
        </p:spPr>
        <p:txBody>
          <a:bodyPr wrap="square">
            <a:spAutoFit/>
          </a:bodyPr>
          <a:lstStyle/>
          <a:p>
            <a:pPr>
              <a:lnSpc>
                <a:spcPct val="90000"/>
              </a:lnSpc>
              <a:spcBef>
                <a:spcPts val="1400"/>
              </a:spcBef>
            </a:pP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Tree>
    <p:extLst>
      <p:ext uri="{BB962C8B-B14F-4D97-AF65-F5344CB8AC3E}">
        <p14:creationId xmlns:p14="http://schemas.microsoft.com/office/powerpoint/2010/main" val="77772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flipH="1">
            <a:off x="1370013" y="1252098"/>
            <a:ext cx="223424" cy="165539"/>
          </a:xfrm>
        </p:spPr>
        <p:txBody>
          <a:bodyPr>
            <a:normAutofit fontScale="90000"/>
          </a:bodyPr>
          <a:lstStyle/>
          <a:p>
            <a:r>
              <a:rPr lang="en-US" dirty="0" smtClean="0"/>
              <a:t> </a:t>
            </a:r>
            <a:endParaRPr lang="en-US" dirty="0"/>
          </a:p>
        </p:txBody>
      </p:sp>
      <p:sp>
        <p:nvSpPr>
          <p:cNvPr id="15" name="Rectangle 14"/>
          <p:cNvSpPr/>
          <p:nvPr/>
        </p:nvSpPr>
        <p:spPr>
          <a:xfrm>
            <a:off x="4085172" y="304800"/>
            <a:ext cx="4384149" cy="830997"/>
          </a:xfrm>
          <a:prstGeom prst="rect">
            <a:avLst/>
          </a:prstGeom>
        </p:spPr>
        <p:txBody>
          <a:bodyPr wrap="none">
            <a:spAutoFit/>
          </a:bodyPr>
          <a:lstStyle/>
          <a:p>
            <a:pPr algn="ctr" defTabSz="457063">
              <a:spcBef>
                <a:spcPts val="1000"/>
              </a:spcBef>
              <a:buClr>
                <a:schemeClr val="accent1"/>
              </a:buClr>
            </a:pPr>
            <a:r>
              <a:rPr lang="en-US" sz="4800" dirty="0" smtClean="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endPar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endParaRPr>
          </a:p>
        </p:txBody>
      </p:sp>
      <p:sp>
        <p:nvSpPr>
          <p:cNvPr id="17" name="Oval 16"/>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3</a:t>
            </a:r>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912" y="1600200"/>
            <a:ext cx="6620058" cy="4734776"/>
          </a:xfrm>
          <a:prstGeom prst="rect">
            <a:avLst/>
          </a:prstGeom>
        </p:spPr>
      </p:pic>
      <p:sp>
        <p:nvSpPr>
          <p:cNvPr id="20" name="Rectangle 19"/>
          <p:cNvSpPr/>
          <p:nvPr/>
        </p:nvSpPr>
        <p:spPr>
          <a:xfrm>
            <a:off x="760412" y="2922175"/>
            <a:ext cx="4708500" cy="3553793"/>
          </a:xfrm>
          <a:prstGeom prst="rect">
            <a:avLst/>
          </a:prstGeom>
        </p:spPr>
        <p:txBody>
          <a:bodyPr wrap="square">
            <a:spAutoFit/>
          </a:bodyPr>
          <a:lstStyle/>
          <a:p>
            <a:pPr marL="457200" lvl="0" indent="-457200" algn="just">
              <a:lnSpc>
                <a:spcPct val="90000"/>
              </a:lnSpc>
              <a:spcBef>
                <a:spcPts val="1400"/>
              </a:spcBef>
              <a:buFont typeface="Wingdings" panose="05000000000000000000" pitchFamily="2" charset="2"/>
              <a:buChar char="Ø"/>
            </a:pPr>
            <a:r>
              <a:rPr lang="en-US" sz="2800" i="1" dirty="0" smtClean="0">
                <a:latin typeface="Cambria" panose="02040503050406030204" pitchFamily="18" charset="0"/>
              </a:rPr>
              <a:t>Là </a:t>
            </a:r>
            <a:r>
              <a:rPr lang="en-US" sz="2800" i="1" dirty="0">
                <a:latin typeface="Cambria" panose="02040503050406030204" pitchFamily="18" charset="0"/>
              </a:rPr>
              <a:t>một kịch bản của thế </a:t>
            </a:r>
            <a:r>
              <a:rPr lang="en-US" sz="2800" i="1" dirty="0" smtClean="0">
                <a:latin typeface="Cambria" panose="02040503050406030204" pitchFamily="18" charset="0"/>
              </a:rPr>
              <a:t>giới</a:t>
            </a:r>
          </a:p>
          <a:p>
            <a:pPr marL="457200" lvl="0" indent="-457200" algn="just">
              <a:lnSpc>
                <a:spcPct val="90000"/>
              </a:lnSpc>
              <a:spcBef>
                <a:spcPts val="1400"/>
              </a:spcBef>
              <a:buFont typeface="Wingdings" panose="05000000000000000000" pitchFamily="2" charset="2"/>
              <a:buChar char="Ø"/>
            </a:pPr>
            <a:r>
              <a:rPr lang="en-US" sz="2800" i="1" dirty="0">
                <a:latin typeface="Cambria" panose="02040503050406030204" pitchFamily="18" charset="0"/>
              </a:rPr>
              <a:t>L</a:t>
            </a:r>
            <a:r>
              <a:rPr lang="en-US" sz="2800" i="1" dirty="0" smtClean="0">
                <a:latin typeface="Cambria" panose="02040503050406030204" pitchFamily="18" charset="0"/>
              </a:rPr>
              <a:t>à </a:t>
            </a:r>
            <a:r>
              <a:rPr lang="en-US" sz="2800" i="1" dirty="0">
                <a:latin typeface="Cambria" panose="02040503050406030204" pitchFamily="18" charset="0"/>
              </a:rPr>
              <a:t>khi tất cả mọi thứ đều </a:t>
            </a:r>
            <a:r>
              <a:rPr lang="en-US" sz="2800" i="1" dirty="0" smtClean="0">
                <a:latin typeface="Cambria" panose="02040503050406030204" pitchFamily="18" charset="0"/>
              </a:rPr>
              <a:t/>
            </a:r>
            <a:br>
              <a:rPr lang="en-US" sz="2800" i="1" dirty="0" smtClean="0">
                <a:latin typeface="Cambria" panose="02040503050406030204" pitchFamily="18" charset="0"/>
              </a:rPr>
            </a:br>
            <a:r>
              <a:rPr lang="en-US" sz="2800" i="1" dirty="0" smtClean="0">
                <a:latin typeface="Cambria" panose="02040503050406030204" pitchFamily="18" charset="0"/>
              </a:rPr>
              <a:t>được </a:t>
            </a:r>
            <a:r>
              <a:rPr lang="en-US" sz="2800" i="1" dirty="0">
                <a:latin typeface="Cambria" panose="02040503050406030204" pitchFamily="18" charset="0"/>
              </a:rPr>
              <a:t>kết nối với nhau </a:t>
            </a:r>
            <a:r>
              <a:rPr lang="en-US" sz="2800" i="1" dirty="0" smtClean="0">
                <a:latin typeface="Cambria" panose="02040503050406030204" pitchFamily="18" charset="0"/>
              </a:rPr>
              <a:t>qua </a:t>
            </a:r>
            <a:br>
              <a:rPr lang="en-US" sz="2800" i="1" dirty="0" smtClean="0">
                <a:latin typeface="Cambria" panose="02040503050406030204" pitchFamily="18" charset="0"/>
              </a:rPr>
            </a:br>
            <a:r>
              <a:rPr lang="en-US" sz="2800" i="1" dirty="0" smtClean="0">
                <a:latin typeface="Cambria" panose="02040503050406030204" pitchFamily="18" charset="0"/>
              </a:rPr>
              <a:t>mạng Internet</a:t>
            </a:r>
          </a:p>
          <a:p>
            <a:pPr lvl="0" algn="just">
              <a:lnSpc>
                <a:spcPct val="90000"/>
              </a:lnSpc>
              <a:spcBef>
                <a:spcPts val="1400"/>
              </a:spcBef>
            </a:pPr>
            <a:r>
              <a:rPr lang="en-US" sz="2800" i="1" dirty="0" smtClean="0">
                <a:latin typeface="Cambria" panose="02040503050406030204" pitchFamily="18" charset="0"/>
              </a:rPr>
              <a:t>=&gt; Người dùng kiểm soát đồ</a:t>
            </a:r>
            <a:br>
              <a:rPr lang="en-US" sz="2800" i="1" dirty="0" smtClean="0">
                <a:latin typeface="Cambria" panose="02040503050406030204" pitchFamily="18" charset="0"/>
              </a:rPr>
            </a:br>
            <a:r>
              <a:rPr lang="en-US" sz="2800" i="1" dirty="0" smtClean="0">
                <a:latin typeface="Cambria" panose="02040503050406030204" pitchFamily="18" charset="0"/>
              </a:rPr>
              <a:t> vật qua mạng bằng thiết bị</a:t>
            </a:r>
            <a:br>
              <a:rPr lang="en-US" sz="2800" i="1" dirty="0" smtClean="0">
                <a:latin typeface="Cambria" panose="02040503050406030204" pitchFamily="18" charset="0"/>
              </a:rPr>
            </a:br>
            <a:r>
              <a:rPr lang="en-US" sz="2800" i="1" dirty="0" smtClean="0">
                <a:latin typeface="Cambria" panose="02040503050406030204" pitchFamily="18" charset="0"/>
              </a:rPr>
              <a:t> thông minh</a:t>
            </a:r>
            <a:endParaRPr lang="en-US" sz="2800" i="1" dirty="0">
              <a:latin typeface="Cambria" panose="02040503050406030204" pitchFamily="18" charset="0"/>
            </a:endParaRPr>
          </a:p>
        </p:txBody>
      </p:sp>
      <p:sp>
        <p:nvSpPr>
          <p:cNvPr id="21" name="TextBox 20"/>
          <p:cNvSpPr txBox="1"/>
          <p:nvPr/>
        </p:nvSpPr>
        <p:spPr>
          <a:xfrm>
            <a:off x="1065212" y="1600200"/>
            <a:ext cx="4114800" cy="1754326"/>
          </a:xfrm>
          <a:prstGeom prst="rect">
            <a:avLst/>
          </a:prstGeom>
          <a:noFill/>
        </p:spPr>
        <p:txBody>
          <a:bodyPr wrap="square" rtlCol="0">
            <a:spAutoFit/>
          </a:bodyPr>
          <a:lstStyle/>
          <a:p>
            <a:r>
              <a:rPr lang="en-US" sz="3600" b="1" dirty="0">
                <a:latin typeface="Cambria" panose="02040503050406030204" pitchFamily="18" charset="0"/>
              </a:rPr>
              <a:t>Internet of Things (IoT</a:t>
            </a:r>
            <a:r>
              <a:rPr lang="en-US" sz="3600" b="1" dirty="0" smtClean="0">
                <a:latin typeface="Cambria" panose="02040503050406030204" pitchFamily="18" charset="0"/>
              </a:rPr>
              <a:t>)</a:t>
            </a:r>
            <a:r>
              <a:rPr lang="en-US" sz="3600" b="1" dirty="0">
                <a:latin typeface="Cambria" panose="02040503050406030204" pitchFamily="18" charset="0"/>
              </a:rPr>
              <a:t/>
            </a:r>
            <a:br>
              <a:rPr lang="en-US" sz="3600" b="1" dirty="0">
                <a:latin typeface="Cambria" panose="02040503050406030204" pitchFamily="18" charset="0"/>
              </a:rPr>
            </a:br>
            <a:endParaRPr lang="en-US" sz="3600" dirty="0"/>
          </a:p>
        </p:txBody>
      </p:sp>
    </p:spTree>
    <p:extLst>
      <p:ext uri="{BB962C8B-B14F-4D97-AF65-F5344CB8AC3E}">
        <p14:creationId xmlns:p14="http://schemas.microsoft.com/office/powerpoint/2010/main" val="14130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997669" y="304800"/>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7125669" cy="523220"/>
          </a:xfrm>
          <a:prstGeom prst="rect">
            <a:avLst/>
          </a:prstGeom>
        </p:spPr>
        <p:txBody>
          <a:bodyPr wrap="none">
            <a:spAutoFit/>
          </a:bodyPr>
          <a:lstStyle/>
          <a:p>
            <a:r>
              <a:rPr lang="en-US" sz="2800" b="1" dirty="0">
                <a:latin typeface="Cambria" panose="02040503050406030204" pitchFamily="18" charset="0"/>
              </a:rPr>
              <a:t>Các thiết bị IoT giao tiếp với nhau ra sao?</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p>
        </p:txBody>
      </p:sp>
      <p:sp>
        <p:nvSpPr>
          <p:cNvPr id="15" name="Rectangle 14"/>
          <p:cNvSpPr/>
          <p:nvPr/>
        </p:nvSpPr>
        <p:spPr>
          <a:xfrm>
            <a:off x="1406222" y="2514600"/>
            <a:ext cx="9335865" cy="4287328"/>
          </a:xfrm>
          <a:prstGeom prst="rect">
            <a:avLst/>
          </a:prstGeom>
        </p:spPr>
        <p:txBody>
          <a:bodyPr wrap="square">
            <a:spAutoFit/>
          </a:bodyPr>
          <a:lstStyle/>
          <a:p>
            <a:pPr marL="457200" lvl="0" indent="-457200">
              <a:lnSpc>
                <a:spcPct val="90000"/>
              </a:lnSpc>
              <a:spcBef>
                <a:spcPts val="1400"/>
              </a:spcBef>
              <a:buFont typeface="Wingdings" panose="05000000000000000000" pitchFamily="2" charset="2"/>
              <a:buChar char="Ø"/>
            </a:pPr>
            <a:r>
              <a:rPr lang="en-US" sz="2800" dirty="0" smtClean="0">
                <a:latin typeface="Cambria" panose="02040503050406030204" pitchFamily="18" charset="0"/>
              </a:rPr>
              <a:t>Các thiết bị thông minh giao tiếp qua các kênh không dây</a:t>
            </a:r>
          </a:p>
          <a:p>
            <a:pPr marL="457200" lvl="0" indent="-457200">
              <a:lnSpc>
                <a:spcPct val="90000"/>
              </a:lnSpc>
              <a:spcBef>
                <a:spcPts val="1400"/>
              </a:spcBef>
              <a:buFont typeface="Wingdings" panose="05000000000000000000" pitchFamily="2" charset="2"/>
              <a:buChar char="Ø"/>
            </a:pPr>
            <a:r>
              <a:rPr lang="en-US" sz="2800" dirty="0" smtClean="0">
                <a:latin typeface="Cambria" panose="02040503050406030204" pitchFamily="18" charset="0"/>
              </a:rPr>
              <a:t>Giao thức giao tiếp không dây được thiết kế:</a:t>
            </a:r>
            <a:br>
              <a:rPr lang="en-US" sz="2800" dirty="0" smtClean="0">
                <a:latin typeface="Cambria" panose="02040503050406030204" pitchFamily="18" charset="0"/>
              </a:rPr>
            </a:br>
            <a:r>
              <a:rPr lang="en-US" sz="2800" i="1" dirty="0" smtClean="0">
                <a:latin typeface="Cambria" panose="02040503050406030204" pitchFamily="18" charset="0"/>
              </a:rPr>
              <a:t>	</a:t>
            </a:r>
            <a:r>
              <a:rPr lang="en-US" sz="2400" i="1" dirty="0" smtClean="0">
                <a:latin typeface="Cambria" panose="02040503050406030204" pitchFamily="18" charset="0"/>
              </a:rPr>
              <a:t>Tiêu tốn ít năng lượng cho việc thu/phát sóng.</a:t>
            </a:r>
            <a:br>
              <a:rPr lang="en-US" sz="2400" i="1" dirty="0" smtClean="0">
                <a:latin typeface="Cambria" panose="02040503050406030204" pitchFamily="18" charset="0"/>
              </a:rPr>
            </a:br>
            <a:r>
              <a:rPr lang="en-US" sz="2400" i="1" dirty="0" smtClean="0">
                <a:latin typeface="Cambria" panose="02040503050406030204" pitchFamily="18" charset="0"/>
              </a:rPr>
              <a:t>	Tiêu tốn ít băng thông.</a:t>
            </a:r>
            <a:br>
              <a:rPr lang="en-US" sz="2400" i="1" dirty="0" smtClean="0">
                <a:latin typeface="Cambria" panose="02040503050406030204" pitchFamily="18" charset="0"/>
              </a:rPr>
            </a:br>
            <a:r>
              <a:rPr lang="en-US" sz="2400" i="1" dirty="0" smtClean="0">
                <a:latin typeface="Cambria" panose="02040503050406030204" pitchFamily="18" charset="0"/>
              </a:rPr>
              <a:t>	Hoạt động trong mạng mắt lưới.</a:t>
            </a:r>
          </a:p>
          <a:p>
            <a:pPr lvl="0">
              <a:lnSpc>
                <a:spcPct val="90000"/>
              </a:lnSpc>
              <a:spcBef>
                <a:spcPts val="1400"/>
              </a:spcBef>
            </a:pPr>
            <a:r>
              <a:rPr lang="en-US" sz="2400" dirty="0" smtClean="0">
                <a:latin typeface="Cambria" panose="02040503050406030204" pitchFamily="18" charset="0"/>
              </a:rPr>
              <a:t> 	Một số thiết bị giao tiếp qua Wifi hay Bluetooth, nhưng đa số tận dụng các kết nối sử dụng dải tầng dưới mức GHz Zigbee.</a:t>
            </a:r>
            <a:r>
              <a:rPr lang="en-US" sz="2400" i="1" dirty="0" smtClean="0">
                <a:latin typeface="Cambria" panose="02040503050406030204" pitchFamily="18" charset="0"/>
              </a:rPr>
              <a:t/>
            </a:r>
            <a:br>
              <a:rPr lang="en-US" sz="2400" i="1" dirty="0" smtClean="0">
                <a:latin typeface="Cambria" panose="02040503050406030204" pitchFamily="18" charset="0"/>
              </a:rPr>
            </a:b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sp>
        <p:nvSpPr>
          <p:cNvPr id="16" name="Curved Right Arrow 15"/>
          <p:cNvSpPr/>
          <p:nvPr/>
        </p:nvSpPr>
        <p:spPr>
          <a:xfrm rot="19431027">
            <a:off x="1110542" y="3652114"/>
            <a:ext cx="762000" cy="1600200"/>
          </a:xfrm>
          <a:prstGeom prst="curved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5323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997669" y="304800"/>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2197525" cy="523220"/>
          </a:xfrm>
          <a:prstGeom prst="rect">
            <a:avLst/>
          </a:prstGeom>
        </p:spPr>
        <p:txBody>
          <a:bodyPr wrap="none">
            <a:spAutoFit/>
          </a:bodyPr>
          <a:lstStyle/>
          <a:p>
            <a:r>
              <a:rPr lang="en-US" sz="2800" b="1" dirty="0" smtClean="0">
                <a:latin typeface="Cambria" panose="02040503050406030204" pitchFamily="18" charset="0"/>
              </a:rPr>
              <a:t>Zigbee là gì?</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5</a:t>
            </a:r>
          </a:p>
        </p:txBody>
      </p:sp>
      <p:sp>
        <p:nvSpPr>
          <p:cNvPr id="15" name="Rectangle 14"/>
          <p:cNvSpPr/>
          <p:nvPr/>
        </p:nvSpPr>
        <p:spPr>
          <a:xfrm>
            <a:off x="1406222" y="2514600"/>
            <a:ext cx="4078590" cy="5672322"/>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800" dirty="0" smtClean="0">
                <a:latin typeface="Cambria" panose="02040503050406030204" pitchFamily="18" charset="0"/>
              </a:rPr>
              <a:t>Một </a:t>
            </a:r>
            <a:r>
              <a:rPr lang="en-US" sz="2800" dirty="0">
                <a:latin typeface="Cambria" panose="02040503050406030204" pitchFamily="18" charset="0"/>
              </a:rPr>
              <a:t>giao thức được xây dựng theo chuẩn IEEE 802.15.4</a:t>
            </a:r>
          </a:p>
          <a:p>
            <a:pPr marL="457200" lvl="0" indent="-457200">
              <a:lnSpc>
                <a:spcPct val="90000"/>
              </a:lnSpc>
              <a:spcBef>
                <a:spcPts val="1400"/>
              </a:spcBef>
              <a:buFont typeface="Wingdings" panose="05000000000000000000" pitchFamily="2" charset="2"/>
              <a:buChar char="Ø"/>
            </a:pPr>
            <a:r>
              <a:rPr lang="en-US" sz="2800" dirty="0" smtClean="0">
                <a:latin typeface="Cambria" panose="02040503050406030204" pitchFamily="18" charset="0"/>
              </a:rPr>
              <a:t>Công </a:t>
            </a:r>
            <a:r>
              <a:rPr lang="en-US" sz="2800" dirty="0">
                <a:latin typeface="Cambria" panose="02040503050406030204" pitchFamily="18" charset="0"/>
              </a:rPr>
              <a:t>nghệ hoạt động trong phạm vi </a:t>
            </a:r>
            <a:r>
              <a:rPr lang="en-US" sz="2800" dirty="0" smtClean="0">
                <a:latin typeface="Cambria" panose="02040503050406030204" pitchFamily="18" charset="0"/>
              </a:rPr>
              <a:t>hẹp</a:t>
            </a:r>
          </a:p>
          <a:p>
            <a:pPr marL="457200" lvl="0" indent="-457200">
              <a:lnSpc>
                <a:spcPct val="90000"/>
              </a:lnSpc>
              <a:spcBef>
                <a:spcPts val="1400"/>
              </a:spcBef>
              <a:buFont typeface="Wingdings" panose="05000000000000000000" pitchFamily="2" charset="2"/>
              <a:buChar char="Ø"/>
            </a:pPr>
            <a:r>
              <a:rPr lang="en-US" sz="2800" dirty="0" smtClean="0">
                <a:latin typeface="Cambria" panose="02040503050406030204" pitchFamily="18" charset="0"/>
              </a:rPr>
              <a:t>Tiêu </a:t>
            </a:r>
            <a:r>
              <a:rPr lang="en-US" sz="2800" dirty="0">
                <a:latin typeface="Cambria" panose="02040503050406030204" pitchFamily="18" charset="0"/>
              </a:rPr>
              <a:t>thụ ít năng lượng để phục vụ việc kết nối và quản lý các cảm biến – sensor</a:t>
            </a:r>
            <a:r>
              <a:rPr lang="en-US" sz="2800" dirty="0" smtClean="0">
                <a:latin typeface="Cambria" panose="02040503050406030204" pitchFamily="18" charset="0"/>
              </a:rPr>
              <a:t/>
            </a:r>
            <a:br>
              <a:rPr lang="en-US" sz="2800" dirty="0" smtClean="0">
                <a:latin typeface="Cambria" panose="02040503050406030204" pitchFamily="18" charset="0"/>
              </a:rPr>
            </a:br>
            <a:r>
              <a:rPr lang="en-US" sz="2800" i="1" dirty="0" smtClean="0">
                <a:latin typeface="Cambria" panose="02040503050406030204" pitchFamily="18" charset="0"/>
              </a:rPr>
              <a:t>	</a:t>
            </a:r>
            <a:r>
              <a:rPr lang="en-US" sz="2400" i="1" dirty="0" smtClean="0">
                <a:latin typeface="Cambria" panose="02040503050406030204" pitchFamily="18" charset="0"/>
              </a:rPr>
              <a:t/>
            </a:r>
            <a:br>
              <a:rPr lang="en-US" sz="2400" i="1" dirty="0" smtClean="0">
                <a:latin typeface="Cambria" panose="02040503050406030204" pitchFamily="18" charset="0"/>
              </a:rPr>
            </a:br>
            <a:r>
              <a:rPr lang="en-US" sz="2800" i="1" dirty="0" smtClean="0">
                <a:latin typeface="Cambria" panose="02040503050406030204" pitchFamily="18" charset="0"/>
              </a:rPr>
              <a:t/>
            </a:r>
            <a:br>
              <a:rPr lang="en-US" sz="2800" i="1" dirty="0" smtClean="0">
                <a:latin typeface="Cambria" panose="02040503050406030204" pitchFamily="18" charset="0"/>
              </a:rPr>
            </a:br>
            <a:endParaRPr lang="en-US" sz="28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800" i="1" dirty="0">
              <a:latin typeface="Cambria" panose="02040503050406030204" pitchFamily="18" charset="0"/>
            </a:endParaRPr>
          </a:p>
        </p:txBody>
      </p:sp>
      <p:pic>
        <p:nvPicPr>
          <p:cNvPr id="9" name="Picture 8" descr="Khái quát về mạng không dây 9"/>
          <p:cNvPicPr/>
          <p:nvPr/>
        </p:nvPicPr>
        <p:blipFill>
          <a:blip r:embed="rId3">
            <a:extLst>
              <a:ext uri="{28A0092B-C50C-407E-A947-70E740481C1C}">
                <a14:useLocalDpi xmlns:a14="http://schemas.microsoft.com/office/drawing/2010/main" val="0"/>
              </a:ext>
            </a:extLst>
          </a:blip>
          <a:srcRect/>
          <a:stretch>
            <a:fillRect/>
          </a:stretch>
        </p:blipFill>
        <p:spPr bwMode="auto">
          <a:xfrm>
            <a:off x="5408612" y="1817422"/>
            <a:ext cx="6257925" cy="4614157"/>
          </a:xfrm>
          <a:prstGeom prst="rect">
            <a:avLst/>
          </a:prstGeom>
          <a:noFill/>
          <a:ln>
            <a:noFill/>
          </a:ln>
        </p:spPr>
      </p:pic>
    </p:spTree>
    <p:extLst>
      <p:ext uri="{BB962C8B-B14F-4D97-AF65-F5344CB8AC3E}">
        <p14:creationId xmlns:p14="http://schemas.microsoft.com/office/powerpoint/2010/main" val="75627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997669" y="304800"/>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5210529" cy="523220"/>
          </a:xfrm>
          <a:prstGeom prst="rect">
            <a:avLst/>
          </a:prstGeom>
        </p:spPr>
        <p:txBody>
          <a:bodyPr wrap="none">
            <a:spAutoFit/>
          </a:bodyPr>
          <a:lstStyle/>
          <a:p>
            <a:r>
              <a:rPr lang="en-US" sz="2800" b="1" dirty="0" smtClean="0">
                <a:latin typeface="Cambria" panose="02040503050406030204" pitchFamily="18" charset="0"/>
              </a:rPr>
              <a:t>Ưu và nhược điểm của 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6</a:t>
            </a:r>
            <a:endParaRPr lang="en-US" dirty="0"/>
          </a:p>
        </p:txBody>
      </p:sp>
      <p:sp>
        <p:nvSpPr>
          <p:cNvPr id="15" name="Rectangle 14"/>
          <p:cNvSpPr/>
          <p:nvPr/>
        </p:nvSpPr>
        <p:spPr>
          <a:xfrm>
            <a:off x="1406222" y="2514600"/>
            <a:ext cx="4459590" cy="2751522"/>
          </a:xfrm>
          <a:prstGeom prst="rect">
            <a:avLst/>
          </a:prstGeom>
        </p:spPr>
        <p:txBody>
          <a:bodyPr wrap="square">
            <a:spAutoFit/>
          </a:bodyPr>
          <a:lstStyle/>
          <a:p>
            <a:pPr>
              <a:lnSpc>
                <a:spcPct val="90000"/>
              </a:lnSpc>
              <a:spcBef>
                <a:spcPts val="1400"/>
              </a:spcBef>
            </a:pPr>
            <a:r>
              <a:rPr lang="en-US" sz="2800" dirty="0" smtClean="0">
                <a:latin typeface="Cambria" panose="02040503050406030204" pitchFamily="18" charset="0"/>
              </a:rPr>
              <a:t>	</a:t>
            </a:r>
            <a:r>
              <a:rPr lang="en-US" sz="3200" b="1" dirty="0" smtClean="0">
                <a:latin typeface="Cambria" panose="02040503050406030204" pitchFamily="18" charset="0"/>
              </a:rPr>
              <a:t>Ưu điểm</a:t>
            </a:r>
            <a:endParaRPr lang="en-US" sz="3200" b="1" i="1" dirty="0">
              <a:latin typeface="Cambria" panose="02040503050406030204" pitchFamily="18" charset="0"/>
            </a:endParaRPr>
          </a:p>
          <a:p>
            <a:pPr marL="457200" indent="-457200">
              <a:buFont typeface="Arial" panose="020B0604020202020204" pitchFamily="34" charset="0"/>
              <a:buChar char="•"/>
            </a:pPr>
            <a:r>
              <a:rPr lang="en-US" sz="2400" dirty="0" smtClean="0">
                <a:latin typeface="Cambria" panose="02040503050406030204" pitchFamily="18" charset="0"/>
              </a:rPr>
              <a:t>Giá </a:t>
            </a:r>
            <a:r>
              <a:rPr lang="en-US" sz="2400" dirty="0">
                <a:latin typeface="Cambria" panose="02040503050406030204" pitchFamily="18" charset="0"/>
              </a:rPr>
              <a:t>thành thấp</a:t>
            </a:r>
          </a:p>
          <a:p>
            <a:pPr marL="457200" indent="-457200">
              <a:buFont typeface="Arial" panose="020B0604020202020204" pitchFamily="34" charset="0"/>
              <a:buChar char="•"/>
            </a:pPr>
            <a:r>
              <a:rPr lang="en-US" sz="2400" dirty="0" smtClean="0">
                <a:latin typeface="Cambria" panose="02040503050406030204" pitchFamily="18" charset="0"/>
              </a:rPr>
              <a:t>Tiêu </a:t>
            </a:r>
            <a:r>
              <a:rPr lang="en-US" sz="2400" dirty="0">
                <a:latin typeface="Cambria" panose="02040503050406030204" pitchFamily="18" charset="0"/>
              </a:rPr>
              <a:t>thụ công suất nhỏ</a:t>
            </a:r>
          </a:p>
          <a:p>
            <a:pPr marL="457200" indent="-457200">
              <a:buFont typeface="Arial" panose="020B0604020202020204" pitchFamily="34" charset="0"/>
              <a:buChar char="•"/>
            </a:pPr>
            <a:r>
              <a:rPr lang="en-US" sz="2400" dirty="0" smtClean="0">
                <a:latin typeface="Cambria" panose="02040503050406030204" pitchFamily="18" charset="0"/>
              </a:rPr>
              <a:t>Kiến </a:t>
            </a:r>
            <a:r>
              <a:rPr lang="en-US" sz="2400" dirty="0">
                <a:latin typeface="Cambria" panose="02040503050406030204" pitchFamily="18" charset="0"/>
              </a:rPr>
              <a:t>trúc mạng linh hoạt</a:t>
            </a:r>
          </a:p>
          <a:p>
            <a:pPr marL="457200" indent="-457200">
              <a:buFont typeface="Arial" panose="020B0604020202020204" pitchFamily="34" charset="0"/>
              <a:buChar char="•"/>
            </a:pPr>
            <a:r>
              <a:rPr lang="en-US" sz="2400" dirty="0" smtClean="0">
                <a:latin typeface="Cambria" panose="02040503050406030204" pitchFamily="18" charset="0"/>
              </a:rPr>
              <a:t>Được </a:t>
            </a:r>
            <a:r>
              <a:rPr lang="en-US" sz="2400" dirty="0">
                <a:latin typeface="Cambria" panose="02040503050406030204" pitchFamily="18" charset="0"/>
              </a:rPr>
              <a:t>hỗ trợ bởi nhiều công ty</a:t>
            </a:r>
          </a:p>
          <a:p>
            <a:pPr marL="457200" indent="-457200">
              <a:buFont typeface="Arial" panose="020B0604020202020204" pitchFamily="34" charset="0"/>
              <a:buChar char="•"/>
            </a:pPr>
            <a:r>
              <a:rPr lang="en-US" sz="2400" dirty="0" smtClean="0">
                <a:latin typeface="Cambria" panose="02040503050406030204" pitchFamily="18" charset="0"/>
              </a:rPr>
              <a:t>Số </a:t>
            </a:r>
            <a:r>
              <a:rPr lang="en-US" sz="2400" dirty="0">
                <a:latin typeface="Cambria" panose="02040503050406030204" pitchFamily="18" charset="0"/>
              </a:rPr>
              <a:t>lượng các nút lớn (65k)</a:t>
            </a:r>
            <a:endParaRPr lang="en-US" sz="2400" dirty="0" smtClean="0">
              <a:latin typeface="Cambria" panose="02040503050406030204" pitchFamily="18" charset="0"/>
            </a:endParaRPr>
          </a:p>
        </p:txBody>
      </p:sp>
      <p:sp>
        <p:nvSpPr>
          <p:cNvPr id="13" name="Rectangle 12"/>
          <p:cNvSpPr/>
          <p:nvPr/>
        </p:nvSpPr>
        <p:spPr>
          <a:xfrm>
            <a:off x="6457848" y="2514600"/>
            <a:ext cx="4486376" cy="2382191"/>
          </a:xfrm>
          <a:prstGeom prst="rect">
            <a:avLst/>
          </a:prstGeom>
        </p:spPr>
        <p:txBody>
          <a:bodyPr wrap="square">
            <a:spAutoFit/>
          </a:bodyPr>
          <a:lstStyle/>
          <a:p>
            <a:pPr>
              <a:lnSpc>
                <a:spcPct val="90000"/>
              </a:lnSpc>
              <a:spcBef>
                <a:spcPts val="1400"/>
              </a:spcBef>
            </a:pPr>
            <a:r>
              <a:rPr lang="en-US" sz="2800" dirty="0" smtClean="0">
                <a:latin typeface="Cambria" panose="02040503050406030204" pitchFamily="18" charset="0"/>
              </a:rPr>
              <a:t>	</a:t>
            </a:r>
            <a:r>
              <a:rPr lang="en-US" sz="3200" b="1" dirty="0" smtClean="0">
                <a:latin typeface="Cambria" panose="02040503050406030204" pitchFamily="18" charset="0"/>
              </a:rPr>
              <a:t>Nhược điểm</a:t>
            </a:r>
          </a:p>
          <a:p>
            <a:pPr marL="342900" indent="-342900">
              <a:buFont typeface="Arial" panose="020B0604020202020204" pitchFamily="34" charset="0"/>
              <a:buChar char="•"/>
            </a:pPr>
            <a:r>
              <a:rPr lang="en-US" sz="2400" dirty="0" smtClean="0">
                <a:latin typeface="Cambria" panose="02040503050406030204" pitchFamily="18" charset="0"/>
              </a:rPr>
              <a:t>Lỗi </a:t>
            </a:r>
            <a:r>
              <a:rPr lang="en-US" sz="2400" dirty="0">
                <a:latin typeface="Cambria" panose="02040503050406030204" pitchFamily="18" charset="0"/>
              </a:rPr>
              <a:t>ở một điểm chính có thể</a:t>
            </a:r>
          </a:p>
          <a:p>
            <a:pPr marL="342900" indent="-342900">
              <a:buFont typeface="Arial" panose="020B0604020202020204" pitchFamily="34" charset="0"/>
              <a:buChar char="•"/>
            </a:pPr>
            <a:r>
              <a:rPr lang="en-US" sz="2400" dirty="0">
                <a:latin typeface="Cambria" panose="02040503050406030204" pitchFamily="18" charset="0"/>
              </a:rPr>
              <a:t>gây lỗi hệ thống.</a:t>
            </a:r>
          </a:p>
          <a:p>
            <a:pPr marL="342900" indent="-342900">
              <a:buFont typeface="Arial" panose="020B0604020202020204" pitchFamily="34" charset="0"/>
              <a:buChar char="•"/>
            </a:pPr>
            <a:r>
              <a:rPr lang="en-US" sz="2400" dirty="0" smtClean="0">
                <a:latin typeface="Cambria" panose="02040503050406030204" pitchFamily="18" charset="0"/>
              </a:rPr>
              <a:t>Tốc </a:t>
            </a:r>
            <a:r>
              <a:rPr lang="en-US" sz="2400" dirty="0">
                <a:latin typeface="Cambria" panose="02040503050406030204" pitchFamily="18" charset="0"/>
              </a:rPr>
              <a:t>độ truyền thấp</a:t>
            </a:r>
          </a:p>
          <a:p>
            <a:pPr marL="342900" indent="-342900">
              <a:buFont typeface="Arial" panose="020B0604020202020204" pitchFamily="34" charset="0"/>
              <a:buChar char="•"/>
            </a:pPr>
            <a:r>
              <a:rPr lang="en-US" sz="2400" dirty="0" smtClean="0">
                <a:latin typeface="Cambria" panose="02040503050406030204" pitchFamily="18" charset="0"/>
              </a:rPr>
              <a:t>Chưa </a:t>
            </a:r>
            <a:r>
              <a:rPr lang="en-US" sz="2400" dirty="0">
                <a:latin typeface="Cambria" panose="02040503050406030204" pitchFamily="18" charset="0"/>
              </a:rPr>
              <a:t>có đầy đủ các thiết bị</a:t>
            </a:r>
          </a:p>
          <a:p>
            <a:pPr marL="342900" indent="-342900">
              <a:buFont typeface="Arial" panose="020B0604020202020204" pitchFamily="34" charset="0"/>
              <a:buChar char="•"/>
            </a:pPr>
            <a:r>
              <a:rPr lang="en-US" sz="2400" dirty="0">
                <a:latin typeface="Cambria" panose="02040503050406030204" pitchFamily="18" charset="0"/>
              </a:rPr>
              <a:t>để phát triển</a:t>
            </a:r>
            <a:endParaRPr lang="en-US" sz="2400" i="1" dirty="0">
              <a:latin typeface="Cambria" panose="02040503050406030204" pitchFamily="18" charset="0"/>
            </a:endParaRPr>
          </a:p>
        </p:txBody>
      </p:sp>
    </p:spTree>
    <p:extLst>
      <p:ext uri="{BB962C8B-B14F-4D97-AF65-F5344CB8AC3E}">
        <p14:creationId xmlns:p14="http://schemas.microsoft.com/office/powerpoint/2010/main" val="147322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997669" y="304800"/>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2694456" cy="523220"/>
          </a:xfrm>
          <a:prstGeom prst="rect">
            <a:avLst/>
          </a:prstGeom>
        </p:spPr>
        <p:txBody>
          <a:bodyPr wrap="none">
            <a:spAutoFit/>
          </a:bodyPr>
          <a:lstStyle/>
          <a:p>
            <a:r>
              <a:rPr lang="en-US" sz="2800" b="1" dirty="0" smtClean="0">
                <a:latin typeface="Cambria" panose="02040503050406030204" pitchFamily="18" charset="0"/>
              </a:rPr>
              <a:t>Dải tần 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7</a:t>
            </a:r>
            <a:endParaRPr lang="en-US" dirty="0"/>
          </a:p>
        </p:txBody>
      </p:sp>
      <p:sp>
        <p:nvSpPr>
          <p:cNvPr id="15" name="Rectangle 14"/>
          <p:cNvSpPr/>
          <p:nvPr/>
        </p:nvSpPr>
        <p:spPr>
          <a:xfrm>
            <a:off x="1406221" y="2514600"/>
            <a:ext cx="7126591" cy="4587923"/>
          </a:xfrm>
          <a:prstGeom prst="rect">
            <a:avLst/>
          </a:prstGeom>
        </p:spPr>
        <p:txBody>
          <a:bodyPr wrap="square">
            <a:spAutoFit/>
          </a:bodyPr>
          <a:lstStyle/>
          <a:p>
            <a:pPr marL="457200" lvl="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T</a:t>
            </a:r>
            <a:r>
              <a:rPr lang="en-US" sz="2400" dirty="0" smtClean="0">
                <a:latin typeface="Cambria" panose="02040503050406030204" pitchFamily="18" charset="0"/>
              </a:rPr>
              <a:t>hực </a:t>
            </a:r>
            <a:r>
              <a:rPr lang="en-US" sz="2400" dirty="0">
                <a:latin typeface="Cambria" panose="02040503050406030204" pitchFamily="18" charset="0"/>
              </a:rPr>
              <a:t>chất là tín hiệu </a:t>
            </a:r>
            <a:r>
              <a:rPr lang="en-US" sz="2400" dirty="0" smtClean="0">
                <a:latin typeface="Cambria" panose="02040503050406030204" pitchFamily="18" charset="0"/>
              </a:rPr>
              <a:t>radio</a:t>
            </a:r>
          </a:p>
          <a:p>
            <a:pPr marL="457200" lvl="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Hỗ trợ các dải tần:</a:t>
            </a:r>
          </a:p>
          <a:p>
            <a:pPr marL="342900" indent="-342900">
              <a:buFont typeface="Arial" panose="020B0604020202020204" pitchFamily="34" charset="0"/>
              <a:buChar char="•"/>
            </a:pPr>
            <a:r>
              <a:rPr lang="en-US" sz="2200" dirty="0">
                <a:latin typeface="Cambria" panose="02040503050406030204" pitchFamily="18" charset="0"/>
              </a:rPr>
              <a:t>Dải 868,3 Mhz: Chỉ một kênh tín hiệu .Trong dải này tốc độ truyền là 20kb/s.</a:t>
            </a:r>
          </a:p>
          <a:p>
            <a:pPr marL="342900" indent="-342900">
              <a:buFont typeface="Arial" panose="020B0604020202020204" pitchFamily="34" charset="0"/>
              <a:buChar char="•"/>
            </a:pPr>
            <a:r>
              <a:rPr lang="en-US" sz="2200" dirty="0">
                <a:latin typeface="Cambria" panose="02040503050406030204" pitchFamily="18" charset="0"/>
              </a:rPr>
              <a:t>Dải 902 Mhz - 928 Mhz: Có 10 kênh tín hiệu từ 1 - 10 với tốc độ truyền thường là 40kb/s.</a:t>
            </a:r>
          </a:p>
          <a:p>
            <a:pPr marL="342900" indent="-342900">
              <a:buFont typeface="Arial" panose="020B0604020202020204" pitchFamily="34" charset="0"/>
              <a:buChar char="•"/>
            </a:pPr>
            <a:r>
              <a:rPr lang="en-US" sz="2200" dirty="0">
                <a:latin typeface="Cambria" panose="02040503050406030204" pitchFamily="18" charset="0"/>
              </a:rPr>
              <a:t>Dải 2,4 Ghz - 2,835 Ghz: có 16 kênh tín hiệu từ 11 - 26 với tốc độ truyền 250 kb/s</a:t>
            </a:r>
            <a:r>
              <a:rPr lang="en-US" sz="2200" dirty="0" smtClean="0">
                <a:latin typeface="Cambria" panose="02040503050406030204" pitchFamily="18" charset="0"/>
              </a:rPr>
              <a:t>.</a:t>
            </a:r>
            <a:r>
              <a:rPr lang="en-US" sz="2400" dirty="0">
                <a:latin typeface="Cambria" panose="02040503050406030204" pitchFamily="18" charset="0"/>
              </a:rPr>
              <a:t/>
            </a:r>
            <a:br>
              <a:rPr lang="en-US" sz="2400" dirty="0">
                <a:latin typeface="Cambria" panose="02040503050406030204" pitchFamily="18" charset="0"/>
              </a:rPr>
            </a:br>
            <a:r>
              <a:rPr lang="en-US" sz="2400" i="1" dirty="0" smtClean="0">
                <a:latin typeface="Cambria" panose="02040503050406030204" pitchFamily="18" charset="0"/>
              </a:rPr>
              <a:t>	</a:t>
            </a:r>
            <a:br>
              <a:rPr lang="en-US" sz="2400" i="1" dirty="0" smtClean="0">
                <a:latin typeface="Cambria" panose="02040503050406030204" pitchFamily="18" charset="0"/>
              </a:rPr>
            </a:br>
            <a:r>
              <a:rPr lang="en-US" sz="2400" i="1" dirty="0" smtClean="0">
                <a:latin typeface="Cambria" panose="02040503050406030204" pitchFamily="18" charset="0"/>
              </a:rPr>
              <a:t/>
            </a:r>
            <a:br>
              <a:rPr lang="en-US" sz="2400" i="1" dirty="0" smtClean="0">
                <a:latin typeface="Cambria" panose="02040503050406030204" pitchFamily="18" charset="0"/>
              </a:rPr>
            </a:br>
            <a:endParaRPr lang="en-US" sz="24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400" i="1" dirty="0">
              <a:latin typeface="Cambria" panose="02040503050406030204" pitchFamily="18" charset="0"/>
            </a:endParaRPr>
          </a:p>
        </p:txBody>
      </p:sp>
      <p:pic>
        <p:nvPicPr>
          <p:cNvPr id="9" name="Picture 8" descr="http://automation.net.vn/images/stories/cntt-tdh12.jpg"/>
          <p:cNvPicPr/>
          <p:nvPr/>
        </p:nvPicPr>
        <p:blipFill>
          <a:blip r:embed="rId3">
            <a:extLst>
              <a:ext uri="{28A0092B-C50C-407E-A947-70E740481C1C}">
                <a14:useLocalDpi xmlns:a14="http://schemas.microsoft.com/office/drawing/2010/main" val="0"/>
              </a:ext>
            </a:extLst>
          </a:blip>
          <a:srcRect/>
          <a:stretch>
            <a:fillRect/>
          </a:stretch>
        </p:blipFill>
        <p:spPr bwMode="auto">
          <a:xfrm>
            <a:off x="8532812" y="1817422"/>
            <a:ext cx="3251883" cy="2871454"/>
          </a:xfrm>
          <a:prstGeom prst="rect">
            <a:avLst/>
          </a:prstGeom>
          <a:noFill/>
          <a:ln>
            <a:noFill/>
          </a:ln>
        </p:spPr>
      </p:pic>
    </p:spTree>
    <p:extLst>
      <p:ext uri="{BB962C8B-B14F-4D97-AF65-F5344CB8AC3E}">
        <p14:creationId xmlns:p14="http://schemas.microsoft.com/office/powerpoint/2010/main" val="2356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997669" y="304800"/>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416373" y="1817422"/>
            <a:ext cx="3040704" cy="523220"/>
          </a:xfrm>
          <a:prstGeom prst="rect">
            <a:avLst/>
          </a:prstGeom>
        </p:spPr>
        <p:txBody>
          <a:bodyPr wrap="none">
            <a:spAutoFit/>
          </a:bodyPr>
          <a:lstStyle/>
          <a:p>
            <a:r>
              <a:rPr lang="en-US" sz="2800" b="1" dirty="0" smtClean="0">
                <a:latin typeface="Cambria" panose="02040503050406030204" pitchFamily="18" charset="0"/>
              </a:rPr>
              <a:t>Kiến</a:t>
            </a:r>
            <a:r>
              <a:rPr lang="en-US" sz="2800" b="1" dirty="0" smtClean="0">
                <a:latin typeface="Cambria" panose="02040503050406030204" pitchFamily="18" charset="0"/>
              </a:rPr>
              <a:t> trúc 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8</a:t>
            </a:r>
            <a:endParaRPr lang="en-US" dirty="0"/>
          </a:p>
        </p:txBody>
      </p:sp>
      <p:sp>
        <p:nvSpPr>
          <p:cNvPr id="15" name="Rectangle 14"/>
          <p:cNvSpPr/>
          <p:nvPr/>
        </p:nvSpPr>
        <p:spPr>
          <a:xfrm>
            <a:off x="1406221" y="2514600"/>
            <a:ext cx="6440791" cy="4440190"/>
          </a:xfrm>
          <a:prstGeom prst="rect">
            <a:avLst/>
          </a:prstGeom>
        </p:spPr>
        <p:txBody>
          <a:bodyPr wrap="square">
            <a:spAutoFit/>
          </a:bodyPr>
          <a:lstStyle/>
          <a:p>
            <a:pPr marL="457200" lvl="0" indent="-457200">
              <a:lnSpc>
                <a:spcPct val="90000"/>
              </a:lnSpc>
              <a:spcBef>
                <a:spcPts val="1400"/>
              </a:spcBef>
              <a:buFont typeface="Wingdings" panose="05000000000000000000" pitchFamily="2" charset="2"/>
              <a:buChar char="Ø"/>
            </a:pPr>
            <a:r>
              <a:rPr lang="en-US" sz="2400" dirty="0" smtClean="0">
                <a:latin typeface="Cambria" panose="02040503050406030204" pitchFamily="18" charset="0"/>
              </a:rPr>
              <a:t>Xây dựng trên lớp MAC và PHY, định nghĩa theo chuẩn IEEE 802.15.4 </a:t>
            </a:r>
            <a:r>
              <a:rPr lang="en-US" sz="2400" dirty="0">
                <a:latin typeface="Cambria" panose="02040503050406030204" pitchFamily="18" charset="0"/>
              </a:rPr>
              <a:t>dành cho các ứng dụng WPAN tốc độ </a:t>
            </a:r>
            <a:r>
              <a:rPr lang="en-US" sz="2400" dirty="0" smtClean="0">
                <a:latin typeface="Cambria" panose="02040503050406030204" pitchFamily="18" charset="0"/>
              </a:rPr>
              <a:t>thấp</a:t>
            </a:r>
          </a:p>
          <a:p>
            <a:pPr marL="457200" lvl="0" indent="-457200">
              <a:lnSpc>
                <a:spcPct val="90000"/>
              </a:lnSpc>
              <a:spcBef>
                <a:spcPts val="1400"/>
              </a:spcBef>
              <a:buFont typeface="Wingdings" panose="05000000000000000000" pitchFamily="2" charset="2"/>
              <a:buChar char="Ø"/>
            </a:pPr>
            <a:r>
              <a:rPr lang="en-US" sz="2400" dirty="0">
                <a:latin typeface="Cambria" panose="02040503050406030204" pitchFamily="18" charset="0"/>
              </a:rPr>
              <a:t>Đặc tính kỹ thuật Zigbee sau đó thêm vào 4 lớp chính: lớp mạng, lớp ứng dụng, lớp các đối tượng thiết bị Zigbee ( ZDO) và lớp các đối tượng người dùng cho phép tùy biến, linh động trong chuẩn đó.</a:t>
            </a:r>
            <a:r>
              <a:rPr lang="en-US" sz="2400" dirty="0">
                <a:latin typeface="Cambria" panose="02040503050406030204" pitchFamily="18" charset="0"/>
              </a:rPr>
              <a:t/>
            </a:r>
            <a:br>
              <a:rPr lang="en-US" sz="2400" dirty="0">
                <a:latin typeface="Cambria" panose="02040503050406030204" pitchFamily="18" charset="0"/>
              </a:rPr>
            </a:br>
            <a:r>
              <a:rPr lang="en-US" sz="2400" i="1" dirty="0" smtClean="0">
                <a:latin typeface="Cambria" panose="02040503050406030204" pitchFamily="18" charset="0"/>
              </a:rPr>
              <a:t>	</a:t>
            </a:r>
            <a:br>
              <a:rPr lang="en-US" sz="2400" i="1" dirty="0" smtClean="0">
                <a:latin typeface="Cambria" panose="02040503050406030204" pitchFamily="18" charset="0"/>
              </a:rPr>
            </a:br>
            <a:r>
              <a:rPr lang="en-US" sz="2400" i="1" dirty="0" smtClean="0">
                <a:latin typeface="Cambria" panose="02040503050406030204" pitchFamily="18" charset="0"/>
              </a:rPr>
              <a:t/>
            </a:r>
            <a:br>
              <a:rPr lang="en-US" sz="2400" i="1" dirty="0" smtClean="0">
                <a:latin typeface="Cambria" panose="02040503050406030204" pitchFamily="18" charset="0"/>
              </a:rPr>
            </a:br>
            <a:endParaRPr lang="en-US" sz="2400" i="1" dirty="0" smtClean="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endParaRPr lang="en-US" sz="2400" i="1" dirty="0">
              <a:latin typeface="Cambria" panose="02040503050406030204" pitchFamily="18" charset="0"/>
            </a:endParaRPr>
          </a:p>
        </p:txBody>
      </p:sp>
      <p:pic>
        <p:nvPicPr>
          <p:cNvPr id="13" name="Picture 12" descr="http://automation.net.vn/images/stories/cntt-tdh14.jpg"/>
          <p:cNvPicPr/>
          <p:nvPr/>
        </p:nvPicPr>
        <p:blipFill>
          <a:blip r:embed="rId3">
            <a:extLst>
              <a:ext uri="{28A0092B-C50C-407E-A947-70E740481C1C}">
                <a14:useLocalDpi xmlns:a14="http://schemas.microsoft.com/office/drawing/2010/main" val="0"/>
              </a:ext>
            </a:extLst>
          </a:blip>
          <a:srcRect/>
          <a:stretch>
            <a:fillRect/>
          </a:stretch>
        </p:blipFill>
        <p:spPr bwMode="auto">
          <a:xfrm>
            <a:off x="7999412" y="1817422"/>
            <a:ext cx="3769731" cy="4354778"/>
          </a:xfrm>
          <a:prstGeom prst="rect">
            <a:avLst/>
          </a:prstGeom>
          <a:noFill/>
          <a:ln>
            <a:noFill/>
          </a:ln>
        </p:spPr>
      </p:pic>
    </p:spTree>
    <p:extLst>
      <p:ext uri="{BB962C8B-B14F-4D97-AF65-F5344CB8AC3E}">
        <p14:creationId xmlns:p14="http://schemas.microsoft.com/office/powerpoint/2010/main" val="3556981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93436" y="139164"/>
            <a:ext cx="9782801" cy="1239837"/>
          </a:xfrm>
        </p:spPr>
        <p:txBody>
          <a:bodyPr/>
          <a:lstStyle/>
          <a:p>
            <a:r>
              <a:rPr lang="en-US" dirty="0" smtClean="0"/>
              <a:t> </a:t>
            </a:r>
            <a:endParaRPr lang="en-US" dirty="0"/>
          </a:p>
        </p:txBody>
      </p:sp>
      <p:sp>
        <p:nvSpPr>
          <p:cNvPr id="6" name="Rectangle 5"/>
          <p:cNvSpPr/>
          <p:nvPr/>
        </p:nvSpPr>
        <p:spPr>
          <a:xfrm>
            <a:off x="3997669" y="304800"/>
            <a:ext cx="4402167" cy="830997"/>
          </a:xfrm>
          <a:prstGeom prst="rect">
            <a:avLst/>
          </a:prstGeom>
        </p:spPr>
        <p:txBody>
          <a:bodyPr wrap="none">
            <a:spAutoFit/>
          </a:bodyPr>
          <a:lstStyle/>
          <a:p>
            <a:pPr algn="ctr" defTabSz="457063">
              <a:spcBef>
                <a:spcPts val="1000"/>
              </a:spcBef>
              <a:buClr>
                <a:schemeClr val="accent1"/>
              </a:buClr>
            </a:pPr>
            <a:r>
              <a:rPr lang="en-US" sz="4800" dirty="0">
                <a:solidFill>
                  <a:schemeClr val="tx1">
                    <a:lumMod val="65000"/>
                    <a:lumOff val="35000"/>
                  </a:schemeClr>
                </a:solidFill>
                <a:latin typeface="Cambria Math" panose="02040503050406030204" pitchFamily="18" charset="0"/>
                <a:ea typeface="Cambria Math" panose="02040503050406030204" pitchFamily="18" charset="0"/>
                <a:cs typeface="Times New Roman" panose="02020603050405020304" pitchFamily="18" charset="0"/>
              </a:rPr>
              <a:t>GIỚI THIỆU IOT</a:t>
            </a:r>
          </a:p>
        </p:txBody>
      </p:sp>
      <p:sp>
        <p:nvSpPr>
          <p:cNvPr id="10" name="Rectangle 9"/>
          <p:cNvSpPr/>
          <p:nvPr/>
        </p:nvSpPr>
        <p:spPr>
          <a:xfrm>
            <a:off x="1593436" y="1256555"/>
            <a:ext cx="3856633" cy="523220"/>
          </a:xfrm>
          <a:prstGeom prst="rect">
            <a:avLst/>
          </a:prstGeom>
        </p:spPr>
        <p:txBody>
          <a:bodyPr wrap="none">
            <a:spAutoFit/>
          </a:bodyPr>
          <a:lstStyle/>
          <a:p>
            <a:r>
              <a:rPr lang="en-US" sz="2800" b="1" dirty="0" smtClean="0">
                <a:latin typeface="Cambria" panose="02040503050406030204" pitchFamily="18" charset="0"/>
              </a:rPr>
              <a:t>Mô hình mạng </a:t>
            </a:r>
            <a:r>
              <a:rPr lang="en-US" sz="2800" b="1" dirty="0" smtClean="0">
                <a:latin typeface="Cambria" panose="02040503050406030204" pitchFamily="18" charset="0"/>
              </a:rPr>
              <a:t>Zigbee?</a:t>
            </a:r>
            <a:endParaRPr lang="en-US" sz="2800" dirty="0">
              <a:latin typeface="Cambria" panose="020405030504060302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2087" y="0"/>
            <a:ext cx="1456036" cy="1436090"/>
          </a:xfrm>
          <a:prstGeom prst="ellipse">
            <a:avLst/>
          </a:prstGeom>
          <a:ln>
            <a:noFill/>
          </a:ln>
          <a:effectLst>
            <a:softEdge rad="112500"/>
          </a:effectLst>
        </p:spPr>
      </p:pic>
      <p:sp>
        <p:nvSpPr>
          <p:cNvPr id="12" name="Oval 11"/>
          <p:cNvSpPr/>
          <p:nvPr/>
        </p:nvSpPr>
        <p:spPr>
          <a:xfrm>
            <a:off x="11449318" y="6488668"/>
            <a:ext cx="639651" cy="310667"/>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9</a:t>
            </a:r>
            <a:endParaRPr lang="en-US" dirty="0"/>
          </a:p>
        </p:txBody>
      </p:sp>
      <p:sp>
        <p:nvSpPr>
          <p:cNvPr id="15" name="Rectangle 14"/>
          <p:cNvSpPr/>
          <p:nvPr/>
        </p:nvSpPr>
        <p:spPr>
          <a:xfrm>
            <a:off x="1593436" y="4352340"/>
            <a:ext cx="9148651" cy="2279598"/>
          </a:xfrm>
          <a:prstGeom prst="rect">
            <a:avLst/>
          </a:prstGeom>
        </p:spPr>
        <p:txBody>
          <a:bodyPr wrap="square">
            <a:spAutoFit/>
          </a:bodyPr>
          <a:lstStyle/>
          <a:p>
            <a:pPr marL="457200" indent="-457200">
              <a:lnSpc>
                <a:spcPct val="90000"/>
              </a:lnSpc>
              <a:spcBef>
                <a:spcPts val="1400"/>
              </a:spcBef>
              <a:buFont typeface="Wingdings" panose="05000000000000000000" pitchFamily="2" charset="2"/>
              <a:buChar char="Ø"/>
            </a:pPr>
            <a:r>
              <a:rPr lang="en-US" sz="2200" dirty="0" smtClean="0">
                <a:latin typeface="Cambria" panose="02040503050406030204" pitchFamily="18" charset="0"/>
              </a:rPr>
              <a:t>Zigbee </a:t>
            </a:r>
            <a:r>
              <a:rPr lang="en-US" sz="2200" dirty="0">
                <a:latin typeface="Cambria" panose="02040503050406030204" pitchFamily="18" charset="0"/>
              </a:rPr>
              <a:t>Coordinator (ZC</a:t>
            </a:r>
            <a:r>
              <a:rPr lang="en-US" sz="2200" dirty="0" smtClean="0">
                <a:latin typeface="Cambria" panose="02040503050406030204" pitchFamily="18" charset="0"/>
              </a:rPr>
              <a:t>): kích </a:t>
            </a:r>
            <a:r>
              <a:rPr lang="en-US" sz="2200" dirty="0">
                <a:latin typeface="Cambria" panose="02040503050406030204" pitchFamily="18" charset="0"/>
              </a:rPr>
              <a:t>hoạt thông tin về mạng thông qua cấu hình các kênh, PAN ID và hiện trạng ngăn </a:t>
            </a:r>
            <a:r>
              <a:rPr lang="en-US" sz="2200" dirty="0" smtClean="0">
                <a:latin typeface="Cambria" panose="02040503050406030204" pitchFamily="18" charset="0"/>
              </a:rPr>
              <a:t>xếp</a:t>
            </a:r>
            <a:endParaRPr lang="en-US" sz="2200" dirty="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Zigbee Router (ZR): thực hiện việc vận chuyển các gói tin trong </a:t>
            </a:r>
            <a:r>
              <a:rPr lang="en-US" sz="2200" dirty="0" smtClean="0">
                <a:latin typeface="Cambria" panose="02040503050406030204" pitchFamily="18" charset="0"/>
              </a:rPr>
              <a:t>mạng, định vị  địa chỉ cho các ZED của nó</a:t>
            </a:r>
            <a:endParaRPr lang="en-US" sz="2200" dirty="0">
              <a:latin typeface="Cambria" panose="02040503050406030204" pitchFamily="18" charset="0"/>
            </a:endParaRPr>
          </a:p>
          <a:p>
            <a:pPr marL="457200" lvl="0" indent="-457200">
              <a:lnSpc>
                <a:spcPct val="90000"/>
              </a:lnSpc>
              <a:spcBef>
                <a:spcPts val="1400"/>
              </a:spcBef>
              <a:buFont typeface="Wingdings" panose="05000000000000000000" pitchFamily="2" charset="2"/>
              <a:buChar char="Ø"/>
            </a:pPr>
            <a:r>
              <a:rPr lang="en-US" sz="2200" dirty="0">
                <a:latin typeface="Cambria" panose="02040503050406030204" pitchFamily="18" charset="0"/>
              </a:rPr>
              <a:t>Zigbee End Device (ZED):</a:t>
            </a:r>
            <a:r>
              <a:rPr lang="en-US" sz="2200" dirty="0">
                <a:latin typeface="Cambria" panose="02040503050406030204" pitchFamily="18" charset="0"/>
              </a:rPr>
              <a:t> tối ưu sao cho công suất tiêu thụ là nhỏ nhất nhờ các chế độ bắt tín hiệu và kỹ thuật "sleep"</a:t>
            </a:r>
          </a:p>
        </p:txBody>
      </p:sp>
      <p:pic>
        <p:nvPicPr>
          <p:cNvPr id="9" name="Picture 8" descr="http://automation.net.vn/images/stories/cntt-tdh15.jpg"/>
          <p:cNvPicPr/>
          <p:nvPr/>
        </p:nvPicPr>
        <p:blipFill>
          <a:blip r:embed="rId3">
            <a:extLst>
              <a:ext uri="{28A0092B-C50C-407E-A947-70E740481C1C}">
                <a14:useLocalDpi xmlns:a14="http://schemas.microsoft.com/office/drawing/2010/main" val="0"/>
              </a:ext>
            </a:extLst>
          </a:blip>
          <a:srcRect/>
          <a:stretch>
            <a:fillRect/>
          </a:stretch>
        </p:blipFill>
        <p:spPr bwMode="auto">
          <a:xfrm>
            <a:off x="2132012" y="1900533"/>
            <a:ext cx="7924800" cy="2209800"/>
          </a:xfrm>
          <a:prstGeom prst="rect">
            <a:avLst/>
          </a:prstGeom>
          <a:noFill/>
          <a:ln>
            <a:noFill/>
          </a:ln>
        </p:spPr>
      </p:pic>
    </p:spTree>
    <p:extLst>
      <p:ext uri="{BB962C8B-B14F-4D97-AF65-F5344CB8AC3E}">
        <p14:creationId xmlns:p14="http://schemas.microsoft.com/office/powerpoint/2010/main" val="27843522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42704E-273C-49AF-B97A-25B33E660E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877</Words>
  <Application>Microsoft Office PowerPoint</Application>
  <PresentationFormat>Custom</PresentationFormat>
  <Paragraphs>148</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Cambria</vt:lpstr>
      <vt:lpstr>Cambria Math</vt:lpstr>
      <vt:lpstr>Century Gothic</vt:lpstr>
      <vt:lpstr>Times New Roman</vt:lpstr>
      <vt:lpstr>Wingdings</vt:lpstr>
      <vt:lpstr>Wingdings 3</vt:lpstr>
      <vt:lpstr>Wisp</vt:lpstr>
      <vt:lpstr>PowerPoint Presentation</vt:lpstr>
      <vt:lpstr>NỘI DUNG CHÍNH:</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2015-01-26T13:01:38Z</dcterms:created>
  <dcterms:modified xsi:type="dcterms:W3CDTF">2015-10-14T03:04:25Z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TC034605799991</vt:lpwstr>
  </property>
</Properties>
</file>